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theme/themeOverride39.xml" ContentType="application/vnd.openxmlformats-officedocument.themeOverr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30.xml" ContentType="application/vnd.openxmlformats-officedocument.presentationml.notesSlide+xml"/>
  <Override PartName="/ppt/theme/themeOverride28.xml" ContentType="application/vnd.openxmlformats-officedocument.themeOverride+xml"/>
  <Override PartName="/ppt/charts/chart7.xml" ContentType="application/vnd.openxmlformats-officedocument.drawingml.chart+xml"/>
  <Override PartName="/ppt/theme/themeOverride46.xml" ContentType="application/vnd.openxmlformats-officedocument.themeOverr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theme/themeOverride24.xml" ContentType="application/vnd.openxmlformats-officedocument.themeOverride+xml"/>
  <Override PartName="/ppt/theme/themeOverride35.xml" ContentType="application/vnd.openxmlformats-officedocument.themeOverride+xml"/>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heme/themeOverride29.xml" ContentType="application/vnd.openxmlformats-officedocument.themeOverride+xml"/>
  <Override PartName="/ppt/notesSlides/notesSlide42.xml" ContentType="application/vnd.openxmlformats-officedocument.presentationml.notesSlide+xml"/>
  <Override PartName="/ppt/charts/chart8.xml" ContentType="application/vnd.openxmlformats-officedocument.drawingml.chart+xml"/>
  <Override PartName="/ppt/theme/themeOverride47.xml" ContentType="application/vnd.openxmlformats-officedocument.themeOverr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31.xml" ContentType="application/vnd.openxmlformats-officedocument.presentationml.notesSlide+xml"/>
  <Override PartName="/ppt/theme/themeOverride36.xml" ContentType="application/vnd.openxmlformats-officedocument.themeOverride+xml"/>
  <Override PartName="/ppt/charts/chart10.xml" ContentType="application/vnd.openxmlformats-officedocument.drawingml.chart+xml"/>
  <Override PartName="/ppt/charts/chart4.xml" ContentType="application/vnd.openxmlformats-officedocument.drawingml.chart+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32.xml" ContentType="application/vnd.openxmlformats-officedocument.presentationml.notesSlide+xml"/>
  <Override PartName="/ppt/theme/themeOverride48.xml" ContentType="application/vnd.openxmlformats-officedocument.themeOverr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37.xml" ContentType="application/vnd.openxmlformats-officedocument.themeOverride+xml"/>
  <Override PartName="/ppt/notesSlides/notesSlide50.xml" ContentType="application/vnd.openxmlformats-officedocument.presentationml.notesSlide+xml"/>
  <Override PartName="/ppt/theme/themeOverride55.xml" ContentType="application/vnd.openxmlformats-officedocument.themeOverr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charts/chart5.xml" ContentType="application/vnd.openxmlformats-officedocument.drawingml.chart+xml"/>
  <Override PartName="/ppt/theme/themeOverride44.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Override38.xml" ContentType="application/vnd.openxmlformats-officedocument.themeOverride+xml"/>
  <Override PartName="/ppt/notesSlides/notesSlide51.xml" ContentType="application/vnd.openxmlformats-officedocument.presentationml.notesSlide+xml"/>
  <Override PartName="/ppt/theme/themeOverride49.xml" ContentType="application/vnd.openxmlformats-officedocument.themeOverride+xml"/>
  <Override PartName="/ppt/charts/colors1.xml" ContentType="application/vnd.ms-office.chartcolorstyle+xml"/>
  <Override PartName="/ppt/notesSlides/notesSlide11.xml" ContentType="application/vnd.openxmlformats-officedocument.presentationml.notesSlide+xml"/>
  <Override PartName="/ppt/theme/themeOverride27.xml" ContentType="application/vnd.openxmlformats-officedocument.themeOverride+xml"/>
  <Override PartName="/ppt/charts/chart6.xml" ContentType="application/vnd.openxmlformats-officedocument.drawingml.chart+xml"/>
  <Override PartName="/ppt/notesSlides/notesSlide40.xml" ContentType="application/vnd.openxmlformats-officedocument.presentationml.notesSlide+xml"/>
  <Override PartName="/ppt/theme/themeOverride45.xml" ContentType="application/vnd.openxmlformats-officedocument.themeOverride+xml"/>
  <Override PartName="/ppt/theme/themeOverride56.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3"/>
  </p:notesMasterIdLst>
  <p:handoutMasterIdLst>
    <p:handoutMasterId r:id="rId64"/>
  </p:handoutMasterIdLst>
  <p:sldIdLst>
    <p:sldId id="260" r:id="rId2"/>
    <p:sldId id="266" r:id="rId3"/>
    <p:sldId id="267" r:id="rId4"/>
    <p:sldId id="268" r:id="rId5"/>
    <p:sldId id="257" r:id="rId6"/>
    <p:sldId id="300" r:id="rId7"/>
    <p:sldId id="305" r:id="rId8"/>
    <p:sldId id="301" r:id="rId9"/>
    <p:sldId id="307" r:id="rId10"/>
    <p:sldId id="302" r:id="rId11"/>
    <p:sldId id="306" r:id="rId12"/>
    <p:sldId id="310" r:id="rId13"/>
    <p:sldId id="298" r:id="rId14"/>
    <p:sldId id="308" r:id="rId15"/>
    <p:sldId id="309" r:id="rId16"/>
    <p:sldId id="299" r:id="rId17"/>
    <p:sldId id="315" r:id="rId18"/>
    <p:sldId id="316" r:id="rId19"/>
    <p:sldId id="317" r:id="rId20"/>
    <p:sldId id="314" r:id="rId21"/>
    <p:sldId id="311" r:id="rId22"/>
    <p:sldId id="312" r:id="rId23"/>
    <p:sldId id="318" r:id="rId24"/>
    <p:sldId id="319" r:id="rId25"/>
    <p:sldId id="320" r:id="rId26"/>
    <p:sldId id="324" r:id="rId27"/>
    <p:sldId id="325" r:id="rId28"/>
    <p:sldId id="326" r:id="rId29"/>
    <p:sldId id="327" r:id="rId30"/>
    <p:sldId id="321" r:id="rId31"/>
    <p:sldId id="322" r:id="rId32"/>
    <p:sldId id="328" r:id="rId33"/>
    <p:sldId id="329" r:id="rId34"/>
    <p:sldId id="333" r:id="rId35"/>
    <p:sldId id="330" r:id="rId36"/>
    <p:sldId id="334" r:id="rId37"/>
    <p:sldId id="331" r:id="rId38"/>
    <p:sldId id="332" r:id="rId39"/>
    <p:sldId id="339" r:id="rId40"/>
    <p:sldId id="335" r:id="rId41"/>
    <p:sldId id="336" r:id="rId42"/>
    <p:sldId id="337" r:id="rId43"/>
    <p:sldId id="338" r:id="rId44"/>
    <p:sldId id="341" r:id="rId45"/>
    <p:sldId id="323" r:id="rId46"/>
    <p:sldId id="340" r:id="rId47"/>
    <p:sldId id="313" r:id="rId48"/>
    <p:sldId id="342" r:id="rId49"/>
    <p:sldId id="350" r:id="rId50"/>
    <p:sldId id="354" r:id="rId51"/>
    <p:sldId id="351" r:id="rId52"/>
    <p:sldId id="352" r:id="rId53"/>
    <p:sldId id="353" r:id="rId54"/>
    <p:sldId id="343" r:id="rId55"/>
    <p:sldId id="355" r:id="rId56"/>
    <p:sldId id="356" r:id="rId57"/>
    <p:sldId id="357" r:id="rId58"/>
    <p:sldId id="344" r:id="rId59"/>
    <p:sldId id="345" r:id="rId60"/>
    <p:sldId id="346" r:id="rId61"/>
    <p:sldId id="264"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5D10-F34E-8B35-3AF61582A8C4}"/>
              </c:ext>
            </c:extLst>
          </c:dPt>
          <c:dPt>
            <c:idx val="1"/>
            <c:spPr>
              <a:solidFill>
                <a:srgbClr val="FFFF00"/>
              </a:solidFill>
            </c:spPr>
            <c:extLst xmlns:c16r2="http://schemas.microsoft.com/office/drawing/2015/06/chart">
              <c:ext xmlns:c16="http://schemas.microsoft.com/office/drawing/2014/chart" uri="{C3380CC4-5D6E-409C-BE32-E72D297353CC}">
                <c16:uniqueId val="{00000003-5D10-F34E-8B35-3AF61582A8C4}"/>
              </c:ext>
            </c:extLst>
          </c:dPt>
          <c:dPt>
            <c:idx val="2"/>
            <c:spPr>
              <a:solidFill>
                <a:srgbClr val="FF0000"/>
              </a:solidFill>
            </c:spPr>
            <c:extLst xmlns:c16r2="http://schemas.microsoft.com/office/drawing/2015/06/chart">
              <c:ext xmlns:c16="http://schemas.microsoft.com/office/drawing/2014/chart" uri="{C3380CC4-5D6E-409C-BE32-E72D297353CC}">
                <c16:uniqueId val="{00000005-5D10-F34E-8B35-3AF61582A8C4}"/>
              </c:ext>
            </c:extLst>
          </c:dPt>
          <c:dPt>
            <c:idx val="3"/>
            <c:spPr>
              <a:solidFill>
                <a:srgbClr val="00B0F0"/>
              </a:solidFill>
            </c:spPr>
            <c:extLst xmlns:c16r2="http://schemas.microsoft.com/office/drawing/2015/06/chart">
              <c:ext xmlns:c16="http://schemas.microsoft.com/office/drawing/2014/chart" uri="{C3380CC4-5D6E-409C-BE32-E72D297353CC}">
                <c16:uniqueId val="{00000007-5D10-F34E-8B35-3AF61582A8C4}"/>
              </c:ext>
            </c:extLst>
          </c:dPt>
          <c:dPt>
            <c:idx val="4"/>
            <c:spPr>
              <a:solidFill>
                <a:srgbClr val="984807"/>
              </a:solidFill>
            </c:spPr>
            <c:extLst xmlns:c16r2="http://schemas.microsoft.com/office/drawing/2015/06/chart">
              <c:ext xmlns:c16="http://schemas.microsoft.com/office/drawing/2014/chart" uri="{C3380CC4-5D6E-409C-BE32-E72D297353CC}">
                <c16:uniqueId val="{00000009-5D10-F34E-8B35-3AF61582A8C4}"/>
              </c:ext>
            </c:extLst>
          </c:dPt>
          <c:dLbls>
            <c:dLbl>
              <c:idx val="0"/>
              <c:spPr/>
              <c:txPr>
                <a:bodyPr/>
                <a:lstStyle/>
                <a:p>
                  <a:pPr>
                    <a:defRPr lang="en-US" sz="1762" baseline="0"/>
                  </a:pPr>
                  <a:endParaRPr lang="en-US"/>
                </a:p>
              </c:txPr>
            </c:dLbl>
            <c:dLbl>
              <c:idx val="1"/>
              <c:layout>
                <c:manualLayout>
                  <c:x val="2.5833122395207197E-2"/>
                  <c:y val="-0.13017633157176506"/>
                </c:manualLayout>
              </c:layout>
              <c:tx>
                <c:rich>
                  <a:bodyPr wrap="square" lIns="38100" tIns="19050" rIns="38100" bIns="19050" anchor="ctr">
                    <a:spAutoFit/>
                  </a:bodyPr>
                  <a:lstStyle/>
                  <a:p>
                    <a:pPr>
                      <a:defRPr lang="en-US" sz="1762" baseline="0"/>
                    </a:pPr>
                    <a:r>
                      <a:rPr lang="en-US" dirty="0" smtClean="0"/>
                      <a:t>24%</a:t>
                    </a:r>
                    <a:endParaRPr lang="en-US" dirty="0"/>
                  </a:p>
                </c:rich>
              </c:tx>
              <c:spPr>
                <a:noFill/>
                <a:ln>
                  <a:noFill/>
                </a:ln>
                <a:effectLst/>
              </c:spPr>
              <c:showVal val="1"/>
              <c:extLst xmlns:c16r2="http://schemas.microsoft.com/office/drawing/2015/06/chart">
                <c:ext xmlns:c16="http://schemas.microsoft.com/office/drawing/2014/chart" uri="{C3380CC4-5D6E-409C-BE32-E72D297353CC}">
                  <c16:uniqueId val="{00000003-5D10-F34E-8B35-3AF61582A8C4}"/>
                </c:ext>
                <c:ext xmlns:c15="http://schemas.microsoft.com/office/drawing/2012/chart" uri="{CE6537A1-D6FC-4f65-9D91-7224C49458BB}">
                  <c15:layout/>
                </c:ext>
              </c:extLst>
            </c:dLbl>
            <c:dLbl>
              <c:idx val="2"/>
              <c:layout>
                <c:manualLayout>
                  <c:x val="6.3239117833497713E-2"/>
                  <c:y val="0.10060769718135625"/>
                </c:manualLayout>
              </c:layout>
              <c:tx>
                <c:rich>
                  <a:bodyPr/>
                  <a:lstStyle/>
                  <a:p>
                    <a:r>
                      <a:rPr lang="en-US" smtClean="0"/>
                      <a:t>33%</a:t>
                    </a:r>
                    <a:endParaRPr lang="en-US" dirty="0"/>
                  </a:p>
                </c:rich>
              </c:tx>
              <c:extLst xmlns:c16r2="http://schemas.microsoft.com/office/drawing/2015/06/chart">
                <c:ext xmlns:c16="http://schemas.microsoft.com/office/drawing/2014/chart" uri="{C3380CC4-5D6E-409C-BE32-E72D297353CC}">
                  <c16:uniqueId val="{00000005-5D10-F34E-8B35-3AF61582A8C4}"/>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7-5D10-F34E-8B35-3AF61582A8C4}"/>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5D10-F34E-8B35-3AF61582A8C4}"/>
                </c:ext>
                <c:ext xmlns:c15="http://schemas.microsoft.com/office/drawing/2012/chart" uri="{CE6537A1-D6FC-4f65-9D91-7224C49458BB}"/>
              </c:extLst>
            </c:dLbl>
            <c:spPr>
              <a:noFill/>
              <a:ln w="24885">
                <a:noFill/>
              </a:ln>
            </c:spPr>
            <c:txPr>
              <a:bodyPr/>
              <a:lstStyle/>
              <a:p>
                <a:pPr>
                  <a:defRPr lang="en-US" sz="1762"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0.43000000000000005</c:v>
                </c:pt>
                <c:pt idx="1">
                  <c:v>0.24000000000000002</c:v>
                </c:pt>
                <c:pt idx="2">
                  <c:v>0.33000000000000007</c:v>
                </c:pt>
                <c:pt idx="3">
                  <c:v>0</c:v>
                </c:pt>
              </c:numCache>
            </c:numRef>
          </c:val>
          <c:extLst xmlns:c16r2="http://schemas.microsoft.com/office/drawing/2015/06/chart">
            <c:ext xmlns:c16="http://schemas.microsoft.com/office/drawing/2014/chart" uri="{C3380CC4-5D6E-409C-BE32-E72D297353CC}">
              <c16:uniqueId val="{0000000A-5D10-F34E-8B35-3AF61582A8C4}"/>
            </c:ext>
          </c:extLst>
        </c:ser>
        <c:dLbls/>
        <c:firstSliceAng val="0"/>
      </c:pieChart>
      <c:spPr>
        <a:noFill/>
        <a:ln w="25196">
          <a:noFill/>
        </a:ln>
      </c:spPr>
    </c:plotArea>
    <c:plotVisOnly val="1"/>
    <c:dispBlanksAs val="zero"/>
  </c:chart>
  <c:txPr>
    <a:bodyPr/>
    <a:lstStyle/>
    <a:p>
      <a:pPr>
        <a:defRPr sz="2321"/>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spPr>
            <a:solidFill>
              <a:srgbClr val="00FF00"/>
            </a:solidFill>
          </c:spPr>
          <c:dPt>
            <c:idx val="0"/>
            <c:spPr>
              <a:solidFill>
                <a:srgbClr val="00FF00"/>
              </a:solidFill>
              <a:ln w="19050">
                <a:solidFill>
                  <a:schemeClr val="lt1"/>
                </a:solidFill>
              </a:ln>
              <a:effectLst/>
            </c:spPr>
            <c:extLst xmlns:c16r2="http://schemas.microsoft.com/office/drawing/2015/06/chart">
              <c:ext xmlns:c16="http://schemas.microsoft.com/office/drawing/2014/chart" uri="{C3380CC4-5D6E-409C-BE32-E72D297353CC}">
                <c16:uniqueId val="{00000001-B881-D945-9153-A8C5EB8C6D96}"/>
              </c:ext>
            </c:extLst>
          </c:dPt>
          <c:dPt>
            <c:idx val="1"/>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3-B881-D945-9153-A8C5EB8C6D96}"/>
              </c:ext>
            </c:extLst>
          </c:dPt>
          <c:dPt>
            <c:idx val="2"/>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5-B881-D945-9153-A8C5EB8C6D96}"/>
              </c:ext>
            </c:extLst>
          </c:dPt>
          <c:dLbls>
            <c:dLbl>
              <c:idx val="0"/>
              <c:layout>
                <c:manualLayout>
                  <c:x val="-8.649201533391486E-2"/>
                  <c:y val="-3.3799129585709367E-2"/>
                </c:manualLayout>
              </c:layout>
              <c:dLblPos val="bestFit"/>
              <c:showPercent val="1"/>
              <c:extLst>
                <c:ext xmlns:c15="http://schemas.microsoft.com/office/drawing/2012/chart" uri="{CE6537A1-D6FC-4f65-9D91-7224C49458BB}"/>
              </c:extLst>
            </c:dLbl>
            <c:dLbl>
              <c:idx val="1"/>
              <c:layout>
                <c:manualLayout>
                  <c:x val="9.4848790312404341E-2"/>
                  <c:y val="-5.4730330349853553E-3"/>
                </c:manualLayout>
              </c:layout>
              <c:dLblPos val="bestFit"/>
              <c:showPercent val="1"/>
              <c:extLst>
                <c:ext xmlns:c15="http://schemas.microsoft.com/office/drawing/2012/chart" uri="{CE6537A1-D6FC-4f65-9D91-7224C49458BB}"/>
              </c:extLst>
            </c:dLbl>
            <c:dLbl>
              <c:idx val="2"/>
              <c:layout>
                <c:manualLayout>
                  <c:x val="5.4570960969674794E-2"/>
                  <c:y val="0.12543242537028865"/>
                </c:manualLayout>
              </c:layout>
              <c:dLblPos val="bestFit"/>
              <c:showPercent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2000" b="0" i="0" u="none" strike="noStrike" kern="1200" baseline="0">
                    <a:solidFill>
                      <a:schemeClr val="tx1"/>
                    </a:solidFill>
                    <a:latin typeface="+mn-lt"/>
                    <a:ea typeface="+mn-ea"/>
                    <a:cs typeface="+mn-cs"/>
                  </a:defRPr>
                </a:pPr>
                <a:endParaRPr lang="en-US"/>
              </a:p>
            </c:txPr>
            <c:dLblPos val="ct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On target</c:v>
                </c:pt>
                <c:pt idx="1">
                  <c:v>Work in progress</c:v>
                </c:pt>
                <c:pt idx="2">
                  <c:v>Off target</c:v>
                </c:pt>
              </c:strCache>
            </c:strRef>
          </c:cat>
          <c:val>
            <c:numRef>
              <c:f>Sheet1!$B$2:$B$4</c:f>
              <c:numCache>
                <c:formatCode>General</c:formatCode>
                <c:ptCount val="3"/>
                <c:pt idx="0">
                  <c:v>54</c:v>
                </c:pt>
                <c:pt idx="1">
                  <c:v>31</c:v>
                </c:pt>
                <c:pt idx="2">
                  <c:v>15</c:v>
                </c:pt>
              </c:numCache>
            </c:numRef>
          </c:val>
          <c:extLst xmlns:c16r2="http://schemas.microsoft.com/office/drawing/2015/06/chart">
            <c:ext xmlns:c16="http://schemas.microsoft.com/office/drawing/2014/chart" uri="{C3380CC4-5D6E-409C-BE32-E72D297353CC}">
              <c16:uniqueId val="{00000006-B881-D945-9153-A8C5EB8C6D96}"/>
            </c:ext>
          </c:extLst>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5D10-F34E-8B35-3AF61582A8C4}"/>
              </c:ext>
            </c:extLst>
          </c:dPt>
          <c:dPt>
            <c:idx val="1"/>
            <c:spPr>
              <a:solidFill>
                <a:srgbClr val="FFFF00"/>
              </a:solidFill>
            </c:spPr>
            <c:extLst xmlns:c16r2="http://schemas.microsoft.com/office/drawing/2015/06/chart">
              <c:ext xmlns:c16="http://schemas.microsoft.com/office/drawing/2014/chart" uri="{C3380CC4-5D6E-409C-BE32-E72D297353CC}">
                <c16:uniqueId val="{00000003-5D10-F34E-8B35-3AF61582A8C4}"/>
              </c:ext>
            </c:extLst>
          </c:dPt>
          <c:dPt>
            <c:idx val="2"/>
            <c:spPr>
              <a:solidFill>
                <a:srgbClr val="FF0000"/>
              </a:solidFill>
            </c:spPr>
            <c:extLst xmlns:c16r2="http://schemas.microsoft.com/office/drawing/2015/06/chart">
              <c:ext xmlns:c16="http://schemas.microsoft.com/office/drawing/2014/chart" uri="{C3380CC4-5D6E-409C-BE32-E72D297353CC}">
                <c16:uniqueId val="{00000005-5D10-F34E-8B35-3AF61582A8C4}"/>
              </c:ext>
            </c:extLst>
          </c:dPt>
          <c:dPt>
            <c:idx val="3"/>
            <c:spPr>
              <a:solidFill>
                <a:srgbClr val="00B0F0"/>
              </a:solidFill>
            </c:spPr>
            <c:extLst xmlns:c16r2="http://schemas.microsoft.com/office/drawing/2015/06/chart">
              <c:ext xmlns:c16="http://schemas.microsoft.com/office/drawing/2014/chart" uri="{C3380CC4-5D6E-409C-BE32-E72D297353CC}">
                <c16:uniqueId val="{00000007-5D10-F34E-8B35-3AF61582A8C4}"/>
              </c:ext>
            </c:extLst>
          </c:dPt>
          <c:dPt>
            <c:idx val="4"/>
            <c:spPr>
              <a:solidFill>
                <a:srgbClr val="984807"/>
              </a:solidFill>
            </c:spPr>
            <c:extLst xmlns:c16r2="http://schemas.microsoft.com/office/drawing/2015/06/chart">
              <c:ext xmlns:c16="http://schemas.microsoft.com/office/drawing/2014/chart" uri="{C3380CC4-5D6E-409C-BE32-E72D297353CC}">
                <c16:uniqueId val="{00000009-5D10-F34E-8B35-3AF61582A8C4}"/>
              </c:ext>
            </c:extLst>
          </c:dPt>
          <c:dLbls>
            <c:dLbl>
              <c:idx val="0"/>
              <c:spPr/>
              <c:txPr>
                <a:bodyPr/>
                <a:lstStyle/>
                <a:p>
                  <a:pPr>
                    <a:defRPr lang="en-US" sz="1762" baseline="0"/>
                  </a:pPr>
                  <a:endParaRPr lang="en-US"/>
                </a:p>
              </c:txPr>
            </c:dLbl>
            <c:dLbl>
              <c:idx val="1"/>
              <c:layout>
                <c:manualLayout>
                  <c:x val="2.7274044421924167E-2"/>
                  <c:y val="-0.13017633157176506"/>
                </c:manualLayout>
              </c:layout>
              <c:tx>
                <c:rich>
                  <a:bodyPr wrap="square" lIns="38100" tIns="19050" rIns="38100" bIns="19050" anchor="ctr">
                    <a:spAutoFit/>
                  </a:bodyPr>
                  <a:lstStyle/>
                  <a:p>
                    <a:pPr>
                      <a:defRPr lang="en-US" sz="1762" baseline="0"/>
                    </a:pPr>
                    <a:r>
                      <a:rPr lang="en-US" dirty="0" smtClean="0"/>
                      <a:t>24%</a:t>
                    </a:r>
                    <a:endParaRPr lang="en-US" dirty="0"/>
                  </a:p>
                </c:rich>
              </c:tx>
              <c:spPr>
                <a:noFill/>
                <a:ln>
                  <a:noFill/>
                </a:ln>
                <a:effectLst/>
              </c:spPr>
              <c:showVal val="1"/>
              <c:extLst xmlns:c16r2="http://schemas.microsoft.com/office/drawing/2015/06/chart">
                <c:ext xmlns:c16="http://schemas.microsoft.com/office/drawing/2014/chart" uri="{C3380CC4-5D6E-409C-BE32-E72D297353CC}">
                  <c16:uniqueId val="{00000003-5D10-F34E-8B35-3AF61582A8C4}"/>
                </c:ext>
                <c:ext xmlns:c15="http://schemas.microsoft.com/office/drawing/2012/chart" uri="{CE6537A1-D6FC-4f65-9D91-7224C49458BB}"/>
              </c:extLst>
            </c:dLbl>
            <c:dLbl>
              <c:idx val="2"/>
              <c:layout>
                <c:manualLayout>
                  <c:x val="6.3239117833497713E-2"/>
                  <c:y val="0.10060769718135625"/>
                </c:manualLayout>
              </c:layout>
              <c:tx>
                <c:rich>
                  <a:bodyPr/>
                  <a:lstStyle/>
                  <a:p>
                    <a:r>
                      <a:rPr lang="en-US" dirty="0" smtClean="0"/>
                      <a:t>33%</a:t>
                    </a:r>
                    <a:endParaRPr lang="en-US" dirty="0"/>
                  </a:p>
                </c:rich>
              </c:tx>
              <c:extLst xmlns:c16r2="http://schemas.microsoft.com/office/drawing/2015/06/chart">
                <c:ext xmlns:c16="http://schemas.microsoft.com/office/drawing/2014/chart" uri="{C3380CC4-5D6E-409C-BE32-E72D297353CC}">
                  <c16:uniqueId val="{00000005-5D10-F34E-8B35-3AF61582A8C4}"/>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5D10-F34E-8B35-3AF61582A8C4}"/>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5D10-F34E-8B35-3AF61582A8C4}"/>
                </c:ext>
                <c:ext xmlns:c15="http://schemas.microsoft.com/office/drawing/2012/chart" uri="{CE6537A1-D6FC-4f65-9D91-7224C49458BB}"/>
              </c:extLst>
            </c:dLbl>
            <c:spPr>
              <a:noFill/>
              <a:ln w="24885">
                <a:noFill/>
              </a:ln>
            </c:spPr>
            <c:txPr>
              <a:bodyPr/>
              <a:lstStyle/>
              <a:p>
                <a:pPr>
                  <a:defRPr lang="en-US" sz="1762"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0.43000000000000005</c:v>
                </c:pt>
                <c:pt idx="1">
                  <c:v>0.24000000000000002</c:v>
                </c:pt>
                <c:pt idx="2">
                  <c:v>0.33000000000000007</c:v>
                </c:pt>
                <c:pt idx="3">
                  <c:v>0</c:v>
                </c:pt>
              </c:numCache>
            </c:numRef>
          </c:val>
          <c:extLst xmlns:c16r2="http://schemas.microsoft.com/office/drawing/2015/06/chart">
            <c:ext xmlns:c16="http://schemas.microsoft.com/office/drawing/2014/chart" uri="{C3380CC4-5D6E-409C-BE32-E72D297353CC}">
              <c16:uniqueId val="{0000000A-5D10-F34E-8B35-3AF61582A8C4}"/>
            </c:ext>
          </c:extLst>
        </c:ser>
        <c:dLbls/>
        <c:firstSliceAng val="0"/>
      </c:pieChart>
      <c:spPr>
        <a:noFill/>
        <a:ln w="25196">
          <a:noFill/>
        </a:ln>
      </c:spPr>
    </c:plotArea>
    <c:plotVisOnly val="1"/>
    <c:dispBlanksAs val="zero"/>
  </c:chart>
  <c:txPr>
    <a:bodyPr/>
    <a:lstStyle/>
    <a:p>
      <a:pPr>
        <a:defRPr sz="232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3D26-C644-88A0-7972086CB361}"/>
              </c:ext>
            </c:extLst>
          </c:dPt>
          <c:dPt>
            <c:idx val="1"/>
            <c:spPr>
              <a:solidFill>
                <a:srgbClr val="FFFF00"/>
              </a:solidFill>
            </c:spPr>
            <c:extLst xmlns:c16r2="http://schemas.microsoft.com/office/drawing/2015/06/chart">
              <c:ext xmlns:c16="http://schemas.microsoft.com/office/drawing/2014/chart" uri="{C3380CC4-5D6E-409C-BE32-E72D297353CC}">
                <c16:uniqueId val="{00000003-3D26-C644-88A0-7972086CB361}"/>
              </c:ext>
            </c:extLst>
          </c:dPt>
          <c:dPt>
            <c:idx val="2"/>
            <c:spPr>
              <a:solidFill>
                <a:srgbClr val="FF0000"/>
              </a:solidFill>
            </c:spPr>
            <c:extLst xmlns:c16r2="http://schemas.microsoft.com/office/drawing/2015/06/chart">
              <c:ext xmlns:c16="http://schemas.microsoft.com/office/drawing/2014/chart" uri="{C3380CC4-5D6E-409C-BE32-E72D297353CC}">
                <c16:uniqueId val="{00000005-3D26-C644-88A0-7972086CB361}"/>
              </c:ext>
            </c:extLst>
          </c:dPt>
          <c:dPt>
            <c:idx val="3"/>
            <c:spPr>
              <a:solidFill>
                <a:srgbClr val="00B0F0"/>
              </a:solidFill>
            </c:spPr>
            <c:extLst xmlns:c16r2="http://schemas.microsoft.com/office/drawing/2015/06/chart">
              <c:ext xmlns:c16="http://schemas.microsoft.com/office/drawing/2014/chart" uri="{C3380CC4-5D6E-409C-BE32-E72D297353CC}">
                <c16:uniqueId val="{00000007-3D26-C644-88A0-7972086CB361}"/>
              </c:ext>
            </c:extLst>
          </c:dPt>
          <c:dPt>
            <c:idx val="4"/>
            <c:spPr>
              <a:solidFill>
                <a:srgbClr val="984807"/>
              </a:solidFill>
            </c:spPr>
            <c:extLst xmlns:c16r2="http://schemas.microsoft.com/office/drawing/2015/06/chart">
              <c:ext xmlns:c16="http://schemas.microsoft.com/office/drawing/2014/chart" uri="{C3380CC4-5D6E-409C-BE32-E72D297353CC}">
                <c16:uniqueId val="{00000009-3D26-C644-88A0-7972086CB361}"/>
              </c:ext>
            </c:extLst>
          </c:dPt>
          <c:dLbls>
            <c:dLbl>
              <c:idx val="0"/>
              <c:spPr/>
              <c:txPr>
                <a:bodyPr/>
                <a:lstStyle/>
                <a:p>
                  <a:pPr>
                    <a:defRPr lang="en-US" sz="1762" baseline="0"/>
                  </a:pPr>
                  <a:endParaRPr lang="en-US"/>
                </a:p>
              </c:txPr>
            </c:dLbl>
            <c:dLbl>
              <c:idx val="1"/>
              <c:tx>
                <c:rich>
                  <a:bodyPr/>
                  <a:lstStyle/>
                  <a:p>
                    <a:pPr>
                      <a:defRPr lang="en-US" sz="1762" baseline="0"/>
                    </a:pPr>
                    <a:r>
                      <a:rPr lang="en-US" dirty="0" smtClean="0"/>
                      <a:t>35%</a:t>
                    </a:r>
                    <a:endParaRPr lang="en-US" dirty="0"/>
                  </a:p>
                </c:rich>
              </c:tx>
              <c:spPr/>
              <c:extLst xmlns:c16r2="http://schemas.microsoft.com/office/drawing/2015/06/chart">
                <c:ext xmlns:c16="http://schemas.microsoft.com/office/drawing/2014/chart" uri="{C3380CC4-5D6E-409C-BE32-E72D297353CC}">
                  <c16:uniqueId val="{00000003-3D26-C644-88A0-7972086CB361}"/>
                </c:ext>
                <c:ext xmlns:c15="http://schemas.microsoft.com/office/drawing/2012/chart" uri="{CE6537A1-D6FC-4f65-9D91-7224C49458BB}">
                  <c15:layout/>
                </c:ext>
              </c:extLst>
            </c:dLbl>
            <c:dLbl>
              <c:idx val="2"/>
              <c:tx>
                <c:rich>
                  <a:bodyPr/>
                  <a:lstStyle/>
                  <a:p>
                    <a:r>
                      <a:rPr lang="en-US" dirty="0" smtClean="0"/>
                      <a:t>35%</a:t>
                    </a:r>
                    <a:endParaRPr lang="en-US" dirty="0"/>
                  </a:p>
                </c:rich>
              </c:tx>
              <c:extLst xmlns:c16r2="http://schemas.microsoft.com/office/drawing/2015/06/chart">
                <c:ext xmlns:c16="http://schemas.microsoft.com/office/drawing/2014/chart" uri="{C3380CC4-5D6E-409C-BE32-E72D297353CC}">
                  <c16:uniqueId val="{00000005-3D26-C644-88A0-7972086CB361}"/>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7-3D26-C644-88A0-7972086CB361}"/>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3D26-C644-88A0-7972086CB361}"/>
                </c:ext>
                <c:ext xmlns:c15="http://schemas.microsoft.com/office/drawing/2012/chart" uri="{CE6537A1-D6FC-4f65-9D91-7224C49458BB}"/>
              </c:extLst>
            </c:dLbl>
            <c:spPr>
              <a:noFill/>
              <a:ln w="24885">
                <a:noFill/>
              </a:ln>
            </c:spPr>
            <c:txPr>
              <a:bodyPr/>
              <a:lstStyle/>
              <a:p>
                <a:pPr>
                  <a:defRPr lang="en-US" sz="1762"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0.30000000000000004</c:v>
                </c:pt>
                <c:pt idx="1">
                  <c:v>0.35000000000000003</c:v>
                </c:pt>
                <c:pt idx="2">
                  <c:v>0.35000000000000003</c:v>
                </c:pt>
                <c:pt idx="3">
                  <c:v>0</c:v>
                </c:pt>
              </c:numCache>
            </c:numRef>
          </c:val>
          <c:extLst xmlns:c16r2="http://schemas.microsoft.com/office/drawing/2015/06/chart">
            <c:ext xmlns:c16="http://schemas.microsoft.com/office/drawing/2014/chart" uri="{C3380CC4-5D6E-409C-BE32-E72D297353CC}">
              <c16:uniqueId val="{0000000A-3D26-C644-88A0-7972086CB361}"/>
            </c:ext>
          </c:extLst>
        </c:ser>
        <c:dLbls/>
        <c:firstSliceAng val="0"/>
      </c:pieChart>
      <c:spPr>
        <a:noFill/>
        <a:ln w="25196">
          <a:noFill/>
        </a:ln>
      </c:spPr>
    </c:plotArea>
    <c:plotVisOnly val="1"/>
    <c:dispBlanksAs val="zero"/>
  </c:chart>
  <c:txPr>
    <a:bodyPr/>
    <a:lstStyle/>
    <a:p>
      <a:pPr>
        <a:defRPr sz="232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C40B-3A49-80A9-81CDDDAE1B00}"/>
              </c:ext>
            </c:extLst>
          </c:dPt>
          <c:dPt>
            <c:idx val="1"/>
            <c:spPr>
              <a:solidFill>
                <a:srgbClr val="FFFF00"/>
              </a:solidFill>
            </c:spPr>
            <c:extLst xmlns:c16r2="http://schemas.microsoft.com/office/drawing/2015/06/chart">
              <c:ext xmlns:c16="http://schemas.microsoft.com/office/drawing/2014/chart" uri="{C3380CC4-5D6E-409C-BE32-E72D297353CC}">
                <c16:uniqueId val="{00000003-C40B-3A49-80A9-81CDDDAE1B00}"/>
              </c:ext>
            </c:extLst>
          </c:dPt>
          <c:dPt>
            <c:idx val="2"/>
            <c:spPr>
              <a:solidFill>
                <a:srgbClr val="FF0000"/>
              </a:solidFill>
            </c:spPr>
            <c:extLst xmlns:c16r2="http://schemas.microsoft.com/office/drawing/2015/06/chart">
              <c:ext xmlns:c16="http://schemas.microsoft.com/office/drawing/2014/chart" uri="{C3380CC4-5D6E-409C-BE32-E72D297353CC}">
                <c16:uniqueId val="{00000005-C40B-3A49-80A9-81CDDDAE1B00}"/>
              </c:ext>
            </c:extLst>
          </c:dPt>
          <c:dPt>
            <c:idx val="3"/>
            <c:spPr>
              <a:solidFill>
                <a:srgbClr val="00B0F0"/>
              </a:solidFill>
            </c:spPr>
            <c:extLst xmlns:c16r2="http://schemas.microsoft.com/office/drawing/2015/06/chart">
              <c:ext xmlns:c16="http://schemas.microsoft.com/office/drawing/2014/chart" uri="{C3380CC4-5D6E-409C-BE32-E72D297353CC}">
                <c16:uniqueId val="{00000007-C40B-3A49-80A9-81CDDDAE1B00}"/>
              </c:ext>
            </c:extLst>
          </c:dPt>
          <c:dPt>
            <c:idx val="4"/>
            <c:spPr>
              <a:solidFill>
                <a:srgbClr val="984807"/>
              </a:solidFill>
            </c:spPr>
            <c:extLst xmlns:c16r2="http://schemas.microsoft.com/office/drawing/2015/06/chart">
              <c:ext xmlns:c16="http://schemas.microsoft.com/office/drawing/2014/chart" uri="{C3380CC4-5D6E-409C-BE32-E72D297353CC}">
                <c16:uniqueId val="{00000009-C40B-3A49-80A9-81CDDDAE1B00}"/>
              </c:ext>
            </c:extLst>
          </c:dPt>
          <c:dLbls>
            <c:dLbl>
              <c:idx val="0"/>
              <c:spPr/>
              <c:txPr>
                <a:bodyPr/>
                <a:lstStyle/>
                <a:p>
                  <a:pPr>
                    <a:defRPr lang="en-US" sz="1762" baseline="0"/>
                  </a:pPr>
                  <a:endParaRPr lang="en-US"/>
                </a:p>
              </c:txPr>
            </c:dLbl>
            <c:dLbl>
              <c:idx val="1"/>
              <c:tx>
                <c:rich>
                  <a:bodyPr/>
                  <a:lstStyle/>
                  <a:p>
                    <a:pPr>
                      <a:defRPr lang="en-US" sz="1762" baseline="0"/>
                    </a:pPr>
                    <a:r>
                      <a:rPr lang="en-US" dirty="0" smtClean="0"/>
                      <a:t>17%</a:t>
                    </a:r>
                    <a:endParaRPr lang="en-US" dirty="0"/>
                  </a:p>
                </c:rich>
              </c:tx>
              <c:spPr/>
              <c:extLst xmlns:c16r2="http://schemas.microsoft.com/office/drawing/2015/06/chart">
                <c:ext xmlns:c16="http://schemas.microsoft.com/office/drawing/2014/chart" uri="{C3380CC4-5D6E-409C-BE32-E72D297353CC}">
                  <c16:uniqueId val="{00000003-C40B-3A49-80A9-81CDDDAE1B00}"/>
                </c:ext>
                <c:ext xmlns:c15="http://schemas.microsoft.com/office/drawing/2012/chart" uri="{CE6537A1-D6FC-4f65-9D91-7224C49458BB}">
                  <c15:layout/>
                </c:ext>
              </c:extLst>
            </c:dLbl>
            <c:dLbl>
              <c:idx val="2"/>
              <c:tx>
                <c:rich>
                  <a:bodyPr/>
                  <a:lstStyle/>
                  <a:p>
                    <a:r>
                      <a:rPr lang="en-US" dirty="0"/>
                      <a:t>25%</a:t>
                    </a:r>
                  </a:p>
                </c:rich>
              </c:tx>
              <c:extLst xmlns:c16r2="http://schemas.microsoft.com/office/drawing/2015/06/chart">
                <c:ext xmlns:c16="http://schemas.microsoft.com/office/drawing/2014/chart" uri="{C3380CC4-5D6E-409C-BE32-E72D297353CC}">
                  <c16:uniqueId val="{00000005-C40B-3A49-80A9-81CDDDAE1B00}"/>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7-C40B-3A49-80A9-81CDDDAE1B00}"/>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C40B-3A49-80A9-81CDDDAE1B00}"/>
                </c:ext>
                <c:ext xmlns:c15="http://schemas.microsoft.com/office/drawing/2012/chart" uri="{CE6537A1-D6FC-4f65-9D91-7224C49458BB}"/>
              </c:extLst>
            </c:dLbl>
            <c:spPr>
              <a:noFill/>
              <a:ln w="24885">
                <a:noFill/>
              </a:ln>
            </c:spPr>
            <c:txPr>
              <a:bodyPr/>
              <a:lstStyle/>
              <a:p>
                <a:pPr>
                  <a:defRPr lang="en-US" sz="1762"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0.58000000000000007</c:v>
                </c:pt>
                <c:pt idx="1">
                  <c:v>0.17</c:v>
                </c:pt>
                <c:pt idx="2">
                  <c:v>0.25</c:v>
                </c:pt>
              </c:numCache>
            </c:numRef>
          </c:val>
          <c:extLst xmlns:c16r2="http://schemas.microsoft.com/office/drawing/2015/06/chart">
            <c:ext xmlns:c16="http://schemas.microsoft.com/office/drawing/2014/chart" uri="{C3380CC4-5D6E-409C-BE32-E72D297353CC}">
              <c16:uniqueId val="{0000000A-C40B-3A49-80A9-81CDDDAE1B00}"/>
            </c:ext>
          </c:extLst>
        </c:ser>
        <c:dLbls/>
        <c:firstSliceAng val="0"/>
      </c:pieChart>
      <c:spPr>
        <a:noFill/>
        <a:ln w="25196">
          <a:noFill/>
        </a:ln>
      </c:spPr>
    </c:plotArea>
    <c:plotVisOnly val="1"/>
    <c:dispBlanksAs val="zero"/>
  </c:chart>
  <c:txPr>
    <a:bodyPr/>
    <a:lstStyle/>
    <a:p>
      <a:pPr>
        <a:defRPr sz="232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86A7-EA4B-8EA8-8FFA4487D03F}"/>
              </c:ext>
            </c:extLst>
          </c:dPt>
          <c:dPt>
            <c:idx val="1"/>
            <c:spPr>
              <a:solidFill>
                <a:srgbClr val="FFFF00"/>
              </a:solidFill>
            </c:spPr>
            <c:extLst xmlns:c16r2="http://schemas.microsoft.com/office/drawing/2015/06/chart">
              <c:ext xmlns:c16="http://schemas.microsoft.com/office/drawing/2014/chart" uri="{C3380CC4-5D6E-409C-BE32-E72D297353CC}">
                <c16:uniqueId val="{00000003-86A7-EA4B-8EA8-8FFA4487D03F}"/>
              </c:ext>
            </c:extLst>
          </c:dPt>
          <c:dPt>
            <c:idx val="2"/>
            <c:spPr>
              <a:solidFill>
                <a:srgbClr val="FF0000"/>
              </a:solidFill>
            </c:spPr>
            <c:extLst xmlns:c16r2="http://schemas.microsoft.com/office/drawing/2015/06/chart">
              <c:ext xmlns:c16="http://schemas.microsoft.com/office/drawing/2014/chart" uri="{C3380CC4-5D6E-409C-BE32-E72D297353CC}">
                <c16:uniqueId val="{00000005-86A7-EA4B-8EA8-8FFA4487D03F}"/>
              </c:ext>
            </c:extLst>
          </c:dPt>
          <c:dPt>
            <c:idx val="3"/>
            <c:spPr>
              <a:solidFill>
                <a:srgbClr val="00B0F0"/>
              </a:solidFill>
            </c:spPr>
            <c:extLst xmlns:c16r2="http://schemas.microsoft.com/office/drawing/2015/06/chart">
              <c:ext xmlns:c16="http://schemas.microsoft.com/office/drawing/2014/chart" uri="{C3380CC4-5D6E-409C-BE32-E72D297353CC}">
                <c16:uniqueId val="{00000007-86A7-EA4B-8EA8-8FFA4487D03F}"/>
              </c:ext>
            </c:extLst>
          </c:dPt>
          <c:dPt>
            <c:idx val="4"/>
            <c:spPr>
              <a:solidFill>
                <a:srgbClr val="984807"/>
              </a:solidFill>
            </c:spPr>
            <c:extLst xmlns:c16r2="http://schemas.microsoft.com/office/drawing/2015/06/chart">
              <c:ext xmlns:c16="http://schemas.microsoft.com/office/drawing/2014/chart" uri="{C3380CC4-5D6E-409C-BE32-E72D297353CC}">
                <c16:uniqueId val="{00000009-86A7-EA4B-8EA8-8FFA4487D03F}"/>
              </c:ext>
            </c:extLst>
          </c:dPt>
          <c:dLbls>
            <c:dLbl>
              <c:idx val="0"/>
              <c:spPr/>
              <c:txPr>
                <a:bodyPr/>
                <a:lstStyle/>
                <a:p>
                  <a:pPr>
                    <a:defRPr lang="en-US" sz="1762" baseline="0"/>
                  </a:pPr>
                  <a:endParaRPr lang="en-US"/>
                </a:p>
              </c:txPr>
            </c:dLbl>
            <c:dLbl>
              <c:idx val="1"/>
              <c:layout>
                <c:manualLayout>
                  <c:x val="3.4244930195269842E-2"/>
                  <c:y val="-0.14523889100660833"/>
                </c:manualLayout>
              </c:layout>
              <c:tx>
                <c:rich>
                  <a:bodyPr/>
                  <a:lstStyle/>
                  <a:p>
                    <a:pPr>
                      <a:defRPr lang="en-US" sz="1762" baseline="0"/>
                    </a:pPr>
                    <a:r>
                      <a:rPr lang="en-US" dirty="0" smtClean="0"/>
                      <a:t>38%</a:t>
                    </a:r>
                    <a:endParaRPr lang="en-US" dirty="0"/>
                  </a:p>
                </c:rich>
              </c:tx>
              <c:spPr/>
              <c:extLst xmlns:c16r2="http://schemas.microsoft.com/office/drawing/2015/06/chart">
                <c:ext xmlns:c16="http://schemas.microsoft.com/office/drawing/2014/chart" uri="{C3380CC4-5D6E-409C-BE32-E72D297353CC}">
                  <c16:uniqueId val="{00000003-86A7-EA4B-8EA8-8FFA4487D03F}"/>
                </c:ext>
                <c:ext xmlns:c15="http://schemas.microsoft.com/office/drawing/2012/chart" uri="{CE6537A1-D6FC-4f65-9D91-7224C49458BB}">
                  <c15:layout/>
                </c:ext>
              </c:extLst>
            </c:dLbl>
            <c:dLbl>
              <c:idx val="2"/>
              <c:layout>
                <c:manualLayout>
                  <c:x val="6.468009658942829E-2"/>
                  <c:y val="0.10251008657769396"/>
                </c:manualLayout>
              </c:layout>
              <c:spPr>
                <a:noFill/>
                <a:ln w="24885">
                  <a:noFill/>
                </a:ln>
                <a:effectLst/>
              </c:spPr>
              <c:txPr>
                <a:bodyPr wrap="square" lIns="38100" tIns="19050" rIns="38100" bIns="19050" anchor="ctr">
                  <a:noAutofit/>
                </a:bodyPr>
                <a:lstStyle/>
                <a:p>
                  <a:pPr>
                    <a:defRPr lang="en-US" sz="1762" baseline="0"/>
                  </a:pPr>
                  <a:endParaRPr lang="en-US"/>
                </a:p>
              </c:txPr>
              <c:showVal val="1"/>
              <c:extLst xmlns:c16r2="http://schemas.microsoft.com/office/drawing/2015/06/chart">
                <c:ext xmlns:c16="http://schemas.microsoft.com/office/drawing/2014/chart" uri="{C3380CC4-5D6E-409C-BE32-E72D297353CC}">
                  <c16:uniqueId val="{00000005-86A7-EA4B-8EA8-8FFA4487D03F}"/>
                </c:ext>
                <c:ext xmlns:c15="http://schemas.microsoft.com/office/drawing/2012/chart" uri="{CE6537A1-D6FC-4f65-9D91-7224C49458BB}">
                  <c15:layout>
                    <c:manualLayout>
                      <c:w val="5.8292557320048406E-2"/>
                      <c:h val="6.7796698619059806E-2"/>
                    </c:manualLayout>
                  </c15:layout>
                </c:ext>
              </c:extLst>
            </c:dLbl>
            <c:dLbl>
              <c:idx val="3"/>
              <c:delete val="1"/>
              <c:extLst xmlns:c16r2="http://schemas.microsoft.com/office/drawing/2015/06/chart">
                <c:ext xmlns:c16="http://schemas.microsoft.com/office/drawing/2014/chart" uri="{C3380CC4-5D6E-409C-BE32-E72D297353CC}">
                  <c16:uniqueId val="{00000007-86A7-EA4B-8EA8-8FFA4487D03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86A7-EA4B-8EA8-8FFA4487D03F}"/>
                </c:ext>
                <c:ext xmlns:c15="http://schemas.microsoft.com/office/drawing/2012/chart" uri="{CE6537A1-D6FC-4f65-9D91-7224C49458BB}"/>
              </c:extLst>
            </c:dLbl>
            <c:spPr>
              <a:noFill/>
              <a:ln w="24885">
                <a:noFill/>
              </a:ln>
            </c:spPr>
            <c:txPr>
              <a:bodyPr/>
              <a:lstStyle/>
              <a:p>
                <a:pPr>
                  <a:defRPr lang="en-US" sz="1762"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0.38000000000000006</c:v>
                </c:pt>
                <c:pt idx="1">
                  <c:v>0.38000000000000006</c:v>
                </c:pt>
                <c:pt idx="2">
                  <c:v>0.24000000000000002</c:v>
                </c:pt>
                <c:pt idx="3">
                  <c:v>0</c:v>
                </c:pt>
              </c:numCache>
            </c:numRef>
          </c:val>
          <c:extLst xmlns:c16r2="http://schemas.microsoft.com/office/drawing/2015/06/chart">
            <c:ext xmlns:c16="http://schemas.microsoft.com/office/drawing/2014/chart" uri="{C3380CC4-5D6E-409C-BE32-E72D297353CC}">
              <c16:uniqueId val="{0000000A-86A7-EA4B-8EA8-8FFA4487D03F}"/>
            </c:ext>
          </c:extLst>
        </c:ser>
        <c:dLbls/>
        <c:firstSliceAng val="0"/>
      </c:pieChart>
      <c:spPr>
        <a:noFill/>
        <a:ln w="25196">
          <a:noFill/>
        </a:ln>
      </c:spPr>
    </c:plotArea>
    <c:plotVisOnly val="1"/>
    <c:dispBlanksAs val="zero"/>
  </c:chart>
  <c:txPr>
    <a:bodyPr/>
    <a:lstStyle/>
    <a:p>
      <a:pPr>
        <a:defRPr sz="232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65B6-4B47-871B-59444BC8766A}"/>
              </c:ext>
            </c:extLst>
          </c:dPt>
          <c:dPt>
            <c:idx val="1"/>
            <c:spPr>
              <a:solidFill>
                <a:srgbClr val="FFFF00"/>
              </a:solidFill>
            </c:spPr>
            <c:extLst xmlns:c16r2="http://schemas.microsoft.com/office/drawing/2015/06/chart">
              <c:ext xmlns:c16="http://schemas.microsoft.com/office/drawing/2014/chart" uri="{C3380CC4-5D6E-409C-BE32-E72D297353CC}">
                <c16:uniqueId val="{00000003-65B6-4B47-871B-59444BC8766A}"/>
              </c:ext>
            </c:extLst>
          </c:dPt>
          <c:dPt>
            <c:idx val="2"/>
            <c:spPr>
              <a:solidFill>
                <a:srgbClr val="FF0000"/>
              </a:solidFill>
            </c:spPr>
            <c:extLst xmlns:c16r2="http://schemas.microsoft.com/office/drawing/2015/06/chart">
              <c:ext xmlns:c16="http://schemas.microsoft.com/office/drawing/2014/chart" uri="{C3380CC4-5D6E-409C-BE32-E72D297353CC}">
                <c16:uniqueId val="{00000005-65B6-4B47-871B-59444BC8766A}"/>
              </c:ext>
            </c:extLst>
          </c:dPt>
          <c:dPt>
            <c:idx val="3"/>
            <c:spPr>
              <a:solidFill>
                <a:srgbClr val="00B0F0"/>
              </a:solidFill>
            </c:spPr>
            <c:extLst xmlns:c16r2="http://schemas.microsoft.com/office/drawing/2015/06/chart">
              <c:ext xmlns:c16="http://schemas.microsoft.com/office/drawing/2014/chart" uri="{C3380CC4-5D6E-409C-BE32-E72D297353CC}">
                <c16:uniqueId val="{00000007-65B6-4B47-871B-59444BC8766A}"/>
              </c:ext>
            </c:extLst>
          </c:dPt>
          <c:dPt>
            <c:idx val="4"/>
            <c:spPr>
              <a:solidFill>
                <a:srgbClr val="984807"/>
              </a:solidFill>
            </c:spPr>
            <c:extLst xmlns:c16r2="http://schemas.microsoft.com/office/drawing/2015/06/chart">
              <c:ext xmlns:c16="http://schemas.microsoft.com/office/drawing/2014/chart" uri="{C3380CC4-5D6E-409C-BE32-E72D297353CC}">
                <c16:uniqueId val="{00000009-65B6-4B47-871B-59444BC8766A}"/>
              </c:ext>
            </c:extLst>
          </c:dPt>
          <c:dLbls>
            <c:dLbl>
              <c:idx val="0"/>
              <c:spPr/>
              <c:txPr>
                <a:bodyPr/>
                <a:lstStyle/>
                <a:p>
                  <a:pPr>
                    <a:defRPr lang="en-US" sz="1762" baseline="0"/>
                  </a:pPr>
                  <a:endParaRPr lang="en-US"/>
                </a:p>
              </c:txPr>
            </c:dLbl>
            <c:dLbl>
              <c:idx val="1"/>
              <c:tx>
                <c:rich>
                  <a:bodyPr/>
                  <a:lstStyle/>
                  <a:p>
                    <a:pPr>
                      <a:defRPr lang="en-US" sz="1762" baseline="0"/>
                    </a:pPr>
                    <a:r>
                      <a:rPr lang="en-US" dirty="0" smtClean="0"/>
                      <a:t>20%</a:t>
                    </a:r>
                    <a:endParaRPr lang="en-US" dirty="0"/>
                  </a:p>
                </c:rich>
              </c:tx>
              <c:spPr/>
              <c:extLst xmlns:c16r2="http://schemas.microsoft.com/office/drawing/2015/06/chart">
                <c:ext xmlns:c16="http://schemas.microsoft.com/office/drawing/2014/chart" uri="{C3380CC4-5D6E-409C-BE32-E72D297353CC}">
                  <c16:uniqueId val="{00000003-65B6-4B47-871B-59444BC8766A}"/>
                </c:ext>
                <c:ext xmlns:c15="http://schemas.microsoft.com/office/drawing/2012/chart" uri="{CE6537A1-D6FC-4f65-9D91-7224C49458BB}"/>
              </c:extLst>
            </c:dLbl>
            <c:dLbl>
              <c:idx val="2"/>
              <c:tx>
                <c:rich>
                  <a:bodyPr/>
                  <a:lstStyle/>
                  <a:p>
                    <a:r>
                      <a:rPr lang="en-US" dirty="0" smtClean="0"/>
                      <a:t>20%</a:t>
                    </a:r>
                    <a:endParaRPr lang="en-US" dirty="0"/>
                  </a:p>
                </c:rich>
              </c:tx>
              <c:extLst xmlns:c16r2="http://schemas.microsoft.com/office/drawing/2015/06/chart">
                <c:ext xmlns:c16="http://schemas.microsoft.com/office/drawing/2014/chart" uri="{C3380CC4-5D6E-409C-BE32-E72D297353CC}">
                  <c16:uniqueId val="{00000005-65B6-4B47-871B-59444BC8766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65B6-4B47-871B-59444BC8766A}"/>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65B6-4B47-871B-59444BC8766A}"/>
                </c:ext>
                <c:ext xmlns:c15="http://schemas.microsoft.com/office/drawing/2012/chart" uri="{CE6537A1-D6FC-4f65-9D91-7224C49458BB}"/>
              </c:extLst>
            </c:dLbl>
            <c:spPr>
              <a:noFill/>
              <a:ln w="24885">
                <a:noFill/>
              </a:ln>
            </c:spPr>
            <c:txPr>
              <a:bodyPr/>
              <a:lstStyle/>
              <a:p>
                <a:pPr>
                  <a:defRPr lang="en-US" sz="1762"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0.60000000000000009</c:v>
                </c:pt>
                <c:pt idx="1">
                  <c:v>0.2</c:v>
                </c:pt>
                <c:pt idx="2">
                  <c:v>0.25</c:v>
                </c:pt>
                <c:pt idx="3">
                  <c:v>0</c:v>
                </c:pt>
              </c:numCache>
            </c:numRef>
          </c:val>
          <c:extLst xmlns:c16r2="http://schemas.microsoft.com/office/drawing/2015/06/chart">
            <c:ext xmlns:c16="http://schemas.microsoft.com/office/drawing/2014/chart" uri="{C3380CC4-5D6E-409C-BE32-E72D297353CC}">
              <c16:uniqueId val="{0000000A-65B6-4B47-871B-59444BC8766A}"/>
            </c:ext>
          </c:extLst>
        </c:ser>
        <c:dLbls/>
        <c:firstSliceAng val="0"/>
      </c:pieChart>
      <c:spPr>
        <a:noFill/>
        <a:ln w="25196">
          <a:noFill/>
        </a:ln>
      </c:spPr>
    </c:plotArea>
    <c:plotVisOnly val="1"/>
    <c:dispBlanksAs val="zero"/>
  </c:chart>
  <c:txPr>
    <a:bodyPr/>
    <a:lstStyle/>
    <a:p>
      <a:pPr>
        <a:defRPr sz="2321"/>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63C0-584F-9F0B-CBB551B36D2D}"/>
              </c:ext>
            </c:extLst>
          </c:dPt>
          <c:dPt>
            <c:idx val="1"/>
            <c:spPr>
              <a:solidFill>
                <a:srgbClr val="FFFF00"/>
              </a:solidFill>
            </c:spPr>
            <c:extLst xmlns:c16r2="http://schemas.microsoft.com/office/drawing/2015/06/chart">
              <c:ext xmlns:c16="http://schemas.microsoft.com/office/drawing/2014/chart" uri="{C3380CC4-5D6E-409C-BE32-E72D297353CC}">
                <c16:uniqueId val="{00000003-63C0-584F-9F0B-CBB551B36D2D}"/>
              </c:ext>
            </c:extLst>
          </c:dPt>
          <c:dPt>
            <c:idx val="2"/>
            <c:spPr>
              <a:solidFill>
                <a:srgbClr val="FF0000"/>
              </a:solidFill>
            </c:spPr>
            <c:extLst xmlns:c16r2="http://schemas.microsoft.com/office/drawing/2015/06/chart">
              <c:ext xmlns:c16="http://schemas.microsoft.com/office/drawing/2014/chart" uri="{C3380CC4-5D6E-409C-BE32-E72D297353CC}">
                <c16:uniqueId val="{00000005-63C0-584F-9F0B-CBB551B36D2D}"/>
              </c:ext>
            </c:extLst>
          </c:dPt>
          <c:dPt>
            <c:idx val="3"/>
            <c:spPr>
              <a:solidFill>
                <a:srgbClr val="00B0F0"/>
              </a:solidFill>
            </c:spPr>
            <c:extLst xmlns:c16r2="http://schemas.microsoft.com/office/drawing/2015/06/chart">
              <c:ext xmlns:c16="http://schemas.microsoft.com/office/drawing/2014/chart" uri="{C3380CC4-5D6E-409C-BE32-E72D297353CC}">
                <c16:uniqueId val="{00000007-63C0-584F-9F0B-CBB551B36D2D}"/>
              </c:ext>
            </c:extLst>
          </c:dPt>
          <c:dPt>
            <c:idx val="4"/>
            <c:spPr>
              <a:solidFill>
                <a:srgbClr val="984807"/>
              </a:solidFill>
            </c:spPr>
            <c:extLst xmlns:c16r2="http://schemas.microsoft.com/office/drawing/2015/06/chart">
              <c:ext xmlns:c16="http://schemas.microsoft.com/office/drawing/2014/chart" uri="{C3380CC4-5D6E-409C-BE32-E72D297353CC}">
                <c16:uniqueId val="{00000009-63C0-584F-9F0B-CBB551B36D2D}"/>
              </c:ext>
            </c:extLst>
          </c:dPt>
          <c:dLbls>
            <c:dLbl>
              <c:idx val="0"/>
              <c:spPr/>
              <c:txPr>
                <a:bodyPr/>
                <a:lstStyle/>
                <a:p>
                  <a:pPr>
                    <a:defRPr lang="en-US" sz="1762" baseline="0"/>
                  </a:pPr>
                  <a:endParaRPr lang="en-US"/>
                </a:p>
              </c:txPr>
            </c:dLbl>
            <c:dLbl>
              <c:idx val="1"/>
              <c:tx>
                <c:rich>
                  <a:bodyPr/>
                  <a:lstStyle/>
                  <a:p>
                    <a:pPr>
                      <a:defRPr lang="en-US" sz="1762" baseline="0"/>
                    </a:pPr>
                    <a:r>
                      <a:rPr lang="en-US" dirty="0" smtClean="0"/>
                      <a:t>38%</a:t>
                    </a:r>
                    <a:endParaRPr lang="en-US" dirty="0"/>
                  </a:p>
                </c:rich>
              </c:tx>
              <c:spPr/>
              <c:extLst xmlns:c16r2="http://schemas.microsoft.com/office/drawing/2015/06/chart">
                <c:ext xmlns:c16="http://schemas.microsoft.com/office/drawing/2014/chart" uri="{C3380CC4-5D6E-409C-BE32-E72D297353CC}">
                  <c16:uniqueId val="{00000003-63C0-584F-9F0B-CBB551B36D2D}"/>
                </c:ext>
                <c:ext xmlns:c15="http://schemas.microsoft.com/office/drawing/2012/chart" uri="{CE6537A1-D6FC-4f65-9D91-7224C49458BB}"/>
              </c:extLst>
            </c:dLbl>
            <c:dLbl>
              <c:idx val="2"/>
              <c:tx>
                <c:rich>
                  <a:bodyPr/>
                  <a:lstStyle/>
                  <a:p>
                    <a:r>
                      <a:rPr lang="en-US" dirty="0" smtClean="0"/>
                      <a:t>7%</a:t>
                    </a:r>
                    <a:endParaRPr lang="en-US" dirty="0"/>
                  </a:p>
                </c:rich>
              </c:tx>
              <c:extLst xmlns:c16r2="http://schemas.microsoft.com/office/drawing/2015/06/chart">
                <c:ext xmlns:c16="http://schemas.microsoft.com/office/drawing/2014/chart" uri="{C3380CC4-5D6E-409C-BE32-E72D297353CC}">
                  <c16:uniqueId val="{00000005-63C0-584F-9F0B-CBB551B36D2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63C0-584F-9F0B-CBB551B36D2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63C0-584F-9F0B-CBB551B36D2D}"/>
                </c:ext>
                <c:ext xmlns:c15="http://schemas.microsoft.com/office/drawing/2012/chart" uri="{CE6537A1-D6FC-4f65-9D91-7224C49458BB}"/>
              </c:extLst>
            </c:dLbl>
            <c:spPr>
              <a:noFill/>
              <a:ln w="24885">
                <a:noFill/>
              </a:ln>
            </c:spPr>
            <c:txPr>
              <a:bodyPr/>
              <a:lstStyle/>
              <a:p>
                <a:pPr>
                  <a:defRPr lang="en-US" sz="1762"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0.56000000000000005</c:v>
                </c:pt>
                <c:pt idx="1">
                  <c:v>0.38000000000000006</c:v>
                </c:pt>
                <c:pt idx="2">
                  <c:v>7.0000000000000021E-2</c:v>
                </c:pt>
                <c:pt idx="3">
                  <c:v>0</c:v>
                </c:pt>
              </c:numCache>
            </c:numRef>
          </c:val>
          <c:extLst xmlns:c16r2="http://schemas.microsoft.com/office/drawing/2015/06/chart">
            <c:ext xmlns:c16="http://schemas.microsoft.com/office/drawing/2014/chart" uri="{C3380CC4-5D6E-409C-BE32-E72D297353CC}">
              <c16:uniqueId val="{0000000A-63C0-584F-9F0B-CBB551B36D2D}"/>
            </c:ext>
          </c:extLst>
        </c:ser>
        <c:dLbls/>
        <c:firstSliceAng val="0"/>
      </c:pieChart>
      <c:spPr>
        <a:noFill/>
        <a:ln w="25196">
          <a:noFill/>
        </a:ln>
      </c:spPr>
    </c:plotArea>
    <c:plotVisOnly val="1"/>
    <c:dispBlanksAs val="zero"/>
  </c:chart>
  <c:txPr>
    <a:bodyPr/>
    <a:lstStyle/>
    <a:p>
      <a:pPr>
        <a:defRPr sz="232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F07C-6E40-9959-E65E1DE37280}"/>
              </c:ext>
            </c:extLst>
          </c:dPt>
          <c:dPt>
            <c:idx val="1"/>
            <c:spPr>
              <a:solidFill>
                <a:srgbClr val="FFFF00"/>
              </a:solidFill>
            </c:spPr>
            <c:extLst xmlns:c16r2="http://schemas.microsoft.com/office/drawing/2015/06/chart">
              <c:ext xmlns:c16="http://schemas.microsoft.com/office/drawing/2014/chart" uri="{C3380CC4-5D6E-409C-BE32-E72D297353CC}">
                <c16:uniqueId val="{00000003-F07C-6E40-9959-E65E1DE37280}"/>
              </c:ext>
            </c:extLst>
          </c:dPt>
          <c:dPt>
            <c:idx val="2"/>
            <c:spPr>
              <a:solidFill>
                <a:srgbClr val="FF0000"/>
              </a:solidFill>
            </c:spPr>
            <c:extLst xmlns:c16r2="http://schemas.microsoft.com/office/drawing/2015/06/chart">
              <c:ext xmlns:c16="http://schemas.microsoft.com/office/drawing/2014/chart" uri="{C3380CC4-5D6E-409C-BE32-E72D297353CC}">
                <c16:uniqueId val="{00000005-F07C-6E40-9959-E65E1DE37280}"/>
              </c:ext>
            </c:extLst>
          </c:dPt>
          <c:dPt>
            <c:idx val="3"/>
            <c:spPr>
              <a:solidFill>
                <a:srgbClr val="00B0F0"/>
              </a:solidFill>
            </c:spPr>
            <c:extLst xmlns:c16r2="http://schemas.microsoft.com/office/drawing/2015/06/chart">
              <c:ext xmlns:c16="http://schemas.microsoft.com/office/drawing/2014/chart" uri="{C3380CC4-5D6E-409C-BE32-E72D297353CC}">
                <c16:uniqueId val="{00000007-F07C-6E40-9959-E65E1DE37280}"/>
              </c:ext>
            </c:extLst>
          </c:dPt>
          <c:dPt>
            <c:idx val="4"/>
            <c:spPr>
              <a:solidFill>
                <a:srgbClr val="984807"/>
              </a:solidFill>
            </c:spPr>
            <c:extLst xmlns:c16r2="http://schemas.microsoft.com/office/drawing/2015/06/chart">
              <c:ext xmlns:c16="http://schemas.microsoft.com/office/drawing/2014/chart" uri="{C3380CC4-5D6E-409C-BE32-E72D297353CC}">
                <c16:uniqueId val="{00000009-F07C-6E40-9959-E65E1DE37280}"/>
              </c:ext>
            </c:extLst>
          </c:dPt>
          <c:dLbls>
            <c:dLbl>
              <c:idx val="0"/>
              <c:spPr/>
              <c:txPr>
                <a:bodyPr/>
                <a:lstStyle/>
                <a:p>
                  <a:pPr>
                    <a:defRPr lang="en-US" sz="1762" baseline="0"/>
                  </a:pPr>
                  <a:endParaRPr lang="en-US"/>
                </a:p>
              </c:txPr>
            </c:dLbl>
            <c:dLbl>
              <c:idx val="1"/>
              <c:layout>
                <c:manualLayout>
                  <c:x val="-0.3461584848580086"/>
                  <c:y val="0.24036263052537973"/>
                </c:manualLayout>
              </c:layout>
              <c:tx>
                <c:rich>
                  <a:bodyPr/>
                  <a:lstStyle/>
                  <a:p>
                    <a:pPr>
                      <a:defRPr lang="en-US" sz="1762" baseline="0"/>
                    </a:pPr>
                    <a:r>
                      <a:rPr lang="en-US" dirty="0" smtClean="0"/>
                      <a:t>67%</a:t>
                    </a:r>
                    <a:endParaRPr lang="en-US" dirty="0"/>
                  </a:p>
                </c:rich>
              </c:tx>
              <c:spPr/>
              <c:extLst>
                <c:ext xmlns:c15="http://schemas.microsoft.com/office/drawing/2012/chart" uri="{CE6537A1-D6FC-4f65-9D91-7224C49458BB}"/>
              </c:extLst>
            </c:dLbl>
            <c:dLbl>
              <c:idx val="2"/>
              <c:layout>
                <c:manualLayout>
                  <c:x val="0.36295089939062619"/>
                  <c:y val="-0.20175361400614"/>
                </c:manualLayout>
              </c:layout>
              <c:tx>
                <c:rich>
                  <a:bodyPr/>
                  <a:lstStyle/>
                  <a:p>
                    <a:r>
                      <a:rPr lang="en-US" dirty="0" smtClean="0"/>
                      <a:t>20%</a:t>
                    </a:r>
                    <a:endParaRPr lang="en-US" dirty="0"/>
                  </a:p>
                </c:rich>
              </c:tx>
              <c:extLst xmlns:c16r2="http://schemas.microsoft.com/office/drawing/2015/06/chart">
                <c:ext xmlns:c16="http://schemas.microsoft.com/office/drawing/2014/chart" uri="{C3380CC4-5D6E-409C-BE32-E72D297353CC}">
                  <c16:uniqueId val="{00000005-F07C-6E40-9959-E65E1DE37280}"/>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F07C-6E40-9959-E65E1DE37280}"/>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F07C-6E40-9959-E65E1DE37280}"/>
                </c:ext>
                <c:ext xmlns:c15="http://schemas.microsoft.com/office/drawing/2012/chart" uri="{CE6537A1-D6FC-4f65-9D91-7224C49458BB}"/>
              </c:extLst>
            </c:dLbl>
            <c:spPr>
              <a:noFill/>
              <a:ln w="24885">
                <a:noFill/>
              </a:ln>
            </c:spPr>
            <c:txPr>
              <a:bodyPr/>
              <a:lstStyle/>
              <a:p>
                <a:pPr>
                  <a:defRPr lang="en-US" sz="1762"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0.13</c:v>
                </c:pt>
                <c:pt idx="1">
                  <c:v>0.2</c:v>
                </c:pt>
                <c:pt idx="2">
                  <c:v>0.67000000000000015</c:v>
                </c:pt>
                <c:pt idx="3">
                  <c:v>0</c:v>
                </c:pt>
              </c:numCache>
            </c:numRef>
          </c:val>
          <c:extLst xmlns:c16r2="http://schemas.microsoft.com/office/drawing/2015/06/chart">
            <c:ext xmlns:c16="http://schemas.microsoft.com/office/drawing/2014/chart" uri="{C3380CC4-5D6E-409C-BE32-E72D297353CC}">
              <c16:uniqueId val="{0000000A-F07C-6E40-9959-E65E1DE37280}"/>
            </c:ext>
          </c:extLst>
        </c:ser>
        <c:dLbls/>
        <c:firstSliceAng val="0"/>
      </c:pieChart>
      <c:spPr>
        <a:noFill/>
        <a:ln w="25196">
          <a:noFill/>
        </a:ln>
      </c:spPr>
    </c:plotArea>
    <c:plotVisOnly val="1"/>
    <c:dispBlanksAs val="zero"/>
  </c:chart>
  <c:txPr>
    <a:bodyPr/>
    <a:lstStyle/>
    <a:p>
      <a:pPr>
        <a:defRPr sz="2321"/>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2FF2-834F-A5DC-91520318F33B}"/>
              </c:ext>
            </c:extLst>
          </c:dPt>
          <c:dPt>
            <c:idx val="1"/>
            <c:spPr>
              <a:solidFill>
                <a:srgbClr val="FFFF00"/>
              </a:solidFill>
            </c:spPr>
            <c:extLst xmlns:c16r2="http://schemas.microsoft.com/office/drawing/2015/06/chart">
              <c:ext xmlns:c16="http://schemas.microsoft.com/office/drawing/2014/chart" uri="{C3380CC4-5D6E-409C-BE32-E72D297353CC}">
                <c16:uniqueId val="{00000003-2FF2-834F-A5DC-91520318F33B}"/>
              </c:ext>
            </c:extLst>
          </c:dPt>
          <c:dPt>
            <c:idx val="2"/>
            <c:spPr>
              <a:solidFill>
                <a:srgbClr val="FF0000"/>
              </a:solidFill>
            </c:spPr>
            <c:extLst xmlns:c16r2="http://schemas.microsoft.com/office/drawing/2015/06/chart">
              <c:ext xmlns:c16="http://schemas.microsoft.com/office/drawing/2014/chart" uri="{C3380CC4-5D6E-409C-BE32-E72D297353CC}">
                <c16:uniqueId val="{00000005-2FF2-834F-A5DC-91520318F33B}"/>
              </c:ext>
            </c:extLst>
          </c:dPt>
          <c:dPt>
            <c:idx val="3"/>
            <c:spPr>
              <a:solidFill>
                <a:srgbClr val="00B0F0"/>
              </a:solidFill>
            </c:spPr>
            <c:extLst xmlns:c16r2="http://schemas.microsoft.com/office/drawing/2015/06/chart">
              <c:ext xmlns:c16="http://schemas.microsoft.com/office/drawing/2014/chart" uri="{C3380CC4-5D6E-409C-BE32-E72D297353CC}">
                <c16:uniqueId val="{00000007-2FF2-834F-A5DC-91520318F33B}"/>
              </c:ext>
            </c:extLst>
          </c:dPt>
          <c:dPt>
            <c:idx val="4"/>
            <c:spPr>
              <a:solidFill>
                <a:srgbClr val="984807"/>
              </a:solidFill>
            </c:spPr>
            <c:extLst xmlns:c16r2="http://schemas.microsoft.com/office/drawing/2015/06/chart">
              <c:ext xmlns:c16="http://schemas.microsoft.com/office/drawing/2014/chart" uri="{C3380CC4-5D6E-409C-BE32-E72D297353CC}">
                <c16:uniqueId val="{00000009-2FF2-834F-A5DC-91520318F33B}"/>
              </c:ext>
            </c:extLst>
          </c:dPt>
          <c:dLbls>
            <c:dLbl>
              <c:idx val="0"/>
              <c:spPr/>
              <c:txPr>
                <a:bodyPr/>
                <a:lstStyle/>
                <a:p>
                  <a:pPr>
                    <a:defRPr lang="en-US" sz="1762" baseline="0"/>
                  </a:pPr>
                  <a:endParaRPr lang="en-US"/>
                </a:p>
              </c:txPr>
            </c:dLbl>
            <c:dLbl>
              <c:idx val="1"/>
              <c:layout>
                <c:manualLayout>
                  <c:x val="7.6265393330300996E-2"/>
                  <c:y val="-8.498865326723519E-2"/>
                </c:manualLayout>
              </c:layout>
              <c:spPr>
                <a:noFill/>
                <a:ln>
                  <a:noFill/>
                </a:ln>
                <a:effectLst/>
              </c:spPr>
              <c:txPr>
                <a:bodyPr wrap="square" lIns="38100" tIns="19050" rIns="38100" bIns="19050" anchor="ctr">
                  <a:spAutoFit/>
                </a:bodyPr>
                <a:lstStyle/>
                <a:p>
                  <a:pPr>
                    <a:defRPr lang="en-US" sz="1762" baseline="0"/>
                  </a:pPr>
                  <a:endParaRPr lang="en-US"/>
                </a:p>
              </c:txPr>
              <c:showVal val="1"/>
              <c:extLst xmlns:c16r2="http://schemas.microsoft.com/office/drawing/2015/06/chart">
                <c:ext xmlns:c16="http://schemas.microsoft.com/office/drawing/2014/chart" uri="{C3380CC4-5D6E-409C-BE32-E72D297353CC}">
                  <c16:uniqueId val="{00000003-2FF2-834F-A5DC-91520318F33B}"/>
                </c:ext>
                <c:ext xmlns:c15="http://schemas.microsoft.com/office/drawing/2012/chart" uri="{CE6537A1-D6FC-4f65-9D91-7224C49458BB}"/>
              </c:extLst>
            </c:dLbl>
            <c:dLbl>
              <c:idx val="2"/>
              <c:layout>
                <c:manualLayout>
                  <c:x val="6.3239117833497699E-2"/>
                  <c:y val="0.10362020906832502"/>
                </c:manualLayout>
              </c:layout>
              <c:tx>
                <c:rich>
                  <a:bodyPr/>
                  <a:lstStyle/>
                  <a:p>
                    <a:r>
                      <a:rPr lang="en-US" dirty="0"/>
                      <a:t>28%</a:t>
                    </a:r>
                  </a:p>
                </c:rich>
              </c:tx>
              <c:extLst xmlns:c16r2="http://schemas.microsoft.com/office/drawing/2015/06/chart">
                <c:ext xmlns:c16="http://schemas.microsoft.com/office/drawing/2014/chart" uri="{C3380CC4-5D6E-409C-BE32-E72D297353CC}">
                  <c16:uniqueId val="{00000005-2FF2-834F-A5DC-91520318F33B}"/>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2FF2-834F-A5DC-91520318F33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2FF2-834F-A5DC-91520318F33B}"/>
                </c:ext>
                <c:ext xmlns:c15="http://schemas.microsoft.com/office/drawing/2012/chart" uri="{CE6537A1-D6FC-4f65-9D91-7224C49458BB}"/>
              </c:extLst>
            </c:dLbl>
            <c:spPr>
              <a:noFill/>
              <a:ln w="24885">
                <a:noFill/>
              </a:ln>
            </c:spPr>
            <c:txPr>
              <a:bodyPr/>
              <a:lstStyle/>
              <a:p>
                <a:pPr>
                  <a:defRPr lang="en-US" sz="1762" baseline="0"/>
                </a:pPr>
                <a:endParaRPr lang="en-US"/>
              </a:p>
            </c:txPr>
            <c:showVal val="1"/>
            <c:showLeaderLines val="1"/>
            <c:extLst xmlns:c16r2="http://schemas.microsoft.com/office/drawing/2015/06/char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0.58000000000000007</c:v>
                </c:pt>
                <c:pt idx="1">
                  <c:v>0.14000000000000001</c:v>
                </c:pt>
                <c:pt idx="2">
                  <c:v>0.28000000000000008</c:v>
                </c:pt>
                <c:pt idx="3">
                  <c:v>0</c:v>
                </c:pt>
              </c:numCache>
            </c:numRef>
          </c:val>
          <c:extLst xmlns:c16r2="http://schemas.microsoft.com/office/drawing/2015/06/chart">
            <c:ext xmlns:c16="http://schemas.microsoft.com/office/drawing/2014/chart" uri="{C3380CC4-5D6E-409C-BE32-E72D297353CC}">
              <c16:uniqueId val="{0000000A-2FF2-834F-A5DC-91520318F33B}"/>
            </c:ext>
          </c:extLst>
        </c:ser>
        <c:dLbls/>
        <c:firstSliceAng val="0"/>
      </c:pieChart>
      <c:spPr>
        <a:noFill/>
        <a:ln w="25196">
          <a:noFill/>
        </a:ln>
      </c:spPr>
    </c:plotArea>
    <c:plotVisOnly val="1"/>
    <c:dispBlanksAs val="zero"/>
  </c:chart>
  <c:txPr>
    <a:bodyPr/>
    <a:lstStyle/>
    <a:p>
      <a:pPr>
        <a:defRPr sz="2321"/>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spPr>
            <a:solidFill>
              <a:srgbClr val="00FF00"/>
            </a:solidFill>
          </c:spPr>
          <c:dPt>
            <c:idx val="0"/>
            <c:spPr>
              <a:solidFill>
                <a:srgbClr val="00FF00"/>
              </a:solidFill>
              <a:ln w="19050">
                <a:solidFill>
                  <a:schemeClr val="lt1"/>
                </a:solidFill>
              </a:ln>
              <a:effectLst/>
            </c:spPr>
            <c:extLst xmlns:c16r2="http://schemas.microsoft.com/office/drawing/2015/06/chart">
              <c:ext xmlns:c16="http://schemas.microsoft.com/office/drawing/2014/chart" uri="{C3380CC4-5D6E-409C-BE32-E72D297353CC}">
                <c16:uniqueId val="{00000001-A4A9-F944-974A-08C3E0A403BF}"/>
              </c:ext>
            </c:extLst>
          </c:dPt>
          <c:dPt>
            <c:idx val="1"/>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3-A4A9-F944-974A-08C3E0A403BF}"/>
              </c:ext>
            </c:extLst>
          </c:dPt>
          <c:dPt>
            <c:idx val="2"/>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5-A4A9-F944-974A-08C3E0A403BF}"/>
              </c:ext>
            </c:extLst>
          </c:dPt>
          <c:dLbls>
            <c:dLbl>
              <c:idx val="0"/>
              <c:layout>
                <c:manualLayout>
                  <c:x val="-6.7987519574273778E-2"/>
                  <c:y val="0.13536930095555533"/>
                </c:manualLayout>
              </c:layout>
              <c:dLblPos val="bestFit"/>
              <c:showPercent val="1"/>
              <c:extLst>
                <c:ext xmlns:c15="http://schemas.microsoft.com/office/drawing/2012/chart" uri="{CE6537A1-D6FC-4f65-9D91-7224C49458BB}"/>
              </c:extLst>
            </c:dLbl>
            <c:dLbl>
              <c:idx val="1"/>
              <c:layout>
                <c:manualLayout>
                  <c:x val="-6.5029155727263407E-2"/>
                  <c:y val="-4.8226852818469605E-2"/>
                </c:manualLayout>
              </c:layout>
              <c:dLblPos val="bestFit"/>
              <c:showPercent val="1"/>
              <c:extLst>
                <c:ext xmlns:c15="http://schemas.microsoft.com/office/drawing/2012/chart" uri="{CE6537A1-D6FC-4f65-9D91-7224C49458BB}"/>
              </c:extLst>
            </c:dLbl>
            <c:dLbl>
              <c:idx val="2"/>
              <c:layout>
                <c:manualLayout>
                  <c:x val="8.2791340512894454E-2"/>
                  <c:y val="-0.10277289838457009"/>
                </c:manualLayout>
              </c:layout>
              <c:dLblPos val="bestFit"/>
              <c:showPercent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2000" b="0" i="0" u="none" strike="noStrike" kern="1200" baseline="0">
                    <a:solidFill>
                      <a:schemeClr val="tx1"/>
                    </a:solidFill>
                    <a:latin typeface="+mn-lt"/>
                    <a:ea typeface="+mn-ea"/>
                    <a:cs typeface="+mn-cs"/>
                  </a:defRPr>
                </a:pPr>
                <a:endParaRPr lang="en-US"/>
              </a:p>
            </c:txPr>
            <c:dLblPos val="ct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On target</c:v>
                </c:pt>
                <c:pt idx="1">
                  <c:v>Work in progress</c:v>
                </c:pt>
                <c:pt idx="2">
                  <c:v>Off target</c:v>
                </c:pt>
              </c:strCache>
            </c:strRef>
          </c:cat>
          <c:val>
            <c:numRef>
              <c:f>Sheet1!$B$2:$B$4</c:f>
              <c:numCache>
                <c:formatCode>General</c:formatCode>
                <c:ptCount val="3"/>
                <c:pt idx="0">
                  <c:v>25</c:v>
                </c:pt>
                <c:pt idx="1">
                  <c:v>8</c:v>
                </c:pt>
                <c:pt idx="2">
                  <c:v>67</c:v>
                </c:pt>
              </c:numCache>
            </c:numRef>
          </c:val>
          <c:extLst xmlns:c16r2="http://schemas.microsoft.com/office/drawing/2015/06/chart">
            <c:ext xmlns:c16="http://schemas.microsoft.com/office/drawing/2014/chart" uri="{C3380CC4-5D6E-409C-BE32-E72D297353CC}">
              <c16:uniqueId val="{00000006-A4A9-F944-974A-08C3E0A403BF}"/>
            </c:ext>
          </c:extLst>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6AFFF1-FA3F-471F-AD1E-B18B6FA6323A}" type="datetimeFigureOut">
              <a:rPr lang="en-ZA" smtClean="0"/>
              <a:pPr/>
              <a:t>2020/08/26</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CA0FD2-2191-4798-90C2-CE8E1B37F71B}" type="slidenum">
              <a:rPr lang="en-ZA" smtClean="0"/>
              <a:pPr/>
              <a:t>‹#›</a:t>
            </a:fld>
            <a:endParaRPr lang="en-ZA"/>
          </a:p>
        </p:txBody>
      </p:sp>
    </p:spTree>
    <p:extLst>
      <p:ext uri="{BB962C8B-B14F-4D97-AF65-F5344CB8AC3E}">
        <p14:creationId xmlns:p14="http://schemas.microsoft.com/office/powerpoint/2010/main" xmlns="" val="4215350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CF1C1-29ED-481E-8CD9-F95BAAE8F84A}" type="datetimeFigureOut">
              <a:rPr lang="en-ZA" smtClean="0"/>
              <a:pPr/>
              <a:t>2020/08/26</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4E7E3-98CD-4B26-A823-0C680A4B1A6C}" type="slidenum">
              <a:rPr lang="en-ZA" smtClean="0"/>
              <a:pPr/>
              <a:t>‹#›</a:t>
            </a:fld>
            <a:endParaRPr lang="en-ZA"/>
          </a:p>
        </p:txBody>
      </p:sp>
    </p:spTree>
    <p:extLst>
      <p:ext uri="{BB962C8B-B14F-4D97-AF65-F5344CB8AC3E}">
        <p14:creationId xmlns:p14="http://schemas.microsoft.com/office/powerpoint/2010/main" xmlns="" val="35288805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4C4E7E3-98CD-4B26-A823-0C680A4B1A6C}" type="slidenum">
              <a:rPr lang="en-ZA" smtClean="0"/>
              <a:pPr/>
              <a:t>1</a:t>
            </a:fld>
            <a:endParaRPr lang="en-ZA"/>
          </a:p>
        </p:txBody>
      </p:sp>
    </p:spTree>
    <p:extLst>
      <p:ext uri="{BB962C8B-B14F-4D97-AF65-F5344CB8AC3E}">
        <p14:creationId xmlns:p14="http://schemas.microsoft.com/office/powerpoint/2010/main" xmlns="" val="2232451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10</a:t>
            </a:fld>
            <a:endParaRPr lang="en-ZA"/>
          </a:p>
        </p:txBody>
      </p:sp>
    </p:spTree>
    <p:extLst>
      <p:ext uri="{BB962C8B-B14F-4D97-AF65-F5344CB8AC3E}">
        <p14:creationId xmlns:p14="http://schemas.microsoft.com/office/powerpoint/2010/main" xmlns="" val="385320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11</a:t>
            </a:fld>
            <a:endParaRPr lang="en-ZA"/>
          </a:p>
        </p:txBody>
      </p:sp>
    </p:spTree>
    <p:extLst>
      <p:ext uri="{BB962C8B-B14F-4D97-AF65-F5344CB8AC3E}">
        <p14:creationId xmlns:p14="http://schemas.microsoft.com/office/powerpoint/2010/main" xmlns="" val="206771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12</a:t>
            </a:fld>
            <a:endParaRPr lang="en-ZA"/>
          </a:p>
        </p:txBody>
      </p:sp>
    </p:spTree>
    <p:extLst>
      <p:ext uri="{BB962C8B-B14F-4D97-AF65-F5344CB8AC3E}">
        <p14:creationId xmlns:p14="http://schemas.microsoft.com/office/powerpoint/2010/main" xmlns="" val="43049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13</a:t>
            </a:fld>
            <a:endParaRPr lang="en-ZA"/>
          </a:p>
        </p:txBody>
      </p:sp>
    </p:spTree>
    <p:extLst>
      <p:ext uri="{BB962C8B-B14F-4D97-AF65-F5344CB8AC3E}">
        <p14:creationId xmlns:p14="http://schemas.microsoft.com/office/powerpoint/2010/main" xmlns="" val="378154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14</a:t>
            </a:fld>
            <a:endParaRPr lang="en-ZA"/>
          </a:p>
        </p:txBody>
      </p:sp>
    </p:spTree>
    <p:extLst>
      <p:ext uri="{BB962C8B-B14F-4D97-AF65-F5344CB8AC3E}">
        <p14:creationId xmlns:p14="http://schemas.microsoft.com/office/powerpoint/2010/main" xmlns="" val="3872248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15</a:t>
            </a:fld>
            <a:endParaRPr lang="en-ZA"/>
          </a:p>
        </p:txBody>
      </p:sp>
    </p:spTree>
    <p:extLst>
      <p:ext uri="{BB962C8B-B14F-4D97-AF65-F5344CB8AC3E}">
        <p14:creationId xmlns:p14="http://schemas.microsoft.com/office/powerpoint/2010/main" xmlns="" val="244196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16</a:t>
            </a:fld>
            <a:endParaRPr lang="en-ZA"/>
          </a:p>
        </p:txBody>
      </p:sp>
    </p:spTree>
    <p:extLst>
      <p:ext uri="{BB962C8B-B14F-4D97-AF65-F5344CB8AC3E}">
        <p14:creationId xmlns:p14="http://schemas.microsoft.com/office/powerpoint/2010/main" xmlns="" val="1668125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17</a:t>
            </a:fld>
            <a:endParaRPr lang="en-ZA"/>
          </a:p>
        </p:txBody>
      </p:sp>
    </p:spTree>
    <p:extLst>
      <p:ext uri="{BB962C8B-B14F-4D97-AF65-F5344CB8AC3E}">
        <p14:creationId xmlns:p14="http://schemas.microsoft.com/office/powerpoint/2010/main" xmlns="" val="2868550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18</a:t>
            </a:fld>
            <a:endParaRPr lang="en-ZA"/>
          </a:p>
        </p:txBody>
      </p:sp>
    </p:spTree>
    <p:extLst>
      <p:ext uri="{BB962C8B-B14F-4D97-AF65-F5344CB8AC3E}">
        <p14:creationId xmlns:p14="http://schemas.microsoft.com/office/powerpoint/2010/main" xmlns="" val="163645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19</a:t>
            </a:fld>
            <a:endParaRPr lang="en-ZA"/>
          </a:p>
        </p:txBody>
      </p:sp>
    </p:spTree>
    <p:extLst>
      <p:ext uri="{BB962C8B-B14F-4D97-AF65-F5344CB8AC3E}">
        <p14:creationId xmlns:p14="http://schemas.microsoft.com/office/powerpoint/2010/main" xmlns="" val="286445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4C4E7E3-98CD-4B26-A823-0C680A4B1A6C}" type="slidenum">
              <a:rPr lang="en-ZA" smtClean="0"/>
              <a:pPr/>
              <a:t>2</a:t>
            </a:fld>
            <a:endParaRPr lang="en-ZA"/>
          </a:p>
        </p:txBody>
      </p:sp>
    </p:spTree>
    <p:extLst>
      <p:ext uri="{BB962C8B-B14F-4D97-AF65-F5344CB8AC3E}">
        <p14:creationId xmlns:p14="http://schemas.microsoft.com/office/powerpoint/2010/main" xmlns="" val="46578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20</a:t>
            </a:fld>
            <a:endParaRPr lang="en-ZA"/>
          </a:p>
        </p:txBody>
      </p:sp>
    </p:spTree>
    <p:extLst>
      <p:ext uri="{BB962C8B-B14F-4D97-AF65-F5344CB8AC3E}">
        <p14:creationId xmlns:p14="http://schemas.microsoft.com/office/powerpoint/2010/main" xmlns="" val="488853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21</a:t>
            </a:fld>
            <a:endParaRPr lang="en-ZA"/>
          </a:p>
        </p:txBody>
      </p:sp>
    </p:spTree>
    <p:extLst>
      <p:ext uri="{BB962C8B-B14F-4D97-AF65-F5344CB8AC3E}">
        <p14:creationId xmlns:p14="http://schemas.microsoft.com/office/powerpoint/2010/main" xmlns="" val="2931712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22</a:t>
            </a:fld>
            <a:endParaRPr lang="en-ZA"/>
          </a:p>
        </p:txBody>
      </p:sp>
    </p:spTree>
    <p:extLst>
      <p:ext uri="{BB962C8B-B14F-4D97-AF65-F5344CB8AC3E}">
        <p14:creationId xmlns:p14="http://schemas.microsoft.com/office/powerpoint/2010/main" xmlns="" val="2511527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23</a:t>
            </a:fld>
            <a:endParaRPr lang="en-ZA"/>
          </a:p>
        </p:txBody>
      </p:sp>
    </p:spTree>
    <p:extLst>
      <p:ext uri="{BB962C8B-B14F-4D97-AF65-F5344CB8AC3E}">
        <p14:creationId xmlns:p14="http://schemas.microsoft.com/office/powerpoint/2010/main" xmlns="" val="1269036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24</a:t>
            </a:fld>
            <a:endParaRPr lang="en-ZA"/>
          </a:p>
        </p:txBody>
      </p:sp>
    </p:spTree>
    <p:extLst>
      <p:ext uri="{BB962C8B-B14F-4D97-AF65-F5344CB8AC3E}">
        <p14:creationId xmlns:p14="http://schemas.microsoft.com/office/powerpoint/2010/main" xmlns="" val="377999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25</a:t>
            </a:fld>
            <a:endParaRPr lang="en-ZA"/>
          </a:p>
        </p:txBody>
      </p:sp>
    </p:spTree>
    <p:extLst>
      <p:ext uri="{BB962C8B-B14F-4D97-AF65-F5344CB8AC3E}">
        <p14:creationId xmlns:p14="http://schemas.microsoft.com/office/powerpoint/2010/main" xmlns="" val="820124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26</a:t>
            </a:fld>
            <a:endParaRPr lang="en-ZA"/>
          </a:p>
        </p:txBody>
      </p:sp>
    </p:spTree>
    <p:extLst>
      <p:ext uri="{BB962C8B-B14F-4D97-AF65-F5344CB8AC3E}">
        <p14:creationId xmlns:p14="http://schemas.microsoft.com/office/powerpoint/2010/main" xmlns="" val="2890727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27</a:t>
            </a:fld>
            <a:endParaRPr lang="en-ZA"/>
          </a:p>
        </p:txBody>
      </p:sp>
    </p:spTree>
    <p:extLst>
      <p:ext uri="{BB962C8B-B14F-4D97-AF65-F5344CB8AC3E}">
        <p14:creationId xmlns:p14="http://schemas.microsoft.com/office/powerpoint/2010/main" xmlns="" val="2065023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28</a:t>
            </a:fld>
            <a:endParaRPr lang="en-ZA"/>
          </a:p>
        </p:txBody>
      </p:sp>
    </p:spTree>
    <p:extLst>
      <p:ext uri="{BB962C8B-B14F-4D97-AF65-F5344CB8AC3E}">
        <p14:creationId xmlns:p14="http://schemas.microsoft.com/office/powerpoint/2010/main" xmlns="" val="1007605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29</a:t>
            </a:fld>
            <a:endParaRPr lang="en-ZA"/>
          </a:p>
        </p:txBody>
      </p:sp>
    </p:spTree>
    <p:extLst>
      <p:ext uri="{BB962C8B-B14F-4D97-AF65-F5344CB8AC3E}">
        <p14:creationId xmlns:p14="http://schemas.microsoft.com/office/powerpoint/2010/main" xmlns="" val="162848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4C4E7E3-98CD-4B26-A823-0C680A4B1A6C}" type="slidenum">
              <a:rPr lang="en-ZA" smtClean="0"/>
              <a:pPr/>
              <a:t>3</a:t>
            </a:fld>
            <a:endParaRPr lang="en-ZA"/>
          </a:p>
        </p:txBody>
      </p:sp>
    </p:spTree>
    <p:extLst>
      <p:ext uri="{BB962C8B-B14F-4D97-AF65-F5344CB8AC3E}">
        <p14:creationId xmlns:p14="http://schemas.microsoft.com/office/powerpoint/2010/main" xmlns="" val="1229660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30</a:t>
            </a:fld>
            <a:endParaRPr lang="en-ZA"/>
          </a:p>
        </p:txBody>
      </p:sp>
    </p:spTree>
    <p:extLst>
      <p:ext uri="{BB962C8B-B14F-4D97-AF65-F5344CB8AC3E}">
        <p14:creationId xmlns:p14="http://schemas.microsoft.com/office/powerpoint/2010/main" xmlns="" val="2075643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31</a:t>
            </a:fld>
            <a:endParaRPr lang="en-ZA"/>
          </a:p>
        </p:txBody>
      </p:sp>
    </p:spTree>
    <p:extLst>
      <p:ext uri="{BB962C8B-B14F-4D97-AF65-F5344CB8AC3E}">
        <p14:creationId xmlns:p14="http://schemas.microsoft.com/office/powerpoint/2010/main" xmlns="" val="3732582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32</a:t>
            </a:fld>
            <a:endParaRPr lang="en-ZA"/>
          </a:p>
        </p:txBody>
      </p:sp>
    </p:spTree>
    <p:extLst>
      <p:ext uri="{BB962C8B-B14F-4D97-AF65-F5344CB8AC3E}">
        <p14:creationId xmlns:p14="http://schemas.microsoft.com/office/powerpoint/2010/main" xmlns="" val="3726896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33</a:t>
            </a:fld>
            <a:endParaRPr lang="en-ZA"/>
          </a:p>
        </p:txBody>
      </p:sp>
    </p:spTree>
    <p:extLst>
      <p:ext uri="{BB962C8B-B14F-4D97-AF65-F5344CB8AC3E}">
        <p14:creationId xmlns:p14="http://schemas.microsoft.com/office/powerpoint/2010/main" xmlns="" val="2772909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34</a:t>
            </a:fld>
            <a:endParaRPr lang="en-ZA"/>
          </a:p>
        </p:txBody>
      </p:sp>
    </p:spTree>
    <p:extLst>
      <p:ext uri="{BB962C8B-B14F-4D97-AF65-F5344CB8AC3E}">
        <p14:creationId xmlns:p14="http://schemas.microsoft.com/office/powerpoint/2010/main" xmlns="" val="3608217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35</a:t>
            </a:fld>
            <a:endParaRPr lang="en-ZA"/>
          </a:p>
        </p:txBody>
      </p:sp>
    </p:spTree>
    <p:extLst>
      <p:ext uri="{BB962C8B-B14F-4D97-AF65-F5344CB8AC3E}">
        <p14:creationId xmlns:p14="http://schemas.microsoft.com/office/powerpoint/2010/main" xmlns="" val="3964600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36</a:t>
            </a:fld>
            <a:endParaRPr lang="en-ZA"/>
          </a:p>
        </p:txBody>
      </p:sp>
    </p:spTree>
    <p:extLst>
      <p:ext uri="{BB962C8B-B14F-4D97-AF65-F5344CB8AC3E}">
        <p14:creationId xmlns:p14="http://schemas.microsoft.com/office/powerpoint/2010/main" xmlns="" val="1501443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37</a:t>
            </a:fld>
            <a:endParaRPr lang="en-ZA"/>
          </a:p>
        </p:txBody>
      </p:sp>
    </p:spTree>
    <p:extLst>
      <p:ext uri="{BB962C8B-B14F-4D97-AF65-F5344CB8AC3E}">
        <p14:creationId xmlns:p14="http://schemas.microsoft.com/office/powerpoint/2010/main" xmlns="" val="3290177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38</a:t>
            </a:fld>
            <a:endParaRPr lang="en-ZA"/>
          </a:p>
        </p:txBody>
      </p:sp>
    </p:spTree>
    <p:extLst>
      <p:ext uri="{BB962C8B-B14F-4D97-AF65-F5344CB8AC3E}">
        <p14:creationId xmlns:p14="http://schemas.microsoft.com/office/powerpoint/2010/main" xmlns="" val="2965545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39</a:t>
            </a:fld>
            <a:endParaRPr lang="en-ZA"/>
          </a:p>
        </p:txBody>
      </p:sp>
    </p:spTree>
    <p:extLst>
      <p:ext uri="{BB962C8B-B14F-4D97-AF65-F5344CB8AC3E}">
        <p14:creationId xmlns:p14="http://schemas.microsoft.com/office/powerpoint/2010/main" xmlns="" val="289258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4C4E7E3-98CD-4B26-A823-0C680A4B1A6C}" type="slidenum">
              <a:rPr lang="en-ZA" smtClean="0"/>
              <a:pPr/>
              <a:t>4</a:t>
            </a:fld>
            <a:endParaRPr lang="en-ZA"/>
          </a:p>
        </p:txBody>
      </p:sp>
    </p:spTree>
    <p:extLst>
      <p:ext uri="{BB962C8B-B14F-4D97-AF65-F5344CB8AC3E}">
        <p14:creationId xmlns:p14="http://schemas.microsoft.com/office/powerpoint/2010/main" xmlns="" val="4277061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40</a:t>
            </a:fld>
            <a:endParaRPr lang="en-ZA"/>
          </a:p>
        </p:txBody>
      </p:sp>
    </p:spTree>
    <p:extLst>
      <p:ext uri="{BB962C8B-B14F-4D97-AF65-F5344CB8AC3E}">
        <p14:creationId xmlns:p14="http://schemas.microsoft.com/office/powerpoint/2010/main" xmlns="" val="3724806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41</a:t>
            </a:fld>
            <a:endParaRPr lang="en-ZA"/>
          </a:p>
        </p:txBody>
      </p:sp>
    </p:spTree>
    <p:extLst>
      <p:ext uri="{BB962C8B-B14F-4D97-AF65-F5344CB8AC3E}">
        <p14:creationId xmlns:p14="http://schemas.microsoft.com/office/powerpoint/2010/main" xmlns="" val="1865804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42</a:t>
            </a:fld>
            <a:endParaRPr lang="en-ZA"/>
          </a:p>
        </p:txBody>
      </p:sp>
    </p:spTree>
    <p:extLst>
      <p:ext uri="{BB962C8B-B14F-4D97-AF65-F5344CB8AC3E}">
        <p14:creationId xmlns:p14="http://schemas.microsoft.com/office/powerpoint/2010/main" xmlns="" val="1560262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43</a:t>
            </a:fld>
            <a:endParaRPr lang="en-ZA"/>
          </a:p>
        </p:txBody>
      </p:sp>
    </p:spTree>
    <p:extLst>
      <p:ext uri="{BB962C8B-B14F-4D97-AF65-F5344CB8AC3E}">
        <p14:creationId xmlns:p14="http://schemas.microsoft.com/office/powerpoint/2010/main" xmlns="" val="575778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44</a:t>
            </a:fld>
            <a:endParaRPr lang="en-ZA"/>
          </a:p>
        </p:txBody>
      </p:sp>
    </p:spTree>
    <p:extLst>
      <p:ext uri="{BB962C8B-B14F-4D97-AF65-F5344CB8AC3E}">
        <p14:creationId xmlns:p14="http://schemas.microsoft.com/office/powerpoint/2010/main" xmlns="" val="2509479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45</a:t>
            </a:fld>
            <a:endParaRPr lang="en-ZA"/>
          </a:p>
        </p:txBody>
      </p:sp>
    </p:spTree>
    <p:extLst>
      <p:ext uri="{BB962C8B-B14F-4D97-AF65-F5344CB8AC3E}">
        <p14:creationId xmlns:p14="http://schemas.microsoft.com/office/powerpoint/2010/main" xmlns="" val="130301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46</a:t>
            </a:fld>
            <a:endParaRPr lang="en-ZA"/>
          </a:p>
        </p:txBody>
      </p:sp>
    </p:spTree>
    <p:extLst>
      <p:ext uri="{BB962C8B-B14F-4D97-AF65-F5344CB8AC3E}">
        <p14:creationId xmlns:p14="http://schemas.microsoft.com/office/powerpoint/2010/main" xmlns="" val="488201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47</a:t>
            </a:fld>
            <a:endParaRPr lang="en-ZA"/>
          </a:p>
        </p:txBody>
      </p:sp>
    </p:spTree>
    <p:extLst>
      <p:ext uri="{BB962C8B-B14F-4D97-AF65-F5344CB8AC3E}">
        <p14:creationId xmlns:p14="http://schemas.microsoft.com/office/powerpoint/2010/main" xmlns="" val="1805619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48</a:t>
            </a:fld>
            <a:endParaRPr lang="en-ZA"/>
          </a:p>
        </p:txBody>
      </p:sp>
    </p:spTree>
    <p:extLst>
      <p:ext uri="{BB962C8B-B14F-4D97-AF65-F5344CB8AC3E}">
        <p14:creationId xmlns:p14="http://schemas.microsoft.com/office/powerpoint/2010/main" xmlns="" val="780518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49</a:t>
            </a:fld>
            <a:endParaRPr lang="en-ZA"/>
          </a:p>
        </p:txBody>
      </p:sp>
    </p:spTree>
    <p:extLst>
      <p:ext uri="{BB962C8B-B14F-4D97-AF65-F5344CB8AC3E}">
        <p14:creationId xmlns:p14="http://schemas.microsoft.com/office/powerpoint/2010/main" xmlns="" val="200747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a:t>
            </a:fld>
            <a:endParaRPr lang="en-ZA"/>
          </a:p>
        </p:txBody>
      </p:sp>
    </p:spTree>
    <p:extLst>
      <p:ext uri="{BB962C8B-B14F-4D97-AF65-F5344CB8AC3E}">
        <p14:creationId xmlns:p14="http://schemas.microsoft.com/office/powerpoint/2010/main" xmlns="" val="1778562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50</a:t>
            </a:fld>
            <a:endParaRPr lang="en-ZA"/>
          </a:p>
        </p:txBody>
      </p:sp>
    </p:spTree>
    <p:extLst>
      <p:ext uri="{BB962C8B-B14F-4D97-AF65-F5344CB8AC3E}">
        <p14:creationId xmlns:p14="http://schemas.microsoft.com/office/powerpoint/2010/main" xmlns="" val="28309875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51</a:t>
            </a:fld>
            <a:endParaRPr lang="en-ZA"/>
          </a:p>
        </p:txBody>
      </p:sp>
    </p:spTree>
    <p:extLst>
      <p:ext uri="{BB962C8B-B14F-4D97-AF65-F5344CB8AC3E}">
        <p14:creationId xmlns:p14="http://schemas.microsoft.com/office/powerpoint/2010/main" xmlns="" val="1854580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52</a:t>
            </a:fld>
            <a:endParaRPr lang="en-ZA"/>
          </a:p>
        </p:txBody>
      </p:sp>
    </p:spTree>
    <p:extLst>
      <p:ext uri="{BB962C8B-B14F-4D97-AF65-F5344CB8AC3E}">
        <p14:creationId xmlns:p14="http://schemas.microsoft.com/office/powerpoint/2010/main" xmlns="" val="849768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53</a:t>
            </a:fld>
            <a:endParaRPr lang="en-ZA"/>
          </a:p>
        </p:txBody>
      </p:sp>
    </p:spTree>
    <p:extLst>
      <p:ext uri="{BB962C8B-B14F-4D97-AF65-F5344CB8AC3E}">
        <p14:creationId xmlns:p14="http://schemas.microsoft.com/office/powerpoint/2010/main" xmlns="" val="1357002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54</a:t>
            </a:fld>
            <a:endParaRPr lang="en-ZA"/>
          </a:p>
        </p:txBody>
      </p:sp>
    </p:spTree>
    <p:extLst>
      <p:ext uri="{BB962C8B-B14F-4D97-AF65-F5344CB8AC3E}">
        <p14:creationId xmlns:p14="http://schemas.microsoft.com/office/powerpoint/2010/main" xmlns="" val="9822256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55</a:t>
            </a:fld>
            <a:endParaRPr lang="en-ZA"/>
          </a:p>
        </p:txBody>
      </p:sp>
    </p:spTree>
    <p:extLst>
      <p:ext uri="{BB962C8B-B14F-4D97-AF65-F5344CB8AC3E}">
        <p14:creationId xmlns:p14="http://schemas.microsoft.com/office/powerpoint/2010/main" xmlns="" val="40770182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56</a:t>
            </a:fld>
            <a:endParaRPr lang="en-ZA"/>
          </a:p>
        </p:txBody>
      </p:sp>
    </p:spTree>
    <p:extLst>
      <p:ext uri="{BB962C8B-B14F-4D97-AF65-F5344CB8AC3E}">
        <p14:creationId xmlns:p14="http://schemas.microsoft.com/office/powerpoint/2010/main" xmlns="" val="2182303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57</a:t>
            </a:fld>
            <a:endParaRPr lang="en-ZA"/>
          </a:p>
        </p:txBody>
      </p:sp>
    </p:spTree>
    <p:extLst>
      <p:ext uri="{BB962C8B-B14F-4D97-AF65-F5344CB8AC3E}">
        <p14:creationId xmlns:p14="http://schemas.microsoft.com/office/powerpoint/2010/main" xmlns="" val="32938960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58</a:t>
            </a:fld>
            <a:endParaRPr lang="en-ZA"/>
          </a:p>
        </p:txBody>
      </p:sp>
    </p:spTree>
    <p:extLst>
      <p:ext uri="{BB962C8B-B14F-4D97-AF65-F5344CB8AC3E}">
        <p14:creationId xmlns:p14="http://schemas.microsoft.com/office/powerpoint/2010/main" xmlns="" val="91251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59</a:t>
            </a:fld>
            <a:endParaRPr lang="en-ZA"/>
          </a:p>
        </p:txBody>
      </p:sp>
    </p:spTree>
    <p:extLst>
      <p:ext uri="{BB962C8B-B14F-4D97-AF65-F5344CB8AC3E}">
        <p14:creationId xmlns:p14="http://schemas.microsoft.com/office/powerpoint/2010/main" xmlns="" val="26473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6</a:t>
            </a:fld>
            <a:endParaRPr lang="en-ZA"/>
          </a:p>
        </p:txBody>
      </p:sp>
    </p:spTree>
    <p:extLst>
      <p:ext uri="{BB962C8B-B14F-4D97-AF65-F5344CB8AC3E}">
        <p14:creationId xmlns:p14="http://schemas.microsoft.com/office/powerpoint/2010/main" xmlns="" val="40534374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60</a:t>
            </a:fld>
            <a:endParaRPr lang="en-ZA"/>
          </a:p>
        </p:txBody>
      </p:sp>
    </p:spTree>
    <p:extLst>
      <p:ext uri="{BB962C8B-B14F-4D97-AF65-F5344CB8AC3E}">
        <p14:creationId xmlns:p14="http://schemas.microsoft.com/office/powerpoint/2010/main" xmlns="" val="16081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7</a:t>
            </a:fld>
            <a:endParaRPr lang="en-ZA"/>
          </a:p>
        </p:txBody>
      </p:sp>
    </p:spTree>
    <p:extLst>
      <p:ext uri="{BB962C8B-B14F-4D97-AF65-F5344CB8AC3E}">
        <p14:creationId xmlns:p14="http://schemas.microsoft.com/office/powerpoint/2010/main" xmlns="" val="196929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8</a:t>
            </a:fld>
            <a:endParaRPr lang="en-ZA"/>
          </a:p>
        </p:txBody>
      </p:sp>
    </p:spTree>
    <p:extLst>
      <p:ext uri="{BB962C8B-B14F-4D97-AF65-F5344CB8AC3E}">
        <p14:creationId xmlns:p14="http://schemas.microsoft.com/office/powerpoint/2010/main" xmlns="" val="151453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4E7E3-98CD-4B26-A823-0C680A4B1A6C}" type="slidenum">
              <a:rPr lang="en-ZA" smtClean="0"/>
              <a:pPr/>
              <a:t>9</a:t>
            </a:fld>
            <a:endParaRPr lang="en-ZA"/>
          </a:p>
        </p:txBody>
      </p:sp>
    </p:spTree>
    <p:extLst>
      <p:ext uri="{BB962C8B-B14F-4D97-AF65-F5344CB8AC3E}">
        <p14:creationId xmlns:p14="http://schemas.microsoft.com/office/powerpoint/2010/main" xmlns="" val="326357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8511A3-CD37-4DEE-AC5D-9C0B3892365E}" type="datetime1">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42371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AE667F-863D-4EC8-B5F8-352D767E25C4}" type="datetime1">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6820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2F167-E341-4069-AAAD-0FD3974D6DB7}" type="datetime1">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24721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7CAEC-C918-43D3-8EB7-081C8275C678}" type="datetime1">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09099"/>
            <a:ext cx="2133600" cy="365125"/>
          </a:xfrm>
        </p:spPr>
        <p:txBody>
          <a:bodyPr/>
          <a:lstStyle>
            <a:lvl1pPr>
              <a:defRPr sz="1400" b="1">
                <a:solidFill>
                  <a:srgbClr val="C00000"/>
                </a:solidFill>
              </a:defRPr>
            </a:lvl1p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0594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4E454-1AAB-4E7B-B9EE-BA63078940A9}" type="datetime1">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18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711BC5-F03E-42AE-9EF2-1802C4317827}" type="datetime1">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17545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24DBFC-50E5-42BA-96AA-7958CB7F7783}" type="datetime1">
              <a:rPr lang="en-US" smtClean="0"/>
              <a:pPr/>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0561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6F40F-576F-4744-BCBC-2952A31A53B7}" type="datetime1">
              <a:rPr lang="en-US" smtClean="0"/>
              <a:pPr/>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71788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B64D6-FC9A-4A47-B90A-9D579E40609E}" type="datetime1">
              <a:rPr lang="en-US" smtClean="0"/>
              <a:pPr/>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187911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65D257-88CA-4B3A-A448-8AA25E743A4D}" type="datetime1">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31450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F57317-A71B-4681-806A-FC1FE46279EA}" type="datetime1">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45326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E6BB3-BB97-4768-9844-97CA14445692}" type="datetime1">
              <a:rPr lang="en-US" smtClean="0"/>
              <a:pPr/>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138325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chart" Target="../charts/char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chart" Target="../charts/chart3.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chart" Target="../charts/chart4.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chart" Target="../charts/chart5.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3.xml"/><Relationship Id="rId5" Type="http://schemas.openxmlformats.org/officeDocument/2006/relationships/chart" Target="../charts/chart6.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39.xml"/><Relationship Id="rId5" Type="http://schemas.openxmlformats.org/officeDocument/2006/relationships/chart" Target="../charts/chart7.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43.xml"/><Relationship Id="rId5" Type="http://schemas.openxmlformats.org/officeDocument/2006/relationships/chart" Target="../charts/chart8.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46.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47.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48.xml"/><Relationship Id="rId5" Type="http://schemas.openxmlformats.org/officeDocument/2006/relationships/chart" Target="../charts/chart9.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53.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54.xml"/><Relationship Id="rId5" Type="http://schemas.openxmlformats.org/officeDocument/2006/relationships/chart" Target="../charts/chart10.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5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56.xml"/><Relationship Id="rId5" Type="http://schemas.openxmlformats.org/officeDocument/2006/relationships/chart" Target="../charts/chart11.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hyperlink" Target="http://www.environment.gov.z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49" y="1730375"/>
            <a:ext cx="8715375" cy="2613025"/>
          </a:xfrm>
        </p:spPr>
        <p:txBody>
          <a:bodyPr>
            <a:normAutofit/>
          </a:bodyPr>
          <a:lstStyle/>
          <a:p>
            <a:r>
              <a:rPr lang="en-US" sz="2400" b="1" dirty="0" smtClean="0">
                <a:solidFill>
                  <a:srgbClr val="008000"/>
                </a:solidFill>
                <a:latin typeface="Arial" panose="020B0604020202020204" pitchFamily="34" charset="0"/>
                <a:cs typeface="Arial" panose="020B0604020202020204" pitchFamily="34" charset="0"/>
              </a:rPr>
              <a:t/>
            </a:r>
            <a:br>
              <a:rPr lang="en-US" sz="2400" b="1" dirty="0" smtClean="0">
                <a:solidFill>
                  <a:srgbClr val="008000"/>
                </a:solidFill>
                <a:latin typeface="Arial" panose="020B0604020202020204" pitchFamily="34" charset="0"/>
                <a:cs typeface="Arial" panose="020B0604020202020204" pitchFamily="34" charset="0"/>
              </a:rPr>
            </a:br>
            <a:r>
              <a:rPr lang="en-US" sz="2400" b="1" dirty="0" smtClean="0">
                <a:solidFill>
                  <a:srgbClr val="008000"/>
                </a:solidFill>
                <a:latin typeface="Arial" panose="020B0604020202020204" pitchFamily="34" charset="0"/>
                <a:cs typeface="Arial" panose="020B0604020202020204" pitchFamily="34" charset="0"/>
              </a:rPr>
              <a:t>DEPARTMENT OF ENVIRONMENT, FORESTRY AND FISHERIES</a:t>
            </a:r>
            <a:r>
              <a:rPr lang="en-US" sz="2400" dirty="0" smtClean="0">
                <a:solidFill>
                  <a:srgbClr val="008000"/>
                </a:solidFill>
                <a:latin typeface="Arial" panose="020B0604020202020204" pitchFamily="34" charset="0"/>
                <a:cs typeface="Arial" panose="020B0604020202020204" pitchFamily="34" charset="0"/>
              </a:rPr>
              <a:t/>
            </a:r>
            <a:br>
              <a:rPr lang="en-US" sz="2400" dirty="0" smtClean="0">
                <a:solidFill>
                  <a:srgbClr val="008000"/>
                </a:solidFill>
                <a:latin typeface="Arial" panose="020B0604020202020204" pitchFamily="34" charset="0"/>
                <a:cs typeface="Arial" panose="020B0604020202020204" pitchFamily="34" charset="0"/>
              </a:rPr>
            </a:br>
            <a:r>
              <a:rPr lang="en-US" sz="2400" dirty="0">
                <a:solidFill>
                  <a:srgbClr val="008000"/>
                </a:solidFill>
                <a:latin typeface="Arial" panose="020B0604020202020204" pitchFamily="34" charset="0"/>
                <a:cs typeface="Arial" panose="020B0604020202020204" pitchFamily="34" charset="0"/>
              </a:rPr>
              <a:t/>
            </a:r>
            <a:br>
              <a:rPr lang="en-US" sz="2400" dirty="0">
                <a:solidFill>
                  <a:srgbClr val="008000"/>
                </a:solidFill>
                <a:latin typeface="Arial" panose="020B0604020202020204" pitchFamily="34" charset="0"/>
                <a:cs typeface="Arial" panose="020B0604020202020204" pitchFamily="34" charset="0"/>
              </a:rPr>
            </a:br>
            <a:r>
              <a:rPr lang="en-US" sz="2400" dirty="0">
                <a:solidFill>
                  <a:srgbClr val="008000"/>
                </a:solidFill>
                <a:latin typeface="Arial" panose="020B0604020202020204" pitchFamily="34" charset="0"/>
                <a:cs typeface="Arial" panose="020B0604020202020204" pitchFamily="34" charset="0"/>
              </a:rPr>
              <a:t>2020/21 First Quarter Performance Report</a:t>
            </a:r>
            <a:br>
              <a:rPr lang="en-US" sz="2400" dirty="0">
                <a:solidFill>
                  <a:srgbClr val="008000"/>
                </a:solidFill>
                <a:latin typeface="Arial" panose="020B0604020202020204" pitchFamily="34" charset="0"/>
                <a:cs typeface="Arial" panose="020B0604020202020204" pitchFamily="34" charset="0"/>
              </a:rPr>
            </a:br>
            <a:endParaRPr lang="en-US" sz="2400" dirty="0">
              <a:solidFill>
                <a:srgbClr val="008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1448" y="4607719"/>
            <a:ext cx="8715375" cy="642938"/>
          </a:xfrm>
        </p:spPr>
        <p:txBody>
          <a:bodyPr>
            <a:normAutofit/>
          </a:bodyPr>
          <a:lstStyle/>
          <a:p>
            <a:r>
              <a:rPr lang="en-US" sz="1800" b="1" dirty="0" smtClean="0">
                <a:solidFill>
                  <a:srgbClr val="008000"/>
                </a:solidFill>
                <a:latin typeface="Arial" panose="020B0604020202020204" pitchFamily="34" charset="0"/>
                <a:ea typeface="+mj-ea"/>
                <a:cs typeface="Arial" panose="020B0604020202020204" pitchFamily="34" charset="0"/>
              </a:rPr>
              <a:t>Parliament’s Portfolio Committee Briefing </a:t>
            </a:r>
            <a:r>
              <a:rPr lang="en-US" sz="1800" b="1" smtClean="0">
                <a:solidFill>
                  <a:srgbClr val="008000"/>
                </a:solidFill>
                <a:latin typeface="Arial" panose="020B0604020202020204" pitchFamily="34" charset="0"/>
                <a:ea typeface="+mj-ea"/>
                <a:cs typeface="Arial" panose="020B0604020202020204" pitchFamily="34" charset="0"/>
              </a:rPr>
              <a:t>- 26 </a:t>
            </a:r>
            <a:r>
              <a:rPr lang="en-US" sz="1800" b="1" dirty="0" smtClean="0">
                <a:solidFill>
                  <a:srgbClr val="008000"/>
                </a:solidFill>
                <a:latin typeface="Arial" panose="020B0604020202020204" pitchFamily="34" charset="0"/>
                <a:ea typeface="+mj-ea"/>
                <a:cs typeface="Arial" panose="020B0604020202020204" pitchFamily="34" charset="0"/>
              </a:rPr>
              <a:t>August 2020 </a:t>
            </a:r>
            <a:endParaRPr lang="en-US" sz="1800" b="1" dirty="0">
              <a:solidFill>
                <a:srgbClr val="008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3881983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81982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86425"/>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1: ADMINISTRATION</a:t>
            </a:r>
            <a:r>
              <a:rPr lang="en-ZA" sz="2000" dirty="0" smtClean="0"/>
              <a:t/>
            </a:r>
            <a:br>
              <a:rPr lang="en-ZA" sz="2000" dirty="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733172233"/>
              </p:ext>
            </p:extLst>
          </p:nvPr>
        </p:nvGraphicFramePr>
        <p:xfrm>
          <a:off x="152400" y="961816"/>
          <a:ext cx="8839202" cy="4969953"/>
        </p:xfrm>
        <a:graphic>
          <a:graphicData uri="http://schemas.openxmlformats.org/drawingml/2006/table">
            <a:tbl>
              <a:tblPr/>
              <a:tblGrid>
                <a:gridCol w="1790700">
                  <a:extLst>
                    <a:ext uri="{9D8B030D-6E8A-4147-A177-3AD203B41FA5}">
                      <a16:colId xmlns:a16="http://schemas.microsoft.com/office/drawing/2014/main" xmlns="" val="20000"/>
                    </a:ext>
                  </a:extLst>
                </a:gridCol>
                <a:gridCol w="1514475">
                  <a:extLst>
                    <a:ext uri="{9D8B030D-6E8A-4147-A177-3AD203B41FA5}">
                      <a16:colId xmlns:a16="http://schemas.microsoft.com/office/drawing/2014/main" xmlns="" val="20001"/>
                    </a:ext>
                  </a:extLst>
                </a:gridCol>
                <a:gridCol w="3228975">
                  <a:extLst>
                    <a:ext uri="{9D8B030D-6E8A-4147-A177-3AD203B41FA5}">
                      <a16:colId xmlns:a16="http://schemas.microsoft.com/office/drawing/2014/main" xmlns="" val="20002"/>
                    </a:ext>
                  </a:extLst>
                </a:gridCol>
                <a:gridCol w="2305052">
                  <a:extLst>
                    <a:ext uri="{9D8B030D-6E8A-4147-A177-3AD203B41FA5}">
                      <a16:colId xmlns:a16="http://schemas.microsoft.com/office/drawing/2014/main" xmlns="" val="20003"/>
                    </a:ext>
                  </a:extLst>
                </a:gridCol>
              </a:tblGrid>
              <a:tr h="352427">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Improved human resources capacity of the 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663528">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3064870">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500 education</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officials trained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Consultation with</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teacher education</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institutions and</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provinces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North West University, Rhodes University and Wits University were consulted. </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following Entities and NGOs (SANBI, WESSA, WWF, </a:t>
                      </a:r>
                      <a:r>
                        <a:rPr lang="en-ZA" sz="1300" b="0" kern="1200"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GreenMatter</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Delta Environmental Centre) were consulted as members of Environmental Skills Planning (ESP) Forum and endorsed implementation of the Online Green Module.</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Provinces consulted and have supported implementation of Online Green Economy Module.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b="0" kern="1200" dirty="0" smtClean="0">
                          <a:solidFill>
                            <a:schemeClr val="tx1"/>
                          </a:solidFill>
                          <a:effectLst/>
                          <a:latin typeface="Arial" panose="020B0604020202020204" pitchFamily="34" charset="0"/>
                          <a:ea typeface="+mn-ea"/>
                          <a:cs typeface="Arial" panose="020B0604020202020204" pitchFamily="34" charset="0"/>
                        </a:rPr>
                        <a:t>Online Green Economy module deployed and piloted for 120 Economic Management (EMS) teachers and subjects advisors for Grade 7-9</a:t>
                      </a:r>
                    </a:p>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889128">
                <a:tc>
                  <a:txBody>
                    <a:bodyPr/>
                    <a:lstStyle/>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720 officials trained</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in environmental</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compliance and</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enforcement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200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training </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COVID-19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regulations placed a restriction on gathering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of people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170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10</a:t>
            </a:fld>
            <a:endParaRPr lang="en-US"/>
          </a:p>
        </p:txBody>
      </p:sp>
    </p:spTree>
    <p:extLst>
      <p:ext uri="{BB962C8B-B14F-4D97-AF65-F5344CB8AC3E}">
        <p14:creationId xmlns:p14="http://schemas.microsoft.com/office/powerpoint/2010/main" xmlns="" val="299819270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81982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457200" y="145112"/>
            <a:ext cx="8229600" cy="58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000" b="1" smtClean="0">
                <a:solidFill>
                  <a:srgbClr val="00B050"/>
                </a:solidFill>
                <a:latin typeface="Arial" panose="020B0604020202020204" pitchFamily="34" charset="0"/>
              </a:rPr>
              <a:t>PROGRAMME 1: FIRST QUARTER SUMMARY OF PERFORMANCE </a:t>
            </a:r>
            <a:endParaRPr lang="en-US" altLang="en-US" sz="2000" b="1" dirty="0">
              <a:solidFill>
                <a:srgbClr val="00B050"/>
              </a:solidFill>
              <a:latin typeface="Arial" panose="020B0604020202020204" pitchFamily="34" charset="0"/>
            </a:endParaRPr>
          </a:p>
        </p:txBody>
      </p:sp>
      <p:graphicFrame>
        <p:nvGraphicFramePr>
          <p:cNvPr id="7" name="Group 121"/>
          <p:cNvGraphicFramePr>
            <a:graphicFrameLocks/>
          </p:cNvGraphicFramePr>
          <p:nvPr>
            <p:extLst>
              <p:ext uri="{D42A27DB-BD31-4B8C-83A1-F6EECF244321}">
                <p14:modId xmlns:p14="http://schemas.microsoft.com/office/powerpoint/2010/main" xmlns="" val="3258510722"/>
              </p:ext>
            </p:extLst>
          </p:nvPr>
        </p:nvGraphicFramePr>
        <p:xfrm>
          <a:off x="157162" y="1066247"/>
          <a:ext cx="8915401" cy="1049338"/>
        </p:xfrm>
        <a:graphic>
          <a:graphicData uri="http://schemas.openxmlformats.org/drawingml/2006/table">
            <a:tbl>
              <a:tblPr/>
              <a:tblGrid>
                <a:gridCol w="2639074">
                  <a:extLst>
                    <a:ext uri="{9D8B030D-6E8A-4147-A177-3AD203B41FA5}">
                      <a16:colId xmlns:a16="http://schemas.microsoft.com/office/drawing/2014/main" xmlns="" val="20000"/>
                    </a:ext>
                  </a:extLst>
                </a:gridCol>
                <a:gridCol w="2266264">
                  <a:extLst>
                    <a:ext uri="{9D8B030D-6E8A-4147-A177-3AD203B41FA5}">
                      <a16:colId xmlns:a16="http://schemas.microsoft.com/office/drawing/2014/main" xmlns="" val="20001"/>
                    </a:ext>
                  </a:extLst>
                </a:gridCol>
                <a:gridCol w="2122096">
                  <a:extLst>
                    <a:ext uri="{9D8B030D-6E8A-4147-A177-3AD203B41FA5}">
                      <a16:colId xmlns:a16="http://schemas.microsoft.com/office/drawing/2014/main" xmlns="" val="20002"/>
                    </a:ext>
                  </a:extLst>
                </a:gridCol>
                <a:gridCol w="1887967">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30% (5/17</a:t>
                      </a:r>
                      <a:r>
                        <a:rPr kumimoji="0" lang="en-ZA" sz="14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35% (6/17</a:t>
                      </a:r>
                      <a:r>
                        <a:rPr kumimoji="0" lang="en-ZA" sz="14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35% (6/17</a:t>
                      </a:r>
                      <a:r>
                        <a:rPr kumimoji="0" lang="en-ZA" sz="14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(1/18)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8" name="Chart 6"/>
          <p:cNvGraphicFramePr>
            <a:graphicFrameLocks/>
          </p:cNvGraphicFramePr>
          <p:nvPr>
            <p:extLst>
              <p:ext uri="{D42A27DB-BD31-4B8C-83A1-F6EECF244321}">
                <p14:modId xmlns:p14="http://schemas.microsoft.com/office/powerpoint/2010/main" xmlns="" val="4266117275"/>
              </p:ext>
            </p:extLst>
          </p:nvPr>
        </p:nvGraphicFramePr>
        <p:xfrm>
          <a:off x="0" y="2094943"/>
          <a:ext cx="8813801" cy="4215751"/>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p:cNvSpPr>
            <a:spLocks noGrp="1"/>
          </p:cNvSpPr>
          <p:nvPr>
            <p:ph type="sldNum" sz="quarter" idx="12"/>
          </p:nvPr>
        </p:nvSpPr>
        <p:spPr>
          <a:xfrm>
            <a:off x="6344787" y="6334468"/>
            <a:ext cx="2133600" cy="365125"/>
          </a:xfrm>
        </p:spPr>
        <p:txBody>
          <a:bodyPr/>
          <a:lstStyle/>
          <a:p>
            <a:fld id="{49E107A0-7B7C-8743-BC43-85A450895BAC}" type="slidenum">
              <a:rPr lang="en-US" smtClean="0"/>
              <a:pPr/>
              <a:t>11</a:t>
            </a:fld>
            <a:endParaRPr lang="en-US"/>
          </a:p>
        </p:txBody>
      </p:sp>
      <p:sp>
        <p:nvSpPr>
          <p:cNvPr id="9" name="TextBox 8"/>
          <p:cNvSpPr txBox="1"/>
          <p:nvPr/>
        </p:nvSpPr>
        <p:spPr>
          <a:xfrm>
            <a:off x="1953928" y="6226355"/>
            <a:ext cx="6189045" cy="523220"/>
          </a:xfrm>
          <a:prstGeom prst="rect">
            <a:avLst/>
          </a:prstGeom>
          <a:solidFill>
            <a:schemeClr val="bg1">
              <a:lumMod val="85000"/>
            </a:schemeClr>
          </a:solidFill>
        </p:spPr>
        <p:txBody>
          <a:bodyPr wrap="square" rtlCol="0">
            <a:spAutoFit/>
          </a:bodyPr>
          <a:lstStyle/>
          <a:p>
            <a:pPr algn="ctr"/>
            <a:r>
              <a:rPr lang="en-ZA" sz="1400" dirty="0" smtClean="0"/>
              <a:t>NB:  % On Target + % Work in Progress + % Off Target = 100%</a:t>
            </a:r>
          </a:p>
          <a:p>
            <a:pPr algn="ctr"/>
            <a:r>
              <a:rPr lang="en-ZA" sz="1400" dirty="0" smtClean="0"/>
              <a:t>% No Milestone excluded as no progress is measured against no milestone targets.</a:t>
            </a:r>
            <a:endParaRPr lang="en-ZA" sz="1400" dirty="0"/>
          </a:p>
        </p:txBody>
      </p:sp>
    </p:spTree>
    <p:extLst>
      <p:ext uri="{BB962C8B-B14F-4D97-AF65-F5344CB8AC3E}">
        <p14:creationId xmlns:p14="http://schemas.microsoft.com/office/powerpoint/2010/main" xmlns="" val="269460651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78609"/>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2 :REGULATORY COMPLIANCE AND SECTOR MONITORING</a:t>
            </a:r>
            <a:r>
              <a:rPr lang="en-ZA" sz="2000" dirty="0" smtClean="0"/>
              <a:t/>
            </a:r>
            <a:br>
              <a:rPr lang="en-ZA" sz="2000" dirty="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48004105"/>
              </p:ext>
            </p:extLst>
          </p:nvPr>
        </p:nvGraphicFramePr>
        <p:xfrm>
          <a:off x="152400" y="935312"/>
          <a:ext cx="8839203" cy="4877422"/>
        </p:xfrm>
        <a:graphic>
          <a:graphicData uri="http://schemas.openxmlformats.org/drawingml/2006/table">
            <a:tbl>
              <a:tblPr/>
              <a:tblGrid>
                <a:gridCol w="2225040">
                  <a:extLst>
                    <a:ext uri="{9D8B030D-6E8A-4147-A177-3AD203B41FA5}">
                      <a16:colId xmlns:a16="http://schemas.microsoft.com/office/drawing/2014/main" xmlns="" val="20000"/>
                    </a:ext>
                  </a:extLst>
                </a:gridCol>
                <a:gridCol w="1434905">
                  <a:extLst>
                    <a:ext uri="{9D8B030D-6E8A-4147-A177-3AD203B41FA5}">
                      <a16:colId xmlns:a16="http://schemas.microsoft.com/office/drawing/2014/main" xmlns="" val="20001"/>
                    </a:ext>
                  </a:extLst>
                </a:gridCol>
                <a:gridCol w="2926080">
                  <a:extLst>
                    <a:ext uri="{9D8B030D-6E8A-4147-A177-3AD203B41FA5}">
                      <a16:colId xmlns:a16="http://schemas.microsoft.com/office/drawing/2014/main" xmlns="" val="20002"/>
                    </a:ext>
                  </a:extLst>
                </a:gridCol>
                <a:gridCol w="2253178">
                  <a:extLst>
                    <a:ext uri="{9D8B030D-6E8A-4147-A177-3AD203B41FA5}">
                      <a16:colId xmlns:a16="http://schemas.microsoft.com/office/drawing/2014/main" xmlns="" val="20003"/>
                    </a:ext>
                  </a:extLst>
                </a:gridCol>
              </a:tblGrid>
              <a:tr h="11161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Improved compliance with environmental legislation and environmental threats mitigated</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44570">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98183">
                <a:tc>
                  <a:txBody>
                    <a:bodyPr/>
                    <a:lstStyle/>
                    <a:p>
                      <a:pPr marL="0" algn="just" defTabSz="457200" rtl="0" eaLnBrk="1" latinLnBrk="0" hangingPunct="1">
                        <a:lnSpc>
                          <a:spcPct val="100000"/>
                        </a:lnSpc>
                        <a:spcAft>
                          <a:spcPts val="0"/>
                        </a:spcAft>
                      </a:pPr>
                      <a:r>
                        <a:rPr lang="en-US" sz="1300" b="0" kern="1200" dirty="0" smtClean="0">
                          <a:solidFill>
                            <a:schemeClr val="tx1"/>
                          </a:solidFill>
                          <a:effectLst/>
                          <a:latin typeface="Arial" panose="020B0604020202020204" pitchFamily="34" charset="0"/>
                          <a:ea typeface="+mn-ea"/>
                          <a:cs typeface="Arial" panose="020B0604020202020204" pitchFamily="34" charset="0"/>
                        </a:rPr>
                        <a:t>165 authorizations inspected </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smtClean="0">
                          <a:solidFill>
                            <a:schemeClr val="tx1"/>
                          </a:solidFill>
                          <a:effectLst/>
                          <a:latin typeface="Arial" panose="020B0604020202020204" pitchFamily="34" charset="0"/>
                          <a:ea typeface="+mn-ea"/>
                          <a:cs typeface="Arial" panose="020B0604020202020204" pitchFamily="34" charset="0"/>
                        </a:rPr>
                        <a:t>Fourteen (14) Authorisations inspected</a:t>
                      </a:r>
                      <a:endParaRPr lang="en-ZA" sz="13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b="0" kern="1200" dirty="0">
                          <a:solidFill>
                            <a:schemeClr val="tx1"/>
                          </a:solidFill>
                          <a:effectLst/>
                          <a:latin typeface="Arial" panose="020B0604020202020204" pitchFamily="34" charset="0"/>
                          <a:ea typeface="+mn-ea"/>
                          <a:cs typeface="Arial" panose="020B0604020202020204" pitchFamily="34" charset="0"/>
                        </a:rPr>
                        <a:t>Covid 19 </a:t>
                      </a:r>
                      <a:r>
                        <a:rPr lang="en-US" sz="1300" b="0" kern="1200" dirty="0" smtClean="0">
                          <a:solidFill>
                            <a:schemeClr val="tx1"/>
                          </a:solidFill>
                          <a:effectLst/>
                          <a:latin typeface="Arial" panose="020B0604020202020204" pitchFamily="34" charset="0"/>
                          <a:ea typeface="+mn-ea"/>
                          <a:cs typeface="Arial" panose="020B0604020202020204" pitchFamily="34" charset="0"/>
                        </a:rPr>
                        <a:t>regulations which restricted movement/travel  </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495590">
                <a:tc>
                  <a:txBody>
                    <a:bodyPr/>
                    <a:lstStyle/>
                    <a:p>
                      <a:pPr marL="0" algn="just" defTabSz="457200" rtl="0" eaLnBrk="1" latinLnBrk="0" hangingPunct="1">
                        <a:lnSpc>
                          <a:spcPct val="100000"/>
                        </a:lnSpc>
                        <a:spcAft>
                          <a:spcPts val="0"/>
                        </a:spcAft>
                      </a:pPr>
                      <a:r>
                        <a:rPr lang="en-US" sz="1300" b="0" kern="1200" dirty="0" smtClean="0">
                          <a:solidFill>
                            <a:schemeClr val="tx1"/>
                          </a:solidFill>
                          <a:effectLst/>
                          <a:latin typeface="Arial" panose="020B0604020202020204" pitchFamily="34" charset="0"/>
                          <a:ea typeface="+mn-ea"/>
                          <a:cs typeface="Arial" panose="020B0604020202020204" pitchFamily="34" charset="0"/>
                        </a:rPr>
                        <a:t>25 Environmental</a:t>
                      </a:r>
                    </a:p>
                    <a:p>
                      <a:pPr marL="0" algn="just" defTabSz="457200" rtl="0" eaLnBrk="1" latinLnBrk="0" hangingPunct="1">
                        <a:lnSpc>
                          <a:spcPct val="100000"/>
                        </a:lnSpc>
                        <a:spcAft>
                          <a:spcPts val="0"/>
                        </a:spcAft>
                      </a:pPr>
                      <a:r>
                        <a:rPr lang="en-US" sz="1300" b="0" kern="1200" dirty="0" smtClean="0">
                          <a:solidFill>
                            <a:schemeClr val="tx1"/>
                          </a:solidFill>
                          <a:effectLst/>
                          <a:latin typeface="Arial" panose="020B0604020202020204" pitchFamily="34" charset="0"/>
                          <a:ea typeface="+mn-ea"/>
                          <a:cs typeface="Arial" panose="020B0604020202020204" pitchFamily="34" charset="0"/>
                        </a:rPr>
                        <a:t>Performance</a:t>
                      </a:r>
                    </a:p>
                    <a:p>
                      <a:pPr marL="0" algn="just" defTabSz="457200" rtl="0" eaLnBrk="1" latinLnBrk="0" hangingPunct="1">
                        <a:lnSpc>
                          <a:spcPct val="100000"/>
                        </a:lnSpc>
                        <a:spcAft>
                          <a:spcPts val="0"/>
                        </a:spcAft>
                      </a:pPr>
                      <a:r>
                        <a:rPr lang="en-US" sz="1300" b="0" kern="1200" dirty="0" smtClean="0">
                          <a:solidFill>
                            <a:schemeClr val="tx1"/>
                          </a:solidFill>
                          <a:effectLst/>
                          <a:latin typeface="Arial" panose="020B0604020202020204" pitchFamily="34" charset="0"/>
                          <a:ea typeface="+mn-ea"/>
                          <a:cs typeface="Arial" panose="020B0604020202020204" pitchFamily="34" charset="0"/>
                        </a:rPr>
                        <a:t>Assessments conducted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None.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b="0" kern="1200" dirty="0" smtClean="0">
                          <a:solidFill>
                            <a:schemeClr val="tx1"/>
                          </a:solidFill>
                          <a:effectLst/>
                          <a:latin typeface="Arial" panose="020B0604020202020204" pitchFamily="34" charset="0"/>
                          <a:ea typeface="+mn-ea"/>
                          <a:cs typeface="Arial" panose="020B0604020202020204" pitchFamily="34" charset="0"/>
                        </a:rPr>
                        <a:t>Covid 19 regulations which restricted movement/travel   </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smtClean="0">
                          <a:solidFill>
                            <a:schemeClr val="tx1"/>
                          </a:solidFill>
                          <a:effectLst/>
                          <a:latin typeface="Arial" panose="020B0604020202020204" pitchFamily="34" charset="0"/>
                          <a:ea typeface="+mn-ea"/>
                          <a:cs typeface="Arial" panose="020B0604020202020204" pitchFamily="34" charset="0"/>
                        </a:rPr>
                        <a:t>10</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475540">
                <a:tc>
                  <a:txBody>
                    <a:bodyPr/>
                    <a:lstStyle/>
                    <a:p>
                      <a:r>
                        <a:rPr lang="en-ZA" sz="1300" b="0" kern="1200" dirty="0" smtClean="0">
                          <a:solidFill>
                            <a:schemeClr val="tx1"/>
                          </a:solidFill>
                          <a:effectLst/>
                          <a:latin typeface="Arial" panose="020B0604020202020204" pitchFamily="34" charset="0"/>
                          <a:ea typeface="+mn-ea"/>
                          <a:cs typeface="Arial" panose="020B0604020202020204" pitchFamily="34" charset="0"/>
                        </a:rPr>
                        <a:t>14 inspections conducted for verification of the rhino horns and elephant tusks</a:t>
                      </a:r>
                    </a:p>
                    <a:p>
                      <a:r>
                        <a:rPr lang="en-ZA" sz="1300" b="0" kern="1200" dirty="0" smtClean="0">
                          <a:solidFill>
                            <a:schemeClr val="tx1"/>
                          </a:solidFill>
                          <a:effectLst/>
                          <a:latin typeface="Arial" panose="020B0604020202020204" pitchFamily="34" charset="0"/>
                          <a:ea typeface="+mn-ea"/>
                          <a:cs typeface="Arial" panose="020B0604020202020204" pitchFamily="34" charset="0"/>
                        </a:rPr>
                        <a:t>stockpiles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Three (3) Rhino horns </a:t>
                      </a:r>
                      <a:r>
                        <a:rPr lang="en-US" sz="1300" b="0" kern="1200" dirty="0" smtClean="0">
                          <a:solidFill>
                            <a:schemeClr val="tx1"/>
                          </a:solidFill>
                          <a:effectLst/>
                          <a:latin typeface="Arial" panose="020B0604020202020204" pitchFamily="34" charset="0"/>
                          <a:ea typeface="+mn-ea"/>
                          <a:cs typeface="Arial" panose="020B0604020202020204" pitchFamily="34" charset="0"/>
                        </a:rPr>
                        <a:t>verification inspections </a:t>
                      </a:r>
                      <a:r>
                        <a:rPr lang="en-US" sz="1300" b="0" kern="1200" dirty="0">
                          <a:solidFill>
                            <a:schemeClr val="tx1"/>
                          </a:solidFill>
                          <a:effectLst/>
                          <a:latin typeface="Arial" panose="020B0604020202020204" pitchFamily="34" charset="0"/>
                          <a:ea typeface="+mn-ea"/>
                          <a:cs typeface="Arial" panose="020B0604020202020204" pitchFamily="34" charset="0"/>
                        </a:rPr>
                        <a:t>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591338">
                <a:tc>
                  <a:txBody>
                    <a:bodyPr/>
                    <a:lstStyle/>
                    <a:p>
                      <a:pPr algn="just">
                        <a:lnSpc>
                          <a:spcPct val="100000"/>
                        </a:lnSpc>
                        <a:spcAft>
                          <a:spcPts val="0"/>
                        </a:spcAft>
                      </a:pPr>
                      <a:r>
                        <a:rPr lang="en-ZA" sz="1300" b="0" kern="1200" dirty="0" smtClean="0">
                          <a:solidFill>
                            <a:schemeClr val="tx1"/>
                          </a:solidFill>
                          <a:effectLst/>
                          <a:latin typeface="Arial" panose="020B0604020202020204" pitchFamily="34" charset="0"/>
                          <a:ea typeface="+mn-ea"/>
                          <a:cs typeface="Arial" panose="020B0604020202020204" pitchFamily="34" charset="0"/>
                        </a:rPr>
                        <a:t>46 criminal cases handed to NPA</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One (1)</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b="0" kern="1200" dirty="0" smtClean="0">
                          <a:solidFill>
                            <a:schemeClr val="tx1"/>
                          </a:solidFill>
                          <a:effectLst/>
                          <a:latin typeface="Arial" panose="020B0604020202020204" pitchFamily="34" charset="0"/>
                          <a:ea typeface="+mn-ea"/>
                          <a:cs typeface="Arial" panose="020B0604020202020204" pitchFamily="34" charset="0"/>
                        </a:rPr>
                        <a:t>Covid-19 lockdown restrictions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r h="196424">
                <a:tc>
                  <a:txBody>
                    <a:bodyPr/>
                    <a:lstStyle/>
                    <a:p>
                      <a:pPr marL="0" algn="just" defTabSz="457200" rtl="0" eaLnBrk="1" latinLnBrk="0" hangingPunct="1">
                        <a:lnSpc>
                          <a:spcPct val="100000"/>
                        </a:lnSpc>
                        <a:spcAft>
                          <a:spcPts val="0"/>
                        </a:spcAft>
                      </a:pPr>
                      <a:r>
                        <a:rPr lang="en-US" sz="1300" b="0" kern="1200" dirty="0" smtClean="0">
                          <a:solidFill>
                            <a:schemeClr val="tx1"/>
                          </a:solidFill>
                          <a:effectLst/>
                          <a:latin typeface="Arial" panose="020B0604020202020204" pitchFamily="34" charset="0"/>
                          <a:ea typeface="+mn-ea"/>
                          <a:cs typeface="Arial" panose="020B0604020202020204" pitchFamily="34" charset="0"/>
                        </a:rPr>
                        <a:t>220 administrative</a:t>
                      </a:r>
                    </a:p>
                    <a:p>
                      <a:pPr marL="0" algn="just" defTabSz="457200" rtl="0" eaLnBrk="1" latinLnBrk="0" hangingPunct="1">
                        <a:lnSpc>
                          <a:spcPct val="100000"/>
                        </a:lnSpc>
                        <a:spcAft>
                          <a:spcPts val="0"/>
                        </a:spcAft>
                      </a:pPr>
                      <a:r>
                        <a:rPr lang="en-US" sz="1300" b="0" kern="1200" dirty="0" smtClean="0">
                          <a:solidFill>
                            <a:schemeClr val="tx1"/>
                          </a:solidFill>
                          <a:effectLst/>
                          <a:latin typeface="Arial" panose="020B0604020202020204" pitchFamily="34" charset="0"/>
                          <a:ea typeface="+mn-ea"/>
                          <a:cs typeface="Arial" panose="020B0604020202020204" pitchFamily="34" charset="0"/>
                        </a:rPr>
                        <a:t>enforcement notices issued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smtClean="0">
                          <a:solidFill>
                            <a:schemeClr val="tx1"/>
                          </a:solidFill>
                          <a:effectLst/>
                          <a:latin typeface="Arial" panose="020B0604020202020204" pitchFamily="34" charset="0"/>
                          <a:ea typeface="+mn-ea"/>
                          <a:cs typeface="Arial" panose="020B0604020202020204" pitchFamily="34" charset="0"/>
                        </a:rPr>
                        <a:t>62</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6"/>
                  </a:ext>
                </a:extLst>
              </a:tr>
              <a:tr h="457822">
                <a:tc>
                  <a:txBody>
                    <a:bodyPr/>
                    <a:lstStyle/>
                    <a:p>
                      <a:pPr algn="just"/>
                      <a:r>
                        <a:rPr lang="en-US" sz="1300" b="0" kern="1200" dirty="0" smtClean="0">
                          <a:solidFill>
                            <a:schemeClr val="tx1"/>
                          </a:solidFill>
                          <a:effectLst/>
                          <a:latin typeface="Arial" panose="020B0604020202020204" pitchFamily="34" charset="0"/>
                          <a:ea typeface="+mn-ea"/>
                          <a:cs typeface="Arial" panose="020B0604020202020204" pitchFamily="34" charset="0"/>
                        </a:rPr>
                        <a:t>45 joint operations conducted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300" b="0" kern="1200" dirty="0">
                          <a:solidFill>
                            <a:schemeClr val="tx1"/>
                          </a:solidFill>
                          <a:effectLst/>
                          <a:latin typeface="Arial" panose="020B0604020202020204" pitchFamily="34" charset="0"/>
                          <a:ea typeface="+mn-ea"/>
                          <a:cs typeface="Arial" panose="020B0604020202020204" pitchFamily="34"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US" sz="1300" b="0" kern="1200" dirty="0" smtClean="0">
                          <a:solidFill>
                            <a:schemeClr val="tx1"/>
                          </a:solidFill>
                          <a:effectLst/>
                          <a:latin typeface="Arial" panose="020B0604020202020204" pitchFamily="34" charset="0"/>
                          <a:ea typeface="+mn-ea"/>
                          <a:cs typeface="Arial" panose="020B0604020202020204" pitchFamily="34" charset="0"/>
                        </a:rPr>
                        <a:t>12 </a:t>
                      </a:r>
                      <a:r>
                        <a:rPr lang="en-US" sz="1300" b="0" kern="1200" dirty="0">
                          <a:solidFill>
                            <a:schemeClr val="tx1"/>
                          </a:solidFill>
                          <a:effectLst/>
                          <a:latin typeface="Arial" panose="020B0604020202020204" pitchFamily="34" charset="0"/>
                          <a:ea typeface="+mn-ea"/>
                          <a:cs typeface="Arial" panose="020B0604020202020204" pitchFamily="34" charset="0"/>
                        </a:rPr>
                        <a:t>Joint Operations were conducted. </a:t>
                      </a:r>
                    </a:p>
                    <a:p>
                      <a:endParaRPr lang="en-US"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7"/>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12</a:t>
            </a:fld>
            <a:endParaRPr lang="en-US"/>
          </a:p>
        </p:txBody>
      </p:sp>
    </p:spTree>
    <p:extLst>
      <p:ext uri="{BB962C8B-B14F-4D97-AF65-F5344CB8AC3E}">
        <p14:creationId xmlns:p14="http://schemas.microsoft.com/office/powerpoint/2010/main" xmlns="" val="378455914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78609"/>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2 :REGULATORY COMPLIANCE AND SECTOR MONITORING</a:t>
            </a:r>
            <a:r>
              <a:rPr lang="en-ZA" sz="2000" dirty="0" smtClean="0"/>
              <a:t/>
            </a:r>
            <a:br>
              <a:rPr lang="en-ZA" sz="2000" dirty="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653936582"/>
              </p:ext>
            </p:extLst>
          </p:nvPr>
        </p:nvGraphicFramePr>
        <p:xfrm>
          <a:off x="157162" y="942501"/>
          <a:ext cx="8839203" cy="5029200"/>
        </p:xfrm>
        <a:graphic>
          <a:graphicData uri="http://schemas.openxmlformats.org/drawingml/2006/table">
            <a:tbl>
              <a:tblPr/>
              <a:tblGrid>
                <a:gridCol w="1762125">
                  <a:extLst>
                    <a:ext uri="{9D8B030D-6E8A-4147-A177-3AD203B41FA5}">
                      <a16:colId xmlns:a16="http://schemas.microsoft.com/office/drawing/2014/main" xmlns="" val="20000"/>
                    </a:ext>
                  </a:extLst>
                </a:gridCol>
                <a:gridCol w="1914525">
                  <a:extLst>
                    <a:ext uri="{9D8B030D-6E8A-4147-A177-3AD203B41FA5}">
                      <a16:colId xmlns:a16="http://schemas.microsoft.com/office/drawing/2014/main" xmlns="" val="20001"/>
                    </a:ext>
                  </a:extLst>
                </a:gridCol>
                <a:gridCol w="3071813">
                  <a:extLst>
                    <a:ext uri="{9D8B030D-6E8A-4147-A177-3AD203B41FA5}">
                      <a16:colId xmlns:a16="http://schemas.microsoft.com/office/drawing/2014/main" xmlns="" val="20002"/>
                    </a:ext>
                  </a:extLst>
                </a:gridCol>
                <a:gridCol w="2090740">
                  <a:extLst>
                    <a:ext uri="{9D8B030D-6E8A-4147-A177-3AD203B41FA5}">
                      <a16:colId xmlns:a16="http://schemas.microsoft.com/office/drawing/2014/main" xmlns="" val="20003"/>
                    </a:ext>
                  </a:extLst>
                </a:gridCol>
              </a:tblGrid>
              <a:tr h="13092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Improved compliance with environmental legislation and environmental threats mitigated</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28402">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972527">
                <a:tc>
                  <a:txBody>
                    <a:bodyPr/>
                    <a:lstStyle/>
                    <a:p>
                      <a:pPr marL="0" algn="just"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Draft </a:t>
                      </a:r>
                      <a:r>
                        <a:rPr lang="en-ZA" sz="1300" b="0" kern="1200" dirty="0">
                          <a:solidFill>
                            <a:schemeClr val="tx1"/>
                          </a:solidFill>
                          <a:effectLst/>
                          <a:latin typeface="Arial" panose="020B0604020202020204" pitchFamily="34" charset="0"/>
                          <a:ea typeface="+mn-ea"/>
                          <a:cs typeface="Arial" panose="020B0604020202020204" pitchFamily="34" charset="0"/>
                        </a:rPr>
                        <a:t>revised </a:t>
                      </a:r>
                      <a:r>
                        <a:rPr lang="en-ZA" sz="1300" b="0" kern="1200" dirty="0" smtClean="0">
                          <a:solidFill>
                            <a:schemeClr val="tx1"/>
                          </a:solidFill>
                          <a:effectLst/>
                          <a:latin typeface="Arial" panose="020B0604020202020204" pitchFamily="34" charset="0"/>
                          <a:ea typeface="+mn-ea"/>
                          <a:cs typeface="Arial" panose="020B0604020202020204" pitchFamily="34" charset="0"/>
                        </a:rPr>
                        <a:t>National Environmental Compliance and Enforcement Strategy (NECES) </a:t>
                      </a:r>
                      <a:r>
                        <a:rPr lang="en-ZA" sz="1300" b="0" kern="1200" dirty="0">
                          <a:solidFill>
                            <a:schemeClr val="tx1"/>
                          </a:solidFill>
                          <a:effectLst/>
                          <a:latin typeface="Arial" panose="020B0604020202020204" pitchFamily="34" charset="0"/>
                          <a:ea typeface="+mn-ea"/>
                          <a:cs typeface="Arial" panose="020B0604020202020204" pitchFamily="34" charset="0"/>
                        </a:rPr>
                        <a:t>2021 </a:t>
                      </a:r>
                      <a:r>
                        <a:rPr lang="en-ZA" sz="1200" kern="1200" dirty="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 Inception Report</a:t>
                      </a:r>
                    </a:p>
                    <a:p>
                      <a:pPr algn="just">
                        <a:lnSpc>
                          <a:spcPct val="100000"/>
                        </a:lnSpc>
                        <a:spcAft>
                          <a:spcPts val="0"/>
                        </a:spcAft>
                      </a:pPr>
                      <a:r>
                        <a:rPr lang="en-US" sz="1300" b="0" kern="1200" dirty="0" err="1">
                          <a:solidFill>
                            <a:schemeClr val="tx1"/>
                          </a:solidFill>
                          <a:effectLst/>
                          <a:latin typeface="Arial" panose="020B0604020202020204" pitchFamily="34" charset="0"/>
                          <a:ea typeface="+mn-ea"/>
                          <a:cs typeface="Arial" panose="020B0604020202020204" pitchFamily="34" charset="0"/>
                        </a:rPr>
                        <a:t>finalised</a:t>
                      </a:r>
                      <a:endParaRPr lang="en-US" sz="13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 Evaluation of</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NECES 2014</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commenced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Project Inception Report finalized and signed-off;</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2014 NECES implementation – evaluation has commenced with the assessment of DEFF’s 5 year implementation plan/progress reports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0">
                <a:tc gridSpan="4">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Aligned environmental management regulatory frameworks, systems, tools and instruments</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792622">
                <a:tc>
                  <a:txBody>
                    <a:bodyPr/>
                    <a:lstStyle/>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3 Environmental</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Management tools</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developed: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Financial provisioning</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regulations for the mining sector gazetted for public comments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Research on</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methods for small</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scale miners and</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rehabilitation trusts</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conducted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Research undertaken and meeting held with the Minerals Council</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774272">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Minimum</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requirements for the submission of</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EIAs for shale gas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installations prepared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Prepare 1st draft</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of minimum</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requirements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first draft of the Minimum Requirements is available</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13</a:t>
            </a:fld>
            <a:endParaRPr lang="en-US"/>
          </a:p>
        </p:txBody>
      </p:sp>
    </p:spTree>
    <p:extLst>
      <p:ext uri="{BB962C8B-B14F-4D97-AF65-F5344CB8AC3E}">
        <p14:creationId xmlns:p14="http://schemas.microsoft.com/office/powerpoint/2010/main" xmlns="" val="246685210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78609"/>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2 :REGULATORY COMPLIANCE AND SECTOR MONITORING</a:t>
            </a:r>
            <a:r>
              <a:rPr lang="en-ZA" sz="2000" dirty="0" smtClean="0"/>
              <a:t/>
            </a:r>
            <a:br>
              <a:rPr lang="en-ZA" sz="2000" dirty="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151147033"/>
              </p:ext>
            </p:extLst>
          </p:nvPr>
        </p:nvGraphicFramePr>
        <p:xfrm>
          <a:off x="152400" y="941466"/>
          <a:ext cx="8839202" cy="5060983"/>
        </p:xfrm>
        <a:graphic>
          <a:graphicData uri="http://schemas.openxmlformats.org/drawingml/2006/table">
            <a:tbl>
              <a:tblPr/>
              <a:tblGrid>
                <a:gridCol w="1943686">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gridCol w="2855742">
                  <a:extLst>
                    <a:ext uri="{9D8B030D-6E8A-4147-A177-3AD203B41FA5}">
                      <a16:colId xmlns:a16="http://schemas.microsoft.com/office/drawing/2014/main" xmlns="" val="20002"/>
                    </a:ext>
                  </a:extLst>
                </a:gridCol>
                <a:gridCol w="2225042">
                  <a:extLst>
                    <a:ext uri="{9D8B030D-6E8A-4147-A177-3AD203B41FA5}">
                      <a16:colId xmlns:a16="http://schemas.microsoft.com/office/drawing/2014/main" xmlns="" val="20003"/>
                    </a:ext>
                  </a:extLst>
                </a:gridCol>
              </a:tblGrid>
              <a:tr h="458503">
                <a:tc gridSpan="4">
                  <a:txBody>
                    <a:bodyPr/>
                    <a:lstStyle/>
                    <a:p>
                      <a:pPr algn="just">
                        <a:lnSpc>
                          <a:spcPct val="100000"/>
                        </a:lnSpc>
                        <a:spcAft>
                          <a:spcPts val="0"/>
                        </a:spcAft>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Aligned environmental management regulatory frameworks, systems, tools and instruments</a:t>
                      </a:r>
                      <a:endPar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628402">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102995">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Generic </a:t>
                      </a:r>
                      <a:r>
                        <a:rPr lang="en-ZA" sz="1300" kern="1200" dirty="0" smtClean="0">
                          <a:solidFill>
                            <a:schemeClr val="tx1"/>
                          </a:solidFill>
                          <a:effectLst/>
                          <a:latin typeface="Arial" panose="020B0604020202020204" pitchFamily="34" charset="0"/>
                          <a:ea typeface="+mn-ea"/>
                          <a:cs typeface="Arial" panose="020B0604020202020204" pitchFamily="34" charset="0"/>
                        </a:rPr>
                        <a:t>Environmental management programme (</a:t>
                      </a:r>
                      <a:r>
                        <a:rPr lang="en-ZA" sz="1300" kern="1200" dirty="0" err="1" smtClean="0">
                          <a:solidFill>
                            <a:schemeClr val="tx1"/>
                          </a:solidFill>
                          <a:effectLst/>
                          <a:latin typeface="Arial" panose="020B0604020202020204" pitchFamily="34" charset="0"/>
                          <a:ea typeface="+mn-ea"/>
                          <a:cs typeface="Arial" panose="020B0604020202020204" pitchFamily="34" charset="0"/>
                        </a:rPr>
                        <a:t>EMPrs</a:t>
                      </a:r>
                      <a:r>
                        <a:rPr lang="en-ZA" sz="1300" kern="1200" dirty="0" smtClean="0">
                          <a:solidFill>
                            <a:schemeClr val="tx1"/>
                          </a:solidFill>
                          <a:effectLst/>
                          <a:latin typeface="Arial" panose="020B0604020202020204" pitchFamily="34" charset="0"/>
                          <a:ea typeface="+mn-ea"/>
                          <a:cs typeface="Arial" panose="020B0604020202020204" pitchFamily="34" charset="0"/>
                        </a:rPr>
                        <a:t>)</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for Working for</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Programmes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gazetted for</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Implementation</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err="1">
                          <a:solidFill>
                            <a:schemeClr val="tx1"/>
                          </a:solidFill>
                          <a:effectLst/>
                          <a:latin typeface="Arial" panose="020B0604020202020204" pitchFamily="34" charset="0"/>
                          <a:ea typeface="+mn-ea"/>
                          <a:cs typeface="Arial" panose="020B0604020202020204" pitchFamily="34" charset="0"/>
                        </a:rPr>
                        <a:t>EMPrs</a:t>
                      </a:r>
                      <a:r>
                        <a:rPr lang="en-US" sz="1300" kern="1200" dirty="0">
                          <a:solidFill>
                            <a:schemeClr val="tx1"/>
                          </a:solidFill>
                          <a:effectLst/>
                          <a:latin typeface="Arial" panose="020B0604020202020204" pitchFamily="34" charset="0"/>
                          <a:ea typeface="+mn-ea"/>
                          <a:cs typeface="Arial" panose="020B0604020202020204" pitchFamily="34" charset="0"/>
                        </a:rPr>
                        <a:t> finalized</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and consulted</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for </a:t>
                      </a:r>
                      <a:r>
                        <a:rPr lang="en-US" sz="1300" kern="1200" dirty="0" err="1">
                          <a:solidFill>
                            <a:schemeClr val="tx1"/>
                          </a:solidFill>
                          <a:effectLst/>
                          <a:latin typeface="Arial" panose="020B0604020202020204" pitchFamily="34" charset="0"/>
                          <a:ea typeface="+mn-ea"/>
                          <a:cs typeface="Arial" panose="020B0604020202020204" pitchFamily="34" charset="0"/>
                        </a:rPr>
                        <a:t>gazetting</a:t>
                      </a:r>
                      <a:r>
                        <a:rPr lang="en-US" sz="1300" kern="1200" dirty="0">
                          <a:solidFill>
                            <a:schemeClr val="tx1"/>
                          </a:solidFill>
                          <a:effectLst/>
                          <a:latin typeface="Arial" panose="020B0604020202020204" pitchFamily="34" charset="0"/>
                          <a:ea typeface="+mn-ea"/>
                          <a:cs typeface="Arial" panose="020B0604020202020204" pitchFamily="34" charset="0"/>
                        </a:rPr>
                        <a:t> for</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a:t>
                      </a:r>
                      <a:r>
                        <a:rPr lang="en-US" sz="1300" kern="1200" dirty="0" smtClean="0">
                          <a:solidFill>
                            <a:schemeClr val="tx1"/>
                          </a:solidFill>
                          <a:effectLst/>
                          <a:latin typeface="Arial" panose="020B0604020202020204" pitchFamily="34" charset="0"/>
                          <a:ea typeface="+mn-ea"/>
                          <a:cs typeface="Arial" panose="020B0604020202020204" pitchFamily="34" charset="0"/>
                        </a:rPr>
                        <a:t>omment</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err="1">
                          <a:solidFill>
                            <a:schemeClr val="tx1"/>
                          </a:solidFill>
                          <a:effectLst/>
                          <a:latin typeface="Arial" panose="020B0604020202020204" pitchFamily="34" charset="0"/>
                          <a:ea typeface="+mn-ea"/>
                          <a:cs typeface="Arial" panose="020B0604020202020204" pitchFamily="34" charset="0"/>
                        </a:rPr>
                        <a:t>EMPrs</a:t>
                      </a:r>
                      <a:r>
                        <a:rPr lang="en-US" sz="1300" b="0" kern="1200" dirty="0">
                          <a:solidFill>
                            <a:schemeClr val="tx1"/>
                          </a:solidFill>
                          <a:effectLst/>
                          <a:latin typeface="Arial" panose="020B0604020202020204" pitchFamily="34" charset="0"/>
                          <a:ea typeface="+mn-ea"/>
                          <a:cs typeface="Arial" panose="020B0604020202020204" pitchFamily="34" charset="0"/>
                        </a:rPr>
                        <a:t> finalized and consulted for </a:t>
                      </a:r>
                      <a:r>
                        <a:rPr lang="en-US" sz="1300" b="0" kern="1200" dirty="0" err="1">
                          <a:solidFill>
                            <a:schemeClr val="tx1"/>
                          </a:solidFill>
                          <a:effectLst/>
                          <a:latin typeface="Arial" panose="020B0604020202020204" pitchFamily="34" charset="0"/>
                          <a:ea typeface="+mn-ea"/>
                          <a:cs typeface="Arial" panose="020B0604020202020204" pitchFamily="34" charset="0"/>
                        </a:rPr>
                        <a:t>gazetting</a:t>
                      </a:r>
                      <a:r>
                        <a:rPr lang="en-US" sz="1300" b="0" kern="1200" dirty="0">
                          <a:solidFill>
                            <a:schemeClr val="tx1"/>
                          </a:solidFill>
                          <a:effectLst/>
                          <a:latin typeface="Arial" panose="020B0604020202020204" pitchFamily="34" charset="0"/>
                          <a:ea typeface="+mn-ea"/>
                          <a:cs typeface="Arial" panose="020B0604020202020204" pitchFamily="34" charset="0"/>
                        </a:rPr>
                        <a:t> for comment</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1228725">
                <a:tc>
                  <a:txBody>
                    <a:bodyPr/>
                    <a:lstStyle/>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2 </a:t>
                      </a:r>
                      <a:r>
                        <a:rPr lang="en-ZA" sz="1300" b="1" kern="1200" dirty="0" smtClean="0">
                          <a:solidFill>
                            <a:schemeClr val="tx1"/>
                          </a:solidFill>
                          <a:effectLst/>
                          <a:latin typeface="Arial" panose="020B0604020202020204" pitchFamily="34" charset="0"/>
                          <a:ea typeface="+mn-ea"/>
                          <a:cs typeface="Arial" panose="020B0604020202020204" pitchFamily="34" charset="0"/>
                        </a:rPr>
                        <a:t>Strategic Environmental Assessment (SEA) </a:t>
                      </a:r>
                      <a:r>
                        <a:rPr lang="en-ZA" sz="1300" b="1" kern="1200" dirty="0">
                          <a:solidFill>
                            <a:schemeClr val="tx1"/>
                          </a:solidFill>
                          <a:effectLst/>
                          <a:latin typeface="Arial" panose="020B0604020202020204" pitchFamily="34" charset="0"/>
                          <a:ea typeface="+mn-ea"/>
                          <a:cs typeface="Arial" panose="020B0604020202020204" pitchFamily="34" charset="0"/>
                        </a:rPr>
                        <a:t>interventions: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Strategic gas and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electricity corridors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gazetted for public</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Comment</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Gazette </a:t>
                      </a:r>
                      <a:r>
                        <a:rPr lang="en-US" sz="1300" b="0" kern="1200" dirty="0" smtClean="0">
                          <a:solidFill>
                            <a:schemeClr val="tx1"/>
                          </a:solidFill>
                          <a:effectLst/>
                          <a:latin typeface="Arial" panose="020B0604020202020204" pitchFamily="34" charset="0"/>
                          <a:ea typeface="+mn-ea"/>
                          <a:cs typeface="Arial" panose="020B0604020202020204" pitchFamily="34" charset="0"/>
                        </a:rPr>
                        <a:t>notice</a:t>
                      </a:r>
                      <a:r>
                        <a:rPr lang="en-US" sz="13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300" b="0" kern="1200" baseline="0" dirty="0">
                          <a:solidFill>
                            <a:schemeClr val="tx1"/>
                          </a:solidFill>
                          <a:effectLst/>
                          <a:latin typeface="Arial" panose="020B0604020202020204" pitchFamily="34" charset="0"/>
                          <a:ea typeface="+mn-ea"/>
                          <a:cs typeface="Arial" panose="020B0604020202020204" pitchFamily="34" charset="0"/>
                        </a:rPr>
                        <a:t>p</a:t>
                      </a:r>
                      <a:r>
                        <a:rPr lang="en-US" sz="1300" b="0" kern="1200" dirty="0" smtClean="0">
                          <a:solidFill>
                            <a:schemeClr val="tx1"/>
                          </a:solidFill>
                          <a:effectLst/>
                          <a:latin typeface="Arial" panose="020B0604020202020204" pitchFamily="34" charset="0"/>
                          <a:ea typeface="+mn-ea"/>
                          <a:cs typeface="Arial" panose="020B0604020202020204" pitchFamily="34" charset="0"/>
                        </a:rPr>
                        <a:t>ublished </a:t>
                      </a:r>
                      <a:r>
                        <a:rPr lang="en-US" sz="1300" b="0" kern="1200" dirty="0">
                          <a:solidFill>
                            <a:schemeClr val="tx1"/>
                          </a:solidFill>
                          <a:effectLst/>
                          <a:latin typeface="Arial" panose="020B0604020202020204" pitchFamily="34" charset="0"/>
                          <a:ea typeface="+mn-ea"/>
                          <a:cs typeface="Arial" panose="020B0604020202020204" pitchFamily="34" charset="0"/>
                        </a:rPr>
                        <a:t>(Strategic gas and electricity corridors)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Gazette notice published on 17 July 2020. The publishing of the gazette was delayed by 2 week due to the publishing of directions for COVID 19 taking precedent.  </a:t>
                      </a:r>
                      <a:endPar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990600">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Renewable energy</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development zones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in previously mined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areas gazetted for</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public comments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Gazette notice</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p</a:t>
                      </a:r>
                      <a:r>
                        <a:rPr lang="en-ZA" sz="1300" b="0" kern="1200" dirty="0" smtClean="0">
                          <a:solidFill>
                            <a:schemeClr val="tx1"/>
                          </a:solidFill>
                          <a:effectLst/>
                          <a:latin typeface="Arial" panose="020B0604020202020204" pitchFamily="34" charset="0"/>
                          <a:ea typeface="+mn-ea"/>
                          <a:cs typeface="Arial" panose="020B0604020202020204" pitchFamily="34" charset="0"/>
                        </a:rPr>
                        <a:t>ublished</a:t>
                      </a:r>
                      <a:r>
                        <a:rPr lang="en-ZA" sz="1300" b="0" kern="1200" baseline="0" dirty="0" smtClean="0">
                          <a:solidFill>
                            <a:schemeClr val="tx1"/>
                          </a:solidFill>
                          <a:effectLst/>
                          <a:latin typeface="Arial" panose="020B0604020202020204" pitchFamily="34" charset="0"/>
                          <a:ea typeface="+mn-ea"/>
                          <a:cs typeface="Arial" panose="020B0604020202020204" pitchFamily="34" charset="0"/>
                        </a:rPr>
                        <a:t> </a:t>
                      </a:r>
                      <a:r>
                        <a:rPr lang="en-ZA" sz="1300" b="0" kern="1200" dirty="0">
                          <a:solidFill>
                            <a:schemeClr val="tx1"/>
                          </a:solidFill>
                          <a:effectLst/>
                          <a:latin typeface="Arial" panose="020B0604020202020204" pitchFamily="34" charset="0"/>
                          <a:ea typeface="+mn-ea"/>
                          <a:cs typeface="Arial" panose="020B0604020202020204" pitchFamily="34" charset="0"/>
                        </a:rPr>
                        <a:t>(</a:t>
                      </a:r>
                      <a:r>
                        <a:rPr lang="en-US" sz="1300" b="0" kern="1200" dirty="0">
                          <a:solidFill>
                            <a:schemeClr val="tx1"/>
                          </a:solidFill>
                          <a:effectLst/>
                          <a:latin typeface="Arial" panose="020B0604020202020204" pitchFamily="34" charset="0"/>
                          <a:ea typeface="+mn-ea"/>
                          <a:cs typeface="Arial" panose="020B0604020202020204" pitchFamily="34" charset="0"/>
                        </a:rPr>
                        <a:t>Renewable </a:t>
                      </a:r>
                      <a:r>
                        <a:rPr lang="en-US" sz="1300" b="0" kern="1200" dirty="0" smtClean="0">
                          <a:solidFill>
                            <a:schemeClr val="tx1"/>
                          </a:solidFill>
                          <a:effectLst/>
                          <a:latin typeface="Arial" panose="020B0604020202020204" pitchFamily="34" charset="0"/>
                          <a:ea typeface="+mn-ea"/>
                          <a:cs typeface="Arial" panose="020B0604020202020204" pitchFamily="34" charset="0"/>
                        </a:rPr>
                        <a:t>energy development zones in </a:t>
                      </a:r>
                      <a:r>
                        <a:rPr lang="en-US" sz="1300" b="0" kern="1200" dirty="0">
                          <a:solidFill>
                            <a:schemeClr val="tx1"/>
                          </a:solidFill>
                          <a:effectLst/>
                          <a:latin typeface="Arial" panose="020B0604020202020204" pitchFamily="34" charset="0"/>
                          <a:ea typeface="+mn-ea"/>
                          <a:cs typeface="Arial" panose="020B0604020202020204" pitchFamily="34" charset="0"/>
                        </a:rPr>
                        <a:t>previously </a:t>
                      </a:r>
                      <a:r>
                        <a:rPr lang="en-US" sz="1300" b="0" kern="1200" dirty="0" smtClean="0">
                          <a:solidFill>
                            <a:schemeClr val="tx1"/>
                          </a:solidFill>
                          <a:effectLst/>
                          <a:latin typeface="Arial" panose="020B0604020202020204" pitchFamily="34" charset="0"/>
                          <a:ea typeface="+mn-ea"/>
                          <a:cs typeface="Arial" panose="020B0604020202020204" pitchFamily="34" charset="0"/>
                        </a:rPr>
                        <a:t>mined Areas</a:t>
                      </a:r>
                      <a:r>
                        <a:rPr lang="en-US" sz="1300" b="0" kern="1200" dirty="0">
                          <a:solidFill>
                            <a:schemeClr val="tx1"/>
                          </a:solidFill>
                          <a:effectLst/>
                          <a:latin typeface="Arial" panose="020B0604020202020204" pitchFamily="34" charset="0"/>
                          <a:ea typeface="+mn-ea"/>
                          <a:cs typeface="Arial" panose="020B0604020202020204" pitchFamily="34" charset="0"/>
                        </a:rPr>
                        <a:t>)</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Gazette notice published on 17 July 2020. The publishing of the gazette was delayed by 2 weeks due to the publishing of directions for COVID 19 taking precedent.   </a:t>
                      </a:r>
                      <a:endPar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14</a:t>
            </a:fld>
            <a:endParaRPr lang="en-US"/>
          </a:p>
        </p:txBody>
      </p:sp>
    </p:spTree>
    <p:extLst>
      <p:ext uri="{BB962C8B-B14F-4D97-AF65-F5344CB8AC3E}">
        <p14:creationId xmlns:p14="http://schemas.microsoft.com/office/powerpoint/2010/main" xmlns="" val="4360667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457200" y="145112"/>
            <a:ext cx="8229600" cy="58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000" b="1" smtClean="0">
                <a:solidFill>
                  <a:srgbClr val="00B050"/>
                </a:solidFill>
                <a:latin typeface="Arial" panose="020B0604020202020204" pitchFamily="34" charset="0"/>
              </a:rPr>
              <a:t>PROGRAMME 2: FIRST QUARTER SUMMARY OF PERFORMANCE </a:t>
            </a:r>
            <a:endParaRPr lang="en-US" altLang="en-US" sz="2000" b="1" dirty="0">
              <a:solidFill>
                <a:srgbClr val="00B050"/>
              </a:solidFill>
              <a:latin typeface="Arial" panose="020B0604020202020204" pitchFamily="34" charset="0"/>
            </a:endParaRPr>
          </a:p>
        </p:txBody>
      </p:sp>
      <p:graphicFrame>
        <p:nvGraphicFramePr>
          <p:cNvPr id="7" name="Group 121"/>
          <p:cNvGraphicFramePr>
            <a:graphicFrameLocks/>
          </p:cNvGraphicFramePr>
          <p:nvPr>
            <p:extLst>
              <p:ext uri="{D42A27DB-BD31-4B8C-83A1-F6EECF244321}">
                <p14:modId xmlns:p14="http://schemas.microsoft.com/office/powerpoint/2010/main" xmlns="" val="421909779"/>
              </p:ext>
            </p:extLst>
          </p:nvPr>
        </p:nvGraphicFramePr>
        <p:xfrm>
          <a:off x="157162" y="884971"/>
          <a:ext cx="8915401" cy="1049338"/>
        </p:xfrm>
        <a:graphic>
          <a:graphicData uri="http://schemas.openxmlformats.org/drawingml/2006/table">
            <a:tbl>
              <a:tblPr/>
              <a:tblGrid>
                <a:gridCol w="2639074">
                  <a:extLst>
                    <a:ext uri="{9D8B030D-6E8A-4147-A177-3AD203B41FA5}">
                      <a16:colId xmlns:a16="http://schemas.microsoft.com/office/drawing/2014/main" xmlns="" val="20000"/>
                    </a:ext>
                  </a:extLst>
                </a:gridCol>
                <a:gridCol w="2266264">
                  <a:extLst>
                    <a:ext uri="{9D8B030D-6E8A-4147-A177-3AD203B41FA5}">
                      <a16:colId xmlns:a16="http://schemas.microsoft.com/office/drawing/2014/main" xmlns="" val="20001"/>
                    </a:ext>
                  </a:extLst>
                </a:gridCol>
                <a:gridCol w="2122096">
                  <a:extLst>
                    <a:ext uri="{9D8B030D-6E8A-4147-A177-3AD203B41FA5}">
                      <a16:colId xmlns:a16="http://schemas.microsoft.com/office/drawing/2014/main" xmlns="" val="20002"/>
                    </a:ext>
                  </a:extLst>
                </a:gridCol>
                <a:gridCol w="1887967">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58% (7/12</a:t>
                      </a:r>
                      <a:r>
                        <a:rPr kumimoji="0" lang="en-ZA" sz="14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17% (2/12</a:t>
                      </a:r>
                      <a:r>
                        <a:rPr kumimoji="0" lang="en-ZA" sz="14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25% (3/12)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8" name="Chart 6"/>
          <p:cNvGraphicFramePr>
            <a:graphicFrameLocks/>
          </p:cNvGraphicFramePr>
          <p:nvPr>
            <p:extLst>
              <p:ext uri="{D42A27DB-BD31-4B8C-83A1-F6EECF244321}">
                <p14:modId xmlns:p14="http://schemas.microsoft.com/office/powerpoint/2010/main" xmlns="" val="3523787962"/>
              </p:ext>
            </p:extLst>
          </p:nvPr>
        </p:nvGraphicFramePr>
        <p:xfrm>
          <a:off x="157162" y="1940171"/>
          <a:ext cx="8813801" cy="4215751"/>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15</a:t>
            </a:fld>
            <a:endParaRPr lang="en-US"/>
          </a:p>
        </p:txBody>
      </p:sp>
    </p:spTree>
    <p:extLst>
      <p:ext uri="{BB962C8B-B14F-4D97-AF65-F5344CB8AC3E}">
        <p14:creationId xmlns:p14="http://schemas.microsoft.com/office/powerpoint/2010/main" xmlns="" val="357406946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0" y="228600"/>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3 :</a:t>
            </a:r>
            <a:r>
              <a:rPr lang="en-ZA" sz="2000" b="1" dirty="0" smtClean="0">
                <a:solidFill>
                  <a:srgbClr val="00B050"/>
                </a:solidFill>
                <a:latin typeface="Arial" panose="020B0604020202020204" pitchFamily="34" charset="0"/>
              </a:rPr>
              <a:t>OCEANS AND COASTS</a:t>
            </a:r>
            <a:r>
              <a:rPr lang="en-ZA" sz="2000" dirty="0" smtClean="0"/>
              <a:t/>
            </a:r>
            <a:br>
              <a:rPr lang="en-ZA" sz="2000" dirty="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55384091"/>
              </p:ext>
            </p:extLst>
          </p:nvPr>
        </p:nvGraphicFramePr>
        <p:xfrm>
          <a:off x="152400" y="882303"/>
          <a:ext cx="8856033" cy="5033467"/>
        </p:xfrm>
        <a:graphic>
          <a:graphicData uri="http://schemas.openxmlformats.org/drawingml/2006/table">
            <a:tbl>
              <a:tblPr/>
              <a:tblGrid>
                <a:gridCol w="1804988">
                  <a:extLst>
                    <a:ext uri="{9D8B030D-6E8A-4147-A177-3AD203B41FA5}">
                      <a16:colId xmlns:a16="http://schemas.microsoft.com/office/drawing/2014/main" xmlns="" val="20000"/>
                    </a:ext>
                  </a:extLst>
                </a:gridCol>
                <a:gridCol w="1843087">
                  <a:extLst>
                    <a:ext uri="{9D8B030D-6E8A-4147-A177-3AD203B41FA5}">
                      <a16:colId xmlns:a16="http://schemas.microsoft.com/office/drawing/2014/main" xmlns="" val="20001"/>
                    </a:ext>
                  </a:extLst>
                </a:gridCol>
                <a:gridCol w="3071813">
                  <a:extLst>
                    <a:ext uri="{9D8B030D-6E8A-4147-A177-3AD203B41FA5}">
                      <a16:colId xmlns:a16="http://schemas.microsoft.com/office/drawing/2014/main" xmlns="" val="20002"/>
                    </a:ext>
                  </a:extLst>
                </a:gridCol>
                <a:gridCol w="2136145">
                  <a:extLst>
                    <a:ext uri="{9D8B030D-6E8A-4147-A177-3AD203B41FA5}">
                      <a16:colId xmlns:a16="http://schemas.microsoft.com/office/drawing/2014/main" xmlns="" val="20004"/>
                    </a:ext>
                  </a:extLst>
                </a:gridCol>
              </a:tblGrid>
              <a:tr h="217627">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Growing ocean economy in the context of sustainable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539364">
                <a:tc>
                  <a:txBody>
                    <a:bodyPr/>
                    <a:lstStyle/>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1500 jobs</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Created (Operation </a:t>
                      </a:r>
                      <a:r>
                        <a:rPr lang="en-ZA" sz="1300" kern="1200" dirty="0" err="1" smtClean="0">
                          <a:solidFill>
                            <a:schemeClr val="tx1"/>
                          </a:solidFill>
                          <a:effectLst/>
                          <a:latin typeface="Arial" panose="020B0604020202020204" pitchFamily="34" charset="0"/>
                          <a:ea typeface="+mn-ea"/>
                          <a:cs typeface="Arial" panose="020B0604020202020204" pitchFamily="34" charset="0"/>
                        </a:rPr>
                        <a:t>Phakisa</a:t>
                      </a:r>
                      <a:r>
                        <a:rPr lang="en-ZA" sz="1300" kern="1200" dirty="0" smtClean="0">
                          <a:solidFill>
                            <a:schemeClr val="tx1"/>
                          </a:solidFill>
                          <a:effectLst/>
                          <a:latin typeface="Arial" panose="020B0604020202020204" pitchFamily="34" charset="0"/>
                          <a:ea typeface="+mn-ea"/>
                          <a:cs typeface="Arial" panose="020B0604020202020204" pitchFamily="34" charset="0"/>
                        </a:rPr>
                        <a:t> Oceans Economy)</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milestone for the period under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review</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milestone for the period under review</a:t>
                      </a:r>
                    </a:p>
                    <a:p>
                      <a:pPr algn="just"/>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Annual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of 1 550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removed from revised 2020/21 APP</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961570">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Oceans Economy</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Master Plan approved</a:t>
                      </a:r>
                    </a:p>
                    <a:p>
                      <a:pPr marL="0" algn="just" defTabSz="457200" rtl="0" eaLnBrk="1" latinLnBrk="0" hangingPunct="1">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Implementation initiated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kern="1200" dirty="0" smtClean="0">
                          <a:solidFill>
                            <a:schemeClr val="tx1"/>
                          </a:solidFill>
                          <a:effectLst/>
                          <a:latin typeface="Arial" panose="020B0604020202020204" pitchFamily="34" charset="0"/>
                          <a:ea typeface="+mn-ea"/>
                          <a:cs typeface="Arial" panose="020B0604020202020204" pitchFamily="34" charset="0"/>
                        </a:rPr>
                        <a:t>Discussion document entitled “Towards a South African Oceans Economy Master Plan” developed and submitted to Minister. </a:t>
                      </a:r>
                    </a:p>
                    <a:p>
                      <a:pPr algn="just"/>
                      <a:r>
                        <a:rPr lang="en-ZA" sz="1300" kern="1200" dirty="0" smtClean="0">
                          <a:solidFill>
                            <a:schemeClr val="tx1"/>
                          </a:solidFill>
                          <a:effectLst/>
                          <a:latin typeface="Arial" panose="020B0604020202020204" pitchFamily="34" charset="0"/>
                          <a:ea typeface="+mn-ea"/>
                          <a:cs typeface="Arial" panose="020B0604020202020204" pitchFamily="34" charset="0"/>
                        </a:rPr>
                        <a:t>Implementation of priority interventions as per the discussion document has been initiated and is underway.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15000"/>
                        </a:lnSpc>
                        <a:spcBef>
                          <a:spcPts val="100"/>
                        </a:spcBef>
                        <a:spcAft>
                          <a:spcPts val="0"/>
                        </a:spcAft>
                        <a:tabLst>
                          <a:tab pos="180340" algn="l"/>
                          <a:tab pos="540385" algn="l"/>
                          <a:tab pos="457200" algn="l"/>
                          <a:tab pos="540385" algn="l"/>
                        </a:tabLst>
                      </a:pPr>
                      <a:r>
                        <a:rPr lang="en-ZA" sz="1300" b="0" kern="1200" dirty="0" smtClean="0">
                          <a:solidFill>
                            <a:schemeClr val="tx1"/>
                          </a:solidFill>
                          <a:effectLst/>
                          <a:latin typeface="Arial" panose="020B0604020202020204" pitchFamily="34" charset="0"/>
                          <a:ea typeface="+mn-ea"/>
                          <a:cs typeface="Arial" panose="020B0604020202020204" pitchFamily="34" charset="0"/>
                        </a:rPr>
                        <a:t>N/A</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96079">
                <a:tc gridSpan="4">
                  <a:txBody>
                    <a:bodyPr/>
                    <a:lstStyle/>
                    <a:p>
                      <a:pPr marL="0" algn="just" defTabSz="457200" rtl="0" eaLnBrk="1" latinLnBrk="0" hangingPunct="1">
                        <a:lnSpc>
                          <a:spcPct val="100000"/>
                        </a:lnSpc>
                        <a:spcAft>
                          <a:spcPts val="0"/>
                        </a:spcAft>
                      </a:pPr>
                      <a:r>
                        <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Outcome: Threats to environmental integrity managed and ecosystem conserved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1175722">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Water Quality Trends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Report compiled</a:t>
                      </a:r>
                    </a:p>
                    <a:p>
                      <a:pPr marL="0" algn="just" defTabSz="457200" rtl="0" eaLnBrk="1" latinLnBrk="0" hangingPunct="1">
                        <a:lnSpc>
                          <a:spcPct val="100000"/>
                        </a:lnSpc>
                        <a:spcAft>
                          <a:spcPts val="0"/>
                        </a:spcAft>
                      </a:pPr>
                      <a:endParaRPr lang="en-ZA" sz="13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Draft Water Quality</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Trend/Status Report of the Eastern Cape and Presented to Eastern Cape </a:t>
                      </a:r>
                      <a:r>
                        <a:rPr lang="en-ZA" sz="1300" kern="1200" dirty="0" smtClean="0">
                          <a:solidFill>
                            <a:schemeClr val="tx1"/>
                          </a:solidFill>
                          <a:effectLst/>
                          <a:latin typeface="Arial" panose="020B0604020202020204" pitchFamily="34" charset="0"/>
                          <a:ea typeface="+mn-ea"/>
                          <a:cs typeface="Arial" panose="020B0604020202020204" pitchFamily="34" charset="0"/>
                        </a:rPr>
                        <a:t>PCC Seasonal </a:t>
                      </a:r>
                      <a:r>
                        <a:rPr lang="en-ZA" sz="1300" kern="1200" dirty="0">
                          <a:solidFill>
                            <a:schemeClr val="tx1"/>
                          </a:solidFill>
                          <a:effectLst/>
                          <a:latin typeface="Arial" panose="020B0604020202020204" pitchFamily="34" charset="0"/>
                          <a:ea typeface="+mn-ea"/>
                          <a:cs typeface="Arial" panose="020B0604020202020204" pitchFamily="34" charset="0"/>
                        </a:rPr>
                        <a:t>Water Quality Reports of the EC, WC, NC and KZN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a:solidFill>
                            <a:schemeClr val="tx1"/>
                          </a:solidFill>
                          <a:effectLst/>
                          <a:latin typeface="Arial" panose="020B0604020202020204" pitchFamily="34" charset="0"/>
                          <a:ea typeface="+mn-ea"/>
                          <a:cs typeface="Arial" panose="020B0604020202020204" pitchFamily="34" charset="0"/>
                        </a:rPr>
                        <a:t>Draft water quality trend/status reports produced for the Eastern Cape Region but not presented to Eastern Cape PCC, as it has not set date for this quarter for </a:t>
                      </a:r>
                      <a:r>
                        <a:rPr lang="en-ZA" sz="1300" b="0" kern="1200" dirty="0" smtClean="0">
                          <a:solidFill>
                            <a:schemeClr val="tx1"/>
                          </a:solidFill>
                          <a:effectLst/>
                          <a:latin typeface="Arial" panose="020B0604020202020204" pitchFamily="34" charset="0"/>
                          <a:ea typeface="+mn-ea"/>
                          <a:cs typeface="Arial" panose="020B0604020202020204" pitchFamily="34" charset="0"/>
                        </a:rPr>
                        <a:t>the presentation </a:t>
                      </a:r>
                      <a:r>
                        <a:rPr lang="en-ZA" sz="1300" b="0" kern="1200" dirty="0">
                          <a:solidFill>
                            <a:schemeClr val="tx1"/>
                          </a:solidFill>
                          <a:effectLst/>
                          <a:latin typeface="Arial" panose="020B0604020202020204" pitchFamily="34" charset="0"/>
                          <a:ea typeface="+mn-ea"/>
                          <a:cs typeface="Arial" panose="020B0604020202020204" pitchFamily="34" charset="0"/>
                        </a:rPr>
                        <a:t>to be made</a:t>
                      </a:r>
                    </a:p>
                    <a:p>
                      <a:pPr algn="just"/>
                      <a:r>
                        <a:rPr lang="en-ZA" sz="1300" b="1" kern="1200" dirty="0" smtClean="0">
                          <a:solidFill>
                            <a:schemeClr val="tx1"/>
                          </a:solidFill>
                          <a:effectLst/>
                          <a:latin typeface="Arial" panose="020B0604020202020204" pitchFamily="34" charset="0"/>
                          <a:ea typeface="+mn-ea"/>
                          <a:cs typeface="Arial" panose="020B0604020202020204" pitchFamily="34" charset="0"/>
                        </a:rPr>
                        <a:t>Challenges</a:t>
                      </a:r>
                      <a:r>
                        <a:rPr lang="en-ZA" sz="1300" b="1" kern="1200" dirty="0">
                          <a:solidFill>
                            <a:schemeClr val="tx1"/>
                          </a:solidFill>
                          <a:effectLst/>
                          <a:latin typeface="Arial" panose="020B0604020202020204" pitchFamily="34" charset="0"/>
                          <a:ea typeface="+mn-ea"/>
                          <a:cs typeface="Arial" panose="020B0604020202020204" pitchFamily="34" charset="0"/>
                        </a:rPr>
                        <a:t>: </a:t>
                      </a:r>
                      <a:r>
                        <a:rPr lang="en-ZA" sz="1300" b="0" kern="1200" dirty="0">
                          <a:solidFill>
                            <a:schemeClr val="tx1"/>
                          </a:solidFill>
                          <a:effectLst/>
                          <a:latin typeface="Arial" panose="020B0604020202020204" pitchFamily="34" charset="0"/>
                          <a:ea typeface="+mn-ea"/>
                          <a:cs typeface="Arial" panose="020B0604020202020204" pitchFamily="34" charset="0"/>
                        </a:rPr>
                        <a:t>No</a:t>
                      </a:r>
                      <a:r>
                        <a:rPr lang="en-ZA" sz="1300" b="0" kern="1200" baseline="0" dirty="0">
                          <a:solidFill>
                            <a:schemeClr val="tx1"/>
                          </a:solidFill>
                          <a:effectLst/>
                          <a:latin typeface="Arial" panose="020B0604020202020204" pitchFamily="34" charset="0"/>
                          <a:ea typeface="+mn-ea"/>
                          <a:cs typeface="Arial" panose="020B0604020202020204" pitchFamily="34" charset="0"/>
                        </a:rPr>
                        <a:t> </a:t>
                      </a:r>
                      <a:r>
                        <a:rPr lang="en-ZA" sz="1300" b="0" kern="1200" dirty="0">
                          <a:solidFill>
                            <a:schemeClr val="tx1"/>
                          </a:solidFill>
                          <a:effectLst/>
                          <a:latin typeface="Arial" panose="020B0604020202020204" pitchFamily="34" charset="0"/>
                          <a:ea typeface="+mn-ea"/>
                          <a:cs typeface="Arial" panose="020B0604020202020204" pitchFamily="34" charset="0"/>
                        </a:rPr>
                        <a:t>comparison  and verification</a:t>
                      </a:r>
                      <a:r>
                        <a:rPr lang="en-ZA" sz="1300" b="0" kern="1200" baseline="0" dirty="0">
                          <a:solidFill>
                            <a:schemeClr val="tx1"/>
                          </a:solidFill>
                          <a:effectLst/>
                          <a:latin typeface="Arial" panose="020B0604020202020204" pitchFamily="34" charset="0"/>
                          <a:ea typeface="+mn-ea"/>
                          <a:cs typeface="Arial" panose="020B0604020202020204" pitchFamily="34" charset="0"/>
                        </a:rPr>
                        <a:t> </a:t>
                      </a:r>
                      <a:r>
                        <a:rPr lang="en-ZA" sz="1300" b="0" kern="1200" dirty="0">
                          <a:solidFill>
                            <a:schemeClr val="tx1"/>
                          </a:solidFill>
                          <a:effectLst/>
                          <a:latin typeface="Arial" panose="020B0604020202020204" pitchFamily="34" charset="0"/>
                          <a:ea typeface="+mn-ea"/>
                          <a:cs typeface="Arial" panose="020B0604020202020204" pitchFamily="34" charset="0"/>
                        </a:rPr>
                        <a:t> with previous studies in the areas sampled due to lack of data for monitors.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Consolidated National Water Quality Trends Report without the recent (2020/21) NC and KZN results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16</a:t>
            </a:fld>
            <a:endParaRPr lang="en-US"/>
          </a:p>
        </p:txBody>
      </p:sp>
    </p:spTree>
    <p:extLst>
      <p:ext uri="{BB962C8B-B14F-4D97-AF65-F5344CB8AC3E}">
        <p14:creationId xmlns:p14="http://schemas.microsoft.com/office/powerpoint/2010/main" xmlns="" val="402223926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0" y="228600"/>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3 :</a:t>
            </a:r>
            <a:r>
              <a:rPr lang="en-ZA" sz="2000" b="1" dirty="0" smtClean="0">
                <a:solidFill>
                  <a:srgbClr val="00B050"/>
                </a:solidFill>
                <a:latin typeface="Arial" panose="020B0604020202020204" pitchFamily="34" charset="0"/>
              </a:rPr>
              <a:t>OCEANS AND COASTS</a:t>
            </a:r>
            <a:r>
              <a:rPr lang="en-ZA" sz="2000" dirty="0" smtClean="0"/>
              <a:t/>
            </a:r>
            <a:br>
              <a:rPr lang="en-ZA" sz="2000" dirty="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596022457"/>
              </p:ext>
            </p:extLst>
          </p:nvPr>
        </p:nvGraphicFramePr>
        <p:xfrm>
          <a:off x="152400" y="922059"/>
          <a:ext cx="8839202" cy="3829507"/>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217627">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Outcomes : Threats to environmental integrity managed and ecosystem conserved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26771">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MSP Sector Plans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developed</a:t>
                      </a:r>
                    </a:p>
                    <a:p>
                      <a:pPr marL="0" algn="just" defTabSz="457200" rtl="0" eaLnBrk="1" latinLnBrk="0" hangingPunct="1">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MSP National Data</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and Information Report submitted to the Director –General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a:solidFill>
                            <a:schemeClr val="tx1"/>
                          </a:solidFill>
                          <a:effectLst/>
                          <a:latin typeface="Arial" panose="020B0604020202020204" pitchFamily="34" charset="0"/>
                          <a:ea typeface="+mn-ea"/>
                          <a:cs typeface="Arial" panose="020B0604020202020204" pitchFamily="34" charset="0"/>
                        </a:rPr>
                        <a:t>The draft National Data and Information Report was presented for approval </a:t>
                      </a:r>
                      <a:r>
                        <a:rPr lang="en-ZA" sz="1300" b="0" kern="1200" dirty="0" smtClean="0">
                          <a:solidFill>
                            <a:schemeClr val="tx1"/>
                          </a:solidFill>
                          <a:effectLst/>
                          <a:latin typeface="Arial" panose="020B0604020202020204" pitchFamily="34" charset="0"/>
                          <a:ea typeface="+mn-ea"/>
                          <a:cs typeface="Arial" panose="020B0604020202020204" pitchFamily="34" charset="0"/>
                        </a:rPr>
                        <a:t>to the Directors General </a:t>
                      </a:r>
                      <a:r>
                        <a:rPr lang="en-ZA" sz="1300" b="0" kern="1200" dirty="0">
                          <a:solidFill>
                            <a:schemeClr val="tx1"/>
                          </a:solidFill>
                          <a:effectLst/>
                          <a:latin typeface="Arial" panose="020B0604020202020204" pitchFamily="34" charset="0"/>
                          <a:ea typeface="+mn-ea"/>
                          <a:cs typeface="Arial" panose="020B0604020202020204" pitchFamily="34" charset="0"/>
                        </a:rPr>
                        <a:t>at the ESEID  Cluster Meeting on </a:t>
                      </a:r>
                      <a:r>
                        <a:rPr lang="en-ZA" sz="1300" b="0" kern="1200" dirty="0" smtClean="0">
                          <a:solidFill>
                            <a:schemeClr val="tx1"/>
                          </a:solidFill>
                          <a:effectLst/>
                          <a:latin typeface="Arial" panose="020B0604020202020204" pitchFamily="34" charset="0"/>
                          <a:ea typeface="+mn-ea"/>
                          <a:cs typeface="Arial" panose="020B0604020202020204" pitchFamily="34" charset="0"/>
                        </a:rPr>
                        <a:t>12 </a:t>
                      </a:r>
                      <a:r>
                        <a:rPr lang="en-ZA" sz="1300" b="0" kern="1200" dirty="0">
                          <a:solidFill>
                            <a:schemeClr val="tx1"/>
                          </a:solidFill>
                          <a:effectLst/>
                          <a:latin typeface="Arial" panose="020B0604020202020204" pitchFamily="34" charset="0"/>
                          <a:ea typeface="+mn-ea"/>
                          <a:cs typeface="Arial" panose="020B0604020202020204" pitchFamily="34" charset="0"/>
                        </a:rPr>
                        <a:t>March 2020</a:t>
                      </a:r>
                      <a:r>
                        <a:rPr lang="en-ZA" sz="1300" b="0" kern="1200" dirty="0" smtClean="0">
                          <a:solidFill>
                            <a:schemeClr val="tx1"/>
                          </a:solidFill>
                          <a:effectLst/>
                          <a:latin typeface="Arial" panose="020B0604020202020204" pitchFamily="34" charset="0"/>
                          <a:ea typeface="+mn-ea"/>
                          <a:cs typeface="Arial" panose="020B0604020202020204" pitchFamily="34" charset="0"/>
                        </a:rPr>
                        <a:t>.</a:t>
                      </a:r>
                    </a:p>
                    <a:p>
                      <a:pPr algn="just"/>
                      <a:endParaRPr lang="en-ZA" sz="1300" b="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1300" b="0" kern="1200" dirty="0" smtClean="0">
                          <a:solidFill>
                            <a:schemeClr val="tx1"/>
                          </a:solidFill>
                          <a:effectLst/>
                          <a:latin typeface="Arial" panose="020B0604020202020204" pitchFamily="34" charset="0"/>
                          <a:ea typeface="+mn-ea"/>
                          <a:cs typeface="Arial" panose="020B0604020202020204" pitchFamily="34" charset="0"/>
                        </a:rPr>
                        <a:t>National </a:t>
                      </a:r>
                      <a:r>
                        <a:rPr lang="en-ZA" sz="1300" b="0" kern="1200" dirty="0">
                          <a:solidFill>
                            <a:schemeClr val="tx1"/>
                          </a:solidFill>
                          <a:effectLst/>
                          <a:latin typeface="Arial" panose="020B0604020202020204" pitchFamily="34" charset="0"/>
                          <a:ea typeface="+mn-ea"/>
                          <a:cs typeface="Arial" panose="020B0604020202020204" pitchFamily="34" charset="0"/>
                        </a:rPr>
                        <a:t>Data and Information Report sent to MSP National WG members on the 20th of June and is now out for final comments and verification until the 8th of July 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Submission of Draft MSP Sector Plans for Southern Marine Area plan to Director-General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826771">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 Management plans for declared </a:t>
                      </a:r>
                      <a:r>
                        <a:rPr lang="en-ZA" sz="1300" kern="1200" dirty="0" err="1">
                          <a:solidFill>
                            <a:schemeClr val="tx1"/>
                          </a:solidFill>
                          <a:effectLst/>
                          <a:latin typeface="Arial" panose="020B0604020202020204" pitchFamily="34" charset="0"/>
                          <a:ea typeface="+mn-ea"/>
                          <a:cs typeface="Arial" panose="020B0604020202020204" pitchFamily="34" charset="0"/>
                        </a:rPr>
                        <a:t>Phakisa</a:t>
                      </a:r>
                      <a:r>
                        <a:rPr lang="en-ZA" sz="1300" kern="1200" dirty="0">
                          <a:solidFill>
                            <a:schemeClr val="tx1"/>
                          </a:solidFill>
                          <a:effectLst/>
                          <a:latin typeface="Arial" panose="020B0604020202020204" pitchFamily="34" charset="0"/>
                          <a:ea typeface="+mn-ea"/>
                          <a:cs typeface="Arial" panose="020B0604020202020204" pitchFamily="34" charset="0"/>
                        </a:rPr>
                        <a:t> MPAs developed</a:t>
                      </a:r>
                    </a:p>
                    <a:p>
                      <a:pPr marL="0" algn="just" defTabSz="457200" rtl="0" eaLnBrk="1" latinLnBrk="0" hangingPunct="1">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Roadshows to roll out the regulations of the Operation </a:t>
                      </a:r>
                      <a:r>
                        <a:rPr lang="en-ZA" sz="1300" kern="1200" dirty="0" err="1">
                          <a:solidFill>
                            <a:schemeClr val="tx1"/>
                          </a:solidFill>
                          <a:effectLst/>
                          <a:latin typeface="Arial" panose="020B0604020202020204" pitchFamily="34" charset="0"/>
                          <a:ea typeface="+mn-ea"/>
                          <a:cs typeface="Arial" panose="020B0604020202020204" pitchFamily="34" charset="0"/>
                        </a:rPr>
                        <a:t>Phakisa</a:t>
                      </a:r>
                      <a:r>
                        <a:rPr lang="en-ZA" sz="1300" kern="1200" dirty="0">
                          <a:solidFill>
                            <a:schemeClr val="tx1"/>
                          </a:solidFill>
                          <a:effectLst/>
                          <a:latin typeface="Arial" panose="020B0604020202020204" pitchFamily="34" charset="0"/>
                          <a:ea typeface="+mn-ea"/>
                          <a:cs typeface="Arial" panose="020B0604020202020204" pitchFamily="34" charset="0"/>
                        </a:rPr>
                        <a:t> MPAs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a:solidFill>
                            <a:schemeClr val="tx1"/>
                          </a:solidFill>
                          <a:effectLst/>
                          <a:latin typeface="Arial" panose="020B0604020202020204" pitchFamily="34" charset="0"/>
                          <a:ea typeface="+mn-ea"/>
                          <a:cs typeface="Arial" panose="020B0604020202020204" pitchFamily="34" charset="0"/>
                        </a:rPr>
                        <a:t>None:</a:t>
                      </a:r>
                    </a:p>
                    <a:p>
                      <a:pPr algn="just"/>
                      <a:endParaRPr lang="en-ZA" sz="1300" b="0" kern="1200" dirty="0">
                        <a:solidFill>
                          <a:schemeClr val="tx1"/>
                        </a:solidFill>
                        <a:effectLst/>
                        <a:latin typeface="Arial" panose="020B0604020202020204" pitchFamily="34" charset="0"/>
                        <a:ea typeface="+mn-ea"/>
                        <a:cs typeface="Arial" panose="020B0604020202020204" pitchFamily="34" charset="0"/>
                      </a:endParaRPr>
                    </a:p>
                    <a:p>
                      <a:pPr algn="just"/>
                      <a:r>
                        <a:rPr lang="en-ZA" sz="1300" b="1" kern="1200" dirty="0">
                          <a:solidFill>
                            <a:schemeClr val="tx1"/>
                          </a:solidFill>
                          <a:effectLst/>
                          <a:latin typeface="Arial" panose="020B0604020202020204" pitchFamily="34" charset="0"/>
                          <a:ea typeface="+mn-ea"/>
                          <a:cs typeface="Arial" panose="020B0604020202020204" pitchFamily="34" charset="0"/>
                        </a:rPr>
                        <a:t>Challenges: </a:t>
                      </a:r>
                      <a:r>
                        <a:rPr lang="en-ZA" sz="1300" b="0" kern="1200" dirty="0" smtClean="0">
                          <a:solidFill>
                            <a:schemeClr val="tx1"/>
                          </a:solidFill>
                          <a:effectLst/>
                          <a:latin typeface="Arial" panose="020B0604020202020204" pitchFamily="34" charset="0"/>
                          <a:ea typeface="+mn-ea"/>
                          <a:cs typeface="Arial" panose="020B0604020202020204" pitchFamily="34" charset="0"/>
                        </a:rPr>
                        <a:t>Roadshows could not take place due to Covid </a:t>
                      </a:r>
                      <a:r>
                        <a:rPr lang="en-ZA" sz="1300" b="0" kern="1200" dirty="0">
                          <a:solidFill>
                            <a:schemeClr val="tx1"/>
                          </a:solidFill>
                          <a:effectLst/>
                          <a:latin typeface="Arial" panose="020B0604020202020204" pitchFamily="34" charset="0"/>
                          <a:ea typeface="+mn-ea"/>
                          <a:cs typeface="Arial" panose="020B0604020202020204" pitchFamily="34" charset="0"/>
                        </a:rPr>
                        <a:t>19 restrictions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17</a:t>
            </a:fld>
            <a:endParaRPr lang="en-US"/>
          </a:p>
        </p:txBody>
      </p:sp>
    </p:spTree>
    <p:extLst>
      <p:ext uri="{BB962C8B-B14F-4D97-AF65-F5344CB8AC3E}">
        <p14:creationId xmlns:p14="http://schemas.microsoft.com/office/powerpoint/2010/main" xmlns="" val="45076115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0" y="228600"/>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3 :</a:t>
            </a:r>
            <a:r>
              <a:rPr lang="en-ZA" sz="2000" b="1" dirty="0" smtClean="0">
                <a:solidFill>
                  <a:srgbClr val="00B050"/>
                </a:solidFill>
                <a:latin typeface="Arial" panose="020B0604020202020204" pitchFamily="34" charset="0"/>
              </a:rPr>
              <a:t>OCEANS AND COASTS</a:t>
            </a:r>
            <a:r>
              <a:rPr lang="en-ZA" sz="2000" dirty="0" smtClean="0"/>
              <a:t/>
            </a:r>
            <a:br>
              <a:rPr lang="en-ZA" sz="2000" dirty="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336984352"/>
              </p:ext>
            </p:extLst>
          </p:nvPr>
        </p:nvGraphicFramePr>
        <p:xfrm>
          <a:off x="147635" y="922060"/>
          <a:ext cx="8839202" cy="3433267"/>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217627">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Outcomes : Threats to environmental integrity managed and ecosystem conserved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26771">
                <a:tc>
                  <a:txBody>
                    <a:bodyPr/>
                    <a:lstStyle/>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4 national estuaries</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management plans</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implemented: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Buffalo Estuary</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Durban Bay</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Richards Bay</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Orange River Estuary</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2020/21 annual</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estuaries project plans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smtClean="0">
                          <a:solidFill>
                            <a:schemeClr val="tx1"/>
                          </a:solidFill>
                          <a:effectLst/>
                          <a:latin typeface="Arial" panose="020B0604020202020204" pitchFamily="34" charset="0"/>
                          <a:ea typeface="+mn-ea"/>
                          <a:cs typeface="Arial" panose="020B0604020202020204" pitchFamily="34" charset="0"/>
                        </a:rPr>
                        <a:t>2 estuaries project plans developed (  Durban Bay and Buffalo EMPs)</a:t>
                      </a:r>
                    </a:p>
                    <a:p>
                      <a:pPr algn="just"/>
                      <a:r>
                        <a:rPr lang="en-ZA" sz="1300" b="0" kern="1200" dirty="0" smtClean="0">
                          <a:solidFill>
                            <a:schemeClr val="tx1"/>
                          </a:solidFill>
                          <a:effectLst/>
                          <a:latin typeface="Arial" panose="020B0604020202020204" pitchFamily="34" charset="0"/>
                          <a:ea typeface="+mn-ea"/>
                          <a:cs typeface="Arial" panose="020B0604020202020204" pitchFamily="34" charset="0"/>
                        </a:rPr>
                        <a:t> </a:t>
                      </a:r>
                    </a:p>
                    <a:p>
                      <a:pPr algn="just"/>
                      <a:r>
                        <a:rPr lang="en-ZA" sz="1300" b="0" kern="1200" dirty="0" smtClean="0">
                          <a:solidFill>
                            <a:schemeClr val="tx1"/>
                          </a:solidFill>
                          <a:effectLst/>
                          <a:latin typeface="Arial" panose="020B0604020202020204" pitchFamily="34" charset="0"/>
                          <a:ea typeface="+mn-ea"/>
                          <a:cs typeface="Arial" panose="020B0604020202020204" pitchFamily="34" charset="0"/>
                        </a:rPr>
                        <a:t>Virtual stakeholder meeting was held on 25 June 2020  on Orange River Estuary and a project plan is currently being drafted.</a:t>
                      </a:r>
                    </a:p>
                    <a:p>
                      <a:pPr algn="just"/>
                      <a:endParaRPr lang="en-ZA" sz="1300" b="0" kern="1200" dirty="0">
                        <a:solidFill>
                          <a:schemeClr val="tx1"/>
                        </a:solidFill>
                        <a:effectLst/>
                        <a:latin typeface="Arial" panose="020B0604020202020204" pitchFamily="34" charset="0"/>
                        <a:ea typeface="+mn-ea"/>
                        <a:cs typeface="Arial" panose="020B0604020202020204" pitchFamily="34" charset="0"/>
                      </a:endParaRPr>
                    </a:p>
                    <a:p>
                      <a:pPr algn="just"/>
                      <a:r>
                        <a:rPr lang="en-ZA" sz="1300" b="1" kern="1200" dirty="0">
                          <a:solidFill>
                            <a:schemeClr val="tx1"/>
                          </a:solidFill>
                          <a:effectLst/>
                          <a:latin typeface="Arial" panose="020B0604020202020204" pitchFamily="34" charset="0"/>
                          <a:ea typeface="+mn-ea"/>
                          <a:cs typeface="Arial" panose="020B0604020202020204" pitchFamily="34" charset="0"/>
                        </a:rPr>
                        <a:t>Challenges: </a:t>
                      </a:r>
                      <a:r>
                        <a:rPr lang="en-ZA" sz="1300" b="0" kern="1200" dirty="0" smtClean="0">
                          <a:solidFill>
                            <a:schemeClr val="tx1"/>
                          </a:solidFill>
                          <a:effectLst/>
                          <a:latin typeface="Arial" panose="020B0604020202020204" pitchFamily="34" charset="0"/>
                          <a:ea typeface="+mn-ea"/>
                          <a:cs typeface="Arial" panose="020B0604020202020204" pitchFamily="34" charset="0"/>
                        </a:rPr>
                        <a:t>There were challenges in arranging a virtual meeting with</a:t>
                      </a:r>
                      <a:r>
                        <a:rPr lang="en-ZA" sz="1300" b="0" kern="1200" baseline="0" dirty="0" smtClean="0">
                          <a:solidFill>
                            <a:schemeClr val="tx1"/>
                          </a:solidFill>
                          <a:effectLst/>
                          <a:latin typeface="Arial" panose="020B0604020202020204" pitchFamily="34" charset="0"/>
                          <a:ea typeface="+mn-ea"/>
                          <a:cs typeface="Arial" panose="020B0604020202020204" pitchFamily="34" charset="0"/>
                        </a:rPr>
                        <a:t> </a:t>
                      </a:r>
                      <a:r>
                        <a:rPr lang="en-ZA" sz="1300" b="0" kern="1200" dirty="0" smtClean="0">
                          <a:solidFill>
                            <a:schemeClr val="tx1"/>
                          </a:solidFill>
                          <a:effectLst/>
                          <a:latin typeface="Arial" panose="020B0604020202020204" pitchFamily="34" charset="0"/>
                          <a:ea typeface="+mn-ea"/>
                          <a:cs typeface="Arial" panose="020B0604020202020204" pitchFamily="34" charset="0"/>
                        </a:rPr>
                        <a:t>stakeholders due to remoteness of stakeholders and connectivity challenges for these stakeholders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National estuaries: Richards Bay Annual Project Plan developed Orange River Mouth, Buffalo and Durban Bay annual project plans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18</a:t>
            </a:fld>
            <a:endParaRPr lang="en-US"/>
          </a:p>
        </p:txBody>
      </p:sp>
    </p:spTree>
    <p:extLst>
      <p:ext uri="{BB962C8B-B14F-4D97-AF65-F5344CB8AC3E}">
        <p14:creationId xmlns:p14="http://schemas.microsoft.com/office/powerpoint/2010/main" xmlns="" val="194516500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0" y="228600"/>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3 :</a:t>
            </a:r>
            <a:r>
              <a:rPr lang="en-ZA" sz="2000" b="1" dirty="0" smtClean="0">
                <a:solidFill>
                  <a:srgbClr val="00B050"/>
                </a:solidFill>
                <a:latin typeface="Arial" panose="020B0604020202020204" pitchFamily="34" charset="0"/>
              </a:rPr>
              <a:t>OCEANS AND COASTS</a:t>
            </a:r>
            <a:r>
              <a:rPr lang="en-ZA" sz="2000" dirty="0" smtClean="0"/>
              <a:t/>
            </a:r>
            <a:br>
              <a:rPr lang="en-ZA" sz="2000" dirty="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4258545257"/>
              </p:ext>
            </p:extLst>
          </p:nvPr>
        </p:nvGraphicFramePr>
        <p:xfrm>
          <a:off x="152400" y="874913"/>
          <a:ext cx="8839202" cy="5018227"/>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217627">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Outcomes : Threats to environmental integrity managed and ecosystem conserved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26771">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Antarctic Strategy</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submitted to Cabinet</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for final gazetting</a:t>
                      </a:r>
                    </a:p>
                    <a:p>
                      <a:pPr marL="0" algn="just" defTabSz="457200" rtl="0" eaLnBrk="1" latinLnBrk="0" hangingPunct="1">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Public comments</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reviewed and summary of responses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smtClean="0">
                          <a:solidFill>
                            <a:schemeClr val="tx1"/>
                          </a:solidFill>
                          <a:effectLst/>
                          <a:latin typeface="Arial" panose="020B0604020202020204" pitchFamily="34" charset="0"/>
                          <a:ea typeface="+mn-ea"/>
                          <a:cs typeface="Arial" panose="020B0604020202020204" pitchFamily="34" charset="0"/>
                        </a:rPr>
                        <a:t>Comments </a:t>
                      </a:r>
                      <a:r>
                        <a:rPr lang="en-ZA" sz="1300" b="0" kern="1200" dirty="0">
                          <a:solidFill>
                            <a:schemeClr val="tx1"/>
                          </a:solidFill>
                          <a:effectLst/>
                          <a:latin typeface="Arial" panose="020B0604020202020204" pitchFamily="34" charset="0"/>
                          <a:ea typeface="+mn-ea"/>
                          <a:cs typeface="Arial" panose="020B0604020202020204" pitchFamily="34" charset="0"/>
                        </a:rPr>
                        <a:t>only received from  Department of Public Works and Infrastructure (DPWI) and Department of International Relations and Coordination (DIRCO). </a:t>
                      </a:r>
                    </a:p>
                    <a:p>
                      <a:pPr algn="just"/>
                      <a:endParaRPr lang="en-ZA" sz="1300" b="0" kern="1200" dirty="0">
                        <a:solidFill>
                          <a:schemeClr val="tx1"/>
                        </a:solidFill>
                        <a:effectLst/>
                        <a:latin typeface="Arial" panose="020B0604020202020204" pitchFamily="34" charset="0"/>
                        <a:ea typeface="+mn-ea"/>
                        <a:cs typeface="Arial" panose="020B0604020202020204" pitchFamily="34" charset="0"/>
                      </a:endParaRPr>
                    </a:p>
                    <a:p>
                      <a:pPr algn="just"/>
                      <a:r>
                        <a:rPr lang="en-ZA" sz="1300" b="1" kern="1200" dirty="0">
                          <a:solidFill>
                            <a:schemeClr val="tx1"/>
                          </a:solidFill>
                          <a:effectLst/>
                          <a:latin typeface="Arial" panose="020B0604020202020204" pitchFamily="34" charset="0"/>
                          <a:ea typeface="+mn-ea"/>
                          <a:cs typeface="Arial" panose="020B0604020202020204" pitchFamily="34" charset="0"/>
                        </a:rPr>
                        <a:t>Challenges: </a:t>
                      </a:r>
                      <a:r>
                        <a:rPr lang="en-ZA" sz="1300" b="0" kern="1200" dirty="0">
                          <a:solidFill>
                            <a:schemeClr val="tx1"/>
                          </a:solidFill>
                          <a:effectLst/>
                          <a:latin typeface="Arial" panose="020B0604020202020204" pitchFamily="34" charset="0"/>
                          <a:ea typeface="+mn-ea"/>
                          <a:cs typeface="Arial" panose="020B0604020202020204" pitchFamily="34" charset="0"/>
                        </a:rPr>
                        <a:t>The strategy was </a:t>
                      </a:r>
                      <a:r>
                        <a:rPr lang="en-ZA" sz="1300" b="0" kern="1200" dirty="0" smtClean="0">
                          <a:solidFill>
                            <a:schemeClr val="tx1"/>
                          </a:solidFill>
                          <a:effectLst/>
                          <a:latin typeface="Arial" panose="020B0604020202020204" pitchFamily="34" charset="0"/>
                          <a:ea typeface="+mn-ea"/>
                          <a:cs typeface="Arial" panose="020B0604020202020204" pitchFamily="34" charset="0"/>
                        </a:rPr>
                        <a:t>sent </a:t>
                      </a:r>
                      <a:r>
                        <a:rPr lang="en-ZA" sz="1300" b="0" kern="1200" dirty="0">
                          <a:solidFill>
                            <a:schemeClr val="tx1"/>
                          </a:solidFill>
                          <a:effectLst/>
                          <a:latin typeface="Arial" panose="020B0604020202020204" pitchFamily="34" charset="0"/>
                          <a:ea typeface="+mn-ea"/>
                          <a:cs typeface="Arial" panose="020B0604020202020204" pitchFamily="34" charset="0"/>
                        </a:rPr>
                        <a:t>to the different government departments, </a:t>
                      </a:r>
                      <a:r>
                        <a:rPr lang="en-ZA" sz="1300" b="0" kern="1200" dirty="0" smtClean="0">
                          <a:solidFill>
                            <a:schemeClr val="tx1"/>
                          </a:solidFill>
                          <a:effectLst/>
                          <a:latin typeface="Arial" panose="020B0604020202020204" pitchFamily="34" charset="0"/>
                          <a:ea typeface="+mn-ea"/>
                          <a:cs typeface="Arial" panose="020B0604020202020204" pitchFamily="34" charset="0"/>
                        </a:rPr>
                        <a:t>and limited comments were received. Socio Economic Impact Assessment (SEIAS) are required for any policy, strategy or legal instrument, before gazetting for public comment.</a:t>
                      </a:r>
                      <a:r>
                        <a:rPr lang="en-ZA" sz="1300" b="0" kern="1200" baseline="0" dirty="0" smtClean="0">
                          <a:solidFill>
                            <a:schemeClr val="tx1"/>
                          </a:solidFill>
                          <a:effectLst/>
                          <a:latin typeface="Arial" panose="020B0604020202020204" pitchFamily="34" charset="0"/>
                          <a:ea typeface="+mn-ea"/>
                          <a:cs typeface="Arial" panose="020B0604020202020204" pitchFamily="34" charset="0"/>
                        </a:rPr>
                        <a:t> </a:t>
                      </a:r>
                      <a:r>
                        <a:rPr lang="en-ZA" sz="1300" b="0" kern="1200" dirty="0" smtClean="0">
                          <a:solidFill>
                            <a:schemeClr val="tx1"/>
                          </a:solidFill>
                          <a:effectLst/>
                          <a:latin typeface="Arial" panose="020B0604020202020204" pitchFamily="34" charset="0"/>
                          <a:ea typeface="+mn-ea"/>
                          <a:cs typeface="Arial" panose="020B0604020202020204" pitchFamily="34" charset="0"/>
                        </a:rPr>
                        <a:t>The strategy has not yet been published for public comments due to delays in obtaining the provisional final SEIAS approval.</a:t>
                      </a:r>
                      <a:r>
                        <a:rPr lang="en-ZA" sz="1300" b="0" kern="1200" baseline="0" dirty="0" smtClean="0">
                          <a:solidFill>
                            <a:schemeClr val="tx1"/>
                          </a:solidFill>
                          <a:effectLst/>
                          <a:latin typeface="Arial" panose="020B0604020202020204" pitchFamily="34" charset="0"/>
                          <a:ea typeface="+mn-ea"/>
                          <a:cs typeface="Arial" panose="020B0604020202020204" pitchFamily="34" charset="0"/>
                        </a:rPr>
                        <a:t> </a:t>
                      </a:r>
                    </a:p>
                    <a:p>
                      <a:pPr algn="just"/>
                      <a:endParaRPr lang="en-ZA" sz="1300" b="0" kern="1200" baseline="0" dirty="0" smtClean="0">
                        <a:solidFill>
                          <a:schemeClr val="tx1"/>
                        </a:solidFill>
                        <a:effectLst/>
                        <a:latin typeface="Arial" panose="020B0604020202020204" pitchFamily="34" charset="0"/>
                        <a:ea typeface="+mn-ea"/>
                        <a:cs typeface="Arial" panose="020B0604020202020204" pitchFamily="34" charset="0"/>
                      </a:endParaRPr>
                    </a:p>
                    <a:p>
                      <a:pPr algn="just"/>
                      <a:r>
                        <a:rPr lang="en-ZA" sz="1300" b="1" kern="1200" baseline="0" dirty="0" smtClean="0">
                          <a:solidFill>
                            <a:schemeClr val="tx1"/>
                          </a:solidFill>
                          <a:effectLst/>
                          <a:latin typeface="Arial" panose="020B0604020202020204" pitchFamily="34" charset="0"/>
                          <a:ea typeface="+mn-ea"/>
                          <a:cs typeface="Arial" panose="020B0604020202020204" pitchFamily="34" charset="0"/>
                        </a:rPr>
                        <a:t>Corrective action</a:t>
                      </a:r>
                      <a:r>
                        <a:rPr lang="en-ZA" sz="1300" b="0" kern="1200" baseline="0" dirty="0" smtClean="0">
                          <a:solidFill>
                            <a:schemeClr val="tx1"/>
                          </a:solidFill>
                          <a:effectLst/>
                          <a:latin typeface="Arial" panose="020B0604020202020204" pitchFamily="34" charset="0"/>
                          <a:ea typeface="+mn-ea"/>
                          <a:cs typeface="Arial" panose="020B0604020202020204" pitchFamily="34" charset="0"/>
                        </a:rPr>
                        <a:t>: We have received in July 2020 the SEIAS certificate from DPME and the target will be met in Q2.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Antarctic Strategy submitted to Cabinet Committee for final gazetting</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19</a:t>
            </a:fld>
            <a:endParaRPr lang="en-US"/>
          </a:p>
        </p:txBody>
      </p:sp>
    </p:spTree>
    <p:extLst>
      <p:ext uri="{BB962C8B-B14F-4D97-AF65-F5344CB8AC3E}">
        <p14:creationId xmlns:p14="http://schemas.microsoft.com/office/powerpoint/2010/main" xmlns="" val="20400564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1"/>
            <a:ext cx="9144000" cy="1243013"/>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2900" b="1" dirty="0">
              <a:solidFill>
                <a:srgbClr val="00B050"/>
              </a:solidFill>
              <a:latin typeface="Arial" panose="020B0604020202020204" pitchFamily="34" charset="0"/>
            </a:endParaRPr>
          </a:p>
          <a:p>
            <a:pPr>
              <a:defRPr/>
            </a:pPr>
            <a:r>
              <a:rPr lang="en-US" sz="2900" b="1" dirty="0">
                <a:solidFill>
                  <a:srgbClr val="00B050"/>
                </a:solidFill>
                <a:latin typeface="Arial" panose="020B0604020202020204" pitchFamily="34" charset="0"/>
              </a:rPr>
              <a:t>CONTEXT AND CHALLENGES WHICH CONTINUE TO IMPACT ON THE IMPLEMENTATION OF PLANNED ACTIVITIES  </a:t>
            </a:r>
            <a:r>
              <a:rPr lang="en-ZA" sz="2000" dirty="0">
                <a:solidFill>
                  <a:prstClr val="black"/>
                </a:solidFill>
              </a:rPr>
              <a:t/>
            </a:r>
            <a:br>
              <a:rPr lang="en-ZA" sz="2000" dirty="0">
                <a:solidFill>
                  <a:prstClr val="black"/>
                </a:solidFill>
              </a:rPr>
            </a:br>
            <a:endParaRPr lang="en-US" sz="2000" b="1" dirty="0">
              <a:solidFill>
                <a:srgbClr val="00B050"/>
              </a:solidFill>
              <a:latin typeface="Arial" panose="020B0604020202020204" pitchFamily="34" charset="0"/>
            </a:endParaRPr>
          </a:p>
        </p:txBody>
      </p:sp>
      <p:sp>
        <p:nvSpPr>
          <p:cNvPr id="6" name="Line 4"/>
          <p:cNvSpPr>
            <a:spLocks noChangeShapeType="1"/>
          </p:cNvSpPr>
          <p:nvPr/>
        </p:nvSpPr>
        <p:spPr bwMode="auto">
          <a:xfrm>
            <a:off x="0" y="107719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solidFill>
                <a:prstClr val="black"/>
              </a:solidFill>
            </a:endParaRPr>
          </a:p>
        </p:txBody>
      </p:sp>
      <p:sp>
        <p:nvSpPr>
          <p:cNvPr id="7" name="Content Placeholder 2"/>
          <p:cNvSpPr>
            <a:spLocks noGrp="1"/>
          </p:cNvSpPr>
          <p:nvPr>
            <p:ph idx="1"/>
          </p:nvPr>
        </p:nvSpPr>
        <p:spPr>
          <a:xfrm>
            <a:off x="207817" y="1243012"/>
            <a:ext cx="8736157" cy="4857751"/>
          </a:xfrm>
        </p:spPr>
        <p:txBody>
          <a:bodyPr>
            <a:normAutofit fontScale="70000" lnSpcReduction="20000"/>
          </a:bodyPr>
          <a:lstStyle/>
          <a:p>
            <a:pPr lvl="0" algn="just">
              <a:spcBef>
                <a:spcPts val="600"/>
              </a:spcBef>
              <a:spcAft>
                <a:spcPts val="600"/>
              </a:spcAft>
            </a:pPr>
            <a:r>
              <a:rPr lang="en-ZA" sz="2400" dirty="0">
                <a:latin typeface="Arial" panose="020B0604020202020204" pitchFamily="34" charset="0"/>
                <a:cs typeface="Arial" panose="020B0604020202020204" pitchFamily="34" charset="0"/>
              </a:rPr>
              <a:t>The Quarter 1 report is reflective of the initial approved APP. A revised APP was tabled in Parliament in July, which the DEFF will report on from Quarter 2. </a:t>
            </a:r>
          </a:p>
          <a:p>
            <a:pPr lvl="0" algn="just">
              <a:spcBef>
                <a:spcPts val="600"/>
              </a:spcBef>
              <a:spcAft>
                <a:spcPts val="600"/>
              </a:spcAft>
            </a:pPr>
            <a:r>
              <a:rPr lang="en-ZA" sz="2400" dirty="0">
                <a:latin typeface="Arial" panose="020B0604020202020204" pitchFamily="34" charset="0"/>
                <a:cs typeface="Arial" panose="020B0604020202020204" pitchFamily="34" charset="0"/>
              </a:rPr>
              <a:t>Budget cut implications on APP targets </a:t>
            </a:r>
          </a:p>
          <a:p>
            <a:pPr lvl="0" algn="just">
              <a:spcBef>
                <a:spcPts val="600"/>
              </a:spcBef>
              <a:spcAft>
                <a:spcPts val="600"/>
              </a:spcAft>
            </a:pPr>
            <a:r>
              <a:rPr lang="en-ZA" sz="2400" dirty="0">
                <a:latin typeface="Arial" panose="020B0604020202020204" pitchFamily="34" charset="0"/>
                <a:cs typeface="Arial" panose="020B0604020202020204" pitchFamily="34" charset="0"/>
              </a:rPr>
              <a:t>Time lost in first quarter as a results of restrictions brought about by the National Lockdown to mitigate the spread of Covid-19</a:t>
            </a:r>
          </a:p>
          <a:p>
            <a:pPr lvl="0" algn="just">
              <a:spcBef>
                <a:spcPts val="600"/>
              </a:spcBef>
              <a:spcAft>
                <a:spcPts val="600"/>
              </a:spcAft>
            </a:pPr>
            <a:r>
              <a:rPr lang="en-ZA" sz="2400" dirty="0">
                <a:latin typeface="Arial" panose="020B0604020202020204" pitchFamily="34" charset="0"/>
                <a:cs typeface="Arial" panose="020B0604020202020204" pitchFamily="34" charset="0"/>
              </a:rPr>
              <a:t>Many of the restrictions have been relaxed but not entirely removed and will continue to impact on performance </a:t>
            </a:r>
          </a:p>
          <a:p>
            <a:pPr lvl="0" algn="just">
              <a:spcBef>
                <a:spcPts val="600"/>
              </a:spcBef>
              <a:spcAft>
                <a:spcPts val="600"/>
              </a:spcAft>
            </a:pPr>
            <a:r>
              <a:rPr lang="en-ZA" sz="2400" dirty="0">
                <a:latin typeface="Arial" panose="020B0604020202020204" pitchFamily="34" charset="0"/>
                <a:cs typeface="Arial" panose="020B0604020202020204" pitchFamily="34" charset="0"/>
              </a:rPr>
              <a:t>Stakeholder engagement related activities, training etc. have been affected and have to be done using other innovative ways, where </a:t>
            </a:r>
            <a:r>
              <a:rPr lang="en-ZA" sz="2400" dirty="0" smtClean="0">
                <a:latin typeface="Arial" panose="020B0604020202020204" pitchFamily="34" charset="0"/>
                <a:cs typeface="Arial" panose="020B0604020202020204" pitchFamily="34" charset="0"/>
              </a:rPr>
              <a:t>possible</a:t>
            </a:r>
            <a:endParaRPr lang="en-ZA" sz="2400" dirty="0">
              <a:latin typeface="Arial" panose="020B0604020202020204" pitchFamily="34" charset="0"/>
              <a:cs typeface="Arial" panose="020B0604020202020204" pitchFamily="34" charset="0"/>
            </a:endParaRPr>
          </a:p>
          <a:p>
            <a:pPr algn="just">
              <a:spcBef>
                <a:spcPts val="600"/>
              </a:spcBef>
              <a:spcAft>
                <a:spcPts val="600"/>
              </a:spcAft>
            </a:pPr>
            <a:r>
              <a:rPr lang="en-ZA" sz="2400" dirty="0">
                <a:latin typeface="Arial" panose="020B0604020202020204" pitchFamily="34" charset="0"/>
                <a:cs typeface="Arial" panose="020B0604020202020204" pitchFamily="34" charset="0"/>
              </a:rPr>
              <a:t>Suspension of academic calendar impacted on strategic partnerships with universities as they provide key support on our science/policy interface programme of </a:t>
            </a:r>
            <a:r>
              <a:rPr lang="en-ZA" sz="2400" dirty="0" smtClean="0">
                <a:latin typeface="Arial" panose="020B0604020202020204" pitchFamily="34" charset="0"/>
                <a:cs typeface="Arial" panose="020B0604020202020204" pitchFamily="34" charset="0"/>
              </a:rPr>
              <a:t>work</a:t>
            </a:r>
            <a:endParaRPr lang="en-ZA" sz="2400" dirty="0">
              <a:latin typeface="Arial" panose="020B0604020202020204" pitchFamily="34" charset="0"/>
              <a:cs typeface="Arial" panose="020B0604020202020204" pitchFamily="34" charset="0"/>
            </a:endParaRPr>
          </a:p>
          <a:p>
            <a:pPr algn="just">
              <a:spcBef>
                <a:spcPts val="600"/>
              </a:spcBef>
              <a:spcAft>
                <a:spcPts val="600"/>
              </a:spcAft>
            </a:pPr>
            <a:r>
              <a:rPr lang="en-ZA" sz="2400" dirty="0">
                <a:latin typeface="Arial" panose="020B0604020202020204" pitchFamily="34" charset="0"/>
                <a:cs typeface="Arial" panose="020B0604020202020204" pitchFamily="34" charset="0"/>
              </a:rPr>
              <a:t>Human Resource capacity constrains due to </a:t>
            </a:r>
            <a:r>
              <a:rPr lang="en-ZA" sz="2400" dirty="0" smtClean="0">
                <a:latin typeface="Arial" panose="020B0604020202020204" pitchFamily="34" charset="0"/>
                <a:cs typeface="Arial" panose="020B0604020202020204" pitchFamily="34" charset="0"/>
              </a:rPr>
              <a:t>Covid-19 </a:t>
            </a:r>
            <a:r>
              <a:rPr lang="en-ZA" sz="2400" dirty="0">
                <a:latin typeface="Arial" panose="020B0604020202020204" pitchFamily="34" charset="0"/>
                <a:cs typeface="Arial" panose="020B0604020202020204" pitchFamily="34" charset="0"/>
              </a:rPr>
              <a:t>restrictions and limitations in advertising and filling of </a:t>
            </a:r>
            <a:r>
              <a:rPr lang="en-ZA" sz="2400" dirty="0" smtClean="0">
                <a:latin typeface="Arial" panose="020B0604020202020204" pitchFamily="34" charset="0"/>
                <a:cs typeface="Arial" panose="020B0604020202020204" pitchFamily="34" charset="0"/>
              </a:rPr>
              <a:t>posts</a:t>
            </a:r>
            <a:endParaRPr lang="en-ZA" sz="2400" dirty="0">
              <a:latin typeface="Arial" panose="020B0604020202020204" pitchFamily="34" charset="0"/>
              <a:cs typeface="Arial" panose="020B0604020202020204" pitchFamily="34" charset="0"/>
            </a:endParaRPr>
          </a:p>
          <a:p>
            <a:pPr algn="just">
              <a:spcBef>
                <a:spcPts val="600"/>
              </a:spcBef>
              <a:spcAft>
                <a:spcPts val="600"/>
              </a:spcAft>
            </a:pPr>
            <a:r>
              <a:rPr lang="en-ZA" sz="2400" dirty="0">
                <a:latin typeface="Arial" panose="020B0604020202020204" pitchFamily="34" charset="0"/>
                <a:cs typeface="Arial" panose="020B0604020202020204" pitchFamily="34" charset="0"/>
              </a:rPr>
              <a:t>Regular interruptions to access office buildings due to deep cleaning after positive Covid-19 cases have been reported.</a:t>
            </a:r>
          </a:p>
          <a:p>
            <a:pPr algn="just">
              <a:spcBef>
                <a:spcPts val="600"/>
              </a:spcBef>
              <a:spcAft>
                <a:spcPts val="600"/>
              </a:spcAft>
            </a:pPr>
            <a:endParaRPr lang="en-ZA" sz="2400" dirty="0">
              <a:latin typeface="Arial" panose="020B0604020202020204" pitchFamily="34" charset="0"/>
              <a:cs typeface="Arial" panose="020B0604020202020204" pitchFamily="34" charset="0"/>
            </a:endParaRPr>
          </a:p>
          <a:p>
            <a:pPr algn="just">
              <a:spcBef>
                <a:spcPts val="600"/>
              </a:spcBef>
              <a:spcAft>
                <a:spcPts val="600"/>
              </a:spcAft>
            </a:pPr>
            <a:endParaRPr lang="en-ZA" sz="2400" dirty="0">
              <a:latin typeface="Arial" panose="020B0604020202020204" pitchFamily="34" charset="0"/>
              <a:cs typeface="Arial" panose="020B0604020202020204" pitchFamily="34" charset="0"/>
            </a:endParaRPr>
          </a:p>
          <a:p>
            <a:pPr algn="just">
              <a:spcBef>
                <a:spcPts val="600"/>
              </a:spcBef>
              <a:spcAft>
                <a:spcPts val="600"/>
              </a:spcAft>
            </a:pPr>
            <a:endParaRPr lang="en-ZA" sz="2400" dirty="0">
              <a:latin typeface="Arial" panose="020B0604020202020204" pitchFamily="34" charset="0"/>
              <a:cs typeface="Arial" panose="020B0604020202020204" pitchFamily="34" charset="0"/>
            </a:endParaRPr>
          </a:p>
          <a:p>
            <a:pPr algn="just">
              <a:spcBef>
                <a:spcPts val="600"/>
              </a:spcBef>
              <a:spcAft>
                <a:spcPts val="600"/>
              </a:spcAft>
            </a:pPr>
            <a:endParaRPr lang="en-ZA" sz="2400" dirty="0">
              <a:latin typeface="Arial" panose="020B0604020202020204" pitchFamily="34" charset="0"/>
              <a:cs typeface="Arial" panose="020B0604020202020204" pitchFamily="34" charset="0"/>
            </a:endParaRPr>
          </a:p>
          <a:p>
            <a:pPr algn="just">
              <a:spcBef>
                <a:spcPts val="600"/>
              </a:spcBef>
              <a:spcAft>
                <a:spcPts val="600"/>
              </a:spcAft>
            </a:pPr>
            <a:endParaRPr lang="en-ZA" sz="43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9E107A0-7B7C-8743-BC43-85A450895BAC}" type="slidenum">
              <a:rPr lang="en-US" smtClean="0"/>
              <a:pPr/>
              <a:t>2</a:t>
            </a:fld>
            <a:endParaRPr lang="en-US"/>
          </a:p>
        </p:txBody>
      </p:sp>
    </p:spTree>
    <p:extLst>
      <p:ext uri="{BB962C8B-B14F-4D97-AF65-F5344CB8AC3E}">
        <p14:creationId xmlns:p14="http://schemas.microsoft.com/office/powerpoint/2010/main" xmlns="" val="741827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0" y="228600"/>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3 :</a:t>
            </a:r>
            <a:r>
              <a:rPr lang="en-ZA" sz="2000" b="1" dirty="0" smtClean="0">
                <a:solidFill>
                  <a:srgbClr val="00B050"/>
                </a:solidFill>
                <a:latin typeface="Arial" panose="020B0604020202020204" pitchFamily="34" charset="0"/>
              </a:rPr>
              <a:t>OCEANS AND COASTS</a:t>
            </a:r>
            <a:r>
              <a:rPr lang="en-ZA" sz="2000" dirty="0" smtClean="0"/>
              <a:t/>
            </a:r>
            <a:br>
              <a:rPr lang="en-ZA" sz="2000" dirty="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706523439"/>
              </p:ext>
            </p:extLst>
          </p:nvPr>
        </p:nvGraphicFramePr>
        <p:xfrm>
          <a:off x="147635" y="869051"/>
          <a:ext cx="8839202" cy="3698973"/>
        </p:xfrm>
        <a:graphic>
          <a:graphicData uri="http://schemas.openxmlformats.org/drawingml/2006/table">
            <a:tbl>
              <a:tblPr/>
              <a:tblGrid>
                <a:gridCol w="1704535">
                  <a:extLst>
                    <a:ext uri="{9D8B030D-6E8A-4147-A177-3AD203B41FA5}">
                      <a16:colId xmlns:a16="http://schemas.microsoft.com/office/drawing/2014/main" xmlns="" val="20000"/>
                    </a:ext>
                  </a:extLst>
                </a:gridCol>
                <a:gridCol w="1871003">
                  <a:extLst>
                    <a:ext uri="{9D8B030D-6E8A-4147-A177-3AD203B41FA5}">
                      <a16:colId xmlns:a16="http://schemas.microsoft.com/office/drawing/2014/main" xmlns="" val="20001"/>
                    </a:ext>
                  </a:extLst>
                </a:gridCol>
                <a:gridCol w="3080825">
                  <a:extLst>
                    <a:ext uri="{9D8B030D-6E8A-4147-A177-3AD203B41FA5}">
                      <a16:colId xmlns:a16="http://schemas.microsoft.com/office/drawing/2014/main" xmlns="" val="20002"/>
                    </a:ext>
                  </a:extLst>
                </a:gridCol>
                <a:gridCol w="2182839">
                  <a:extLst>
                    <a:ext uri="{9D8B030D-6E8A-4147-A177-3AD203B41FA5}">
                      <a16:colId xmlns:a16="http://schemas.microsoft.com/office/drawing/2014/main" xmlns="" val="20003"/>
                    </a:ext>
                  </a:extLst>
                </a:gridCol>
              </a:tblGrid>
              <a:tr h="217627">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Outcomes : Strengthened knowledge, science and policy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26771">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Research study</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conducted on</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additional 5% of</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oceans an coastal area protection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Research undertaken</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and progress report</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Research undertaken and progress report compiled</a:t>
                      </a:r>
                    </a:p>
                    <a:p>
                      <a:pPr algn="just"/>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661946">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16 peer-reviewed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scientific publications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compiled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No milestone for the period</a:t>
                      </a:r>
                      <a:r>
                        <a:rPr lang="en-ZA" sz="1300" b="0" kern="1200" baseline="0" dirty="0">
                          <a:solidFill>
                            <a:schemeClr val="tx1"/>
                          </a:solidFill>
                          <a:effectLst/>
                          <a:latin typeface="Arial" panose="020B0604020202020204" pitchFamily="34" charset="0"/>
                          <a:ea typeface="+mn-ea"/>
                          <a:cs typeface="Arial" panose="020B0604020202020204" pitchFamily="34" charset="0"/>
                        </a:rPr>
                        <a:t>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a:solidFill>
                            <a:schemeClr val="tx1"/>
                          </a:solidFill>
                          <a:effectLst/>
                          <a:latin typeface="Arial" panose="020B0604020202020204" pitchFamily="34" charset="0"/>
                          <a:ea typeface="+mn-ea"/>
                          <a:cs typeface="Arial" panose="020B0604020202020204" pitchFamily="34" charset="0"/>
                        </a:rPr>
                        <a:t>No milestone for the period</a:t>
                      </a:r>
                      <a:r>
                        <a:rPr lang="en-ZA" sz="1300" b="0" kern="1200" baseline="0" dirty="0">
                          <a:solidFill>
                            <a:schemeClr val="tx1"/>
                          </a:solidFill>
                          <a:effectLst/>
                          <a:latin typeface="Arial" panose="020B0604020202020204" pitchFamily="34" charset="0"/>
                          <a:ea typeface="+mn-ea"/>
                          <a:cs typeface="Arial" panose="020B0604020202020204" pitchFamily="34" charset="0"/>
                        </a:rPr>
                        <a:t>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826771">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3 relief voyages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to SANAE, Gough</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and Marion Islands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undertaken (per</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Relief voyages undertaken – Voyage to Marion Island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a:solidFill>
                            <a:schemeClr val="tx1"/>
                          </a:solidFill>
                          <a:effectLst/>
                          <a:latin typeface="Arial" panose="020B0604020202020204" pitchFamily="34" charset="0"/>
                          <a:ea typeface="+mn-ea"/>
                          <a:cs typeface="Arial" panose="020B0604020202020204" pitchFamily="34" charset="0"/>
                        </a:rPr>
                        <a:t>The voyage to Marion Island was </a:t>
                      </a:r>
                      <a:r>
                        <a:rPr lang="en-ZA" sz="1300" b="0" kern="1200" dirty="0" smtClean="0">
                          <a:solidFill>
                            <a:schemeClr val="tx1"/>
                          </a:solidFill>
                          <a:effectLst/>
                          <a:latin typeface="Arial" panose="020B0604020202020204" pitchFamily="34" charset="0"/>
                          <a:ea typeface="+mn-ea"/>
                          <a:cs typeface="Arial" panose="020B0604020202020204" pitchFamily="34" charset="0"/>
                        </a:rPr>
                        <a:t>executed. </a:t>
                      </a:r>
                      <a:r>
                        <a:rPr lang="en-ZA" sz="1300" b="0" kern="1200" dirty="0">
                          <a:solidFill>
                            <a:schemeClr val="tx1"/>
                          </a:solidFill>
                          <a:effectLst/>
                          <a:latin typeface="Arial" panose="020B0604020202020204" pitchFamily="34" charset="0"/>
                          <a:ea typeface="+mn-ea"/>
                          <a:cs typeface="Arial" panose="020B0604020202020204" pitchFamily="34" charset="0"/>
                        </a:rPr>
                        <a:t>T</a:t>
                      </a:r>
                      <a:r>
                        <a:rPr lang="en-ZA" sz="1300" b="0" kern="1200" dirty="0" smtClean="0">
                          <a:solidFill>
                            <a:schemeClr val="tx1"/>
                          </a:solidFill>
                          <a:effectLst/>
                          <a:latin typeface="Arial" panose="020B0604020202020204" pitchFamily="34" charset="0"/>
                          <a:ea typeface="+mn-ea"/>
                          <a:cs typeface="Arial" panose="020B0604020202020204" pitchFamily="34" charset="0"/>
                        </a:rPr>
                        <a:t>he </a:t>
                      </a:r>
                      <a:r>
                        <a:rPr lang="en-ZA" sz="1300" b="0" kern="1200" dirty="0">
                          <a:solidFill>
                            <a:schemeClr val="tx1"/>
                          </a:solidFill>
                          <a:effectLst/>
                          <a:latin typeface="Arial" panose="020B0604020202020204" pitchFamily="34" charset="0"/>
                          <a:ea typeface="+mn-ea"/>
                          <a:cs typeface="Arial" panose="020B0604020202020204" pitchFamily="34" charset="0"/>
                        </a:rPr>
                        <a:t>SA Agulhas II departed on 21 April 2020 and returned on 16 May 2020 – schedule was amended due to Covid-19 requiring passengers to be quarantined for 14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20</a:t>
            </a:fld>
            <a:endParaRPr lang="en-US"/>
          </a:p>
        </p:txBody>
      </p:sp>
    </p:spTree>
    <p:extLst>
      <p:ext uri="{BB962C8B-B14F-4D97-AF65-F5344CB8AC3E}">
        <p14:creationId xmlns:p14="http://schemas.microsoft.com/office/powerpoint/2010/main" xmlns="" val="112201670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457200" y="145112"/>
            <a:ext cx="8229600" cy="58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000" b="1" smtClean="0">
                <a:solidFill>
                  <a:srgbClr val="00B050"/>
                </a:solidFill>
                <a:latin typeface="Arial" panose="020B0604020202020204" pitchFamily="34" charset="0"/>
              </a:rPr>
              <a:t>PROGRAMME 3: FIRST QUARTER SUMMARY OF PERFORMANCE </a:t>
            </a:r>
            <a:endParaRPr lang="en-US" altLang="en-US" sz="2000" b="1" dirty="0">
              <a:solidFill>
                <a:srgbClr val="00B050"/>
              </a:solidFill>
              <a:latin typeface="Arial" panose="020B0604020202020204" pitchFamily="34" charset="0"/>
            </a:endParaRPr>
          </a:p>
        </p:txBody>
      </p:sp>
      <p:graphicFrame>
        <p:nvGraphicFramePr>
          <p:cNvPr id="6" name="Group 121"/>
          <p:cNvGraphicFramePr>
            <a:graphicFrameLocks/>
          </p:cNvGraphicFramePr>
          <p:nvPr>
            <p:extLst>
              <p:ext uri="{D42A27DB-BD31-4B8C-83A1-F6EECF244321}">
                <p14:modId xmlns:p14="http://schemas.microsoft.com/office/powerpoint/2010/main" xmlns="" val="121002251"/>
              </p:ext>
            </p:extLst>
          </p:nvPr>
        </p:nvGraphicFramePr>
        <p:xfrm>
          <a:off x="157162" y="884971"/>
          <a:ext cx="8915401" cy="1049338"/>
        </p:xfrm>
        <a:graphic>
          <a:graphicData uri="http://schemas.openxmlformats.org/drawingml/2006/table">
            <a:tbl>
              <a:tblPr/>
              <a:tblGrid>
                <a:gridCol w="2639074">
                  <a:extLst>
                    <a:ext uri="{9D8B030D-6E8A-4147-A177-3AD203B41FA5}">
                      <a16:colId xmlns:a16="http://schemas.microsoft.com/office/drawing/2014/main" xmlns="" val="20000"/>
                    </a:ext>
                  </a:extLst>
                </a:gridCol>
                <a:gridCol w="2266264">
                  <a:extLst>
                    <a:ext uri="{9D8B030D-6E8A-4147-A177-3AD203B41FA5}">
                      <a16:colId xmlns:a16="http://schemas.microsoft.com/office/drawing/2014/main" xmlns="" val="20001"/>
                    </a:ext>
                  </a:extLst>
                </a:gridCol>
                <a:gridCol w="2122096">
                  <a:extLst>
                    <a:ext uri="{9D8B030D-6E8A-4147-A177-3AD203B41FA5}">
                      <a16:colId xmlns:a16="http://schemas.microsoft.com/office/drawing/2014/main" xmlns="" val="20002"/>
                    </a:ext>
                  </a:extLst>
                </a:gridCol>
                <a:gridCol w="1887967">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38% (3/8</a:t>
                      </a:r>
                      <a:r>
                        <a:rPr kumimoji="0" lang="en-ZA" sz="14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38% (3/8</a:t>
                      </a:r>
                      <a:r>
                        <a:rPr kumimoji="0" lang="en-ZA" sz="14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24% (2/8</a:t>
                      </a:r>
                      <a:r>
                        <a:rPr kumimoji="0" lang="en-ZA" sz="14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(2/10)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1916131940"/>
              </p:ext>
            </p:extLst>
          </p:nvPr>
        </p:nvGraphicFramePr>
        <p:xfrm>
          <a:off x="0" y="1859323"/>
          <a:ext cx="8813801" cy="4215751"/>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7"/>
          <p:cNvSpPr>
            <a:spLocks noGrp="1"/>
          </p:cNvSpPr>
          <p:nvPr>
            <p:ph type="sldNum" sz="quarter" idx="12"/>
          </p:nvPr>
        </p:nvSpPr>
        <p:spPr>
          <a:xfrm>
            <a:off x="6298130" y="6342194"/>
            <a:ext cx="2133600" cy="365125"/>
          </a:xfrm>
        </p:spPr>
        <p:txBody>
          <a:bodyPr/>
          <a:lstStyle/>
          <a:p>
            <a:fld id="{49E107A0-7B7C-8743-BC43-85A450895BAC}" type="slidenum">
              <a:rPr lang="en-US" smtClean="0"/>
              <a:pPr/>
              <a:t>21</a:t>
            </a:fld>
            <a:endParaRPr lang="en-US" dirty="0"/>
          </a:p>
        </p:txBody>
      </p:sp>
      <p:sp>
        <p:nvSpPr>
          <p:cNvPr id="9" name="TextBox 8"/>
          <p:cNvSpPr txBox="1"/>
          <p:nvPr/>
        </p:nvSpPr>
        <p:spPr>
          <a:xfrm>
            <a:off x="1953928" y="6226355"/>
            <a:ext cx="6189045" cy="523220"/>
          </a:xfrm>
          <a:prstGeom prst="rect">
            <a:avLst/>
          </a:prstGeom>
          <a:solidFill>
            <a:schemeClr val="bg1">
              <a:lumMod val="85000"/>
            </a:schemeClr>
          </a:solidFill>
        </p:spPr>
        <p:txBody>
          <a:bodyPr wrap="square" rtlCol="0">
            <a:spAutoFit/>
          </a:bodyPr>
          <a:lstStyle/>
          <a:p>
            <a:pPr algn="ctr"/>
            <a:r>
              <a:rPr lang="en-ZA" sz="1400" dirty="0" smtClean="0"/>
              <a:t>NB:  % On Target + % Work in Progress + % Off Target = 100%</a:t>
            </a:r>
          </a:p>
          <a:p>
            <a:pPr algn="ctr"/>
            <a:r>
              <a:rPr lang="en-ZA" sz="1400" dirty="0" smtClean="0"/>
              <a:t>% No Milestone excluded as no progress is measured against no milestone targets.</a:t>
            </a:r>
            <a:endParaRPr lang="en-ZA" sz="1400" dirty="0"/>
          </a:p>
        </p:txBody>
      </p:sp>
    </p:spTree>
    <p:extLst>
      <p:ext uri="{BB962C8B-B14F-4D97-AF65-F5344CB8AC3E}">
        <p14:creationId xmlns:p14="http://schemas.microsoft.com/office/powerpoint/2010/main" xmlns="" val="387836439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0"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4 :CLIMATE CHANGE, AIR QUALITY AND SUSTAINABLE DEVELOPMENT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4013644437"/>
              </p:ext>
            </p:extLst>
          </p:nvPr>
        </p:nvGraphicFramePr>
        <p:xfrm>
          <a:off x="152400" y="902263"/>
          <a:ext cx="8839203" cy="5212080"/>
        </p:xfrm>
        <a:graphic>
          <a:graphicData uri="http://schemas.openxmlformats.org/drawingml/2006/table">
            <a:tbl>
              <a:tblPr/>
              <a:tblGrid>
                <a:gridCol w="1790700">
                  <a:extLst>
                    <a:ext uri="{9D8B030D-6E8A-4147-A177-3AD203B41FA5}">
                      <a16:colId xmlns:a16="http://schemas.microsoft.com/office/drawing/2014/main" xmlns="" val="20000"/>
                    </a:ext>
                  </a:extLst>
                </a:gridCol>
                <a:gridCol w="1514475">
                  <a:extLst>
                    <a:ext uri="{9D8B030D-6E8A-4147-A177-3AD203B41FA5}">
                      <a16:colId xmlns:a16="http://schemas.microsoft.com/office/drawing/2014/main" xmlns="" val="20001"/>
                    </a:ext>
                  </a:extLst>
                </a:gridCol>
                <a:gridCol w="3500438">
                  <a:extLst>
                    <a:ext uri="{9D8B030D-6E8A-4147-A177-3AD203B41FA5}">
                      <a16:colId xmlns:a16="http://schemas.microsoft.com/office/drawing/2014/main" xmlns="" val="20002"/>
                    </a:ext>
                  </a:extLst>
                </a:gridCol>
                <a:gridCol w="2033590">
                  <a:extLst>
                    <a:ext uri="{9D8B030D-6E8A-4147-A177-3AD203B41FA5}">
                      <a16:colId xmlns:a16="http://schemas.microsoft.com/office/drawing/2014/main" xmlns="" val="20003"/>
                    </a:ext>
                  </a:extLst>
                </a:gridCol>
              </a:tblGrid>
              <a:tr h="118154">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just transition to a low carbon economy and climate resilient society</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72180">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921799">
                <a:tc>
                  <a:txBody>
                    <a:bodyPr/>
                    <a:lstStyle/>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Sector Jobs</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Resilience Plans</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Developed for 5</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value chains: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Coal; • Agriculture; • Tourism• Petrol based</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Transport • </a:t>
                      </a:r>
                      <a:r>
                        <a:rPr lang="en-ZA" sz="1300" kern="1200" dirty="0">
                          <a:solidFill>
                            <a:schemeClr val="tx1"/>
                          </a:solidFill>
                          <a:effectLst/>
                          <a:latin typeface="Arial" panose="020B0604020202020204" pitchFamily="34" charset="0"/>
                          <a:ea typeface="+mn-ea"/>
                          <a:cs typeface="Arial" panose="020B0604020202020204" pitchFamily="34" charset="0"/>
                        </a:rPr>
                        <a:t>Metals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Consultation with</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social partner</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conducted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Inputs received from stakeholders used for Trade &amp; Industry Policy Strategies (TIPs) to conclude the technical reports on Sector Jobs Resilience Plans (SJRPs)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5</a:t>
                      </a:r>
                      <a:r>
                        <a:rPr lang="en-ZA" sz="1300" kern="1200" baseline="0" dirty="0">
                          <a:solidFill>
                            <a:schemeClr val="tx1"/>
                          </a:solidFill>
                          <a:effectLst/>
                          <a:latin typeface="Arial" panose="020B0604020202020204" pitchFamily="34" charset="0"/>
                          <a:ea typeface="+mn-ea"/>
                          <a:cs typeface="Arial" panose="020B0604020202020204" pitchFamily="34" charset="0"/>
                        </a:rPr>
                        <a:t> </a:t>
                      </a:r>
                      <a:r>
                        <a:rPr lang="en-ZA" sz="1300" kern="1200" dirty="0">
                          <a:solidFill>
                            <a:schemeClr val="tx1"/>
                          </a:solidFill>
                          <a:effectLst/>
                          <a:latin typeface="Arial" panose="020B0604020202020204" pitchFamily="34" charset="0"/>
                          <a:ea typeface="+mn-ea"/>
                          <a:cs typeface="Arial" panose="020B0604020202020204" pitchFamily="34" charset="0"/>
                        </a:rPr>
                        <a:t>value chains Sector Job Resilience Plans refined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502467">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Low carbon growth</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strategy submitted to</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Cabinet for </a:t>
                      </a:r>
                      <a:r>
                        <a:rPr lang="en-ZA" sz="1300" kern="1200" dirty="0" smtClean="0">
                          <a:solidFill>
                            <a:schemeClr val="tx1"/>
                          </a:solidFill>
                          <a:effectLst/>
                          <a:latin typeface="Arial" panose="020B0604020202020204" pitchFamily="34" charset="0"/>
                          <a:ea typeface="+mn-ea"/>
                          <a:cs typeface="Arial" panose="020B0604020202020204" pitchFamily="34" charset="0"/>
                        </a:rPr>
                        <a:t>approval</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Low Emission Development Strategy submitted to Cabinet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853763">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SA’s NDCs updated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Research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Inception meetings conducted with Energy Research Centre and CSIR. Research for both mitigation and adaptation is ongoing</a:t>
                      </a:r>
                      <a:r>
                        <a:rPr lang="en-US" sz="1300" kern="1200" dirty="0" smtClean="0">
                          <a:solidFill>
                            <a:schemeClr val="tx1"/>
                          </a:solidFill>
                          <a:effectLst/>
                          <a:latin typeface="Arial" panose="020B0604020202020204" pitchFamily="34" charset="0"/>
                          <a:ea typeface="+mn-ea"/>
                          <a:cs typeface="Arial" panose="020B0604020202020204" pitchFamily="34" charset="0"/>
                        </a:rPr>
                        <a:t>.</a:t>
                      </a:r>
                      <a:endParaRPr lang="en-US" sz="13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b="0" kern="1200" dirty="0">
                          <a:solidFill>
                            <a:schemeClr val="tx1"/>
                          </a:solidFill>
                          <a:effectLst/>
                          <a:latin typeface="Arial" panose="020B0604020202020204" pitchFamily="34" charset="0"/>
                          <a:ea typeface="+mn-ea"/>
                          <a:cs typeface="Arial" panose="020B0604020202020204" pitchFamily="34" charset="0"/>
                        </a:rPr>
                        <a:t>Covid 19 </a:t>
                      </a:r>
                      <a:r>
                        <a:rPr lang="en-US" sz="1300" b="0" kern="1200" dirty="0" smtClean="0">
                          <a:solidFill>
                            <a:schemeClr val="tx1"/>
                          </a:solidFill>
                          <a:effectLst/>
                          <a:latin typeface="Arial" panose="020B0604020202020204" pitchFamily="34" charset="0"/>
                          <a:ea typeface="+mn-ea"/>
                          <a:cs typeface="Arial" panose="020B0604020202020204" pitchFamily="34" charset="0"/>
                        </a:rPr>
                        <a:t>restrictions.</a:t>
                      </a:r>
                      <a:r>
                        <a:rPr lang="en-US" sz="1300" b="0" kern="1200" baseline="0" dirty="0" smtClean="0">
                          <a:solidFill>
                            <a:schemeClr val="tx1"/>
                          </a:solidFill>
                          <a:effectLst/>
                          <a:latin typeface="Arial" panose="020B0604020202020204" pitchFamily="34" charset="0"/>
                          <a:ea typeface="+mn-ea"/>
                          <a:cs typeface="Arial" panose="020B0604020202020204" pitchFamily="34" charset="0"/>
                        </a:rPr>
                        <a:t> Target will be achieved in Q2.</a:t>
                      </a:r>
                      <a:endParaRPr lang="en-US" sz="13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974187">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Report on GHG</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emission reductions</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compiled (</a:t>
                      </a:r>
                      <a:r>
                        <a:rPr lang="en-ZA" sz="1300" kern="1200" dirty="0" smtClean="0">
                          <a:solidFill>
                            <a:schemeClr val="tx1"/>
                          </a:solidFill>
                          <a:effectLst/>
                          <a:latin typeface="Arial" panose="020B0604020202020204" pitchFamily="34" charset="0"/>
                          <a:ea typeface="+mn-ea"/>
                          <a:cs typeface="Arial" panose="020B0604020202020204" pitchFamily="34" charset="0"/>
                        </a:rPr>
                        <a:t>emissions to </a:t>
                      </a:r>
                      <a:r>
                        <a:rPr lang="en-ZA" sz="1300" kern="1200" dirty="0">
                          <a:solidFill>
                            <a:schemeClr val="tx1"/>
                          </a:solidFill>
                          <a:effectLst/>
                          <a:latin typeface="Arial" panose="020B0604020202020204" pitchFamily="34" charset="0"/>
                          <a:ea typeface="+mn-ea"/>
                          <a:cs typeface="Arial" panose="020B0604020202020204" pitchFamily="34" charset="0"/>
                        </a:rPr>
                        <a:t>be in the 398 and</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614 Mt </a:t>
                      </a:r>
                      <a:r>
                        <a:rPr lang="en-ZA" sz="1300" kern="1200" dirty="0" smtClean="0">
                          <a:solidFill>
                            <a:schemeClr val="tx1"/>
                          </a:solidFill>
                          <a:effectLst/>
                          <a:latin typeface="Arial" panose="020B0604020202020204" pitchFamily="34" charset="0"/>
                          <a:ea typeface="+mn-ea"/>
                          <a:cs typeface="Arial" panose="020B0604020202020204" pitchFamily="34" charset="0"/>
                        </a:rPr>
                        <a:t>CO2-eq range</a:t>
                      </a:r>
                      <a:r>
                        <a:rPr lang="en-ZA" sz="1300"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22</a:t>
            </a:fld>
            <a:endParaRPr lang="en-US"/>
          </a:p>
        </p:txBody>
      </p:sp>
    </p:spTree>
    <p:extLst>
      <p:ext uri="{BB962C8B-B14F-4D97-AF65-F5344CB8AC3E}">
        <p14:creationId xmlns:p14="http://schemas.microsoft.com/office/powerpoint/2010/main" xmlns="" val="234978879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0"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4 :CLIMATE CHANGE, AIR QUALITY AND SUSTAINABLE DEVELOPMENT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3776397796"/>
              </p:ext>
            </p:extLst>
          </p:nvPr>
        </p:nvGraphicFramePr>
        <p:xfrm>
          <a:off x="157162" y="904390"/>
          <a:ext cx="8839202" cy="5049812"/>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151364">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just transition to a low carbon economy and climate resilient society</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780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422692">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National Climate</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Change Bill tabled in Parliament</a:t>
                      </a:r>
                    </a:p>
                    <a:p>
                      <a:pPr algn="just">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Consultation on the</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Climate Change Bill</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conducted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Consultations on the Climate Change Bill with National Treasury </a:t>
                      </a:r>
                      <a:r>
                        <a:rPr lang="en-US" sz="1300" b="0" kern="1200" dirty="0" smtClean="0">
                          <a:solidFill>
                            <a:schemeClr val="tx1"/>
                          </a:solidFill>
                          <a:effectLst/>
                          <a:latin typeface="Arial" panose="020B0604020202020204" pitchFamily="34" charset="0"/>
                          <a:ea typeface="+mn-ea"/>
                          <a:cs typeface="Arial" panose="020B0604020202020204" pitchFamily="34" charset="0"/>
                        </a:rPr>
                        <a:t>took place on </a:t>
                      </a:r>
                      <a:r>
                        <a:rPr lang="en-US" sz="1300" b="0" kern="1200" dirty="0">
                          <a:solidFill>
                            <a:schemeClr val="tx1"/>
                          </a:solidFill>
                          <a:effectLst/>
                          <a:latin typeface="Arial" panose="020B0604020202020204" pitchFamily="34" charset="0"/>
                          <a:ea typeface="+mn-ea"/>
                          <a:cs typeface="Arial" panose="020B0604020202020204" pitchFamily="34" charset="0"/>
                        </a:rPr>
                        <a:t>23 March 2020 and 3 June 2020. </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Further technical discussion were held with treasury officials and </a:t>
                      </a:r>
                      <a:r>
                        <a:rPr lang="en-US" sz="1300" b="0" kern="1200" dirty="0" smtClean="0">
                          <a:solidFill>
                            <a:schemeClr val="tx1"/>
                          </a:solidFill>
                          <a:effectLst/>
                          <a:latin typeface="Arial" panose="020B0604020202020204" pitchFamily="34" charset="0"/>
                          <a:ea typeface="+mn-ea"/>
                          <a:cs typeface="Arial" panose="020B0604020202020204" pitchFamily="34" charset="0"/>
                        </a:rPr>
                        <a:t>agreement was reached on </a:t>
                      </a:r>
                      <a:r>
                        <a:rPr lang="en-US" sz="1300" b="0" kern="1200" dirty="0">
                          <a:solidFill>
                            <a:schemeClr val="tx1"/>
                          </a:solidFill>
                          <a:effectLst/>
                          <a:latin typeface="Arial" panose="020B0604020202020204" pitchFamily="34" charset="0"/>
                          <a:ea typeface="+mn-ea"/>
                          <a:cs typeface="Arial" panose="020B0604020202020204" pitchFamily="34" charset="0"/>
                        </a:rPr>
                        <a:t>the carbon tax and budget alignment.</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1273016">
                <a:tc>
                  <a:txBody>
                    <a:bodyPr/>
                    <a:lstStyle/>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5 Climate Adaptation</a:t>
                      </a:r>
                    </a:p>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Sector plans</a:t>
                      </a:r>
                    </a:p>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implemented:</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Agriculture (CSA</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Training conducted</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in 3 Provinces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Agriculture: CSA</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training manual</a:t>
                      </a:r>
                    </a:p>
                    <a:p>
                      <a:pPr algn="just">
                        <a:lnSpc>
                          <a:spcPct val="100000"/>
                        </a:lnSpc>
                        <a:spcAft>
                          <a:spcPts val="0"/>
                        </a:spcAft>
                      </a:pPr>
                      <a:r>
                        <a:rPr lang="en-US" sz="1300" b="0" kern="1200" dirty="0" err="1">
                          <a:solidFill>
                            <a:schemeClr val="tx1"/>
                          </a:solidFill>
                          <a:effectLst/>
                          <a:latin typeface="Arial" panose="020B0604020202020204" pitchFamily="34" charset="0"/>
                          <a:ea typeface="+mn-ea"/>
                          <a:cs typeface="Arial" panose="020B0604020202020204" pitchFamily="34" charset="0"/>
                        </a:rPr>
                        <a:t>finalised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Draft CSA training manual in place and not yet finalized due to the interruption of training caused by COVID-19. </a:t>
                      </a:r>
                      <a:endParaRPr lang="en-US" sz="13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Arial" panose="020B0604020202020204" pitchFamily="34" charset="0"/>
                          <a:ea typeface="+mn-ea"/>
                          <a:cs typeface="Arial" panose="020B0604020202020204" pitchFamily="34" charset="0"/>
                        </a:rPr>
                        <a:t>Challenges</a:t>
                      </a:r>
                      <a:r>
                        <a:rPr lang="en-US" sz="1300" b="0" kern="1200" dirty="0">
                          <a:solidFill>
                            <a:schemeClr val="tx1"/>
                          </a:solidFill>
                          <a:effectLst/>
                          <a:latin typeface="Arial" panose="020B0604020202020204" pitchFamily="34" charset="0"/>
                          <a:ea typeface="+mn-ea"/>
                          <a:cs typeface="Arial" panose="020B0604020202020204" pitchFamily="34" charset="0"/>
                        </a:rPr>
                        <a:t>: During lockdown training were not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Agriculture (Assessment Report on the implementation of the CSA framework)</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1273016">
                <a:tc>
                  <a:txBody>
                    <a:bodyPr/>
                    <a:lstStyle/>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Health: </a:t>
                      </a:r>
                      <a:r>
                        <a:rPr lang="en-ZA" sz="1300" kern="1200" dirty="0">
                          <a:solidFill>
                            <a:schemeClr val="tx1"/>
                          </a:solidFill>
                          <a:effectLst/>
                          <a:latin typeface="Arial" panose="020B0604020202020204" pitchFamily="34" charset="0"/>
                          <a:ea typeface="+mn-ea"/>
                          <a:cs typeface="Arial" panose="020B0604020202020204" pitchFamily="34" charset="0"/>
                        </a:rPr>
                        <a:t>Capacity</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building workshop</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on health risk and</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vulnerability tool</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conducted in 3</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District Municipalities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Health and Tourism:</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Inception meeting</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conducted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Terms of Reference Developed and Inception meeting yet to be conducted pending appointment of the service provider.</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b="0" kern="1200" dirty="0">
                          <a:solidFill>
                            <a:schemeClr val="tx1"/>
                          </a:solidFill>
                          <a:effectLst/>
                          <a:latin typeface="Arial" panose="020B0604020202020204" pitchFamily="34" charset="0"/>
                          <a:ea typeface="+mn-ea"/>
                          <a:cs typeface="Arial" panose="020B0604020202020204" pitchFamily="34" charset="0"/>
                        </a:rPr>
                        <a:t>The inception meeting was not conducted due to the </a:t>
                      </a:r>
                      <a:r>
                        <a:rPr lang="en-US" sz="1300" b="0" kern="1200" dirty="0" smtClean="0">
                          <a:solidFill>
                            <a:schemeClr val="tx1"/>
                          </a:solidFill>
                          <a:effectLst/>
                          <a:latin typeface="Arial" panose="020B0604020202020204" pitchFamily="34" charset="0"/>
                          <a:ea typeface="+mn-ea"/>
                          <a:cs typeface="Arial" panose="020B0604020202020204" pitchFamily="34" charset="0"/>
                        </a:rPr>
                        <a:t>Covid 19 </a:t>
                      </a:r>
                      <a:r>
                        <a:rPr lang="en-US" sz="1300" b="0" kern="1200" dirty="0">
                          <a:solidFill>
                            <a:schemeClr val="tx1"/>
                          </a:solidFill>
                          <a:effectLst/>
                          <a:latin typeface="Arial" panose="020B0604020202020204" pitchFamily="34" charset="0"/>
                          <a:ea typeface="+mn-ea"/>
                          <a:cs typeface="Arial" panose="020B0604020202020204" pitchFamily="34" charset="0"/>
                        </a:rPr>
                        <a:t>regulations.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23</a:t>
            </a:fld>
            <a:endParaRPr lang="en-US"/>
          </a:p>
        </p:txBody>
      </p:sp>
    </p:spTree>
    <p:extLst>
      <p:ext uri="{BB962C8B-B14F-4D97-AF65-F5344CB8AC3E}">
        <p14:creationId xmlns:p14="http://schemas.microsoft.com/office/powerpoint/2010/main" xmlns="" val="299698151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0"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4 :CLIMATE CHANGE, AIR QUALITY AND SUSTAINABLE DEVELOPMENT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4278358698"/>
              </p:ext>
            </p:extLst>
          </p:nvPr>
        </p:nvGraphicFramePr>
        <p:xfrm>
          <a:off x="152400" y="870986"/>
          <a:ext cx="8839202" cy="5101990"/>
        </p:xfrm>
        <a:graphic>
          <a:graphicData uri="http://schemas.openxmlformats.org/drawingml/2006/table">
            <a:tbl>
              <a:tblPr/>
              <a:tblGrid>
                <a:gridCol w="1801528">
                  <a:extLst>
                    <a:ext uri="{9D8B030D-6E8A-4147-A177-3AD203B41FA5}">
                      <a16:colId xmlns:a16="http://schemas.microsoft.com/office/drawing/2014/main" xmlns="" val="20000"/>
                    </a:ext>
                  </a:extLst>
                </a:gridCol>
                <a:gridCol w="1503647">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237624">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just transition to a low carbon economy and climate resilient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society</a:t>
                      </a:r>
                      <a:endParaRPr kumimoji="0" lang="en-ZA"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712870">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961477">
                <a:tc>
                  <a:txBody>
                    <a:bodyPr/>
                    <a:lstStyle/>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Coastal: </a:t>
                      </a:r>
                      <a:r>
                        <a:rPr lang="en-ZA" sz="1300" kern="1200" dirty="0">
                          <a:solidFill>
                            <a:schemeClr val="tx1"/>
                          </a:solidFill>
                          <a:effectLst/>
                          <a:latin typeface="Arial" panose="020B0604020202020204" pitchFamily="34" charset="0"/>
                          <a:ea typeface="+mn-ea"/>
                          <a:cs typeface="Arial" panose="020B0604020202020204" pitchFamily="34" charset="0"/>
                        </a:rPr>
                        <a:t>Training at 8 District Municipalities</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on coastal risk and</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vulnerability tool</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conducted</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Coastal: Training at 2</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District Municipalities</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on coastal risk and</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vulnerability tool</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conducted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Coastal Training tools have been developed and finalized</a:t>
                      </a:r>
                      <a:r>
                        <a:rPr lang="en-US" sz="1300" kern="1200" dirty="0" smtClean="0">
                          <a:solidFill>
                            <a:schemeClr val="tx1"/>
                          </a:solidFill>
                          <a:effectLst/>
                          <a:latin typeface="Arial" panose="020B0604020202020204" pitchFamily="34" charset="0"/>
                          <a:ea typeface="+mn-ea"/>
                          <a:cs typeface="Arial" panose="020B0604020202020204" pitchFamily="34" charset="0"/>
                        </a:rPr>
                        <a:t>.</a:t>
                      </a:r>
                      <a:endParaRPr lang="en-US" sz="130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kern="1200" dirty="0">
                          <a:solidFill>
                            <a:schemeClr val="tx1"/>
                          </a:solidFill>
                          <a:effectLst/>
                          <a:latin typeface="Arial" panose="020B0604020202020204" pitchFamily="34" charset="0"/>
                          <a:ea typeface="+mn-ea"/>
                          <a:cs typeface="Arial" panose="020B0604020202020204" pitchFamily="34" charset="0"/>
                        </a:rPr>
                        <a:t>Due to the Covid-19 lockdown restrictions, it was not possible to conduct training, as it has a strong practical component that cannot be done virtually</a:t>
                      </a:r>
                      <a:r>
                        <a:rPr lang="en-US" sz="1300" kern="1200" dirty="0" smtClean="0">
                          <a:solidFill>
                            <a:schemeClr val="tx1"/>
                          </a:solidFill>
                          <a:effectLst/>
                          <a:latin typeface="Arial" panose="020B0604020202020204" pitchFamily="34" charset="0"/>
                          <a:ea typeface="+mn-ea"/>
                          <a:cs typeface="Arial" panose="020B0604020202020204" pitchFamily="34" charset="0"/>
                        </a:rPr>
                        <a:t>.</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Coastal: Training at 4 District Municipalities on coastal risk and vulnerability tool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949596">
                <a:tc>
                  <a:txBody>
                    <a:bodyPr/>
                    <a:lstStyle/>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Human Settlement</a:t>
                      </a:r>
                      <a:r>
                        <a:rPr lang="en-ZA" sz="1300" kern="1200" dirty="0">
                          <a:solidFill>
                            <a:schemeClr val="tx1"/>
                          </a:solidFill>
                          <a:effectLst/>
                          <a:latin typeface="Arial" panose="020B0604020202020204" pitchFamily="34" charset="0"/>
                          <a:ea typeface="+mn-ea"/>
                          <a:cs typeface="Arial" panose="020B0604020202020204" pitchFamily="34" charset="0"/>
                        </a:rPr>
                        <a:t>:</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Capacity building</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workshop on human settlement risk and vulnerability tool</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conducted in 2</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District Municipalities</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Capacity building</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concept document</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developed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Concept note on Capacity Building on Climate Risk and Vulnerability in Human Settlement Sector (Roll out of the </a:t>
                      </a:r>
                      <a:r>
                        <a:rPr lang="en-US" sz="1300" kern="1200" dirty="0" err="1">
                          <a:solidFill>
                            <a:schemeClr val="tx1"/>
                          </a:solidFill>
                          <a:effectLst/>
                          <a:latin typeface="Arial" panose="020B0604020202020204" pitchFamily="34" charset="0"/>
                          <a:ea typeface="+mn-ea"/>
                          <a:cs typeface="Arial" panose="020B0604020202020204" pitchFamily="34" charset="0"/>
                        </a:rPr>
                        <a:t>Greenbook</a:t>
                      </a:r>
                      <a:r>
                        <a:rPr lang="en-US" sz="1300" kern="1200" dirty="0">
                          <a:solidFill>
                            <a:schemeClr val="tx1"/>
                          </a:solidFill>
                          <a:effectLst/>
                          <a:latin typeface="Arial" panose="020B0604020202020204" pitchFamily="34" charset="0"/>
                          <a:ea typeface="+mn-ea"/>
                          <a:cs typeface="Arial" panose="020B0604020202020204" pitchFamily="34" charset="0"/>
                        </a:rPr>
                        <a:t>) has been developed.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827630">
                <a:tc>
                  <a:txBody>
                    <a:bodyPr/>
                    <a:lstStyle/>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Water and Sanitation: </a:t>
                      </a:r>
                      <a:r>
                        <a:rPr lang="en-ZA" sz="1300" kern="1200" dirty="0">
                          <a:solidFill>
                            <a:schemeClr val="tx1"/>
                          </a:solidFill>
                          <a:effectLst/>
                          <a:latin typeface="Arial" panose="020B0604020202020204" pitchFamily="34" charset="0"/>
                          <a:ea typeface="+mn-ea"/>
                          <a:cs typeface="Arial" panose="020B0604020202020204" pitchFamily="34" charset="0"/>
                        </a:rPr>
                        <a:t>4 quarterly progress</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reports compiled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Water and sanitation:</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Implementation</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progress report</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compiled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Water and sanitation: Implementation progress report Compiled.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of the Biodiversity Sector Climate Change Response Plan/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24</a:t>
            </a:fld>
            <a:endParaRPr lang="en-US"/>
          </a:p>
        </p:txBody>
      </p:sp>
    </p:spTree>
    <p:extLst>
      <p:ext uri="{BB962C8B-B14F-4D97-AF65-F5344CB8AC3E}">
        <p14:creationId xmlns:p14="http://schemas.microsoft.com/office/powerpoint/2010/main" xmlns="" val="289424023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0"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4 :CLIMATE CHANGE, AIR QUALITY AND SUSTAINABLE DEVELOPMENT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3903775880"/>
              </p:ext>
            </p:extLst>
          </p:nvPr>
        </p:nvGraphicFramePr>
        <p:xfrm>
          <a:off x="147635" y="890960"/>
          <a:ext cx="8839202" cy="4637847"/>
        </p:xfrm>
        <a:graphic>
          <a:graphicData uri="http://schemas.openxmlformats.org/drawingml/2006/table">
            <a:tbl>
              <a:tblPr/>
              <a:tblGrid>
                <a:gridCol w="1590675">
                  <a:extLst>
                    <a:ext uri="{9D8B030D-6E8A-4147-A177-3AD203B41FA5}">
                      <a16:colId xmlns:a16="http://schemas.microsoft.com/office/drawing/2014/main" xmlns="" val="20000"/>
                    </a:ext>
                  </a:extLst>
                </a:gridCol>
                <a:gridCol w="1800225">
                  <a:extLst>
                    <a:ext uri="{9D8B030D-6E8A-4147-A177-3AD203B41FA5}">
                      <a16:colId xmlns:a16="http://schemas.microsoft.com/office/drawing/2014/main" xmlns="" val="20001"/>
                    </a:ext>
                  </a:extLst>
                </a:gridCol>
                <a:gridCol w="3000375">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13729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Threats on environmental quality and human health mitigated</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56277">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583387">
                <a:tc>
                  <a:txBody>
                    <a:bodyPr/>
                    <a:lstStyle/>
                    <a:p>
                      <a:pPr marL="0" algn="just" defTabSz="457200" rtl="0" eaLnBrk="1" latinLnBrk="0" hangingPunct="1">
                        <a:lnSpc>
                          <a:spcPct val="100000"/>
                        </a:lnSpc>
                        <a:spcAft>
                          <a:spcPts val="0"/>
                        </a:spcAft>
                      </a:pPr>
                      <a:r>
                        <a:rPr lang="en-ZA" sz="1300" b="0" kern="1200" dirty="0" smtClean="0">
                          <a:solidFill>
                            <a:schemeClr val="tx1"/>
                          </a:solidFill>
                          <a:effectLst/>
                          <a:latin typeface="Arial" panose="020B0604020202020204" pitchFamily="34" charset="0"/>
                          <a:ea typeface="+mn-ea"/>
                          <a:cs typeface="Arial" panose="020B0604020202020204" pitchFamily="34" charset="0"/>
                        </a:rPr>
                        <a:t>National Air Quality Indicator (NAQI) </a:t>
                      </a:r>
                      <a:r>
                        <a:rPr lang="en-ZA" sz="1300" b="0" kern="1200" dirty="0">
                          <a:solidFill>
                            <a:schemeClr val="tx1"/>
                          </a:solidFill>
                          <a:effectLst/>
                          <a:latin typeface="Arial" panose="020B0604020202020204" pitchFamily="34" charset="0"/>
                          <a:ea typeface="+mn-ea"/>
                          <a:cs typeface="Arial" panose="020B0604020202020204" pitchFamily="34" charset="0"/>
                        </a:rPr>
                        <a:t>: Equals to </a:t>
                      </a:r>
                      <a:r>
                        <a:rPr lang="en-ZA" sz="1300" b="0" kern="1200" dirty="0" smtClean="0">
                          <a:solidFill>
                            <a:schemeClr val="tx1"/>
                          </a:solidFill>
                          <a:effectLst/>
                          <a:latin typeface="Arial" panose="020B0604020202020204" pitchFamily="34" charset="0"/>
                          <a:ea typeface="+mn-ea"/>
                          <a:cs typeface="Arial" panose="020B0604020202020204" pitchFamily="34" charset="0"/>
                        </a:rPr>
                        <a:t>or less </a:t>
                      </a:r>
                      <a:r>
                        <a:rPr lang="en-ZA" sz="1300" b="0" kern="1200" dirty="0">
                          <a:solidFill>
                            <a:schemeClr val="tx1"/>
                          </a:solidFill>
                          <a:effectLst/>
                          <a:latin typeface="Arial" panose="020B0604020202020204" pitchFamily="34" charset="0"/>
                          <a:ea typeface="+mn-ea"/>
                          <a:cs typeface="Arial" panose="020B0604020202020204" pitchFamily="34" charset="0"/>
                        </a:rPr>
                        <a:t>than 1</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Priority areas annual</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averages data</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verified and validated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Verification and validation of all Priority Areas annual averages data has been </a:t>
                      </a:r>
                      <a:r>
                        <a:rPr lang="en-US" sz="1300" kern="1200" dirty="0" err="1">
                          <a:solidFill>
                            <a:schemeClr val="tx1"/>
                          </a:solidFill>
                          <a:effectLst/>
                          <a:latin typeface="Arial" panose="020B0604020202020204" pitchFamily="34" charset="0"/>
                          <a:ea typeface="+mn-ea"/>
                          <a:cs typeface="Arial" panose="020B0604020202020204" pitchFamily="34" charset="0"/>
                        </a:rPr>
                        <a:t>finalised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812607">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smtClean="0">
                          <a:solidFill>
                            <a:schemeClr val="tx1"/>
                          </a:solidFill>
                          <a:effectLst/>
                          <a:latin typeface="Arial" panose="020B0604020202020204" pitchFamily="34" charset="0"/>
                          <a:ea typeface="+mn-ea"/>
                          <a:cs typeface="Arial" panose="020B0604020202020204" pitchFamily="34" charset="0"/>
                        </a:rPr>
                        <a:t>Air quality Inter-Ministerial</a:t>
                      </a:r>
                      <a:endParaRPr lang="en-US" sz="1300" b="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Committee (IMC) Established.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Remove annual target from 2020/21 Annual Performance Plan</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971147">
                <a:tc>
                  <a:txBody>
                    <a:bodyPr/>
                    <a:lstStyle/>
                    <a:p>
                      <a:pPr marL="0" algn="just" defTabSz="457200" rtl="0" eaLnBrk="1" latinLnBrk="0" hangingPunct="1">
                        <a:lnSpc>
                          <a:spcPct val="100000"/>
                        </a:lnSpc>
                        <a:spcAft>
                          <a:spcPts val="0"/>
                        </a:spcAft>
                      </a:pPr>
                      <a:r>
                        <a:rPr lang="en-ZA" sz="1300" b="0" kern="1200" dirty="0" smtClean="0">
                          <a:solidFill>
                            <a:schemeClr val="tx1"/>
                          </a:solidFill>
                          <a:effectLst/>
                          <a:latin typeface="Arial" panose="020B0604020202020204" pitchFamily="34" charset="0"/>
                          <a:ea typeface="+mn-ea"/>
                          <a:cs typeface="Arial" panose="020B0604020202020204" pitchFamily="34" charset="0"/>
                        </a:rPr>
                        <a:t>Air quality Priority </a:t>
                      </a:r>
                      <a:r>
                        <a:rPr lang="en-ZA" sz="1300" b="0" kern="1200" dirty="0">
                          <a:solidFill>
                            <a:schemeClr val="tx1"/>
                          </a:solidFill>
                          <a:effectLst/>
                          <a:latin typeface="Arial" panose="020B0604020202020204" pitchFamily="34" charset="0"/>
                          <a:ea typeface="+mn-ea"/>
                          <a:cs typeface="Arial" panose="020B0604020202020204" pitchFamily="34" charset="0"/>
                        </a:rPr>
                        <a:t>Area Working</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Group established</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(Communities,</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NGOs, industries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kern="1200" dirty="0">
                          <a:solidFill>
                            <a:schemeClr val="tx1"/>
                          </a:solidFill>
                          <a:effectLst/>
                          <a:latin typeface="Arial" panose="020B0604020202020204" pitchFamily="34" charset="0"/>
                          <a:ea typeface="+mn-ea"/>
                          <a:cs typeface="Arial" panose="020B0604020202020204" pitchFamily="34" charset="0"/>
                        </a:rPr>
                        <a:t>Priority Area Working</a:t>
                      </a:r>
                    </a:p>
                    <a:p>
                      <a:r>
                        <a:rPr lang="en-US" sz="1300" kern="1200" dirty="0">
                          <a:solidFill>
                            <a:schemeClr val="tx1"/>
                          </a:solidFill>
                          <a:effectLst/>
                          <a:latin typeface="Arial" panose="020B0604020202020204" pitchFamily="34" charset="0"/>
                          <a:ea typeface="+mn-ea"/>
                          <a:cs typeface="Arial" panose="020B0604020202020204" pitchFamily="34" charset="0"/>
                        </a:rPr>
                        <a:t>Group established</a:t>
                      </a:r>
                    </a:p>
                    <a:p>
                      <a:r>
                        <a:rPr lang="en-US" sz="1300" kern="1200" dirty="0">
                          <a:solidFill>
                            <a:schemeClr val="tx1"/>
                          </a:solidFill>
                          <a:effectLst/>
                          <a:latin typeface="Arial" panose="020B0604020202020204" pitchFamily="34" charset="0"/>
                          <a:ea typeface="+mn-ea"/>
                          <a:cs typeface="Arial" panose="020B0604020202020204" pitchFamily="34" charset="0"/>
                        </a:rPr>
                        <a:t>and term of  reference</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dirty="0">
                          <a:solidFill>
                            <a:schemeClr val="tx1"/>
                          </a:solidFill>
                          <a:effectLst/>
                          <a:latin typeface="Arial" panose="020B0604020202020204" pitchFamily="34" charset="0"/>
                          <a:ea typeface="+mn-ea"/>
                          <a:cs typeface="Arial" panose="020B0604020202020204" pitchFamily="34" charset="0"/>
                        </a:rPr>
                        <a:t>approved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Priority Area WG (communities, NGOs and industries) replaced with a Priority Area WG for Government </a:t>
                      </a:r>
                      <a:r>
                        <a:rPr lang="en-US" sz="1300" kern="1200" dirty="0" smtClean="0">
                          <a:solidFill>
                            <a:schemeClr val="tx1"/>
                          </a:solidFill>
                          <a:effectLst/>
                          <a:latin typeface="Arial" panose="020B0604020202020204" pitchFamily="34" charset="0"/>
                          <a:ea typeface="+mn-ea"/>
                          <a:cs typeface="Arial" panose="020B0604020202020204" pitchFamily="34" charset="0"/>
                        </a:rPr>
                        <a:t>Departments in the revised APP 2020/21.</a:t>
                      </a:r>
                      <a:endParaRPr lang="en-ZA" sz="1300" strike="sngStrike" kern="1200" dirty="0">
                        <a:solidFill>
                          <a:srgbClr val="FFFF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971147">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Draft 2nd generation Vaal Triangle </a:t>
                      </a:r>
                      <a:r>
                        <a:rPr lang="en-ZA" sz="1300" kern="1200" dirty="0" err="1">
                          <a:solidFill>
                            <a:schemeClr val="tx1"/>
                          </a:solidFill>
                          <a:effectLst/>
                          <a:latin typeface="Arial" panose="020B0604020202020204" pitchFamily="34" charset="0"/>
                          <a:ea typeface="+mn-ea"/>
                          <a:cs typeface="Arial" panose="020B0604020202020204" pitchFamily="34" charset="0"/>
                        </a:rPr>
                        <a:t>Airshed</a:t>
                      </a:r>
                      <a:r>
                        <a:rPr lang="en-ZA" sz="1300" kern="1200" dirty="0">
                          <a:solidFill>
                            <a:schemeClr val="tx1"/>
                          </a:solidFill>
                          <a:effectLst/>
                          <a:latin typeface="Arial" panose="020B0604020202020204" pitchFamily="34" charset="0"/>
                          <a:ea typeface="+mn-ea"/>
                          <a:cs typeface="Arial" panose="020B0604020202020204" pitchFamily="34" charset="0"/>
                        </a:rPr>
                        <a:t> Priority Area (VTAPA) AQMP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kern="1200" dirty="0">
                          <a:solidFill>
                            <a:schemeClr val="tx1"/>
                          </a:solidFill>
                          <a:effectLst/>
                          <a:latin typeface="Arial" panose="020B0604020202020204" pitchFamily="34" charset="0"/>
                          <a:ea typeface="+mn-ea"/>
                          <a:cs typeface="Arial" panose="020B0604020202020204" pitchFamily="34" charset="0"/>
                        </a:rPr>
                        <a:t>SLA and Project</a:t>
                      </a:r>
                    </a:p>
                    <a:p>
                      <a:r>
                        <a:rPr lang="en-US" sz="1300" kern="1200" dirty="0">
                          <a:solidFill>
                            <a:schemeClr val="tx1"/>
                          </a:solidFill>
                          <a:effectLst/>
                          <a:latin typeface="Arial" panose="020B0604020202020204" pitchFamily="34" charset="0"/>
                          <a:ea typeface="+mn-ea"/>
                          <a:cs typeface="Arial" panose="020B0604020202020204" pitchFamily="34" charset="0"/>
                        </a:rPr>
                        <a:t>process plan</a:t>
                      </a:r>
                    </a:p>
                    <a:p>
                      <a:r>
                        <a:rPr lang="en-US" sz="1300" kern="1200" dirty="0">
                          <a:solidFill>
                            <a:schemeClr val="tx1"/>
                          </a:solidFill>
                          <a:effectLst/>
                          <a:latin typeface="Arial" panose="020B0604020202020204" pitchFamily="34" charset="0"/>
                          <a:ea typeface="+mn-ea"/>
                          <a:cs typeface="Arial" panose="020B0604020202020204" pitchFamily="34" charset="0"/>
                        </a:rPr>
                        <a:t>developed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approval to advertise tender was delayed. The </a:t>
                      </a:r>
                      <a:r>
                        <a:rPr lang="en-US" sz="1300" kern="1200" dirty="0" smtClean="0">
                          <a:solidFill>
                            <a:schemeClr val="tx1"/>
                          </a:solidFill>
                          <a:effectLst/>
                          <a:latin typeface="Arial" panose="020B0604020202020204" pitchFamily="34" charset="0"/>
                          <a:ea typeface="+mn-ea"/>
                          <a:cs typeface="Arial" panose="020B0604020202020204" pitchFamily="34" charset="0"/>
                        </a:rPr>
                        <a:t>TORs</a:t>
                      </a:r>
                      <a:r>
                        <a:rPr lang="en-US" sz="1300" kern="1200" baseline="0" dirty="0" smtClean="0">
                          <a:solidFill>
                            <a:schemeClr val="tx1"/>
                          </a:solidFill>
                          <a:effectLst/>
                          <a:latin typeface="Arial" panose="020B0604020202020204" pitchFamily="34" charset="0"/>
                          <a:ea typeface="+mn-ea"/>
                          <a:cs typeface="Arial" panose="020B0604020202020204" pitchFamily="34" charset="0"/>
                        </a:rPr>
                        <a:t> for the tender</a:t>
                      </a:r>
                      <a:r>
                        <a:rPr lang="en-US" sz="1300" kern="1200" dirty="0" smtClean="0">
                          <a:solidFill>
                            <a:schemeClr val="tx1"/>
                          </a:solidFill>
                          <a:effectLst/>
                          <a:latin typeface="Arial" panose="020B0604020202020204" pitchFamily="34" charset="0"/>
                          <a:ea typeface="+mn-ea"/>
                          <a:cs typeface="Arial" panose="020B0604020202020204" pitchFamily="34" charset="0"/>
                        </a:rPr>
                        <a:t> have been finalized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r>
                        <a:rPr lang="en-ZA" sz="1300" kern="1200" dirty="0">
                          <a:solidFill>
                            <a:schemeClr val="tx1"/>
                          </a:solidFill>
                          <a:effectLst/>
                          <a:latin typeface="Arial" panose="020B0604020202020204" pitchFamily="34" charset="0"/>
                          <a:ea typeface="+mn-ea"/>
                          <a:cs typeface="Arial" panose="020B0604020202020204" pitchFamily="34" charset="0"/>
                        </a:rPr>
                        <a:t>Draft Baseline Assessment Report for the 2nd generation Highveld Priority Area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25</a:t>
            </a:fld>
            <a:endParaRPr lang="en-US"/>
          </a:p>
        </p:txBody>
      </p:sp>
    </p:spTree>
    <p:extLst>
      <p:ext uri="{BB962C8B-B14F-4D97-AF65-F5344CB8AC3E}">
        <p14:creationId xmlns:p14="http://schemas.microsoft.com/office/powerpoint/2010/main" xmlns="" val="370299755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0"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4 :CLIMATE CHANGE, AIR QUALITY AND SUSTAINABLE DEVELOPMENT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1266551912"/>
              </p:ext>
            </p:extLst>
          </p:nvPr>
        </p:nvGraphicFramePr>
        <p:xfrm>
          <a:off x="147635" y="890960"/>
          <a:ext cx="8839202" cy="5227320"/>
        </p:xfrm>
        <a:graphic>
          <a:graphicData uri="http://schemas.openxmlformats.org/drawingml/2006/table">
            <a:tbl>
              <a:tblPr/>
              <a:tblGrid>
                <a:gridCol w="1590675">
                  <a:extLst>
                    <a:ext uri="{9D8B030D-6E8A-4147-A177-3AD203B41FA5}">
                      <a16:colId xmlns:a16="http://schemas.microsoft.com/office/drawing/2014/main" xmlns="" val="20000"/>
                    </a:ext>
                  </a:extLst>
                </a:gridCol>
                <a:gridCol w="1800225">
                  <a:extLst>
                    <a:ext uri="{9D8B030D-6E8A-4147-A177-3AD203B41FA5}">
                      <a16:colId xmlns:a16="http://schemas.microsoft.com/office/drawing/2014/main" xmlns="" val="20001"/>
                    </a:ext>
                  </a:extLst>
                </a:gridCol>
                <a:gridCol w="3000375">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13729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Threats on environmental quality and human health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mitigated (continued)</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56277">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88980">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2nd generation</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Highveld Priority</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Area (HPA) AQMP</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300" kern="1200" dirty="0">
                          <a:solidFill>
                            <a:schemeClr val="tx1"/>
                          </a:solidFill>
                          <a:effectLst/>
                          <a:latin typeface="Arial" panose="020B0604020202020204" pitchFamily="34" charset="0"/>
                          <a:ea typeface="+mn-ea"/>
                          <a:cs typeface="Arial" panose="020B0604020202020204" pitchFamily="34" charset="0"/>
                        </a:rPr>
                        <a:t>Draft 2nd generation</a:t>
                      </a:r>
                    </a:p>
                    <a:p>
                      <a:r>
                        <a:rPr lang="en-ZA" sz="1300" kern="1200" dirty="0">
                          <a:solidFill>
                            <a:schemeClr val="tx1"/>
                          </a:solidFill>
                          <a:effectLst/>
                          <a:latin typeface="Arial" panose="020B0604020202020204" pitchFamily="34" charset="0"/>
                          <a:ea typeface="+mn-ea"/>
                          <a:cs typeface="Arial" panose="020B0604020202020204" pitchFamily="34" charset="0"/>
                        </a:rPr>
                        <a:t>VTAPA </a:t>
                      </a:r>
                      <a:r>
                        <a:rPr lang="en-ZA" sz="1300" kern="1200" dirty="0" smtClean="0">
                          <a:solidFill>
                            <a:schemeClr val="tx1"/>
                          </a:solidFill>
                          <a:effectLst/>
                          <a:latin typeface="Arial" panose="020B0604020202020204" pitchFamily="34" charset="0"/>
                          <a:ea typeface="+mn-ea"/>
                          <a:cs typeface="Arial" panose="020B0604020202020204" pitchFamily="34" charset="0"/>
                        </a:rPr>
                        <a:t>AQMP published </a:t>
                      </a:r>
                      <a:r>
                        <a:rPr lang="en-ZA" sz="1300" kern="1200" dirty="0">
                          <a:solidFill>
                            <a:schemeClr val="tx1"/>
                          </a:solidFill>
                          <a:effectLst/>
                          <a:latin typeface="Arial" panose="020B0604020202020204" pitchFamily="34" charset="0"/>
                          <a:ea typeface="+mn-ea"/>
                          <a:cs typeface="Arial" panose="020B0604020202020204" pitchFamily="34" charset="0"/>
                        </a:rPr>
                        <a:t>for public</a:t>
                      </a:r>
                    </a:p>
                    <a:p>
                      <a:r>
                        <a:rPr lang="en-ZA" sz="1300" kern="1200" dirty="0">
                          <a:solidFill>
                            <a:schemeClr val="tx1"/>
                          </a:solidFill>
                          <a:effectLst/>
                          <a:latin typeface="Arial" panose="020B0604020202020204" pitchFamily="34" charset="0"/>
                          <a:ea typeface="+mn-ea"/>
                          <a:cs typeface="Arial" panose="020B0604020202020204" pitchFamily="34" charset="0"/>
                        </a:rPr>
                        <a:t>comments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approval to advertise tender was delayed. The TOR </a:t>
                      </a:r>
                      <a:r>
                        <a:rPr lang="en-US" sz="1300" kern="1200" dirty="0" smtClean="0">
                          <a:solidFill>
                            <a:schemeClr val="tx1"/>
                          </a:solidFill>
                          <a:effectLst/>
                          <a:latin typeface="Arial" panose="020B0604020202020204" pitchFamily="34" charset="0"/>
                          <a:ea typeface="+mn-ea"/>
                          <a:cs typeface="Arial" panose="020B0604020202020204" pitchFamily="34" charset="0"/>
                        </a:rPr>
                        <a:t>for the tender have been finalized.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6"/>
                  </a:ext>
                </a:extLst>
              </a:tr>
              <a:tr h="788980">
                <a:tc>
                  <a:txBody>
                    <a:bodyPr/>
                    <a:lstStyle/>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Air quality - 65 monitoring stations </a:t>
                      </a:r>
                      <a:r>
                        <a:rPr lang="en-ZA" sz="1300" kern="1200" dirty="0">
                          <a:solidFill>
                            <a:schemeClr val="tx1"/>
                          </a:solidFill>
                          <a:effectLst/>
                          <a:latin typeface="Arial" panose="020B0604020202020204" pitchFamily="34" charset="0"/>
                          <a:ea typeface="+mn-ea"/>
                          <a:cs typeface="Arial" panose="020B0604020202020204" pitchFamily="34" charset="0"/>
                        </a:rPr>
                        <a:t>reporting to the SAAQIS meeting data recovery</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standard of 75%</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15 NAQI stations</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and 25 Priority Areas, </a:t>
                      </a:r>
                      <a:r>
                        <a:rPr lang="en-US" sz="1300" b="0" kern="1200" dirty="0" smtClean="0">
                          <a:solidFill>
                            <a:schemeClr val="tx1"/>
                          </a:solidFill>
                          <a:effectLst/>
                          <a:latin typeface="Arial" panose="020B0604020202020204" pitchFamily="34" charset="0"/>
                          <a:ea typeface="+mn-ea"/>
                          <a:cs typeface="Arial" panose="020B0604020202020204" pitchFamily="34" charset="0"/>
                        </a:rPr>
                        <a:t>Provinces, Metros </a:t>
                      </a:r>
                      <a:r>
                        <a:rPr lang="en-US" sz="1300" b="0" kern="1200" dirty="0">
                          <a:solidFill>
                            <a:schemeClr val="tx1"/>
                          </a:solidFill>
                          <a:effectLst/>
                          <a:latin typeface="Arial" panose="020B0604020202020204" pitchFamily="34" charset="0"/>
                          <a:ea typeface="+mn-ea"/>
                          <a:cs typeface="Arial" panose="020B0604020202020204" pitchFamily="34" charset="0"/>
                        </a:rPr>
                        <a:t>networks fully operational </a:t>
                      </a:r>
                      <a:r>
                        <a:rPr lang="en-US" sz="1300" b="0" kern="1200" dirty="0" smtClean="0">
                          <a:solidFill>
                            <a:schemeClr val="tx1"/>
                          </a:solidFill>
                          <a:effectLst/>
                          <a:latin typeface="Arial" panose="020B0604020202020204" pitchFamily="34" charset="0"/>
                          <a:ea typeface="+mn-ea"/>
                          <a:cs typeface="Arial" panose="020B0604020202020204" pitchFamily="34" charset="0"/>
                        </a:rPr>
                        <a:t>and meeting </a:t>
                      </a:r>
                      <a:r>
                        <a:rPr lang="en-US" sz="1300" b="0" kern="1200" dirty="0">
                          <a:solidFill>
                            <a:schemeClr val="tx1"/>
                          </a:solidFill>
                          <a:effectLst/>
                          <a:latin typeface="Arial" panose="020B0604020202020204" pitchFamily="34" charset="0"/>
                          <a:ea typeface="+mn-ea"/>
                          <a:cs typeface="Arial" panose="020B0604020202020204" pitchFamily="34" charset="0"/>
                        </a:rPr>
                        <a:t>80% data</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recovery</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36 NAQI stations and 35 PAs, Provinces, Metros networks are fully operational and meeting 75% data recovery</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57950">
                <a:tc gridSpan="4">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Strengthened knowledge, science and policy interface</a:t>
                      </a:r>
                      <a:endPar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788980">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Web-based</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environmental</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outlook-South</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African Environment</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(SAE 2019</a:t>
                      </a:r>
                      <a:r>
                        <a:rPr lang="en-ZA" sz="1300" kern="1200" dirty="0" smtClean="0">
                          <a:solidFill>
                            <a:schemeClr val="tx1"/>
                          </a:solidFill>
                          <a:effectLst/>
                          <a:latin typeface="Arial" panose="020B0604020202020204" pitchFamily="34" charset="0"/>
                          <a:ea typeface="+mn-ea"/>
                          <a:cs typeface="Arial" panose="020B0604020202020204" pitchFamily="34" charset="0"/>
                        </a:rPr>
                        <a:t>)-</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Published South </a:t>
                      </a:r>
                      <a:r>
                        <a:rPr lang="en-ZA" sz="1300" kern="1200" dirty="0" smtClean="0">
                          <a:solidFill>
                            <a:schemeClr val="tx1"/>
                          </a:solidFill>
                          <a:effectLst/>
                          <a:latin typeface="Arial" panose="020B0604020202020204" pitchFamily="34" charset="0"/>
                          <a:ea typeface="+mn-ea"/>
                          <a:cs typeface="Arial" panose="020B0604020202020204" pitchFamily="34" charset="0"/>
                        </a:rPr>
                        <a:t>African Environment </a:t>
                      </a:r>
                      <a:r>
                        <a:rPr lang="en-ZA" sz="1300" kern="1200" dirty="0">
                          <a:solidFill>
                            <a:schemeClr val="tx1"/>
                          </a:solidFill>
                          <a:effectLst/>
                          <a:latin typeface="Arial" panose="020B0604020202020204" pitchFamily="34" charset="0"/>
                          <a:ea typeface="+mn-ea"/>
                          <a:cs typeface="Arial" panose="020B0604020202020204" pitchFamily="34" charset="0"/>
                        </a:rPr>
                        <a:t>-2020 text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Environmental</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outlook – South</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African Environment</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(SAE 2019)</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approved and</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published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The South African Environment – SAE-2019 – was approved for publication by MINMEC and was made public on the website on 16 May 2020 (see  http://soer.environment.gov.za/soer/).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26</a:t>
            </a:fld>
            <a:endParaRPr lang="en-US"/>
          </a:p>
        </p:txBody>
      </p:sp>
    </p:spTree>
    <p:extLst>
      <p:ext uri="{BB962C8B-B14F-4D97-AF65-F5344CB8AC3E}">
        <p14:creationId xmlns:p14="http://schemas.microsoft.com/office/powerpoint/2010/main" xmlns="" val="232180756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0"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4 :CLIMATE CHANGE, AIR QUALITY AND SUSTAINABLE DEVELOPMENT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2759927039"/>
              </p:ext>
            </p:extLst>
          </p:nvPr>
        </p:nvGraphicFramePr>
        <p:xfrm>
          <a:off x="147635" y="890960"/>
          <a:ext cx="8839202" cy="5242560"/>
        </p:xfrm>
        <a:graphic>
          <a:graphicData uri="http://schemas.openxmlformats.org/drawingml/2006/table">
            <a:tbl>
              <a:tblPr/>
              <a:tblGrid>
                <a:gridCol w="1590675">
                  <a:extLst>
                    <a:ext uri="{9D8B030D-6E8A-4147-A177-3AD203B41FA5}">
                      <a16:colId xmlns:a16="http://schemas.microsoft.com/office/drawing/2014/main" xmlns="" val="20000"/>
                    </a:ext>
                  </a:extLst>
                </a:gridCol>
                <a:gridCol w="1800225">
                  <a:extLst>
                    <a:ext uri="{9D8B030D-6E8A-4147-A177-3AD203B41FA5}">
                      <a16:colId xmlns:a16="http://schemas.microsoft.com/office/drawing/2014/main" xmlns="" val="20001"/>
                    </a:ext>
                  </a:extLst>
                </a:gridCol>
                <a:gridCol w="3000375">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137292">
                <a:tc gridSpan="4">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Strengthened knowledge, science and policy interface (continued)</a:t>
                      </a:r>
                      <a:endPar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56277">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88980">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Annual Report Card on key Essential Ocean and Coasts variables/indicators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Compiled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260654">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2018 </a:t>
                      </a:r>
                      <a:r>
                        <a:rPr lang="en-ZA" sz="1300" kern="1200" dirty="0" err="1">
                          <a:solidFill>
                            <a:schemeClr val="tx1"/>
                          </a:solidFill>
                          <a:effectLst/>
                          <a:latin typeface="Arial" panose="020B0604020202020204" pitchFamily="34" charset="0"/>
                          <a:ea typeface="+mn-ea"/>
                          <a:cs typeface="Arial" panose="020B0604020202020204" pitchFamily="34" charset="0"/>
                        </a:rPr>
                        <a:t>SoF</a:t>
                      </a:r>
                      <a:r>
                        <a:rPr lang="en-ZA" sz="1300" kern="1200" dirty="0">
                          <a:solidFill>
                            <a:schemeClr val="tx1"/>
                          </a:solidFill>
                          <a:effectLst/>
                          <a:latin typeface="Arial" panose="020B0604020202020204" pitchFamily="34" charset="0"/>
                          <a:ea typeface="+mn-ea"/>
                          <a:cs typeface="Arial" panose="020B0604020202020204" pitchFamily="34" charset="0"/>
                        </a:rPr>
                        <a:t> finalised and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Draft report submitted for approval</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1</a:t>
                      </a:r>
                      <a:r>
                        <a:rPr lang="en-US" sz="1300" kern="1200" baseline="30000" dirty="0">
                          <a:solidFill>
                            <a:schemeClr val="tx1"/>
                          </a:solidFill>
                          <a:effectLst/>
                          <a:latin typeface="Arial" panose="020B0604020202020204" pitchFamily="34" charset="0"/>
                          <a:ea typeface="+mn-ea"/>
                          <a:cs typeface="Arial" panose="020B0604020202020204" pitchFamily="34" charset="0"/>
                        </a:rPr>
                        <a:t>st</a:t>
                      </a:r>
                      <a:r>
                        <a:rPr lang="en-US" sz="1300" kern="1200" dirty="0">
                          <a:solidFill>
                            <a:schemeClr val="tx1"/>
                          </a:solidFill>
                          <a:effectLst/>
                          <a:latin typeface="Arial" panose="020B0604020202020204" pitchFamily="34" charset="0"/>
                          <a:ea typeface="+mn-ea"/>
                          <a:cs typeface="Arial" panose="020B0604020202020204" pitchFamily="34" charset="0"/>
                        </a:rPr>
                        <a:t> Draft report submitted for content approval.</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788980">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Annual list of protected trees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List of Protected</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Trees reviewed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List of protected trees reviewed by Sub-directorates: Forestry Scientific Services and Forestry Regulation and Support.</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320703">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International cooperation supportive of SA </a:t>
                      </a: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Environmental /sustainable development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priorities enhanced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hMerge="1">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788980">
                <a:tc>
                  <a:txBody>
                    <a:bodyPr/>
                    <a:lstStyle/>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7 positions approved:</a:t>
                      </a:r>
                    </a:p>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2 Climate change</a:t>
                      </a:r>
                    </a:p>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positions</a:t>
                      </a:r>
                      <a:r>
                        <a:rPr lang="en-ZA" sz="1300" b="1" kern="1200" dirty="0" smtClean="0">
                          <a:solidFill>
                            <a:schemeClr val="tx1"/>
                          </a:solidFill>
                          <a:effectLst/>
                          <a:latin typeface="Arial" panose="020B0604020202020204" pitchFamily="34" charset="0"/>
                          <a:ea typeface="+mn-ea"/>
                          <a:cs typeface="Arial" panose="020B0604020202020204" pitchFamily="34" charset="0"/>
                        </a:rPr>
                        <a:t>: </a:t>
                      </a:r>
                      <a:r>
                        <a:rPr lang="en-ZA" sz="1300" kern="1200" dirty="0" smtClean="0">
                          <a:solidFill>
                            <a:schemeClr val="tx1"/>
                          </a:solidFill>
                          <a:effectLst/>
                          <a:latin typeface="Arial" panose="020B0604020202020204" pitchFamily="34" charset="0"/>
                          <a:ea typeface="+mn-ea"/>
                          <a:cs typeface="Arial" panose="020B0604020202020204" pitchFamily="34" charset="0"/>
                        </a:rPr>
                        <a:t>UNFCCC</a:t>
                      </a:r>
                      <a:r>
                        <a:rPr lang="en-ZA" sz="1300" kern="1200" dirty="0">
                          <a:solidFill>
                            <a:schemeClr val="tx1"/>
                          </a:solidFill>
                          <a:effectLst/>
                          <a:latin typeface="Arial" panose="020B0604020202020204" pitchFamily="34" charset="0"/>
                          <a:ea typeface="+mn-ea"/>
                          <a:cs typeface="Arial" panose="020B0604020202020204" pitchFamily="34" charset="0"/>
                        </a:rPr>
                        <a:t>,</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IPCC</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IPCC 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US" sz="1300" b="0" kern="1200" dirty="0">
                          <a:solidFill>
                            <a:schemeClr val="tx1"/>
                          </a:solidFill>
                          <a:effectLst/>
                          <a:latin typeface="Arial" panose="020B0604020202020204" pitchFamily="34" charset="0"/>
                          <a:ea typeface="+mn-ea"/>
                          <a:cs typeface="Arial" panose="020B0604020202020204" pitchFamily="34" charset="0"/>
                        </a:rPr>
                        <a:t>The IPCC 52 position has been approved</a:t>
                      </a:r>
                      <a:r>
                        <a:rPr lang="en-US" sz="1300" b="0" kern="1200" dirty="0" smtClean="0">
                          <a:solidFill>
                            <a:schemeClr val="tx1"/>
                          </a:solidFill>
                          <a:effectLst/>
                          <a:latin typeface="Arial" panose="020B0604020202020204" pitchFamily="34" charset="0"/>
                          <a:ea typeface="+mn-ea"/>
                          <a:cs typeface="Arial" panose="020B0604020202020204" pitchFamily="34" charset="0"/>
                        </a:rPr>
                        <a:t>.</a:t>
                      </a:r>
                    </a:p>
                    <a:p>
                      <a:r>
                        <a:rPr lang="en-US" sz="1300" b="0" kern="1200" dirty="0" smtClean="0">
                          <a:solidFill>
                            <a:schemeClr val="tx1"/>
                          </a:solidFill>
                          <a:effectLst/>
                          <a:latin typeface="Arial" panose="020B0604020202020204" pitchFamily="34" charset="0"/>
                          <a:ea typeface="+mn-ea"/>
                          <a:cs typeface="Arial" panose="020B0604020202020204" pitchFamily="34" charset="0"/>
                        </a:rPr>
                        <a:t>Note:</a:t>
                      </a:r>
                      <a:r>
                        <a:rPr lang="en-ZA" sz="1300" b="0" kern="1200" dirty="0" smtClean="0">
                          <a:solidFill>
                            <a:schemeClr val="tx1"/>
                          </a:solidFill>
                          <a:effectLst/>
                          <a:latin typeface="Arial" panose="020B0604020202020204" pitchFamily="34" charset="0"/>
                          <a:ea typeface="+mn-ea"/>
                          <a:cs typeface="Arial" panose="020B0604020202020204" pitchFamily="34" charset="0"/>
                        </a:rPr>
                        <a:t>The position paper was approved on the 21 February 2020. A country do not have control over the international calendar. In some instances there are date changes, over the short term, as in the case of the IPCC 52.</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27</a:t>
            </a:fld>
            <a:endParaRPr lang="en-US"/>
          </a:p>
        </p:txBody>
      </p:sp>
    </p:spTree>
    <p:extLst>
      <p:ext uri="{BB962C8B-B14F-4D97-AF65-F5344CB8AC3E}">
        <p14:creationId xmlns:p14="http://schemas.microsoft.com/office/powerpoint/2010/main" xmlns="" val="236992335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0"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4 :CLIMATE CHANGE, AIR QUALITY AND SUSTAINABLE DEVELOPMENT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1934917606"/>
              </p:ext>
            </p:extLst>
          </p:nvPr>
        </p:nvGraphicFramePr>
        <p:xfrm>
          <a:off x="147635" y="890960"/>
          <a:ext cx="8839202" cy="4038600"/>
        </p:xfrm>
        <a:graphic>
          <a:graphicData uri="http://schemas.openxmlformats.org/drawingml/2006/table">
            <a:tbl>
              <a:tblPr/>
              <a:tblGrid>
                <a:gridCol w="1590675">
                  <a:extLst>
                    <a:ext uri="{9D8B030D-6E8A-4147-A177-3AD203B41FA5}">
                      <a16:colId xmlns:a16="http://schemas.microsoft.com/office/drawing/2014/main" xmlns="" val="20000"/>
                    </a:ext>
                  </a:extLst>
                </a:gridCol>
                <a:gridCol w="1800225">
                  <a:extLst>
                    <a:ext uri="{9D8B030D-6E8A-4147-A177-3AD203B41FA5}">
                      <a16:colId xmlns:a16="http://schemas.microsoft.com/office/drawing/2014/main" xmlns="" val="20001"/>
                    </a:ext>
                  </a:extLst>
                </a:gridCol>
                <a:gridCol w="3000375">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13729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International cooperation supportive of SA </a:t>
                      </a: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Environmental /sustainable development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priorities enhanced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56277">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889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Arial" panose="020B0604020202020204" pitchFamily="34" charset="0"/>
                          <a:ea typeface="+mn-ea"/>
                          <a:cs typeface="Arial" panose="020B0604020202020204" pitchFamily="34" charset="0"/>
                        </a:rPr>
                        <a:t>4 Biodiversity positions: </a:t>
                      </a:r>
                      <a:r>
                        <a:rPr lang="en-US" sz="1300" kern="1200" dirty="0">
                          <a:solidFill>
                            <a:schemeClr val="tx1"/>
                          </a:solidFill>
                          <a:effectLst/>
                          <a:latin typeface="Arial" panose="020B0604020202020204" pitchFamily="34" charset="0"/>
                          <a:ea typeface="+mn-ea"/>
                          <a:cs typeface="Arial" panose="020B0604020202020204" pitchFamily="34" charset="0"/>
                        </a:rPr>
                        <a:t>CBD COP15; CPB CoPMOP10; Nagoya COP MOP4; IPBES8</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algn="just" defTabSz="457200" rtl="0" eaLnBrk="1" latinLnBrk="0" hangingPunct="1">
                        <a:lnSpc>
                          <a:spcPct val="100000"/>
                        </a:lnSpc>
                      </a:pPr>
                      <a:r>
                        <a:rPr lang="en-ZA" sz="1300" kern="1200" dirty="0" smtClean="0">
                          <a:solidFill>
                            <a:schemeClr val="tx1"/>
                          </a:solidFill>
                          <a:effectLst/>
                          <a:latin typeface="Arial" panose="020B0604020202020204" pitchFamily="34" charset="0"/>
                          <a:ea typeface="+mn-ea"/>
                          <a:cs typeface="Arial" panose="020B0604020202020204" pitchFamily="34" charset="0"/>
                        </a:rPr>
                        <a:t>Annual </a:t>
                      </a:r>
                      <a:r>
                        <a:rPr lang="en-ZA" sz="1300" kern="1200" dirty="0">
                          <a:solidFill>
                            <a:schemeClr val="tx1"/>
                          </a:solidFill>
                          <a:effectLst/>
                          <a:latin typeface="Arial" panose="020B0604020202020204" pitchFamily="34" charset="0"/>
                          <a:ea typeface="+mn-ea"/>
                          <a:cs typeface="Arial" panose="020B0604020202020204" pitchFamily="34" charset="0"/>
                        </a:rPr>
                        <a:t>target </a:t>
                      </a:r>
                      <a:r>
                        <a:rPr lang="en-ZA" sz="1300" kern="1200" dirty="0" smtClean="0">
                          <a:solidFill>
                            <a:schemeClr val="tx1"/>
                          </a:solidFill>
                          <a:effectLst/>
                          <a:latin typeface="Arial" panose="020B0604020202020204" pitchFamily="34" charset="0"/>
                          <a:ea typeface="+mn-ea"/>
                          <a:cs typeface="Arial" panose="020B0604020202020204" pitchFamily="34" charset="0"/>
                        </a:rPr>
                        <a:t>removed from revised 2020/21 </a:t>
                      </a:r>
                      <a:r>
                        <a:rPr lang="en-ZA" sz="1300" kern="1200" dirty="0">
                          <a:solidFill>
                            <a:schemeClr val="tx1"/>
                          </a:solidFill>
                          <a:effectLst/>
                          <a:latin typeface="Arial" panose="020B0604020202020204" pitchFamily="34" charset="0"/>
                          <a:ea typeface="+mn-ea"/>
                          <a:cs typeface="Arial" panose="020B0604020202020204" pitchFamily="34" charset="0"/>
                        </a:rPr>
                        <a:t>Annual Performance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Plan</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7889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1 Chemical/ Waste</a:t>
                      </a:r>
                    </a:p>
                    <a:p>
                      <a:pPr marL="0" marR="0" indent="0" algn="l"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Management </a:t>
                      </a:r>
                      <a:r>
                        <a:rPr lang="en-ZA" sz="1300" kern="1200" dirty="0" smtClean="0">
                          <a:solidFill>
                            <a:schemeClr val="tx1"/>
                          </a:solidFill>
                          <a:effectLst/>
                          <a:latin typeface="Arial" panose="020B0604020202020204" pitchFamily="34" charset="0"/>
                          <a:ea typeface="+mn-ea"/>
                          <a:cs typeface="Arial" panose="020B0604020202020204" pitchFamily="34" charset="0"/>
                        </a:rPr>
                        <a:t>position approved (Montreal </a:t>
                      </a:r>
                      <a:r>
                        <a:rPr lang="en-ZA" sz="1300" kern="1200" dirty="0">
                          <a:solidFill>
                            <a:schemeClr val="tx1"/>
                          </a:solidFill>
                          <a:effectLst/>
                          <a:latin typeface="Arial" panose="020B0604020202020204" pitchFamily="34" charset="0"/>
                          <a:ea typeface="+mn-ea"/>
                          <a:cs typeface="Arial" panose="020B0604020202020204" pitchFamily="34" charset="0"/>
                        </a:rPr>
                        <a:t>MOP)</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US" sz="1300" b="1" kern="1200" dirty="0">
                          <a:solidFill>
                            <a:schemeClr val="tx1"/>
                          </a:solidFill>
                          <a:effectLst/>
                          <a:latin typeface="Arial" panose="020B0604020202020204" pitchFamily="34" charset="0"/>
                          <a:ea typeface="+mn-ea"/>
                          <a:cs typeface="Arial" panose="020B0604020202020204" pitchFamily="34" charset="0"/>
                        </a:rPr>
                        <a:t>Annual target:</a:t>
                      </a:r>
                      <a:endParaRPr lang="en-US" sz="1300" b="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7889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Arial" panose="020B0604020202020204" pitchFamily="34" charset="0"/>
                          <a:ea typeface="+mn-ea"/>
                          <a:cs typeface="Arial" panose="020B0604020202020204" pitchFamily="34" charset="0"/>
                        </a:rPr>
                        <a:t>Total resources mobilized - US</a:t>
                      </a:r>
                      <a:r>
                        <a:rPr lang="en-US" sz="1300" kern="1200" dirty="0">
                          <a:solidFill>
                            <a:schemeClr val="tx1"/>
                          </a:solidFill>
                          <a:effectLst/>
                          <a:latin typeface="Arial" panose="020B0604020202020204" pitchFamily="34" charset="0"/>
                          <a:ea typeface="+mn-ea"/>
                          <a:cs typeface="Arial" panose="020B0604020202020204" pitchFamily="34" charset="0"/>
                        </a:rPr>
                        <a:t>$ 40 million raised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US$ 10 million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Total Mobilized: US$ 70 213 319.15 (Grant: US$56 451 851.15; Loan: US$ 13 761 468)</a:t>
                      </a:r>
                    </a:p>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Multilateral: US$ 36 685 919.15</a:t>
                      </a:r>
                    </a:p>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Bilateral:  US$ 33 527 400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28</a:t>
            </a:fld>
            <a:endParaRPr lang="en-US"/>
          </a:p>
        </p:txBody>
      </p:sp>
    </p:spTree>
    <p:extLst>
      <p:ext uri="{BB962C8B-B14F-4D97-AF65-F5344CB8AC3E}">
        <p14:creationId xmlns:p14="http://schemas.microsoft.com/office/powerpoint/2010/main" xmlns="" val="411487796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0"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4 :CLIMATE CHANGE, AIR QUALITY AND SUSTAINABLE DEVELOPMENT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478501275"/>
              </p:ext>
            </p:extLst>
          </p:nvPr>
        </p:nvGraphicFramePr>
        <p:xfrm>
          <a:off x="147635" y="890960"/>
          <a:ext cx="8839202" cy="3836980"/>
        </p:xfrm>
        <a:graphic>
          <a:graphicData uri="http://schemas.openxmlformats.org/drawingml/2006/table">
            <a:tbl>
              <a:tblPr/>
              <a:tblGrid>
                <a:gridCol w="1590675">
                  <a:extLst>
                    <a:ext uri="{9D8B030D-6E8A-4147-A177-3AD203B41FA5}">
                      <a16:colId xmlns:a16="http://schemas.microsoft.com/office/drawing/2014/main" xmlns="" val="20000"/>
                    </a:ext>
                  </a:extLst>
                </a:gridCol>
                <a:gridCol w="1800225">
                  <a:extLst>
                    <a:ext uri="{9D8B030D-6E8A-4147-A177-3AD203B41FA5}">
                      <a16:colId xmlns:a16="http://schemas.microsoft.com/office/drawing/2014/main" xmlns="" val="20001"/>
                    </a:ext>
                  </a:extLst>
                </a:gridCol>
                <a:gridCol w="3000375">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13729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An adequately capacitated local sphere of government which is able to effective execute its environmental management function</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56277">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88980">
                <a:tc>
                  <a:txBody>
                    <a:bodyPr/>
                    <a:lstStyle/>
                    <a:p>
                      <a:pPr algn="just">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2 Interventions:</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Environmental</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priorities</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incorporated in</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IDPs of 44 district</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municipalities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IDPs of 44 district</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Municipalities </a:t>
                      </a:r>
                      <a:r>
                        <a:rPr lang="en-US" sz="1300" b="0" kern="1200" dirty="0" smtClean="0">
                          <a:solidFill>
                            <a:schemeClr val="tx1"/>
                          </a:solidFill>
                          <a:effectLst/>
                          <a:latin typeface="Arial" panose="020B0604020202020204" pitchFamily="34" charset="0"/>
                          <a:ea typeface="+mn-ea"/>
                          <a:cs typeface="Arial" panose="020B0604020202020204" pitchFamily="34" charset="0"/>
                        </a:rPr>
                        <a:t>analyzed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effectLst/>
                          <a:latin typeface="Arial" panose="020B0604020202020204" pitchFamily="34" charset="0"/>
                          <a:ea typeface="+mn-ea"/>
                          <a:cs typeface="Arial" panose="020B0604020202020204" pitchFamily="34" charset="0"/>
                        </a:rPr>
                        <a:t>Due to  Covid19 restrictions on gatherings, officials could only do desktop analysis of the IDPs. IDPs of 30/44 district Municipalities  reviewed for the period under review.</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dirty="0" smtClean="0">
                          <a:solidFill>
                            <a:schemeClr val="tx1"/>
                          </a:solidFill>
                          <a:effectLst/>
                          <a:latin typeface="Arial" panose="020B0604020202020204" pitchFamily="34" charset="0"/>
                          <a:ea typeface="+mn-ea"/>
                          <a:cs typeface="Arial" panose="020B0604020202020204" pitchFamily="34" charset="0"/>
                        </a:rPr>
                        <a:t>Corrective Measure: </a:t>
                      </a:r>
                      <a:r>
                        <a:rPr lang="en-ZA" sz="1300" b="0" kern="1200" dirty="0" smtClean="0">
                          <a:solidFill>
                            <a:schemeClr val="tx1"/>
                          </a:solidFill>
                          <a:effectLst/>
                          <a:latin typeface="Arial" panose="020B0604020202020204" pitchFamily="34" charset="0"/>
                          <a:ea typeface="+mn-ea"/>
                          <a:cs typeface="Arial" panose="020B0604020202020204" pitchFamily="34" charset="0"/>
                        </a:rPr>
                        <a:t>Accelerated desktop analysis for all the district municipalities, instead of stakeholder engagements. Draft report will be available in Quarter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788980">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250 Municipal</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Councillors and/or</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officials trained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Training Needs</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Training Needs analysis report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100 Municipal Councillors and/or officials trained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29</a:t>
            </a:fld>
            <a:endParaRPr lang="en-US"/>
          </a:p>
        </p:txBody>
      </p:sp>
    </p:spTree>
    <p:extLst>
      <p:ext uri="{BB962C8B-B14F-4D97-AF65-F5344CB8AC3E}">
        <p14:creationId xmlns:p14="http://schemas.microsoft.com/office/powerpoint/2010/main" xmlns="" val="180122895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7" name="Group 121"/>
          <p:cNvGraphicFramePr>
            <a:graphicFrameLocks/>
          </p:cNvGraphicFramePr>
          <p:nvPr>
            <p:extLst>
              <p:ext uri="{D42A27DB-BD31-4B8C-83A1-F6EECF244321}">
                <p14:modId xmlns:p14="http://schemas.microsoft.com/office/powerpoint/2010/main" xmlns="" val="662284706"/>
              </p:ext>
            </p:extLst>
          </p:nvPr>
        </p:nvGraphicFramePr>
        <p:xfrm>
          <a:off x="132522" y="779646"/>
          <a:ext cx="8865704" cy="5224949"/>
        </p:xfrm>
        <a:graphic>
          <a:graphicData uri="http://schemas.openxmlformats.org/drawingml/2006/table">
            <a:tbl>
              <a:tblPr/>
              <a:tblGrid>
                <a:gridCol w="1595361">
                  <a:extLst>
                    <a:ext uri="{9D8B030D-6E8A-4147-A177-3AD203B41FA5}">
                      <a16:colId xmlns:a16="http://schemas.microsoft.com/office/drawing/2014/main" xmlns="" val="20000"/>
                    </a:ext>
                  </a:extLst>
                </a:gridCol>
                <a:gridCol w="1595362">
                  <a:extLst>
                    <a:ext uri="{9D8B030D-6E8A-4147-A177-3AD203B41FA5}">
                      <a16:colId xmlns:a16="http://schemas.microsoft.com/office/drawing/2014/main" xmlns="" val="20001"/>
                    </a:ext>
                  </a:extLst>
                </a:gridCol>
                <a:gridCol w="1861257">
                  <a:extLst>
                    <a:ext uri="{9D8B030D-6E8A-4147-A177-3AD203B41FA5}">
                      <a16:colId xmlns:a16="http://schemas.microsoft.com/office/drawing/2014/main" xmlns="" val="20002"/>
                    </a:ext>
                  </a:extLst>
                </a:gridCol>
                <a:gridCol w="1814822">
                  <a:extLst>
                    <a:ext uri="{9D8B030D-6E8A-4147-A177-3AD203B41FA5}">
                      <a16:colId xmlns:a16="http://schemas.microsoft.com/office/drawing/2014/main" xmlns="" val="20003"/>
                    </a:ext>
                  </a:extLst>
                </a:gridCol>
                <a:gridCol w="1998902">
                  <a:extLst>
                    <a:ext uri="{9D8B030D-6E8A-4147-A177-3AD203B41FA5}">
                      <a16:colId xmlns:a16="http://schemas.microsoft.com/office/drawing/2014/main" xmlns="" val="20004"/>
                    </a:ext>
                  </a:extLst>
                </a:gridCol>
              </a:tblGrid>
              <a:tr h="487893">
                <a:tc>
                  <a:txBody>
                    <a:bodyPr/>
                    <a:lstStyle/>
                    <a:p>
                      <a:pPr marL="0" algn="l" defTabSz="914400" rtl="0" eaLnBrk="1" latinLnBrk="0" hangingPunct="1">
                        <a:spcAft>
                          <a:spcPts val="0"/>
                        </a:spcAft>
                      </a:pPr>
                      <a:r>
                        <a:rPr kumimoji="0" lang="en-ZA" sz="1300" b="1" i="0" u="none" strike="noStrike" kern="1200" cap="none" normalizeH="0" baseline="0" dirty="0" smtClean="0">
                          <a:ln>
                            <a:noFill/>
                          </a:ln>
                          <a:solidFill>
                            <a:schemeClr val="tx1"/>
                          </a:solidFill>
                          <a:effectLst/>
                          <a:latin typeface="Arial" pitchFamily="34" charset="0"/>
                          <a:ea typeface="+mn-ea"/>
                          <a:cs typeface="Arial" pitchFamily="34" charset="0"/>
                        </a:rPr>
                        <a:t>PROGRAMME</a:t>
                      </a:r>
                    </a:p>
                    <a:p>
                      <a:pPr marL="0" algn="l" defTabSz="914400" rtl="0" eaLnBrk="1" latinLnBrk="0" hangingPunct="1">
                        <a:spcAft>
                          <a:spcPts val="0"/>
                        </a:spcAft>
                      </a:pPr>
                      <a:endParaRPr kumimoji="0" lang="en-ZA" sz="13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algn="l" defTabSz="914400" rtl="0" eaLnBrk="1" latinLnBrk="0" hangingPunct="1">
                        <a:spcAft>
                          <a:spcPts val="0"/>
                        </a:spcAft>
                      </a:pPr>
                      <a:r>
                        <a:rPr kumimoji="0" lang="en-US" sz="1300" b="1" i="0" u="none" strike="noStrike" kern="1200" cap="none" normalizeH="0" baseline="0" dirty="0" smtClean="0">
                          <a:ln>
                            <a:noFill/>
                          </a:ln>
                          <a:solidFill>
                            <a:schemeClr val="tx1"/>
                          </a:solidFill>
                          <a:effectLst/>
                          <a:latin typeface="Arial" pitchFamily="34" charset="0"/>
                          <a:ea typeface="+mn-ea"/>
                          <a:cs typeface="Arial" pitchFamily="34" charset="0"/>
                        </a:rPr>
                        <a:t>% ON TARGET</a:t>
                      </a:r>
                      <a:endParaRPr kumimoji="0" lang="en-ZA" sz="13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ctr" defTabSz="914400" rtl="0" eaLnBrk="1" latinLnBrk="0" hangingPunct="1">
                        <a:spcAft>
                          <a:spcPts val="0"/>
                        </a:spcAft>
                      </a:pPr>
                      <a:r>
                        <a:rPr kumimoji="0" lang="en-US" sz="1300" b="1" i="0" u="none" strike="noStrike" kern="1200" cap="none" normalizeH="0" baseline="0" dirty="0" smtClean="0">
                          <a:ln>
                            <a:noFill/>
                          </a:ln>
                          <a:solidFill>
                            <a:schemeClr val="tx1"/>
                          </a:solidFill>
                          <a:effectLst/>
                          <a:latin typeface="Arial" pitchFamily="34" charset="0"/>
                          <a:ea typeface="+mn-ea"/>
                          <a:cs typeface="Arial" pitchFamily="34" charset="0"/>
                        </a:rPr>
                        <a:t>% WORK IN PROGRESS</a:t>
                      </a:r>
                      <a:endParaRPr kumimoji="0" lang="en-ZA" sz="13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l" defTabSz="914400" rtl="0" eaLnBrk="1" latinLnBrk="0" hangingPunct="1">
                        <a:spcAft>
                          <a:spcPts val="0"/>
                        </a:spcAft>
                      </a:pPr>
                      <a:r>
                        <a:rPr kumimoji="0" lang="en-US" sz="1300" b="1" i="0" u="none" strike="noStrike" kern="1200" cap="none" normalizeH="0" baseline="0" dirty="0" smtClean="0">
                          <a:ln>
                            <a:noFill/>
                          </a:ln>
                          <a:solidFill>
                            <a:schemeClr val="tx1"/>
                          </a:solidFill>
                          <a:effectLst/>
                          <a:latin typeface="Arial" pitchFamily="34" charset="0"/>
                          <a:ea typeface="+mn-ea"/>
                          <a:cs typeface="Arial" pitchFamily="34" charset="0"/>
                        </a:rPr>
                        <a:t>% OFF TARGET</a:t>
                      </a:r>
                      <a:endParaRPr kumimoji="0" lang="en-ZA" sz="13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l" defTabSz="914400" rtl="0" eaLnBrk="1" latinLnBrk="0" hangingPunct="1">
                        <a:spcAft>
                          <a:spcPts val="0"/>
                        </a:spcAft>
                      </a:pPr>
                      <a:r>
                        <a:rPr kumimoji="0" lang="en-US" sz="1300" b="1" i="0" u="none" strike="noStrike" kern="1200" cap="none" normalizeH="0" baseline="0" dirty="0" smtClean="0">
                          <a:ln>
                            <a:noFill/>
                          </a:ln>
                          <a:solidFill>
                            <a:schemeClr val="tx1"/>
                          </a:solidFill>
                          <a:effectLst/>
                          <a:latin typeface="Arial" pitchFamily="34" charset="0"/>
                          <a:ea typeface="+mn-ea"/>
                          <a:cs typeface="Arial" pitchFamily="34" charset="0"/>
                        </a:rPr>
                        <a:t>% NO MILESTONE</a:t>
                      </a:r>
                      <a:endParaRPr kumimoji="0" lang="en-ZA" sz="13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486534">
                <a:tc>
                  <a:txBody>
                    <a:bodyPr/>
                    <a:lstStyle/>
                    <a:p>
                      <a:pPr marL="0" algn="l" defTabSz="914400" rtl="0" eaLnBrk="1" latinLnBrk="0" hangingPunct="1">
                        <a:spcAft>
                          <a:spcPts val="0"/>
                        </a:spcAft>
                      </a:pPr>
                      <a:r>
                        <a:rPr lang="en-ZA" sz="1500" b="1" kern="1200" dirty="0">
                          <a:solidFill>
                            <a:schemeClr val="tx1"/>
                          </a:solidFill>
                          <a:latin typeface="Arial Narrow" panose="020B0606020202030204" pitchFamily="34" charset="0"/>
                          <a:ea typeface="+mn-ea"/>
                          <a:cs typeface="Arial" pitchFamily="34" charset="0"/>
                        </a:rPr>
                        <a:t>Administration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30% (5/17</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35% (6/17</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
                          <a:cs typeface=""/>
                        </a:rPr>
                        <a:t>35% (6/17</a:t>
                      </a:r>
                      <a:r>
                        <a:rPr kumimoji="0" lang="en-ZA" sz="15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(1/18)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468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Arial Narrow" panose="020B0606020202030204" pitchFamily="34" charset="0"/>
                          <a:ea typeface="+mn-ea"/>
                          <a:cs typeface="Arial" pitchFamily="34" charset="0"/>
                        </a:rPr>
                        <a:t>RCSM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58% (7/12</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17% (2/12</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25% (3/12)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471292">
                <a:tc>
                  <a:txBody>
                    <a:bodyPr/>
                    <a:lstStyle/>
                    <a:p>
                      <a:pPr marL="0" algn="l" defTabSz="914400" rtl="0" eaLnBrk="1" latinLnBrk="0" hangingPunct="1">
                        <a:spcAft>
                          <a:spcPts val="0"/>
                        </a:spcAft>
                      </a:pPr>
                      <a:r>
                        <a:rPr lang="en-US" sz="1500" b="1" dirty="0">
                          <a:latin typeface="Arial Narrow" panose="020B0606020202030204" pitchFamily="34" charset="0"/>
                          <a:cs typeface="Arial" pitchFamily="34" charset="0"/>
                        </a:rPr>
                        <a:t>O&amp;C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38% (3/8</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38% (3/8</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
                          <a:cs typeface=""/>
                        </a:rPr>
                        <a:t>24% (2/8</a:t>
                      </a:r>
                      <a:r>
                        <a:rPr kumimoji="0" lang="en-ZA" sz="15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(2/10)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436620">
                <a:tc>
                  <a:txBody>
                    <a:bodyPr/>
                    <a:lstStyle/>
                    <a:p>
                      <a:pPr marL="0" algn="l" defTabSz="914400" rtl="0" eaLnBrk="1" latinLnBrk="0" hangingPunct="1">
                        <a:spcAft>
                          <a:spcPts val="0"/>
                        </a:spcAft>
                      </a:pPr>
                      <a:r>
                        <a:rPr lang="en-ZA" sz="1500" b="1" kern="1200" dirty="0">
                          <a:solidFill>
                            <a:schemeClr val="tx1"/>
                          </a:solidFill>
                          <a:latin typeface="Arial Narrow" panose="020B0606020202030204" pitchFamily="34" charset="0"/>
                          <a:ea typeface="+mn-ea"/>
                          <a:cs typeface="Arial" pitchFamily="34" charset="0"/>
                        </a:rPr>
                        <a:t>CCAQSD</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60% (12/20)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20% (4/20</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
                          <a:cs typeface=""/>
                        </a:rPr>
                        <a:t>20% (4/20</a:t>
                      </a:r>
                      <a:r>
                        <a:rPr kumimoji="0" lang="en-ZA" sz="15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(6/26)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434364">
                <a:tc>
                  <a:txBody>
                    <a:bodyPr/>
                    <a:lstStyle/>
                    <a:p>
                      <a:pPr marL="0" algn="l" defTabSz="914400" rtl="0" eaLnBrk="1" latinLnBrk="0" hangingPunct="1">
                        <a:spcAft>
                          <a:spcPts val="0"/>
                        </a:spcAft>
                      </a:pPr>
                      <a:r>
                        <a:rPr lang="en-ZA" sz="1500" b="1" kern="1200" dirty="0">
                          <a:solidFill>
                            <a:schemeClr val="tx1"/>
                          </a:solidFill>
                          <a:latin typeface="Arial Narrow" panose="020B0606020202030204" pitchFamily="34" charset="0"/>
                          <a:ea typeface="+mn-ea"/>
                          <a:cs typeface="Arial" pitchFamily="34" charset="0"/>
                        </a:rPr>
                        <a:t>B&amp;C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56% (9/16</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31% (5/16</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
                          <a:cs typeface=""/>
                        </a:rPr>
                        <a:t>13% (2/16</a:t>
                      </a:r>
                      <a:r>
                        <a:rPr kumimoji="0" lang="en-ZA" sz="15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(1/17)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505670">
                <a:tc>
                  <a:txBody>
                    <a:bodyPr/>
                    <a:lstStyle/>
                    <a:p>
                      <a:pPr marL="0" indent="0" algn="l" defTabSz="914400" rtl="0" eaLnBrk="1" latinLnBrk="0" hangingPunct="1">
                        <a:spcAft>
                          <a:spcPts val="0"/>
                        </a:spcAft>
                        <a:buFontTx/>
                        <a:buNone/>
                      </a:pPr>
                      <a:r>
                        <a:rPr lang="en-US" sz="1500" b="1" kern="1200" dirty="0">
                          <a:solidFill>
                            <a:schemeClr val="tx1"/>
                          </a:solidFill>
                          <a:latin typeface="Arial Narrow" panose="020B0606020202030204" pitchFamily="34" charset="0"/>
                          <a:ea typeface="+mn-ea"/>
                          <a:cs typeface="Arial" pitchFamily="34" charset="0"/>
                        </a:rPr>
                        <a:t>EP</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13% (2/15</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20% (3/15</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67% (10/15</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normalizeH="0" baseline="0" dirty="0" smtClean="0">
                          <a:ln>
                            <a:noFill/>
                          </a:ln>
                          <a:solidFill>
                            <a:schemeClr val="tx1"/>
                          </a:solidFill>
                          <a:effectLst/>
                          <a:latin typeface="Arial Narrow" pitchFamily="34" charset="0"/>
                          <a:ea typeface="+mn-ea"/>
                          <a:cs typeface="+mn-cs"/>
                        </a:rPr>
                        <a:t>(6/21)</a:t>
                      </a:r>
                      <a:endParaRPr kumimoji="0" lang="en-ZA" sz="15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463006">
                <a:tc>
                  <a:txBody>
                    <a:bodyPr/>
                    <a:lstStyle/>
                    <a:p>
                      <a:pPr marL="0" algn="l" defTabSz="914400" rtl="0" eaLnBrk="1" latinLnBrk="0" hangingPunct="1">
                        <a:spcAft>
                          <a:spcPts val="0"/>
                        </a:spcAft>
                      </a:pPr>
                      <a:r>
                        <a:rPr lang="en-US" sz="1500" b="1" dirty="0">
                          <a:latin typeface="Arial Narrow" panose="020B0606020202030204" pitchFamily="34" charset="0"/>
                          <a:cs typeface="Arial" pitchFamily="34" charset="0"/>
                        </a:rPr>
                        <a:t>C&amp;WM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58% (4/7)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14% (1/7)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28% (2/7)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normalizeH="0" baseline="0" dirty="0">
                          <a:ln>
                            <a:noFill/>
                          </a:ln>
                          <a:solidFill>
                            <a:schemeClr val="tx1"/>
                          </a:solidFill>
                          <a:effectLst/>
                          <a:latin typeface="Arial Narrow" pitchFamily="34" charset="0"/>
                          <a:ea typeface=""/>
                          <a:cs typeface=""/>
                        </a:rPr>
                        <a:t>(1/8)</a:t>
                      </a:r>
                      <a:endParaRPr kumimoji="0" lang="en-ZA" sz="15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463006">
                <a:tc>
                  <a:txBody>
                    <a:bodyPr/>
                    <a:lstStyle/>
                    <a:p>
                      <a:r>
                        <a:rPr lang="en-US" sz="1500" b="1" kern="1200" dirty="0">
                          <a:solidFill>
                            <a:schemeClr val="tx1"/>
                          </a:solidFill>
                          <a:latin typeface="Arial Narrow" panose="020B0606020202030204" pitchFamily="34" charset="0"/>
                          <a:ea typeface="+mn-ea"/>
                          <a:cs typeface="Arial" pitchFamily="34" charset="0"/>
                        </a:rPr>
                        <a:t>Forestry</a:t>
                      </a:r>
                      <a:endParaRPr lang="en-ZA" sz="1500" b="1" kern="1200" dirty="0">
                        <a:solidFill>
                          <a:schemeClr val="tx1"/>
                        </a:solidFill>
                        <a:latin typeface="Arial Narrow" panose="020B0606020202030204"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25% (3/12)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8% (1/12)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67% (8/12)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(3/15)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5024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Arial Narrow" panose="020B0606020202030204" pitchFamily="34" charset="0"/>
                          <a:ea typeface="+mn-ea"/>
                          <a:cs typeface="Arial" pitchFamily="34" charset="0"/>
                        </a:rPr>
                        <a:t>Fisheries</a:t>
                      </a:r>
                    </a:p>
                    <a:p>
                      <a:endParaRPr lang="en-ZA" sz="1500" b="1" kern="1200" dirty="0">
                        <a:solidFill>
                          <a:schemeClr val="tx1"/>
                        </a:solidFill>
                        <a:latin typeface="Arial Narrow" panose="020B0606020202030204"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54% (7/13)</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31% (4/13)</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15% (2/13)</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(3/14)</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r h="505670">
                <a:tc>
                  <a:txBody>
                    <a:bodyPr/>
                    <a:lstStyle/>
                    <a:p>
                      <a:r>
                        <a:rPr lang="en-ZA" sz="1600" b="1" dirty="0" smtClean="0">
                          <a:latin typeface="Arial Narrow" panose="020B0606020202030204" pitchFamily="34" charset="0"/>
                          <a:cs typeface="Arial" pitchFamily="34" charset="0"/>
                        </a:rPr>
                        <a:t>DEPARTMENT</a:t>
                      </a:r>
                      <a:endParaRPr lang="en-ZA" sz="1600" b="1" dirty="0">
                        <a:latin typeface="Arial Narrow" panose="020B0606020202030204" pitchFamily="34" charset="0"/>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43% (52/120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24% </a:t>
                      </a:r>
                      <a:r>
                        <a:rPr kumimoji="0" lang="en-ZA" sz="1600" b="1" i="0" u="none" strike="noStrike" kern="1200" cap="none" normalizeH="0" baseline="0" dirty="0">
                          <a:ln>
                            <a:noFill/>
                          </a:ln>
                          <a:solidFill>
                            <a:schemeClr val="tx1"/>
                          </a:solidFill>
                          <a:effectLst/>
                          <a:latin typeface="Arial Narrow" pitchFamily="34" charset="0"/>
                          <a:ea typeface="+mn-ea"/>
                          <a:cs typeface="+mn-cs"/>
                        </a:rPr>
                        <a:t>(</a:t>
                      </a:r>
                      <a:r>
                        <a:rPr kumimoji="0" lang="en-ZA" sz="1600" b="1" i="0" u="none" strike="noStrike" kern="1200" cap="none" normalizeH="0" baseline="0" dirty="0" smtClean="0">
                          <a:ln>
                            <a:noFill/>
                          </a:ln>
                          <a:solidFill>
                            <a:schemeClr val="tx1"/>
                          </a:solidFill>
                          <a:effectLst/>
                          <a:latin typeface="Arial Narrow" pitchFamily="34" charset="0"/>
                          <a:ea typeface="+mn-ea"/>
                          <a:cs typeface="+mn-cs"/>
                        </a:rPr>
                        <a:t>29/120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33% (39/120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a:ln>
                            <a:noFill/>
                          </a:ln>
                          <a:solidFill>
                            <a:schemeClr val="tx1"/>
                          </a:solidFill>
                          <a:effectLst/>
                          <a:latin typeface="Arial Narrow" pitchFamily="34" charset="0"/>
                          <a:ea typeface="+mn-ea"/>
                          <a:cs typeface="+mn-cs"/>
                        </a:rPr>
                        <a:t>(</a:t>
                      </a:r>
                      <a:r>
                        <a:rPr kumimoji="0" lang="en-ZA" sz="1600" b="1" i="0" u="none" strike="noStrike" kern="1200" cap="none" normalizeH="0" baseline="0" dirty="0" smtClean="0">
                          <a:ln>
                            <a:noFill/>
                          </a:ln>
                          <a:solidFill>
                            <a:schemeClr val="tx1"/>
                          </a:solidFill>
                          <a:effectLst/>
                          <a:latin typeface="Arial Narrow" pitchFamily="34" charset="0"/>
                          <a:ea typeface="+mn-ea"/>
                          <a:cs typeface="+mn-cs"/>
                        </a:rPr>
                        <a:t>21/141)</a:t>
                      </a:r>
                      <a:endParaRPr kumimoji="0" lang="en-ZA" sz="16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10"/>
                  </a:ext>
                </a:extLst>
              </a:tr>
            </a:tbl>
          </a:graphicData>
        </a:graphic>
      </p:graphicFrame>
      <p:sp>
        <p:nvSpPr>
          <p:cNvPr id="5" name="Rectangle 4"/>
          <p:cNvSpPr/>
          <p:nvPr/>
        </p:nvSpPr>
        <p:spPr>
          <a:xfrm>
            <a:off x="709685" y="157181"/>
            <a:ext cx="8543498" cy="400110"/>
          </a:xfrm>
          <a:prstGeom prst="rect">
            <a:avLst/>
          </a:prstGeom>
        </p:spPr>
        <p:txBody>
          <a:bodyPr wrap="square">
            <a:spAutoFit/>
          </a:bodyPr>
          <a:lstStyle/>
          <a:p>
            <a:r>
              <a:rPr lang="en-ZA" sz="2000" b="1" dirty="0">
                <a:solidFill>
                  <a:srgbClr val="008000"/>
                </a:solidFill>
                <a:latin typeface="Arial" panose="020B0604020202020204" pitchFamily="34" charset="0"/>
                <a:cs typeface="Arial" panose="020B0604020202020204" pitchFamily="34" charset="0"/>
              </a:rPr>
              <a:t>DEPARTMENT PERFORMANCE: FIRST QUARTER OF 2020/21 </a:t>
            </a:r>
            <a:endParaRPr lang="en-ZA" sz="1600" dirty="0">
              <a:solidFill>
                <a:prstClr val="black"/>
              </a:solidFill>
            </a:endParaRPr>
          </a:p>
        </p:txBody>
      </p:sp>
      <p:sp>
        <p:nvSpPr>
          <p:cNvPr id="4" name="TextBox 3"/>
          <p:cNvSpPr txBox="1"/>
          <p:nvPr/>
        </p:nvSpPr>
        <p:spPr>
          <a:xfrm>
            <a:off x="1953928" y="6226355"/>
            <a:ext cx="6189045" cy="523220"/>
          </a:xfrm>
          <a:prstGeom prst="rect">
            <a:avLst/>
          </a:prstGeom>
          <a:solidFill>
            <a:schemeClr val="bg1">
              <a:lumMod val="85000"/>
            </a:schemeClr>
          </a:solidFill>
        </p:spPr>
        <p:txBody>
          <a:bodyPr wrap="square" rtlCol="0">
            <a:spAutoFit/>
          </a:bodyPr>
          <a:lstStyle/>
          <a:p>
            <a:pPr algn="ctr"/>
            <a:r>
              <a:rPr lang="en-ZA" sz="1400" dirty="0" smtClean="0"/>
              <a:t>NB:  % On Target + % Work in Progress + % Off Target = 100%</a:t>
            </a:r>
          </a:p>
          <a:p>
            <a:pPr algn="ctr"/>
            <a:r>
              <a:rPr lang="en-ZA" sz="1400" dirty="0" smtClean="0"/>
              <a:t>% No Milestone excluded as no progress is measured against no milestone targets.</a:t>
            </a:r>
            <a:endParaRPr lang="en-ZA" sz="1400" dirty="0"/>
          </a:p>
        </p:txBody>
      </p:sp>
      <p:sp>
        <p:nvSpPr>
          <p:cNvPr id="2" name="Slide Number Placeholder 1"/>
          <p:cNvSpPr>
            <a:spLocks noGrp="1"/>
          </p:cNvSpPr>
          <p:nvPr>
            <p:ph type="sldNum" sz="quarter" idx="12"/>
          </p:nvPr>
        </p:nvSpPr>
        <p:spPr>
          <a:xfrm>
            <a:off x="6264442" y="6226355"/>
            <a:ext cx="2133600" cy="365125"/>
          </a:xfrm>
        </p:spPr>
        <p:txBody>
          <a:bodyPr/>
          <a:lstStyle/>
          <a:p>
            <a:fld id="{49E107A0-7B7C-8743-BC43-85A450895BAC}" type="slidenum">
              <a:rPr lang="en-US" sz="1600" b="1" smtClean="0">
                <a:solidFill>
                  <a:srgbClr val="C00000"/>
                </a:solidFill>
              </a:rPr>
              <a:pPr/>
              <a:t>3</a:t>
            </a:fld>
            <a:endParaRPr lang="en-US" sz="1600" b="1" dirty="0">
              <a:solidFill>
                <a:srgbClr val="C00000"/>
              </a:solidFill>
            </a:endParaRPr>
          </a:p>
        </p:txBody>
      </p:sp>
    </p:spTree>
    <p:extLst>
      <p:ext uri="{BB962C8B-B14F-4D97-AF65-F5344CB8AC3E}">
        <p14:creationId xmlns:p14="http://schemas.microsoft.com/office/powerpoint/2010/main" xmlns="" val="3876140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457200" y="145112"/>
            <a:ext cx="8229600" cy="58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000" b="1" smtClean="0">
                <a:solidFill>
                  <a:srgbClr val="00B050"/>
                </a:solidFill>
                <a:latin typeface="Arial" panose="020B0604020202020204" pitchFamily="34" charset="0"/>
              </a:rPr>
              <a:t>PROGRAMME 4: FIRST QUARTER SUMMARY OF PERFORMANCE </a:t>
            </a:r>
            <a:endParaRPr lang="en-US" altLang="en-US" sz="2000" b="1" dirty="0">
              <a:solidFill>
                <a:srgbClr val="00B050"/>
              </a:solidFill>
              <a:latin typeface="Arial" panose="020B0604020202020204" pitchFamily="34" charset="0"/>
            </a:endParaRPr>
          </a:p>
        </p:txBody>
      </p:sp>
      <p:graphicFrame>
        <p:nvGraphicFramePr>
          <p:cNvPr id="8" name="Group 121"/>
          <p:cNvGraphicFramePr>
            <a:graphicFrameLocks/>
          </p:cNvGraphicFramePr>
          <p:nvPr>
            <p:extLst>
              <p:ext uri="{D42A27DB-BD31-4B8C-83A1-F6EECF244321}">
                <p14:modId xmlns:p14="http://schemas.microsoft.com/office/powerpoint/2010/main" xmlns="" val="1575580148"/>
              </p:ext>
            </p:extLst>
          </p:nvPr>
        </p:nvGraphicFramePr>
        <p:xfrm>
          <a:off x="157162" y="884971"/>
          <a:ext cx="8915401" cy="1049338"/>
        </p:xfrm>
        <a:graphic>
          <a:graphicData uri="http://schemas.openxmlformats.org/drawingml/2006/table">
            <a:tbl>
              <a:tblPr/>
              <a:tblGrid>
                <a:gridCol w="2639074">
                  <a:extLst>
                    <a:ext uri="{9D8B030D-6E8A-4147-A177-3AD203B41FA5}">
                      <a16:colId xmlns:a16="http://schemas.microsoft.com/office/drawing/2014/main" xmlns="" val="20000"/>
                    </a:ext>
                  </a:extLst>
                </a:gridCol>
                <a:gridCol w="2266264">
                  <a:extLst>
                    <a:ext uri="{9D8B030D-6E8A-4147-A177-3AD203B41FA5}">
                      <a16:colId xmlns:a16="http://schemas.microsoft.com/office/drawing/2014/main" xmlns="" val="20001"/>
                    </a:ext>
                  </a:extLst>
                </a:gridCol>
                <a:gridCol w="2122096">
                  <a:extLst>
                    <a:ext uri="{9D8B030D-6E8A-4147-A177-3AD203B41FA5}">
                      <a16:colId xmlns:a16="http://schemas.microsoft.com/office/drawing/2014/main" xmlns="" val="20002"/>
                    </a:ext>
                  </a:extLst>
                </a:gridCol>
                <a:gridCol w="1887967">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60% (12/20)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20% (4/20)</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20% (4/20</a:t>
                      </a:r>
                      <a:r>
                        <a:rPr kumimoji="0" lang="en-ZA" sz="14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(6/26)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9" name="Chart 6"/>
          <p:cNvGraphicFramePr>
            <a:graphicFrameLocks/>
          </p:cNvGraphicFramePr>
          <p:nvPr>
            <p:extLst>
              <p:ext uri="{D42A27DB-BD31-4B8C-83A1-F6EECF244321}">
                <p14:modId xmlns:p14="http://schemas.microsoft.com/office/powerpoint/2010/main" xmlns="" val="3116105536"/>
              </p:ext>
            </p:extLst>
          </p:nvPr>
        </p:nvGraphicFramePr>
        <p:xfrm>
          <a:off x="217486" y="1859323"/>
          <a:ext cx="8813801" cy="4215751"/>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p:cNvSpPr>
            <a:spLocks noGrp="1"/>
          </p:cNvSpPr>
          <p:nvPr>
            <p:ph type="sldNum" sz="quarter" idx="12"/>
          </p:nvPr>
        </p:nvSpPr>
        <p:spPr>
          <a:xfrm>
            <a:off x="6307756" y="6368982"/>
            <a:ext cx="2133600" cy="365125"/>
          </a:xfrm>
        </p:spPr>
        <p:txBody>
          <a:bodyPr/>
          <a:lstStyle/>
          <a:p>
            <a:fld id="{49E107A0-7B7C-8743-BC43-85A450895BAC}" type="slidenum">
              <a:rPr lang="en-US" smtClean="0"/>
              <a:pPr/>
              <a:t>30</a:t>
            </a:fld>
            <a:endParaRPr lang="en-US" dirty="0"/>
          </a:p>
        </p:txBody>
      </p:sp>
      <p:sp>
        <p:nvSpPr>
          <p:cNvPr id="10" name="TextBox 9"/>
          <p:cNvSpPr txBox="1"/>
          <p:nvPr/>
        </p:nvSpPr>
        <p:spPr>
          <a:xfrm>
            <a:off x="1953928" y="6226355"/>
            <a:ext cx="6189045" cy="523220"/>
          </a:xfrm>
          <a:prstGeom prst="rect">
            <a:avLst/>
          </a:prstGeom>
          <a:solidFill>
            <a:schemeClr val="bg1">
              <a:lumMod val="85000"/>
            </a:schemeClr>
          </a:solidFill>
        </p:spPr>
        <p:txBody>
          <a:bodyPr wrap="square" rtlCol="0">
            <a:spAutoFit/>
          </a:bodyPr>
          <a:lstStyle/>
          <a:p>
            <a:pPr algn="ctr"/>
            <a:r>
              <a:rPr lang="en-ZA" sz="1400" dirty="0" smtClean="0"/>
              <a:t>NB:  % On Target + % Work in Progress + % Off Target = 100%</a:t>
            </a:r>
          </a:p>
          <a:p>
            <a:pPr algn="ctr"/>
            <a:r>
              <a:rPr lang="en-ZA" sz="1400" dirty="0" smtClean="0"/>
              <a:t>% No Milestone excluded as no progress is measured against no milestone targets.</a:t>
            </a:r>
            <a:endParaRPr lang="en-ZA" sz="1400" dirty="0"/>
          </a:p>
        </p:txBody>
      </p:sp>
    </p:spTree>
    <p:extLst>
      <p:ext uri="{BB962C8B-B14F-4D97-AF65-F5344CB8AC3E}">
        <p14:creationId xmlns:p14="http://schemas.microsoft.com/office/powerpoint/2010/main" xmlns="" val="123313841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76199"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5 :BIODIVERSITY AND CONSERVATION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2521060889"/>
              </p:ext>
            </p:extLst>
          </p:nvPr>
        </p:nvGraphicFramePr>
        <p:xfrm>
          <a:off x="147635" y="895776"/>
          <a:ext cx="8839202" cy="5013960"/>
        </p:xfrm>
        <a:graphic>
          <a:graphicData uri="http://schemas.openxmlformats.org/drawingml/2006/table">
            <a:tbl>
              <a:tblPr/>
              <a:tblGrid>
                <a:gridCol w="1676400">
                  <a:extLst>
                    <a:ext uri="{9D8B030D-6E8A-4147-A177-3AD203B41FA5}">
                      <a16:colId xmlns:a16="http://schemas.microsoft.com/office/drawing/2014/main" xmlns="" val="20000"/>
                    </a:ext>
                  </a:extLst>
                </a:gridCol>
                <a:gridCol w="1628775">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1741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Ecosystems conserved, managed and sustainably used</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22361">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90391">
                <a:tc>
                  <a:txBody>
                    <a:bodyPr/>
                    <a:lstStyle/>
                    <a:p>
                      <a:pPr marL="0" algn="just" defTabSz="457200" rtl="0" eaLnBrk="1" latinLnBrk="0" hangingPunct="1">
                        <a:lnSpc>
                          <a:spcPct val="100000"/>
                        </a:lnSpc>
                        <a:spcAft>
                          <a:spcPts val="0"/>
                        </a:spcAft>
                      </a:pPr>
                      <a:r>
                        <a:rPr lang="it-IT" sz="1300" kern="1200" dirty="0">
                          <a:solidFill>
                            <a:schemeClr val="tx1"/>
                          </a:solidFill>
                          <a:effectLst/>
                          <a:latin typeface="Arial" panose="020B0604020202020204" pitchFamily="34" charset="0"/>
                          <a:ea typeface="+mn-ea"/>
                          <a:cs typeface="Arial" panose="020B0604020202020204" pitchFamily="34" charset="0"/>
                        </a:rPr>
                        <a:t>14.2% (17, 343,142 /121,991,200 ha</a:t>
                      </a:r>
                      <a:r>
                        <a:rPr lang="it-IT" sz="1300" kern="1200" dirty="0" smtClean="0">
                          <a:solidFill>
                            <a:schemeClr val="tx1"/>
                          </a:solidFill>
                          <a:effectLst/>
                          <a:latin typeface="Arial" panose="020B0604020202020204" pitchFamily="34" charset="0"/>
                          <a:ea typeface="+mn-ea"/>
                          <a:cs typeface="Arial" panose="020B0604020202020204" pitchFamily="34" charset="0"/>
                        </a:rPr>
                        <a:t>) land under conservation</a:t>
                      </a:r>
                      <a:endParaRPr lang="it-IT"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Submission of </a:t>
                      </a:r>
                      <a:r>
                        <a:rPr lang="en-US" sz="1300" kern="1200" dirty="0" err="1">
                          <a:solidFill>
                            <a:schemeClr val="tx1"/>
                          </a:solidFill>
                          <a:effectLst/>
                          <a:latin typeface="Arial" panose="020B0604020202020204" pitchFamily="34" charset="0"/>
                          <a:ea typeface="+mn-ea"/>
                          <a:cs typeface="Arial" panose="020B0604020202020204" pitchFamily="34" charset="0"/>
                        </a:rPr>
                        <a:t>SANParks</a:t>
                      </a:r>
                      <a:r>
                        <a:rPr lang="en-US" sz="1300" kern="1200" dirty="0">
                          <a:solidFill>
                            <a:schemeClr val="tx1"/>
                          </a:solidFill>
                          <a:effectLst/>
                          <a:latin typeface="Arial" panose="020B0604020202020204" pitchFamily="34" charset="0"/>
                          <a:ea typeface="+mn-ea"/>
                          <a:cs typeface="Arial" panose="020B0604020202020204" pitchFamily="34" charset="0"/>
                        </a:rPr>
                        <a:t> expansion plan facilitated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Submission facilitated. </a:t>
                      </a:r>
                      <a:endParaRPr lang="en-ZA" sz="1300" b="0" strike="sngStrike"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468283">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 national park</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declared</a:t>
                      </a:r>
                    </a:p>
                    <a:p>
                      <a:pPr marL="0" algn="just" defTabSz="457200" rtl="0" eaLnBrk="1" latinLnBrk="0" hangingPunct="1">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sv-SE" sz="1300" b="0" kern="1200" dirty="0">
                          <a:solidFill>
                            <a:schemeClr val="tx1"/>
                          </a:solidFill>
                          <a:effectLst/>
                          <a:latin typeface="Arial" panose="020B0604020202020204" pitchFamily="34" charset="0"/>
                          <a:ea typeface="+mn-ea"/>
                          <a:cs typeface="Arial" panose="020B0604020202020204" pitchFamily="34" charset="0"/>
                        </a:rPr>
                        <a:t>SKA (Meerkat National Park) declared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sv-SE" sz="1300" b="0" kern="1200" dirty="0">
                          <a:solidFill>
                            <a:schemeClr val="tx1"/>
                          </a:solidFill>
                          <a:effectLst/>
                          <a:latin typeface="Arial" panose="020B0604020202020204" pitchFamily="34" charset="0"/>
                          <a:ea typeface="+mn-ea"/>
                          <a:cs typeface="Arial" panose="020B0604020202020204" pitchFamily="34" charset="0"/>
                        </a:rPr>
                        <a:t>SKA (Meerkat National Park) </a:t>
                      </a:r>
                      <a:r>
                        <a:rPr lang="sv-SE" sz="1300" b="0" kern="1200" dirty="0" smtClean="0">
                          <a:solidFill>
                            <a:schemeClr val="tx1"/>
                          </a:solidFill>
                          <a:effectLst/>
                          <a:latin typeface="Arial" panose="020B0604020202020204" pitchFamily="34" charset="0"/>
                          <a:ea typeface="+mn-ea"/>
                          <a:cs typeface="Arial" panose="020B0604020202020204" pitchFamily="34" charset="0"/>
                        </a:rPr>
                        <a:t>declared</a:t>
                      </a:r>
                    </a:p>
                    <a:p>
                      <a:pPr marL="0" marR="0" indent="0" algn="just" defTabSz="457200" rtl="0" eaLnBrk="1" fontAlgn="auto" latinLnBrk="0" hangingPunct="1">
                        <a:lnSpc>
                          <a:spcPct val="100000"/>
                        </a:lnSpc>
                        <a:spcBef>
                          <a:spcPts val="0"/>
                        </a:spcBef>
                        <a:spcAft>
                          <a:spcPts val="0"/>
                        </a:spcAft>
                        <a:buClrTx/>
                        <a:buSzTx/>
                        <a:buFontTx/>
                        <a:buNone/>
                        <a:tabLst/>
                        <a:defRPr/>
                      </a:pPr>
                      <a:r>
                        <a:rPr lang="sv-SE" sz="1300" b="1" kern="1200" dirty="0" smtClean="0">
                          <a:solidFill>
                            <a:schemeClr val="tx1"/>
                          </a:solidFill>
                          <a:effectLst/>
                          <a:latin typeface="Arial" panose="020B0604020202020204" pitchFamily="34" charset="0"/>
                          <a:ea typeface="+mn-ea"/>
                          <a:cs typeface="Arial" panose="020B0604020202020204" pitchFamily="34" charset="0"/>
                        </a:rPr>
                        <a:t>Note: </a:t>
                      </a:r>
                      <a:r>
                        <a:rPr lang="en-ZA" sz="1300" b="0" kern="1200" dirty="0" smtClean="0">
                          <a:solidFill>
                            <a:schemeClr val="tx1"/>
                          </a:solidFill>
                          <a:effectLst/>
                          <a:latin typeface="Arial" panose="020B0604020202020204" pitchFamily="34" charset="0"/>
                          <a:ea typeface="+mn-ea"/>
                          <a:cs typeface="Arial" panose="020B0604020202020204" pitchFamily="34" charset="0"/>
                        </a:rPr>
                        <a:t>During the planning it was calculated that the declaration will only take place in the first quarter as the approvals needs to run through the various processes. It was approved much faster than usual as it needed to be  declared as soon as possible and therefore the declaration took place in the final quarter of the previous year. </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468283">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81% (5 910 280 / 7</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296 641ha) of area</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of state managed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protected areas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assessed with a</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METT score above</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METT Data collected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Data received from 3 out of 11 Management </a:t>
                      </a:r>
                      <a:r>
                        <a:rPr lang="en-US" sz="1300" kern="1200" dirty="0" smtClean="0">
                          <a:solidFill>
                            <a:schemeClr val="tx1"/>
                          </a:solidFill>
                          <a:effectLst/>
                          <a:latin typeface="Arial" panose="020B0604020202020204" pitchFamily="34" charset="0"/>
                          <a:ea typeface="+mn-ea"/>
                          <a:cs typeface="Arial" panose="020B0604020202020204" pitchFamily="34" charset="0"/>
                        </a:rPr>
                        <a:t>authorities (CapeNature</a:t>
                      </a:r>
                      <a:r>
                        <a:rPr lang="en-US" sz="1300" kern="1200" dirty="0">
                          <a:solidFill>
                            <a:schemeClr val="tx1"/>
                          </a:solidFill>
                          <a:effectLst/>
                          <a:latin typeface="Arial" panose="020B0604020202020204" pitchFamily="34" charset="0"/>
                          <a:ea typeface="+mn-ea"/>
                          <a:cs typeface="Arial" panose="020B0604020202020204" pitchFamily="34" charset="0"/>
                        </a:rPr>
                        <a:t>, Isimangaliso and </a:t>
                      </a:r>
                      <a:r>
                        <a:rPr lang="en-US" sz="1300" kern="1200" dirty="0" smtClean="0">
                          <a:solidFill>
                            <a:schemeClr val="tx1"/>
                          </a:solidFill>
                          <a:effectLst/>
                          <a:latin typeface="Arial" panose="020B0604020202020204" pitchFamily="34" charset="0"/>
                          <a:ea typeface="+mn-ea"/>
                          <a:cs typeface="Arial" panose="020B0604020202020204" pitchFamily="34" charset="0"/>
                        </a:rPr>
                        <a:t>EKZN Wildlife)</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effectLst/>
                          <a:latin typeface="Arial" panose="020B0604020202020204" pitchFamily="34" charset="0"/>
                          <a:ea typeface="+mn-ea"/>
                          <a:cs typeface="Arial" panose="020B0604020202020204" pitchFamily="34" charset="0"/>
                        </a:rPr>
                        <a:t>Challenges</a:t>
                      </a:r>
                      <a:r>
                        <a:rPr lang="en-US" sz="1300" b="1" kern="1200" dirty="0">
                          <a:solidFill>
                            <a:schemeClr val="tx1"/>
                          </a:solidFill>
                          <a:effectLst/>
                          <a:latin typeface="Arial" panose="020B0604020202020204" pitchFamily="34" charset="0"/>
                          <a:ea typeface="+mn-ea"/>
                          <a:cs typeface="Arial" panose="020B0604020202020204" pitchFamily="34" charset="0"/>
                        </a:rPr>
                        <a:t>: </a:t>
                      </a:r>
                      <a:r>
                        <a:rPr lang="en-US" sz="1300" kern="1200" dirty="0" smtClean="0">
                          <a:solidFill>
                            <a:schemeClr val="tx1"/>
                          </a:solidFill>
                          <a:effectLst/>
                          <a:latin typeface="Arial" panose="020B0604020202020204" pitchFamily="34" charset="0"/>
                          <a:ea typeface="+mn-ea"/>
                          <a:cs typeface="Arial" panose="020B0604020202020204" pitchFamily="34" charset="0"/>
                        </a:rPr>
                        <a:t>A new </a:t>
                      </a:r>
                      <a:r>
                        <a:rPr lang="en-US" sz="1300" kern="1200" dirty="0">
                          <a:solidFill>
                            <a:schemeClr val="tx1"/>
                          </a:solidFill>
                          <a:effectLst/>
                          <a:latin typeface="Arial" panose="020B0604020202020204" pitchFamily="34" charset="0"/>
                          <a:ea typeface="+mn-ea"/>
                          <a:cs typeface="Arial" panose="020B0604020202020204" pitchFamily="34" charset="0"/>
                        </a:rPr>
                        <a:t>online system with provinces </a:t>
                      </a:r>
                      <a:r>
                        <a:rPr lang="en-US" sz="1300" kern="1200" dirty="0" smtClean="0">
                          <a:solidFill>
                            <a:schemeClr val="tx1"/>
                          </a:solidFill>
                          <a:effectLst/>
                          <a:latin typeface="Arial" panose="020B0604020202020204" pitchFamily="34" charset="0"/>
                          <a:ea typeface="+mn-ea"/>
                          <a:cs typeface="Arial" panose="020B0604020202020204" pitchFamily="34" charset="0"/>
                        </a:rPr>
                        <a:t>was rolled out. Despite training provided, uploading is taking place at a slow pace.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will be achieved in Q2</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31</a:t>
            </a:fld>
            <a:endParaRPr lang="en-US"/>
          </a:p>
        </p:txBody>
      </p:sp>
    </p:spTree>
    <p:extLst>
      <p:ext uri="{BB962C8B-B14F-4D97-AF65-F5344CB8AC3E}">
        <p14:creationId xmlns:p14="http://schemas.microsoft.com/office/powerpoint/2010/main" xmlns="" val="187614603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76199"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5 :BIODIVERSITY AND CONSERVATION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09838349"/>
              </p:ext>
            </p:extLst>
          </p:nvPr>
        </p:nvGraphicFramePr>
        <p:xfrm>
          <a:off x="152400" y="895776"/>
          <a:ext cx="8839202" cy="5013960"/>
        </p:xfrm>
        <a:graphic>
          <a:graphicData uri="http://schemas.openxmlformats.org/drawingml/2006/table">
            <a:tbl>
              <a:tblPr/>
              <a:tblGrid>
                <a:gridCol w="1676400">
                  <a:extLst>
                    <a:ext uri="{9D8B030D-6E8A-4147-A177-3AD203B41FA5}">
                      <a16:colId xmlns:a16="http://schemas.microsoft.com/office/drawing/2014/main" xmlns="" val="20000"/>
                    </a:ext>
                  </a:extLst>
                </a:gridCol>
                <a:gridCol w="1628775">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1741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Ecosystems conserved, managed and sustainably used</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22361">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68283">
                <a:tc>
                  <a:txBody>
                    <a:bodyPr/>
                    <a:lstStyle/>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3 Interventions</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implemented: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National Joint Wetlands Management Framework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Service Level</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Agreement</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Approval for price variation secured for appointment, which precedes the conclusion of the SLA. </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kern="1200" dirty="0">
                          <a:solidFill>
                            <a:schemeClr val="tx1"/>
                          </a:solidFill>
                          <a:effectLst/>
                          <a:latin typeface="Arial" panose="020B0604020202020204" pitchFamily="34" charset="0"/>
                          <a:ea typeface="+mn-ea"/>
                          <a:cs typeface="Arial" panose="020B0604020202020204" pitchFamily="34" charset="0"/>
                        </a:rPr>
                        <a:t>COVID-19 impacted on the processing of the appointment of the service provider, thus impacting on the conclusion of the SLA.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Draft Joint National Wetlands Management Framework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developed</a:t>
                      </a:r>
                    </a:p>
                    <a:p>
                      <a:pPr algn="just">
                        <a:lnSpc>
                          <a:spcPct val="100000"/>
                        </a:lnSpc>
                      </a:pPr>
                      <a:endPar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SLA will be signed.</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r h="468283">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 wetlands of</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international</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significance (</a:t>
                      </a:r>
                      <a:r>
                        <a:rPr lang="en-ZA" sz="1300" kern="1200" dirty="0" err="1">
                          <a:solidFill>
                            <a:schemeClr val="tx1"/>
                          </a:solidFill>
                          <a:effectLst/>
                          <a:latin typeface="Arial" panose="020B0604020202020204" pitchFamily="34" charset="0"/>
                          <a:ea typeface="+mn-ea"/>
                          <a:cs typeface="Arial" panose="020B0604020202020204" pitchFamily="34" charset="0"/>
                        </a:rPr>
                        <a:t>Ramsar</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sites) designated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err="1">
                          <a:solidFill>
                            <a:schemeClr val="tx1"/>
                          </a:solidFill>
                          <a:effectLst/>
                          <a:latin typeface="Arial" panose="020B0604020202020204" pitchFamily="34" charset="0"/>
                          <a:ea typeface="+mn-ea"/>
                          <a:cs typeface="Arial" panose="020B0604020202020204" pitchFamily="34" charset="0"/>
                        </a:rPr>
                        <a:t>Ramsar</a:t>
                      </a:r>
                      <a:r>
                        <a:rPr lang="en-ZA" sz="1300" kern="1200" dirty="0">
                          <a:solidFill>
                            <a:schemeClr val="tx1"/>
                          </a:solidFill>
                          <a:effectLst/>
                          <a:latin typeface="Arial" panose="020B0604020202020204" pitchFamily="34" charset="0"/>
                          <a:ea typeface="+mn-ea"/>
                          <a:cs typeface="Arial" panose="020B0604020202020204" pitchFamily="34" charset="0"/>
                        </a:rPr>
                        <a:t> sites for</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designation identified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err="1" smtClean="0">
                          <a:solidFill>
                            <a:schemeClr val="tx1"/>
                          </a:solidFill>
                          <a:effectLst/>
                          <a:latin typeface="Arial" panose="020B0604020202020204" pitchFamily="34" charset="0"/>
                          <a:ea typeface="+mn-ea"/>
                          <a:cs typeface="Arial" panose="020B0604020202020204" pitchFamily="34" charset="0"/>
                        </a:rPr>
                        <a:t>Ramsar</a:t>
                      </a:r>
                      <a:r>
                        <a:rPr lang="en-ZA" sz="1300" b="0" kern="1200" dirty="0" smtClean="0">
                          <a:solidFill>
                            <a:schemeClr val="tx1"/>
                          </a:solidFill>
                          <a:effectLst/>
                          <a:latin typeface="Arial" panose="020B0604020202020204" pitchFamily="34" charset="0"/>
                          <a:ea typeface="+mn-ea"/>
                          <a:cs typeface="Arial" panose="020B0604020202020204" pitchFamily="34" charset="0"/>
                        </a:rPr>
                        <a:t> sites for designation identified as </a:t>
                      </a:r>
                      <a:r>
                        <a:rPr lang="en-ZA" sz="1300" b="0" kern="1200" dirty="0" err="1" smtClean="0">
                          <a:solidFill>
                            <a:schemeClr val="tx1"/>
                          </a:solidFill>
                          <a:effectLst/>
                          <a:latin typeface="Arial" panose="020B0604020202020204" pitchFamily="34" charset="0"/>
                          <a:ea typeface="+mn-ea"/>
                          <a:cs typeface="Arial" panose="020B0604020202020204" pitchFamily="34" charset="0"/>
                        </a:rPr>
                        <a:t>Ingula</a:t>
                      </a:r>
                      <a:r>
                        <a:rPr lang="en-ZA" sz="1300" b="0" kern="1200" dirty="0" smtClean="0">
                          <a:solidFill>
                            <a:schemeClr val="tx1"/>
                          </a:solidFill>
                          <a:effectLst/>
                          <a:latin typeface="Arial" panose="020B0604020202020204" pitchFamily="34" charset="0"/>
                          <a:ea typeface="+mn-ea"/>
                          <a:cs typeface="Arial" panose="020B0604020202020204" pitchFamily="34" charset="0"/>
                        </a:rPr>
                        <a:t> Nature Reserve and Berg River Estuarine System</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1 wetland of international significance (</a:t>
                      </a:r>
                      <a:r>
                        <a:rPr lang="en-ZA" sz="1300" kern="1200" dirty="0" err="1">
                          <a:solidFill>
                            <a:schemeClr val="tx1"/>
                          </a:solidFill>
                          <a:effectLst/>
                          <a:latin typeface="Arial" panose="020B0604020202020204" pitchFamily="34" charset="0"/>
                          <a:ea typeface="+mn-ea"/>
                          <a:cs typeface="Arial" panose="020B0604020202020204" pitchFamily="34" charset="0"/>
                        </a:rPr>
                        <a:t>Ramsar</a:t>
                      </a:r>
                      <a:r>
                        <a:rPr lang="en-ZA" sz="1300" kern="1200" dirty="0">
                          <a:solidFill>
                            <a:schemeClr val="tx1"/>
                          </a:solidFill>
                          <a:effectLst/>
                          <a:latin typeface="Arial" panose="020B0604020202020204" pitchFamily="34" charset="0"/>
                          <a:ea typeface="+mn-ea"/>
                          <a:cs typeface="Arial" panose="020B0604020202020204" pitchFamily="34" charset="0"/>
                        </a:rPr>
                        <a:t> site designated)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68283">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11 strategic water</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sources delineated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Stakeholder</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consultations on fine</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scale delineation</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conducted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Fine-scale delineation methodology nearing completion. Consultations on the strengthening the robustness of the methodology to include either mean annual run-off or climate change data for the fine-scale delineation methodology undertaken with SANBI and Provinces on 27 May and 11 June 2020.</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32</a:t>
            </a:fld>
            <a:endParaRPr lang="en-US"/>
          </a:p>
        </p:txBody>
      </p:sp>
    </p:spTree>
    <p:extLst>
      <p:ext uri="{BB962C8B-B14F-4D97-AF65-F5344CB8AC3E}">
        <p14:creationId xmlns:p14="http://schemas.microsoft.com/office/powerpoint/2010/main" xmlns="" val="189927377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76199"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5 :BIODIVERSITY AND CONSERVATION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258457415"/>
              </p:ext>
            </p:extLst>
          </p:nvPr>
        </p:nvGraphicFramePr>
        <p:xfrm>
          <a:off x="147633" y="904390"/>
          <a:ext cx="8839204" cy="4236720"/>
        </p:xfrm>
        <a:graphic>
          <a:graphicData uri="http://schemas.openxmlformats.org/drawingml/2006/table">
            <a:tbl>
              <a:tblPr/>
              <a:tblGrid>
                <a:gridCol w="1859280">
                  <a:extLst>
                    <a:ext uri="{9D8B030D-6E8A-4147-A177-3AD203B41FA5}">
                      <a16:colId xmlns:a16="http://schemas.microsoft.com/office/drawing/2014/main" xmlns="" val="20000"/>
                    </a:ext>
                  </a:extLst>
                </a:gridCol>
                <a:gridCol w="1917383">
                  <a:extLst>
                    <a:ext uri="{9D8B030D-6E8A-4147-A177-3AD203B41FA5}">
                      <a16:colId xmlns:a16="http://schemas.microsoft.com/office/drawing/2014/main" xmlns="" val="20001"/>
                    </a:ext>
                  </a:extLst>
                </a:gridCol>
                <a:gridCol w="3143250">
                  <a:extLst>
                    <a:ext uri="{9D8B030D-6E8A-4147-A177-3AD203B41FA5}">
                      <a16:colId xmlns:a16="http://schemas.microsoft.com/office/drawing/2014/main" xmlns="" val="20002"/>
                    </a:ext>
                  </a:extLst>
                </a:gridCol>
                <a:gridCol w="1919291">
                  <a:extLst>
                    <a:ext uri="{9D8B030D-6E8A-4147-A177-3AD203B41FA5}">
                      <a16:colId xmlns:a16="http://schemas.microsoft.com/office/drawing/2014/main" xmlns="" val="20003"/>
                    </a:ext>
                  </a:extLst>
                </a:gridCol>
              </a:tblGrid>
              <a:tr h="1741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Ecosystems conserved, managed and sustainably used</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22361">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68283">
                <a:tc>
                  <a:txBody>
                    <a:bodyPr/>
                    <a:lstStyle/>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4 Tools: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High Level Panel’s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report on the </a:t>
                      </a:r>
                      <a:r>
                        <a:rPr lang="en-ZA" sz="1300" kern="1200" dirty="0" smtClean="0">
                          <a:solidFill>
                            <a:schemeClr val="tx1"/>
                          </a:solidFill>
                          <a:effectLst/>
                          <a:latin typeface="Arial" panose="020B0604020202020204" pitchFamily="34" charset="0"/>
                          <a:ea typeface="+mn-ea"/>
                          <a:cs typeface="Arial" panose="020B0604020202020204" pitchFamily="34" charset="0"/>
                        </a:rPr>
                        <a:t>review of </a:t>
                      </a:r>
                      <a:r>
                        <a:rPr lang="en-ZA" sz="1300" kern="1200" dirty="0">
                          <a:solidFill>
                            <a:schemeClr val="tx1"/>
                          </a:solidFill>
                          <a:effectLst/>
                          <a:latin typeface="Arial" panose="020B0604020202020204" pitchFamily="34" charset="0"/>
                          <a:ea typeface="+mn-ea"/>
                          <a:cs typeface="Arial" panose="020B0604020202020204" pitchFamily="34" charset="0"/>
                        </a:rPr>
                        <a:t>policies for </a:t>
                      </a:r>
                      <a:r>
                        <a:rPr lang="en-ZA" sz="1300" kern="1200" dirty="0" smtClean="0">
                          <a:solidFill>
                            <a:schemeClr val="tx1"/>
                          </a:solidFill>
                          <a:effectLst/>
                          <a:latin typeface="Arial" panose="020B0604020202020204" pitchFamily="34" charset="0"/>
                          <a:ea typeface="+mn-ea"/>
                          <a:cs typeface="Arial" panose="020B0604020202020204" pitchFamily="34" charset="0"/>
                        </a:rPr>
                        <a:t>the management, breeding hunting, trade </a:t>
                      </a:r>
                      <a:r>
                        <a:rPr lang="en-ZA" sz="1300" kern="1200" dirty="0">
                          <a:solidFill>
                            <a:schemeClr val="tx1"/>
                          </a:solidFill>
                          <a:effectLst/>
                          <a:latin typeface="Arial" panose="020B0604020202020204" pitchFamily="34" charset="0"/>
                          <a:ea typeface="+mn-ea"/>
                          <a:cs typeface="Arial" panose="020B0604020202020204" pitchFamily="34" charset="0"/>
                        </a:rPr>
                        <a:t>and </a:t>
                      </a:r>
                      <a:r>
                        <a:rPr lang="en-ZA" sz="1300" kern="1200" dirty="0" smtClean="0">
                          <a:solidFill>
                            <a:schemeClr val="tx1"/>
                          </a:solidFill>
                          <a:effectLst/>
                          <a:latin typeface="Arial" panose="020B0604020202020204" pitchFamily="34" charset="0"/>
                          <a:ea typeface="+mn-ea"/>
                          <a:cs typeface="Arial" panose="020B0604020202020204" pitchFamily="34" charset="0"/>
                        </a:rPr>
                        <a:t>handling of </a:t>
                      </a:r>
                      <a:r>
                        <a:rPr lang="en-ZA" sz="1300" kern="1200" dirty="0">
                          <a:solidFill>
                            <a:schemeClr val="tx1"/>
                          </a:solidFill>
                          <a:effectLst/>
                          <a:latin typeface="Arial" panose="020B0604020202020204" pitchFamily="34" charset="0"/>
                          <a:ea typeface="+mn-ea"/>
                          <a:cs typeface="Arial" panose="020B0604020202020204" pitchFamily="34" charset="0"/>
                        </a:rPr>
                        <a:t>elephant, </a:t>
                      </a:r>
                      <a:r>
                        <a:rPr lang="en-ZA" sz="1300" kern="1200" dirty="0" smtClean="0">
                          <a:solidFill>
                            <a:schemeClr val="tx1"/>
                          </a:solidFill>
                          <a:effectLst/>
                          <a:latin typeface="Arial" panose="020B0604020202020204" pitchFamily="34" charset="0"/>
                          <a:ea typeface="+mn-ea"/>
                          <a:cs typeface="Arial" panose="020B0604020202020204" pitchFamily="34" charset="0"/>
                        </a:rPr>
                        <a:t>lion, rhino </a:t>
                      </a:r>
                      <a:r>
                        <a:rPr lang="en-ZA" sz="1300" kern="1200" dirty="0">
                          <a:solidFill>
                            <a:schemeClr val="tx1"/>
                          </a:solidFill>
                          <a:effectLst/>
                          <a:latin typeface="Arial" panose="020B0604020202020204" pitchFamily="34" charset="0"/>
                          <a:ea typeface="+mn-ea"/>
                          <a:cs typeface="Arial" panose="020B0604020202020204" pitchFamily="34" charset="0"/>
                        </a:rPr>
                        <a:t>and leopard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compiled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External Stakeholder</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Consultation</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Conducted</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Preliminary</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Report with</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recommendations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drafted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kern="1200" dirty="0">
                          <a:solidFill>
                            <a:schemeClr val="tx1"/>
                          </a:solidFill>
                          <a:effectLst/>
                          <a:latin typeface="Arial" panose="020B0604020202020204" pitchFamily="34" charset="0"/>
                          <a:ea typeface="+mn-ea"/>
                          <a:cs typeface="Arial" panose="020B0604020202020204" pitchFamily="34" charset="0"/>
                        </a:rPr>
                        <a:t>Internal Stakeholder consultations and Thematic Meetings </a:t>
                      </a:r>
                      <a:r>
                        <a:rPr lang="en-US" sz="1300" kern="1200" dirty="0" smtClean="0">
                          <a:solidFill>
                            <a:schemeClr val="tx1"/>
                          </a:solidFill>
                          <a:effectLst/>
                          <a:latin typeface="Arial" panose="020B0604020202020204" pitchFamily="34" charset="0"/>
                          <a:ea typeface="+mn-ea"/>
                          <a:cs typeface="Arial" panose="020B0604020202020204" pitchFamily="34" charset="0"/>
                        </a:rPr>
                        <a:t>concluded. Draft </a:t>
                      </a:r>
                      <a:r>
                        <a:rPr lang="en-US" sz="1300" kern="1200" dirty="0">
                          <a:solidFill>
                            <a:schemeClr val="tx1"/>
                          </a:solidFill>
                          <a:effectLst/>
                          <a:latin typeface="Arial" panose="020B0604020202020204" pitchFamily="34" charset="0"/>
                          <a:ea typeface="+mn-ea"/>
                          <a:cs typeface="Arial" panose="020B0604020202020204" pitchFamily="34" charset="0"/>
                        </a:rPr>
                        <a:t>Situational Analysis report developed and Interim Report finalized and </a:t>
                      </a:r>
                      <a:r>
                        <a:rPr lang="en-US" sz="1300" kern="1200" dirty="0" smtClean="0">
                          <a:solidFill>
                            <a:schemeClr val="tx1"/>
                          </a:solidFill>
                          <a:effectLst/>
                          <a:latin typeface="Arial" panose="020B0604020202020204" pitchFamily="34" charset="0"/>
                          <a:ea typeface="+mn-ea"/>
                          <a:cs typeface="Arial" panose="020B0604020202020204" pitchFamily="34" charset="0"/>
                        </a:rPr>
                        <a:t>submitted.  </a:t>
                      </a:r>
                    </a:p>
                    <a:p>
                      <a:pPr algn="just"/>
                      <a:r>
                        <a:rPr lang="en-US" sz="1300" b="1" kern="1200" dirty="0" smtClean="0">
                          <a:solidFill>
                            <a:schemeClr val="tx1"/>
                          </a:solidFill>
                          <a:effectLst/>
                          <a:latin typeface="Arial" panose="020B0604020202020204" pitchFamily="34" charset="0"/>
                          <a:ea typeface="+mn-ea"/>
                          <a:cs typeface="Arial" panose="020B0604020202020204" pitchFamily="34" charset="0"/>
                        </a:rPr>
                        <a:t>Challenges</a:t>
                      </a:r>
                      <a:r>
                        <a:rPr lang="en-US" sz="1300" b="1" kern="1200" dirty="0">
                          <a:solidFill>
                            <a:schemeClr val="tx1"/>
                          </a:solidFill>
                          <a:effectLst/>
                          <a:latin typeface="Arial" panose="020B0604020202020204" pitchFamily="34" charset="0"/>
                          <a:ea typeface="+mn-ea"/>
                          <a:cs typeface="Arial" panose="020B0604020202020204" pitchFamily="34" charset="0"/>
                        </a:rPr>
                        <a:t>:</a:t>
                      </a:r>
                      <a:r>
                        <a:rPr lang="en-US" sz="1300" kern="1200" dirty="0">
                          <a:solidFill>
                            <a:schemeClr val="tx1"/>
                          </a:solidFill>
                          <a:effectLst/>
                          <a:latin typeface="Arial" panose="020B0604020202020204" pitchFamily="34" charset="0"/>
                          <a:ea typeface="+mn-ea"/>
                          <a:cs typeface="Arial" panose="020B0604020202020204" pitchFamily="34" charset="0"/>
                        </a:rPr>
                        <a:t> Due to lockdown a 60-day period had to be provided for submissions to the Panel extending the comment period  until 15 June</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10785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Biodiversity threats mitigated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68283">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Draft NEMBA Bill</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published for public</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comments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Cabinet approval</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obtained to publish</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the draft NEMBA</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Bill for public</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participation</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US" sz="1300" kern="1200" dirty="0" smtClean="0">
                          <a:solidFill>
                            <a:schemeClr val="tx1"/>
                          </a:solidFill>
                          <a:effectLst/>
                          <a:latin typeface="Arial" panose="020B0604020202020204" pitchFamily="34" charset="0"/>
                          <a:ea typeface="+mn-ea"/>
                          <a:cs typeface="Arial" panose="020B0604020202020204" pitchFamily="34" charset="0"/>
                        </a:rPr>
                        <a:t>Re-certification </a:t>
                      </a:r>
                      <a:r>
                        <a:rPr lang="en-US" sz="1300" kern="1200" dirty="0">
                          <a:solidFill>
                            <a:schemeClr val="tx1"/>
                          </a:solidFill>
                          <a:effectLst/>
                          <a:latin typeface="Arial" panose="020B0604020202020204" pitchFamily="34" charset="0"/>
                          <a:ea typeface="+mn-ea"/>
                          <a:cs typeface="Arial" panose="020B0604020202020204" pitchFamily="34" charset="0"/>
                        </a:rPr>
                        <a:t>of the Bill by the Chief State Law </a:t>
                      </a:r>
                      <a:r>
                        <a:rPr lang="en-US" sz="1300" kern="1200" dirty="0" smtClean="0">
                          <a:solidFill>
                            <a:schemeClr val="tx1"/>
                          </a:solidFill>
                          <a:effectLst/>
                          <a:latin typeface="Arial" panose="020B0604020202020204" pitchFamily="34" charset="0"/>
                          <a:ea typeface="+mn-ea"/>
                          <a:cs typeface="Arial" panose="020B0604020202020204" pitchFamily="34" charset="0"/>
                        </a:rPr>
                        <a:t>Advisors being awaited.</a:t>
                      </a:r>
                      <a:endParaRPr lang="en-US" sz="13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Arial" panose="020B0604020202020204" pitchFamily="34" charset="0"/>
                          <a:ea typeface="+mn-ea"/>
                          <a:cs typeface="Arial" panose="020B0604020202020204" pitchFamily="34" charset="0"/>
                        </a:rPr>
                        <a:t>Challenges</a:t>
                      </a:r>
                      <a:r>
                        <a:rPr lang="en-US" sz="1300" kern="1200" dirty="0">
                          <a:solidFill>
                            <a:schemeClr val="tx1"/>
                          </a:solidFill>
                          <a:effectLst/>
                          <a:latin typeface="Arial" panose="020B0604020202020204" pitchFamily="34" charset="0"/>
                          <a:ea typeface="+mn-ea"/>
                          <a:cs typeface="Arial" panose="020B0604020202020204" pitchFamily="34" charset="0"/>
                        </a:rPr>
                        <a:t>: Previous certification expired due to delays in processing. New application for certification </a:t>
                      </a:r>
                      <a:r>
                        <a:rPr lang="en-US" sz="1300" kern="1200" dirty="0" smtClean="0">
                          <a:solidFill>
                            <a:schemeClr val="tx1"/>
                          </a:solidFill>
                          <a:effectLst/>
                          <a:latin typeface="Arial" panose="020B0604020202020204" pitchFamily="34" charset="0"/>
                          <a:ea typeface="+mn-ea"/>
                          <a:cs typeface="Arial" panose="020B0604020202020204" pitchFamily="34" charset="0"/>
                        </a:rPr>
                        <a:t>done </a:t>
                      </a:r>
                      <a:r>
                        <a:rPr lang="en-US" sz="1300" kern="1200" dirty="0">
                          <a:solidFill>
                            <a:schemeClr val="tx1"/>
                          </a:solidFill>
                          <a:effectLst/>
                          <a:latin typeface="Arial" panose="020B0604020202020204" pitchFamily="34" charset="0"/>
                          <a:ea typeface="+mn-ea"/>
                          <a:cs typeface="Arial" panose="020B0604020202020204" pitchFamily="34" charset="0"/>
                        </a:rPr>
                        <a:t>and further information provided to the </a:t>
                      </a:r>
                      <a:r>
                        <a:rPr lang="en-US" sz="1300" kern="1200" dirty="0" smtClean="0">
                          <a:solidFill>
                            <a:schemeClr val="tx1"/>
                          </a:solidFill>
                          <a:effectLst/>
                          <a:latin typeface="Arial" panose="020B0604020202020204" pitchFamily="34" charset="0"/>
                          <a:ea typeface="+mn-ea"/>
                          <a:cs typeface="Arial" panose="020B0604020202020204" pitchFamily="34" charset="0"/>
                        </a:rPr>
                        <a:t>Chief </a:t>
                      </a:r>
                      <a:r>
                        <a:rPr lang="en-US" sz="1300" kern="1200" dirty="0">
                          <a:solidFill>
                            <a:schemeClr val="tx1"/>
                          </a:solidFill>
                          <a:effectLst/>
                          <a:latin typeface="Arial" panose="020B0604020202020204" pitchFamily="34" charset="0"/>
                          <a:ea typeface="+mn-ea"/>
                          <a:cs typeface="Arial" panose="020B0604020202020204" pitchFamily="34" charset="0"/>
                        </a:rPr>
                        <a:t>S</a:t>
                      </a:r>
                      <a:r>
                        <a:rPr lang="en-US" sz="1300" kern="1200" dirty="0" smtClean="0">
                          <a:solidFill>
                            <a:schemeClr val="tx1"/>
                          </a:solidFill>
                          <a:effectLst/>
                          <a:latin typeface="Arial" panose="020B0604020202020204" pitchFamily="34" charset="0"/>
                          <a:ea typeface="+mn-ea"/>
                          <a:cs typeface="Arial" panose="020B0604020202020204" pitchFamily="34" charset="0"/>
                        </a:rPr>
                        <a:t>tate </a:t>
                      </a:r>
                      <a:r>
                        <a:rPr lang="en-US" sz="1300" kern="1200" dirty="0">
                          <a:solidFill>
                            <a:schemeClr val="tx1"/>
                          </a:solidFill>
                          <a:effectLst/>
                          <a:latin typeface="Arial" panose="020B0604020202020204" pitchFamily="34" charset="0"/>
                          <a:ea typeface="+mn-ea"/>
                          <a:cs typeface="Arial" panose="020B0604020202020204" pitchFamily="34" charset="0"/>
                        </a:rPr>
                        <a:t>Law Advisor.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33</a:t>
            </a:fld>
            <a:endParaRPr lang="en-US"/>
          </a:p>
        </p:txBody>
      </p:sp>
    </p:spTree>
    <p:extLst>
      <p:ext uri="{BB962C8B-B14F-4D97-AF65-F5344CB8AC3E}">
        <p14:creationId xmlns:p14="http://schemas.microsoft.com/office/powerpoint/2010/main" xmlns="" val="2922006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76199"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5 :BIODIVERSITY AND CONSERVATION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38605289"/>
              </p:ext>
            </p:extLst>
          </p:nvPr>
        </p:nvGraphicFramePr>
        <p:xfrm>
          <a:off x="147633" y="904390"/>
          <a:ext cx="8839204" cy="4221480"/>
        </p:xfrm>
        <a:graphic>
          <a:graphicData uri="http://schemas.openxmlformats.org/drawingml/2006/table">
            <a:tbl>
              <a:tblPr/>
              <a:tblGrid>
                <a:gridCol w="1859280">
                  <a:extLst>
                    <a:ext uri="{9D8B030D-6E8A-4147-A177-3AD203B41FA5}">
                      <a16:colId xmlns:a16="http://schemas.microsoft.com/office/drawing/2014/main" xmlns="" val="20000"/>
                    </a:ext>
                  </a:extLst>
                </a:gridCol>
                <a:gridCol w="1917383">
                  <a:extLst>
                    <a:ext uri="{9D8B030D-6E8A-4147-A177-3AD203B41FA5}">
                      <a16:colId xmlns:a16="http://schemas.microsoft.com/office/drawing/2014/main" xmlns="" val="20001"/>
                    </a:ext>
                  </a:extLst>
                </a:gridCol>
                <a:gridCol w="3143250">
                  <a:extLst>
                    <a:ext uri="{9D8B030D-6E8A-4147-A177-3AD203B41FA5}">
                      <a16:colId xmlns:a16="http://schemas.microsoft.com/office/drawing/2014/main" xmlns="" val="20002"/>
                    </a:ext>
                  </a:extLst>
                </a:gridCol>
                <a:gridCol w="1919291">
                  <a:extLst>
                    <a:ext uri="{9D8B030D-6E8A-4147-A177-3AD203B41FA5}">
                      <a16:colId xmlns:a16="http://schemas.microsoft.com/office/drawing/2014/main" xmlns="" val="20003"/>
                    </a:ext>
                  </a:extLst>
                </a:gridCol>
              </a:tblGrid>
              <a:tr h="1741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Biodiversity threats mitigated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22361">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68283">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Revised National</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Biodiversity</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Framework</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(NBF) finalised for</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implementation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Revised National</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Biodiversity</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Framework (NBF)</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published for public</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comments</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kern="1200" dirty="0" smtClean="0">
                          <a:solidFill>
                            <a:schemeClr val="tx1"/>
                          </a:solidFill>
                          <a:effectLst/>
                          <a:latin typeface="Arial" panose="020B0604020202020204" pitchFamily="34" charset="0"/>
                          <a:ea typeface="+mn-ea"/>
                          <a:cs typeface="Arial" panose="020B0604020202020204" pitchFamily="34" charset="0"/>
                        </a:rPr>
                        <a:t>Due to increased </a:t>
                      </a:r>
                      <a:r>
                        <a:rPr lang="en-US" sz="1300" kern="1200" dirty="0">
                          <a:solidFill>
                            <a:schemeClr val="tx1"/>
                          </a:solidFill>
                          <a:effectLst/>
                          <a:latin typeface="Arial" panose="020B0604020202020204" pitchFamily="34" charset="0"/>
                          <a:ea typeface="+mn-ea"/>
                          <a:cs typeface="Arial" panose="020B0604020202020204" pitchFamily="34" charset="0"/>
                        </a:rPr>
                        <a:t>complexities and </a:t>
                      </a:r>
                      <a:r>
                        <a:rPr lang="en-US" sz="1300" kern="1200" dirty="0" smtClean="0">
                          <a:solidFill>
                            <a:schemeClr val="tx1"/>
                          </a:solidFill>
                          <a:effectLst/>
                          <a:latin typeface="Arial" panose="020B0604020202020204" pitchFamily="34" charset="0"/>
                          <a:ea typeface="+mn-ea"/>
                          <a:cs typeface="Arial" panose="020B0604020202020204" pitchFamily="34" charset="0"/>
                        </a:rPr>
                        <a:t>the multi-sectoral </a:t>
                      </a:r>
                      <a:r>
                        <a:rPr lang="en-US" sz="1300" kern="1200" dirty="0">
                          <a:solidFill>
                            <a:schemeClr val="tx1"/>
                          </a:solidFill>
                          <a:effectLst/>
                          <a:latin typeface="Arial" panose="020B0604020202020204" pitchFamily="34" charset="0"/>
                          <a:ea typeface="+mn-ea"/>
                          <a:cs typeface="Arial" panose="020B0604020202020204" pitchFamily="34" charset="0"/>
                        </a:rPr>
                        <a:t>nature of the </a:t>
                      </a:r>
                      <a:r>
                        <a:rPr lang="en-US" sz="1300" kern="1200" dirty="0" smtClean="0">
                          <a:solidFill>
                            <a:schemeClr val="tx1"/>
                          </a:solidFill>
                          <a:effectLst/>
                          <a:latin typeface="Arial" panose="020B0604020202020204" pitchFamily="34" charset="0"/>
                          <a:ea typeface="+mn-ea"/>
                          <a:cs typeface="Arial" panose="020B0604020202020204" pitchFamily="34" charset="0"/>
                        </a:rPr>
                        <a:t>NBF, the NBF will be tabled in Cabinet prior to it being published </a:t>
                      </a:r>
                      <a:r>
                        <a:rPr lang="en-US" sz="1300" kern="1200" dirty="0">
                          <a:solidFill>
                            <a:schemeClr val="tx1"/>
                          </a:solidFill>
                          <a:effectLst/>
                          <a:latin typeface="Arial" panose="020B0604020202020204" pitchFamily="34" charset="0"/>
                          <a:ea typeface="+mn-ea"/>
                          <a:cs typeface="Arial" panose="020B0604020202020204" pitchFamily="34" charset="0"/>
                        </a:rPr>
                        <a:t>for public </a:t>
                      </a:r>
                      <a:r>
                        <a:rPr lang="en-US" sz="1300" kern="1200" dirty="0" smtClean="0">
                          <a:solidFill>
                            <a:schemeClr val="tx1"/>
                          </a:solidFill>
                          <a:effectLst/>
                          <a:latin typeface="Arial" panose="020B0604020202020204" pitchFamily="34" charset="0"/>
                          <a:ea typeface="+mn-ea"/>
                          <a:cs typeface="Arial" panose="020B0604020202020204" pitchFamily="34" charset="0"/>
                        </a:rPr>
                        <a:t>comment. Much of the preparatory work has been done</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ZA" sz="1300" kern="1200" dirty="0">
                          <a:solidFill>
                            <a:schemeClr val="tx1"/>
                          </a:solidFill>
                          <a:effectLst/>
                          <a:latin typeface="Arial" panose="020B0604020202020204" pitchFamily="34" charset="0"/>
                          <a:ea typeface="+mn-ea"/>
                          <a:cs typeface="Arial" panose="020B0604020202020204" pitchFamily="34" charset="0"/>
                        </a:rPr>
                        <a:t>Revised National Biodiversity Framework published for public comments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68283">
                <a:tc>
                  <a:txBody>
                    <a:bodyPr/>
                    <a:lstStyle/>
                    <a:p>
                      <a:r>
                        <a:rPr lang="en-ZA" sz="1300" kern="1200" dirty="0">
                          <a:solidFill>
                            <a:schemeClr val="tx1"/>
                          </a:solidFill>
                          <a:effectLst/>
                          <a:latin typeface="Arial" panose="020B0604020202020204" pitchFamily="34" charset="0"/>
                          <a:ea typeface="+mn-ea"/>
                          <a:cs typeface="Arial" panose="020B0604020202020204" pitchFamily="34" charset="0"/>
                        </a:rPr>
                        <a:t>2 Biodiversity</a:t>
                      </a:r>
                    </a:p>
                    <a:p>
                      <a:r>
                        <a:rPr lang="en-ZA" sz="1300" kern="1200" dirty="0">
                          <a:solidFill>
                            <a:schemeClr val="tx1"/>
                          </a:solidFill>
                          <a:effectLst/>
                          <a:latin typeface="Arial" panose="020B0604020202020204" pitchFamily="34" charset="0"/>
                          <a:ea typeface="+mn-ea"/>
                          <a:cs typeface="Arial" panose="020B0604020202020204" pitchFamily="34" charset="0"/>
                        </a:rPr>
                        <a:t>Management</a:t>
                      </a:r>
                    </a:p>
                    <a:p>
                      <a:r>
                        <a:rPr lang="en-ZA" sz="1300" kern="1200" dirty="0">
                          <a:solidFill>
                            <a:schemeClr val="tx1"/>
                          </a:solidFill>
                          <a:effectLst/>
                          <a:latin typeface="Arial" panose="020B0604020202020204" pitchFamily="34" charset="0"/>
                          <a:ea typeface="+mn-ea"/>
                          <a:cs typeface="Arial" panose="020B0604020202020204" pitchFamily="34" charset="0"/>
                        </a:rPr>
                        <a:t>Plans (BMPs)</a:t>
                      </a:r>
                    </a:p>
                    <a:p>
                      <a:r>
                        <a:rPr lang="en-ZA" sz="1300" kern="1200" dirty="0">
                          <a:solidFill>
                            <a:schemeClr val="tx1"/>
                          </a:solidFill>
                          <a:effectLst/>
                          <a:latin typeface="Arial" panose="020B0604020202020204" pitchFamily="34" charset="0"/>
                          <a:ea typeface="+mn-ea"/>
                          <a:cs typeface="Arial" panose="020B0604020202020204" pitchFamily="34" charset="0"/>
                        </a:rPr>
                        <a:t>published for public</a:t>
                      </a:r>
                    </a:p>
                    <a:p>
                      <a:r>
                        <a:rPr lang="en-ZA" sz="1300" kern="1200" dirty="0">
                          <a:solidFill>
                            <a:schemeClr val="tx1"/>
                          </a:solidFill>
                          <a:effectLst/>
                          <a:latin typeface="Arial" panose="020B0604020202020204" pitchFamily="34" charset="0"/>
                          <a:ea typeface="+mn-ea"/>
                          <a:cs typeface="Arial" panose="020B0604020202020204" pitchFamily="34" charset="0"/>
                        </a:rPr>
                        <a:t>comments:</a:t>
                      </a:r>
                    </a:p>
                    <a:p>
                      <a:r>
                        <a:rPr lang="en-ZA" sz="1300" dirty="0">
                          <a:latin typeface="Arial" panose="020B0604020202020204" pitchFamily="34" charset="0"/>
                          <a:cs typeface="Arial" panose="020B0604020202020204" pitchFamily="34" charset="0"/>
                        </a:rPr>
                        <a:t>• Aloe </a:t>
                      </a:r>
                      <a:r>
                        <a:rPr lang="en-ZA" sz="1300" dirty="0" err="1">
                          <a:latin typeface="Arial" panose="020B0604020202020204" pitchFamily="34" charset="0"/>
                          <a:cs typeface="Arial" panose="020B0604020202020204" pitchFamily="34" charset="0"/>
                        </a:rPr>
                        <a:t>ferox</a:t>
                      </a:r>
                      <a:endParaRPr lang="en-ZA" sz="1300" dirty="0">
                        <a:latin typeface="Arial" panose="020B0604020202020204" pitchFamily="34" charset="0"/>
                        <a:cs typeface="Arial" panose="020B0604020202020204" pitchFamily="34" charset="0"/>
                      </a:endParaRPr>
                    </a:p>
                    <a:p>
                      <a:r>
                        <a:rPr lang="en-ZA" sz="1300" dirty="0">
                          <a:latin typeface="Arial" panose="020B0604020202020204" pitchFamily="34" charset="0"/>
                          <a:cs typeface="Arial" panose="020B0604020202020204" pitchFamily="34" charset="0"/>
                        </a:rPr>
                        <a:t>• </a:t>
                      </a:r>
                      <a:r>
                        <a:rPr lang="en-ZA" sz="1300" dirty="0" err="1">
                          <a:latin typeface="Arial" panose="020B0604020202020204" pitchFamily="34" charset="0"/>
                          <a:cs typeface="Arial" panose="020B0604020202020204" pitchFamily="34" charset="0"/>
                        </a:rPr>
                        <a:t>Honeybush</a:t>
                      </a:r>
                      <a:endParaRPr lang="en-ZA" sz="13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Draft BMPs revised</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based on comments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from the community</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consultation</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kern="1200" dirty="0" smtClean="0">
                          <a:solidFill>
                            <a:schemeClr val="tx1"/>
                          </a:solidFill>
                          <a:effectLst/>
                          <a:latin typeface="Arial" panose="020B0604020202020204" pitchFamily="34" charset="0"/>
                          <a:ea typeface="+mn-ea"/>
                          <a:cs typeface="Arial" panose="020B0604020202020204" pitchFamily="34" charset="0"/>
                        </a:rPr>
                        <a:t>The BMP for Aloe is being revised based on comments received from community consultation and additional comments received from SANBI, Eastern Cape and Western Cape Provinces, BESU and TOPS and CITES implementation done on some sections of the draft Aloe BMP.</a:t>
                      </a:r>
                    </a:p>
                    <a:p>
                      <a:pPr algn="just"/>
                      <a:r>
                        <a:rPr lang="en-US" sz="1300" b="1" kern="1200" dirty="0" smtClean="0">
                          <a:solidFill>
                            <a:schemeClr val="tx1"/>
                          </a:solidFill>
                          <a:effectLst/>
                          <a:latin typeface="Arial" panose="020B0604020202020204" pitchFamily="34" charset="0"/>
                          <a:ea typeface="+mn-ea"/>
                          <a:cs typeface="Arial" panose="020B0604020202020204" pitchFamily="34" charset="0"/>
                        </a:rPr>
                        <a:t>Challenges: </a:t>
                      </a:r>
                      <a:r>
                        <a:rPr lang="en-US" sz="1300" kern="1200" dirty="0" smtClean="0">
                          <a:solidFill>
                            <a:schemeClr val="tx1"/>
                          </a:solidFill>
                          <a:effectLst/>
                          <a:latin typeface="Arial" panose="020B0604020202020204" pitchFamily="34" charset="0"/>
                          <a:ea typeface="+mn-ea"/>
                          <a:cs typeface="Arial" panose="020B0604020202020204" pitchFamily="34" charset="0"/>
                        </a:rPr>
                        <a:t>COVID-19 impact on mandatory stakeholder consultation, Engagements required with Stakeholders delayed.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ZA" sz="1300" kern="1200" dirty="0">
                          <a:solidFill>
                            <a:schemeClr val="tx1"/>
                          </a:solidFill>
                          <a:effectLst/>
                          <a:latin typeface="Arial" panose="020B0604020202020204" pitchFamily="34" charset="0"/>
                          <a:ea typeface="+mn-ea"/>
                          <a:cs typeface="Arial" panose="020B0604020202020204" pitchFamily="34" charset="0"/>
                        </a:rPr>
                        <a:t>2 draft Biodiversity Management Plans BMPs developed: 	</a:t>
                      </a:r>
                    </a:p>
                    <a:p>
                      <a:endParaRPr lang="en-ZA" sz="1300" kern="1200" dirty="0">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ZA" sz="1300" kern="1200" dirty="0">
                          <a:solidFill>
                            <a:schemeClr val="tx1"/>
                          </a:solidFill>
                          <a:effectLst/>
                          <a:latin typeface="Arial" panose="020B0604020202020204" pitchFamily="34" charset="0"/>
                          <a:ea typeface="+mn-ea"/>
                          <a:cs typeface="Arial" panose="020B0604020202020204" pitchFamily="34" charset="0"/>
                        </a:rPr>
                        <a:t>Aloe </a:t>
                      </a:r>
                      <a:r>
                        <a:rPr lang="en-ZA" sz="1300" kern="1200" dirty="0" err="1">
                          <a:solidFill>
                            <a:schemeClr val="tx1"/>
                          </a:solidFill>
                          <a:effectLst/>
                          <a:latin typeface="Arial" panose="020B0604020202020204" pitchFamily="34" charset="0"/>
                          <a:ea typeface="+mn-ea"/>
                          <a:cs typeface="Arial" panose="020B0604020202020204" pitchFamily="34" charset="0"/>
                        </a:rPr>
                        <a:t>ferox</a:t>
                      </a:r>
                      <a:r>
                        <a:rPr lang="en-ZA" sz="1300" kern="1200" dirty="0">
                          <a:solidFill>
                            <a:schemeClr val="tx1"/>
                          </a:solidFill>
                          <a:effectLst/>
                          <a:latin typeface="Arial" panose="020B0604020202020204" pitchFamily="34" charset="0"/>
                          <a:ea typeface="+mn-ea"/>
                          <a:cs typeface="Arial" panose="020B0604020202020204" pitchFamily="34" charset="0"/>
                        </a:rPr>
                        <a:t> </a:t>
                      </a:r>
                    </a:p>
                    <a:p>
                      <a:pPr marL="285750" indent="-285750">
                        <a:buFont typeface="Arial" panose="020B0604020202020204" pitchFamily="34" charset="0"/>
                        <a:buChar char="•"/>
                      </a:pPr>
                      <a:r>
                        <a:rPr lang="en-ZA" sz="1300" kern="1200" dirty="0" err="1">
                          <a:solidFill>
                            <a:schemeClr val="tx1"/>
                          </a:solidFill>
                          <a:effectLst/>
                          <a:latin typeface="Arial" panose="020B0604020202020204" pitchFamily="34" charset="0"/>
                          <a:ea typeface="+mn-ea"/>
                          <a:cs typeface="Arial" panose="020B0604020202020204" pitchFamily="34" charset="0"/>
                        </a:rPr>
                        <a:t>Honeybush</a:t>
                      </a:r>
                      <a:r>
                        <a:rPr lang="en-ZA" sz="130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34</a:t>
            </a:fld>
            <a:endParaRPr lang="en-US"/>
          </a:p>
        </p:txBody>
      </p:sp>
    </p:spTree>
    <p:extLst>
      <p:ext uri="{BB962C8B-B14F-4D97-AF65-F5344CB8AC3E}">
        <p14:creationId xmlns:p14="http://schemas.microsoft.com/office/powerpoint/2010/main" xmlns="" val="405566578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76199"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5 :BIODIVERSITY AND CONSERVATION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479843606"/>
              </p:ext>
            </p:extLst>
          </p:nvPr>
        </p:nvGraphicFramePr>
        <p:xfrm>
          <a:off x="152400" y="909980"/>
          <a:ext cx="8839203" cy="5013960"/>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695579">
                  <a:extLst>
                    <a:ext uri="{9D8B030D-6E8A-4147-A177-3AD203B41FA5}">
                      <a16:colId xmlns:a16="http://schemas.microsoft.com/office/drawing/2014/main" xmlns="" val="20002"/>
                    </a:ext>
                  </a:extLst>
                </a:gridCol>
                <a:gridCol w="1838449">
                  <a:extLst>
                    <a:ext uri="{9D8B030D-6E8A-4147-A177-3AD203B41FA5}">
                      <a16:colId xmlns:a16="http://schemas.microsoft.com/office/drawing/2014/main" xmlns="" val="20003"/>
                    </a:ext>
                  </a:extLst>
                </a:gridCol>
              </a:tblGrid>
              <a:tr h="1741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Improved access, fair and equitable sharing of benefits</a:t>
                      </a:r>
                      <a:endPar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22361">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318342">
                <a:tc>
                  <a:txBody>
                    <a:bodyPr/>
                    <a:lstStyle/>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5 Biodiversity</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economy initiatives</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Implemented: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500 hectares of</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land for indigenous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species cultivated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Annual plan for</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cultivation of</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indigenous species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implemented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Annual plan for mass cultivation of indigenous species developed.</a:t>
                      </a:r>
                    </a:p>
                    <a:p>
                      <a:pPr algn="just">
                        <a:lnSpc>
                          <a:spcPct val="100000"/>
                        </a:lnSpc>
                        <a:spcAft>
                          <a:spcPts val="0"/>
                        </a:spcAft>
                      </a:pPr>
                      <a:endParaRPr lang="en-US" sz="13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US"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kern="1200" dirty="0">
                          <a:solidFill>
                            <a:schemeClr val="tx1"/>
                          </a:solidFill>
                          <a:effectLst/>
                          <a:latin typeface="Arial" panose="020B0604020202020204" pitchFamily="34" charset="0"/>
                          <a:ea typeface="+mn-ea"/>
                          <a:cs typeface="Arial" panose="020B0604020202020204" pitchFamily="34" charset="0"/>
                        </a:rPr>
                        <a:t>The plan was reviewed due to direct impacts of COVID-19 pandemic on cultivation.</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Business Cases of 25 </a:t>
                      </a:r>
                      <a:r>
                        <a:rPr lang="en-US" sz="1300" kern="1200" dirty="0" err="1">
                          <a:solidFill>
                            <a:schemeClr val="tx1"/>
                          </a:solidFill>
                          <a:effectLst/>
                          <a:latin typeface="Arial" panose="020B0604020202020204" pitchFamily="34" charset="0"/>
                          <a:ea typeface="+mn-ea"/>
                          <a:cs typeface="Arial" panose="020B0604020202020204" pitchFamily="34" charset="0"/>
                        </a:rPr>
                        <a:t>prioritised</a:t>
                      </a:r>
                      <a:r>
                        <a:rPr lang="en-US" sz="1300" kern="1200" dirty="0">
                          <a:solidFill>
                            <a:schemeClr val="tx1"/>
                          </a:solidFill>
                          <a:effectLst/>
                          <a:latin typeface="Arial" panose="020B0604020202020204" pitchFamily="34" charset="0"/>
                          <a:ea typeface="+mn-ea"/>
                          <a:cs typeface="Arial" panose="020B0604020202020204" pitchFamily="34" charset="0"/>
                        </a:rPr>
                        <a:t> Species for mass cultivation drive developed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37881">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400 Biodiversity</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entrepreneurs trained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Stakeholder</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engagement</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kern="1200" dirty="0">
                          <a:solidFill>
                            <a:schemeClr val="tx1"/>
                          </a:solidFill>
                          <a:effectLst/>
                          <a:latin typeface="Arial" panose="020B0604020202020204" pitchFamily="34" charset="0"/>
                          <a:ea typeface="+mn-ea"/>
                          <a:cs typeface="Arial" panose="020B0604020202020204" pitchFamily="34" charset="0"/>
                        </a:rPr>
                        <a:t>The following stakeholders were engaged in April 2020 to apply for the training opportunity: </a:t>
                      </a:r>
                    </a:p>
                    <a:p>
                      <a:pPr algn="just"/>
                      <a:r>
                        <a:rPr lang="en-US" sz="1300" kern="1200" dirty="0">
                          <a:solidFill>
                            <a:schemeClr val="tx1"/>
                          </a:solidFill>
                          <a:effectLst/>
                          <a:latin typeface="Arial" panose="020B0604020202020204" pitchFamily="34" charset="0"/>
                          <a:ea typeface="+mn-ea"/>
                          <a:cs typeface="Arial" panose="020B0604020202020204" pitchFamily="34" charset="0"/>
                        </a:rPr>
                        <a:t>Conservation Management Authorities, Provinces and women, youth, communities, PDI on the database of wildlife</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150 Biodiversity entrepreneurs trained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37881">
                <a:tc>
                  <a:txBody>
                    <a:bodyPr/>
                    <a:lstStyle/>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2 </a:t>
                      </a:r>
                      <a:r>
                        <a:rPr lang="en-ZA" sz="1300" b="1" kern="1200" dirty="0" err="1">
                          <a:solidFill>
                            <a:schemeClr val="tx1"/>
                          </a:solidFill>
                          <a:effectLst/>
                          <a:latin typeface="Arial" panose="020B0604020202020204" pitchFamily="34" charset="0"/>
                          <a:ea typeface="+mn-ea"/>
                          <a:cs typeface="Arial" panose="020B0604020202020204" pitchFamily="34" charset="0"/>
                        </a:rPr>
                        <a:t>BioPANZA</a:t>
                      </a:r>
                      <a:r>
                        <a:rPr lang="en-ZA" sz="1300" b="1" kern="1200" dirty="0">
                          <a:solidFill>
                            <a:schemeClr val="tx1"/>
                          </a:solidFill>
                          <a:effectLst/>
                          <a:latin typeface="Arial" panose="020B0604020202020204" pitchFamily="34" charset="0"/>
                          <a:ea typeface="+mn-ea"/>
                          <a:cs typeface="Arial" panose="020B0604020202020204" pitchFamily="34" charset="0"/>
                        </a:rPr>
                        <a:t> initiatives</a:t>
                      </a:r>
                    </a:p>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Implemented: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Market </a:t>
                      </a:r>
                      <a:r>
                        <a:rPr lang="en-ZA" sz="1300" kern="1200" dirty="0" smtClean="0">
                          <a:solidFill>
                            <a:schemeClr val="tx1"/>
                          </a:solidFill>
                          <a:effectLst/>
                          <a:latin typeface="Arial" panose="020B0604020202020204" pitchFamily="34" charset="0"/>
                          <a:ea typeface="+mn-ea"/>
                          <a:cs typeface="Arial" panose="020B0604020202020204" pitchFamily="34" charset="0"/>
                        </a:rPr>
                        <a:t>Access programme </a:t>
                      </a:r>
                      <a:r>
                        <a:rPr lang="en-ZA" sz="1300" kern="1200" dirty="0">
                          <a:solidFill>
                            <a:schemeClr val="tx1"/>
                          </a:solidFill>
                          <a:effectLst/>
                          <a:latin typeface="Arial" panose="020B0604020202020204" pitchFamily="34" charset="0"/>
                          <a:ea typeface="+mn-ea"/>
                          <a:cs typeface="Arial" panose="020B0604020202020204" pitchFamily="34" charset="0"/>
                        </a:rPr>
                        <a:t>of </a:t>
                      </a:r>
                      <a:r>
                        <a:rPr lang="en-ZA" sz="1300" kern="1200" dirty="0" smtClean="0">
                          <a:solidFill>
                            <a:schemeClr val="tx1"/>
                          </a:solidFill>
                          <a:effectLst/>
                          <a:latin typeface="Arial" panose="020B0604020202020204" pitchFamily="34" charset="0"/>
                          <a:ea typeface="+mn-ea"/>
                          <a:cs typeface="Arial" panose="020B0604020202020204" pitchFamily="34" charset="0"/>
                        </a:rPr>
                        <a:t>work developed</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a:t>
                      </a:r>
                      <a:r>
                        <a:rPr lang="en-ZA" sz="1300" kern="1200" dirty="0" err="1" smtClean="0">
                          <a:solidFill>
                            <a:schemeClr val="tx1"/>
                          </a:solidFill>
                          <a:effectLst/>
                          <a:latin typeface="Arial" panose="020B0604020202020204" pitchFamily="34" charset="0"/>
                          <a:ea typeface="+mn-ea"/>
                          <a:cs typeface="Arial" panose="020B0604020202020204" pitchFamily="34" charset="0"/>
                        </a:rPr>
                        <a:t>BioPANZA</a:t>
                      </a:r>
                      <a:r>
                        <a:rPr lang="en-ZA" sz="1300" kern="1200" dirty="0" smtClean="0">
                          <a:solidFill>
                            <a:schemeClr val="tx1"/>
                          </a:solidFill>
                          <a:effectLst/>
                          <a:latin typeface="Arial" panose="020B0604020202020204" pitchFamily="34" charset="0"/>
                          <a:ea typeface="+mn-ea"/>
                          <a:cs typeface="Arial" panose="020B0604020202020204" pitchFamily="34" charset="0"/>
                        </a:rPr>
                        <a:t> pipeline platform established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Market Access</a:t>
                      </a:r>
                    </a:p>
                    <a:p>
                      <a:pPr algn="just">
                        <a:lnSpc>
                          <a:spcPct val="100000"/>
                        </a:lnSpc>
                        <a:spcAft>
                          <a:spcPts val="0"/>
                        </a:spcAft>
                      </a:pPr>
                      <a:r>
                        <a:rPr lang="en-US" sz="1300" kern="1200" dirty="0" err="1">
                          <a:solidFill>
                            <a:schemeClr val="tx1"/>
                          </a:solidFill>
                          <a:effectLst/>
                          <a:latin typeface="Arial" panose="020B0604020202020204" pitchFamily="34" charset="0"/>
                          <a:ea typeface="+mn-ea"/>
                          <a:cs typeface="Arial" panose="020B0604020202020204" pitchFamily="34" charset="0"/>
                        </a:rPr>
                        <a:t>programme</a:t>
                      </a:r>
                      <a:r>
                        <a:rPr lang="en-US" sz="1300" kern="1200" dirty="0">
                          <a:solidFill>
                            <a:schemeClr val="tx1"/>
                          </a:solidFill>
                          <a:effectLst/>
                          <a:latin typeface="Arial" panose="020B0604020202020204" pitchFamily="34" charset="0"/>
                          <a:ea typeface="+mn-ea"/>
                          <a:cs typeface="Arial" panose="020B0604020202020204" pitchFamily="34" charset="0"/>
                        </a:rPr>
                        <a:t> of work</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developed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kern="1200" dirty="0" err="1">
                          <a:solidFill>
                            <a:schemeClr val="tx1"/>
                          </a:solidFill>
                          <a:effectLst/>
                          <a:latin typeface="Arial" panose="020B0604020202020204" pitchFamily="34" charset="0"/>
                          <a:ea typeface="+mn-ea"/>
                          <a:cs typeface="Arial" panose="020B0604020202020204" pitchFamily="34" charset="0"/>
                        </a:rPr>
                        <a:t>Programme</a:t>
                      </a:r>
                      <a:r>
                        <a:rPr lang="en-US" sz="1300" kern="1200" dirty="0">
                          <a:solidFill>
                            <a:schemeClr val="tx1"/>
                          </a:solidFill>
                          <a:effectLst/>
                          <a:latin typeface="Arial" panose="020B0604020202020204" pitchFamily="34" charset="0"/>
                          <a:ea typeface="+mn-ea"/>
                          <a:cs typeface="Arial" panose="020B0604020202020204" pitchFamily="34" charset="0"/>
                        </a:rPr>
                        <a:t> of Work for the Market Access Model developed.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35</a:t>
            </a:fld>
            <a:endParaRPr lang="en-US"/>
          </a:p>
        </p:txBody>
      </p:sp>
    </p:spTree>
    <p:extLst>
      <p:ext uri="{BB962C8B-B14F-4D97-AF65-F5344CB8AC3E}">
        <p14:creationId xmlns:p14="http://schemas.microsoft.com/office/powerpoint/2010/main" xmlns="" val="846197720"/>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76199" y="278609"/>
            <a:ext cx="8991600" cy="631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5 :BIODIVERSITY AND CONSERVATION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670646054"/>
              </p:ext>
            </p:extLst>
          </p:nvPr>
        </p:nvGraphicFramePr>
        <p:xfrm>
          <a:off x="152400" y="857416"/>
          <a:ext cx="8839203" cy="5212080"/>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695579">
                  <a:extLst>
                    <a:ext uri="{9D8B030D-6E8A-4147-A177-3AD203B41FA5}">
                      <a16:colId xmlns:a16="http://schemas.microsoft.com/office/drawing/2014/main" xmlns="" val="20002"/>
                    </a:ext>
                  </a:extLst>
                </a:gridCol>
                <a:gridCol w="1838449">
                  <a:extLst>
                    <a:ext uri="{9D8B030D-6E8A-4147-A177-3AD203B41FA5}">
                      <a16:colId xmlns:a16="http://schemas.microsoft.com/office/drawing/2014/main" xmlns="" val="20003"/>
                    </a:ext>
                  </a:extLst>
                </a:gridCol>
              </a:tblGrid>
              <a:tr h="1741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Improved access, fair and equitable sharing of benefits</a:t>
                      </a:r>
                      <a:endPar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522361">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50910">
                <a:tc>
                  <a:txBody>
                    <a:bodyPr/>
                    <a:lstStyle/>
                    <a:p>
                      <a:pPr marL="0" algn="just" defTabSz="457200" rtl="0" eaLnBrk="1" latinLnBrk="0" hangingPunct="1">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800 Jobs Created.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1" kern="1200" dirty="0">
                          <a:solidFill>
                            <a:schemeClr val="tx1"/>
                          </a:solidFill>
                          <a:effectLst/>
                          <a:latin typeface="Arial" panose="020B0604020202020204" pitchFamily="34" charset="0"/>
                          <a:ea typeface="+mn-ea"/>
                          <a:cs typeface="Arial" panose="020B0604020202020204" pitchFamily="34" charset="0"/>
                        </a:rPr>
                        <a:t>Annual target:</a:t>
                      </a:r>
                      <a:endParaRPr lang="en-US" sz="1300" b="0" kern="1200" dirty="0">
                        <a:solidFill>
                          <a:schemeClr val="tx1"/>
                        </a:solidFill>
                        <a:effectLst/>
                        <a:latin typeface="Arial" panose="020B0604020202020204" pitchFamily="34" charset="0"/>
                        <a:ea typeface="+mn-ea"/>
                        <a:cs typeface="Arial" panose="020B0604020202020204" pitchFamily="34" charset="0"/>
                      </a:endParaRPr>
                    </a:p>
                    <a:p>
                      <a:pPr algn="just"/>
                      <a:r>
                        <a:rPr lang="en-US" sz="1300" b="0" kern="1200" dirty="0">
                          <a:solidFill>
                            <a:schemeClr val="tx1"/>
                          </a:solidFill>
                          <a:effectLst/>
                          <a:latin typeface="Arial" panose="020B0604020202020204" pitchFamily="34" charset="0"/>
                          <a:ea typeface="+mn-ea"/>
                          <a:cs typeface="Arial" panose="020B0604020202020204" pitchFamily="34" charset="0"/>
                        </a:rPr>
                        <a:t>No</a:t>
                      </a:r>
                      <a:r>
                        <a:rPr lang="en-US" sz="1300" b="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dirty="0">
                          <a:solidFill>
                            <a:schemeClr val="tx1"/>
                          </a:solidFill>
                          <a:effectLst/>
                          <a:latin typeface="Arial" panose="020B0604020202020204" pitchFamily="34" charset="0"/>
                          <a:ea typeface="+mn-ea"/>
                          <a:cs typeface="Arial" panose="020B0604020202020204" pitchFamily="34" charset="0"/>
                        </a:rPr>
                        <a:t>milestone for the period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Annual target removed from APP</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610044">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2 500 heads of game donated to PDI’s and</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communities</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Plan for game</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donation </a:t>
                      </a:r>
                      <a:r>
                        <a:rPr lang="en-US" sz="1300" kern="1200" dirty="0" smtClean="0">
                          <a:solidFill>
                            <a:schemeClr val="tx1"/>
                          </a:solidFill>
                          <a:effectLst/>
                          <a:latin typeface="Arial" panose="020B0604020202020204" pitchFamily="34" charset="0"/>
                          <a:ea typeface="+mn-ea"/>
                          <a:cs typeface="Arial" panose="020B0604020202020204" pitchFamily="34" charset="0"/>
                        </a:rPr>
                        <a:t>developed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US" sz="1300" kern="1200" dirty="0" smtClean="0">
                          <a:solidFill>
                            <a:schemeClr val="tx1"/>
                          </a:solidFill>
                          <a:effectLst/>
                          <a:latin typeface="Arial" panose="020B0604020202020204" pitchFamily="34" charset="0"/>
                          <a:ea typeface="+mn-ea"/>
                          <a:cs typeface="Arial" panose="020B0604020202020204" pitchFamily="34" charset="0"/>
                        </a:rPr>
                        <a:t>Game </a:t>
                      </a:r>
                      <a:r>
                        <a:rPr lang="en-US" sz="1300" kern="1200" dirty="0">
                          <a:solidFill>
                            <a:schemeClr val="tx1"/>
                          </a:solidFill>
                          <a:effectLst/>
                          <a:latin typeface="Arial" panose="020B0604020202020204" pitchFamily="34" charset="0"/>
                          <a:ea typeface="+mn-ea"/>
                          <a:cs typeface="Arial" panose="020B0604020202020204" pitchFamily="34" charset="0"/>
                        </a:rPr>
                        <a:t>donation </a:t>
                      </a:r>
                      <a:r>
                        <a:rPr lang="en-US" sz="1300" kern="1200" dirty="0" smtClean="0">
                          <a:solidFill>
                            <a:schemeClr val="tx1"/>
                          </a:solidFill>
                          <a:effectLst/>
                          <a:latin typeface="Arial" panose="020B0604020202020204" pitchFamily="34" charset="0"/>
                          <a:ea typeface="+mn-ea"/>
                          <a:cs typeface="Arial" panose="020B0604020202020204" pitchFamily="34" charset="0"/>
                        </a:rPr>
                        <a:t>plan was </a:t>
                      </a:r>
                      <a:r>
                        <a:rPr lang="en-US" sz="1300" kern="1200" dirty="0">
                          <a:solidFill>
                            <a:schemeClr val="tx1"/>
                          </a:solidFill>
                          <a:effectLst/>
                          <a:latin typeface="Arial" panose="020B0604020202020204" pitchFamily="34" charset="0"/>
                          <a:ea typeface="+mn-ea"/>
                          <a:cs typeface="Arial" panose="020B0604020202020204" pitchFamily="34" charset="0"/>
                        </a:rPr>
                        <a:t>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Annual target removed from APP</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37881">
                <a:tc>
                  <a:txBody>
                    <a:bodyPr/>
                    <a:lstStyle/>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Interventions for Biodiversity Economy Nodes implemented: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Champions for 3Nodes appointed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Feasibility study for 3 Nodes conducted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Operational Plans for 3 Nodes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Stakeholder</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consultations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conducted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South African National Parks and the Western Cape Province were consulted on the operationalization for 3 Nodes: </a:t>
                      </a:r>
                    </a:p>
                    <a:p>
                      <a:pPr algn="just">
                        <a:lnSpc>
                          <a:spcPct val="100000"/>
                        </a:lnSpc>
                        <a:spcAft>
                          <a:spcPts val="0"/>
                        </a:spcAft>
                      </a:pPr>
                      <a:r>
                        <a:rPr lang="en-US" sz="1300" kern="1200" dirty="0" err="1">
                          <a:solidFill>
                            <a:schemeClr val="tx1"/>
                          </a:solidFill>
                          <a:effectLst/>
                          <a:latin typeface="Arial" panose="020B0604020202020204" pitchFamily="34" charset="0"/>
                          <a:ea typeface="+mn-ea"/>
                          <a:cs typeface="Arial" panose="020B0604020202020204" pitchFamily="34" charset="0"/>
                        </a:rPr>
                        <a:t>Augrabies</a:t>
                      </a:r>
                      <a:r>
                        <a:rPr lang="en-US" sz="1300" kern="1200" dirty="0">
                          <a:solidFill>
                            <a:schemeClr val="tx1"/>
                          </a:solidFill>
                          <a:effectLst/>
                          <a:latin typeface="Arial" panose="020B0604020202020204" pitchFamily="34" charset="0"/>
                          <a:ea typeface="+mn-ea"/>
                          <a:cs typeface="Arial" panose="020B0604020202020204" pitchFamily="34" charset="0"/>
                        </a:rPr>
                        <a:t> in Northern Cape, Kruger in Mpumalanga and </a:t>
                      </a:r>
                      <a:r>
                        <a:rPr lang="en-US" sz="1300" kern="1200" dirty="0" err="1" smtClean="0">
                          <a:solidFill>
                            <a:schemeClr val="tx1"/>
                          </a:solidFill>
                          <a:effectLst/>
                          <a:latin typeface="Arial" panose="020B0604020202020204" pitchFamily="34" charset="0"/>
                          <a:ea typeface="+mn-ea"/>
                          <a:cs typeface="Arial" panose="020B0604020202020204" pitchFamily="34" charset="0"/>
                        </a:rPr>
                        <a:t>Zoar</a:t>
                      </a:r>
                      <a:r>
                        <a:rPr lang="en-US" sz="1300" kern="1200" dirty="0" smtClean="0">
                          <a:solidFill>
                            <a:schemeClr val="tx1"/>
                          </a:solidFill>
                          <a:effectLst/>
                          <a:latin typeface="Arial" panose="020B0604020202020204" pitchFamily="34" charset="0"/>
                          <a:ea typeface="+mn-ea"/>
                          <a:cs typeface="Arial" panose="020B0604020202020204" pitchFamily="34" charset="0"/>
                        </a:rPr>
                        <a:t> Community </a:t>
                      </a:r>
                      <a:r>
                        <a:rPr lang="en-US" sz="1300" kern="1200" dirty="0">
                          <a:solidFill>
                            <a:schemeClr val="tx1"/>
                          </a:solidFill>
                          <a:effectLst/>
                          <a:latin typeface="Arial" panose="020B0604020202020204" pitchFamily="34" charset="0"/>
                          <a:ea typeface="+mn-ea"/>
                          <a:cs typeface="Arial" panose="020B0604020202020204" pitchFamily="34" charset="0"/>
                        </a:rPr>
                        <a:t>in the Western Cape</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739916">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5 Benefit Sharing</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Agreements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Benefit sharing</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agreement/s received and</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reviewed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4 Benefit Sharing agreements received and reviewed</a:t>
                      </a:r>
                      <a:r>
                        <a:rPr lang="en-US" sz="1300" kern="1200" dirty="0" smtClean="0">
                          <a:solidFill>
                            <a:schemeClr val="tx1"/>
                          </a:solidFill>
                          <a:effectLst/>
                          <a:latin typeface="Arial" panose="020B0604020202020204" pitchFamily="34" charset="0"/>
                          <a:ea typeface="+mn-ea"/>
                          <a:cs typeface="Arial" panose="020B0604020202020204" pitchFamily="34" charset="0"/>
                        </a:rPr>
                        <a:t>.</a:t>
                      </a:r>
                      <a:endParaRPr lang="en-US"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3 Benefit Sharing Agreements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36</a:t>
            </a:fld>
            <a:endParaRPr lang="en-US"/>
          </a:p>
        </p:txBody>
      </p:sp>
    </p:spTree>
    <p:extLst>
      <p:ext uri="{BB962C8B-B14F-4D97-AF65-F5344CB8AC3E}">
        <p14:creationId xmlns:p14="http://schemas.microsoft.com/office/powerpoint/2010/main" xmlns="" val="411845611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457200" y="145112"/>
            <a:ext cx="8229600" cy="58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000" b="1" smtClean="0">
                <a:solidFill>
                  <a:srgbClr val="00B050"/>
                </a:solidFill>
                <a:latin typeface="Arial" panose="020B0604020202020204" pitchFamily="34" charset="0"/>
              </a:rPr>
              <a:t>PROGRAMME 5: FIRST QUARTER SUMMARY OF PERFORMANCE </a:t>
            </a:r>
            <a:endParaRPr lang="en-US" altLang="en-US" sz="2000" b="1" dirty="0">
              <a:solidFill>
                <a:srgbClr val="00B050"/>
              </a:solidFill>
              <a:latin typeface="Arial" panose="020B0604020202020204" pitchFamily="34" charset="0"/>
            </a:endParaRPr>
          </a:p>
        </p:txBody>
      </p:sp>
      <p:graphicFrame>
        <p:nvGraphicFramePr>
          <p:cNvPr id="8" name="Group 121"/>
          <p:cNvGraphicFramePr>
            <a:graphicFrameLocks/>
          </p:cNvGraphicFramePr>
          <p:nvPr>
            <p:extLst>
              <p:ext uri="{D42A27DB-BD31-4B8C-83A1-F6EECF244321}">
                <p14:modId xmlns:p14="http://schemas.microsoft.com/office/powerpoint/2010/main" xmlns="" val="2250327693"/>
              </p:ext>
            </p:extLst>
          </p:nvPr>
        </p:nvGraphicFramePr>
        <p:xfrm>
          <a:off x="157162" y="884971"/>
          <a:ext cx="8915401" cy="1049338"/>
        </p:xfrm>
        <a:graphic>
          <a:graphicData uri="http://schemas.openxmlformats.org/drawingml/2006/table">
            <a:tbl>
              <a:tblPr/>
              <a:tblGrid>
                <a:gridCol w="2639074">
                  <a:extLst>
                    <a:ext uri="{9D8B030D-6E8A-4147-A177-3AD203B41FA5}">
                      <a16:colId xmlns:a16="http://schemas.microsoft.com/office/drawing/2014/main" xmlns="" val="20000"/>
                    </a:ext>
                  </a:extLst>
                </a:gridCol>
                <a:gridCol w="2266264">
                  <a:extLst>
                    <a:ext uri="{9D8B030D-6E8A-4147-A177-3AD203B41FA5}">
                      <a16:colId xmlns:a16="http://schemas.microsoft.com/office/drawing/2014/main" xmlns="" val="20001"/>
                    </a:ext>
                  </a:extLst>
                </a:gridCol>
                <a:gridCol w="2122096">
                  <a:extLst>
                    <a:ext uri="{9D8B030D-6E8A-4147-A177-3AD203B41FA5}">
                      <a16:colId xmlns:a16="http://schemas.microsoft.com/office/drawing/2014/main" xmlns="" val="20002"/>
                    </a:ext>
                  </a:extLst>
                </a:gridCol>
                <a:gridCol w="1887967">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56% (9/16</a:t>
                      </a:r>
                      <a:r>
                        <a:rPr kumimoji="0" lang="en-ZA" sz="14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38% (6/16</a:t>
                      </a:r>
                      <a:r>
                        <a:rPr kumimoji="0" lang="en-ZA" sz="14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7% (1/16</a:t>
                      </a:r>
                      <a:r>
                        <a:rPr kumimoji="0" lang="en-ZA" sz="14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(1/17)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9" name="Chart 6"/>
          <p:cNvGraphicFramePr>
            <a:graphicFrameLocks/>
          </p:cNvGraphicFramePr>
          <p:nvPr>
            <p:extLst>
              <p:ext uri="{D42A27DB-BD31-4B8C-83A1-F6EECF244321}">
                <p14:modId xmlns:p14="http://schemas.microsoft.com/office/powerpoint/2010/main" xmlns="" val="3977062640"/>
              </p:ext>
            </p:extLst>
          </p:nvPr>
        </p:nvGraphicFramePr>
        <p:xfrm>
          <a:off x="217486" y="1859323"/>
          <a:ext cx="8813801" cy="4215751"/>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p:cNvSpPr>
            <a:spLocks noGrp="1"/>
          </p:cNvSpPr>
          <p:nvPr>
            <p:ph type="sldNum" sz="quarter" idx="12"/>
          </p:nvPr>
        </p:nvSpPr>
        <p:spPr>
          <a:xfrm>
            <a:off x="6317381" y="6305402"/>
            <a:ext cx="2133600" cy="365125"/>
          </a:xfrm>
        </p:spPr>
        <p:txBody>
          <a:bodyPr/>
          <a:lstStyle/>
          <a:p>
            <a:fld id="{49E107A0-7B7C-8743-BC43-85A450895BAC}" type="slidenum">
              <a:rPr lang="en-US" smtClean="0"/>
              <a:pPr/>
              <a:t>37</a:t>
            </a:fld>
            <a:endParaRPr lang="en-US"/>
          </a:p>
        </p:txBody>
      </p:sp>
      <p:sp>
        <p:nvSpPr>
          <p:cNvPr id="10" name="TextBox 9"/>
          <p:cNvSpPr txBox="1"/>
          <p:nvPr/>
        </p:nvSpPr>
        <p:spPr>
          <a:xfrm>
            <a:off x="1953928" y="6226355"/>
            <a:ext cx="6189045" cy="523220"/>
          </a:xfrm>
          <a:prstGeom prst="rect">
            <a:avLst/>
          </a:prstGeom>
          <a:solidFill>
            <a:schemeClr val="bg1">
              <a:lumMod val="85000"/>
            </a:schemeClr>
          </a:solidFill>
        </p:spPr>
        <p:txBody>
          <a:bodyPr wrap="square" rtlCol="0">
            <a:spAutoFit/>
          </a:bodyPr>
          <a:lstStyle/>
          <a:p>
            <a:pPr algn="ctr"/>
            <a:r>
              <a:rPr lang="en-ZA" sz="1400" dirty="0" smtClean="0"/>
              <a:t>NB:  % On Target + % Work in Progress + % Off Target = 100%</a:t>
            </a:r>
          </a:p>
          <a:p>
            <a:pPr algn="ctr"/>
            <a:r>
              <a:rPr lang="en-ZA" sz="1400" dirty="0" smtClean="0"/>
              <a:t>% No Milestone excluded as no progress is measured against no milestone targets.</a:t>
            </a:r>
            <a:endParaRPr lang="en-ZA" sz="1400" dirty="0"/>
          </a:p>
        </p:txBody>
      </p:sp>
    </p:spTree>
    <p:extLst>
      <p:ext uri="{BB962C8B-B14F-4D97-AF65-F5344CB8AC3E}">
        <p14:creationId xmlns:p14="http://schemas.microsoft.com/office/powerpoint/2010/main" xmlns="" val="2554583632"/>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76199" y="165404"/>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6 :</a:t>
            </a:r>
            <a:r>
              <a:rPr lang="en-ZA" sz="2000" b="1" dirty="0" smtClean="0">
                <a:solidFill>
                  <a:srgbClr val="00B050"/>
                </a:solidFill>
                <a:latin typeface="Arial" panose="020B0604020202020204" pitchFamily="34" charset="0"/>
              </a:rPr>
              <a:t>ENVIRONMENTAL PROGRAMMES</a:t>
            </a:r>
            <a:endParaRPr lang="en-US" sz="2000" b="1" dirty="0">
              <a:solidFill>
                <a:srgbClr val="00B050"/>
              </a:solidFill>
              <a:latin typeface="Arial" panose="020B0604020202020204" pitchFamily="34"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1247386841"/>
              </p:ext>
            </p:extLst>
          </p:nvPr>
        </p:nvGraphicFramePr>
        <p:xfrm>
          <a:off x="147635" y="896767"/>
          <a:ext cx="8839202" cy="5297580"/>
        </p:xfrm>
        <a:graphic>
          <a:graphicData uri="http://schemas.openxmlformats.org/drawingml/2006/table">
            <a:tbl>
              <a:tblPr/>
              <a:tblGrid>
                <a:gridCol w="1788944">
                  <a:extLst>
                    <a:ext uri="{9D8B030D-6E8A-4147-A177-3AD203B41FA5}">
                      <a16:colId xmlns:a16="http://schemas.microsoft.com/office/drawing/2014/main" xmlns="" val="20000"/>
                    </a:ext>
                  </a:extLst>
                </a:gridCol>
                <a:gridCol w="1280030">
                  <a:extLst>
                    <a:ext uri="{9D8B030D-6E8A-4147-A177-3AD203B41FA5}">
                      <a16:colId xmlns:a16="http://schemas.microsoft.com/office/drawing/2014/main" xmlns="" val="20001"/>
                    </a:ext>
                  </a:extLst>
                </a:gridCol>
                <a:gridCol w="4558062">
                  <a:extLst>
                    <a:ext uri="{9D8B030D-6E8A-4147-A177-3AD203B41FA5}">
                      <a16:colId xmlns:a16="http://schemas.microsoft.com/office/drawing/2014/main" xmlns="" val="20002"/>
                    </a:ext>
                  </a:extLst>
                </a:gridCol>
                <a:gridCol w="1212166">
                  <a:extLst>
                    <a:ext uri="{9D8B030D-6E8A-4147-A177-3AD203B41FA5}">
                      <a16:colId xmlns:a16="http://schemas.microsoft.com/office/drawing/2014/main" xmlns="" val="20003"/>
                    </a:ext>
                  </a:extLst>
                </a:gridCol>
              </a:tblGrid>
              <a:tr h="40896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More decent jobs created and sustained, with youth, women and persons with disabilities </a:t>
                      </a:r>
                      <a:r>
                        <a:rPr kumimoji="0" lang="en-US" sz="1400" b="1" i="0" u="none" strike="noStrike" kern="1200" cap="none" spc="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rPr>
                        <a:t>prioritized</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613448">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822860">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30 </a:t>
                      </a:r>
                      <a:r>
                        <a:rPr lang="en-ZA" sz="1300" kern="1200" dirty="0" smtClean="0">
                          <a:solidFill>
                            <a:schemeClr val="tx1"/>
                          </a:solidFill>
                          <a:effectLst/>
                          <a:latin typeface="Arial" panose="020B0604020202020204" pitchFamily="34" charset="0"/>
                          <a:ea typeface="+mn-ea"/>
                          <a:cs typeface="Arial" panose="020B0604020202020204" pitchFamily="34" charset="0"/>
                        </a:rPr>
                        <a:t>665 Full Time Equivalents</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5 833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300" b="0" kern="1200" dirty="0" smtClean="0">
                          <a:solidFill>
                            <a:schemeClr val="tx1"/>
                          </a:solidFill>
                          <a:effectLst/>
                          <a:latin typeface="Arial" panose="020B0604020202020204" pitchFamily="34" charset="0"/>
                          <a:ea typeface="+mn-ea"/>
                          <a:cs typeface="Arial" panose="020B0604020202020204" pitchFamily="34" charset="0"/>
                        </a:rPr>
                        <a:t>2 009 (34%) FTEs created</a:t>
                      </a:r>
                    </a:p>
                    <a:p>
                      <a:pPr algn="just">
                        <a:lnSpc>
                          <a:spcPct val="100000"/>
                        </a:lnSpc>
                      </a:pPr>
                      <a:r>
                        <a:rPr lang="en-US" sz="1300" b="1" kern="1200" dirty="0" smtClean="0">
                          <a:solidFill>
                            <a:schemeClr val="tx1"/>
                          </a:solidFill>
                          <a:effectLst/>
                          <a:latin typeface="Arial" panose="020B0604020202020204" pitchFamily="34" charset="0"/>
                          <a:ea typeface="+mn-ea"/>
                          <a:cs typeface="Arial" panose="020B0604020202020204" pitchFamily="34" charset="0"/>
                        </a:rPr>
                        <a:t>Challenges</a:t>
                      </a:r>
                      <a:r>
                        <a:rPr lang="en-US" sz="1300" b="0" kern="1200" dirty="0" smtClean="0">
                          <a:solidFill>
                            <a:schemeClr val="tx1"/>
                          </a:solidFill>
                          <a:effectLst/>
                          <a:latin typeface="Arial" panose="020B0604020202020204" pitchFamily="34" charset="0"/>
                          <a:ea typeface="+mn-ea"/>
                          <a:cs typeface="Arial" panose="020B0604020202020204" pitchFamily="34" charset="0"/>
                        </a:rPr>
                        <a:t>: </a:t>
                      </a:r>
                      <a:r>
                        <a:rPr lang="en-US" sz="1300" b="0" kern="1200" dirty="0" err="1" smtClean="0">
                          <a:solidFill>
                            <a:schemeClr val="tx1"/>
                          </a:solidFill>
                          <a:effectLst/>
                          <a:latin typeface="Arial" panose="020B0604020202020204" pitchFamily="34" charset="0"/>
                          <a:ea typeface="+mn-ea"/>
                          <a:cs typeface="Arial" panose="020B0604020202020204" pitchFamily="34" charset="0"/>
                        </a:rPr>
                        <a:t>Covid</a:t>
                      </a:r>
                      <a:r>
                        <a:rPr lang="en-US" sz="1300" b="0" kern="1200" baseline="0" dirty="0" smtClean="0">
                          <a:solidFill>
                            <a:schemeClr val="tx1"/>
                          </a:solidFill>
                          <a:effectLst/>
                          <a:latin typeface="Arial" panose="020B0604020202020204" pitchFamily="34" charset="0"/>
                          <a:ea typeface="+mn-ea"/>
                          <a:cs typeface="Arial" panose="020B0604020202020204" pitchFamily="34" charset="0"/>
                        </a:rPr>
                        <a:t> 19 restrictions on implementation of projects.</a:t>
                      </a:r>
                      <a:r>
                        <a:rPr lang="en-ZA" sz="1300" b="0" kern="1200" baseline="0" dirty="0" smtClean="0">
                          <a:solidFill>
                            <a:schemeClr val="tx1"/>
                          </a:solidFill>
                          <a:effectLst/>
                          <a:latin typeface="Arial" panose="020B0604020202020204" pitchFamily="34" charset="0"/>
                          <a:ea typeface="+mn-ea"/>
                          <a:cs typeface="Arial" panose="020B0604020202020204" pitchFamily="34" charset="0"/>
                        </a:rPr>
                        <a:t> Working on Fire and Environmental Monitors are the only programmes which were operational during the lockdown period.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b="1" kern="1200" baseline="0" dirty="0" smtClean="0">
                          <a:solidFill>
                            <a:schemeClr val="tx1"/>
                          </a:solidFill>
                          <a:effectLst/>
                          <a:latin typeface="Arial" panose="020B0604020202020204" pitchFamily="34" charset="0"/>
                          <a:ea typeface="+mn-ea"/>
                          <a:cs typeface="Arial" panose="020B0604020202020204" pitchFamily="34" charset="0"/>
                        </a:rPr>
                        <a:t>NOTE</a:t>
                      </a:r>
                      <a:r>
                        <a:rPr lang="en-ZA" sz="1300" b="0" kern="1200" baseline="0" dirty="0" smtClean="0">
                          <a:solidFill>
                            <a:schemeClr val="tx1"/>
                          </a:solidFill>
                          <a:effectLst/>
                          <a:latin typeface="Arial" panose="020B0604020202020204" pitchFamily="34" charset="0"/>
                          <a:ea typeface="+mn-ea"/>
                          <a:cs typeface="Arial" panose="020B0604020202020204" pitchFamily="34" charset="0"/>
                        </a:rPr>
                        <a:t>: As part of measures to provide social relieve to communities, the Department provided financial relief to </a:t>
                      </a:r>
                      <a:r>
                        <a:rPr lang="en-ZA" sz="1300" b="1" kern="1200" baseline="0" dirty="0" smtClean="0">
                          <a:solidFill>
                            <a:schemeClr val="tx1"/>
                          </a:solidFill>
                          <a:effectLst/>
                          <a:latin typeface="Arial" panose="020B0604020202020204" pitchFamily="34" charset="0"/>
                          <a:ea typeface="+mn-ea"/>
                          <a:cs typeface="Arial" panose="020B0604020202020204" pitchFamily="34" charset="0"/>
                        </a:rPr>
                        <a:t>12 039</a:t>
                      </a:r>
                      <a:r>
                        <a:rPr lang="en-ZA" sz="1300" b="0" kern="1200" baseline="0" dirty="0" smtClean="0">
                          <a:solidFill>
                            <a:schemeClr val="tx1"/>
                          </a:solidFill>
                          <a:effectLst/>
                          <a:latin typeface="Arial" panose="020B0604020202020204" pitchFamily="34" charset="0"/>
                          <a:ea typeface="+mn-ea"/>
                          <a:cs typeface="Arial" panose="020B0604020202020204" pitchFamily="34" charset="0"/>
                        </a:rPr>
                        <a:t> beneficiaries during the National lock down when implementation of most projects was suspended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16 315 </a:t>
                      </a:r>
                      <a:endParaRPr lang="en-ZA" sz="13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b="0"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320785">
                <a:tc>
                  <a:txBody>
                    <a:bodyPr/>
                    <a:lstStyle/>
                    <a:p>
                      <a:pPr algn="just">
                        <a:lnSpc>
                          <a:spcPct val="100000"/>
                        </a:lnSpc>
                        <a:spcAft>
                          <a:spcPts val="1000"/>
                        </a:spcAft>
                      </a:pPr>
                      <a:r>
                        <a:rPr lang="en-ZA" sz="1300" kern="1200" dirty="0">
                          <a:solidFill>
                            <a:schemeClr val="tx1"/>
                          </a:solidFill>
                          <a:effectLst/>
                          <a:latin typeface="Arial" panose="020B0604020202020204" pitchFamily="34" charset="0"/>
                          <a:ea typeface="+mn-ea"/>
                          <a:cs typeface="Arial" panose="020B0604020202020204" pitchFamily="34" charset="0"/>
                        </a:rPr>
                        <a:t>61 </a:t>
                      </a:r>
                      <a:r>
                        <a:rPr lang="en-ZA" sz="1300" kern="1200" dirty="0" smtClean="0">
                          <a:solidFill>
                            <a:schemeClr val="tx1"/>
                          </a:solidFill>
                          <a:effectLst/>
                          <a:latin typeface="Arial" panose="020B0604020202020204" pitchFamily="34" charset="0"/>
                          <a:ea typeface="+mn-ea"/>
                          <a:cs typeface="Arial" panose="020B0604020202020204" pitchFamily="34" charset="0"/>
                        </a:rPr>
                        <a:t>378 work opportunities</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11 670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300" b="0" kern="1200" dirty="0" smtClean="0">
                          <a:solidFill>
                            <a:schemeClr val="tx1"/>
                          </a:solidFill>
                          <a:effectLst/>
                          <a:latin typeface="Arial" panose="020B0604020202020204" pitchFamily="34" charset="0"/>
                          <a:ea typeface="+mn-ea"/>
                          <a:cs typeface="Arial" panose="020B0604020202020204" pitchFamily="34" charset="0"/>
                        </a:rPr>
                        <a:t>11 619 Work opportunities created</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effectLst/>
                          <a:latin typeface="Arial" panose="020B0604020202020204" pitchFamily="34" charset="0"/>
                          <a:ea typeface="+mn-ea"/>
                          <a:cs typeface="Arial" panose="020B0604020202020204" pitchFamily="34" charset="0"/>
                        </a:rPr>
                        <a:t>Challenges</a:t>
                      </a:r>
                      <a:r>
                        <a:rPr lang="en-US" sz="1300" b="0" kern="1200" dirty="0" smtClean="0">
                          <a:solidFill>
                            <a:schemeClr val="tx1"/>
                          </a:solidFill>
                          <a:effectLst/>
                          <a:latin typeface="Arial" panose="020B0604020202020204" pitchFamily="34" charset="0"/>
                          <a:ea typeface="+mn-ea"/>
                          <a:cs typeface="Arial" panose="020B0604020202020204" pitchFamily="34" charset="0"/>
                        </a:rPr>
                        <a:t>: (as above)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44 208 </a:t>
                      </a:r>
                      <a:r>
                        <a:rPr lang="en-ZA" sz="1800" b="0" i="0" u="none" strike="noStrike" kern="1200" baseline="0" dirty="0">
                          <a:solidFill>
                            <a:schemeClr val="tx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581025">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60</a:t>
                      </a:r>
                      <a:r>
                        <a:rPr lang="en-ZA" sz="1300" kern="1200" dirty="0" smtClean="0">
                          <a:solidFill>
                            <a:schemeClr val="tx1"/>
                          </a:solidFill>
                          <a:effectLst/>
                          <a:latin typeface="Arial" panose="020B0604020202020204" pitchFamily="34" charset="0"/>
                          <a:ea typeface="+mn-ea"/>
                          <a:cs typeface="Arial" panose="020B0604020202020204" pitchFamily="34" charset="0"/>
                        </a:rPr>
                        <a:t>%  women benefiting</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from Environmental Programmes</a:t>
                      </a:r>
                      <a:r>
                        <a:rPr lang="en-ZA" sz="1300" kern="1200" dirty="0" smtClean="0">
                          <a:solidFill>
                            <a:schemeClr val="tx1"/>
                          </a:solidFill>
                          <a:effectLst/>
                          <a:latin typeface="Arial" panose="020B0604020202020204" pitchFamily="34" charset="0"/>
                          <a:ea typeface="+mn-ea"/>
                          <a:cs typeface="Arial" panose="020B0604020202020204" pitchFamily="34" charset="0"/>
                        </a:rPr>
                        <a:t>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kern="1200" dirty="0" smtClean="0">
                          <a:solidFill>
                            <a:schemeClr val="tx1"/>
                          </a:solidFill>
                          <a:effectLst/>
                          <a:latin typeface="Arial" panose="020B0604020202020204" pitchFamily="34" charset="0"/>
                          <a:ea typeface="+mn-ea"/>
                          <a:cs typeface="Arial" panose="020B0604020202020204" pitchFamily="34" charset="0"/>
                        </a:rPr>
                        <a:t>51% (85%), i.e. 5 954 of the Work opportunities</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effectLst/>
                          <a:latin typeface="Arial" panose="020B0604020202020204" pitchFamily="34" charset="0"/>
                          <a:ea typeface="+mn-ea"/>
                          <a:cs typeface="Arial" panose="020B0604020202020204" pitchFamily="34" charset="0"/>
                        </a:rPr>
                        <a:t>Challenges</a:t>
                      </a:r>
                      <a:r>
                        <a:rPr lang="en-US" sz="1300" b="0" kern="1200" dirty="0" smtClean="0">
                          <a:solidFill>
                            <a:schemeClr val="tx1"/>
                          </a:solidFill>
                          <a:effectLst/>
                          <a:latin typeface="Arial" panose="020B0604020202020204" pitchFamily="34" charset="0"/>
                          <a:ea typeface="+mn-ea"/>
                          <a:cs typeface="Arial" panose="020B0604020202020204" pitchFamily="34" charset="0"/>
                        </a:rPr>
                        <a:t>: (as above)</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66613">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65</a:t>
                      </a:r>
                      <a:r>
                        <a:rPr lang="en-ZA" sz="1300" kern="1200" dirty="0" smtClean="0">
                          <a:solidFill>
                            <a:schemeClr val="tx1"/>
                          </a:solidFill>
                          <a:effectLst/>
                          <a:latin typeface="Arial" panose="020B0604020202020204" pitchFamily="34" charset="0"/>
                          <a:ea typeface="+mn-ea"/>
                          <a:cs typeface="Arial" panose="020B0604020202020204" pitchFamily="34" charset="0"/>
                        </a:rPr>
                        <a:t>% youth benefitting from</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Programmes</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300" b="0" kern="1200" dirty="0" smtClean="0">
                          <a:solidFill>
                            <a:schemeClr val="tx1"/>
                          </a:solidFill>
                          <a:effectLst/>
                          <a:latin typeface="Arial" panose="020B0604020202020204" pitchFamily="34" charset="0"/>
                          <a:ea typeface="+mn-ea"/>
                          <a:cs typeface="Arial" panose="020B0604020202020204" pitchFamily="34" charset="0"/>
                        </a:rPr>
                        <a:t>77%, (118%) i.e. 8 961 of the Work opportunities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r h="277159">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a:t>
                      </a:r>
                      <a:r>
                        <a:rPr lang="en-ZA" sz="1300" kern="1200" dirty="0" smtClean="0">
                          <a:solidFill>
                            <a:schemeClr val="tx1"/>
                          </a:solidFill>
                          <a:effectLst/>
                          <a:latin typeface="Arial" panose="020B0604020202020204" pitchFamily="34" charset="0"/>
                          <a:ea typeface="+mn-ea"/>
                          <a:cs typeface="Arial" panose="020B0604020202020204" pitchFamily="34" charset="0"/>
                        </a:rPr>
                        <a:t>% People with disabilities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0.8%, (40%) i.e. 97 of the Work opportunities</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6"/>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38</a:t>
            </a:fld>
            <a:endParaRPr lang="en-US"/>
          </a:p>
        </p:txBody>
      </p:sp>
    </p:spTree>
    <p:extLst>
      <p:ext uri="{BB962C8B-B14F-4D97-AF65-F5344CB8AC3E}">
        <p14:creationId xmlns:p14="http://schemas.microsoft.com/office/powerpoint/2010/main" xmlns="" val="402571667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76199" y="165404"/>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6 :</a:t>
            </a:r>
            <a:r>
              <a:rPr lang="en-ZA" sz="2000" b="1" dirty="0" smtClean="0">
                <a:solidFill>
                  <a:srgbClr val="00B050"/>
                </a:solidFill>
                <a:latin typeface="Arial" panose="020B0604020202020204" pitchFamily="34" charset="0"/>
              </a:rPr>
              <a:t>ENVIRONMENTAL PROGRAMMES</a:t>
            </a:r>
            <a:endParaRPr lang="en-US" sz="2000" b="1" dirty="0">
              <a:solidFill>
                <a:srgbClr val="00B050"/>
              </a:solidFill>
              <a:latin typeface="Arial" panose="020B0604020202020204" pitchFamily="34"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2450689693"/>
              </p:ext>
            </p:extLst>
          </p:nvPr>
        </p:nvGraphicFramePr>
        <p:xfrm>
          <a:off x="147635" y="896767"/>
          <a:ext cx="8839202" cy="4767834"/>
        </p:xfrm>
        <a:graphic>
          <a:graphicData uri="http://schemas.openxmlformats.org/drawingml/2006/table">
            <a:tbl>
              <a:tblPr/>
              <a:tblGrid>
                <a:gridCol w="1788944">
                  <a:extLst>
                    <a:ext uri="{9D8B030D-6E8A-4147-A177-3AD203B41FA5}">
                      <a16:colId xmlns:a16="http://schemas.microsoft.com/office/drawing/2014/main" xmlns="" val="20000"/>
                    </a:ext>
                  </a:extLst>
                </a:gridCol>
                <a:gridCol w="1280030">
                  <a:extLst>
                    <a:ext uri="{9D8B030D-6E8A-4147-A177-3AD203B41FA5}">
                      <a16:colId xmlns:a16="http://schemas.microsoft.com/office/drawing/2014/main" xmlns="" val="20001"/>
                    </a:ext>
                  </a:extLst>
                </a:gridCol>
                <a:gridCol w="4558062">
                  <a:extLst>
                    <a:ext uri="{9D8B030D-6E8A-4147-A177-3AD203B41FA5}">
                      <a16:colId xmlns:a16="http://schemas.microsoft.com/office/drawing/2014/main" xmlns="" val="20002"/>
                    </a:ext>
                  </a:extLst>
                </a:gridCol>
                <a:gridCol w="1212166">
                  <a:extLst>
                    <a:ext uri="{9D8B030D-6E8A-4147-A177-3AD203B41FA5}">
                      <a16:colId xmlns:a16="http://schemas.microsoft.com/office/drawing/2014/main" xmlns="" val="20003"/>
                    </a:ext>
                  </a:extLst>
                </a:gridCol>
              </a:tblGrid>
              <a:tr h="40896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More decent jobs created and sustained, with youth, women and persons with disabilities </a:t>
                      </a:r>
                      <a:r>
                        <a:rPr kumimoji="0" lang="en-US" sz="1400" b="1" i="0" u="none" strike="noStrike" kern="1200" cap="none" spc="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rPr>
                        <a:t>prioritized</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613448">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58102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kern="1200" dirty="0" smtClean="0">
                          <a:solidFill>
                            <a:schemeClr val="tx1"/>
                          </a:solidFill>
                          <a:effectLst/>
                          <a:latin typeface="Arial" panose="020B0604020202020204" pitchFamily="34" charset="0"/>
                          <a:ea typeface="+mn-ea"/>
                          <a:cs typeface="Arial" panose="020B0604020202020204" pitchFamily="34" charset="0"/>
                        </a:rPr>
                        <a:t>22 231 Participants on accredited-training</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kern="1200" dirty="0" smtClean="0">
                          <a:solidFill>
                            <a:schemeClr val="tx1"/>
                          </a:solidFill>
                          <a:effectLst/>
                          <a:latin typeface="Arial" panose="020B0604020202020204" pitchFamily="34" charset="0"/>
                          <a:ea typeface="+mn-ea"/>
                          <a:cs typeface="Arial" panose="020B0604020202020204" pitchFamily="34" charset="0"/>
                        </a:rPr>
                        <a:t>programmes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kern="1200" dirty="0" smtClean="0">
                          <a:solidFill>
                            <a:schemeClr val="tx1"/>
                          </a:solidFill>
                          <a:effectLst/>
                          <a:latin typeface="Arial" panose="020B0604020202020204" pitchFamily="34" charset="0"/>
                          <a:ea typeface="+mn-ea"/>
                          <a:cs typeface="Arial" panose="020B0604020202020204" pitchFamily="34" charset="0"/>
                        </a:rPr>
                        <a:t>No</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milestone for the period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kern="1200" dirty="0" smtClean="0">
                          <a:solidFill>
                            <a:schemeClr val="tx1"/>
                          </a:solidFill>
                          <a:effectLst/>
                          <a:latin typeface="Arial" panose="020B0604020202020204" pitchFamily="34" charset="0"/>
                          <a:ea typeface="+mn-ea"/>
                          <a:cs typeface="Arial" panose="020B0604020202020204" pitchFamily="34" charset="0"/>
                        </a:rPr>
                        <a:t>No</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milestone for the period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10 641</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7"/>
                  </a:ext>
                </a:extLst>
              </a:tr>
              <a:tr h="10576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Ecosystems rehabilitated and managed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581025">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154 </a:t>
                      </a:r>
                      <a:r>
                        <a:rPr lang="en-ZA" sz="1300" kern="1200" dirty="0" smtClean="0">
                          <a:solidFill>
                            <a:schemeClr val="tx1"/>
                          </a:solidFill>
                          <a:effectLst/>
                          <a:latin typeface="Arial" panose="020B0604020202020204" pitchFamily="34" charset="0"/>
                          <a:ea typeface="+mn-ea"/>
                          <a:cs typeface="Arial" panose="020B0604020202020204" pitchFamily="34" charset="0"/>
                        </a:rPr>
                        <a:t>275 initial</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300" kern="1200" dirty="0" smtClean="0">
                          <a:solidFill>
                            <a:schemeClr val="tx1"/>
                          </a:solidFill>
                          <a:effectLst/>
                          <a:latin typeface="Arial" panose="020B0604020202020204" pitchFamily="34" charset="0"/>
                          <a:ea typeface="+mn-ea"/>
                          <a:cs typeface="Arial" panose="020B0604020202020204" pitchFamily="34" charset="0"/>
                        </a:rPr>
                        <a:t>clearing of invasive</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300" kern="1200" dirty="0" smtClean="0">
                          <a:solidFill>
                            <a:schemeClr val="tx1"/>
                          </a:solidFill>
                          <a:effectLst/>
                          <a:latin typeface="Arial" panose="020B0604020202020204" pitchFamily="34" charset="0"/>
                          <a:ea typeface="+mn-ea"/>
                          <a:cs typeface="Arial" panose="020B0604020202020204" pitchFamily="34" charset="0"/>
                        </a:rPr>
                        <a:t>plant species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23 141</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1 883,12 (8%)</a:t>
                      </a:r>
                    </a:p>
                    <a:p>
                      <a:pPr algn="just"/>
                      <a:endPar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r>
                        <a:rPr lang="en-ZA"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Delayed Start due to COVID 19 and National Lockdown regulations. Project implementation only resumed in June month. Target will be achieved in Q2.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77 234 </a:t>
                      </a:r>
                      <a:r>
                        <a:rPr lang="en-ZA" sz="1800" b="0" i="0" u="none" strike="noStrike" kern="1200" baseline="0" dirty="0">
                          <a:solidFill>
                            <a:schemeClr val="tx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581025">
                <a:tc>
                  <a:txBody>
                    <a:bodyPr/>
                    <a:lstStyle/>
                    <a:p>
                      <a:pPr algn="just">
                        <a:lnSpc>
                          <a:spcPct val="115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511 </a:t>
                      </a:r>
                      <a:r>
                        <a:rPr lang="en-ZA" sz="1300" kern="1200" dirty="0" smtClean="0">
                          <a:solidFill>
                            <a:schemeClr val="tx1"/>
                          </a:solidFill>
                          <a:effectLst/>
                          <a:latin typeface="Arial" panose="020B0604020202020204" pitchFamily="34" charset="0"/>
                          <a:ea typeface="+mn-ea"/>
                          <a:cs typeface="Arial" panose="020B0604020202020204" pitchFamily="34" charset="0"/>
                        </a:rPr>
                        <a:t>425 follow-up</a:t>
                      </a:r>
                    </a:p>
                    <a:p>
                      <a:pPr algn="just">
                        <a:lnSpc>
                          <a:spcPct val="115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clearing of invasive</a:t>
                      </a:r>
                    </a:p>
                    <a:p>
                      <a:pPr algn="just">
                        <a:lnSpc>
                          <a:spcPct val="115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plant species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76 714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2080,24 (7%)</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same as above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210 048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581025">
                <a:tc>
                  <a:txBody>
                    <a:bodyPr/>
                    <a:lstStyle/>
                    <a:p>
                      <a:pPr algn="just">
                        <a:lnSpc>
                          <a:spcPct val="115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561 Biological control agents released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84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 (0%)</a:t>
                      </a:r>
                    </a:p>
                    <a:p>
                      <a:pPr algn="just">
                        <a:lnSpc>
                          <a:spcPct val="100000"/>
                        </a:lnSpc>
                      </a:pPr>
                      <a:endPar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en-US"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Planed target not achieved due to National lockdown restrictions on work activities.</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308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39</a:t>
            </a:fld>
            <a:endParaRPr lang="en-US"/>
          </a:p>
        </p:txBody>
      </p:sp>
    </p:spTree>
    <p:extLst>
      <p:ext uri="{BB962C8B-B14F-4D97-AF65-F5344CB8AC3E}">
        <p14:creationId xmlns:p14="http://schemas.microsoft.com/office/powerpoint/2010/main" xmlns="" val="393742134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2" name="Chart 6"/>
          <p:cNvGraphicFramePr>
            <a:graphicFrameLocks/>
          </p:cNvGraphicFramePr>
          <p:nvPr>
            <p:extLst/>
          </p:nvPr>
        </p:nvGraphicFramePr>
        <p:xfrm>
          <a:off x="217486" y="1859323"/>
          <a:ext cx="8813801" cy="4215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oup 121"/>
          <p:cNvGraphicFramePr>
            <a:graphicFrameLocks noGrp="1"/>
          </p:cNvGraphicFramePr>
          <p:nvPr>
            <p:ph idx="1"/>
            <p:extLst/>
          </p:nvPr>
        </p:nvGraphicFramePr>
        <p:xfrm>
          <a:off x="166687" y="759185"/>
          <a:ext cx="8915401" cy="1161842"/>
        </p:xfrm>
        <a:graphic>
          <a:graphicData uri="http://schemas.openxmlformats.org/drawingml/2006/table">
            <a:tbl>
              <a:tblPr/>
              <a:tblGrid>
                <a:gridCol w="2639074">
                  <a:extLst>
                    <a:ext uri="{9D8B030D-6E8A-4147-A177-3AD203B41FA5}">
                      <a16:colId xmlns:a16="http://schemas.microsoft.com/office/drawing/2014/main" xmlns="" val="20000"/>
                    </a:ext>
                  </a:extLst>
                </a:gridCol>
                <a:gridCol w="2266264">
                  <a:extLst>
                    <a:ext uri="{9D8B030D-6E8A-4147-A177-3AD203B41FA5}">
                      <a16:colId xmlns:a16="http://schemas.microsoft.com/office/drawing/2014/main" xmlns="" val="20001"/>
                    </a:ext>
                  </a:extLst>
                </a:gridCol>
                <a:gridCol w="2122096">
                  <a:extLst>
                    <a:ext uri="{9D8B030D-6E8A-4147-A177-3AD203B41FA5}">
                      <a16:colId xmlns:a16="http://schemas.microsoft.com/office/drawing/2014/main" xmlns="" val="20002"/>
                    </a:ext>
                  </a:extLst>
                </a:gridCol>
                <a:gridCol w="1887967">
                  <a:extLst>
                    <a:ext uri="{9D8B030D-6E8A-4147-A177-3AD203B41FA5}">
                      <a16:colId xmlns:a16="http://schemas.microsoft.com/office/drawing/2014/main" xmlns="" val="20003"/>
                    </a:ext>
                  </a:extLst>
                </a:gridCol>
              </a:tblGrid>
              <a:tr h="520975">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43% (52/120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24% </a:t>
                      </a:r>
                      <a:r>
                        <a:rPr kumimoji="0" lang="en-ZA" sz="1600" b="1" i="0" u="none" strike="noStrike" kern="1200" cap="none" normalizeH="0" baseline="0" dirty="0">
                          <a:ln>
                            <a:noFill/>
                          </a:ln>
                          <a:solidFill>
                            <a:schemeClr val="tx1"/>
                          </a:solidFill>
                          <a:effectLst/>
                          <a:latin typeface="Arial Narrow" pitchFamily="34" charset="0"/>
                          <a:ea typeface="+mn-ea"/>
                          <a:cs typeface="+mn-cs"/>
                        </a:rPr>
                        <a:t>(</a:t>
                      </a:r>
                      <a:r>
                        <a:rPr kumimoji="0" lang="en-ZA" sz="1600" b="1" i="0" u="none" strike="noStrike" kern="1200" cap="none" normalizeH="0" baseline="0" dirty="0" smtClean="0">
                          <a:ln>
                            <a:noFill/>
                          </a:ln>
                          <a:solidFill>
                            <a:schemeClr val="tx1"/>
                          </a:solidFill>
                          <a:effectLst/>
                          <a:latin typeface="Arial Narrow" pitchFamily="34" charset="0"/>
                          <a:ea typeface="+mn-ea"/>
                          <a:cs typeface="+mn-cs"/>
                        </a:rPr>
                        <a:t>29/120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33% (39/120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a:ln>
                            <a:noFill/>
                          </a:ln>
                          <a:solidFill>
                            <a:schemeClr val="tx1"/>
                          </a:solidFill>
                          <a:effectLst/>
                          <a:latin typeface="Arial Narrow" pitchFamily="34" charset="0"/>
                          <a:ea typeface="+mn-ea"/>
                          <a:cs typeface="+mn-cs"/>
                        </a:rPr>
                        <a:t>(</a:t>
                      </a:r>
                      <a:r>
                        <a:rPr kumimoji="0" lang="en-ZA" sz="1600" b="1" i="0" u="none" strike="noStrike" kern="1200" cap="none" normalizeH="0" baseline="0" dirty="0" smtClean="0">
                          <a:ln>
                            <a:noFill/>
                          </a:ln>
                          <a:solidFill>
                            <a:schemeClr val="tx1"/>
                          </a:solidFill>
                          <a:effectLst/>
                          <a:latin typeface="Arial Narrow" pitchFamily="34" charset="0"/>
                          <a:ea typeface="+mn-ea"/>
                          <a:cs typeface="+mn-cs"/>
                        </a:rPr>
                        <a:t>21/141)</a:t>
                      </a:r>
                      <a:endParaRPr kumimoji="0" lang="en-ZA" sz="16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8" name="Title 1"/>
          <p:cNvSpPr>
            <a:spLocks noGrp="1"/>
          </p:cNvSpPr>
          <p:nvPr>
            <p:ph type="title"/>
          </p:nvPr>
        </p:nvSpPr>
        <p:spPr>
          <a:xfrm>
            <a:off x="457200" y="145112"/>
            <a:ext cx="8229600" cy="584200"/>
          </a:xfrm>
        </p:spPr>
        <p:txBody>
          <a:bodyPr>
            <a:normAutofit/>
          </a:bodyPr>
          <a:lstStyle/>
          <a:p>
            <a:r>
              <a:rPr lang="en-ZA" altLang="en-US" sz="2000" b="1" dirty="0">
                <a:solidFill>
                  <a:srgbClr val="00B050"/>
                </a:solidFill>
                <a:latin typeface="Arial" panose="020B0604020202020204" pitchFamily="34" charset="0"/>
              </a:rPr>
              <a:t>OVERALL SUMMARY OF FIRST QUARTER PERFORMANCE </a:t>
            </a:r>
            <a:endParaRPr lang="en-US" altLang="en-US" sz="2000" b="1" dirty="0">
              <a:solidFill>
                <a:srgbClr val="00B050"/>
              </a:solidFill>
              <a:latin typeface="Arial" panose="020B0604020202020204" pitchFamily="34" charset="0"/>
            </a:endParaRPr>
          </a:p>
        </p:txBody>
      </p:sp>
      <p:sp>
        <p:nvSpPr>
          <p:cNvPr id="3" name="Slide Number Placeholder 2"/>
          <p:cNvSpPr>
            <a:spLocks noGrp="1"/>
          </p:cNvSpPr>
          <p:nvPr>
            <p:ph type="sldNum" sz="quarter" idx="12"/>
          </p:nvPr>
        </p:nvSpPr>
        <p:spPr>
          <a:xfrm>
            <a:off x="6302943" y="6305402"/>
            <a:ext cx="2133600" cy="365125"/>
          </a:xfrm>
        </p:spPr>
        <p:txBody>
          <a:bodyPr/>
          <a:lstStyle/>
          <a:p>
            <a:fld id="{49E107A0-7B7C-8743-BC43-85A450895BAC}" type="slidenum">
              <a:rPr lang="en-US" smtClean="0"/>
              <a:pPr/>
              <a:t>4</a:t>
            </a:fld>
            <a:endParaRPr lang="en-US"/>
          </a:p>
        </p:txBody>
      </p:sp>
      <p:sp>
        <p:nvSpPr>
          <p:cNvPr id="7" name="TextBox 6"/>
          <p:cNvSpPr txBox="1"/>
          <p:nvPr/>
        </p:nvSpPr>
        <p:spPr>
          <a:xfrm>
            <a:off x="1953928" y="6226355"/>
            <a:ext cx="6189045" cy="523220"/>
          </a:xfrm>
          <a:prstGeom prst="rect">
            <a:avLst/>
          </a:prstGeom>
          <a:solidFill>
            <a:schemeClr val="bg1">
              <a:lumMod val="85000"/>
            </a:schemeClr>
          </a:solidFill>
        </p:spPr>
        <p:txBody>
          <a:bodyPr wrap="square" rtlCol="0">
            <a:spAutoFit/>
          </a:bodyPr>
          <a:lstStyle/>
          <a:p>
            <a:pPr algn="ctr"/>
            <a:r>
              <a:rPr lang="en-ZA" sz="1400" dirty="0" smtClean="0"/>
              <a:t>NB:  % On Target + % Work in Progress + % Off Target = 100%</a:t>
            </a:r>
          </a:p>
          <a:p>
            <a:pPr algn="ctr"/>
            <a:r>
              <a:rPr lang="en-ZA" sz="1400" dirty="0" smtClean="0"/>
              <a:t>% No Milestone excluded as no progress is measured against no milestone targets.</a:t>
            </a:r>
            <a:endParaRPr lang="en-ZA" sz="1400" dirty="0"/>
          </a:p>
        </p:txBody>
      </p:sp>
    </p:spTree>
    <p:extLst>
      <p:ext uri="{BB962C8B-B14F-4D97-AF65-F5344CB8AC3E}">
        <p14:creationId xmlns:p14="http://schemas.microsoft.com/office/powerpoint/2010/main" xmlns="" val="2204279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76199" y="165404"/>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6 :</a:t>
            </a:r>
            <a:r>
              <a:rPr lang="en-ZA" sz="2000" b="1" dirty="0" smtClean="0">
                <a:solidFill>
                  <a:srgbClr val="00B050"/>
                </a:solidFill>
                <a:latin typeface="Arial" panose="020B0604020202020204" pitchFamily="34" charset="0"/>
              </a:rPr>
              <a:t>ENVIRONMENTAL PROGRAMMES</a:t>
            </a: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413115829"/>
              </p:ext>
            </p:extLst>
          </p:nvPr>
        </p:nvGraphicFramePr>
        <p:xfrm>
          <a:off x="152400" y="909175"/>
          <a:ext cx="8839204" cy="4815840"/>
        </p:xfrm>
        <a:graphic>
          <a:graphicData uri="http://schemas.openxmlformats.org/drawingml/2006/table">
            <a:tbl>
              <a:tblPr/>
              <a:tblGrid>
                <a:gridCol w="1590675">
                  <a:extLst>
                    <a:ext uri="{9D8B030D-6E8A-4147-A177-3AD203B41FA5}">
                      <a16:colId xmlns:a16="http://schemas.microsoft.com/office/drawing/2014/main" xmlns="" val="20000"/>
                    </a:ext>
                  </a:extLst>
                </a:gridCol>
                <a:gridCol w="1471613">
                  <a:extLst>
                    <a:ext uri="{9D8B030D-6E8A-4147-A177-3AD203B41FA5}">
                      <a16:colId xmlns:a16="http://schemas.microsoft.com/office/drawing/2014/main" xmlns="" val="20001"/>
                    </a:ext>
                  </a:extLst>
                </a:gridCol>
                <a:gridCol w="3743325">
                  <a:extLst>
                    <a:ext uri="{9D8B030D-6E8A-4147-A177-3AD203B41FA5}">
                      <a16:colId xmlns:a16="http://schemas.microsoft.com/office/drawing/2014/main" xmlns="" val="20002"/>
                    </a:ext>
                  </a:extLst>
                </a:gridCol>
                <a:gridCol w="2033591">
                  <a:extLst>
                    <a:ext uri="{9D8B030D-6E8A-4147-A177-3AD203B41FA5}">
                      <a16:colId xmlns:a16="http://schemas.microsoft.com/office/drawing/2014/main" xmlns="" val="20003"/>
                    </a:ext>
                  </a:extLst>
                </a:gridCol>
              </a:tblGrid>
              <a:tr h="8473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lang="en-ZA" sz="1400" b="1" kern="1200" dirty="0">
                          <a:solidFill>
                            <a:schemeClr val="bg1"/>
                          </a:solidFill>
                          <a:effectLst/>
                          <a:latin typeface="Arial" panose="020B0604020202020204" pitchFamily="34" charset="0"/>
                          <a:ea typeface="+mn-ea"/>
                          <a:cs typeface="Arial" panose="020B0604020202020204" pitchFamily="34" charset="0"/>
                        </a:rPr>
                        <a:t>Ecosystems rehabilitated and managed</a:t>
                      </a:r>
                      <a:endParaRPr lang="en-ZA" sz="1400" b="1" kern="1200" noProof="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11287">
                <a:tc>
                  <a:txBody>
                    <a:bodyPr/>
                    <a:lstStyle/>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175 wetlands</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under rehabilitation</a:t>
                      </a:r>
                    </a:p>
                    <a:p>
                      <a:pPr algn="just">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 (4%)</a:t>
                      </a:r>
                    </a:p>
                    <a:p>
                      <a:pPr algn="just">
                        <a:lnSpc>
                          <a:spcPct val="100000"/>
                        </a:lnSpc>
                      </a:pPr>
                      <a:endPar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en-US"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Delayed Start due to COVID -19 and National Lockdown regulations resulting in project only starting work in June.</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76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496548">
                <a:tc>
                  <a:txBody>
                    <a:bodyPr/>
                    <a:lstStyle/>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2 estuaries</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under repair</a:t>
                      </a:r>
                    </a:p>
                    <a:p>
                      <a:pPr algn="just">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milestone for the period under review</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742010">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27 </a:t>
                      </a:r>
                      <a:r>
                        <a:rPr lang="en-ZA" sz="1300" kern="1200" dirty="0" smtClean="0">
                          <a:solidFill>
                            <a:schemeClr val="tx1"/>
                          </a:solidFill>
                          <a:effectLst/>
                          <a:latin typeface="Arial" panose="020B0604020202020204" pitchFamily="34" charset="0"/>
                          <a:ea typeface="+mn-ea"/>
                          <a:cs typeface="Arial" panose="020B0604020202020204" pitchFamily="34" charset="0"/>
                        </a:rPr>
                        <a:t>180 degraded land under rehabilitation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4077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1 397 (34%)</a:t>
                      </a:r>
                    </a:p>
                    <a:p>
                      <a:pPr algn="just">
                        <a:lnSpc>
                          <a:spcPct val="100000"/>
                        </a:lnSpc>
                      </a:pPr>
                      <a:endPar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en-US"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Delayed Start due to COVID 19 and National Lockdown regulations resulting in no project operation.</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21 696 </a:t>
                      </a:r>
                      <a:r>
                        <a:rPr lang="en-ZA" sz="1800" b="0" i="0" u="none" strike="noStrike" kern="1200" baseline="0" dirty="0">
                          <a:solidFill>
                            <a:schemeClr val="tx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742010">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250 </a:t>
                      </a:r>
                      <a:r>
                        <a:rPr lang="en-ZA" sz="1300" kern="1200" dirty="0" smtClean="0">
                          <a:solidFill>
                            <a:schemeClr val="tx1"/>
                          </a:solidFill>
                          <a:effectLst/>
                          <a:latin typeface="Arial" panose="020B0604020202020204" pitchFamily="34" charset="0"/>
                          <a:ea typeface="+mn-ea"/>
                          <a:cs typeface="Arial" panose="020B0604020202020204" pitchFamily="34" charset="0"/>
                        </a:rPr>
                        <a:t>emerging invasive species or discrete populations targeted for early</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detection/rapid</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response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0 (0%) </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Fieldwork done due to lockdown during the reporting period</a:t>
                      </a: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Target will be achieved in Q2. </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pPr>
                      <a:r>
                        <a:rPr lang="en-ZA" sz="1300" kern="1200" dirty="0">
                          <a:solidFill>
                            <a:schemeClr val="tx1"/>
                          </a:solidFill>
                          <a:effectLst/>
                          <a:latin typeface="Arial" panose="020B0604020202020204" pitchFamily="34" charset="0"/>
                          <a:ea typeface="+mn-ea"/>
                          <a:cs typeface="Arial" panose="020B0604020202020204" pitchFamily="34" charset="0"/>
                        </a:rPr>
                        <a:t>138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40</a:t>
            </a:fld>
            <a:endParaRPr lang="en-US"/>
          </a:p>
        </p:txBody>
      </p:sp>
    </p:spTree>
    <p:extLst>
      <p:ext uri="{BB962C8B-B14F-4D97-AF65-F5344CB8AC3E}">
        <p14:creationId xmlns:p14="http://schemas.microsoft.com/office/powerpoint/2010/main" xmlns="" val="291805331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76199" y="165404"/>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6 :</a:t>
            </a:r>
            <a:r>
              <a:rPr lang="en-ZA" sz="2000" b="1" dirty="0" smtClean="0">
                <a:solidFill>
                  <a:srgbClr val="00B050"/>
                </a:solidFill>
                <a:latin typeface="Arial" panose="020B0604020202020204" pitchFamily="34" charset="0"/>
              </a:rPr>
              <a:t>ENVIRONMENTAL PROGRAMMES</a:t>
            </a: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1138724877"/>
              </p:ext>
            </p:extLst>
          </p:nvPr>
        </p:nvGraphicFramePr>
        <p:xfrm>
          <a:off x="152400" y="922060"/>
          <a:ext cx="8839202" cy="4789627"/>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58601">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Integrated fire management</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112120">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90</a:t>
                      </a:r>
                      <a:r>
                        <a:rPr lang="en-ZA" sz="1300" kern="1200" dirty="0" smtClean="0">
                          <a:solidFill>
                            <a:schemeClr val="tx1"/>
                          </a:solidFill>
                          <a:effectLst/>
                          <a:latin typeface="Arial" panose="020B0604020202020204" pitchFamily="34" charset="0"/>
                          <a:ea typeface="+mn-ea"/>
                          <a:cs typeface="Arial" panose="020B0604020202020204" pitchFamily="34" charset="0"/>
                        </a:rPr>
                        <a:t>% wild</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fires suppressed</a:t>
                      </a:r>
                    </a:p>
                    <a:p>
                      <a:pPr marL="0" algn="just" defTabSz="457200" rtl="0" eaLnBrk="1" latinLnBrk="0" hangingPunct="1">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1" kern="1200" dirty="0" smtClean="0">
                          <a:solidFill>
                            <a:schemeClr val="tx1"/>
                          </a:solidFill>
                          <a:effectLst/>
                          <a:latin typeface="Arial" panose="020B0604020202020204" pitchFamily="34" charset="0"/>
                          <a:ea typeface="+mn-ea"/>
                          <a:cs typeface="Arial" panose="020B0604020202020204" pitchFamily="34" charset="0"/>
                        </a:rPr>
                        <a:t>100% (111%) (323/323) </a:t>
                      </a:r>
                      <a:r>
                        <a:rPr lang="en-US" sz="1300" kern="1200" dirty="0" smtClean="0">
                          <a:solidFill>
                            <a:schemeClr val="tx1"/>
                          </a:solidFill>
                          <a:effectLst/>
                          <a:latin typeface="Arial" panose="020B0604020202020204" pitchFamily="34" charset="0"/>
                          <a:ea typeface="+mn-ea"/>
                          <a:cs typeface="Arial" panose="020B0604020202020204" pitchFamily="34" charset="0"/>
                        </a:rPr>
                        <a:t>wild fires suppressed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110352">
                <a:tc gridSpan="4">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Infrastructure, adaptation and disaster risk reduction</a:t>
                      </a:r>
                      <a:endPar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742010">
                <a:tc>
                  <a:txBody>
                    <a:bodyPr/>
                    <a:lstStyle/>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20 Biodiversity Economy infrastructure facilities</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constructed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milestone for the period under review</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742010">
                <a:tc>
                  <a:txBody>
                    <a:bodyPr/>
                    <a:lstStyle/>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25 overnight visitor &amp; staff accommodation</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Units constructed</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/renovated</a:t>
                      </a:r>
                      <a:endParaRPr lang="en-ZA" sz="13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milestone for the period under review</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r h="431387">
                <a:tc>
                  <a:txBody>
                    <a:bodyPr/>
                    <a:lstStyle/>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8 community parks created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41</a:t>
            </a:fld>
            <a:endParaRPr lang="en-US"/>
          </a:p>
        </p:txBody>
      </p:sp>
    </p:spTree>
    <p:extLst>
      <p:ext uri="{BB962C8B-B14F-4D97-AF65-F5344CB8AC3E}">
        <p14:creationId xmlns:p14="http://schemas.microsoft.com/office/powerpoint/2010/main" xmlns="" val="726043335"/>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76199" y="165404"/>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6 :</a:t>
            </a:r>
            <a:r>
              <a:rPr lang="en-ZA" sz="2000" b="1" dirty="0" smtClean="0">
                <a:solidFill>
                  <a:srgbClr val="00B050"/>
                </a:solidFill>
                <a:latin typeface="Arial" panose="020B0604020202020204" pitchFamily="34" charset="0"/>
              </a:rPr>
              <a:t>ENVIRONMENTAL PROGRAMMES</a:t>
            </a: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985135346"/>
              </p:ext>
            </p:extLst>
          </p:nvPr>
        </p:nvGraphicFramePr>
        <p:xfrm>
          <a:off x="147631" y="869051"/>
          <a:ext cx="8839206" cy="4846320"/>
        </p:xfrm>
        <a:graphic>
          <a:graphicData uri="http://schemas.openxmlformats.org/drawingml/2006/table">
            <a:tbl>
              <a:tblPr/>
              <a:tblGrid>
                <a:gridCol w="2119313">
                  <a:extLst>
                    <a:ext uri="{9D8B030D-6E8A-4147-A177-3AD203B41FA5}">
                      <a16:colId xmlns:a16="http://schemas.microsoft.com/office/drawing/2014/main" xmlns="" val="20000"/>
                    </a:ext>
                  </a:extLst>
                </a:gridCol>
                <a:gridCol w="1571626">
                  <a:extLst>
                    <a:ext uri="{9D8B030D-6E8A-4147-A177-3AD203B41FA5}">
                      <a16:colId xmlns:a16="http://schemas.microsoft.com/office/drawing/2014/main" xmlns="" val="20001"/>
                    </a:ext>
                  </a:extLst>
                </a:gridCol>
                <a:gridCol w="270034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Infrastructure, adaptation and disaster risk reduction</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504202">
                <a:tc>
                  <a:txBody>
                    <a:bodyPr/>
                    <a:lstStyle/>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7 coastal</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infrastructure facilities constructed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86170">
                <a:tc gridSpan="4">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Materials beneficiation through value added industries</a:t>
                      </a:r>
                      <a:endPar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742010">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40 </a:t>
                      </a:r>
                      <a:r>
                        <a:rPr lang="en-ZA" sz="1300" kern="1200" dirty="0" smtClean="0">
                          <a:solidFill>
                            <a:schemeClr val="tx1"/>
                          </a:solidFill>
                          <a:effectLst/>
                          <a:latin typeface="Arial" panose="020B0604020202020204" pitchFamily="34" charset="0"/>
                          <a:ea typeface="+mn-ea"/>
                          <a:cs typeface="Arial" panose="020B0604020202020204" pitchFamily="34" charset="0"/>
                        </a:rPr>
                        <a:t>000 wooden</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products made from</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invasive biomass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10000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0 (0%)</a:t>
                      </a:r>
                    </a:p>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en-US"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Delay </a:t>
                      </a: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due to Covid-19</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16 000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r h="742010">
                <a:tc>
                  <a:txBody>
                    <a:bodyPr/>
                    <a:lstStyle/>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100 structures</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built with composite</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material using</a:t>
                      </a:r>
                    </a:p>
                    <a:p>
                      <a:pPr algn="just">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invasive biomass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0 (0%)</a:t>
                      </a:r>
                    </a:p>
                    <a:p>
                      <a:pPr algn="just">
                        <a:lnSpc>
                          <a:spcPct val="100000"/>
                        </a:lnSpc>
                      </a:pPr>
                      <a:endPar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en-US"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Delay </a:t>
                      </a: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due to Covid-19 </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6"/>
                  </a:ext>
                </a:extLst>
              </a:tr>
              <a:tr h="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Healthy, clean and safe coastal environment</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7"/>
                  </a:ext>
                </a:extLst>
              </a:tr>
              <a:tr h="742010">
                <a:tc>
                  <a:txBody>
                    <a:bodyPr/>
                    <a:lstStyle/>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2116 kilometres</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of accessible</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coastline cleaned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2116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1 732 (82%)</a:t>
                      </a:r>
                    </a:p>
                    <a:p>
                      <a:pPr marL="0" algn="just" defTabSz="457200" rtl="0" eaLnBrk="1" latinLnBrk="0" hangingPunct="1">
                        <a:lnSpc>
                          <a:spcPct val="100000"/>
                        </a:lnSpc>
                        <a:spcAft>
                          <a:spcPts val="0"/>
                        </a:spcAft>
                      </a:pPr>
                      <a:r>
                        <a:rPr lang="en-ZA" sz="1300" b="1" kern="1200" dirty="0" smtClean="0">
                          <a:solidFill>
                            <a:schemeClr val="tx1"/>
                          </a:solidFill>
                          <a:effectLst/>
                          <a:latin typeface="Arial" panose="020B0604020202020204" pitchFamily="34" charset="0"/>
                          <a:ea typeface="+mn-ea"/>
                          <a:cs typeface="Arial" panose="020B0604020202020204" pitchFamily="34" charset="0"/>
                        </a:rPr>
                        <a:t>Challenges:</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300" kern="1200" dirty="0" smtClean="0">
                          <a:solidFill>
                            <a:schemeClr val="tx1"/>
                          </a:solidFill>
                          <a:effectLst/>
                          <a:latin typeface="Arial" panose="020B0604020202020204" pitchFamily="34" charset="0"/>
                          <a:ea typeface="+mn-ea"/>
                          <a:cs typeface="Arial" panose="020B0604020202020204" pitchFamily="34" charset="0"/>
                        </a:rPr>
                        <a:t>Target not met, no cleaning of coastline from </a:t>
                      </a:r>
                      <a:r>
                        <a:rPr lang="en-ZA" sz="1300" kern="1200" dirty="0" err="1" smtClean="0">
                          <a:solidFill>
                            <a:schemeClr val="tx1"/>
                          </a:solidFill>
                          <a:effectLst/>
                          <a:latin typeface="Arial" panose="020B0604020202020204" pitchFamily="34" charset="0"/>
                          <a:ea typeface="+mn-ea"/>
                          <a:cs typeface="Arial" panose="020B0604020202020204" pitchFamily="34" charset="0"/>
                        </a:rPr>
                        <a:t>Mahlongwa</a:t>
                      </a:r>
                      <a:r>
                        <a:rPr lang="en-ZA" sz="1300" kern="1200" dirty="0" smtClean="0">
                          <a:solidFill>
                            <a:schemeClr val="tx1"/>
                          </a:solidFill>
                          <a:effectLst/>
                          <a:latin typeface="Arial" panose="020B0604020202020204" pitchFamily="34" charset="0"/>
                          <a:ea typeface="+mn-ea"/>
                          <a:cs typeface="Arial" panose="020B0604020202020204" pitchFamily="34" charset="0"/>
                        </a:rPr>
                        <a:t> to </a:t>
                      </a:r>
                      <a:r>
                        <a:rPr lang="en-ZA" sz="1300" kern="1200" dirty="0" err="1" smtClean="0">
                          <a:solidFill>
                            <a:schemeClr val="tx1"/>
                          </a:solidFill>
                          <a:effectLst/>
                          <a:latin typeface="Arial" panose="020B0604020202020204" pitchFamily="34" charset="0"/>
                          <a:ea typeface="+mn-ea"/>
                          <a:cs typeface="Arial" panose="020B0604020202020204" pitchFamily="34" charset="0"/>
                        </a:rPr>
                        <a:t>Tongaat</a:t>
                      </a:r>
                      <a:r>
                        <a:rPr lang="en-ZA" sz="1300" kern="1200" dirty="0" smtClean="0">
                          <a:solidFill>
                            <a:schemeClr val="tx1"/>
                          </a:solidFill>
                          <a:effectLst/>
                          <a:latin typeface="Arial" panose="020B0604020202020204" pitchFamily="34" charset="0"/>
                          <a:ea typeface="+mn-ea"/>
                          <a:cs typeface="Arial" panose="020B0604020202020204" pitchFamily="34" charset="0"/>
                        </a:rPr>
                        <a:t> River projects due to COVID-19 cases reported within the EThekwini Metropolitan Municipality.</a:t>
                      </a:r>
                      <a:endParaRPr lang="en-US"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1 784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8"/>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42</a:t>
            </a:fld>
            <a:endParaRPr lang="en-US"/>
          </a:p>
        </p:txBody>
      </p:sp>
    </p:spTree>
    <p:extLst>
      <p:ext uri="{BB962C8B-B14F-4D97-AF65-F5344CB8AC3E}">
        <p14:creationId xmlns:p14="http://schemas.microsoft.com/office/powerpoint/2010/main" xmlns="" val="42186830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457200" y="145112"/>
            <a:ext cx="8229600" cy="58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000" b="1" smtClean="0">
                <a:solidFill>
                  <a:srgbClr val="00B050"/>
                </a:solidFill>
                <a:latin typeface="Arial" panose="020B0604020202020204" pitchFamily="34" charset="0"/>
              </a:rPr>
              <a:t>PROGRAMME 6: FIRST QUARTER SUMMARY OF PERFORMANCE </a:t>
            </a:r>
            <a:endParaRPr lang="en-US" altLang="en-US" sz="2000" b="1" dirty="0">
              <a:solidFill>
                <a:srgbClr val="00B050"/>
              </a:solidFill>
              <a:latin typeface="Arial" panose="020B0604020202020204" pitchFamily="34" charset="0"/>
            </a:endParaRPr>
          </a:p>
        </p:txBody>
      </p:sp>
      <p:graphicFrame>
        <p:nvGraphicFramePr>
          <p:cNvPr id="8" name="Group 121"/>
          <p:cNvGraphicFramePr>
            <a:graphicFrameLocks/>
          </p:cNvGraphicFramePr>
          <p:nvPr>
            <p:extLst>
              <p:ext uri="{D42A27DB-BD31-4B8C-83A1-F6EECF244321}">
                <p14:modId xmlns:p14="http://schemas.microsoft.com/office/powerpoint/2010/main" xmlns="" val="406807261"/>
              </p:ext>
            </p:extLst>
          </p:nvPr>
        </p:nvGraphicFramePr>
        <p:xfrm>
          <a:off x="157162" y="884971"/>
          <a:ext cx="8829675" cy="1049338"/>
        </p:xfrm>
        <a:graphic>
          <a:graphicData uri="http://schemas.openxmlformats.org/drawingml/2006/table">
            <a:tbl>
              <a:tblPr/>
              <a:tblGrid>
                <a:gridCol w="2613698">
                  <a:extLst>
                    <a:ext uri="{9D8B030D-6E8A-4147-A177-3AD203B41FA5}">
                      <a16:colId xmlns:a16="http://schemas.microsoft.com/office/drawing/2014/main" xmlns="" val="20000"/>
                    </a:ext>
                  </a:extLst>
                </a:gridCol>
                <a:gridCol w="2244473">
                  <a:extLst>
                    <a:ext uri="{9D8B030D-6E8A-4147-A177-3AD203B41FA5}">
                      <a16:colId xmlns:a16="http://schemas.microsoft.com/office/drawing/2014/main" xmlns="" val="20001"/>
                    </a:ext>
                  </a:extLst>
                </a:gridCol>
                <a:gridCol w="2101691">
                  <a:extLst>
                    <a:ext uri="{9D8B030D-6E8A-4147-A177-3AD203B41FA5}">
                      <a16:colId xmlns:a16="http://schemas.microsoft.com/office/drawing/2014/main" xmlns="" val="20002"/>
                    </a:ext>
                  </a:extLst>
                </a:gridCol>
                <a:gridCol w="1869813">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13% (2/15</a:t>
                      </a:r>
                      <a:r>
                        <a:rPr kumimoji="0" lang="en-ZA" sz="14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20% (3/15</a:t>
                      </a:r>
                      <a:r>
                        <a:rPr kumimoji="0" lang="en-ZA" sz="14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67% (10/15</a:t>
                      </a:r>
                      <a:r>
                        <a:rPr kumimoji="0" lang="en-ZA" sz="14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
                          <a:cs typeface=""/>
                        </a:rPr>
                        <a:t>(6/21)</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9" name="Chart 6"/>
          <p:cNvGraphicFramePr>
            <a:graphicFrameLocks/>
          </p:cNvGraphicFramePr>
          <p:nvPr>
            <p:extLst>
              <p:ext uri="{D42A27DB-BD31-4B8C-83A1-F6EECF244321}">
                <p14:modId xmlns:p14="http://schemas.microsoft.com/office/powerpoint/2010/main" xmlns="" val="1807712513"/>
              </p:ext>
            </p:extLst>
          </p:nvPr>
        </p:nvGraphicFramePr>
        <p:xfrm>
          <a:off x="166687" y="1859323"/>
          <a:ext cx="8813801" cy="4215751"/>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p:cNvSpPr>
            <a:spLocks noGrp="1"/>
          </p:cNvSpPr>
          <p:nvPr>
            <p:ph type="sldNum" sz="quarter" idx="12"/>
          </p:nvPr>
        </p:nvSpPr>
        <p:spPr>
          <a:xfrm>
            <a:off x="6327006" y="6368982"/>
            <a:ext cx="2133600" cy="365125"/>
          </a:xfrm>
        </p:spPr>
        <p:txBody>
          <a:bodyPr/>
          <a:lstStyle/>
          <a:p>
            <a:fld id="{49E107A0-7B7C-8743-BC43-85A450895BAC}" type="slidenum">
              <a:rPr lang="en-US" smtClean="0"/>
              <a:pPr/>
              <a:t>43</a:t>
            </a:fld>
            <a:endParaRPr lang="en-US"/>
          </a:p>
        </p:txBody>
      </p:sp>
      <p:sp>
        <p:nvSpPr>
          <p:cNvPr id="10" name="TextBox 9"/>
          <p:cNvSpPr txBox="1"/>
          <p:nvPr/>
        </p:nvSpPr>
        <p:spPr>
          <a:xfrm>
            <a:off x="1953928" y="6226355"/>
            <a:ext cx="6189045" cy="523220"/>
          </a:xfrm>
          <a:prstGeom prst="rect">
            <a:avLst/>
          </a:prstGeom>
          <a:solidFill>
            <a:schemeClr val="bg1">
              <a:lumMod val="85000"/>
            </a:schemeClr>
          </a:solidFill>
        </p:spPr>
        <p:txBody>
          <a:bodyPr wrap="square" rtlCol="0">
            <a:spAutoFit/>
          </a:bodyPr>
          <a:lstStyle/>
          <a:p>
            <a:pPr algn="ctr"/>
            <a:r>
              <a:rPr lang="en-ZA" sz="1400" dirty="0" smtClean="0"/>
              <a:t>NB:  % On Target + % Work in Progress + % Off Target = 100%</a:t>
            </a:r>
          </a:p>
          <a:p>
            <a:pPr algn="ctr"/>
            <a:r>
              <a:rPr lang="en-ZA" sz="1400" dirty="0" smtClean="0"/>
              <a:t>% No Milestone excluded as no progress is measured against no milestone targets.</a:t>
            </a:r>
            <a:endParaRPr lang="en-ZA" sz="1400" dirty="0"/>
          </a:p>
        </p:txBody>
      </p:sp>
    </p:spTree>
    <p:extLst>
      <p:ext uri="{BB962C8B-B14F-4D97-AF65-F5344CB8AC3E}">
        <p14:creationId xmlns:p14="http://schemas.microsoft.com/office/powerpoint/2010/main" xmlns="" val="314584111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76199" y="165404"/>
            <a:ext cx="8991600" cy="533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7: </a:t>
            </a:r>
            <a:r>
              <a:rPr lang="en-US" altLang="en-US" sz="2000" b="1" dirty="0" smtClean="0">
                <a:solidFill>
                  <a:srgbClr val="00B050"/>
                </a:solidFill>
                <a:latin typeface="Arial" panose="020B0604020202020204" pitchFamily="34" charset="0"/>
              </a:rPr>
              <a:t>CHEMICALS  AND WASTE MANAGEMENT </a:t>
            </a:r>
            <a:endParaRPr lang="en-US" sz="2000" b="1" dirty="0">
              <a:solidFill>
                <a:srgbClr val="00B05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669087913"/>
              </p:ext>
            </p:extLst>
          </p:nvPr>
        </p:nvGraphicFramePr>
        <p:xfrm>
          <a:off x="147634" y="938799"/>
          <a:ext cx="8839203" cy="4428912"/>
        </p:xfrm>
        <a:graphic>
          <a:graphicData uri="http://schemas.openxmlformats.org/drawingml/2006/table">
            <a:tbl>
              <a:tblPr/>
              <a:tblGrid>
                <a:gridCol w="2462213">
                  <a:extLst>
                    <a:ext uri="{9D8B030D-6E8A-4147-A177-3AD203B41FA5}">
                      <a16:colId xmlns:a16="http://schemas.microsoft.com/office/drawing/2014/main" xmlns="" val="20000"/>
                    </a:ext>
                  </a:extLst>
                </a:gridCol>
                <a:gridCol w="1271588">
                  <a:extLst>
                    <a:ext uri="{9D8B030D-6E8A-4147-A177-3AD203B41FA5}">
                      <a16:colId xmlns:a16="http://schemas.microsoft.com/office/drawing/2014/main" xmlns="" val="20001"/>
                    </a:ext>
                  </a:extLst>
                </a:gridCol>
                <a:gridCol w="3057525">
                  <a:extLst>
                    <a:ext uri="{9D8B030D-6E8A-4147-A177-3AD203B41FA5}">
                      <a16:colId xmlns:a16="http://schemas.microsoft.com/office/drawing/2014/main" xmlns="" val="20002"/>
                    </a:ext>
                  </a:extLst>
                </a:gridCol>
                <a:gridCol w="2047877">
                  <a:extLst>
                    <a:ext uri="{9D8B030D-6E8A-4147-A177-3AD203B41FA5}">
                      <a16:colId xmlns:a16="http://schemas.microsoft.com/office/drawing/2014/main" xmlns="" val="20003"/>
                    </a:ext>
                  </a:extLst>
                </a:gridCol>
              </a:tblGrid>
              <a:tr h="273153">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Threats on environmental quality and human health mitigated</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726706">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311646">
                <a:tc>
                  <a:txBody>
                    <a:bodyPr/>
                    <a:lstStyle/>
                    <a:p>
                      <a:pPr algn="just">
                        <a:lnSpc>
                          <a:spcPct val="115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Mercury Management</a:t>
                      </a:r>
                    </a:p>
                    <a:p>
                      <a:pPr algn="just">
                        <a:lnSpc>
                          <a:spcPct val="115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National Implementation Plan</a:t>
                      </a:r>
                    </a:p>
                    <a:p>
                      <a:pPr algn="just">
                        <a:lnSpc>
                          <a:spcPct val="115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for the </a:t>
                      </a:r>
                      <a:r>
                        <a:rPr lang="en-ZA" sz="1300" kern="1200" dirty="0" err="1">
                          <a:solidFill>
                            <a:schemeClr val="tx1"/>
                          </a:solidFill>
                          <a:effectLst/>
                          <a:latin typeface="Arial" panose="020B0604020202020204" pitchFamily="34" charset="0"/>
                          <a:ea typeface="+mn-ea"/>
                          <a:cs typeface="Arial" panose="020B0604020202020204" pitchFamily="34" charset="0"/>
                        </a:rPr>
                        <a:t>Minamata</a:t>
                      </a:r>
                      <a:r>
                        <a:rPr lang="en-ZA" sz="1300" kern="1200" dirty="0">
                          <a:solidFill>
                            <a:schemeClr val="tx1"/>
                          </a:solidFill>
                          <a:effectLst/>
                          <a:latin typeface="Arial" panose="020B0604020202020204" pitchFamily="34" charset="0"/>
                          <a:ea typeface="+mn-ea"/>
                          <a:cs typeface="Arial" panose="020B0604020202020204" pitchFamily="34" charset="0"/>
                        </a:rPr>
                        <a:t> Convention adopted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Mercury NIP for</a:t>
                      </a:r>
                    </a:p>
                    <a:p>
                      <a:pPr algn="just">
                        <a:lnSpc>
                          <a:spcPct val="100000"/>
                        </a:lnSpc>
                        <a:spcAft>
                          <a:spcPts val="0"/>
                        </a:spcAft>
                      </a:pPr>
                      <a:r>
                        <a:rPr lang="en-US" sz="1300" kern="1200" dirty="0" err="1">
                          <a:solidFill>
                            <a:schemeClr val="tx1"/>
                          </a:solidFill>
                          <a:effectLst/>
                          <a:latin typeface="Arial" panose="020B0604020202020204" pitchFamily="34" charset="0"/>
                          <a:ea typeface="+mn-ea"/>
                          <a:cs typeface="Arial" panose="020B0604020202020204" pitchFamily="34" charset="0"/>
                        </a:rPr>
                        <a:t>Minamata</a:t>
                      </a:r>
                      <a:r>
                        <a:rPr lang="en-US" sz="1300" kern="1200" dirty="0">
                          <a:solidFill>
                            <a:schemeClr val="tx1"/>
                          </a:solidFill>
                          <a:effectLst/>
                          <a:latin typeface="Arial" panose="020B0604020202020204" pitchFamily="34" charset="0"/>
                          <a:ea typeface="+mn-ea"/>
                          <a:cs typeface="Arial" panose="020B0604020202020204" pitchFamily="34" charset="0"/>
                        </a:rPr>
                        <a:t> amended</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incorporating</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comments</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The Mercury NIP report has been submitted to MCCM members to solicit inputs and comments. So far comment </a:t>
                      </a:r>
                      <a:r>
                        <a:rPr lang="en-US" sz="1300" kern="1200" dirty="0" smtClean="0">
                          <a:solidFill>
                            <a:schemeClr val="tx1"/>
                          </a:solidFill>
                          <a:effectLst/>
                          <a:latin typeface="Arial" panose="020B0604020202020204" pitchFamily="34" charset="0"/>
                          <a:ea typeface="+mn-ea"/>
                          <a:cs typeface="Arial" panose="020B0604020202020204" pitchFamily="34" charset="0"/>
                        </a:rPr>
                        <a:t>were received </a:t>
                      </a:r>
                      <a:r>
                        <a:rPr lang="en-US" sz="1300" kern="1200" dirty="0">
                          <a:solidFill>
                            <a:schemeClr val="tx1"/>
                          </a:solidFill>
                          <a:effectLst/>
                          <a:latin typeface="Arial" panose="020B0604020202020204" pitchFamily="34" charset="0"/>
                          <a:ea typeface="+mn-ea"/>
                          <a:cs typeface="Arial" panose="020B0604020202020204" pitchFamily="34" charset="0"/>
                        </a:rPr>
                        <a:t>from the Cosmetics Industry and are incorporated into the report.</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Mercury Management National Implementation Plan for the Minamata Convention revised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928687">
                <a:tc>
                  <a:txBody>
                    <a:bodyPr/>
                    <a:lstStyle/>
                    <a:p>
                      <a:pPr algn="just">
                        <a:lnSpc>
                          <a:spcPct val="115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Draft Section 29 plan</a:t>
                      </a:r>
                    </a:p>
                    <a:p>
                      <a:pPr algn="just">
                        <a:lnSpc>
                          <a:spcPct val="115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on management of waste tyres</a:t>
                      </a:r>
                    </a:p>
                    <a:p>
                      <a:pPr algn="just">
                        <a:lnSpc>
                          <a:spcPct val="115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Appointment of</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service provider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CSIR was appointed for the development of the S29 waste </a:t>
                      </a:r>
                      <a:r>
                        <a:rPr lang="en-US" sz="1300" b="0" kern="1200"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tyre</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management plan</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1175722">
                <a:tc>
                  <a:txBody>
                    <a:bodyPr/>
                    <a:lstStyle/>
                    <a:p>
                      <a:pPr algn="just">
                        <a:lnSpc>
                          <a:spcPct val="115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Notice of intention in terms of Section 18 for management of</a:t>
                      </a:r>
                    </a:p>
                    <a:p>
                      <a:pPr algn="just">
                        <a:lnSpc>
                          <a:spcPct val="115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paper &amp; packaging, e-waste and lighting waste published for</a:t>
                      </a:r>
                    </a:p>
                    <a:p>
                      <a:pPr algn="just">
                        <a:lnSpc>
                          <a:spcPct val="115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public comments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Consultation with</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stakeholders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Consultations with Industry and Government on the development of the EPR scheme commenced 11-12 February 2020 with the 3 identified sectors and continued via written inputs in the month of May and June 2020.</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44</a:t>
            </a:fld>
            <a:endParaRPr lang="en-US"/>
          </a:p>
        </p:txBody>
      </p:sp>
    </p:spTree>
    <p:extLst>
      <p:ext uri="{BB962C8B-B14F-4D97-AF65-F5344CB8AC3E}">
        <p14:creationId xmlns:p14="http://schemas.microsoft.com/office/powerpoint/2010/main" xmlns="" val="205644005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76199" y="165404"/>
            <a:ext cx="8991600" cy="533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7: </a:t>
            </a:r>
            <a:r>
              <a:rPr lang="en-US" altLang="en-US" sz="2000" b="1" dirty="0" smtClean="0">
                <a:solidFill>
                  <a:srgbClr val="00B050"/>
                </a:solidFill>
                <a:latin typeface="Arial" panose="020B0604020202020204" pitchFamily="34" charset="0"/>
              </a:rPr>
              <a:t>CHEMICALS  AND WASTE MANAGEMENT </a:t>
            </a:r>
            <a:endParaRPr lang="en-US" sz="2000" b="1" dirty="0">
              <a:solidFill>
                <a:srgbClr val="00B050"/>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702019526"/>
              </p:ext>
            </p:extLst>
          </p:nvPr>
        </p:nvGraphicFramePr>
        <p:xfrm>
          <a:off x="152400" y="923475"/>
          <a:ext cx="8839202" cy="4062200"/>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273153">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Threats on environmental quality and human health mitigated </a:t>
                      </a: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(continued)</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726706">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29454">
                <a:tc>
                  <a:txBody>
                    <a:bodyPr/>
                    <a:lstStyle/>
                    <a:p>
                      <a:pPr marL="0" algn="just" defTabSz="457200" rtl="0" eaLnBrk="1" latinLnBrk="0" hangingPunct="1">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10</a:t>
                      </a:r>
                      <a:r>
                        <a:rPr lang="en-US" sz="1300" b="0" kern="1200" dirty="0" smtClean="0">
                          <a:solidFill>
                            <a:schemeClr val="tx1"/>
                          </a:solidFill>
                          <a:effectLst/>
                          <a:latin typeface="Arial" panose="020B0604020202020204" pitchFamily="34" charset="0"/>
                          <a:ea typeface="+mn-ea"/>
                          <a:cs typeface="Arial" panose="020B0604020202020204" pitchFamily="34" charset="0"/>
                        </a:rPr>
                        <a:t>% </a:t>
                      </a:r>
                      <a:r>
                        <a:rPr lang="en-ZA" sz="1300" b="0" kern="1200" dirty="0" smtClean="0">
                          <a:solidFill>
                            <a:schemeClr val="tx1"/>
                          </a:solidFill>
                          <a:effectLst/>
                          <a:latin typeface="Arial" panose="020B0604020202020204" pitchFamily="34" charset="0"/>
                          <a:ea typeface="+mn-ea"/>
                          <a:cs typeface="Arial" panose="020B0604020202020204" pitchFamily="34" charset="0"/>
                        </a:rPr>
                        <a:t>waste</a:t>
                      </a:r>
                    </a:p>
                    <a:p>
                      <a:pPr marL="0" algn="just" defTabSz="457200" rtl="0" eaLnBrk="1" latinLnBrk="0" hangingPunct="1">
                        <a:lnSpc>
                          <a:spcPct val="100000"/>
                        </a:lnSpc>
                        <a:spcAft>
                          <a:spcPts val="0"/>
                        </a:spcAft>
                      </a:pPr>
                      <a:r>
                        <a:rPr lang="en-ZA" sz="1300" b="0" kern="1200" dirty="0" smtClean="0">
                          <a:solidFill>
                            <a:schemeClr val="tx1"/>
                          </a:solidFill>
                          <a:effectLst/>
                          <a:latin typeface="Arial" panose="020B0604020202020204" pitchFamily="34" charset="0"/>
                          <a:ea typeface="+mn-ea"/>
                          <a:cs typeface="Arial" panose="020B0604020202020204" pitchFamily="34" charset="0"/>
                        </a:rPr>
                        <a:t>diverted from the</a:t>
                      </a:r>
                    </a:p>
                    <a:p>
                      <a:pPr marL="0" algn="just" defTabSz="457200" rtl="0" eaLnBrk="1" latinLnBrk="0" hangingPunct="1">
                        <a:lnSpc>
                          <a:spcPct val="100000"/>
                        </a:lnSpc>
                        <a:spcAft>
                          <a:spcPts val="0"/>
                        </a:spcAft>
                      </a:pPr>
                      <a:r>
                        <a:rPr lang="en-ZA" sz="1300" b="0" kern="1200" dirty="0" smtClean="0">
                          <a:solidFill>
                            <a:schemeClr val="tx1"/>
                          </a:solidFill>
                          <a:effectLst/>
                          <a:latin typeface="Arial" panose="020B0604020202020204" pitchFamily="34" charset="0"/>
                          <a:ea typeface="+mn-ea"/>
                          <a:cs typeface="Arial" panose="020B0604020202020204" pitchFamily="34" charset="0"/>
                        </a:rPr>
                        <a:t>landfill sites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milestone for the period under review</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980661">
                <a:tc>
                  <a:txBody>
                    <a:bodyPr/>
                    <a:lstStyle/>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7% reduction in</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waste generated</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during manufacturing</a:t>
                      </a:r>
                      <a:endParaRPr lang="en-US"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progress</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Covid-19 Lockdown. Monitoring waste generated was not possible</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reduction in waste generated during manufacturing 	</a:t>
                      </a:r>
                    </a:p>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1175722">
                <a:tc>
                  <a:txBody>
                    <a:bodyPr/>
                    <a:lstStyle/>
                    <a:p>
                      <a:pPr marL="0" algn="just" defTabSz="457200" rtl="0" eaLnBrk="1" latinLnBrk="0" hangingPunct="1">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35% (1799.07</a:t>
                      </a:r>
                    </a:p>
                    <a:p>
                      <a:pPr marL="0" algn="just" defTabSz="457200" rtl="0" eaLnBrk="1" latinLnBrk="0" hangingPunct="1">
                        <a:lnSpc>
                          <a:spcPct val="100000"/>
                        </a:lnSpc>
                        <a:spcAft>
                          <a:spcPts val="0"/>
                        </a:spcAft>
                      </a:pPr>
                      <a:r>
                        <a:rPr lang="en-US" sz="1300" b="0" kern="1200" dirty="0" err="1">
                          <a:solidFill>
                            <a:schemeClr val="tx1"/>
                          </a:solidFill>
                          <a:effectLst/>
                          <a:latin typeface="Arial" panose="020B0604020202020204" pitchFamily="34" charset="0"/>
                          <a:ea typeface="+mn-ea"/>
                          <a:cs typeface="Arial" panose="020B0604020202020204" pitchFamily="34" charset="0"/>
                        </a:rPr>
                        <a:t>tonnes</a:t>
                      </a:r>
                      <a:r>
                        <a:rPr lang="en-US" sz="1300" b="0" kern="1200" dirty="0" smtClean="0">
                          <a:solidFill>
                            <a:schemeClr val="tx1"/>
                          </a:solidFill>
                          <a:effectLst/>
                          <a:latin typeface="Arial" panose="020B0604020202020204" pitchFamily="34" charset="0"/>
                          <a:ea typeface="+mn-ea"/>
                          <a:cs typeface="Arial" panose="020B0604020202020204" pitchFamily="34" charset="0"/>
                        </a:rPr>
                        <a:t>) decrease of HCFC</a:t>
                      </a:r>
                    </a:p>
                    <a:p>
                      <a:pPr marL="0" algn="just" defTabSz="457200" rtl="0" eaLnBrk="1" latinLnBrk="0" hangingPunct="1">
                        <a:lnSpc>
                          <a:spcPct val="100000"/>
                        </a:lnSpc>
                        <a:spcAft>
                          <a:spcPts val="0"/>
                        </a:spcAft>
                      </a:pPr>
                      <a:r>
                        <a:rPr lang="en-US" sz="1300" b="0" kern="1200" dirty="0" smtClean="0">
                          <a:solidFill>
                            <a:schemeClr val="tx1"/>
                          </a:solidFill>
                          <a:effectLst/>
                          <a:latin typeface="Arial" panose="020B0604020202020204" pitchFamily="34" charset="0"/>
                          <a:ea typeface="+mn-ea"/>
                          <a:cs typeface="Arial" panose="020B0604020202020204" pitchFamily="34" charset="0"/>
                        </a:rPr>
                        <a:t>consumption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Import (97.59 T)- Export (36.0027 T) = Consumption ( 61.58T)</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179.9 (10% of 1799.07 which is 35%) – 61.58 = 118.32</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118.32/179.9. (10% of 1799.07 which is the 35%) x 100 = 65.7% reduction. 10%</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45</a:t>
            </a:fld>
            <a:endParaRPr lang="en-US"/>
          </a:p>
        </p:txBody>
      </p:sp>
    </p:spTree>
    <p:extLst>
      <p:ext uri="{BB962C8B-B14F-4D97-AF65-F5344CB8AC3E}">
        <p14:creationId xmlns:p14="http://schemas.microsoft.com/office/powerpoint/2010/main" xmlns="" val="2435643311"/>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 name="Title 1"/>
          <p:cNvSpPr txBox="1">
            <a:spLocks/>
          </p:cNvSpPr>
          <p:nvPr/>
        </p:nvSpPr>
        <p:spPr>
          <a:xfrm>
            <a:off x="76199" y="165404"/>
            <a:ext cx="8991600" cy="533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00B050"/>
                </a:solidFill>
                <a:latin typeface="Arial" panose="020B0604020202020204" pitchFamily="34" charset="0"/>
              </a:rPr>
              <a:t>PROGRAMME 7: </a:t>
            </a:r>
            <a:r>
              <a:rPr lang="en-US" altLang="en-US" sz="2000" b="1" dirty="0" smtClean="0">
                <a:solidFill>
                  <a:srgbClr val="00B050"/>
                </a:solidFill>
                <a:latin typeface="Arial" panose="020B0604020202020204" pitchFamily="34" charset="0"/>
              </a:rPr>
              <a:t>CHEMICALS  AND WASTE MANAGEMENT </a:t>
            </a:r>
            <a:endParaRPr lang="en-US" sz="2000" b="1" dirty="0">
              <a:solidFill>
                <a:srgbClr val="00B050"/>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314530726"/>
              </p:ext>
            </p:extLst>
          </p:nvPr>
        </p:nvGraphicFramePr>
        <p:xfrm>
          <a:off x="152400" y="921026"/>
          <a:ext cx="8839202" cy="4631055"/>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21611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Socio-economic conditions improved (through circular economy and waste recycling)</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618190">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567914">
                <a:tc>
                  <a:txBody>
                    <a:bodyPr/>
                    <a:lstStyle/>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Waste Economy</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Master Plan</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developed</a:t>
                      </a:r>
                      <a:endParaRPr lang="en-US"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Chemicals and</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waste </a:t>
                      </a:r>
                      <a:r>
                        <a:rPr lang="en-US" sz="1300" b="0" kern="1200" dirty="0" err="1">
                          <a:solidFill>
                            <a:schemeClr val="tx1"/>
                          </a:solidFill>
                          <a:effectLst/>
                          <a:latin typeface="Arial" panose="020B0604020202020204" pitchFamily="34" charset="0"/>
                          <a:ea typeface="+mn-ea"/>
                          <a:cs typeface="Arial" panose="020B0604020202020204" pitchFamily="34" charset="0"/>
                        </a:rPr>
                        <a:t>Phakisa</a:t>
                      </a:r>
                      <a:r>
                        <a:rPr lang="en-US" sz="1300" b="0" kern="1200" dirty="0">
                          <a:solidFill>
                            <a:schemeClr val="tx1"/>
                          </a:solidFill>
                          <a:effectLst/>
                          <a:latin typeface="Arial" panose="020B0604020202020204" pitchFamily="34" charset="0"/>
                          <a:ea typeface="+mn-ea"/>
                          <a:cs typeface="Arial" panose="020B0604020202020204" pitchFamily="34" charset="0"/>
                        </a:rPr>
                        <a:t> report</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and 3 feet plan</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approved by Minister</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draft Phakisa report and 3 feet plan </a:t>
                      </a: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has </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been prepared and amendments to include pesticides and lubricants oils are being effected.</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Engagement of the pesticides and oil sectors post </a:t>
                      </a:r>
                      <a:r>
                        <a:rPr lang="en-US" sz="1300" b="0" kern="1200"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phakisa</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lab are taking place in order for these products or waste being generated from these products to be included in the reviewed 3 feet plan.</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Draft chemicals and waste </a:t>
                      </a:r>
                      <a:r>
                        <a:rPr lang="en-US" sz="1300" b="0" kern="1200" dirty="0" err="1">
                          <a:solidFill>
                            <a:schemeClr val="tx1"/>
                          </a:solidFill>
                          <a:effectLst/>
                          <a:latin typeface="Arial" panose="020B0604020202020204" pitchFamily="34" charset="0"/>
                          <a:ea typeface="+mn-ea"/>
                          <a:cs typeface="Arial" panose="020B0604020202020204" pitchFamily="34" charset="0"/>
                        </a:rPr>
                        <a:t>Phakisa</a:t>
                      </a:r>
                      <a:r>
                        <a:rPr lang="en-US" sz="1300" b="0" kern="1200" dirty="0">
                          <a:solidFill>
                            <a:schemeClr val="tx1"/>
                          </a:solidFill>
                          <a:effectLst/>
                          <a:latin typeface="Arial" panose="020B0604020202020204" pitchFamily="34" charset="0"/>
                          <a:ea typeface="+mn-ea"/>
                          <a:cs typeface="Arial" panose="020B0604020202020204" pitchFamily="34" charset="0"/>
                        </a:rPr>
                        <a:t> alignment report and 3 feet plan approved </a:t>
                      </a:r>
                      <a:r>
                        <a:rPr lang="en-US" sz="1800" b="0" i="0" u="none" strike="noStrike" kern="1200" baseline="0" dirty="0">
                          <a:solidFill>
                            <a:schemeClr val="tx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1595536">
                <a:tc>
                  <a:txBody>
                    <a:bodyPr/>
                    <a:lstStyle/>
                    <a:p>
                      <a:pPr marL="0" algn="just" defTabSz="457200" rtl="0" eaLnBrk="1" latinLnBrk="0" hangingPunct="1">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500 (CWE </a:t>
                      </a:r>
                      <a:r>
                        <a:rPr lang="en-US" sz="1300" b="0" kern="1200" dirty="0" err="1">
                          <a:solidFill>
                            <a:schemeClr val="tx1"/>
                          </a:solidFill>
                          <a:effectLst/>
                          <a:latin typeface="Arial" panose="020B0604020202020204" pitchFamily="34" charset="0"/>
                          <a:ea typeface="+mn-ea"/>
                          <a:cs typeface="Arial" panose="020B0604020202020204" pitchFamily="34" charset="0"/>
                        </a:rPr>
                        <a:t>Phakisa</a:t>
                      </a:r>
                      <a:r>
                        <a:rPr lang="en-US" sz="1300" b="0" kern="1200" dirty="0">
                          <a:solidFill>
                            <a:schemeClr val="tx1"/>
                          </a:solidFill>
                          <a:effectLst/>
                          <a:latin typeface="Arial" panose="020B0604020202020204" pitchFamily="34" charset="0"/>
                          <a:ea typeface="+mn-ea"/>
                          <a:cs typeface="Arial" panose="020B0604020202020204" pitchFamily="34" charset="0"/>
                        </a:rPr>
                        <a:t>) jobs created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125 (CWE </a:t>
                      </a:r>
                      <a:r>
                        <a:rPr lang="en-ZA" sz="1300" b="0" kern="1200" dirty="0" err="1">
                          <a:solidFill>
                            <a:schemeClr val="tx1"/>
                          </a:solidFill>
                          <a:effectLst/>
                          <a:latin typeface="Arial" panose="020B0604020202020204" pitchFamily="34" charset="0"/>
                          <a:ea typeface="+mn-ea"/>
                          <a:cs typeface="Arial" panose="020B0604020202020204" pitchFamily="34" charset="0"/>
                        </a:rPr>
                        <a:t>Phakisa</a:t>
                      </a:r>
                      <a:r>
                        <a:rPr lang="en-ZA" sz="1300" b="0"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progress/ ongoing verification as reports are expected two weeks after the close of the quarter.</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Business and industry had halted all waste collection, recycling and beneficiation activities during COVI19 lockdown.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US" sz="1300" b="0" kern="1200" dirty="0">
                          <a:solidFill>
                            <a:schemeClr val="tx1"/>
                          </a:solidFill>
                          <a:effectLst/>
                          <a:latin typeface="Arial" panose="020B0604020202020204" pitchFamily="34" charset="0"/>
                          <a:ea typeface="+mn-ea"/>
                          <a:cs typeface="Arial" panose="020B0604020202020204" pitchFamily="34" charset="0"/>
                        </a:rPr>
                        <a:t>Removed annual target from 2020/21 Annual Performance </a:t>
                      </a:r>
                      <a:r>
                        <a:rPr lang="en-US" sz="1300" b="0" kern="1200" dirty="0" smtClean="0">
                          <a:solidFill>
                            <a:schemeClr val="tx1"/>
                          </a:solidFill>
                          <a:effectLst/>
                          <a:latin typeface="Arial" panose="020B0604020202020204" pitchFamily="34" charset="0"/>
                          <a:ea typeface="+mn-ea"/>
                          <a:cs typeface="Arial" panose="020B0604020202020204" pitchFamily="34" charset="0"/>
                        </a:rPr>
                        <a:t>Plan</a:t>
                      </a:r>
                      <a:r>
                        <a:rPr lang="en-US" sz="1300" b="0" kern="1200" baseline="0" dirty="0" smtClean="0">
                          <a:solidFill>
                            <a:schemeClr val="tx1"/>
                          </a:solidFill>
                          <a:effectLst/>
                          <a:latin typeface="Arial" panose="020B0604020202020204" pitchFamily="34" charset="0"/>
                          <a:ea typeface="+mn-ea"/>
                          <a:cs typeface="Arial" panose="020B0604020202020204" pitchFamily="34" charset="0"/>
                        </a:rPr>
                        <a:t> but will continue to support Industry.</a:t>
                      </a:r>
                      <a:endParaRPr lang="en-US" sz="1800" b="0" i="0" u="none" strike="noStrike" kern="1200" baseline="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49E107A0-7B7C-8743-BC43-85A450895BAC}" type="slidenum">
              <a:rPr lang="en-US" smtClean="0"/>
              <a:pPr/>
              <a:t>46</a:t>
            </a:fld>
            <a:endParaRPr lang="en-US"/>
          </a:p>
        </p:txBody>
      </p:sp>
    </p:spTree>
    <p:extLst>
      <p:ext uri="{BB962C8B-B14F-4D97-AF65-F5344CB8AC3E}">
        <p14:creationId xmlns:p14="http://schemas.microsoft.com/office/powerpoint/2010/main" xmlns="" val="3419743089"/>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457200" y="145112"/>
            <a:ext cx="8229600" cy="58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000" b="1" smtClean="0">
                <a:solidFill>
                  <a:srgbClr val="00B050"/>
                </a:solidFill>
                <a:latin typeface="Arial" panose="020B0604020202020204" pitchFamily="34" charset="0"/>
              </a:rPr>
              <a:t>PROGRAMME 7: FIRST QUARTER SUMMARY OF PERFORMANCE </a:t>
            </a:r>
            <a:endParaRPr lang="en-US" altLang="en-US" sz="2000" b="1" dirty="0">
              <a:solidFill>
                <a:srgbClr val="00B050"/>
              </a:solidFill>
              <a:latin typeface="Arial" panose="020B0604020202020204" pitchFamily="34" charset="0"/>
            </a:endParaRPr>
          </a:p>
        </p:txBody>
      </p:sp>
      <p:graphicFrame>
        <p:nvGraphicFramePr>
          <p:cNvPr id="6" name="Group 121"/>
          <p:cNvGraphicFramePr>
            <a:graphicFrameLocks/>
          </p:cNvGraphicFramePr>
          <p:nvPr>
            <p:extLst>
              <p:ext uri="{D42A27DB-BD31-4B8C-83A1-F6EECF244321}">
                <p14:modId xmlns:p14="http://schemas.microsoft.com/office/powerpoint/2010/main" xmlns="" val="2327503317"/>
              </p:ext>
            </p:extLst>
          </p:nvPr>
        </p:nvGraphicFramePr>
        <p:xfrm>
          <a:off x="157162" y="884971"/>
          <a:ext cx="8915401" cy="1049338"/>
        </p:xfrm>
        <a:graphic>
          <a:graphicData uri="http://schemas.openxmlformats.org/drawingml/2006/table">
            <a:tbl>
              <a:tblPr/>
              <a:tblGrid>
                <a:gridCol w="2639074">
                  <a:extLst>
                    <a:ext uri="{9D8B030D-6E8A-4147-A177-3AD203B41FA5}">
                      <a16:colId xmlns:a16="http://schemas.microsoft.com/office/drawing/2014/main" xmlns="" val="20000"/>
                    </a:ext>
                  </a:extLst>
                </a:gridCol>
                <a:gridCol w="2266264">
                  <a:extLst>
                    <a:ext uri="{9D8B030D-6E8A-4147-A177-3AD203B41FA5}">
                      <a16:colId xmlns:a16="http://schemas.microsoft.com/office/drawing/2014/main" xmlns="" val="20001"/>
                    </a:ext>
                  </a:extLst>
                </a:gridCol>
                <a:gridCol w="2122096">
                  <a:extLst>
                    <a:ext uri="{9D8B030D-6E8A-4147-A177-3AD203B41FA5}">
                      <a16:colId xmlns:a16="http://schemas.microsoft.com/office/drawing/2014/main" xmlns="" val="20002"/>
                    </a:ext>
                  </a:extLst>
                </a:gridCol>
                <a:gridCol w="1887967">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58% (4/7)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14% (1/7)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28% (2/7)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
                          <a:cs typeface=""/>
                        </a:rPr>
                        <a:t>(1/8)</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482747500"/>
              </p:ext>
            </p:extLst>
          </p:nvPr>
        </p:nvGraphicFramePr>
        <p:xfrm>
          <a:off x="217486" y="1859323"/>
          <a:ext cx="8813801" cy="4215751"/>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7"/>
          <p:cNvSpPr>
            <a:spLocks noGrp="1"/>
          </p:cNvSpPr>
          <p:nvPr>
            <p:ph type="sldNum" sz="quarter" idx="12"/>
          </p:nvPr>
        </p:nvSpPr>
        <p:spPr>
          <a:xfrm>
            <a:off x="6346257" y="6342194"/>
            <a:ext cx="2133600" cy="365125"/>
          </a:xfrm>
        </p:spPr>
        <p:txBody>
          <a:bodyPr/>
          <a:lstStyle/>
          <a:p>
            <a:fld id="{49E107A0-7B7C-8743-BC43-85A450895BAC}" type="slidenum">
              <a:rPr lang="en-US" smtClean="0"/>
              <a:pPr/>
              <a:t>47</a:t>
            </a:fld>
            <a:endParaRPr lang="en-US" dirty="0"/>
          </a:p>
        </p:txBody>
      </p:sp>
      <p:sp>
        <p:nvSpPr>
          <p:cNvPr id="9" name="TextBox 8"/>
          <p:cNvSpPr txBox="1"/>
          <p:nvPr/>
        </p:nvSpPr>
        <p:spPr>
          <a:xfrm>
            <a:off x="1953928" y="6226355"/>
            <a:ext cx="6189045" cy="523220"/>
          </a:xfrm>
          <a:prstGeom prst="rect">
            <a:avLst/>
          </a:prstGeom>
          <a:solidFill>
            <a:schemeClr val="bg1">
              <a:lumMod val="85000"/>
            </a:schemeClr>
          </a:solidFill>
        </p:spPr>
        <p:txBody>
          <a:bodyPr wrap="square" rtlCol="0">
            <a:spAutoFit/>
          </a:bodyPr>
          <a:lstStyle/>
          <a:p>
            <a:pPr algn="ctr"/>
            <a:r>
              <a:rPr lang="en-ZA" sz="1400" dirty="0" smtClean="0"/>
              <a:t>NB:  % On Target + % Work in Progress + % Off Target = 100%</a:t>
            </a:r>
          </a:p>
          <a:p>
            <a:pPr algn="ctr"/>
            <a:r>
              <a:rPr lang="en-ZA" sz="1400" dirty="0" smtClean="0"/>
              <a:t>% No Milestone excluded as no progress is measured against no milestone targets.</a:t>
            </a:r>
            <a:endParaRPr lang="en-ZA" sz="1400" dirty="0"/>
          </a:p>
        </p:txBody>
      </p:sp>
    </p:spTree>
    <p:extLst>
      <p:ext uri="{BB962C8B-B14F-4D97-AF65-F5344CB8AC3E}">
        <p14:creationId xmlns:p14="http://schemas.microsoft.com/office/powerpoint/2010/main" xmlns="" val="3525252457"/>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8" name="Title 1"/>
          <p:cNvSpPr txBox="1">
            <a:spLocks/>
          </p:cNvSpPr>
          <p:nvPr/>
        </p:nvSpPr>
        <p:spPr>
          <a:xfrm>
            <a:off x="0" y="295174"/>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8 : FORESTRY AND NATURAL RESOURCE MANAGEMENT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xmlns="" val="4079125900"/>
              </p:ext>
            </p:extLst>
          </p:nvPr>
        </p:nvGraphicFramePr>
        <p:xfrm>
          <a:off x="147635" y="927922"/>
          <a:ext cx="8839202" cy="4636232"/>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65991">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Sustainable production of state forests </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12872">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1279,5 </a:t>
                      </a:r>
                      <a:r>
                        <a:rPr lang="en-ZA" sz="1300" kern="1200" dirty="0" smtClean="0">
                          <a:solidFill>
                            <a:schemeClr val="tx1"/>
                          </a:solidFill>
                          <a:effectLst/>
                          <a:latin typeface="Arial" panose="020B0604020202020204" pitchFamily="34" charset="0"/>
                          <a:ea typeface="+mn-ea"/>
                          <a:cs typeface="Arial" panose="020B0604020202020204" pitchFamily="34" charset="0"/>
                        </a:rPr>
                        <a:t>hectares of temporary unplanted areas</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a:solidFill>
                            <a:schemeClr val="tx1"/>
                          </a:solidFill>
                          <a:effectLst/>
                          <a:latin typeface="Arial" panose="020B0604020202020204" pitchFamily="34" charset="0"/>
                          <a:ea typeface="+mn-ea"/>
                          <a:cs typeface="Arial" panose="020B0604020202020204" pitchFamily="34" charset="0"/>
                        </a:rPr>
                        <a:t>No milestone for theperiond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Removed annual target from 2020/21 Annual Performance Plan</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736260">
                <a:tc>
                  <a:txBody>
                    <a:bodyPr/>
                    <a:lstStyle/>
                    <a:p>
                      <a:pPr marL="0" algn="l"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2169,5</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hectares</a:t>
                      </a:r>
                    </a:p>
                    <a:p>
                      <a:pPr marL="0" algn="l" defTabSz="457200" rtl="0" eaLnBrk="1" latinLnBrk="0" hangingPunct="1">
                        <a:lnSpc>
                          <a:spcPct val="100000"/>
                        </a:lnSpc>
                        <a:spcAft>
                          <a:spcPts val="0"/>
                        </a:spcAft>
                      </a:pPr>
                      <a:r>
                        <a:rPr lang="en-ZA" sz="1300" kern="1200" baseline="0" dirty="0" smtClean="0">
                          <a:solidFill>
                            <a:schemeClr val="tx1"/>
                          </a:solidFill>
                          <a:effectLst/>
                          <a:latin typeface="Arial" panose="020B0604020202020204" pitchFamily="34" charset="0"/>
                          <a:ea typeface="+mn-ea"/>
                          <a:cs typeface="Arial" panose="020B0604020202020204" pitchFamily="34" charset="0"/>
                        </a:rPr>
                        <a:t>under </a:t>
                      </a:r>
                      <a:r>
                        <a:rPr lang="en-ZA" sz="1300" kern="1200" baseline="0" dirty="0" err="1" smtClean="0">
                          <a:solidFill>
                            <a:schemeClr val="tx1"/>
                          </a:solidFill>
                          <a:effectLst/>
                          <a:latin typeface="Arial" panose="020B0604020202020204" pitchFamily="34" charset="0"/>
                          <a:ea typeface="+mn-ea"/>
                          <a:cs typeface="Arial" panose="020B0604020202020204" pitchFamily="34" charset="0"/>
                        </a:rPr>
                        <a:t>silvicultural</a:t>
                      </a:r>
                      <a:endParaRPr lang="en-ZA" sz="1300" kern="1200" baseline="0" dirty="0" smtClean="0">
                        <a:solidFill>
                          <a:schemeClr val="tx1"/>
                        </a:solidFill>
                        <a:effectLst/>
                        <a:latin typeface="Arial" panose="020B0604020202020204" pitchFamily="34" charset="0"/>
                        <a:ea typeface="+mn-ea"/>
                        <a:cs typeface="Arial" panose="020B0604020202020204" pitchFamily="34" charset="0"/>
                      </a:endParaRPr>
                    </a:p>
                    <a:p>
                      <a:pPr marL="0" algn="l" defTabSz="457200" rtl="0" eaLnBrk="1" latinLnBrk="0" hangingPunct="1">
                        <a:lnSpc>
                          <a:spcPct val="100000"/>
                        </a:lnSpc>
                        <a:spcAft>
                          <a:spcPts val="0"/>
                        </a:spcAft>
                      </a:pPr>
                      <a:r>
                        <a:rPr lang="en-ZA" sz="1300" kern="1200" baseline="0" dirty="0" smtClean="0">
                          <a:solidFill>
                            <a:schemeClr val="tx1"/>
                          </a:solidFill>
                          <a:effectLst/>
                          <a:latin typeface="Arial" panose="020B0604020202020204" pitchFamily="34" charset="0"/>
                          <a:ea typeface="+mn-ea"/>
                          <a:cs typeface="Arial" panose="020B0604020202020204" pitchFamily="34" charset="0"/>
                        </a:rPr>
                        <a:t>practice</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700 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effectLst/>
                          <a:latin typeface="Arial" panose="020B0604020202020204" pitchFamily="34" charset="0"/>
                          <a:ea typeface="+mn-ea"/>
                          <a:cs typeface="Arial" panose="020B0604020202020204" pitchFamily="34" charset="0"/>
                        </a:rPr>
                        <a:t>None </a:t>
                      </a:r>
                      <a:endParaRPr lang="en-ZA" sz="1300" b="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b="0" kern="1200" dirty="0" smtClean="0">
                          <a:solidFill>
                            <a:schemeClr val="tx1"/>
                          </a:solidFill>
                          <a:effectLst/>
                          <a:latin typeface="Arial" panose="020B0604020202020204" pitchFamily="34" charset="0"/>
                          <a:ea typeface="+mn-ea"/>
                          <a:cs typeface="Arial" panose="020B0604020202020204" pitchFamily="34" charset="0"/>
                        </a:rPr>
                        <a:t>Contracting could not commence due </a:t>
                      </a:r>
                      <a:r>
                        <a:rPr lang="en-US" sz="1300" b="0" kern="1200" dirty="0">
                          <a:solidFill>
                            <a:schemeClr val="tx1"/>
                          </a:solidFill>
                          <a:effectLst/>
                          <a:latin typeface="Arial" panose="020B0604020202020204" pitchFamily="34" charset="0"/>
                          <a:ea typeface="+mn-ea"/>
                          <a:cs typeface="Arial" panose="020B0604020202020204" pitchFamily="34" charset="0"/>
                        </a:rPr>
                        <a:t>to the </a:t>
                      </a:r>
                      <a:r>
                        <a:rPr lang="en-US" sz="1300" b="0" kern="1200" dirty="0" smtClean="0">
                          <a:solidFill>
                            <a:schemeClr val="tx1"/>
                          </a:solidFill>
                          <a:effectLst/>
                          <a:latin typeface="Arial" panose="020B0604020202020204" pitchFamily="34" charset="0"/>
                          <a:ea typeface="+mn-ea"/>
                          <a:cs typeface="Arial" panose="020B0604020202020204" pitchFamily="34" charset="0"/>
                        </a:rPr>
                        <a:t>Covid-19 restrictions.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2100 ha</a:t>
                      </a:r>
                    </a:p>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742010">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3 (Ulundi, </a:t>
                      </a:r>
                      <a:r>
                        <a:rPr lang="en-ZA" sz="1300" kern="1200" dirty="0" err="1">
                          <a:solidFill>
                            <a:schemeClr val="tx1"/>
                          </a:solidFill>
                          <a:effectLst/>
                          <a:latin typeface="Arial" panose="020B0604020202020204" pitchFamily="34" charset="0"/>
                          <a:ea typeface="+mn-ea"/>
                          <a:cs typeface="Arial" panose="020B0604020202020204" pitchFamily="34" charset="0"/>
                        </a:rPr>
                        <a:t>Upington</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and </a:t>
                      </a:r>
                      <a:r>
                        <a:rPr lang="en-ZA" sz="1300" kern="1200" dirty="0" err="1">
                          <a:solidFill>
                            <a:schemeClr val="tx1"/>
                          </a:solidFill>
                          <a:effectLst/>
                          <a:latin typeface="Arial" panose="020B0604020202020204" pitchFamily="34" charset="0"/>
                          <a:ea typeface="+mn-ea"/>
                          <a:cs typeface="Arial" panose="020B0604020202020204" pitchFamily="34" charset="0"/>
                        </a:rPr>
                        <a:t>Mahikeng</a:t>
                      </a:r>
                      <a:r>
                        <a:rPr lang="en-ZA" sz="1300" kern="1200" dirty="0" smtClean="0">
                          <a:solidFill>
                            <a:schemeClr val="tx1"/>
                          </a:solidFill>
                          <a:effectLst/>
                          <a:latin typeface="Arial" panose="020B0604020202020204" pitchFamily="34" charset="0"/>
                          <a:ea typeface="+mn-ea"/>
                          <a:cs typeface="Arial" panose="020B0604020202020204" pitchFamily="34" charset="0"/>
                        </a:rPr>
                        <a:t>) nurseries refurbished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a:solidFill>
                            <a:schemeClr val="tx1"/>
                          </a:solidFill>
                          <a:effectLst/>
                          <a:latin typeface="Arial" panose="020B0604020202020204" pitchFamily="34" charset="0"/>
                          <a:ea typeface="+mn-ea"/>
                          <a:cs typeface="Arial" panose="020B0604020202020204" pitchFamily="34" charset="0"/>
                        </a:rPr>
                        <a:t>Refurbishment plan</a:t>
                      </a:r>
                    </a:p>
                    <a:p>
                      <a:pPr algn="just">
                        <a:lnSpc>
                          <a:spcPct val="100000"/>
                        </a:lnSpc>
                        <a:spcAft>
                          <a:spcPts val="0"/>
                        </a:spcAft>
                      </a:pPr>
                      <a:r>
                        <a:rPr lang="en-US" sz="1300" b="0" kern="1200">
                          <a:solidFill>
                            <a:schemeClr val="tx1"/>
                          </a:solidFill>
                          <a:effectLst/>
                          <a:latin typeface="Arial" panose="020B0604020202020204" pitchFamily="34" charset="0"/>
                          <a:ea typeface="+mn-ea"/>
                          <a:cs typeface="Arial" panose="020B0604020202020204" pitchFamily="34" charset="0"/>
                        </a:rPr>
                        <a:t>developed (and</a:t>
                      </a:r>
                    </a:p>
                    <a:p>
                      <a:pPr algn="just">
                        <a:lnSpc>
                          <a:spcPct val="100000"/>
                        </a:lnSpc>
                        <a:spcAft>
                          <a:spcPts val="0"/>
                        </a:spcAft>
                      </a:pPr>
                      <a:r>
                        <a:rPr lang="en-US" sz="1300" b="0" kern="1200">
                          <a:solidFill>
                            <a:schemeClr val="tx1"/>
                          </a:solidFill>
                          <a:effectLst/>
                          <a:latin typeface="Arial" panose="020B0604020202020204" pitchFamily="34" charset="0"/>
                          <a:ea typeface="+mn-ea"/>
                          <a:cs typeface="Arial" panose="020B0604020202020204" pitchFamily="34" charset="0"/>
                        </a:rPr>
                        <a:t>approved) </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Ulundi </a:t>
                      </a:r>
                      <a:r>
                        <a:rPr lang="en-US" sz="1300" b="0" kern="1200" dirty="0" smtClean="0">
                          <a:solidFill>
                            <a:schemeClr val="tx1"/>
                          </a:solidFill>
                          <a:effectLst/>
                          <a:latin typeface="Arial" panose="020B0604020202020204" pitchFamily="34" charset="0"/>
                          <a:ea typeface="+mn-ea"/>
                          <a:cs typeface="Arial" panose="020B0604020202020204" pitchFamily="34" charset="0"/>
                        </a:rPr>
                        <a:t>and </a:t>
                      </a:r>
                      <a:r>
                        <a:rPr lang="en-US" sz="1300" b="0" kern="1200" dirty="0" err="1">
                          <a:solidFill>
                            <a:schemeClr val="tx1"/>
                          </a:solidFill>
                          <a:effectLst/>
                          <a:latin typeface="Arial" panose="020B0604020202020204" pitchFamily="34" charset="0"/>
                          <a:ea typeface="+mn-ea"/>
                          <a:cs typeface="Arial" panose="020B0604020202020204" pitchFamily="34" charset="0"/>
                        </a:rPr>
                        <a:t>Mahikeng</a:t>
                      </a:r>
                      <a:r>
                        <a:rPr lang="en-US" sz="1300" b="0" kern="1200" dirty="0">
                          <a:solidFill>
                            <a:schemeClr val="tx1"/>
                          </a:solidFill>
                          <a:effectLst/>
                          <a:latin typeface="Arial" panose="020B0604020202020204" pitchFamily="34" charset="0"/>
                          <a:ea typeface="+mn-ea"/>
                          <a:cs typeface="Arial" panose="020B0604020202020204" pitchFamily="34" charset="0"/>
                        </a:rPr>
                        <a:t> </a:t>
                      </a:r>
                      <a:r>
                        <a:rPr lang="en-US" sz="1300" b="0" kern="1200" dirty="0" smtClean="0">
                          <a:solidFill>
                            <a:schemeClr val="tx1"/>
                          </a:solidFill>
                          <a:effectLst/>
                          <a:latin typeface="Arial" panose="020B0604020202020204" pitchFamily="34" charset="0"/>
                          <a:ea typeface="+mn-ea"/>
                          <a:cs typeface="Arial" panose="020B0604020202020204" pitchFamily="34" charset="0"/>
                        </a:rPr>
                        <a:t>Nurseries - </a:t>
                      </a:r>
                      <a:r>
                        <a:rPr lang="en-US" sz="1300" b="0" kern="1200" dirty="0">
                          <a:solidFill>
                            <a:schemeClr val="tx1"/>
                          </a:solidFill>
                          <a:effectLst/>
                          <a:latin typeface="Arial" panose="020B0604020202020204" pitchFamily="34" charset="0"/>
                          <a:ea typeface="+mn-ea"/>
                          <a:cs typeface="Arial" panose="020B0604020202020204" pitchFamily="34" charset="0"/>
                        </a:rPr>
                        <a:t>The refurbishment plans have been developed and Ulundi Refurbishment Plan is awaiting approval.  </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err="1" smtClean="0">
                          <a:solidFill>
                            <a:schemeClr val="tx1"/>
                          </a:solidFill>
                          <a:effectLst/>
                          <a:latin typeface="Arial" panose="020B0604020202020204" pitchFamily="34" charset="0"/>
                          <a:ea typeface="+mn-ea"/>
                          <a:cs typeface="Arial" panose="020B0604020202020204" pitchFamily="34" charset="0"/>
                        </a:rPr>
                        <a:t>Upington</a:t>
                      </a:r>
                      <a:r>
                        <a:rPr lang="en-US" sz="1300" b="0" kern="1200" dirty="0" smtClean="0">
                          <a:solidFill>
                            <a:schemeClr val="tx1"/>
                          </a:solidFill>
                          <a:effectLst/>
                          <a:latin typeface="Arial" panose="020B0604020202020204" pitchFamily="34" charset="0"/>
                          <a:ea typeface="+mn-ea"/>
                          <a:cs typeface="Arial" panose="020B0604020202020204" pitchFamily="34" charset="0"/>
                        </a:rPr>
                        <a:t> </a:t>
                      </a:r>
                      <a:r>
                        <a:rPr lang="en-US" sz="1300" b="0" kern="1200" dirty="0">
                          <a:solidFill>
                            <a:schemeClr val="tx1"/>
                          </a:solidFill>
                          <a:effectLst/>
                          <a:latin typeface="Arial" panose="020B0604020202020204" pitchFamily="34" charset="0"/>
                          <a:ea typeface="+mn-ea"/>
                          <a:cs typeface="Arial" panose="020B0604020202020204" pitchFamily="34" charset="0"/>
                        </a:rPr>
                        <a:t>Nursery – None</a:t>
                      </a:r>
                      <a:r>
                        <a:rPr lang="en-US" sz="1300" b="0" kern="1200" dirty="0" smtClean="0">
                          <a:solidFill>
                            <a:schemeClr val="tx1"/>
                          </a:solidFill>
                          <a:effectLst/>
                          <a:latin typeface="Arial" panose="020B0604020202020204" pitchFamily="34" charset="0"/>
                          <a:ea typeface="+mn-ea"/>
                          <a:cs typeface="Arial" panose="020B0604020202020204" pitchFamily="34" charset="0"/>
                        </a:rPr>
                        <a:t>.</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effectLst/>
                          <a:latin typeface="Arial" panose="020B0604020202020204" pitchFamily="34" charset="0"/>
                          <a:ea typeface="+mn-ea"/>
                          <a:cs typeface="Arial" panose="020B0604020202020204" pitchFamily="34" charset="0"/>
                        </a:rPr>
                        <a:t>Challenges: </a:t>
                      </a:r>
                      <a:r>
                        <a:rPr lang="en-US" sz="1300" b="0" kern="1200" dirty="0" smtClean="0">
                          <a:solidFill>
                            <a:schemeClr val="tx1"/>
                          </a:solidFill>
                          <a:effectLst/>
                          <a:latin typeface="Arial" panose="020B0604020202020204" pitchFamily="34" charset="0"/>
                          <a:ea typeface="+mn-ea"/>
                          <a:cs typeface="Arial" panose="020B0604020202020204" pitchFamily="34" charset="0"/>
                        </a:rPr>
                        <a:t>The </a:t>
                      </a:r>
                      <a:r>
                        <a:rPr lang="en-US" sz="1300" b="0" kern="1200" dirty="0">
                          <a:solidFill>
                            <a:schemeClr val="tx1"/>
                          </a:solidFill>
                          <a:effectLst/>
                          <a:latin typeface="Arial" panose="020B0604020202020204" pitchFamily="34" charset="0"/>
                          <a:ea typeface="+mn-ea"/>
                          <a:cs typeface="Arial" panose="020B0604020202020204" pitchFamily="34" charset="0"/>
                        </a:rPr>
                        <a:t>Refurbishment plan could not be developed for </a:t>
                      </a:r>
                      <a:r>
                        <a:rPr lang="en-US" sz="1300" b="0" kern="1200" dirty="0" err="1">
                          <a:solidFill>
                            <a:schemeClr val="tx1"/>
                          </a:solidFill>
                          <a:effectLst/>
                          <a:latin typeface="Arial" panose="020B0604020202020204" pitchFamily="34" charset="0"/>
                          <a:ea typeface="+mn-ea"/>
                          <a:cs typeface="Arial" panose="020B0604020202020204" pitchFamily="34" charset="0"/>
                        </a:rPr>
                        <a:t>Upington</a:t>
                      </a:r>
                      <a:r>
                        <a:rPr lang="en-US" sz="1300" b="0" kern="1200" dirty="0">
                          <a:solidFill>
                            <a:schemeClr val="tx1"/>
                          </a:solidFill>
                          <a:effectLst/>
                          <a:latin typeface="Arial" panose="020B0604020202020204" pitchFamily="34" charset="0"/>
                          <a:ea typeface="+mn-ea"/>
                          <a:cs typeface="Arial" panose="020B0604020202020204" pitchFamily="34" charset="0"/>
                        </a:rPr>
                        <a:t> Nursery due to the Covid-19 </a:t>
                      </a:r>
                      <a:r>
                        <a:rPr lang="en-US" sz="1300" b="0" kern="1200" dirty="0" smtClean="0">
                          <a:solidFill>
                            <a:schemeClr val="tx1"/>
                          </a:solidFill>
                          <a:effectLst/>
                          <a:latin typeface="Arial" panose="020B0604020202020204" pitchFamily="34" charset="0"/>
                          <a:ea typeface="+mn-ea"/>
                          <a:cs typeface="Arial" panose="020B0604020202020204" pitchFamily="34" charset="0"/>
                        </a:rPr>
                        <a:t>restrictions.</a:t>
                      </a:r>
                      <a:endParaRPr lang="en-ZA" sz="1300" b="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48</a:t>
            </a:fld>
            <a:endParaRPr lang="en-US"/>
          </a:p>
        </p:txBody>
      </p:sp>
    </p:spTree>
    <p:extLst>
      <p:ext uri="{BB962C8B-B14F-4D97-AF65-F5344CB8AC3E}">
        <p14:creationId xmlns:p14="http://schemas.microsoft.com/office/powerpoint/2010/main" xmlns="" val="4253425942"/>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8" name="Title 1"/>
          <p:cNvSpPr txBox="1">
            <a:spLocks/>
          </p:cNvSpPr>
          <p:nvPr/>
        </p:nvSpPr>
        <p:spPr>
          <a:xfrm>
            <a:off x="0" y="295174"/>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8 : FORESTRY AND NATURAL RESOURCE MANAGEMENT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220509446"/>
              </p:ext>
            </p:extLst>
          </p:nvPr>
        </p:nvGraphicFramePr>
        <p:xfrm>
          <a:off x="152398" y="932954"/>
          <a:ext cx="8839202" cy="4951011"/>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474169">
                  <a:extLst>
                    <a:ext uri="{9D8B030D-6E8A-4147-A177-3AD203B41FA5}">
                      <a16:colId xmlns:a16="http://schemas.microsoft.com/office/drawing/2014/main" xmlns="" val="20002"/>
                    </a:ext>
                  </a:extLst>
                </a:gridCol>
                <a:gridCol w="2059858">
                  <a:extLst>
                    <a:ext uri="{9D8B030D-6E8A-4147-A177-3AD203B41FA5}">
                      <a16:colId xmlns:a16="http://schemas.microsoft.com/office/drawing/2014/main" xmlns="" val="20003"/>
                    </a:ext>
                  </a:extLst>
                </a:gridCol>
              </a:tblGrid>
              <a:tr h="125896">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transformed forestry sector</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30588">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93603">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Afforestation</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Roadmap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a:solidFill>
                            <a:schemeClr val="tx1"/>
                          </a:solidFill>
                          <a:effectLst/>
                          <a:latin typeface="Arial" panose="020B0604020202020204" pitchFamily="34" charset="0"/>
                          <a:ea typeface="+mn-ea"/>
                          <a:cs typeface="Arial" panose="020B0604020202020204" pitchFamily="34" charset="0"/>
                        </a:rPr>
                        <a:t>Concept document</a:t>
                      </a:r>
                    </a:p>
                    <a:p>
                      <a:pPr algn="just">
                        <a:lnSpc>
                          <a:spcPct val="100000"/>
                        </a:lnSpc>
                        <a:spcAft>
                          <a:spcPts val="0"/>
                        </a:spcAft>
                      </a:pPr>
                      <a:r>
                        <a:rPr lang="en-US" sz="1300" kern="1200">
                          <a:solidFill>
                            <a:schemeClr val="tx1"/>
                          </a:solidFill>
                          <a:effectLst/>
                          <a:latin typeface="Arial" panose="020B0604020202020204" pitchFamily="34" charset="0"/>
                          <a:ea typeface="+mn-ea"/>
                          <a:cs typeface="Arial" panose="020B0604020202020204" pitchFamily="34" charset="0"/>
                        </a:rPr>
                        <a:t>Developed </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Afforestation concept document developed in consultation with Forestry Regions </a:t>
                      </a:r>
                      <a:endParaRPr lang="en-ZA" sz="1300" b="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665922">
                <a:tc>
                  <a:txBody>
                    <a:bodyPr/>
                    <a:lstStyle/>
                    <a:p>
                      <a:r>
                        <a:rPr lang="en-ZA" sz="1300" kern="1200" dirty="0" smtClean="0">
                          <a:solidFill>
                            <a:schemeClr val="tx1"/>
                          </a:solidFill>
                          <a:effectLst/>
                          <a:latin typeface="Arial" panose="020B0604020202020204" pitchFamily="34" charset="0"/>
                          <a:ea typeface="+mn-ea"/>
                          <a:cs typeface="Arial" panose="020B0604020202020204" pitchFamily="34" charset="0"/>
                        </a:rPr>
                        <a:t>7550</a:t>
                      </a:r>
                      <a:r>
                        <a:rPr lang="en-ZA" sz="1800" kern="1200" dirty="0" smtClean="0">
                          <a:solidFill>
                            <a:schemeClr val="tx1"/>
                          </a:solidFill>
                          <a:effectLst/>
                          <a:latin typeface="+mn-lt"/>
                          <a:ea typeface="+mn-ea"/>
                          <a:cs typeface="+mn-cs"/>
                        </a:rPr>
                        <a:t> </a:t>
                      </a:r>
                      <a:r>
                        <a:rPr lang="en-ZA" sz="1300" kern="1200" dirty="0" smtClean="0">
                          <a:solidFill>
                            <a:schemeClr val="tx1"/>
                          </a:solidFill>
                          <a:effectLst/>
                          <a:latin typeface="Arial" panose="020B0604020202020204" pitchFamily="34" charset="0"/>
                          <a:ea typeface="+mn-ea"/>
                          <a:cs typeface="Arial" panose="020B0604020202020204" pitchFamily="34" charset="0"/>
                        </a:rPr>
                        <a:t>Jobs created in the forestry sector</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a:solidFill>
                            <a:schemeClr val="tx1"/>
                          </a:solidFill>
                          <a:effectLst/>
                          <a:latin typeface="Arial" panose="020B0604020202020204" pitchFamily="34" charset="0"/>
                          <a:ea typeface="+mn-ea"/>
                          <a:cs typeface="Arial" panose="020B0604020202020204" pitchFamily="34" charset="0"/>
                        </a:rPr>
                        <a:t>1000</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effectLst/>
                          <a:latin typeface="Arial" panose="020B0604020202020204" pitchFamily="34" charset="0"/>
                          <a:ea typeface="+mn-ea"/>
                          <a:cs typeface="Arial" panose="020B0604020202020204" pitchFamily="34" charset="0"/>
                        </a:rPr>
                        <a:t>None</a:t>
                      </a:r>
                      <a:endParaRPr lang="en-ZA" sz="1300" b="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effectLst/>
                          <a:latin typeface="Arial" panose="020B0604020202020204" pitchFamily="34" charset="0"/>
                          <a:ea typeface="+mn-ea"/>
                          <a:cs typeface="Arial" panose="020B0604020202020204" pitchFamily="34" charset="0"/>
                        </a:rPr>
                        <a:t>Challenges: </a:t>
                      </a:r>
                      <a:r>
                        <a:rPr lang="en-US" sz="1300" b="0" kern="1200" dirty="0" smtClean="0">
                          <a:solidFill>
                            <a:schemeClr val="tx1"/>
                          </a:solidFill>
                          <a:effectLst/>
                          <a:latin typeface="Arial" panose="020B0604020202020204" pitchFamily="34" charset="0"/>
                          <a:ea typeface="+mn-ea"/>
                          <a:cs typeface="Arial" panose="020B0604020202020204" pitchFamily="34" charset="0"/>
                        </a:rPr>
                        <a:t>Contracting could not commence due to the Covid-19 restrictions.</a:t>
                      </a:r>
                      <a:endParaRPr lang="en-ZA" sz="13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2100</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989275">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Appropriate model</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PPP project registered</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with National Treasury</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smtClean="0">
                          <a:solidFill>
                            <a:schemeClr val="tx1"/>
                          </a:solidFill>
                          <a:effectLst/>
                          <a:latin typeface="Arial" panose="020B0604020202020204" pitchFamily="34" charset="0"/>
                          <a:ea typeface="+mn-ea"/>
                          <a:cs typeface="Arial" panose="020B0604020202020204" pitchFamily="34" charset="0"/>
                        </a:rPr>
                        <a:t>PPP project not </a:t>
                      </a:r>
                      <a:r>
                        <a:rPr lang="en-US" sz="1300" b="0" kern="1200" dirty="0">
                          <a:solidFill>
                            <a:schemeClr val="tx1"/>
                          </a:solidFill>
                          <a:effectLst/>
                          <a:latin typeface="Arial" panose="020B0604020202020204" pitchFamily="34" charset="0"/>
                          <a:ea typeface="+mn-ea"/>
                          <a:cs typeface="Arial" panose="020B0604020202020204" pitchFamily="34" charset="0"/>
                        </a:rPr>
                        <a:t>yet registered. </a:t>
                      </a:r>
                      <a:endParaRPr lang="en-US" sz="1300" b="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13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300" b="0" kern="1200" dirty="0" smtClean="0">
                          <a:solidFill>
                            <a:schemeClr val="tx1"/>
                          </a:solidFill>
                          <a:effectLst/>
                          <a:latin typeface="Arial" panose="020B0604020202020204" pitchFamily="34" charset="0"/>
                          <a:ea typeface="+mn-ea"/>
                          <a:cs typeface="Arial" panose="020B0604020202020204" pitchFamily="34" charset="0"/>
                        </a:rPr>
                        <a:t>Process dependent on consultation with external and internal stakeholders who were not accessible due to COVID-19.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19878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Indigenous forests sustainably managed and regulated</a:t>
                      </a:r>
                      <a:endParaRPr kumimoji="0" lang="en-ZA" sz="1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endParaRPr lang="en-ZA" sz="13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89275">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5 indigenous forest</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management units</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mapped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effectLst/>
                          <a:latin typeface="Arial" panose="020B0604020202020204" pitchFamily="34" charset="0"/>
                          <a:ea typeface="+mn-ea"/>
                          <a:cs typeface="Arial" panose="020B0604020202020204" pitchFamily="34" charset="0"/>
                        </a:rPr>
                        <a:t>None</a:t>
                      </a:r>
                      <a:endParaRPr lang="en-ZA" sz="1300" b="0" kern="1200" dirty="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b="0" kern="1200" dirty="0">
                          <a:solidFill>
                            <a:schemeClr val="tx1"/>
                          </a:solidFill>
                          <a:effectLst/>
                          <a:latin typeface="Arial" panose="020B0604020202020204" pitchFamily="34" charset="0"/>
                          <a:ea typeface="+mn-ea"/>
                          <a:cs typeface="Arial" panose="020B0604020202020204" pitchFamily="34" charset="0"/>
                        </a:rPr>
                        <a:t>This activity is dependent on various stakeholders and travelling. Due to the </a:t>
                      </a:r>
                      <a:r>
                        <a:rPr lang="en-US" sz="1300" b="0" kern="1200" dirty="0" smtClean="0">
                          <a:solidFill>
                            <a:schemeClr val="tx1"/>
                          </a:solidFill>
                          <a:effectLst/>
                          <a:latin typeface="Arial" panose="020B0604020202020204" pitchFamily="34" charset="0"/>
                          <a:ea typeface="+mn-ea"/>
                          <a:cs typeface="Arial" panose="020B0604020202020204" pitchFamily="34" charset="0"/>
                        </a:rPr>
                        <a:t>Covid 19 restrictions, </a:t>
                      </a:r>
                      <a:r>
                        <a:rPr lang="en-US" sz="1300" b="0" kern="1200" dirty="0">
                          <a:solidFill>
                            <a:schemeClr val="tx1"/>
                          </a:solidFill>
                          <a:effectLst/>
                          <a:latin typeface="Arial" panose="020B0604020202020204" pitchFamily="34" charset="0"/>
                          <a:ea typeface="+mn-ea"/>
                          <a:cs typeface="Arial" panose="020B0604020202020204" pitchFamily="34" charset="0"/>
                        </a:rPr>
                        <a:t>this activity could not be undertaken.</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Removed annual target from 2020/21 Annual Performance Plan</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638091">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300 ha </a:t>
                      </a:r>
                      <a:r>
                        <a:rPr lang="en-ZA" sz="1300" kern="1200" dirty="0" smtClean="0">
                          <a:solidFill>
                            <a:schemeClr val="tx1"/>
                          </a:solidFill>
                          <a:effectLst/>
                          <a:latin typeface="Arial" panose="020B0604020202020204" pitchFamily="34" charset="0"/>
                          <a:ea typeface="+mn-ea"/>
                          <a:cs typeface="Arial" panose="020B0604020202020204" pitchFamily="34" charset="0"/>
                        </a:rPr>
                        <a:t>rehabilitated in State forests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a:solidFill>
                            <a:schemeClr val="tx1"/>
                          </a:solidFill>
                          <a:effectLst/>
                          <a:latin typeface="Arial" panose="020B0604020202020204" pitchFamily="34" charset="0"/>
                          <a:ea typeface="+mn-ea"/>
                          <a:cs typeface="Arial" panose="020B0604020202020204" pitchFamily="34" charset="0"/>
                        </a:rPr>
                        <a:t>No milestone for theperiond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200 ha rehabilitated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49</a:t>
            </a:fld>
            <a:endParaRPr lang="en-US"/>
          </a:p>
        </p:txBody>
      </p:sp>
    </p:spTree>
    <p:extLst>
      <p:ext uri="{BB962C8B-B14F-4D97-AF65-F5344CB8AC3E}">
        <p14:creationId xmlns:p14="http://schemas.microsoft.com/office/powerpoint/2010/main" xmlns="" val="357892943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0" y="81982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86425"/>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1: ADMINISTRATION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274573846"/>
              </p:ext>
            </p:extLst>
          </p:nvPr>
        </p:nvGraphicFramePr>
        <p:xfrm>
          <a:off x="157162" y="965982"/>
          <a:ext cx="8839207" cy="4632960"/>
        </p:xfrm>
        <a:graphic>
          <a:graphicData uri="http://schemas.openxmlformats.org/drawingml/2006/table">
            <a:tbl>
              <a:tblPr/>
              <a:tblGrid>
                <a:gridCol w="1590675">
                  <a:extLst>
                    <a:ext uri="{9D8B030D-6E8A-4147-A177-3AD203B41FA5}">
                      <a16:colId xmlns:a16="http://schemas.microsoft.com/office/drawing/2014/main" xmlns="" val="20000"/>
                    </a:ext>
                  </a:extLst>
                </a:gridCol>
                <a:gridCol w="1900238">
                  <a:extLst>
                    <a:ext uri="{9D8B030D-6E8A-4147-A177-3AD203B41FA5}">
                      <a16:colId xmlns:a16="http://schemas.microsoft.com/office/drawing/2014/main" xmlns="" val="20001"/>
                    </a:ext>
                  </a:extLst>
                </a:gridCol>
                <a:gridCol w="3400425">
                  <a:extLst>
                    <a:ext uri="{9D8B030D-6E8A-4147-A177-3AD203B41FA5}">
                      <a16:colId xmlns:a16="http://schemas.microsoft.com/office/drawing/2014/main" xmlns="" val="20002"/>
                    </a:ext>
                  </a:extLst>
                </a:gridCol>
                <a:gridCol w="1947869">
                  <a:extLst>
                    <a:ext uri="{9D8B030D-6E8A-4147-A177-3AD203B41FA5}">
                      <a16:colId xmlns:a16="http://schemas.microsoft.com/office/drawing/2014/main" xmlns="" val="20003"/>
                    </a:ext>
                  </a:extLst>
                </a:gridCol>
              </a:tblGrid>
              <a:tr h="342901">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Good governance, compliance with legislative requirements and effective financial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900114">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Unqualified external audit opinion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Action plan to address prior year audit</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recommendations</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developed and</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kern="1200" dirty="0">
                          <a:solidFill>
                            <a:schemeClr val="tx1"/>
                          </a:solidFill>
                          <a:effectLst/>
                          <a:latin typeface="Arial" panose="020B0604020202020204" pitchFamily="34" charset="0"/>
                          <a:ea typeface="+mn-ea"/>
                          <a:cs typeface="Arial" panose="020B0604020202020204" pitchFamily="34" charset="0"/>
                        </a:rPr>
                        <a:t>2018/19  Audit Action plan in place and under</a:t>
                      </a:r>
                      <a:r>
                        <a:rPr lang="en-ZA" sz="1300" kern="1200" baseline="0" dirty="0">
                          <a:solidFill>
                            <a:schemeClr val="tx1"/>
                          </a:solidFill>
                          <a:effectLst/>
                          <a:latin typeface="Arial" panose="020B0604020202020204" pitchFamily="34" charset="0"/>
                          <a:ea typeface="+mn-ea"/>
                          <a:cs typeface="Arial" panose="020B0604020202020204" pitchFamily="34" charset="0"/>
                        </a:rPr>
                        <a:t> implementation</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a:t>
                      </a:r>
                      <a:endParaRPr lang="en-ZA" sz="1300" kern="1200" baseline="0" dirty="0">
                        <a:solidFill>
                          <a:schemeClr val="tx1"/>
                        </a:solidFill>
                        <a:effectLst/>
                        <a:latin typeface="Arial" panose="020B0604020202020204" pitchFamily="34" charset="0"/>
                        <a:ea typeface="+mn-ea"/>
                        <a:cs typeface="Arial" panose="020B0604020202020204" pitchFamily="34" charset="0"/>
                      </a:endParaRPr>
                    </a:p>
                    <a:p>
                      <a:pPr algn="just"/>
                      <a:r>
                        <a:rPr lang="en-ZA" sz="1300" kern="1200" baseline="0" dirty="0">
                          <a:solidFill>
                            <a:schemeClr val="tx1"/>
                          </a:solidFill>
                          <a:effectLst/>
                          <a:latin typeface="Arial" panose="020B0604020202020204" pitchFamily="34" charset="0"/>
                          <a:ea typeface="+mn-ea"/>
                          <a:cs typeface="Arial" panose="020B0604020202020204" pitchFamily="34" charset="0"/>
                        </a:rPr>
                        <a:t>2019/20 AGSA  process to audit </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financial </a:t>
                      </a:r>
                      <a:r>
                        <a:rPr lang="en-ZA" sz="1300" kern="1200" baseline="0" dirty="0">
                          <a:solidFill>
                            <a:schemeClr val="tx1"/>
                          </a:solidFill>
                          <a:effectLst/>
                          <a:latin typeface="Arial" panose="020B0604020202020204" pitchFamily="34" charset="0"/>
                          <a:ea typeface="+mn-ea"/>
                          <a:cs typeface="Arial" panose="020B0604020202020204" pitchFamily="34" charset="0"/>
                        </a:rPr>
                        <a:t>statements and performance has commenced</a:t>
                      </a:r>
                      <a:r>
                        <a:rPr lang="en-ZA" sz="1300" kern="1200" baseline="0" dirty="0">
                          <a:solidFill>
                            <a:srgbClr val="FF0000"/>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837829">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98 </a:t>
                      </a:r>
                      <a:r>
                        <a:rPr lang="en-ZA" sz="1300" kern="1200" dirty="0" smtClean="0">
                          <a:solidFill>
                            <a:schemeClr val="tx1"/>
                          </a:solidFill>
                          <a:effectLst/>
                          <a:latin typeface="Arial" panose="020B0604020202020204" pitchFamily="34" charset="0"/>
                          <a:ea typeface="+mn-ea"/>
                          <a:cs typeface="Arial" panose="020B0604020202020204" pitchFamily="34" charset="0"/>
                        </a:rPr>
                        <a:t>% percentage</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expenditure</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a:solidFill>
                            <a:schemeClr val="tx1"/>
                          </a:solidFill>
                          <a:effectLst/>
                          <a:latin typeface="Arial" panose="020B0604020202020204" pitchFamily="34" charset="0"/>
                          <a:ea typeface="+mn-ea"/>
                          <a:cs typeface="Arial" panose="020B0604020202020204" pitchFamily="34" charset="0"/>
                        </a:rPr>
                        <a:t>18%  </a:t>
                      </a:r>
                      <a:r>
                        <a:rPr lang="en-ZA" sz="1300" b="0" kern="1200" dirty="0" smtClean="0">
                          <a:solidFill>
                            <a:schemeClr val="tx1"/>
                          </a:solidFill>
                          <a:effectLst/>
                          <a:latin typeface="Arial" panose="020B0604020202020204" pitchFamily="34" charset="0"/>
                          <a:ea typeface="+mn-ea"/>
                          <a:cs typeface="Arial" panose="020B0604020202020204" pitchFamily="34" charset="0"/>
                        </a:rPr>
                        <a:t>(R 1 436 663/R </a:t>
                      </a:r>
                      <a:r>
                        <a:rPr lang="en-ZA" sz="1300" b="0" kern="1200" dirty="0">
                          <a:solidFill>
                            <a:schemeClr val="tx1"/>
                          </a:solidFill>
                          <a:effectLst/>
                          <a:latin typeface="Arial" panose="020B0604020202020204" pitchFamily="34" charset="0"/>
                          <a:ea typeface="+mn-ea"/>
                          <a:cs typeface="Arial" panose="020B0604020202020204" pitchFamily="34" charset="0"/>
                        </a:rPr>
                        <a:t>8 188 </a:t>
                      </a:r>
                      <a:r>
                        <a:rPr lang="en-ZA" sz="1300" b="0" kern="1200" dirty="0" smtClean="0">
                          <a:solidFill>
                            <a:schemeClr val="tx1"/>
                          </a:solidFill>
                          <a:effectLst/>
                          <a:latin typeface="Arial" panose="020B0604020202020204" pitchFamily="34" charset="0"/>
                          <a:ea typeface="+mn-ea"/>
                          <a:cs typeface="Arial" panose="020B0604020202020204" pitchFamily="34" charset="0"/>
                        </a:rPr>
                        <a:t>499)</a:t>
                      </a:r>
                      <a:endParaRPr lang="en-ZA" sz="1300" b="1" kern="1200" dirty="0">
                        <a:solidFill>
                          <a:schemeClr val="tx1"/>
                        </a:solidFill>
                        <a:effectLst/>
                        <a:latin typeface="Arial" panose="020B0604020202020204" pitchFamily="34" charset="0"/>
                        <a:ea typeface="+mn-ea"/>
                        <a:cs typeface="Arial" panose="020B0604020202020204" pitchFamily="34" charset="0"/>
                      </a:endParaRPr>
                    </a:p>
                    <a:p>
                      <a:pPr algn="just"/>
                      <a:r>
                        <a:rPr lang="en-ZA" sz="1300" b="1" kern="1200" dirty="0">
                          <a:solidFill>
                            <a:schemeClr val="tx1"/>
                          </a:solidFill>
                          <a:effectLst/>
                          <a:latin typeface="Arial" panose="020B0604020202020204" pitchFamily="34" charset="0"/>
                          <a:ea typeface="+mn-ea"/>
                          <a:cs typeface="Arial" panose="020B0604020202020204" pitchFamily="34" charset="0"/>
                        </a:rPr>
                        <a:t>Challenges: </a:t>
                      </a:r>
                      <a:r>
                        <a:rPr lang="en-ZA" sz="1300" b="0" kern="1200" dirty="0">
                          <a:solidFill>
                            <a:schemeClr val="tx1"/>
                          </a:solidFill>
                          <a:effectLst/>
                          <a:latin typeface="Arial" panose="020B0604020202020204" pitchFamily="34" charset="0"/>
                          <a:ea typeface="+mn-ea"/>
                          <a:cs typeface="Arial" panose="020B0604020202020204" pitchFamily="34" charset="0"/>
                        </a:rPr>
                        <a:t>Percentage expenditure low due to the </a:t>
                      </a:r>
                      <a:r>
                        <a:rPr lang="en-ZA" sz="1300" b="0" kern="1200" dirty="0" smtClean="0">
                          <a:solidFill>
                            <a:schemeClr val="tx1"/>
                          </a:solidFill>
                          <a:effectLst/>
                          <a:latin typeface="Arial" panose="020B0604020202020204" pitchFamily="34" charset="0"/>
                          <a:ea typeface="+mn-ea"/>
                          <a:cs typeface="Arial" panose="020B0604020202020204" pitchFamily="34" charset="0"/>
                        </a:rPr>
                        <a:t>COVID-19</a:t>
                      </a:r>
                      <a:r>
                        <a:rPr lang="en-ZA" sz="1300" b="0" strike="sngStrike" kern="1200" baseline="0" dirty="0" smtClean="0">
                          <a:solidFill>
                            <a:srgbClr val="FF0000"/>
                          </a:solidFill>
                          <a:effectLst/>
                          <a:latin typeface="Arial" panose="020B0604020202020204" pitchFamily="34" charset="0"/>
                          <a:ea typeface="+mn-ea"/>
                          <a:cs typeface="Arial" panose="020B0604020202020204" pitchFamily="34" charset="0"/>
                        </a:rPr>
                        <a:t> </a:t>
                      </a:r>
                      <a:r>
                        <a:rPr lang="en-ZA" sz="1300" b="0" kern="1200" dirty="0" smtClean="0">
                          <a:solidFill>
                            <a:schemeClr val="tx1"/>
                          </a:solidFill>
                          <a:effectLst/>
                          <a:latin typeface="Arial" panose="020B0604020202020204" pitchFamily="34" charset="0"/>
                          <a:ea typeface="+mn-ea"/>
                          <a:cs typeface="Arial" panose="020B0604020202020204" pitchFamily="34" charset="0"/>
                        </a:rPr>
                        <a:t>lock </a:t>
                      </a:r>
                      <a:r>
                        <a:rPr lang="en-ZA" sz="1300" b="0" kern="1200" dirty="0">
                          <a:solidFill>
                            <a:schemeClr val="tx1"/>
                          </a:solidFill>
                          <a:effectLst/>
                          <a:latin typeface="Arial" panose="020B0604020202020204" pitchFamily="34" charset="0"/>
                          <a:ea typeface="+mn-ea"/>
                          <a:cs typeface="Arial" panose="020B0604020202020204" pitchFamily="34" charset="0"/>
                        </a:rPr>
                        <a:t>down that resulted in </a:t>
                      </a:r>
                      <a:r>
                        <a:rPr lang="en-ZA" sz="1300" b="0" kern="1200" dirty="0" smtClean="0">
                          <a:solidFill>
                            <a:schemeClr val="tx1"/>
                          </a:solidFill>
                          <a:effectLst/>
                          <a:latin typeface="Arial" panose="020B0604020202020204" pitchFamily="34" charset="0"/>
                          <a:ea typeface="+mn-ea"/>
                          <a:cs typeface="Arial" panose="020B0604020202020204" pitchFamily="34" charset="0"/>
                        </a:rPr>
                        <a:t>less procurement taking place and invoices </a:t>
                      </a:r>
                      <a:r>
                        <a:rPr lang="en-ZA" sz="1300" b="0" kern="1200" dirty="0">
                          <a:solidFill>
                            <a:schemeClr val="tx1"/>
                          </a:solidFill>
                          <a:effectLst/>
                          <a:latin typeface="Arial" panose="020B0604020202020204" pitchFamily="34" charset="0"/>
                          <a:ea typeface="+mn-ea"/>
                          <a:cs typeface="Arial" panose="020B0604020202020204" pitchFamily="34" charset="0"/>
                        </a:rPr>
                        <a:t>not </a:t>
                      </a:r>
                      <a:r>
                        <a:rPr lang="en-ZA" sz="1300" b="0" kern="1200" dirty="0" smtClean="0">
                          <a:solidFill>
                            <a:schemeClr val="tx1"/>
                          </a:solidFill>
                          <a:effectLst/>
                          <a:latin typeface="Arial" panose="020B0604020202020204" pitchFamily="34" charset="0"/>
                          <a:ea typeface="+mn-ea"/>
                          <a:cs typeface="Arial" panose="020B0604020202020204" pitchFamily="34" charset="0"/>
                        </a:rPr>
                        <a:t>being received </a:t>
                      </a:r>
                      <a:r>
                        <a:rPr lang="en-ZA" sz="1300" b="0" kern="1200" dirty="0">
                          <a:solidFill>
                            <a:schemeClr val="tx1"/>
                          </a:solidFill>
                          <a:effectLst/>
                          <a:latin typeface="Arial" panose="020B0604020202020204" pitchFamily="34" charset="0"/>
                          <a:ea typeface="+mn-ea"/>
                          <a:cs typeface="Arial" panose="020B0604020202020204" pitchFamily="34" charset="0"/>
                        </a:rPr>
                        <a:t>from service providers.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826771">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90% BBBEE , of</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which 65% must</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be over 50% black</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owned</a:t>
                      </a:r>
                    </a:p>
                    <a:p>
                      <a:pPr marL="0" algn="just" defTabSz="457200" rtl="0" eaLnBrk="1" latinLnBrk="0" hangingPunct="1">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90% BBBEE , of</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which 65% must</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be over 50% black</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owned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75% (88 689 868/118 319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823) of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which: Women 26% (30 869 231/118 319 823) and youth 2% (127 778/118 319 823</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Covid 19 restrictions on businesses. Department is mainly procuring emergency PPE for staff and the disinfecting of offices.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5</a:t>
            </a:fld>
            <a:endParaRPr lang="en-US"/>
          </a:p>
        </p:txBody>
      </p:sp>
    </p:spTree>
    <p:extLst>
      <p:ext uri="{BB962C8B-B14F-4D97-AF65-F5344CB8AC3E}">
        <p14:creationId xmlns:p14="http://schemas.microsoft.com/office/powerpoint/2010/main" xmlns="" val="3864827344"/>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8" name="Title 1"/>
          <p:cNvSpPr txBox="1">
            <a:spLocks/>
          </p:cNvSpPr>
          <p:nvPr/>
        </p:nvSpPr>
        <p:spPr>
          <a:xfrm>
            <a:off x="0" y="295174"/>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8 : FORESTRY AND NATURAL RESOURCE MANAGEMENT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609649473"/>
              </p:ext>
            </p:extLst>
          </p:nvPr>
        </p:nvGraphicFramePr>
        <p:xfrm>
          <a:off x="152398" y="932954"/>
          <a:ext cx="8839202" cy="5255811"/>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474169">
                  <a:extLst>
                    <a:ext uri="{9D8B030D-6E8A-4147-A177-3AD203B41FA5}">
                      <a16:colId xmlns:a16="http://schemas.microsoft.com/office/drawing/2014/main" xmlns="" val="20002"/>
                    </a:ext>
                  </a:extLst>
                </a:gridCol>
                <a:gridCol w="2059858">
                  <a:extLst>
                    <a:ext uri="{9D8B030D-6E8A-4147-A177-3AD203B41FA5}">
                      <a16:colId xmlns:a16="http://schemas.microsoft.com/office/drawing/2014/main" xmlns="" val="20003"/>
                    </a:ext>
                  </a:extLst>
                </a:gridCol>
              </a:tblGrid>
              <a:tr h="125896">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a:t>
                      </a:r>
                      <a:r>
                        <a:rPr kumimoji="0" lang="en-US"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Indigenous forests sustainably managed and regulated</a:t>
                      </a:r>
                      <a:endParaRPr kumimoji="0" lang="en-ZA" sz="1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30588">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13467">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Indigenous forest</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transfer policy</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Draft Indigenous</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forest transfer policy</a:t>
                      </a:r>
                    </a:p>
                    <a:p>
                      <a:pPr algn="just">
                        <a:lnSpc>
                          <a:spcPct val="100000"/>
                        </a:lnSpc>
                        <a:spcAft>
                          <a:spcPts val="0"/>
                        </a:spcAft>
                      </a:pPr>
                      <a:r>
                        <a:rPr lang="en-US" sz="1300" b="0" kern="1200" dirty="0">
                          <a:solidFill>
                            <a:schemeClr val="tx1"/>
                          </a:solidFill>
                          <a:effectLst/>
                          <a:latin typeface="Arial" panose="020B0604020202020204" pitchFamily="34" charset="0"/>
                          <a:ea typeface="+mn-ea"/>
                          <a:cs typeface="Arial" panose="020B0604020202020204" pitchFamily="34" charset="0"/>
                        </a:rPr>
                        <a:t>developed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The drafting of the policy has been deferred. </a:t>
                      </a:r>
                      <a:endParaRPr lang="en-US" sz="13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effectLst/>
                          <a:latin typeface="Arial" panose="020B0604020202020204" pitchFamily="34" charset="0"/>
                          <a:ea typeface="+mn-ea"/>
                          <a:cs typeface="Arial" panose="020B0604020202020204" pitchFamily="34" charset="0"/>
                        </a:rPr>
                        <a:t>Challenges: </a:t>
                      </a:r>
                      <a:r>
                        <a:rPr lang="en-US" sz="1300" b="0" kern="1200" dirty="0" smtClean="0">
                          <a:solidFill>
                            <a:schemeClr val="tx1"/>
                          </a:solidFill>
                          <a:effectLst/>
                          <a:latin typeface="Arial" panose="020B0604020202020204" pitchFamily="34" charset="0"/>
                          <a:ea typeface="+mn-ea"/>
                          <a:cs typeface="Arial" panose="020B0604020202020204" pitchFamily="34" charset="0"/>
                        </a:rPr>
                        <a:t>Consultations could not commence due to Covid 19 restrictions..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638091">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NFA amendment</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Bill approved by</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Parliament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NFA amendment Bill</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tabled in the National</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Council Of Provinces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(NCOP)</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National Forest Amendment Bill was presented to the </a:t>
                      </a: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Select </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Committee on Land Reform, Environment, Mineral Resources and Energy and all Provincial Legislatures (NCOP) on 03 June 2020. </a:t>
                      </a:r>
                      <a:endParaRPr lang="en-ZA" sz="1300" b="0" strike="sngStrike" kern="1200" dirty="0">
                        <a:solidFill>
                          <a:srgbClr val="FFFF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300" b="0" kern="1200">
                          <a:solidFill>
                            <a:schemeClr val="tx1"/>
                          </a:solidFill>
                          <a:effectLst/>
                          <a:latin typeface="Arial" panose="020B0604020202020204" pitchFamily="34" charset="0"/>
                          <a:ea typeface="+mn-ea"/>
                          <a:cs typeface="Arial" panose="020B0604020202020204" pitchFamily="34" charset="0"/>
                        </a:rPr>
                        <a:t>.</a:t>
                      </a:r>
                      <a:endParaRPr lang="en-ZA" sz="1300" b="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638091">
                <a:tc>
                  <a:txBody>
                    <a:bodyPr/>
                    <a:lstStyle/>
                    <a:p>
                      <a:pPr marL="0" algn="l" defTabSz="457200" rtl="0" eaLnBrk="1" latinLnBrk="0" hangingPunct="1">
                        <a:lnSpc>
                          <a:spcPct val="100000"/>
                        </a:lnSpc>
                        <a:spcAft>
                          <a:spcPts val="0"/>
                        </a:spcAft>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NVFFA Amendment</a:t>
                      </a:r>
                    </a:p>
                    <a:p>
                      <a:pPr marL="0" algn="l" defTabSz="457200" rtl="0" eaLnBrk="1" latinLnBrk="0" hangingPunct="1">
                        <a:lnSpc>
                          <a:spcPct val="100000"/>
                        </a:lnSpc>
                        <a:spcAft>
                          <a:spcPts val="0"/>
                        </a:spcAft>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Bill approved by</a:t>
                      </a:r>
                    </a:p>
                    <a:p>
                      <a:pPr marL="0" algn="l" defTabSz="457200" rtl="0" eaLnBrk="1" latinLnBrk="0" hangingPunct="1">
                        <a:lnSpc>
                          <a:spcPct val="100000"/>
                        </a:lnSpc>
                        <a:spcAft>
                          <a:spcPts val="0"/>
                        </a:spcAft>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Parliament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NVFFA amendment</a:t>
                      </a:r>
                    </a:p>
                    <a:p>
                      <a:pPr algn="just">
                        <a:lnSpc>
                          <a:spcPct val="100000"/>
                        </a:lnSpc>
                        <a:spcAft>
                          <a:spcPts val="0"/>
                        </a:spcAft>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Bill tabled in cabinet</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Bill not tabled.</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Awaiting the SEIAS process to be concluded before tabling can commence.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638091">
                <a:tc>
                  <a:txBody>
                    <a:bodyPr/>
                    <a:lstStyle/>
                    <a:p>
                      <a:pPr algn="just">
                        <a:lnSpc>
                          <a:spcPct val="100000"/>
                        </a:lnSpc>
                        <a:spcAft>
                          <a:spcPts val="0"/>
                        </a:spcAft>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10 training</a:t>
                      </a:r>
                    </a:p>
                    <a:p>
                      <a:pPr algn="just">
                        <a:lnSpc>
                          <a:spcPct val="100000"/>
                        </a:lnSpc>
                        <a:spcAft>
                          <a:spcPts val="0"/>
                        </a:spcAft>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interventions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on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the</a:t>
                      </a:r>
                    </a:p>
                    <a:p>
                      <a:pPr algn="just">
                        <a:lnSpc>
                          <a:spcPct val="100000"/>
                        </a:lnSpc>
                        <a:spcAft>
                          <a:spcPts val="0"/>
                        </a:spcAft>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provisions of the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National Forests Act,1998 (NFA) </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Training not conducted in the first quarter</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US"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This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is due to the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Covid 19 restrictions.</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00000"/>
                        </a:lnSpc>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Removed annual target from 2020/21 Annual Performance Plan</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638091">
                <a:tc>
                  <a:txBody>
                    <a:bodyPr/>
                    <a:lstStyle/>
                    <a:p>
                      <a:pPr algn="just">
                        <a:lnSpc>
                          <a:spcPct val="100000"/>
                        </a:lnSpc>
                        <a:spcAft>
                          <a:spcPts val="0"/>
                        </a:spcAft>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10 training</a:t>
                      </a:r>
                    </a:p>
                    <a:p>
                      <a:pPr algn="just">
                        <a:lnSpc>
                          <a:spcPct val="100000"/>
                        </a:lnSpc>
                        <a:spcAft>
                          <a:spcPts val="0"/>
                        </a:spcAft>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interventions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on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the</a:t>
                      </a:r>
                    </a:p>
                    <a:p>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provisions of the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National Veld and Forest Fires,1998</a:t>
                      </a:r>
                    </a:p>
                    <a:p>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(NVFFA)</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Training not conducted in the first quarter</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This is due to the Covid 19 restrictions. </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50</a:t>
            </a:fld>
            <a:endParaRPr lang="en-US"/>
          </a:p>
        </p:txBody>
      </p:sp>
    </p:spTree>
    <p:extLst>
      <p:ext uri="{BB962C8B-B14F-4D97-AF65-F5344CB8AC3E}">
        <p14:creationId xmlns:p14="http://schemas.microsoft.com/office/powerpoint/2010/main" xmlns="" val="1401255590"/>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8" name="Title 1"/>
          <p:cNvSpPr txBox="1">
            <a:spLocks/>
          </p:cNvSpPr>
          <p:nvPr/>
        </p:nvSpPr>
        <p:spPr>
          <a:xfrm>
            <a:off x="0" y="295174"/>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8 : FORESTRY AND NATURAL RESOURCE MANAGEMENT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420372004"/>
              </p:ext>
            </p:extLst>
          </p:nvPr>
        </p:nvGraphicFramePr>
        <p:xfrm>
          <a:off x="147635" y="931672"/>
          <a:ext cx="8839202" cy="3734417"/>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013563">
                  <a:extLst>
                    <a:ext uri="{9D8B030D-6E8A-4147-A177-3AD203B41FA5}">
                      <a16:colId xmlns:a16="http://schemas.microsoft.com/office/drawing/2014/main" xmlns="" val="20002"/>
                    </a:ext>
                  </a:extLst>
                </a:gridCol>
                <a:gridCol w="2520464">
                  <a:extLst>
                    <a:ext uri="{9D8B030D-6E8A-4147-A177-3AD203B41FA5}">
                      <a16:colId xmlns:a16="http://schemas.microsoft.com/office/drawing/2014/main" xmlns="" val="20003"/>
                    </a:ext>
                  </a:extLst>
                </a:gridCol>
              </a:tblGrid>
              <a:tr h="12850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Threats on environmental quality and human health mitigated</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99777">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40 000 Trees </a:t>
                      </a:r>
                      <a:r>
                        <a:rPr lang="en-ZA" sz="1300" kern="1200" dirty="0" smtClean="0">
                          <a:solidFill>
                            <a:schemeClr val="tx1"/>
                          </a:solidFill>
                          <a:effectLst/>
                          <a:latin typeface="Arial" panose="020B0604020202020204" pitchFamily="34" charset="0"/>
                          <a:ea typeface="+mn-ea"/>
                          <a:cs typeface="Arial" panose="020B0604020202020204" pitchFamily="34" charset="0"/>
                        </a:rPr>
                        <a:t>planted outside</a:t>
                      </a:r>
                    </a:p>
                    <a:p>
                      <a:pPr marL="0" algn="l"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forests footprint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a:solidFill>
                            <a:schemeClr val="tx1"/>
                          </a:solidFill>
                          <a:effectLst/>
                          <a:latin typeface="Arial" panose="020B0604020202020204" pitchFamily="34" charset="0"/>
                          <a:ea typeface="+mn-ea"/>
                          <a:cs typeface="Arial" panose="020B0604020202020204" pitchFamily="34" charset="0"/>
                        </a:rPr>
                        <a:t>No milestone for theperiond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No milestone for </a:t>
                      </a:r>
                      <a:r>
                        <a:rPr lang="en-US" sz="1300" b="0" kern="1200" dirty="0" smtClean="0">
                          <a:solidFill>
                            <a:schemeClr val="tx1"/>
                          </a:solidFill>
                          <a:effectLst/>
                          <a:latin typeface="Arial" panose="020B0604020202020204" pitchFamily="34" charset="0"/>
                          <a:ea typeface="+mn-ea"/>
                          <a:cs typeface="Arial" panose="020B0604020202020204" pitchFamily="34" charset="0"/>
                        </a:rPr>
                        <a:t>the period </a:t>
                      </a:r>
                      <a:r>
                        <a:rPr lang="en-US" sz="1300" b="0" kern="1200" dirty="0">
                          <a:solidFill>
                            <a:schemeClr val="tx1"/>
                          </a:solidFill>
                          <a:effectLst/>
                          <a:latin typeface="Arial" panose="020B0604020202020204" pitchFamily="34" charset="0"/>
                          <a:ea typeface="+mn-ea"/>
                          <a:cs typeface="Arial" panose="020B0604020202020204" pitchFamily="34" charset="0"/>
                        </a:rPr>
                        <a:t>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b="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1175722">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 pilot study on</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National strategy</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for reducing</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emissions from</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deforestation and</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forest degradation</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(REDD</a:t>
                      </a:r>
                      <a:r>
                        <a:rPr lang="en-ZA" sz="1300" kern="1200" dirty="0" smtClean="0">
                          <a:solidFill>
                            <a:schemeClr val="tx1"/>
                          </a:solidFill>
                          <a:effectLst/>
                          <a:latin typeface="Arial" panose="020B0604020202020204" pitchFamily="34" charset="0"/>
                          <a:ea typeface="+mn-ea"/>
                          <a:cs typeface="Arial" panose="020B0604020202020204" pitchFamily="34" charset="0"/>
                        </a:rPr>
                        <a:t>+)</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300" kern="1200" dirty="0" smtClean="0">
                          <a:solidFill>
                            <a:schemeClr val="tx1"/>
                          </a:solidFill>
                          <a:effectLst/>
                          <a:latin typeface="Arial" panose="020B0604020202020204" pitchFamily="34" charset="0"/>
                          <a:ea typeface="+mn-ea"/>
                          <a:cs typeface="Arial" panose="020B0604020202020204" pitchFamily="34" charset="0"/>
                        </a:rPr>
                        <a:t>conducted</a:t>
                      </a:r>
                      <a:endParaRPr lang="en-ZA" sz="1300" kern="1200" dirty="0">
                        <a:solidFill>
                          <a:schemeClr val="tx1"/>
                        </a:solidFill>
                        <a:effectLst/>
                        <a:latin typeface="Arial" panose="020B0604020202020204" pitchFamily="34" charset="0"/>
                        <a:ea typeface="+mn-ea"/>
                        <a:cs typeface="Arial" panose="020B0604020202020204" pitchFamily="34" charset="0"/>
                      </a:endParaRP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in the Eastern Cape Province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Draft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Report on Assessment of REDD+ activities in three selected pilot project sites developed.</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3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effectLst/>
                          <a:latin typeface="Arial" panose="020B0604020202020204" pitchFamily="34" charset="0"/>
                          <a:ea typeface="+mn-ea"/>
                          <a:cs typeface="Arial" panose="020B0604020202020204" pitchFamily="34" charset="0"/>
                        </a:rPr>
                        <a:t>Challenges</a:t>
                      </a:r>
                      <a:r>
                        <a:rPr lang="en-US" sz="1300" b="1" kern="1200" dirty="0">
                          <a:solidFill>
                            <a:schemeClr val="tx1"/>
                          </a:solidFill>
                          <a:effectLst/>
                          <a:latin typeface="Arial" panose="020B0604020202020204" pitchFamily="34" charset="0"/>
                          <a:ea typeface="+mn-ea"/>
                          <a:cs typeface="Arial" panose="020B0604020202020204" pitchFamily="34" charset="0"/>
                        </a:rPr>
                        <a:t>: </a:t>
                      </a:r>
                      <a:r>
                        <a:rPr lang="en-US" sz="1300" b="0" kern="1200" dirty="0">
                          <a:solidFill>
                            <a:schemeClr val="tx1"/>
                          </a:solidFill>
                          <a:effectLst/>
                          <a:latin typeface="Arial" panose="020B0604020202020204" pitchFamily="34" charset="0"/>
                          <a:ea typeface="+mn-ea"/>
                          <a:cs typeface="Arial" panose="020B0604020202020204" pitchFamily="34" charset="0"/>
                        </a:rPr>
                        <a:t>Budget constraints from sponsors </a:t>
                      </a:r>
                      <a:r>
                        <a:rPr lang="en-US" sz="1300" b="0" kern="1200" dirty="0" smtClean="0">
                          <a:solidFill>
                            <a:schemeClr val="tx1"/>
                          </a:solidFill>
                          <a:effectLst/>
                          <a:latin typeface="Arial" panose="020B0604020202020204" pitchFamily="34" charset="0"/>
                          <a:ea typeface="+mn-ea"/>
                          <a:cs typeface="Arial" panose="020B0604020202020204" pitchFamily="34" charset="0"/>
                        </a:rPr>
                        <a:t>because </a:t>
                      </a:r>
                      <a:r>
                        <a:rPr lang="en-US" sz="1300" b="0" kern="1200" dirty="0">
                          <a:solidFill>
                            <a:schemeClr val="tx1"/>
                          </a:solidFill>
                          <a:effectLst/>
                          <a:latin typeface="Arial" panose="020B0604020202020204" pitchFamily="34" charset="0"/>
                          <a:ea typeface="+mn-ea"/>
                          <a:cs typeface="Arial" panose="020B0604020202020204" pitchFamily="34" charset="0"/>
                        </a:rPr>
                        <a:t>of Covid-19 resulted </a:t>
                      </a:r>
                      <a:r>
                        <a:rPr lang="en-US" sz="1300" b="0" kern="1200" dirty="0" smtClean="0">
                          <a:solidFill>
                            <a:schemeClr val="tx1"/>
                          </a:solidFill>
                          <a:effectLst/>
                          <a:latin typeface="Arial" panose="020B0604020202020204" pitchFamily="34" charset="0"/>
                          <a:ea typeface="+mn-ea"/>
                          <a:cs typeface="Arial" panose="020B0604020202020204" pitchFamily="34" charset="0"/>
                        </a:rPr>
                        <a:t>in the </a:t>
                      </a:r>
                      <a:r>
                        <a:rPr lang="en-US" sz="1300" b="0" kern="1200" dirty="0">
                          <a:solidFill>
                            <a:schemeClr val="tx1"/>
                          </a:solidFill>
                          <a:effectLst/>
                          <a:latin typeface="Arial" panose="020B0604020202020204" pitchFamily="34" charset="0"/>
                          <a:ea typeface="+mn-ea"/>
                          <a:cs typeface="Arial" panose="020B0604020202020204" pitchFamily="34" charset="0"/>
                        </a:rPr>
                        <a:t>combination of all pilot studies into one report.</a:t>
                      </a:r>
                      <a:endParaRPr lang="en-ZA" sz="1300" b="0" kern="1200" dirty="0">
                        <a:solidFill>
                          <a:schemeClr val="tx1"/>
                        </a:solidFill>
                        <a:effectLst/>
                        <a:latin typeface="Arial" panose="020B0604020202020204" pitchFamily="34" charset="0"/>
                        <a:ea typeface="+mn-ea"/>
                        <a:cs typeface="Arial" panose="020B0604020202020204" pitchFamily="34" charset="0"/>
                      </a:endParaRPr>
                    </a:p>
                    <a:p>
                      <a:pPr algn="just"/>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00000"/>
                        </a:lnSpc>
                      </a:pP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Annual </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a:t>
                      </a:r>
                      <a:r>
                        <a:rPr lang="en-US"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removed from revised 2020/21 </a:t>
                      </a:r>
                      <a:r>
                        <a:rPr lang="en-US"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Performance Plan</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51</a:t>
            </a:fld>
            <a:endParaRPr lang="en-US"/>
          </a:p>
        </p:txBody>
      </p:sp>
    </p:spTree>
    <p:extLst>
      <p:ext uri="{BB962C8B-B14F-4D97-AF65-F5344CB8AC3E}">
        <p14:creationId xmlns:p14="http://schemas.microsoft.com/office/powerpoint/2010/main" xmlns="" val="4155342450"/>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 name="Title 1"/>
          <p:cNvSpPr txBox="1">
            <a:spLocks/>
          </p:cNvSpPr>
          <p:nvPr/>
        </p:nvSpPr>
        <p:spPr>
          <a:xfrm>
            <a:off x="457200" y="145112"/>
            <a:ext cx="8229600" cy="58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000" b="1" smtClean="0">
                <a:solidFill>
                  <a:srgbClr val="00B050"/>
                </a:solidFill>
                <a:latin typeface="Arial" panose="020B0604020202020204" pitchFamily="34" charset="0"/>
              </a:rPr>
              <a:t>PROGRAMME 8: FIRST QUARTER SUMMARY OF PERFORMANCE </a:t>
            </a:r>
            <a:endParaRPr lang="en-US" altLang="en-US" sz="2000" b="1" dirty="0">
              <a:solidFill>
                <a:srgbClr val="00B050"/>
              </a:solidFill>
              <a:latin typeface="Arial" panose="020B0604020202020204" pitchFamily="34" charset="0"/>
            </a:endParaRPr>
          </a:p>
        </p:txBody>
      </p:sp>
      <p:graphicFrame>
        <p:nvGraphicFramePr>
          <p:cNvPr id="7" name="Group 121"/>
          <p:cNvGraphicFramePr>
            <a:graphicFrameLocks/>
          </p:cNvGraphicFramePr>
          <p:nvPr>
            <p:extLst>
              <p:ext uri="{D42A27DB-BD31-4B8C-83A1-F6EECF244321}">
                <p14:modId xmlns:p14="http://schemas.microsoft.com/office/powerpoint/2010/main" xmlns="" val="4294305570"/>
              </p:ext>
            </p:extLst>
          </p:nvPr>
        </p:nvGraphicFramePr>
        <p:xfrm>
          <a:off x="157162" y="884971"/>
          <a:ext cx="8915401" cy="1049338"/>
        </p:xfrm>
        <a:graphic>
          <a:graphicData uri="http://schemas.openxmlformats.org/drawingml/2006/table">
            <a:tbl>
              <a:tblPr/>
              <a:tblGrid>
                <a:gridCol w="2639074">
                  <a:extLst>
                    <a:ext uri="{9D8B030D-6E8A-4147-A177-3AD203B41FA5}">
                      <a16:colId xmlns:a16="http://schemas.microsoft.com/office/drawing/2014/main" xmlns="" val="20000"/>
                    </a:ext>
                  </a:extLst>
                </a:gridCol>
                <a:gridCol w="2266264">
                  <a:extLst>
                    <a:ext uri="{9D8B030D-6E8A-4147-A177-3AD203B41FA5}">
                      <a16:colId xmlns:a16="http://schemas.microsoft.com/office/drawing/2014/main" xmlns="" val="20001"/>
                    </a:ext>
                  </a:extLst>
                </a:gridCol>
                <a:gridCol w="2122096">
                  <a:extLst>
                    <a:ext uri="{9D8B030D-6E8A-4147-A177-3AD203B41FA5}">
                      <a16:colId xmlns:a16="http://schemas.microsoft.com/office/drawing/2014/main" xmlns="" val="20002"/>
                    </a:ext>
                  </a:extLst>
                </a:gridCol>
                <a:gridCol w="1887967">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25% (3/12)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8% (1/12)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67% (8/12)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(3/15)</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9" name="Chart 8"/>
          <p:cNvGraphicFramePr/>
          <p:nvPr>
            <p:extLst>
              <p:ext uri="{D42A27DB-BD31-4B8C-83A1-F6EECF244321}">
                <p14:modId xmlns:p14="http://schemas.microsoft.com/office/powerpoint/2010/main" xmlns="" val="133360950"/>
              </p:ext>
            </p:extLst>
          </p:nvPr>
        </p:nvGraphicFramePr>
        <p:xfrm>
          <a:off x="166687" y="1919234"/>
          <a:ext cx="8915401" cy="3999245"/>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52</a:t>
            </a:fld>
            <a:endParaRPr lang="en-US"/>
          </a:p>
        </p:txBody>
      </p:sp>
    </p:spTree>
    <p:extLst>
      <p:ext uri="{BB962C8B-B14F-4D97-AF65-F5344CB8AC3E}">
        <p14:creationId xmlns:p14="http://schemas.microsoft.com/office/powerpoint/2010/main" xmlns="" val="2611593687"/>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9" name="Title 1"/>
          <p:cNvSpPr txBox="1">
            <a:spLocks/>
          </p:cNvSpPr>
          <p:nvPr/>
        </p:nvSpPr>
        <p:spPr>
          <a:xfrm>
            <a:off x="76199" y="278609"/>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9: FISHERIES MANAGEMENT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xmlns="" val="4243491028"/>
              </p:ext>
            </p:extLst>
          </p:nvPr>
        </p:nvGraphicFramePr>
        <p:xfrm>
          <a:off x="152400" y="957408"/>
          <a:ext cx="8839203" cy="5029200"/>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357563">
                  <a:extLst>
                    <a:ext uri="{9D8B030D-6E8A-4147-A177-3AD203B41FA5}">
                      <a16:colId xmlns:a16="http://schemas.microsoft.com/office/drawing/2014/main" xmlns="" val="20002"/>
                    </a:ext>
                  </a:extLst>
                </a:gridCol>
                <a:gridCol w="2176465">
                  <a:extLst>
                    <a:ext uri="{9D8B030D-6E8A-4147-A177-3AD203B41FA5}">
                      <a16:colId xmlns:a16="http://schemas.microsoft.com/office/drawing/2014/main" xmlns="" val="20003"/>
                    </a:ext>
                  </a:extLst>
                </a:gridCol>
              </a:tblGrid>
              <a:tr h="342901">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Effective and enabling regulatory framework for the management and development of marine and freshwater living resources (oceans, coasts, rivers, and dams.)</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196070">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Aquaculture</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Development Bill / Act revived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Aquaculture Development Bill /</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Act revived by 6th</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Parliament.</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Consultations conducted with Aquaculture Industry on the Bill. Consultation Plan on the Bill with Aquaculture Industry representatives  finalised on 15 April 2020</a:t>
                      </a:r>
                    </a:p>
                    <a:p>
                      <a:pPr algn="just"/>
                      <a:r>
                        <a:rPr lang="en-US" sz="1300" b="1" kern="1200" dirty="0">
                          <a:solidFill>
                            <a:schemeClr val="tx1"/>
                          </a:solidFill>
                          <a:effectLst/>
                          <a:latin typeface="Arial" panose="020B0604020202020204" pitchFamily="34" charset="0"/>
                          <a:ea typeface="+mn-ea"/>
                          <a:cs typeface="Arial" panose="020B0604020202020204" pitchFamily="34" charset="0"/>
                        </a:rPr>
                        <a:t>Challenges:</a:t>
                      </a:r>
                      <a:r>
                        <a:rPr lang="en-US" sz="1300" b="1" kern="1200" baseline="0" dirty="0">
                          <a:solidFill>
                            <a:schemeClr val="tx1"/>
                          </a:solidFill>
                          <a:effectLst/>
                          <a:latin typeface="Arial" panose="020B0604020202020204" pitchFamily="34" charset="0"/>
                          <a:ea typeface="+mn-ea"/>
                          <a:cs typeface="Arial" panose="020B0604020202020204" pitchFamily="34" charset="0"/>
                        </a:rPr>
                        <a:t> </a:t>
                      </a:r>
                      <a:r>
                        <a:rPr lang="en-US" sz="1300" b="0" kern="1200" dirty="0">
                          <a:solidFill>
                            <a:schemeClr val="tx1"/>
                          </a:solidFill>
                          <a:effectLst/>
                          <a:latin typeface="Arial" panose="020B0604020202020204" pitchFamily="34" charset="0"/>
                          <a:ea typeface="+mn-ea"/>
                          <a:cs typeface="Arial" panose="020B0604020202020204" pitchFamily="34" charset="0"/>
                        </a:rPr>
                        <a:t>Due to COVID-19 lockdown </a:t>
                      </a:r>
                      <a:r>
                        <a:rPr lang="en-US" sz="1300" b="0" kern="1200" dirty="0" smtClean="0">
                          <a:solidFill>
                            <a:schemeClr val="tx1"/>
                          </a:solidFill>
                          <a:effectLst/>
                          <a:latin typeface="Arial" panose="020B0604020202020204" pitchFamily="34" charset="0"/>
                          <a:ea typeface="+mn-ea"/>
                          <a:cs typeface="Arial" panose="020B0604020202020204" pitchFamily="34" charset="0"/>
                        </a:rPr>
                        <a:t>the scheduled </a:t>
                      </a:r>
                      <a:r>
                        <a:rPr lang="en-US" sz="1300" b="0" kern="1200" dirty="0">
                          <a:solidFill>
                            <a:schemeClr val="tx1"/>
                          </a:solidFill>
                          <a:effectLst/>
                          <a:latin typeface="Arial" panose="020B0604020202020204" pitchFamily="34" charset="0"/>
                          <a:ea typeface="+mn-ea"/>
                          <a:cs typeface="Arial" panose="020B0604020202020204" pitchFamily="34" charset="0"/>
                        </a:rPr>
                        <a:t>meeting in Cape Town and Pretoria could not be held, and a virtual meeting was proposed.</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826771">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Revised General Policy on the Allocation of Fishing Rights</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No milestone for the period under review</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826771">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NEDLAC consultation</a:t>
                      </a:r>
                      <a:r>
                        <a:rPr lang="en-ZA" sz="1300" kern="1200" baseline="0" dirty="0">
                          <a:solidFill>
                            <a:schemeClr val="tx1"/>
                          </a:solidFill>
                          <a:effectLst/>
                          <a:latin typeface="Arial" panose="020B0604020202020204" pitchFamily="34" charset="0"/>
                          <a:ea typeface="+mn-ea"/>
                          <a:cs typeface="Arial" panose="020B0604020202020204" pitchFamily="34" charset="0"/>
                        </a:rPr>
                        <a:t> </a:t>
                      </a:r>
                      <a:r>
                        <a:rPr lang="en-ZA" sz="1300" kern="1200" dirty="0">
                          <a:solidFill>
                            <a:schemeClr val="tx1"/>
                          </a:solidFill>
                          <a:effectLst/>
                          <a:latin typeface="Arial" panose="020B0604020202020204" pitchFamily="34" charset="0"/>
                          <a:ea typeface="+mn-ea"/>
                          <a:cs typeface="Arial" panose="020B0604020202020204" pitchFamily="34" charset="0"/>
                        </a:rPr>
                        <a:t>on National Freshwater</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(inland) Wild Capture Fisheries Policy 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NEDLAC process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to be undertaken</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and obtain Cabinet</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approval</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DRAFT Policy was presented at MINMEC on 12 June 2020 and endorsed for tabling at NEDLAC. Submission for the Draft Policy to be tabled at </a:t>
                      </a:r>
                      <a:r>
                        <a:rPr lang="en-US" sz="1300" b="0" kern="1200" dirty="0" smtClean="0">
                          <a:solidFill>
                            <a:schemeClr val="tx1"/>
                          </a:solidFill>
                          <a:effectLst/>
                          <a:latin typeface="Arial" panose="020B0604020202020204" pitchFamily="34" charset="0"/>
                          <a:ea typeface="+mn-ea"/>
                          <a:cs typeface="Arial" panose="020B0604020202020204" pitchFamily="34" charset="0"/>
                        </a:rPr>
                        <a:t>NEDLAC. </a:t>
                      </a:r>
                      <a:endParaRPr lang="en-ZA" sz="1300" b="0" strike="sng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lstStyle/>
          <a:p>
            <a:fld id="{49E107A0-7B7C-8743-BC43-85A450895BAC}" type="slidenum">
              <a:rPr lang="en-US" smtClean="0"/>
              <a:pPr/>
              <a:t>53</a:t>
            </a:fld>
            <a:endParaRPr lang="en-US"/>
          </a:p>
        </p:txBody>
      </p:sp>
    </p:spTree>
    <p:extLst>
      <p:ext uri="{BB962C8B-B14F-4D97-AF65-F5344CB8AC3E}">
        <p14:creationId xmlns:p14="http://schemas.microsoft.com/office/powerpoint/2010/main" xmlns="" val="515365501"/>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78455"/>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9: FISHERIES MANAGEMENT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723266045"/>
              </p:ext>
            </p:extLst>
          </p:nvPr>
        </p:nvGraphicFramePr>
        <p:xfrm>
          <a:off x="147635" y="908808"/>
          <a:ext cx="8839202" cy="2057400"/>
        </p:xfrm>
        <a:graphic>
          <a:graphicData uri="http://schemas.openxmlformats.org/drawingml/2006/table">
            <a:tbl>
              <a:tblPr/>
              <a:tblGrid>
                <a:gridCol w="1590675">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308610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342901">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Effective and enabling regulatory framework for the management and development of marine and freshwater living resources (oceans, coasts, rivers, and dams.) continued…</a:t>
                      </a: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26771">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New MLRF revenue</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streams/fees gazetted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Revenue</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governance</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structure members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appointed.</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 Fees reviewed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The target was moved to </a:t>
                      </a:r>
                      <a:r>
                        <a:rPr lang="en-US" sz="1300" b="0" kern="1200" dirty="0" smtClean="0">
                          <a:solidFill>
                            <a:schemeClr val="tx1"/>
                          </a:solidFill>
                          <a:effectLst/>
                          <a:latin typeface="Arial" panose="020B0604020202020204" pitchFamily="34" charset="0"/>
                          <a:ea typeface="+mn-ea"/>
                          <a:cs typeface="Arial" panose="020B0604020202020204" pitchFamily="34" charset="0"/>
                        </a:rPr>
                        <a:t>Q3. </a:t>
                      </a:r>
                      <a:r>
                        <a:rPr lang="en-US" sz="1300" b="0" kern="1200" dirty="0">
                          <a:solidFill>
                            <a:schemeClr val="tx1"/>
                          </a:solidFill>
                          <a:effectLst/>
                          <a:latin typeface="Arial" panose="020B0604020202020204" pitchFamily="34" charset="0"/>
                          <a:ea typeface="+mn-ea"/>
                          <a:cs typeface="Arial" panose="020B0604020202020204" pitchFamily="34" charset="0"/>
                        </a:rPr>
                        <a:t>N</a:t>
                      </a:r>
                      <a:r>
                        <a:rPr lang="en-US" sz="1300" b="0" kern="1200" dirty="0" smtClean="0">
                          <a:solidFill>
                            <a:schemeClr val="tx1"/>
                          </a:solidFill>
                          <a:effectLst/>
                          <a:latin typeface="Arial" panose="020B0604020202020204" pitchFamily="34" charset="0"/>
                          <a:ea typeface="+mn-ea"/>
                          <a:cs typeface="Arial" panose="020B0604020202020204" pitchFamily="34" charset="0"/>
                        </a:rPr>
                        <a:t>o </a:t>
                      </a:r>
                      <a:r>
                        <a:rPr lang="en-US" sz="1300" b="0" kern="1200" dirty="0">
                          <a:solidFill>
                            <a:schemeClr val="tx1"/>
                          </a:solidFill>
                          <a:effectLst/>
                          <a:latin typeface="Arial" panose="020B0604020202020204" pitchFamily="34" charset="0"/>
                          <a:ea typeface="+mn-ea"/>
                          <a:cs typeface="Arial" panose="020B0604020202020204" pitchFamily="34" charset="0"/>
                        </a:rPr>
                        <a:t>progress to report under Q1.</a:t>
                      </a:r>
                    </a:p>
                    <a:p>
                      <a:pPr algn="just"/>
                      <a:endParaRPr lang="en-US" sz="1300" b="0" kern="1200" dirty="0">
                        <a:solidFill>
                          <a:schemeClr val="tx1"/>
                        </a:solidFill>
                        <a:effectLst/>
                        <a:latin typeface="Arial" panose="020B0604020202020204" pitchFamily="34" charset="0"/>
                        <a:ea typeface="+mn-ea"/>
                        <a:cs typeface="Arial" panose="020B0604020202020204" pitchFamily="34" charset="0"/>
                      </a:endParaRPr>
                    </a:p>
                    <a:p>
                      <a:pPr algn="just"/>
                      <a:r>
                        <a:rPr lang="en-US" sz="1300" b="1" kern="1200" dirty="0">
                          <a:solidFill>
                            <a:schemeClr val="tx1"/>
                          </a:solidFill>
                          <a:effectLst/>
                          <a:latin typeface="Arial" panose="020B0604020202020204" pitchFamily="34" charset="0"/>
                          <a:ea typeface="+mn-ea"/>
                          <a:cs typeface="Arial" panose="020B0604020202020204" pitchFamily="34" charset="0"/>
                        </a:rPr>
                        <a:t>Challenges: </a:t>
                      </a:r>
                      <a:r>
                        <a:rPr lang="en-US" sz="1300" b="0" kern="1200" dirty="0">
                          <a:solidFill>
                            <a:schemeClr val="tx1"/>
                          </a:solidFill>
                          <a:effectLst/>
                          <a:latin typeface="Arial" panose="020B0604020202020204" pitchFamily="34" charset="0"/>
                          <a:ea typeface="+mn-ea"/>
                          <a:cs typeface="Arial" panose="020B0604020202020204" pitchFamily="34" charset="0"/>
                        </a:rPr>
                        <a:t>Covid-19 and staff challenges.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54</a:t>
            </a:fld>
            <a:endParaRPr lang="en-US"/>
          </a:p>
        </p:txBody>
      </p:sp>
    </p:spTree>
    <p:extLst>
      <p:ext uri="{BB962C8B-B14F-4D97-AF65-F5344CB8AC3E}">
        <p14:creationId xmlns:p14="http://schemas.microsoft.com/office/powerpoint/2010/main" xmlns="" val="275198900"/>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78455"/>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9: FISHERIES MANAGEMENT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307391646"/>
              </p:ext>
            </p:extLst>
          </p:nvPr>
        </p:nvGraphicFramePr>
        <p:xfrm>
          <a:off x="157162" y="948565"/>
          <a:ext cx="8839204" cy="4846320"/>
        </p:xfrm>
        <a:graphic>
          <a:graphicData uri="http://schemas.openxmlformats.org/drawingml/2006/table">
            <a:tbl>
              <a:tblPr/>
              <a:tblGrid>
                <a:gridCol w="2163097">
                  <a:extLst>
                    <a:ext uri="{9D8B030D-6E8A-4147-A177-3AD203B41FA5}">
                      <a16:colId xmlns:a16="http://schemas.microsoft.com/office/drawing/2014/main" xmlns="" val="20000"/>
                    </a:ext>
                  </a:extLst>
                </a:gridCol>
                <a:gridCol w="1932038">
                  <a:extLst>
                    <a:ext uri="{9D8B030D-6E8A-4147-A177-3AD203B41FA5}">
                      <a16:colId xmlns:a16="http://schemas.microsoft.com/office/drawing/2014/main" xmlns="" val="20001"/>
                    </a:ext>
                  </a:extLst>
                </a:gridCol>
                <a:gridCol w="2964426">
                  <a:extLst>
                    <a:ext uri="{9D8B030D-6E8A-4147-A177-3AD203B41FA5}">
                      <a16:colId xmlns:a16="http://schemas.microsoft.com/office/drawing/2014/main" xmlns="" val="20002"/>
                    </a:ext>
                  </a:extLst>
                </a:gridCol>
                <a:gridCol w="1779643">
                  <a:extLst>
                    <a:ext uri="{9D8B030D-6E8A-4147-A177-3AD203B41FA5}">
                      <a16:colId xmlns:a16="http://schemas.microsoft.com/office/drawing/2014/main" xmlns="" val="20003"/>
                    </a:ext>
                  </a:extLst>
                </a:gridCol>
              </a:tblGrid>
              <a:tr h="342901">
                <a:tc gridSpan="4">
                  <a:txBody>
                    <a:bodyPr/>
                    <a:lstStyle/>
                    <a:p>
                      <a:pPr marL="0" algn="l" defTabSz="457200" rtl="0" eaLnBrk="1" latinLnBrk="0" hangingPunct="1">
                        <a:lnSpc>
                          <a:spcPct val="100000"/>
                        </a:lnSpc>
                        <a:spcAft>
                          <a:spcPts val="0"/>
                        </a:spcAft>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 well-managed fisheries and aquaculture sector that sustains and improves economic growth and development</a:t>
                      </a:r>
                      <a:endPar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26771">
                <a:tc>
                  <a:txBody>
                    <a:bodyPr/>
                    <a:lstStyle/>
                    <a:p>
                      <a:pPr marL="0" algn="l"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5 research studies</a:t>
                      </a:r>
                    </a:p>
                    <a:p>
                      <a:pPr marL="0" algn="l"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conducted</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Research study on new candidate</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species (clams)</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Research study</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on diagnostics for</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existing, new and</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Emerging pathogens</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Research study on food safety for new aquaculture species (sea urchins)</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Research study for climate change and aquaculture</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Research study on aquaculture animal disease prevention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Progress reports for</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5 research studies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compiled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1" kern="1200" dirty="0" smtClean="0">
                          <a:solidFill>
                            <a:schemeClr val="tx1"/>
                          </a:solidFill>
                          <a:effectLst/>
                          <a:latin typeface="Arial" panose="020B0604020202020204" pitchFamily="34" charset="0"/>
                          <a:ea typeface="+mn-ea"/>
                          <a:cs typeface="Arial" panose="020B0604020202020204" pitchFamily="34" charset="0"/>
                        </a:rPr>
                        <a:t>Research 1</a:t>
                      </a:r>
                      <a:r>
                        <a:rPr lang="en-ZA" sz="1300" kern="1200" dirty="0" smtClean="0">
                          <a:solidFill>
                            <a:schemeClr val="tx1"/>
                          </a:solidFill>
                          <a:effectLst/>
                          <a:latin typeface="Arial" panose="020B0604020202020204" pitchFamily="34" charset="0"/>
                          <a:ea typeface="+mn-ea"/>
                          <a:cs typeface="Arial" panose="020B0604020202020204" pitchFamily="34" charset="0"/>
                        </a:rPr>
                        <a:t>: Research Life Cycle of the Clam </a:t>
                      </a:r>
                      <a:r>
                        <a:rPr lang="en-ZA" sz="1300" kern="1200" dirty="0" err="1" smtClean="0">
                          <a:solidFill>
                            <a:schemeClr val="tx1"/>
                          </a:solidFill>
                          <a:effectLst/>
                          <a:latin typeface="Arial" panose="020B0604020202020204" pitchFamily="34" charset="0"/>
                          <a:ea typeface="+mn-ea"/>
                          <a:cs typeface="Arial" panose="020B0604020202020204" pitchFamily="34" charset="0"/>
                        </a:rPr>
                        <a:t>Venerupis</a:t>
                      </a:r>
                      <a:r>
                        <a:rPr lang="en-ZA" sz="1300" kern="1200" dirty="0" smtClean="0">
                          <a:solidFill>
                            <a:schemeClr val="tx1"/>
                          </a:solidFill>
                          <a:effectLst/>
                          <a:latin typeface="Arial" panose="020B0604020202020204" pitchFamily="34" charset="0"/>
                          <a:ea typeface="+mn-ea"/>
                          <a:cs typeface="Arial" panose="020B0604020202020204" pitchFamily="34" charset="0"/>
                        </a:rPr>
                        <a:t> </a:t>
                      </a:r>
                      <a:r>
                        <a:rPr lang="en-ZA" sz="1300" kern="1200" dirty="0" err="1" smtClean="0">
                          <a:solidFill>
                            <a:schemeClr val="tx1"/>
                          </a:solidFill>
                          <a:effectLst/>
                          <a:latin typeface="Arial" panose="020B0604020202020204" pitchFamily="34" charset="0"/>
                          <a:ea typeface="+mn-ea"/>
                          <a:cs typeface="Arial" panose="020B0604020202020204" pitchFamily="34" charset="0"/>
                        </a:rPr>
                        <a:t>Corrugatus</a:t>
                      </a:r>
                      <a:r>
                        <a:rPr lang="en-ZA" sz="1300" kern="1200" dirty="0" smtClean="0">
                          <a:solidFill>
                            <a:schemeClr val="tx1"/>
                          </a:solidFill>
                          <a:effectLst/>
                          <a:latin typeface="Arial" panose="020B0604020202020204" pitchFamily="34" charset="0"/>
                          <a:ea typeface="+mn-ea"/>
                          <a:cs typeface="Arial" panose="020B0604020202020204" pitchFamily="34" charset="0"/>
                        </a:rPr>
                        <a:t> from Langebaan Lagoon Dr DCZ </a:t>
                      </a:r>
                      <a:r>
                        <a:rPr lang="en-ZA" sz="1300" kern="1200" dirty="0" err="1" smtClean="0">
                          <a:solidFill>
                            <a:schemeClr val="tx1"/>
                          </a:solidFill>
                          <a:effectLst/>
                          <a:latin typeface="Arial" panose="020B0604020202020204" pitchFamily="34" charset="0"/>
                          <a:ea typeface="+mn-ea"/>
                          <a:cs typeface="Arial" panose="020B0604020202020204" pitchFamily="34" charset="0"/>
                        </a:rPr>
                        <a:t>Arendse</a:t>
                      </a:r>
                      <a:r>
                        <a:rPr lang="en-ZA" sz="1300" kern="1200" dirty="0" smtClean="0">
                          <a:solidFill>
                            <a:schemeClr val="tx1"/>
                          </a:solidFill>
                          <a:effectLst/>
                          <a:latin typeface="Arial" panose="020B0604020202020204" pitchFamily="34" charset="0"/>
                          <a:ea typeface="+mn-ea"/>
                          <a:cs typeface="Arial" panose="020B0604020202020204" pitchFamily="34" charset="0"/>
                        </a:rPr>
                        <a:t>. </a:t>
                      </a:r>
                    </a:p>
                    <a:p>
                      <a:pPr algn="just"/>
                      <a:r>
                        <a:rPr lang="en-ZA" sz="1300" kern="1200" dirty="0" smtClean="0">
                          <a:solidFill>
                            <a:schemeClr val="tx1"/>
                          </a:solidFill>
                          <a:effectLst/>
                          <a:latin typeface="Arial" panose="020B0604020202020204" pitchFamily="34" charset="0"/>
                          <a:ea typeface="+mn-ea"/>
                          <a:cs typeface="Arial" panose="020B0604020202020204" pitchFamily="34" charset="0"/>
                        </a:rPr>
                        <a:t> </a:t>
                      </a:r>
                    </a:p>
                    <a:p>
                      <a:pPr algn="just"/>
                      <a:r>
                        <a:rPr lang="en-ZA" sz="1300" kern="1200" dirty="0" smtClean="0">
                          <a:solidFill>
                            <a:schemeClr val="tx1"/>
                          </a:solidFill>
                          <a:effectLst/>
                          <a:latin typeface="Arial" panose="020B0604020202020204" pitchFamily="34" charset="0"/>
                          <a:ea typeface="+mn-ea"/>
                          <a:cs typeface="Arial" panose="020B0604020202020204" pitchFamily="34" charset="0"/>
                        </a:rPr>
                        <a:t> </a:t>
                      </a:r>
                    </a:p>
                    <a:p>
                      <a:pPr algn="just"/>
                      <a:r>
                        <a:rPr lang="en-ZA" sz="1300" b="1" kern="1200" dirty="0" smtClean="0">
                          <a:solidFill>
                            <a:schemeClr val="tx1"/>
                          </a:solidFill>
                          <a:effectLst/>
                          <a:latin typeface="Arial" panose="020B0604020202020204" pitchFamily="34" charset="0"/>
                          <a:ea typeface="+mn-ea"/>
                          <a:cs typeface="Arial" panose="020B0604020202020204" pitchFamily="34" charset="0"/>
                        </a:rPr>
                        <a:t>Research 2</a:t>
                      </a:r>
                      <a:r>
                        <a:rPr lang="en-ZA" sz="1300" kern="1200" dirty="0" smtClean="0">
                          <a:solidFill>
                            <a:schemeClr val="tx1"/>
                          </a:solidFill>
                          <a:effectLst/>
                          <a:latin typeface="Arial" panose="020B0604020202020204" pitchFamily="34" charset="0"/>
                          <a:ea typeface="+mn-ea"/>
                          <a:cs typeface="Arial" panose="020B0604020202020204" pitchFamily="34" charset="0"/>
                        </a:rPr>
                        <a:t>: Climate Change Impact on Aquaculture GC Pitcher. </a:t>
                      </a:r>
                    </a:p>
                    <a:p>
                      <a:pPr algn="just"/>
                      <a:r>
                        <a:rPr lang="en-ZA" sz="1300" kern="1200" dirty="0" smtClean="0">
                          <a:solidFill>
                            <a:schemeClr val="tx1"/>
                          </a:solidFill>
                          <a:effectLst/>
                          <a:latin typeface="Arial" panose="020B0604020202020204" pitchFamily="34" charset="0"/>
                          <a:ea typeface="+mn-ea"/>
                          <a:cs typeface="Arial" panose="020B0604020202020204" pitchFamily="34" charset="0"/>
                        </a:rPr>
                        <a:t> </a:t>
                      </a:r>
                    </a:p>
                    <a:p>
                      <a:pPr algn="just"/>
                      <a:r>
                        <a:rPr lang="en-ZA" sz="1300" b="1" kern="1200" dirty="0" smtClean="0">
                          <a:solidFill>
                            <a:schemeClr val="tx1"/>
                          </a:solidFill>
                          <a:effectLst/>
                          <a:latin typeface="Arial" panose="020B0604020202020204" pitchFamily="34" charset="0"/>
                          <a:ea typeface="+mn-ea"/>
                          <a:cs typeface="Arial" panose="020B0604020202020204" pitchFamily="34" charset="0"/>
                        </a:rPr>
                        <a:t>Research</a:t>
                      </a:r>
                      <a:r>
                        <a:rPr lang="en-ZA" sz="1300" b="1" kern="1200" baseline="0" dirty="0" smtClean="0">
                          <a:solidFill>
                            <a:schemeClr val="tx1"/>
                          </a:solidFill>
                          <a:effectLst/>
                          <a:latin typeface="Arial" panose="020B0604020202020204" pitchFamily="34" charset="0"/>
                          <a:ea typeface="+mn-ea"/>
                          <a:cs typeface="Arial" panose="020B0604020202020204" pitchFamily="34" charset="0"/>
                        </a:rPr>
                        <a:t> </a:t>
                      </a:r>
                      <a:r>
                        <a:rPr lang="en-ZA" sz="1300" b="1" kern="1200" dirty="0" smtClean="0">
                          <a:solidFill>
                            <a:schemeClr val="tx1"/>
                          </a:solidFill>
                          <a:effectLst/>
                          <a:latin typeface="Arial" panose="020B0604020202020204" pitchFamily="34" charset="0"/>
                          <a:ea typeface="+mn-ea"/>
                          <a:cs typeface="Arial" panose="020B0604020202020204" pitchFamily="34" charset="0"/>
                        </a:rPr>
                        <a:t>3</a:t>
                      </a:r>
                      <a:r>
                        <a:rPr lang="en-ZA" sz="1300" kern="1200" dirty="0" smtClean="0">
                          <a:solidFill>
                            <a:schemeClr val="tx1"/>
                          </a:solidFill>
                          <a:effectLst/>
                          <a:latin typeface="Arial" panose="020B0604020202020204" pitchFamily="34" charset="0"/>
                          <a:ea typeface="+mn-ea"/>
                          <a:cs typeface="Arial" panose="020B0604020202020204" pitchFamily="34" charset="0"/>
                        </a:rPr>
                        <a:t>: Research on Aquaculture Animal Disease Prevention Dr B Macey</a:t>
                      </a:r>
                    </a:p>
                    <a:p>
                      <a:pPr algn="just"/>
                      <a:endParaRPr lang="en-ZA" sz="1300" b="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1300" b="1" kern="1200" dirty="0" smtClean="0">
                          <a:solidFill>
                            <a:schemeClr val="tx1"/>
                          </a:solidFill>
                          <a:effectLst/>
                          <a:latin typeface="Arial" panose="020B0604020202020204" pitchFamily="34" charset="0"/>
                          <a:ea typeface="+mn-ea"/>
                          <a:cs typeface="Arial" panose="020B0604020202020204" pitchFamily="34" charset="0"/>
                        </a:rPr>
                        <a:t>Challenges:</a:t>
                      </a:r>
                      <a:r>
                        <a:rPr lang="en-ZA" sz="1300" b="0" kern="1200" dirty="0" smtClean="0">
                          <a:solidFill>
                            <a:schemeClr val="tx1"/>
                          </a:solidFill>
                          <a:effectLst/>
                          <a:latin typeface="Arial" panose="020B0604020202020204" pitchFamily="34" charset="0"/>
                          <a:ea typeface="+mn-ea"/>
                          <a:cs typeface="Arial" panose="020B0604020202020204" pitchFamily="34" charset="0"/>
                        </a:rPr>
                        <a:t> Research</a:t>
                      </a:r>
                      <a:r>
                        <a:rPr lang="en-ZA" sz="1300" b="0" kern="1200" baseline="0" dirty="0" smtClean="0">
                          <a:solidFill>
                            <a:schemeClr val="tx1"/>
                          </a:solidFill>
                          <a:effectLst/>
                          <a:latin typeface="Arial" panose="020B0604020202020204" pitchFamily="34" charset="0"/>
                          <a:ea typeface="+mn-ea"/>
                          <a:cs typeface="Arial" panose="020B0604020202020204" pitchFamily="34" charset="0"/>
                        </a:rPr>
                        <a:t> studies on food safety for new aquaculture species and diagnostics for existing, new and emerging pathogens delayed due to Covid-19 restrictions.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55</a:t>
            </a:fld>
            <a:endParaRPr lang="en-US"/>
          </a:p>
        </p:txBody>
      </p:sp>
    </p:spTree>
    <p:extLst>
      <p:ext uri="{BB962C8B-B14F-4D97-AF65-F5344CB8AC3E}">
        <p14:creationId xmlns:p14="http://schemas.microsoft.com/office/powerpoint/2010/main" xmlns="" val="3347476452"/>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78455"/>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9: FISHERIES MANAGEMENT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75065265"/>
              </p:ext>
            </p:extLst>
          </p:nvPr>
        </p:nvGraphicFramePr>
        <p:xfrm>
          <a:off x="147633" y="898518"/>
          <a:ext cx="8839204" cy="4881791"/>
        </p:xfrm>
        <a:graphic>
          <a:graphicData uri="http://schemas.openxmlformats.org/drawingml/2006/table">
            <a:tbl>
              <a:tblPr/>
              <a:tblGrid>
                <a:gridCol w="2005013">
                  <a:extLst>
                    <a:ext uri="{9D8B030D-6E8A-4147-A177-3AD203B41FA5}">
                      <a16:colId xmlns:a16="http://schemas.microsoft.com/office/drawing/2014/main" xmlns="" val="20000"/>
                    </a:ext>
                  </a:extLst>
                </a:gridCol>
                <a:gridCol w="1300164">
                  <a:extLst>
                    <a:ext uri="{9D8B030D-6E8A-4147-A177-3AD203B41FA5}">
                      <a16:colId xmlns:a16="http://schemas.microsoft.com/office/drawing/2014/main" xmlns="" val="20001"/>
                    </a:ext>
                  </a:extLst>
                </a:gridCol>
                <a:gridCol w="3886199">
                  <a:extLst>
                    <a:ext uri="{9D8B030D-6E8A-4147-A177-3AD203B41FA5}">
                      <a16:colId xmlns:a16="http://schemas.microsoft.com/office/drawing/2014/main" xmlns="" val="20002"/>
                    </a:ext>
                  </a:extLst>
                </a:gridCol>
                <a:gridCol w="1647828">
                  <a:extLst>
                    <a:ext uri="{9D8B030D-6E8A-4147-A177-3AD203B41FA5}">
                      <a16:colId xmlns:a16="http://schemas.microsoft.com/office/drawing/2014/main" xmlns="" val="20003"/>
                    </a:ext>
                  </a:extLst>
                </a:gridCol>
              </a:tblGrid>
              <a:tr h="342901">
                <a:tc gridSpan="4">
                  <a:txBody>
                    <a:bodyPr/>
                    <a:lstStyle/>
                    <a:p>
                      <a:pPr marL="0" algn="l" defTabSz="457200" rtl="0" eaLnBrk="1" latinLnBrk="0" hangingPunct="1">
                        <a:lnSpc>
                          <a:spcPct val="100000"/>
                        </a:lnSpc>
                        <a:spcAft>
                          <a:spcPts val="0"/>
                        </a:spcAft>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 well-managed fisheries and aquaculture sector that sustains and improves economic growth and development (Continued…)</a:t>
                      </a:r>
                      <a:endPar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68632">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034418">
                <a:tc>
                  <a:txBody>
                    <a:bodyPr/>
                    <a:lstStyle/>
                    <a:p>
                      <a:pPr marL="0" algn="l"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4 Operation</a:t>
                      </a:r>
                    </a:p>
                    <a:p>
                      <a:pPr marL="0" algn="l" defTabSz="457200" rtl="0" eaLnBrk="1" latinLnBrk="0" hangingPunct="1">
                        <a:lnSpc>
                          <a:spcPct val="100000"/>
                        </a:lnSpc>
                        <a:spcAft>
                          <a:spcPts val="0"/>
                        </a:spcAft>
                      </a:pPr>
                      <a:r>
                        <a:rPr lang="en-ZA" sz="1300" kern="1200" dirty="0" err="1" smtClean="0">
                          <a:solidFill>
                            <a:schemeClr val="tx1"/>
                          </a:solidFill>
                          <a:effectLst/>
                          <a:latin typeface="Arial" panose="020B0604020202020204" pitchFamily="34" charset="0"/>
                          <a:ea typeface="+mn-ea"/>
                          <a:cs typeface="Arial" panose="020B0604020202020204" pitchFamily="34" charset="0"/>
                        </a:rPr>
                        <a:t>Phakisa</a:t>
                      </a:r>
                      <a:r>
                        <a:rPr lang="en-ZA" sz="1300" kern="1200" dirty="0" smtClean="0">
                          <a:solidFill>
                            <a:schemeClr val="tx1"/>
                          </a:solidFill>
                          <a:effectLst/>
                          <a:latin typeface="Arial" panose="020B0604020202020204" pitchFamily="34" charset="0"/>
                          <a:ea typeface="+mn-ea"/>
                          <a:cs typeface="Arial" panose="020B0604020202020204" pitchFamily="34" charset="0"/>
                        </a:rPr>
                        <a:t> registered</a:t>
                      </a:r>
                    </a:p>
                    <a:p>
                      <a:pPr marL="0" algn="l"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aquaculture projects in production phase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A request for the deferred rentals on aquaculture leases </a:t>
                      </a:r>
                      <a:r>
                        <a:rPr lang="en-US" sz="1300" b="0" kern="1200" dirty="0" smtClean="0">
                          <a:solidFill>
                            <a:schemeClr val="tx1"/>
                          </a:solidFill>
                          <a:effectLst/>
                          <a:latin typeface="Arial" panose="020B0604020202020204" pitchFamily="34" charset="0"/>
                          <a:ea typeface="+mn-ea"/>
                          <a:cs typeface="Arial" panose="020B0604020202020204" pitchFamily="34" charset="0"/>
                        </a:rPr>
                        <a:t>were approved. This </a:t>
                      </a:r>
                      <a:r>
                        <a:rPr lang="en-US" sz="1300" b="0" kern="1200" dirty="0">
                          <a:solidFill>
                            <a:schemeClr val="tx1"/>
                          </a:solidFill>
                          <a:effectLst/>
                          <a:latin typeface="Arial" panose="020B0604020202020204" pitchFamily="34" charset="0"/>
                          <a:ea typeface="+mn-ea"/>
                          <a:cs typeface="Arial" panose="020B0604020202020204" pitchFamily="34" charset="0"/>
                        </a:rPr>
                        <a:t>was in support of Aquaculture Operation Phakisa Projects.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815565">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12 proclaimed fishing</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harbours operational</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12 proclaimed</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fishing </a:t>
                      </a:r>
                      <a:r>
                        <a:rPr lang="en-US" sz="1300" kern="1200" dirty="0" err="1">
                          <a:solidFill>
                            <a:schemeClr val="tx1"/>
                          </a:solidFill>
                          <a:effectLst/>
                          <a:latin typeface="Arial" panose="020B0604020202020204" pitchFamily="34" charset="0"/>
                          <a:ea typeface="+mn-ea"/>
                          <a:cs typeface="Arial" panose="020B0604020202020204" pitchFamily="34" charset="0"/>
                        </a:rPr>
                        <a:t>harbours</a:t>
                      </a:r>
                      <a:endParaRPr lang="en-US" sz="1300" kern="1200" dirty="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functional</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12 Proclaimed Fishing </a:t>
                      </a:r>
                      <a:r>
                        <a:rPr lang="en-US" sz="1300" b="0" kern="1200" dirty="0" err="1">
                          <a:solidFill>
                            <a:schemeClr val="tx1"/>
                          </a:solidFill>
                          <a:effectLst/>
                          <a:latin typeface="Arial" panose="020B0604020202020204" pitchFamily="34" charset="0"/>
                          <a:ea typeface="+mn-ea"/>
                          <a:cs typeface="Arial" panose="020B0604020202020204" pitchFamily="34" charset="0"/>
                        </a:rPr>
                        <a:t>Harbours</a:t>
                      </a:r>
                      <a:r>
                        <a:rPr lang="en-US" sz="1300" b="0" kern="1200" dirty="0">
                          <a:solidFill>
                            <a:schemeClr val="tx1"/>
                          </a:solidFill>
                          <a:effectLst/>
                          <a:latin typeface="Arial" panose="020B0604020202020204" pitchFamily="34" charset="0"/>
                          <a:ea typeface="+mn-ea"/>
                          <a:cs typeface="Arial" panose="020B0604020202020204" pitchFamily="34" charset="0"/>
                        </a:rPr>
                        <a:t> are all functional, but are operating under severe resource shortcomings.</a:t>
                      </a:r>
                    </a:p>
                    <a:p>
                      <a:pPr algn="just"/>
                      <a:endParaRPr lang="en-US"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220706">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5500 inspections</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conducted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750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A total of 1525 inspections were conducted in six priority fisheries.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528637">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280 </a:t>
                      </a:r>
                      <a:r>
                        <a:rPr lang="en-ZA" sz="1300" kern="1200" dirty="0" smtClean="0">
                          <a:solidFill>
                            <a:schemeClr val="tx1"/>
                          </a:solidFill>
                          <a:effectLst/>
                          <a:latin typeface="Arial" panose="020B0604020202020204" pitchFamily="34" charset="0"/>
                          <a:ea typeface="+mn-ea"/>
                          <a:cs typeface="Arial" panose="020B0604020202020204" pitchFamily="34" charset="0"/>
                        </a:rPr>
                        <a:t>verifications of right holders conducted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73 Investigations in terms of the Marine Living Resources Act 18 / 1998 were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r h="826771">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10 </a:t>
                      </a:r>
                      <a:r>
                        <a:rPr lang="en-ZA" sz="1300" kern="1200" dirty="0" smtClean="0">
                          <a:solidFill>
                            <a:schemeClr val="tx1"/>
                          </a:solidFill>
                          <a:effectLst/>
                          <a:latin typeface="Arial" panose="020B0604020202020204" pitchFamily="34" charset="0"/>
                          <a:ea typeface="+mn-ea"/>
                          <a:cs typeface="Arial" panose="020B0604020202020204" pitchFamily="34" charset="0"/>
                        </a:rPr>
                        <a:t>compliance</a:t>
                      </a:r>
                    </a:p>
                    <a:p>
                      <a:pPr marL="0" algn="l"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awareness initiatives conducted per</a:t>
                      </a:r>
                    </a:p>
                    <a:p>
                      <a:pPr marL="0" algn="l"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annum</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1 Compliance awareness initiative was conducted </a:t>
                      </a:r>
                    </a:p>
                    <a:p>
                      <a:pPr algn="just"/>
                      <a:endParaRPr lang="en-US" sz="1300" b="0" kern="1200" dirty="0">
                        <a:solidFill>
                          <a:schemeClr val="tx1"/>
                        </a:solidFill>
                        <a:effectLst/>
                        <a:latin typeface="Arial" panose="020B0604020202020204" pitchFamily="34" charset="0"/>
                        <a:ea typeface="+mn-ea"/>
                        <a:cs typeface="Arial" panose="020B0604020202020204" pitchFamily="34" charset="0"/>
                      </a:endParaRPr>
                    </a:p>
                    <a:p>
                      <a:pPr algn="just"/>
                      <a:r>
                        <a:rPr lang="en-US" sz="1300" b="1" kern="1200" dirty="0">
                          <a:solidFill>
                            <a:schemeClr val="tx1"/>
                          </a:solidFill>
                          <a:effectLst/>
                          <a:latin typeface="Arial" panose="020B0604020202020204" pitchFamily="34" charset="0"/>
                          <a:ea typeface="+mn-ea"/>
                          <a:cs typeface="Arial" panose="020B0604020202020204" pitchFamily="34" charset="0"/>
                        </a:rPr>
                        <a:t>Challenge: </a:t>
                      </a:r>
                      <a:r>
                        <a:rPr lang="en-US" sz="1300" b="0" kern="1200" dirty="0">
                          <a:solidFill>
                            <a:schemeClr val="tx1"/>
                          </a:solidFill>
                          <a:effectLst/>
                          <a:latin typeface="Arial" panose="020B0604020202020204" pitchFamily="34" charset="0"/>
                          <a:ea typeface="+mn-ea"/>
                          <a:cs typeface="Arial" panose="020B0604020202020204" pitchFamily="34" charset="0"/>
                        </a:rPr>
                        <a:t>COVID-19 restrictions made it difficult to achieve the target.</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6"/>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56</a:t>
            </a:fld>
            <a:endParaRPr lang="en-US"/>
          </a:p>
        </p:txBody>
      </p:sp>
    </p:spTree>
    <p:extLst>
      <p:ext uri="{BB962C8B-B14F-4D97-AF65-F5344CB8AC3E}">
        <p14:creationId xmlns:p14="http://schemas.microsoft.com/office/powerpoint/2010/main" xmlns="" val="245194013"/>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78455"/>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9: FISHERIES MANAGEMENT</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235728011"/>
              </p:ext>
            </p:extLst>
          </p:nvPr>
        </p:nvGraphicFramePr>
        <p:xfrm>
          <a:off x="157162" y="935312"/>
          <a:ext cx="8839203" cy="5041418"/>
        </p:xfrm>
        <a:graphic>
          <a:graphicData uri="http://schemas.openxmlformats.org/drawingml/2006/table">
            <a:tbl>
              <a:tblPr/>
              <a:tblGrid>
                <a:gridCol w="1890713">
                  <a:extLst>
                    <a:ext uri="{9D8B030D-6E8A-4147-A177-3AD203B41FA5}">
                      <a16:colId xmlns:a16="http://schemas.microsoft.com/office/drawing/2014/main" xmlns="" val="20000"/>
                    </a:ext>
                  </a:extLst>
                </a:gridCol>
                <a:gridCol w="1700213">
                  <a:extLst>
                    <a:ext uri="{9D8B030D-6E8A-4147-A177-3AD203B41FA5}">
                      <a16:colId xmlns:a16="http://schemas.microsoft.com/office/drawing/2014/main" xmlns="" val="20001"/>
                    </a:ext>
                  </a:extLst>
                </a:gridCol>
                <a:gridCol w="2800350">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342901">
                <a:tc gridSpan="4">
                  <a:txBody>
                    <a:bodyPr/>
                    <a:lstStyle/>
                    <a:p>
                      <a:pPr marL="0" algn="l" defTabSz="457200" rtl="0" eaLnBrk="1" latinLnBrk="0" hangingPunct="1">
                        <a:lnSpc>
                          <a:spcPct val="100000"/>
                        </a:lnSpc>
                        <a:spcAft>
                          <a:spcPts val="0"/>
                        </a:spcAft>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a:t>
                      </a:r>
                      <a:r>
                        <a:rPr kumimoji="0" lang="en-US"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Socio-economic conditions for fishing communities improved</a:t>
                      </a:r>
                      <a:endParaRPr kumimoji="0" lang="en-ZA" sz="1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26771">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Small-scale</a:t>
                      </a:r>
                    </a:p>
                    <a:p>
                      <a:pPr marL="0" algn="l"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Aquaculture Support </a:t>
                      </a:r>
                      <a:r>
                        <a:rPr lang="en-ZA" sz="1300" kern="1200" dirty="0">
                          <a:solidFill>
                            <a:schemeClr val="tx1"/>
                          </a:solidFill>
                          <a:effectLst/>
                          <a:latin typeface="Arial" panose="020B0604020202020204" pitchFamily="34" charset="0"/>
                          <a:ea typeface="+mn-ea"/>
                          <a:cs typeface="Arial" panose="020B0604020202020204" pitchFamily="34" charset="0"/>
                        </a:rPr>
                        <a:t>Programme</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Implementation</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Plan developed and</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Draft Small-scale</a:t>
                      </a:r>
                    </a:p>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Aquaculture Support Programme Implementation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Draft Implementation Plan Compiled. </a:t>
                      </a:r>
                    </a:p>
                    <a:p>
                      <a:pPr algn="just"/>
                      <a:endParaRPr lang="en-US"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826771">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Small-Scale Fishing</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rights allocated to cooperatives</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in Western</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Cape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Training workshops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on co-operative</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model in small-scale</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fishing communities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conducted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None </a:t>
                      </a:r>
                      <a:r>
                        <a:rPr lang="en-US" sz="1300" b="0" kern="1200" dirty="0" smtClean="0">
                          <a:solidFill>
                            <a:schemeClr val="tx1"/>
                          </a:solidFill>
                          <a:effectLst/>
                          <a:latin typeface="Arial" panose="020B0604020202020204" pitchFamily="34" charset="0"/>
                          <a:ea typeface="+mn-ea"/>
                          <a:cs typeface="Arial" panose="020B0604020202020204" pitchFamily="34" charset="0"/>
                        </a:rPr>
                        <a:t>.</a:t>
                      </a:r>
                      <a:endParaRPr lang="en-US" sz="1300" b="0" kern="1200" dirty="0">
                        <a:solidFill>
                          <a:schemeClr val="tx1"/>
                        </a:solidFill>
                        <a:effectLst/>
                        <a:latin typeface="Arial" panose="020B0604020202020204" pitchFamily="34" charset="0"/>
                        <a:ea typeface="+mn-ea"/>
                        <a:cs typeface="Arial" panose="020B0604020202020204" pitchFamily="34" charset="0"/>
                      </a:endParaRPr>
                    </a:p>
                    <a:p>
                      <a:pPr algn="just"/>
                      <a:r>
                        <a:rPr lang="en-US" sz="1300" b="1" kern="1200" dirty="0">
                          <a:solidFill>
                            <a:schemeClr val="tx1"/>
                          </a:solidFill>
                          <a:effectLst/>
                          <a:latin typeface="Arial" panose="020B0604020202020204" pitchFamily="34" charset="0"/>
                          <a:ea typeface="+mn-ea"/>
                          <a:cs typeface="Arial" panose="020B0604020202020204" pitchFamily="34" charset="0"/>
                        </a:rPr>
                        <a:t>Challenges</a:t>
                      </a:r>
                      <a:r>
                        <a:rPr lang="en-US" sz="1300" b="0" kern="1200" dirty="0">
                          <a:solidFill>
                            <a:schemeClr val="tx1"/>
                          </a:solidFill>
                          <a:effectLst/>
                          <a:latin typeface="Arial" panose="020B0604020202020204" pitchFamily="34" charset="0"/>
                          <a:ea typeface="+mn-ea"/>
                          <a:cs typeface="Arial" panose="020B0604020202020204" pitchFamily="34" charset="0"/>
                        </a:rPr>
                        <a:t>: </a:t>
                      </a:r>
                      <a:r>
                        <a:rPr lang="en-US" sz="1300" b="0" kern="1200" dirty="0" smtClean="0">
                          <a:solidFill>
                            <a:schemeClr val="tx1"/>
                          </a:solidFill>
                          <a:effectLst/>
                          <a:latin typeface="Arial" panose="020B0604020202020204" pitchFamily="34" charset="0"/>
                          <a:ea typeface="+mn-ea"/>
                          <a:cs typeface="Arial" panose="020B0604020202020204" pitchFamily="34" charset="0"/>
                        </a:rPr>
                        <a:t>Delays</a:t>
                      </a:r>
                      <a:r>
                        <a:rPr lang="en-US" sz="1300" b="0" kern="1200" baseline="0" dirty="0" smtClean="0">
                          <a:solidFill>
                            <a:schemeClr val="tx1"/>
                          </a:solidFill>
                          <a:effectLst/>
                          <a:latin typeface="Arial" panose="020B0604020202020204" pitchFamily="34" charset="0"/>
                          <a:ea typeface="+mn-ea"/>
                          <a:cs typeface="Arial" panose="020B0604020202020204" pitchFamily="34" charset="0"/>
                        </a:rPr>
                        <a:t> due to </a:t>
                      </a:r>
                      <a:r>
                        <a:rPr lang="en-US" sz="1300" b="0" kern="1200" dirty="0" smtClean="0">
                          <a:solidFill>
                            <a:schemeClr val="tx1"/>
                          </a:solidFill>
                          <a:effectLst/>
                          <a:latin typeface="Arial" panose="020B0604020202020204" pitchFamily="34" charset="0"/>
                          <a:ea typeface="+mn-ea"/>
                          <a:cs typeface="Arial" panose="020B0604020202020204" pitchFamily="34" charset="0"/>
                        </a:rPr>
                        <a:t>COVID-19 restrictions. Rights allocations may</a:t>
                      </a:r>
                      <a:r>
                        <a:rPr lang="en-US" sz="1300" b="0" kern="1200" baseline="0" dirty="0" smtClean="0">
                          <a:solidFill>
                            <a:schemeClr val="tx1"/>
                          </a:solidFill>
                          <a:effectLst/>
                          <a:latin typeface="Arial" panose="020B0604020202020204" pitchFamily="34" charset="0"/>
                          <a:ea typeface="+mn-ea"/>
                          <a:cs typeface="Arial" panose="020B0604020202020204" pitchFamily="34" charset="0"/>
                        </a:rPr>
                        <a:t> commence in August 2020 in the Southern Cape with smaller co-operatives ( 20 members or less)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826771">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Draft Integrated</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Development Support</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Strategy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Analysis of support</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needs for </a:t>
                      </a:r>
                      <a:r>
                        <a:rPr lang="en-US" sz="1300" kern="1200" dirty="0" smtClean="0">
                          <a:solidFill>
                            <a:schemeClr val="tx1"/>
                          </a:solidFill>
                          <a:effectLst/>
                          <a:latin typeface="Arial" panose="020B0604020202020204" pitchFamily="34" charset="0"/>
                          <a:ea typeface="+mn-ea"/>
                          <a:cs typeface="Arial" panose="020B0604020202020204" pitchFamily="34" charset="0"/>
                        </a:rPr>
                        <a:t>Small-scale fisheries </a:t>
                      </a:r>
                      <a:r>
                        <a:rPr lang="en-US" sz="1300" kern="1200" dirty="0">
                          <a:solidFill>
                            <a:schemeClr val="tx1"/>
                          </a:solidFill>
                          <a:effectLst/>
                          <a:latin typeface="Arial" panose="020B0604020202020204" pitchFamily="34" charset="0"/>
                          <a:ea typeface="+mn-ea"/>
                          <a:cs typeface="Arial" panose="020B0604020202020204" pitchFamily="34" charset="0"/>
                        </a:rPr>
                        <a:t>sector</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and co-operatives</a:t>
                      </a:r>
                    </a:p>
                    <a:p>
                      <a:pPr algn="just">
                        <a:lnSpc>
                          <a:spcPct val="1000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conducted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US" sz="1300" b="0" kern="1200" dirty="0">
                          <a:solidFill>
                            <a:schemeClr val="tx1"/>
                          </a:solidFill>
                          <a:effectLst/>
                          <a:latin typeface="Arial" panose="020B0604020202020204" pitchFamily="34" charset="0"/>
                          <a:ea typeface="+mn-ea"/>
                          <a:cs typeface="Arial" panose="020B0604020202020204" pitchFamily="34" charset="0"/>
                        </a:rPr>
                        <a:t>Analysis of Support Needs for the Small-Scale fisheries sector and for co-operatives in the sector has been concluded and consolidated.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690397">
                <a:tc>
                  <a:txBody>
                    <a:bodyPr/>
                    <a:lstStyle/>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Alternative Livelihoods</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concept plan</a:t>
                      </a:r>
                    </a:p>
                    <a:p>
                      <a:pPr marL="0" algn="l"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External and internal</a:t>
                      </a:r>
                    </a:p>
                    <a:p>
                      <a:pPr algn="just">
                        <a:lnSpc>
                          <a:spcPts val="13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stakeholder’s inputs</a:t>
                      </a:r>
                    </a:p>
                    <a:p>
                      <a:pPr algn="just">
                        <a:lnSpc>
                          <a:spcPts val="1300"/>
                        </a:lnSpc>
                        <a:spcAft>
                          <a:spcPts val="0"/>
                        </a:spcAft>
                      </a:pPr>
                      <a:r>
                        <a:rPr lang="en-US" sz="1300" kern="1200" dirty="0">
                          <a:solidFill>
                            <a:schemeClr val="tx1"/>
                          </a:solidFill>
                          <a:effectLst/>
                          <a:latin typeface="Arial" panose="020B0604020202020204" pitchFamily="34" charset="0"/>
                          <a:ea typeface="+mn-ea"/>
                          <a:cs typeface="Arial" panose="020B0604020202020204" pitchFamily="34" charset="0"/>
                        </a:rPr>
                        <a:t>consolidated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ts val="1300"/>
                        </a:lnSpc>
                      </a:pPr>
                      <a:r>
                        <a:rPr lang="en-US" sz="1300" kern="1200" dirty="0">
                          <a:solidFill>
                            <a:schemeClr val="tx1"/>
                          </a:solidFill>
                          <a:effectLst/>
                          <a:latin typeface="Arial" panose="020B0604020202020204" pitchFamily="34" charset="0"/>
                          <a:ea typeface="+mn-ea"/>
                          <a:cs typeface="Arial" panose="020B0604020202020204" pitchFamily="34" charset="0"/>
                        </a:rPr>
                        <a:t>Stakeholder inputs incorporated as far as possible under the circumstances (lockdown and COVID-19).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57</a:t>
            </a:fld>
            <a:endParaRPr lang="en-US"/>
          </a:p>
        </p:txBody>
      </p:sp>
    </p:spTree>
    <p:extLst>
      <p:ext uri="{BB962C8B-B14F-4D97-AF65-F5344CB8AC3E}">
        <p14:creationId xmlns:p14="http://schemas.microsoft.com/office/powerpoint/2010/main" xmlns="" val="1352479533"/>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457200" y="145112"/>
            <a:ext cx="8229600" cy="58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000" b="1" smtClean="0">
                <a:solidFill>
                  <a:srgbClr val="00B050"/>
                </a:solidFill>
                <a:latin typeface="Arial" panose="020B0604020202020204" pitchFamily="34" charset="0"/>
              </a:rPr>
              <a:t>PROGRAMME 9: FIRST QUARTER SUMMARY OF PERFORMANCE </a:t>
            </a:r>
            <a:endParaRPr lang="en-US" altLang="en-US" sz="2000" b="1" dirty="0">
              <a:solidFill>
                <a:srgbClr val="00B050"/>
              </a:solidFill>
              <a:latin typeface="Arial" panose="020B0604020202020204" pitchFamily="34" charset="0"/>
            </a:endParaRPr>
          </a:p>
        </p:txBody>
      </p:sp>
      <p:graphicFrame>
        <p:nvGraphicFramePr>
          <p:cNvPr id="6" name="Group 121"/>
          <p:cNvGraphicFramePr>
            <a:graphicFrameLocks/>
          </p:cNvGraphicFramePr>
          <p:nvPr>
            <p:extLst>
              <p:ext uri="{D42A27DB-BD31-4B8C-83A1-F6EECF244321}">
                <p14:modId xmlns:p14="http://schemas.microsoft.com/office/powerpoint/2010/main" xmlns="" val="833069527"/>
              </p:ext>
            </p:extLst>
          </p:nvPr>
        </p:nvGraphicFramePr>
        <p:xfrm>
          <a:off x="157162" y="884971"/>
          <a:ext cx="8829675" cy="1049338"/>
        </p:xfrm>
        <a:graphic>
          <a:graphicData uri="http://schemas.openxmlformats.org/drawingml/2006/table">
            <a:tbl>
              <a:tblPr/>
              <a:tblGrid>
                <a:gridCol w="2613698">
                  <a:extLst>
                    <a:ext uri="{9D8B030D-6E8A-4147-A177-3AD203B41FA5}">
                      <a16:colId xmlns:a16="http://schemas.microsoft.com/office/drawing/2014/main" xmlns="" val="20000"/>
                    </a:ext>
                  </a:extLst>
                </a:gridCol>
                <a:gridCol w="2244473">
                  <a:extLst>
                    <a:ext uri="{9D8B030D-6E8A-4147-A177-3AD203B41FA5}">
                      <a16:colId xmlns:a16="http://schemas.microsoft.com/office/drawing/2014/main" xmlns="" val="20001"/>
                    </a:ext>
                  </a:extLst>
                </a:gridCol>
                <a:gridCol w="2101691">
                  <a:extLst>
                    <a:ext uri="{9D8B030D-6E8A-4147-A177-3AD203B41FA5}">
                      <a16:colId xmlns:a16="http://schemas.microsoft.com/office/drawing/2014/main" xmlns="" val="20002"/>
                    </a:ext>
                  </a:extLst>
                </a:gridCol>
                <a:gridCol w="1869813">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54% (7/13)</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mn-ea"/>
                          <a:cs typeface="+mn-cs"/>
                        </a:rPr>
                        <a:t>31% (4/13)</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a:ln>
                            <a:noFill/>
                          </a:ln>
                          <a:solidFill>
                            <a:schemeClr val="tx1"/>
                          </a:solidFill>
                          <a:effectLst/>
                          <a:latin typeface="Arial Narrow" pitchFamily="34" charset="0"/>
                          <a:ea typeface=""/>
                          <a:cs typeface=""/>
                        </a:rPr>
                        <a:t>15% (2/13)</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(1/14)</a:t>
                      </a:r>
                      <a:endParaRPr kumimoji="0" lang="en-ZA" sz="14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7" name="Chart 6"/>
          <p:cNvGraphicFramePr/>
          <p:nvPr>
            <p:extLst>
              <p:ext uri="{D42A27DB-BD31-4B8C-83A1-F6EECF244321}">
                <p14:modId xmlns:p14="http://schemas.microsoft.com/office/powerpoint/2010/main" xmlns="" val="1216248228"/>
              </p:ext>
            </p:extLst>
          </p:nvPr>
        </p:nvGraphicFramePr>
        <p:xfrm>
          <a:off x="166687" y="1919234"/>
          <a:ext cx="8915401" cy="3999245"/>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7"/>
          <p:cNvSpPr>
            <a:spLocks noGrp="1"/>
          </p:cNvSpPr>
          <p:nvPr>
            <p:ph type="sldNum" sz="quarter" idx="12"/>
          </p:nvPr>
        </p:nvSpPr>
        <p:spPr/>
        <p:txBody>
          <a:bodyPr/>
          <a:lstStyle/>
          <a:p>
            <a:fld id="{49E107A0-7B7C-8743-BC43-85A450895BAC}" type="slidenum">
              <a:rPr lang="en-US" smtClean="0"/>
              <a:pPr/>
              <a:t>58</a:t>
            </a:fld>
            <a:endParaRPr lang="en-US"/>
          </a:p>
        </p:txBody>
      </p:sp>
    </p:spTree>
    <p:extLst>
      <p:ext uri="{BB962C8B-B14F-4D97-AF65-F5344CB8AC3E}">
        <p14:creationId xmlns:p14="http://schemas.microsoft.com/office/powerpoint/2010/main" xmlns="" val="3023575661"/>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3"/>
          <p:cNvSpPr txBox="1">
            <a:spLocks/>
          </p:cNvSpPr>
          <p:nvPr/>
        </p:nvSpPr>
        <p:spPr>
          <a:xfrm>
            <a:off x="86703" y="15292"/>
            <a:ext cx="8970591" cy="71745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rgbClr val="008000"/>
                </a:solidFill>
                <a:latin typeface="Arial" panose="020B0604020202020204" pitchFamily="34" charset="0"/>
                <a:cs typeface="Arial" panose="020B0604020202020204" pitchFamily="34" charset="0"/>
              </a:rPr>
              <a:t>DEPARTMENT PERFORMANCE: FIRST QUARTER OF 2020/21 </a:t>
            </a:r>
            <a:endParaRPr lang="en-ZA" sz="2000" b="1" dirty="0">
              <a:solidFill>
                <a:srgbClr val="008000"/>
              </a:solidFill>
              <a:latin typeface="Arial" panose="020B0604020202020204" pitchFamily="34" charset="0"/>
              <a:cs typeface="Arial" panose="020B0604020202020204" pitchFamily="34" charset="0"/>
            </a:endParaRPr>
          </a:p>
        </p:txBody>
      </p:sp>
      <p:graphicFrame>
        <p:nvGraphicFramePr>
          <p:cNvPr id="6" name="Group 121"/>
          <p:cNvGraphicFramePr>
            <a:graphicFrameLocks/>
          </p:cNvGraphicFramePr>
          <p:nvPr>
            <p:extLst>
              <p:ext uri="{D42A27DB-BD31-4B8C-83A1-F6EECF244321}">
                <p14:modId xmlns:p14="http://schemas.microsoft.com/office/powerpoint/2010/main" xmlns="" val="3692731061"/>
              </p:ext>
            </p:extLst>
          </p:nvPr>
        </p:nvGraphicFramePr>
        <p:xfrm>
          <a:off x="139146" y="854410"/>
          <a:ext cx="8865704" cy="5168107"/>
        </p:xfrm>
        <a:graphic>
          <a:graphicData uri="http://schemas.openxmlformats.org/drawingml/2006/table">
            <a:tbl>
              <a:tblPr/>
              <a:tblGrid>
                <a:gridCol w="1595361">
                  <a:extLst>
                    <a:ext uri="{9D8B030D-6E8A-4147-A177-3AD203B41FA5}">
                      <a16:colId xmlns:a16="http://schemas.microsoft.com/office/drawing/2014/main" xmlns="" val="20000"/>
                    </a:ext>
                  </a:extLst>
                </a:gridCol>
                <a:gridCol w="1595362">
                  <a:extLst>
                    <a:ext uri="{9D8B030D-6E8A-4147-A177-3AD203B41FA5}">
                      <a16:colId xmlns:a16="http://schemas.microsoft.com/office/drawing/2014/main" xmlns="" val="20001"/>
                    </a:ext>
                  </a:extLst>
                </a:gridCol>
                <a:gridCol w="1861257">
                  <a:extLst>
                    <a:ext uri="{9D8B030D-6E8A-4147-A177-3AD203B41FA5}">
                      <a16:colId xmlns:a16="http://schemas.microsoft.com/office/drawing/2014/main" xmlns="" val="20002"/>
                    </a:ext>
                  </a:extLst>
                </a:gridCol>
                <a:gridCol w="1814822">
                  <a:extLst>
                    <a:ext uri="{9D8B030D-6E8A-4147-A177-3AD203B41FA5}">
                      <a16:colId xmlns:a16="http://schemas.microsoft.com/office/drawing/2014/main" xmlns="" val="20003"/>
                    </a:ext>
                  </a:extLst>
                </a:gridCol>
                <a:gridCol w="1998902">
                  <a:extLst>
                    <a:ext uri="{9D8B030D-6E8A-4147-A177-3AD203B41FA5}">
                      <a16:colId xmlns:a16="http://schemas.microsoft.com/office/drawing/2014/main" xmlns="" val="20004"/>
                    </a:ext>
                  </a:extLst>
                </a:gridCol>
              </a:tblGrid>
              <a:tr h="431051">
                <a:tc>
                  <a:txBody>
                    <a:bodyPr/>
                    <a:lstStyle/>
                    <a:p>
                      <a:pPr marL="0" algn="l" defTabSz="914400" rtl="0" eaLnBrk="1" latinLnBrk="0" hangingPunct="1">
                        <a:spcAft>
                          <a:spcPts val="0"/>
                        </a:spcAft>
                      </a:pPr>
                      <a:r>
                        <a:rPr kumimoji="0" lang="en-ZA" sz="1300" b="1" i="0" u="none" strike="noStrike" kern="1200" cap="none" normalizeH="0" baseline="0" dirty="0" smtClean="0">
                          <a:ln>
                            <a:noFill/>
                          </a:ln>
                          <a:solidFill>
                            <a:schemeClr val="tx1"/>
                          </a:solidFill>
                          <a:effectLst/>
                          <a:latin typeface="Arial" pitchFamily="34" charset="0"/>
                          <a:ea typeface="+mn-ea"/>
                          <a:cs typeface="Arial" pitchFamily="34" charset="0"/>
                        </a:rPr>
                        <a:t>PROGRAMME</a:t>
                      </a:r>
                    </a:p>
                    <a:p>
                      <a:pPr marL="0" algn="l" defTabSz="914400" rtl="0" eaLnBrk="1" latinLnBrk="0" hangingPunct="1">
                        <a:spcAft>
                          <a:spcPts val="0"/>
                        </a:spcAft>
                      </a:pPr>
                      <a:endParaRPr kumimoji="0" lang="en-ZA" sz="13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algn="l" defTabSz="914400" rtl="0" eaLnBrk="1" latinLnBrk="0" hangingPunct="1">
                        <a:spcAft>
                          <a:spcPts val="0"/>
                        </a:spcAft>
                      </a:pPr>
                      <a:r>
                        <a:rPr kumimoji="0" lang="en-US" sz="1300" b="1" i="0" u="none" strike="noStrike" kern="1200" cap="none" normalizeH="0" baseline="0" dirty="0" smtClean="0">
                          <a:ln>
                            <a:noFill/>
                          </a:ln>
                          <a:solidFill>
                            <a:schemeClr val="tx1"/>
                          </a:solidFill>
                          <a:effectLst/>
                          <a:latin typeface="Arial" pitchFamily="34" charset="0"/>
                          <a:ea typeface="+mn-ea"/>
                          <a:cs typeface="Arial" pitchFamily="34" charset="0"/>
                        </a:rPr>
                        <a:t>% ON TARGET</a:t>
                      </a:r>
                      <a:endParaRPr kumimoji="0" lang="en-ZA" sz="13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ctr" defTabSz="914400" rtl="0" eaLnBrk="1" latinLnBrk="0" hangingPunct="1">
                        <a:spcAft>
                          <a:spcPts val="0"/>
                        </a:spcAft>
                      </a:pPr>
                      <a:r>
                        <a:rPr kumimoji="0" lang="en-US" sz="1300" b="1" i="0" u="none" strike="noStrike" kern="1200" cap="none" normalizeH="0" baseline="0" dirty="0" smtClean="0">
                          <a:ln>
                            <a:noFill/>
                          </a:ln>
                          <a:solidFill>
                            <a:schemeClr val="tx1"/>
                          </a:solidFill>
                          <a:effectLst/>
                          <a:latin typeface="Arial" pitchFamily="34" charset="0"/>
                          <a:ea typeface="+mn-ea"/>
                          <a:cs typeface="Arial" pitchFamily="34" charset="0"/>
                        </a:rPr>
                        <a:t>% WORK IN PROGRESS</a:t>
                      </a:r>
                      <a:endParaRPr kumimoji="0" lang="en-ZA" sz="13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l" defTabSz="914400" rtl="0" eaLnBrk="1" latinLnBrk="0" hangingPunct="1">
                        <a:spcAft>
                          <a:spcPts val="0"/>
                        </a:spcAft>
                      </a:pPr>
                      <a:r>
                        <a:rPr kumimoji="0" lang="en-US" sz="1300" b="1" i="0" u="none" strike="noStrike" kern="1200" cap="none" normalizeH="0" baseline="0" dirty="0" smtClean="0">
                          <a:ln>
                            <a:noFill/>
                          </a:ln>
                          <a:solidFill>
                            <a:schemeClr val="tx1"/>
                          </a:solidFill>
                          <a:effectLst/>
                          <a:latin typeface="Arial" pitchFamily="34" charset="0"/>
                          <a:ea typeface="+mn-ea"/>
                          <a:cs typeface="Arial" pitchFamily="34" charset="0"/>
                        </a:rPr>
                        <a:t>% OFF TARGET</a:t>
                      </a:r>
                      <a:endParaRPr kumimoji="0" lang="en-ZA" sz="13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l" defTabSz="914400" rtl="0" eaLnBrk="1" latinLnBrk="0" hangingPunct="1">
                        <a:spcAft>
                          <a:spcPts val="0"/>
                        </a:spcAft>
                      </a:pPr>
                      <a:r>
                        <a:rPr kumimoji="0" lang="en-US" sz="1300" b="1" i="0" u="none" strike="noStrike" kern="1200" cap="none" normalizeH="0" baseline="0" dirty="0" smtClean="0">
                          <a:ln>
                            <a:noFill/>
                          </a:ln>
                          <a:solidFill>
                            <a:schemeClr val="tx1"/>
                          </a:solidFill>
                          <a:effectLst/>
                          <a:latin typeface="Arial" pitchFamily="34" charset="0"/>
                          <a:ea typeface="+mn-ea"/>
                          <a:cs typeface="Arial" pitchFamily="34" charset="0"/>
                        </a:rPr>
                        <a:t>% NO MILESTONE</a:t>
                      </a:r>
                      <a:endParaRPr kumimoji="0" lang="en-ZA" sz="13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486534">
                <a:tc>
                  <a:txBody>
                    <a:bodyPr/>
                    <a:lstStyle/>
                    <a:p>
                      <a:pPr marL="0" algn="l" defTabSz="914400" rtl="0" eaLnBrk="1" latinLnBrk="0" hangingPunct="1">
                        <a:spcAft>
                          <a:spcPts val="0"/>
                        </a:spcAft>
                      </a:pPr>
                      <a:r>
                        <a:rPr lang="en-ZA" sz="1500" b="1" kern="1200" dirty="0">
                          <a:solidFill>
                            <a:schemeClr val="tx1"/>
                          </a:solidFill>
                          <a:latin typeface="Arial Narrow" panose="020B0606020202030204" pitchFamily="34" charset="0"/>
                          <a:ea typeface="+mn-ea"/>
                          <a:cs typeface="Arial" pitchFamily="34" charset="0"/>
                        </a:rPr>
                        <a:t>Administration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30% (5/17</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35% (6/17</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
                          <a:cs typeface=""/>
                        </a:rPr>
                        <a:t>35% (6/17</a:t>
                      </a:r>
                      <a:r>
                        <a:rPr kumimoji="0" lang="en-ZA" sz="15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(1/18)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468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Arial Narrow" panose="020B0606020202030204" pitchFamily="34" charset="0"/>
                          <a:ea typeface="+mn-ea"/>
                          <a:cs typeface="Arial" pitchFamily="34" charset="0"/>
                        </a:rPr>
                        <a:t>RCSM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58% (7/12</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17% (2/12</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25% (3/12)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471292">
                <a:tc>
                  <a:txBody>
                    <a:bodyPr/>
                    <a:lstStyle/>
                    <a:p>
                      <a:pPr marL="0" algn="l" defTabSz="914400" rtl="0" eaLnBrk="1" latinLnBrk="0" hangingPunct="1">
                        <a:spcAft>
                          <a:spcPts val="0"/>
                        </a:spcAft>
                      </a:pPr>
                      <a:r>
                        <a:rPr lang="en-US" sz="1500" b="1" dirty="0">
                          <a:latin typeface="Arial Narrow" panose="020B0606020202030204" pitchFamily="34" charset="0"/>
                          <a:cs typeface="Arial" pitchFamily="34" charset="0"/>
                        </a:rPr>
                        <a:t>O&amp;C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38% (3/8</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38% (3/8</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
                          <a:cs typeface=""/>
                        </a:rPr>
                        <a:t>24% (2/8</a:t>
                      </a:r>
                      <a:r>
                        <a:rPr kumimoji="0" lang="en-ZA" sz="15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(2/10)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436620">
                <a:tc>
                  <a:txBody>
                    <a:bodyPr/>
                    <a:lstStyle/>
                    <a:p>
                      <a:pPr marL="0" algn="l" defTabSz="914400" rtl="0" eaLnBrk="1" latinLnBrk="0" hangingPunct="1">
                        <a:spcAft>
                          <a:spcPts val="0"/>
                        </a:spcAft>
                      </a:pPr>
                      <a:r>
                        <a:rPr lang="en-ZA" sz="1500" b="1" kern="1200" dirty="0">
                          <a:solidFill>
                            <a:schemeClr val="tx1"/>
                          </a:solidFill>
                          <a:latin typeface="Arial Narrow" panose="020B0606020202030204" pitchFamily="34" charset="0"/>
                          <a:ea typeface="+mn-ea"/>
                          <a:cs typeface="Arial" pitchFamily="34" charset="0"/>
                        </a:rPr>
                        <a:t>CCAQSD</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60% (12/20)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20% (4/20</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
                          <a:cs typeface=""/>
                        </a:rPr>
                        <a:t>20% (4/20</a:t>
                      </a:r>
                      <a:r>
                        <a:rPr kumimoji="0" lang="en-ZA" sz="15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(6/26)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434364">
                <a:tc>
                  <a:txBody>
                    <a:bodyPr/>
                    <a:lstStyle/>
                    <a:p>
                      <a:pPr marL="0" algn="l" defTabSz="914400" rtl="0" eaLnBrk="1" latinLnBrk="0" hangingPunct="1">
                        <a:spcAft>
                          <a:spcPts val="0"/>
                        </a:spcAft>
                      </a:pPr>
                      <a:r>
                        <a:rPr lang="en-ZA" sz="1500" b="1" kern="1200" dirty="0">
                          <a:solidFill>
                            <a:schemeClr val="tx1"/>
                          </a:solidFill>
                          <a:latin typeface="Arial Narrow" panose="020B0606020202030204" pitchFamily="34" charset="0"/>
                          <a:ea typeface="+mn-ea"/>
                          <a:cs typeface="Arial" pitchFamily="34" charset="0"/>
                        </a:rPr>
                        <a:t>B&amp;C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56% (9/16</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31% (5/16</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
                          <a:cs typeface=""/>
                        </a:rPr>
                        <a:t>13% (2/16</a:t>
                      </a:r>
                      <a:r>
                        <a:rPr kumimoji="0" lang="en-ZA" sz="1500" b="1" i="0" u="none" strike="noStrike" kern="1200" cap="none" normalizeH="0" baseline="0" dirty="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(1/17)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505670">
                <a:tc>
                  <a:txBody>
                    <a:bodyPr/>
                    <a:lstStyle/>
                    <a:p>
                      <a:pPr marL="0" indent="0" algn="l" defTabSz="914400" rtl="0" eaLnBrk="1" latinLnBrk="0" hangingPunct="1">
                        <a:spcAft>
                          <a:spcPts val="0"/>
                        </a:spcAft>
                        <a:buFontTx/>
                        <a:buNone/>
                      </a:pPr>
                      <a:r>
                        <a:rPr lang="en-US" sz="1500" b="1" kern="1200" dirty="0">
                          <a:solidFill>
                            <a:schemeClr val="tx1"/>
                          </a:solidFill>
                          <a:latin typeface="Arial Narrow" panose="020B0606020202030204" pitchFamily="34" charset="0"/>
                          <a:ea typeface="+mn-ea"/>
                          <a:cs typeface="Arial" pitchFamily="34" charset="0"/>
                        </a:rPr>
                        <a:t>EP</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13% (2/15</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20% (3/15</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smtClean="0">
                          <a:ln>
                            <a:noFill/>
                          </a:ln>
                          <a:solidFill>
                            <a:schemeClr val="tx1"/>
                          </a:solidFill>
                          <a:effectLst/>
                          <a:latin typeface="Arial Narrow" pitchFamily="34" charset="0"/>
                          <a:ea typeface="+mn-ea"/>
                          <a:cs typeface="+mn-cs"/>
                        </a:rPr>
                        <a:t>67% (10/15</a:t>
                      </a:r>
                      <a:r>
                        <a:rPr kumimoji="0" lang="en-ZA" sz="1500" b="1" i="0" u="none" strike="noStrike" kern="1200" cap="none" normalizeH="0" baseline="0" dirty="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normalizeH="0" baseline="0" dirty="0" smtClean="0">
                          <a:ln>
                            <a:noFill/>
                          </a:ln>
                          <a:solidFill>
                            <a:schemeClr val="tx1"/>
                          </a:solidFill>
                          <a:effectLst/>
                          <a:latin typeface="Arial Narrow" pitchFamily="34" charset="0"/>
                          <a:ea typeface="+mn-ea"/>
                          <a:cs typeface="+mn-cs"/>
                        </a:rPr>
                        <a:t>(6/21)</a:t>
                      </a:r>
                      <a:endParaRPr kumimoji="0" lang="en-ZA" sz="15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463006">
                <a:tc>
                  <a:txBody>
                    <a:bodyPr/>
                    <a:lstStyle/>
                    <a:p>
                      <a:pPr marL="0" algn="l" defTabSz="914400" rtl="0" eaLnBrk="1" latinLnBrk="0" hangingPunct="1">
                        <a:spcAft>
                          <a:spcPts val="0"/>
                        </a:spcAft>
                      </a:pPr>
                      <a:r>
                        <a:rPr lang="en-US" sz="1500" b="1" dirty="0">
                          <a:latin typeface="Arial Narrow" panose="020B0606020202030204" pitchFamily="34" charset="0"/>
                          <a:cs typeface="Arial" pitchFamily="34" charset="0"/>
                        </a:rPr>
                        <a:t>C&amp;WM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58% (4/7)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14% (1/7)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28% (2/7)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normalizeH="0" baseline="0" dirty="0">
                          <a:ln>
                            <a:noFill/>
                          </a:ln>
                          <a:solidFill>
                            <a:schemeClr val="tx1"/>
                          </a:solidFill>
                          <a:effectLst/>
                          <a:latin typeface="Arial Narrow" pitchFamily="34" charset="0"/>
                          <a:ea typeface=""/>
                          <a:cs typeface=""/>
                        </a:rPr>
                        <a:t>(1/8)</a:t>
                      </a:r>
                      <a:endParaRPr kumimoji="0" lang="en-ZA" sz="1500" b="1" i="0" u="none" strike="noStrike" kern="1200" cap="none" normalizeH="0" baseline="0" dirty="0">
                        <a:ln>
                          <a:noFill/>
                        </a:ln>
                        <a:solidFill>
                          <a:schemeClr val="tx1"/>
                        </a:solidFill>
                        <a:effectLst/>
                        <a:latin typeface="Arial Narrow" pitchFamily="34" charset="0"/>
                        <a:ea typeface=""/>
                        <a:cs typeface=""/>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463006">
                <a:tc>
                  <a:txBody>
                    <a:bodyPr/>
                    <a:lstStyle/>
                    <a:p>
                      <a:r>
                        <a:rPr lang="en-US" sz="1500" b="1" kern="1200" dirty="0">
                          <a:solidFill>
                            <a:schemeClr val="tx1"/>
                          </a:solidFill>
                          <a:latin typeface="Arial Narrow" panose="020B0606020202030204" pitchFamily="34" charset="0"/>
                          <a:ea typeface="+mn-ea"/>
                          <a:cs typeface="Arial" pitchFamily="34" charset="0"/>
                        </a:rPr>
                        <a:t>Forestry</a:t>
                      </a:r>
                      <a:endParaRPr lang="en-ZA" sz="1500" b="1" kern="1200" dirty="0">
                        <a:solidFill>
                          <a:schemeClr val="tx1"/>
                        </a:solidFill>
                        <a:latin typeface="Arial Narrow" panose="020B0606020202030204"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25% (3/12)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8% (1/12)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67% (8/12)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(3/15)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5024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Arial Narrow" panose="020B0606020202030204" pitchFamily="34" charset="0"/>
                          <a:ea typeface="+mn-ea"/>
                          <a:cs typeface="Arial" pitchFamily="34" charset="0"/>
                        </a:rPr>
                        <a:t>Fisheries</a:t>
                      </a:r>
                    </a:p>
                    <a:p>
                      <a:endParaRPr lang="en-ZA" sz="1500" b="1" kern="1200" dirty="0">
                        <a:solidFill>
                          <a:schemeClr val="tx1"/>
                        </a:solidFill>
                        <a:latin typeface="Arial Narrow" panose="020B0606020202030204" pitchFamily="34" charset="0"/>
                        <a:ea typeface="+mn-ea"/>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54% (7/13)</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mn-ea"/>
                          <a:cs typeface="+mn-cs"/>
                        </a:rPr>
                        <a:t>31% (4/13)</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15% (2/13)</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normalizeH="0" baseline="0" dirty="0">
                          <a:ln>
                            <a:noFill/>
                          </a:ln>
                          <a:solidFill>
                            <a:schemeClr val="tx1"/>
                          </a:solidFill>
                          <a:effectLst/>
                          <a:latin typeface="Arial Narrow" pitchFamily="34" charset="0"/>
                          <a:ea typeface=""/>
                          <a:cs typeface=""/>
                        </a:rPr>
                        <a:t>(3/14)</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r h="505670">
                <a:tc>
                  <a:txBody>
                    <a:bodyPr/>
                    <a:lstStyle/>
                    <a:p>
                      <a:r>
                        <a:rPr lang="en-ZA" sz="1600" b="1" dirty="0" smtClean="0">
                          <a:latin typeface="Arial Narrow" panose="020B0606020202030204" pitchFamily="34" charset="0"/>
                          <a:cs typeface="Arial" pitchFamily="34" charset="0"/>
                        </a:rPr>
                        <a:t>DEPARTMENT</a:t>
                      </a:r>
                      <a:endParaRPr lang="en-ZA" sz="1600" b="1" dirty="0">
                        <a:latin typeface="Arial Narrow" panose="020B0606020202030204" pitchFamily="34" charset="0"/>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43% (52/120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24% </a:t>
                      </a:r>
                      <a:r>
                        <a:rPr kumimoji="0" lang="en-ZA" sz="1600" b="1" i="0" u="none" strike="noStrike" kern="1200" cap="none" normalizeH="0" baseline="0" dirty="0">
                          <a:ln>
                            <a:noFill/>
                          </a:ln>
                          <a:solidFill>
                            <a:schemeClr val="tx1"/>
                          </a:solidFill>
                          <a:effectLst/>
                          <a:latin typeface="Arial Narrow" pitchFamily="34" charset="0"/>
                          <a:ea typeface="+mn-ea"/>
                          <a:cs typeface="+mn-cs"/>
                        </a:rPr>
                        <a:t>(</a:t>
                      </a:r>
                      <a:r>
                        <a:rPr kumimoji="0" lang="en-ZA" sz="1600" b="1" i="0" u="none" strike="noStrike" kern="1200" cap="none" normalizeH="0" baseline="0" dirty="0" smtClean="0">
                          <a:ln>
                            <a:noFill/>
                          </a:ln>
                          <a:solidFill>
                            <a:schemeClr val="tx1"/>
                          </a:solidFill>
                          <a:effectLst/>
                          <a:latin typeface="Arial Narrow" pitchFamily="34" charset="0"/>
                          <a:ea typeface="+mn-ea"/>
                          <a:cs typeface="+mn-cs"/>
                        </a:rPr>
                        <a:t>29/120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33% (39/120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a:ln>
                            <a:noFill/>
                          </a:ln>
                          <a:solidFill>
                            <a:schemeClr val="tx1"/>
                          </a:solidFill>
                          <a:effectLst/>
                          <a:latin typeface="Arial Narrow" pitchFamily="34" charset="0"/>
                          <a:ea typeface="+mn-ea"/>
                          <a:cs typeface="+mn-cs"/>
                        </a:rPr>
                        <a:t>(</a:t>
                      </a:r>
                      <a:r>
                        <a:rPr kumimoji="0" lang="en-ZA" sz="1600" b="1" i="0" u="none" strike="noStrike" kern="1200" cap="none" normalizeH="0" baseline="0" dirty="0" smtClean="0">
                          <a:ln>
                            <a:noFill/>
                          </a:ln>
                          <a:solidFill>
                            <a:schemeClr val="tx1"/>
                          </a:solidFill>
                          <a:effectLst/>
                          <a:latin typeface="Arial Narrow" pitchFamily="34" charset="0"/>
                          <a:ea typeface="+mn-ea"/>
                          <a:cs typeface="+mn-cs"/>
                        </a:rPr>
                        <a:t>21/141)</a:t>
                      </a:r>
                      <a:endParaRPr kumimoji="0" lang="en-ZA" sz="16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10"/>
                  </a:ext>
                </a:extLst>
              </a:tr>
            </a:tbl>
          </a:graphicData>
        </a:graphic>
      </p:graphicFrame>
      <p:sp>
        <p:nvSpPr>
          <p:cNvPr id="7" name="Slide Number Placeholder 6"/>
          <p:cNvSpPr>
            <a:spLocks noGrp="1"/>
          </p:cNvSpPr>
          <p:nvPr>
            <p:ph type="sldNum" sz="quarter" idx="12"/>
          </p:nvPr>
        </p:nvSpPr>
        <p:spPr>
          <a:xfrm>
            <a:off x="6288504" y="6353729"/>
            <a:ext cx="2133600" cy="365125"/>
          </a:xfrm>
        </p:spPr>
        <p:txBody>
          <a:bodyPr/>
          <a:lstStyle/>
          <a:p>
            <a:fld id="{49E107A0-7B7C-8743-BC43-85A450895BAC}" type="slidenum">
              <a:rPr lang="en-US" smtClean="0"/>
              <a:pPr/>
              <a:t>59</a:t>
            </a:fld>
            <a:endParaRPr lang="en-US" dirty="0"/>
          </a:p>
        </p:txBody>
      </p:sp>
      <p:sp>
        <p:nvSpPr>
          <p:cNvPr id="8" name="TextBox 7"/>
          <p:cNvSpPr txBox="1"/>
          <p:nvPr/>
        </p:nvSpPr>
        <p:spPr>
          <a:xfrm>
            <a:off x="1876926" y="6244739"/>
            <a:ext cx="6266047" cy="523220"/>
          </a:xfrm>
          <a:prstGeom prst="rect">
            <a:avLst/>
          </a:prstGeom>
          <a:solidFill>
            <a:schemeClr val="bg1">
              <a:lumMod val="85000"/>
            </a:schemeClr>
          </a:solidFill>
        </p:spPr>
        <p:txBody>
          <a:bodyPr wrap="square" rtlCol="0">
            <a:spAutoFit/>
          </a:bodyPr>
          <a:lstStyle/>
          <a:p>
            <a:pPr algn="ctr"/>
            <a:r>
              <a:rPr lang="en-ZA" sz="1400" dirty="0" smtClean="0"/>
              <a:t>NB:  % On Target + % Work in Progress + % Off Target = 100%</a:t>
            </a:r>
          </a:p>
          <a:p>
            <a:pPr algn="ctr"/>
            <a:r>
              <a:rPr lang="en-ZA" sz="1400" dirty="0" smtClean="0"/>
              <a:t>% No Milestone excluded as no progress is measured against no milestone targets.</a:t>
            </a:r>
            <a:endParaRPr lang="en-ZA" sz="1400" dirty="0"/>
          </a:p>
        </p:txBody>
      </p:sp>
    </p:spTree>
    <p:extLst>
      <p:ext uri="{BB962C8B-B14F-4D97-AF65-F5344CB8AC3E}">
        <p14:creationId xmlns:p14="http://schemas.microsoft.com/office/powerpoint/2010/main" xmlns="" val="401942599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81982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86425"/>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1: ADMINISTRATION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037862229"/>
              </p:ext>
            </p:extLst>
          </p:nvPr>
        </p:nvGraphicFramePr>
        <p:xfrm>
          <a:off x="157162" y="957759"/>
          <a:ext cx="8857397" cy="4663440"/>
        </p:xfrm>
        <a:graphic>
          <a:graphicData uri="http://schemas.openxmlformats.org/drawingml/2006/table">
            <a:tbl>
              <a:tblPr/>
              <a:tblGrid>
                <a:gridCol w="2296813">
                  <a:extLst>
                    <a:ext uri="{9D8B030D-6E8A-4147-A177-3AD203B41FA5}">
                      <a16:colId xmlns:a16="http://schemas.microsoft.com/office/drawing/2014/main" xmlns="" val="20000"/>
                    </a:ext>
                  </a:extLst>
                </a:gridCol>
                <a:gridCol w="1224706">
                  <a:extLst>
                    <a:ext uri="{9D8B030D-6E8A-4147-A177-3AD203B41FA5}">
                      <a16:colId xmlns:a16="http://schemas.microsoft.com/office/drawing/2014/main" xmlns="" val="2943730514"/>
                    </a:ext>
                  </a:extLst>
                </a:gridCol>
                <a:gridCol w="3326295"/>
                <a:gridCol w="2009583"/>
              </a:tblGrid>
              <a:tr h="301197">
                <a:tc gridSpan="4">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Improved contribution of the Department to socio-economic transformation and empowerment of previously disadvantaged </a:t>
                      </a: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community </a:t>
                      </a: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51556">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519923">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Baseline for </a:t>
                      </a:r>
                      <a:r>
                        <a:rPr lang="en-ZA" sz="1300" kern="1200" dirty="0" smtClean="0">
                          <a:solidFill>
                            <a:schemeClr val="tx1"/>
                          </a:solidFill>
                          <a:effectLst/>
                          <a:latin typeface="Arial" panose="020B0604020202020204" pitchFamily="34" charset="0"/>
                          <a:ea typeface="+mn-ea"/>
                          <a:cs typeface="Arial" panose="020B0604020202020204" pitchFamily="34" charset="0"/>
                        </a:rPr>
                        <a:t>township and </a:t>
                      </a:r>
                      <a:r>
                        <a:rPr lang="en-ZA" sz="1300" kern="1200" dirty="0">
                          <a:solidFill>
                            <a:schemeClr val="tx1"/>
                          </a:solidFill>
                          <a:effectLst/>
                          <a:latin typeface="Arial" panose="020B0604020202020204" pitchFamily="34" charset="0"/>
                          <a:ea typeface="+mn-ea"/>
                          <a:cs typeface="Arial" panose="020B0604020202020204" pitchFamily="34" charset="0"/>
                        </a:rPr>
                        <a:t>rural </a:t>
                      </a:r>
                      <a:r>
                        <a:rPr lang="en-ZA" sz="1300" kern="1200" dirty="0" smtClean="0">
                          <a:solidFill>
                            <a:schemeClr val="tx1"/>
                          </a:solidFill>
                          <a:effectLst/>
                          <a:latin typeface="Arial" panose="020B0604020202020204" pitchFamily="34" charset="0"/>
                          <a:ea typeface="+mn-ea"/>
                          <a:cs typeface="Arial" panose="020B0604020202020204" pitchFamily="34" charset="0"/>
                        </a:rPr>
                        <a:t>enterprise for </a:t>
                      </a:r>
                      <a:r>
                        <a:rPr lang="en-ZA" sz="1300" kern="1200" dirty="0">
                          <a:solidFill>
                            <a:schemeClr val="tx1"/>
                          </a:solidFill>
                          <a:effectLst/>
                          <a:latin typeface="Arial" panose="020B0604020202020204" pitchFamily="34" charset="0"/>
                          <a:ea typeface="+mn-ea"/>
                          <a:cs typeface="Arial" panose="020B0604020202020204" pitchFamily="34" charset="0"/>
                        </a:rPr>
                        <a:t>procurement </a:t>
                      </a:r>
                      <a:r>
                        <a:rPr lang="en-ZA" sz="1300" kern="1200" dirty="0" smtClean="0">
                          <a:solidFill>
                            <a:schemeClr val="tx1"/>
                          </a:solidFill>
                          <a:effectLst/>
                          <a:latin typeface="Arial" panose="020B0604020202020204" pitchFamily="34" charset="0"/>
                          <a:ea typeface="+mn-ea"/>
                          <a:cs typeface="Arial" panose="020B0604020202020204" pitchFamily="34" charset="0"/>
                        </a:rPr>
                        <a:t>of goods </a:t>
                      </a:r>
                      <a:r>
                        <a:rPr lang="en-ZA" sz="1300" kern="1200" dirty="0">
                          <a:solidFill>
                            <a:schemeClr val="tx1"/>
                          </a:solidFill>
                          <a:effectLst/>
                          <a:latin typeface="Arial" panose="020B0604020202020204" pitchFamily="34" charset="0"/>
                          <a:ea typeface="+mn-ea"/>
                          <a:cs typeface="Arial" panose="020B0604020202020204" pitchFamily="34" charset="0"/>
                        </a:rPr>
                        <a:t>and </a:t>
                      </a:r>
                      <a:r>
                        <a:rPr lang="en-ZA" sz="1300" kern="1200" dirty="0" smtClean="0">
                          <a:solidFill>
                            <a:schemeClr val="tx1"/>
                          </a:solidFill>
                          <a:effectLst/>
                          <a:latin typeface="Arial" panose="020B0604020202020204" pitchFamily="34" charset="0"/>
                          <a:ea typeface="+mn-ea"/>
                          <a:cs typeface="Arial" panose="020B0604020202020204" pitchFamily="34" charset="0"/>
                        </a:rPr>
                        <a:t>services (less </a:t>
                      </a:r>
                      <a:r>
                        <a:rPr lang="en-ZA" sz="1300" kern="1200" dirty="0">
                          <a:solidFill>
                            <a:schemeClr val="tx1"/>
                          </a:solidFill>
                          <a:effectLst/>
                          <a:latin typeface="Arial" panose="020B0604020202020204" pitchFamily="34" charset="0"/>
                          <a:ea typeface="+mn-ea"/>
                          <a:cs typeface="Arial" panose="020B0604020202020204" pitchFamily="34" charset="0"/>
                        </a:rPr>
                        <a:t>than R800K)</a:t>
                      </a:r>
                    </a:p>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Established30</a:t>
                      </a:r>
                      <a:r>
                        <a:rPr lang="en-ZA" sz="1300" kern="1200" dirty="0">
                          <a:solidFill>
                            <a:schemeClr val="tx1"/>
                          </a:solidFill>
                          <a:effectLst/>
                          <a:latin typeface="Arial" panose="020B0604020202020204" pitchFamily="34" charset="0"/>
                          <a:ea typeface="+mn-ea"/>
                          <a:cs typeface="Arial" panose="020B0604020202020204" pitchFamily="34" charset="0"/>
                        </a:rPr>
                        <a:t>% of </a:t>
                      </a:r>
                      <a:r>
                        <a:rPr lang="en-ZA" sz="1300" kern="1200" dirty="0" smtClean="0">
                          <a:solidFill>
                            <a:schemeClr val="tx1"/>
                          </a:solidFill>
                          <a:effectLst/>
                          <a:latin typeface="Arial" panose="020B0604020202020204" pitchFamily="34" charset="0"/>
                          <a:ea typeface="+mn-ea"/>
                          <a:cs typeface="Arial" panose="020B0604020202020204" pitchFamily="34" charset="0"/>
                        </a:rPr>
                        <a:t>procurement on </a:t>
                      </a:r>
                      <a:r>
                        <a:rPr lang="en-ZA" sz="1300" kern="1200" dirty="0">
                          <a:solidFill>
                            <a:schemeClr val="tx1"/>
                          </a:solidFill>
                          <a:effectLst/>
                          <a:latin typeface="Arial" panose="020B0604020202020204" pitchFamily="34" charset="0"/>
                          <a:ea typeface="+mn-ea"/>
                          <a:cs typeface="Arial" panose="020B0604020202020204" pitchFamily="34" charset="0"/>
                        </a:rPr>
                        <a:t>Rural </a:t>
                      </a:r>
                      <a:r>
                        <a:rPr lang="en-ZA" sz="1300" kern="1200" dirty="0" smtClean="0">
                          <a:solidFill>
                            <a:schemeClr val="tx1"/>
                          </a:solidFill>
                          <a:effectLst/>
                          <a:latin typeface="Arial" panose="020B0604020202020204" pitchFamily="34" charset="0"/>
                          <a:ea typeface="+mn-ea"/>
                          <a:cs typeface="Arial" panose="020B0604020202020204" pitchFamily="34" charset="0"/>
                        </a:rPr>
                        <a:t>and Township enterprises by </a:t>
                      </a:r>
                      <a:r>
                        <a:rPr lang="en-ZA" sz="1300" kern="1200" dirty="0">
                          <a:solidFill>
                            <a:schemeClr val="tx1"/>
                          </a:solidFill>
                          <a:effectLst/>
                          <a:latin typeface="Arial" panose="020B0604020202020204" pitchFamily="34" charset="0"/>
                          <a:ea typeface="+mn-ea"/>
                          <a:cs typeface="Arial" panose="020B0604020202020204" pitchFamily="34" charset="0"/>
                        </a:rPr>
                        <a:t>31 March 2021</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0% </a:t>
                      </a:r>
                      <a:endParaRPr lang="en-ZA" sz="13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dirty="0" smtClean="0">
                          <a:solidFill>
                            <a:schemeClr val="tx1"/>
                          </a:solidFill>
                          <a:effectLst/>
                          <a:latin typeface="Arial" panose="020B0604020202020204" pitchFamily="34" charset="0"/>
                          <a:ea typeface="+mn-ea"/>
                          <a:cs typeface="Arial" panose="020B0604020202020204" pitchFamily="34" charset="0"/>
                        </a:rPr>
                        <a:t>Challenges</a:t>
                      </a:r>
                      <a:r>
                        <a:rPr lang="en-ZA" sz="1300" kern="1200" dirty="0">
                          <a:solidFill>
                            <a:schemeClr val="tx1"/>
                          </a:solidFill>
                          <a:effectLst/>
                          <a:latin typeface="Arial" panose="020B0604020202020204" pitchFamily="34" charset="0"/>
                          <a:ea typeface="+mn-ea"/>
                          <a:cs typeface="Arial" panose="020B0604020202020204" pitchFamily="34" charset="0"/>
                        </a:rPr>
                        <a:t>: </a:t>
                      </a:r>
                      <a:r>
                        <a:rPr lang="en-ZA" sz="1300" kern="1200" dirty="0" smtClean="0">
                          <a:solidFill>
                            <a:schemeClr val="tx1"/>
                          </a:solidFill>
                          <a:effectLst/>
                          <a:latin typeface="Arial" panose="020B0604020202020204" pitchFamily="34" charset="0"/>
                          <a:ea typeface="+mn-ea"/>
                          <a:cs typeface="Arial" panose="020B0604020202020204" pitchFamily="34" charset="0"/>
                        </a:rPr>
                        <a:t>Due to outbreak of Covid-19 ,  procurement was largely  limited purchasing of PPEs and the disinfection of offices. The Department could not get service providers from the rural and township areas for these services.</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203777">
                <a:tc>
                  <a:txBody>
                    <a:bodyPr/>
                    <a:lstStyle/>
                    <a:p>
                      <a:pPr marL="0" algn="just" defTabSz="457200" rtl="0" eaLnBrk="1" latinLnBrk="0" hangingPunct="1">
                        <a:lnSpc>
                          <a:spcPct val="100000"/>
                        </a:lnSpc>
                        <a:spcAft>
                          <a:spcPts val="0"/>
                        </a:spcAft>
                      </a:pPr>
                      <a:r>
                        <a:rPr lang="en-ZA" sz="1300" kern="1200" dirty="0" smtClean="0">
                          <a:solidFill>
                            <a:schemeClr val="tx1"/>
                          </a:solidFill>
                          <a:effectLst/>
                          <a:latin typeface="Arial" panose="020B0604020202020204" pitchFamily="34" charset="0"/>
                          <a:ea typeface="+mn-ea"/>
                          <a:cs typeface="Arial" panose="020B0604020202020204" pitchFamily="34" charset="0"/>
                        </a:rPr>
                        <a:t>2 supplier workshops conducted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Arial" panose="020B0604020202020204" pitchFamily="34" charset="0"/>
                          <a:ea typeface="+mn-ea"/>
                          <a:cs typeface="Arial" panose="020B0604020202020204" pitchFamily="34" charset="0"/>
                        </a:rPr>
                        <a:t>None.</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dirty="0">
                          <a:solidFill>
                            <a:schemeClr val="tx1"/>
                          </a:solidFill>
                          <a:effectLst/>
                          <a:latin typeface="Arial" panose="020B0604020202020204" pitchFamily="34" charset="0"/>
                          <a:ea typeface="+mn-ea"/>
                          <a:cs typeface="Arial" panose="020B0604020202020204" pitchFamily="34" charset="0"/>
                        </a:rPr>
                        <a:t>Challenges: </a:t>
                      </a:r>
                      <a:r>
                        <a:rPr lang="en-ZA" sz="1300" kern="1200" dirty="0">
                          <a:solidFill>
                            <a:schemeClr val="tx1"/>
                          </a:solidFill>
                          <a:effectLst/>
                          <a:latin typeface="Arial" panose="020B0604020202020204" pitchFamily="34" charset="0"/>
                          <a:ea typeface="+mn-ea"/>
                          <a:cs typeface="Arial" panose="020B0604020202020204" pitchFamily="34" charset="0"/>
                        </a:rPr>
                        <a:t>Planned workshops  </a:t>
                      </a:r>
                      <a:r>
                        <a:rPr lang="en-ZA" sz="1300" kern="1200" dirty="0" smtClean="0">
                          <a:solidFill>
                            <a:schemeClr val="tx1"/>
                          </a:solidFill>
                          <a:effectLst/>
                          <a:latin typeface="Arial" panose="020B0604020202020204" pitchFamily="34" charset="0"/>
                          <a:ea typeface="+mn-ea"/>
                          <a:cs typeface="Arial" panose="020B0604020202020204" pitchFamily="34" charset="0"/>
                        </a:rPr>
                        <a:t>were postponed </a:t>
                      </a:r>
                      <a:r>
                        <a:rPr lang="en-ZA" sz="1300" kern="1200" dirty="0">
                          <a:solidFill>
                            <a:schemeClr val="tx1"/>
                          </a:solidFill>
                          <a:effectLst/>
                          <a:latin typeface="Arial" panose="020B0604020202020204" pitchFamily="34" charset="0"/>
                          <a:ea typeface="+mn-ea"/>
                          <a:cs typeface="Arial" panose="020B0604020202020204" pitchFamily="34" charset="0"/>
                        </a:rPr>
                        <a:t>due to Covid-19 </a:t>
                      </a:r>
                      <a:r>
                        <a:rPr lang="en-ZA" sz="1300" kern="1200" dirty="0" smtClean="0">
                          <a:solidFill>
                            <a:schemeClr val="tx1"/>
                          </a:solidFill>
                          <a:effectLst/>
                          <a:latin typeface="Arial" panose="020B0604020202020204" pitchFamily="34" charset="0"/>
                          <a:ea typeface="+mn-ea"/>
                          <a:cs typeface="Arial" panose="020B0604020202020204" pitchFamily="34" charset="0"/>
                        </a:rPr>
                        <a:t>regulations</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24337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An adequately skilled and transformed workforce which is representative of South Africa’s race and gender demographics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547032">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8</a:t>
                      </a:r>
                      <a:r>
                        <a:rPr lang="en-ZA" sz="1300" kern="1200" dirty="0" smtClean="0">
                          <a:solidFill>
                            <a:schemeClr val="tx1"/>
                          </a:solidFill>
                          <a:effectLst/>
                          <a:latin typeface="Arial" panose="020B0604020202020204" pitchFamily="34" charset="0"/>
                          <a:ea typeface="+mn-ea"/>
                          <a:cs typeface="Arial" panose="020B0604020202020204" pitchFamily="34" charset="0"/>
                        </a:rPr>
                        <a:t>% vacancy</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rate</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Vacancy rate as at 1 July  is 12,9</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(540*100/4188)</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Restrictions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on advertising and appointments due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to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Level 5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&amp;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 regulations. </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6</a:t>
            </a:fld>
            <a:endParaRPr lang="en-US"/>
          </a:p>
        </p:txBody>
      </p:sp>
    </p:spTree>
    <p:extLst>
      <p:ext uri="{BB962C8B-B14F-4D97-AF65-F5344CB8AC3E}">
        <p14:creationId xmlns:p14="http://schemas.microsoft.com/office/powerpoint/2010/main" xmlns="" val="1665387961"/>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75522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457200" y="145112"/>
            <a:ext cx="8229600" cy="584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000" b="1" smtClean="0">
                <a:solidFill>
                  <a:srgbClr val="00B050"/>
                </a:solidFill>
                <a:latin typeface="Arial" panose="020B0604020202020204" pitchFamily="34" charset="0"/>
              </a:rPr>
              <a:t>OVERALL SUMMARY OF DEFF FIRST QUARTER PERFORMANCE </a:t>
            </a:r>
            <a:endParaRPr lang="en-US" altLang="en-US" sz="2000" b="1" dirty="0">
              <a:solidFill>
                <a:srgbClr val="00B050"/>
              </a:solidFill>
              <a:latin typeface="Arial" panose="020B0604020202020204" pitchFamily="34" charset="0"/>
            </a:endParaRPr>
          </a:p>
        </p:txBody>
      </p:sp>
      <p:graphicFrame>
        <p:nvGraphicFramePr>
          <p:cNvPr id="6" name="Group 121"/>
          <p:cNvGraphicFramePr>
            <a:graphicFrameLocks/>
          </p:cNvGraphicFramePr>
          <p:nvPr>
            <p:extLst>
              <p:ext uri="{D42A27DB-BD31-4B8C-83A1-F6EECF244321}">
                <p14:modId xmlns:p14="http://schemas.microsoft.com/office/powerpoint/2010/main" xmlns="" val="2207185387"/>
              </p:ext>
            </p:extLst>
          </p:nvPr>
        </p:nvGraphicFramePr>
        <p:xfrm>
          <a:off x="166688" y="884971"/>
          <a:ext cx="8820150" cy="1049338"/>
        </p:xfrm>
        <a:graphic>
          <a:graphicData uri="http://schemas.openxmlformats.org/drawingml/2006/table">
            <a:tbl>
              <a:tblPr/>
              <a:tblGrid>
                <a:gridCol w="2610878">
                  <a:extLst>
                    <a:ext uri="{9D8B030D-6E8A-4147-A177-3AD203B41FA5}">
                      <a16:colId xmlns:a16="http://schemas.microsoft.com/office/drawing/2014/main" xmlns="" val="20000"/>
                    </a:ext>
                  </a:extLst>
                </a:gridCol>
                <a:gridCol w="2242052">
                  <a:extLst>
                    <a:ext uri="{9D8B030D-6E8A-4147-A177-3AD203B41FA5}">
                      <a16:colId xmlns:a16="http://schemas.microsoft.com/office/drawing/2014/main" xmlns="" val="20001"/>
                    </a:ext>
                  </a:extLst>
                </a:gridCol>
                <a:gridCol w="2099424">
                  <a:extLst>
                    <a:ext uri="{9D8B030D-6E8A-4147-A177-3AD203B41FA5}">
                      <a16:colId xmlns:a16="http://schemas.microsoft.com/office/drawing/2014/main" xmlns="" val="20002"/>
                    </a:ext>
                  </a:extLst>
                </a:gridCol>
                <a:gridCol w="1867796">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43% (52/120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24% </a:t>
                      </a:r>
                      <a:r>
                        <a:rPr kumimoji="0" lang="en-ZA" sz="1600" b="1" i="0" u="none" strike="noStrike" kern="1200" cap="none" normalizeH="0" baseline="0" dirty="0">
                          <a:ln>
                            <a:noFill/>
                          </a:ln>
                          <a:solidFill>
                            <a:schemeClr val="tx1"/>
                          </a:solidFill>
                          <a:effectLst/>
                          <a:latin typeface="Arial Narrow" pitchFamily="34" charset="0"/>
                          <a:ea typeface="+mn-ea"/>
                          <a:cs typeface="+mn-cs"/>
                        </a:rPr>
                        <a:t>(</a:t>
                      </a:r>
                      <a:r>
                        <a:rPr kumimoji="0" lang="en-ZA" sz="1600" b="1" i="0" u="none" strike="noStrike" kern="1200" cap="none" normalizeH="0" baseline="0" dirty="0" smtClean="0">
                          <a:ln>
                            <a:noFill/>
                          </a:ln>
                          <a:solidFill>
                            <a:schemeClr val="tx1"/>
                          </a:solidFill>
                          <a:effectLst/>
                          <a:latin typeface="Arial Narrow" pitchFamily="34" charset="0"/>
                          <a:ea typeface="+mn-ea"/>
                          <a:cs typeface="+mn-cs"/>
                        </a:rPr>
                        <a:t>29/120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Arial Narrow" pitchFamily="34" charset="0"/>
                          <a:ea typeface="+mn-ea"/>
                          <a:cs typeface="+mn-cs"/>
                        </a:rPr>
                        <a:t>33% (39/120</a:t>
                      </a:r>
                      <a:r>
                        <a:rPr kumimoji="0" lang="en-ZA" sz="1600" b="1" i="0" u="none" strike="noStrike" kern="1200" cap="none" normalizeH="0" baseline="0" dirty="0">
                          <a:ln>
                            <a:noFill/>
                          </a:ln>
                          <a:solidFill>
                            <a:schemeClr val="tx1"/>
                          </a:solidFill>
                          <a:effectLst/>
                          <a:latin typeface="Arial Narrow" pitchFamily="34" charset="0"/>
                          <a:ea typeface="+mn-ea"/>
                          <a:cs typeface="+mn-cs"/>
                        </a:rPr>
                        <a:t>)</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a:ln>
                            <a:noFill/>
                          </a:ln>
                          <a:solidFill>
                            <a:schemeClr val="tx1"/>
                          </a:solidFill>
                          <a:effectLst/>
                          <a:latin typeface="Arial Narrow" pitchFamily="34" charset="0"/>
                          <a:ea typeface="+mn-ea"/>
                          <a:cs typeface="+mn-cs"/>
                        </a:rPr>
                        <a:t>(</a:t>
                      </a:r>
                      <a:r>
                        <a:rPr kumimoji="0" lang="en-ZA" sz="1600" b="1" i="0" u="none" strike="noStrike" kern="1200" cap="none" normalizeH="0" baseline="0" dirty="0" smtClean="0">
                          <a:ln>
                            <a:noFill/>
                          </a:ln>
                          <a:solidFill>
                            <a:schemeClr val="tx1"/>
                          </a:solidFill>
                          <a:effectLst/>
                          <a:latin typeface="Arial Narrow" pitchFamily="34" charset="0"/>
                          <a:ea typeface="+mn-ea"/>
                          <a:cs typeface="+mn-cs"/>
                        </a:rPr>
                        <a:t>21/141)</a:t>
                      </a:r>
                      <a:endParaRPr kumimoji="0" lang="en-ZA" sz="16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3654299405"/>
              </p:ext>
            </p:extLst>
          </p:nvPr>
        </p:nvGraphicFramePr>
        <p:xfrm>
          <a:off x="217486" y="1859323"/>
          <a:ext cx="8813801" cy="421575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876926" y="6230051"/>
            <a:ext cx="6208295" cy="523220"/>
          </a:xfrm>
          <a:prstGeom prst="rect">
            <a:avLst/>
          </a:prstGeom>
          <a:solidFill>
            <a:schemeClr val="bg1">
              <a:lumMod val="85000"/>
            </a:schemeClr>
          </a:solidFill>
        </p:spPr>
        <p:txBody>
          <a:bodyPr wrap="square" rtlCol="0">
            <a:spAutoFit/>
          </a:bodyPr>
          <a:lstStyle/>
          <a:p>
            <a:pPr algn="ctr"/>
            <a:r>
              <a:rPr lang="en-ZA" sz="1400" dirty="0" smtClean="0"/>
              <a:t>NB:  % On Target + % Work in Progress + % Off Target = 100%</a:t>
            </a:r>
          </a:p>
          <a:p>
            <a:pPr algn="ctr"/>
            <a:r>
              <a:rPr lang="en-ZA" sz="1400" dirty="0" smtClean="0"/>
              <a:t>% No Milestone excluded as no progress is measured against no milestone targets.</a:t>
            </a:r>
            <a:endParaRPr lang="en-ZA" sz="1400" dirty="0"/>
          </a:p>
        </p:txBody>
      </p:sp>
      <p:sp>
        <p:nvSpPr>
          <p:cNvPr id="8" name="Slide Number Placeholder 7"/>
          <p:cNvSpPr>
            <a:spLocks noGrp="1"/>
          </p:cNvSpPr>
          <p:nvPr>
            <p:ph type="sldNum" sz="quarter" idx="12"/>
          </p:nvPr>
        </p:nvSpPr>
        <p:spPr>
          <a:xfrm>
            <a:off x="6250005" y="6309099"/>
            <a:ext cx="2133600" cy="365125"/>
          </a:xfrm>
        </p:spPr>
        <p:txBody>
          <a:bodyPr/>
          <a:lstStyle/>
          <a:p>
            <a:fld id="{49E107A0-7B7C-8743-BC43-85A450895BAC}" type="slidenum">
              <a:rPr lang="en-US" smtClean="0"/>
              <a:pPr/>
              <a:t>60</a:t>
            </a:fld>
            <a:endParaRPr lang="en-US" dirty="0"/>
          </a:p>
        </p:txBody>
      </p:sp>
    </p:spTree>
    <p:extLst>
      <p:ext uri="{BB962C8B-B14F-4D97-AF65-F5344CB8AC3E}">
        <p14:creationId xmlns:p14="http://schemas.microsoft.com/office/powerpoint/2010/main" xmlns="" val="1152560456"/>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42" y="1529269"/>
            <a:ext cx="8229600" cy="1143000"/>
          </a:xfrm>
        </p:spPr>
        <p:txBody>
          <a:bodyPr>
            <a:normAutofit/>
          </a:bodyPr>
          <a:lstStyle/>
          <a:p>
            <a:r>
              <a:rPr lang="en-US" sz="6500" b="1" dirty="0">
                <a:solidFill>
                  <a:srgbClr val="003500"/>
                </a:solidFill>
              </a:rPr>
              <a:t>THANK YOU!</a:t>
            </a:r>
          </a:p>
        </p:txBody>
      </p:sp>
      <p:sp>
        <p:nvSpPr>
          <p:cNvPr id="4" name="Content Placeholder 2"/>
          <p:cNvSpPr>
            <a:spLocks noGrp="1"/>
          </p:cNvSpPr>
          <p:nvPr>
            <p:ph idx="1"/>
          </p:nvPr>
        </p:nvSpPr>
        <p:spPr>
          <a:xfrm>
            <a:off x="638635" y="3380319"/>
            <a:ext cx="8349247" cy="1865247"/>
          </a:xfrm>
        </p:spPr>
        <p:txBody>
          <a:bodyPr>
            <a:normAutofit/>
          </a:bodyPr>
          <a:lstStyle/>
          <a:p>
            <a:pPr marL="0" indent="0">
              <a:buNone/>
            </a:pPr>
            <a:r>
              <a:rPr lang="en-US" sz="2000" b="1" dirty="0" smtClean="0">
                <a:latin typeface="Arial" panose="020B0604020202020204" pitchFamily="34" charset="0"/>
                <a:cs typeface="Arial" panose="020B0604020202020204" pitchFamily="34" charset="0"/>
              </a:rPr>
              <a:t>Department </a:t>
            </a:r>
            <a:r>
              <a:rPr lang="en-US" sz="2000" b="1" dirty="0">
                <a:latin typeface="Arial" panose="020B0604020202020204" pitchFamily="34" charset="0"/>
                <a:cs typeface="Arial" panose="020B0604020202020204" pitchFamily="34" charset="0"/>
              </a:rPr>
              <a:t>of Environment,  Forestry and Fisheries</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b="1" dirty="0" smtClean="0">
                <a:latin typeface="Arial" panose="020B0604020202020204" pitchFamily="34" charset="0"/>
                <a:cs typeface="Arial" panose="020B0604020202020204" pitchFamily="34" charset="0"/>
              </a:rPr>
              <a:t>Website   </a:t>
            </a:r>
            <a:r>
              <a:rPr lang="en-US" sz="1200" dirty="0" smtClean="0">
                <a:latin typeface="Arial" panose="020B0604020202020204" pitchFamily="34" charset="0"/>
                <a:cs typeface="Arial" panose="020B0604020202020204" pitchFamily="34" charset="0"/>
              </a:rPr>
              <a:t>   : </a:t>
            </a:r>
            <a:r>
              <a:rPr lang="en-US" sz="1200" dirty="0">
                <a:latin typeface="Arial" panose="020B0604020202020204" pitchFamily="34" charset="0"/>
                <a:cs typeface="Arial" panose="020B0604020202020204" pitchFamily="34" charset="0"/>
                <a:hlinkClick r:id="rId3"/>
              </a:rPr>
              <a:t>http://</a:t>
            </a:r>
            <a:r>
              <a:rPr lang="en-US" sz="1200" dirty="0" smtClean="0">
                <a:latin typeface="Arial" panose="020B0604020202020204" pitchFamily="34" charset="0"/>
                <a:cs typeface="Arial" panose="020B0604020202020204" pitchFamily="34" charset="0"/>
                <a:hlinkClick r:id="rId3"/>
              </a:rPr>
              <a:t>www.environment.gov.za</a:t>
            </a:r>
            <a:endParaRPr lang="en-US" sz="1200" dirty="0" smtClean="0">
              <a:latin typeface="Arial" panose="020B0604020202020204" pitchFamily="34" charset="0"/>
              <a:cs typeface="Arial" panose="020B0604020202020204" pitchFamily="34" charset="0"/>
            </a:endParaRPr>
          </a:p>
          <a:p>
            <a:pPr marL="0" indent="0">
              <a:buNone/>
            </a:pPr>
            <a:r>
              <a:rPr lang="en-ZA" sz="1200" b="1" dirty="0" smtClean="0">
                <a:latin typeface="Arial" panose="020B0604020202020204" pitchFamily="34" charset="0"/>
                <a:cs typeface="Arial" panose="020B0604020202020204" pitchFamily="34" charset="0"/>
              </a:rPr>
              <a:t>Call </a:t>
            </a:r>
            <a:r>
              <a:rPr lang="en-ZA" sz="1200" b="1" dirty="0">
                <a:latin typeface="Arial" panose="020B0604020202020204" pitchFamily="34" charset="0"/>
                <a:cs typeface="Arial" panose="020B0604020202020204" pitchFamily="34" charset="0"/>
              </a:rPr>
              <a:t>centre: </a:t>
            </a:r>
            <a:r>
              <a:rPr lang="en-ZA" sz="1200" dirty="0">
                <a:latin typeface="Arial" panose="020B0604020202020204" pitchFamily="34" charset="0"/>
                <a:cs typeface="Arial" panose="020B0604020202020204" pitchFamily="34" charset="0"/>
              </a:rPr>
              <a:t>086 111 2468 </a:t>
            </a:r>
            <a:endParaRPr lang="en-US" sz="1200" dirty="0">
              <a:latin typeface="Arial" panose="020B0604020202020204" pitchFamily="34" charset="0"/>
              <a:cs typeface="Arial" panose="020B0604020202020204" pitchFamily="34" charset="0"/>
            </a:endParaRPr>
          </a:p>
          <a:p>
            <a:pPr marL="0" indent="0">
              <a:buNone/>
            </a:pPr>
            <a:r>
              <a:rPr lang="en-US" sz="1200" b="1" dirty="0" smtClean="0">
                <a:latin typeface="Arial" panose="020B0604020202020204" pitchFamily="34" charset="0"/>
                <a:cs typeface="Arial" panose="020B0604020202020204" pitchFamily="34" charset="0"/>
              </a:rPr>
              <a:t>Physical Address</a:t>
            </a:r>
            <a:r>
              <a:rPr lang="en-US" sz="1200" dirty="0">
                <a:latin typeface="Arial" panose="020B0604020202020204" pitchFamily="34" charset="0"/>
                <a:cs typeface="Arial" panose="020B0604020202020204" pitchFamily="34" charset="0"/>
              </a:rPr>
              <a:t>: E</a:t>
            </a:r>
            <a:r>
              <a:rPr lang="en-US" sz="1200" dirty="0" smtClean="0">
                <a:latin typeface="Arial" panose="020B0604020202020204" pitchFamily="34" charset="0"/>
                <a:cs typeface="Arial" panose="020B0604020202020204" pitchFamily="34" charset="0"/>
              </a:rPr>
              <a:t>nvironment </a:t>
            </a:r>
            <a:r>
              <a:rPr lang="en-US" sz="1200" dirty="0">
                <a:latin typeface="Arial" panose="020B0604020202020204" pitchFamily="34" charset="0"/>
                <a:cs typeface="Arial" panose="020B0604020202020204" pitchFamily="34" charset="0"/>
              </a:rPr>
              <a:t>House, 473 Steve </a:t>
            </a:r>
            <a:r>
              <a:rPr lang="en-US" sz="1200" dirty="0" err="1">
                <a:latin typeface="Arial" panose="020B0604020202020204" pitchFamily="34" charset="0"/>
                <a:cs typeface="Arial" panose="020B0604020202020204" pitchFamily="34" charset="0"/>
              </a:rPr>
              <a:t>Biko</a:t>
            </a:r>
            <a:r>
              <a:rPr lang="en-US" sz="1200" dirty="0">
                <a:latin typeface="Arial" panose="020B0604020202020204" pitchFamily="34" charset="0"/>
                <a:cs typeface="Arial" panose="020B0604020202020204" pitchFamily="34" charset="0"/>
              </a:rPr>
              <a:t> Road, Arcadia, Pretoria, 0083 </a:t>
            </a:r>
          </a:p>
        </p:txBody>
      </p:sp>
      <p:cxnSp>
        <p:nvCxnSpPr>
          <p:cNvPr id="6" name="Straight Connector 5"/>
          <p:cNvCxnSpPr/>
          <p:nvPr/>
        </p:nvCxnSpPr>
        <p:spPr>
          <a:xfrm>
            <a:off x="478333" y="2672269"/>
            <a:ext cx="0" cy="25732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5826493" y="6309099"/>
            <a:ext cx="2133600" cy="365125"/>
          </a:xfrm>
        </p:spPr>
        <p:txBody>
          <a:bodyPr/>
          <a:lstStyle/>
          <a:p>
            <a:fld id="{49E107A0-7B7C-8743-BC43-85A450895BAC}" type="slidenum">
              <a:rPr lang="en-US" smtClean="0"/>
              <a:pPr/>
              <a:t>61</a:t>
            </a:fld>
            <a:endParaRPr lang="en-US" dirty="0"/>
          </a:p>
        </p:txBody>
      </p:sp>
    </p:spTree>
    <p:extLst>
      <p:ext uri="{BB962C8B-B14F-4D97-AF65-F5344CB8AC3E}">
        <p14:creationId xmlns:p14="http://schemas.microsoft.com/office/powerpoint/2010/main" xmlns="" val="98076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0" y="81982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86425"/>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1: ADMINISTRATION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377887058"/>
              </p:ext>
            </p:extLst>
          </p:nvPr>
        </p:nvGraphicFramePr>
        <p:xfrm>
          <a:off x="157162" y="971011"/>
          <a:ext cx="8859827" cy="4881414"/>
        </p:xfrm>
        <a:graphic>
          <a:graphicData uri="http://schemas.openxmlformats.org/drawingml/2006/table">
            <a:tbl>
              <a:tblPr/>
              <a:tblGrid>
                <a:gridCol w="2063780">
                  <a:extLst>
                    <a:ext uri="{9D8B030D-6E8A-4147-A177-3AD203B41FA5}">
                      <a16:colId xmlns:a16="http://schemas.microsoft.com/office/drawing/2014/main" xmlns="" val="20000"/>
                    </a:ext>
                  </a:extLst>
                </a:gridCol>
                <a:gridCol w="1205948"/>
                <a:gridCol w="3580516"/>
                <a:gridCol w="2009583"/>
              </a:tblGrid>
              <a:tr h="301197">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An adequately skilled and transformed workforce which is representative of South Africa’s race and gender demographics (continued)</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51556">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14214">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58% Women</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employees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58% Women</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employees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50% </a:t>
                      </a:r>
                      <a:r>
                        <a:rPr lang="en-ZA"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(1847/3666*100)</a:t>
                      </a:r>
                      <a:endPar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ZA"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Covid 19 restrictions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on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filling of posts.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6"/>
                  </a:ext>
                </a:extLst>
              </a:tr>
              <a:tr h="614214">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 People with disabilities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 People with disabilities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300" b="0" kern="1200" dirty="0" smtClean="0">
                          <a:solidFill>
                            <a:schemeClr val="tx1"/>
                          </a:solidFill>
                          <a:effectLst/>
                          <a:latin typeface="Arial" panose="020B0604020202020204" pitchFamily="34" charset="0"/>
                          <a:ea typeface="+mn-ea"/>
                          <a:cs typeface="Arial" panose="020B0604020202020204" pitchFamily="34" charset="0"/>
                        </a:rPr>
                        <a:t>1.7%  (62/3 666)</a:t>
                      </a:r>
                    </a:p>
                    <a:p>
                      <a:pPr algn="just"/>
                      <a:r>
                        <a:rPr lang="en-ZA"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could not be achieved because due to restrictions in relation to the non-filling of posts</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279356">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 Effective Information Communication and Technology systems which are supportive of the organizations’ core business and mandate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614214">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- 3 CIPS Permits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Modules operational</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- 1 CIPS module</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tested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3 CIPS Permits</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Modules operational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Modules not operational. 1 Permit module Use Case / Specifications (BABS) under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review. Inaugural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Project Steering committee (CIPS-PSC) convened on 3 June 2020. </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ZA"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Delays in convening the CIPS-PCS. Updates and Corrections to Use Case / Specifications documents.</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Detailed testing &amp; system corrections/updates are time and resource intensive, also due to their complexities.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7</a:t>
            </a:fld>
            <a:endParaRPr lang="en-US"/>
          </a:p>
        </p:txBody>
      </p:sp>
    </p:spTree>
    <p:extLst>
      <p:ext uri="{BB962C8B-B14F-4D97-AF65-F5344CB8AC3E}">
        <p14:creationId xmlns:p14="http://schemas.microsoft.com/office/powerpoint/2010/main" xmlns="" val="40547314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0" y="81982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86425"/>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1: ADMINISTRATION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3115317107"/>
              </p:ext>
            </p:extLst>
          </p:nvPr>
        </p:nvGraphicFramePr>
        <p:xfrm>
          <a:off x="152400" y="961817"/>
          <a:ext cx="8839203" cy="4831080"/>
        </p:xfrm>
        <a:graphic>
          <a:graphicData uri="http://schemas.openxmlformats.org/drawingml/2006/table">
            <a:tbl>
              <a:tblPr/>
              <a:tblGrid>
                <a:gridCol w="1999957">
                  <a:extLst>
                    <a:ext uri="{9D8B030D-6E8A-4147-A177-3AD203B41FA5}">
                      <a16:colId xmlns:a16="http://schemas.microsoft.com/office/drawing/2014/main" xmlns="" val="20000"/>
                    </a:ext>
                  </a:extLst>
                </a:gridCol>
                <a:gridCol w="1744394">
                  <a:extLst>
                    <a:ext uri="{9D8B030D-6E8A-4147-A177-3AD203B41FA5}">
                      <a16:colId xmlns:a16="http://schemas.microsoft.com/office/drawing/2014/main" xmlns="" val="20001"/>
                    </a:ext>
                  </a:extLst>
                </a:gridCol>
                <a:gridCol w="2646925">
                  <a:extLst>
                    <a:ext uri="{9D8B030D-6E8A-4147-A177-3AD203B41FA5}">
                      <a16:colId xmlns:a16="http://schemas.microsoft.com/office/drawing/2014/main" xmlns="" val="20002"/>
                    </a:ext>
                  </a:extLst>
                </a:gridCol>
                <a:gridCol w="2447927">
                  <a:extLst>
                    <a:ext uri="{9D8B030D-6E8A-4147-A177-3AD203B41FA5}">
                      <a16:colId xmlns:a16="http://schemas.microsoft.com/office/drawing/2014/main" xmlns="" val="20003"/>
                    </a:ext>
                  </a:extLst>
                </a:gridCol>
              </a:tblGrid>
              <a:tr h="28388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Improved levels of environmental management education and awareness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within communities which drives positive behavioural change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47498">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90898">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14 events hosted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6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 total of 6 events were 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3B"/>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4 events hosted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701160">
                <a:tc>
                  <a:txBody>
                    <a:bodyPr/>
                    <a:lstStyle/>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Public </a:t>
                      </a:r>
                      <a:r>
                        <a:rPr lang="en-ZA" sz="1300" b="0" kern="1200" dirty="0" smtClean="0">
                          <a:solidFill>
                            <a:schemeClr val="tx1"/>
                          </a:solidFill>
                          <a:effectLst/>
                          <a:latin typeface="Arial" panose="020B0604020202020204" pitchFamily="34" charset="0"/>
                          <a:ea typeface="+mn-ea"/>
                          <a:cs typeface="Arial" panose="020B0604020202020204" pitchFamily="34" charset="0"/>
                        </a:rPr>
                        <a:t>education and awareness campaigns</a:t>
                      </a:r>
                      <a:endParaRPr lang="en-ZA" sz="1300" b="0" kern="1200" dirty="0">
                        <a:solidFill>
                          <a:schemeClr val="tx1"/>
                        </a:solidFill>
                        <a:effectLst/>
                        <a:latin typeface="Arial" panose="020B0604020202020204" pitchFamily="34" charset="0"/>
                        <a:ea typeface="+mn-ea"/>
                        <a:cs typeface="Arial" panose="020B0604020202020204" pitchFamily="34" charset="0"/>
                      </a:endParaRP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implemented on </a:t>
                      </a:r>
                      <a:r>
                        <a:rPr lang="en-ZA" sz="1300" b="0" kern="1200" dirty="0" smtClean="0">
                          <a:solidFill>
                            <a:schemeClr val="tx1"/>
                          </a:solidFill>
                          <a:effectLst/>
                          <a:latin typeface="Arial" panose="020B0604020202020204" pitchFamily="34" charset="0"/>
                          <a:ea typeface="+mn-ea"/>
                          <a:cs typeface="Arial" panose="020B0604020202020204" pitchFamily="34" charset="0"/>
                        </a:rPr>
                        <a:t>4 thematic areas</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Public education</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and awareness</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campaigns</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implemented on 4</a:t>
                      </a:r>
                    </a:p>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thematic areas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None </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dirty="0">
                          <a:solidFill>
                            <a:schemeClr val="tx1"/>
                          </a:solidFill>
                          <a:effectLst/>
                          <a:latin typeface="Arial" panose="020B0604020202020204" pitchFamily="34" charset="0"/>
                          <a:ea typeface="+mn-ea"/>
                          <a:cs typeface="Arial" panose="020B0604020202020204" pitchFamily="34" charset="0"/>
                        </a:rPr>
                        <a:t>Challenges: </a:t>
                      </a:r>
                      <a:r>
                        <a:rPr lang="en-ZA" sz="1300" b="0" kern="1200" dirty="0">
                          <a:solidFill>
                            <a:schemeClr val="tx1"/>
                          </a:solidFill>
                          <a:effectLst/>
                          <a:latin typeface="Arial" panose="020B0604020202020204" pitchFamily="34" charset="0"/>
                          <a:ea typeface="+mn-ea"/>
                          <a:cs typeface="Arial" panose="020B0604020202020204" pitchFamily="34" charset="0"/>
                        </a:rPr>
                        <a:t>COVID-19 </a:t>
                      </a:r>
                      <a:r>
                        <a:rPr lang="en-ZA" sz="1300" b="0" kern="1200" dirty="0" smtClean="0">
                          <a:solidFill>
                            <a:schemeClr val="tx1"/>
                          </a:solidFill>
                          <a:effectLst/>
                          <a:latin typeface="Arial" panose="020B0604020202020204" pitchFamily="34" charset="0"/>
                          <a:ea typeface="+mn-ea"/>
                          <a:cs typeface="Arial" panose="020B0604020202020204" pitchFamily="34" charset="0"/>
                        </a:rPr>
                        <a:t>regulations imposed restrictions on gathering </a:t>
                      </a:r>
                      <a:r>
                        <a:rPr lang="en-ZA" sz="1300" b="0" kern="1200" dirty="0">
                          <a:solidFill>
                            <a:schemeClr val="tx1"/>
                          </a:solidFill>
                          <a:effectLst/>
                          <a:latin typeface="Arial" panose="020B0604020202020204" pitchFamily="34" charset="0"/>
                          <a:ea typeface="+mn-ea"/>
                          <a:cs typeface="Arial" panose="020B0604020202020204" pitchFamily="34" charset="0"/>
                        </a:rPr>
                        <a:t>of people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693174">
                <a:tc>
                  <a:txBody>
                    <a:bodyPr/>
                    <a:lstStyle/>
                    <a:p>
                      <a:pPr marL="0" algn="just" defTabSz="457200" rtl="0" eaLnBrk="1" latinLnBrk="0" hangingPunct="1">
                        <a:lnSpc>
                          <a:spcPct val="100000"/>
                        </a:lnSpc>
                        <a:spcAft>
                          <a:spcPts val="0"/>
                        </a:spcAft>
                      </a:pPr>
                      <a:r>
                        <a:rPr lang="en-ZA" sz="1300" b="0" kern="1200" dirty="0" smtClean="0">
                          <a:solidFill>
                            <a:schemeClr val="tx1"/>
                          </a:solidFill>
                          <a:effectLst/>
                          <a:latin typeface="Arial" panose="020B0604020202020204" pitchFamily="34" charset="0"/>
                          <a:ea typeface="+mn-ea"/>
                          <a:cs typeface="Arial" panose="020B0604020202020204" pitchFamily="34" charset="0"/>
                        </a:rPr>
                        <a:t>Environmental education and Awareness programmes conducted in 6 000 schools </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1 833 schools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pP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removed from revised 2020/21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Performance Plan</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1781498">
                <a:tc>
                  <a:txBody>
                    <a:bodyPr/>
                    <a:lstStyle/>
                    <a:p>
                      <a:pPr marL="0" algn="just" defTabSz="457200" rtl="0" eaLnBrk="1" latinLnBrk="0" hangingPunct="1">
                        <a:lnSpc>
                          <a:spcPct val="100000"/>
                        </a:lnSpc>
                        <a:spcAft>
                          <a:spcPts val="0"/>
                        </a:spcAft>
                      </a:pPr>
                      <a:r>
                        <a:rPr lang="en-ZA" sz="1300" b="0" kern="1200" dirty="0" smtClean="0">
                          <a:solidFill>
                            <a:schemeClr val="tx1"/>
                          </a:solidFill>
                          <a:effectLst/>
                          <a:latin typeface="Arial" panose="020B0604020202020204" pitchFamily="34" charset="0"/>
                          <a:ea typeface="+mn-ea"/>
                          <a:cs typeface="Arial" panose="020B0604020202020204" pitchFamily="34" charset="0"/>
                        </a:rPr>
                        <a:t>8 stakeholder</a:t>
                      </a:r>
                    </a:p>
                    <a:p>
                      <a:pPr marL="0" algn="just" defTabSz="457200" rtl="0" eaLnBrk="1" latinLnBrk="0" hangingPunct="1">
                        <a:lnSpc>
                          <a:spcPct val="100000"/>
                        </a:lnSpc>
                        <a:spcAft>
                          <a:spcPts val="0"/>
                        </a:spcAft>
                      </a:pPr>
                      <a:r>
                        <a:rPr lang="en-ZA" sz="1300" b="0" kern="1200" dirty="0" smtClean="0">
                          <a:solidFill>
                            <a:schemeClr val="tx1"/>
                          </a:solidFill>
                          <a:effectLst/>
                          <a:latin typeface="Arial" panose="020B0604020202020204" pitchFamily="34" charset="0"/>
                          <a:ea typeface="+mn-ea"/>
                          <a:cs typeface="Arial" panose="020B0604020202020204" pitchFamily="34" charset="0"/>
                        </a:rPr>
                        <a:t>management</a:t>
                      </a:r>
                    </a:p>
                    <a:p>
                      <a:pPr marL="0" algn="just" defTabSz="457200" rtl="0" eaLnBrk="1" latinLnBrk="0" hangingPunct="1">
                        <a:lnSpc>
                          <a:spcPct val="100000"/>
                        </a:lnSpc>
                        <a:spcAft>
                          <a:spcPts val="0"/>
                        </a:spcAft>
                      </a:pPr>
                      <a:r>
                        <a:rPr lang="en-ZA" sz="1300" b="0" kern="1200" dirty="0" smtClean="0">
                          <a:solidFill>
                            <a:schemeClr val="tx1"/>
                          </a:solidFill>
                          <a:effectLst/>
                          <a:latin typeface="Arial" panose="020B0604020202020204" pitchFamily="34" charset="0"/>
                          <a:ea typeface="+mn-ea"/>
                          <a:cs typeface="Arial" panose="020B0604020202020204" pitchFamily="34" charset="0"/>
                        </a:rPr>
                        <a:t>engagements</a:t>
                      </a:r>
                    </a:p>
                    <a:p>
                      <a:pPr marL="0" algn="just" defTabSz="457200" rtl="0" eaLnBrk="1" latinLnBrk="0" hangingPunct="1">
                        <a:lnSpc>
                          <a:spcPct val="100000"/>
                        </a:lnSpc>
                        <a:spcAft>
                          <a:spcPts val="0"/>
                        </a:spcAft>
                      </a:pPr>
                      <a:r>
                        <a:rPr lang="en-ZA" sz="1300" b="0" kern="1200" dirty="0" smtClean="0">
                          <a:solidFill>
                            <a:schemeClr val="tx1"/>
                          </a:solidFill>
                          <a:effectLst/>
                          <a:latin typeface="Arial" panose="020B0604020202020204" pitchFamily="34" charset="0"/>
                          <a:ea typeface="+mn-ea"/>
                          <a:cs typeface="Arial" panose="020B0604020202020204" pitchFamily="34" charset="0"/>
                        </a:rPr>
                        <a:t>convened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dirty="0" smtClean="0">
                          <a:solidFill>
                            <a:schemeClr val="tx1"/>
                          </a:solidFill>
                          <a:effectLst/>
                          <a:latin typeface="Arial" panose="020B0604020202020204" pitchFamily="34" charset="0"/>
                          <a:ea typeface="+mn-ea"/>
                          <a:cs typeface="Arial" panose="020B0604020202020204" pitchFamily="34" charset="0"/>
                        </a:rPr>
                        <a:t>8 Stakeholder engagements conducted:</a:t>
                      </a:r>
                    </a:p>
                    <a:p>
                      <a:pPr marL="285750" indent="-285750" algn="l" defTabSz="457200" rtl="0" eaLnBrk="1" latinLnBrk="0" hangingPunct="1">
                        <a:lnSpc>
                          <a:spcPct val="100000"/>
                        </a:lnSpc>
                        <a:spcAft>
                          <a:spcPts val="0"/>
                        </a:spcAft>
                        <a:buFont typeface="Arial" panose="020B0604020202020204" pitchFamily="34" charset="0"/>
                        <a:buChar char="•"/>
                      </a:pPr>
                      <a:r>
                        <a:rPr lang="en-GB" sz="1300" b="0" kern="1200" dirty="0" smtClean="0">
                          <a:solidFill>
                            <a:schemeClr val="tx1"/>
                          </a:solidFill>
                          <a:effectLst/>
                          <a:latin typeface="Arial" panose="020B0604020202020204" pitchFamily="34" charset="0"/>
                          <a:ea typeface="+mn-ea"/>
                          <a:cs typeface="Arial" panose="020B0604020202020204" pitchFamily="34" charset="0"/>
                        </a:rPr>
                        <a:t>International Union for Conservation of  Nature (x2)</a:t>
                      </a:r>
                      <a:endParaRPr lang="en-ZA" sz="1300" b="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just" defTabSz="457200" rtl="0" eaLnBrk="1" latinLnBrk="0" hangingPunct="1">
                        <a:lnSpc>
                          <a:spcPct val="100000"/>
                        </a:lnSpc>
                        <a:spcAft>
                          <a:spcPts val="0"/>
                        </a:spcAft>
                        <a:buFont typeface="Arial" panose="020B0604020202020204" pitchFamily="34" charset="0"/>
                        <a:buChar char="•"/>
                      </a:pPr>
                      <a:r>
                        <a:rPr lang="en-GB" sz="1300" b="0" kern="1200" dirty="0" smtClean="0">
                          <a:solidFill>
                            <a:schemeClr val="tx1"/>
                          </a:solidFill>
                          <a:effectLst/>
                          <a:latin typeface="Arial" panose="020B0604020202020204" pitchFamily="34" charset="0"/>
                          <a:ea typeface="+mn-ea"/>
                          <a:cs typeface="Arial" panose="020B0604020202020204" pitchFamily="34" charset="0"/>
                        </a:rPr>
                        <a:t>Hunting lobby (x 2)</a:t>
                      </a:r>
                      <a:endParaRPr lang="en-ZA" sz="1300" b="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just" defTabSz="457200" rtl="0" eaLnBrk="1" latinLnBrk="0" hangingPunct="1">
                        <a:lnSpc>
                          <a:spcPct val="100000"/>
                        </a:lnSpc>
                        <a:spcAft>
                          <a:spcPts val="0"/>
                        </a:spcAft>
                        <a:buFont typeface="Arial" panose="020B0604020202020204" pitchFamily="34" charset="0"/>
                        <a:buChar char="•"/>
                      </a:pPr>
                      <a:r>
                        <a:rPr lang="en-GB" sz="1300" b="0" kern="1200" dirty="0" smtClean="0">
                          <a:solidFill>
                            <a:schemeClr val="tx1"/>
                          </a:solidFill>
                          <a:effectLst/>
                          <a:latin typeface="Arial" panose="020B0604020202020204" pitchFamily="34" charset="0"/>
                          <a:ea typeface="+mn-ea"/>
                          <a:cs typeface="Arial" panose="020B0604020202020204" pitchFamily="34" charset="0"/>
                        </a:rPr>
                        <a:t>Commercial fishing</a:t>
                      </a:r>
                      <a:endParaRPr lang="en-ZA" sz="1300" b="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just" defTabSz="457200" rtl="0" eaLnBrk="1" latinLnBrk="0" hangingPunct="1">
                        <a:lnSpc>
                          <a:spcPct val="100000"/>
                        </a:lnSpc>
                        <a:spcAft>
                          <a:spcPts val="0"/>
                        </a:spcAft>
                        <a:buFont typeface="Arial" panose="020B0604020202020204" pitchFamily="34" charset="0"/>
                        <a:buChar char="•"/>
                      </a:pPr>
                      <a:r>
                        <a:rPr lang="en-GB" sz="1300" b="0" kern="1200" dirty="0" smtClean="0">
                          <a:solidFill>
                            <a:schemeClr val="tx1"/>
                          </a:solidFill>
                          <a:effectLst/>
                          <a:latin typeface="Arial" panose="020B0604020202020204" pitchFamily="34" charset="0"/>
                          <a:ea typeface="+mn-ea"/>
                          <a:cs typeface="Arial" panose="020B0604020202020204" pitchFamily="34" charset="0"/>
                        </a:rPr>
                        <a:t>Climate change dialogue( x2 adult and youth ) </a:t>
                      </a:r>
                      <a:endParaRPr lang="en-ZA" sz="1300" b="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l" defTabSz="457200" rtl="0" eaLnBrk="1" latinLnBrk="0" hangingPunct="1">
                        <a:lnSpc>
                          <a:spcPct val="100000"/>
                        </a:lnSpc>
                        <a:spcAft>
                          <a:spcPts val="0"/>
                        </a:spcAft>
                        <a:buFont typeface="Arial" panose="020B0604020202020204" pitchFamily="34" charset="0"/>
                        <a:buChar char="•"/>
                      </a:pPr>
                      <a:r>
                        <a:rPr lang="en-GB" sz="1300" b="0" kern="1200" dirty="0" smtClean="0">
                          <a:solidFill>
                            <a:schemeClr val="tx1"/>
                          </a:solidFill>
                          <a:effectLst/>
                          <a:latin typeface="Arial" panose="020B0604020202020204" pitchFamily="34" charset="0"/>
                          <a:ea typeface="+mn-ea"/>
                          <a:cs typeface="Arial" panose="020B0604020202020204" pitchFamily="34" charset="0"/>
                        </a:rPr>
                        <a:t>Forestry Management </a:t>
                      </a:r>
                      <a:endParaRPr lang="en-ZA" sz="13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00000"/>
                        </a:lnSpc>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bl>
          </a:graphicData>
        </a:graphic>
      </p:graphicFrame>
      <p:sp>
        <p:nvSpPr>
          <p:cNvPr id="6" name="Slide Number Placeholder 5"/>
          <p:cNvSpPr>
            <a:spLocks noGrp="1"/>
          </p:cNvSpPr>
          <p:nvPr>
            <p:ph type="sldNum" sz="quarter" idx="12"/>
          </p:nvPr>
        </p:nvSpPr>
        <p:spPr/>
        <p:txBody>
          <a:bodyPr/>
          <a:lstStyle/>
          <a:p>
            <a:fld id="{49E107A0-7B7C-8743-BC43-85A450895BAC}" type="slidenum">
              <a:rPr lang="en-US" smtClean="0"/>
              <a:pPr/>
              <a:t>8</a:t>
            </a:fld>
            <a:endParaRPr lang="en-US"/>
          </a:p>
        </p:txBody>
      </p:sp>
    </p:spTree>
    <p:extLst>
      <p:ext uri="{BB962C8B-B14F-4D97-AF65-F5344CB8AC3E}">
        <p14:creationId xmlns:p14="http://schemas.microsoft.com/office/powerpoint/2010/main" xmlns="" val="399037330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8609"/>
            <a:ext cx="9144000" cy="807915"/>
          </a:xfrm>
        </p:spPr>
        <p:txBody>
          <a:bodyPr>
            <a:normAutofit fontScale="90000"/>
          </a:bodyPr>
          <a:lstStyle/>
          <a:p>
            <a:r>
              <a:rPr lang="en-ZA" sz="3100" b="1" dirty="0" smtClean="0"/>
              <a:t/>
            </a:r>
            <a:br>
              <a:rPr lang="en-ZA" sz="3100" b="1" dirty="0" smtClean="0"/>
            </a:br>
            <a:r>
              <a:rPr lang="en-ZA" sz="3100" b="1" dirty="0" smtClean="0"/>
              <a:t/>
            </a:r>
            <a:br>
              <a:rPr lang="en-ZA" sz="3100" b="1" dirty="0" smtClean="0"/>
            </a:br>
            <a:r>
              <a:rPr lang="en-ZA" sz="3100" b="1" dirty="0" smtClean="0"/>
              <a:t/>
            </a:r>
            <a:br>
              <a:rPr lang="en-ZA" sz="3100" b="1" dirty="0" smtClean="0"/>
            </a:br>
            <a:r>
              <a:rPr lang="en-ZA" sz="3100" b="1" dirty="0"/>
              <a:t/>
            </a:r>
            <a:br>
              <a:rPr lang="en-ZA" sz="3100" b="1" dirty="0"/>
            </a:br>
            <a:r>
              <a:rPr lang="en-ZA" sz="3100" dirty="0"/>
              <a:t/>
            </a:r>
            <a:br>
              <a:rPr lang="en-ZA" sz="3100" dirty="0"/>
            </a:br>
            <a:r>
              <a:rPr lang="en-ZA" b="1" dirty="0"/>
              <a:t> </a:t>
            </a:r>
            <a:endParaRPr lang="en-ZA" dirty="0"/>
          </a:p>
        </p:txBody>
      </p:sp>
      <p:sp>
        <p:nvSpPr>
          <p:cNvPr id="3" name="Content Placeholder 2"/>
          <p:cNvSpPr>
            <a:spLocks noGrp="1"/>
          </p:cNvSpPr>
          <p:nvPr>
            <p:ph idx="1"/>
          </p:nvPr>
        </p:nvSpPr>
        <p:spPr>
          <a:xfrm>
            <a:off x="157162" y="1409640"/>
            <a:ext cx="8829675" cy="4692222"/>
          </a:xfrm>
        </p:spPr>
        <p:txBody>
          <a:bodyPr>
            <a:normAutofit/>
          </a:bodyPr>
          <a:lstStyle/>
          <a:p>
            <a:pPr marL="0" indent="0">
              <a:buNone/>
            </a:pPr>
            <a:endParaRPr lang="en-ZA" dirty="0"/>
          </a:p>
          <a:p>
            <a:pPr marL="0" indent="0" algn="just">
              <a:lnSpc>
                <a:spcPct val="170000"/>
              </a:lnSpc>
              <a:buNone/>
              <a:tabLst>
                <a:tab pos="357188" algn="l"/>
              </a:tabLst>
            </a:pPr>
            <a:r>
              <a:rPr lang="en-ZA" sz="6000" dirty="0" smtClean="0">
                <a:latin typeface="Arial" panose="020B0604020202020204" pitchFamily="34" charset="0"/>
                <a:cs typeface="Arial" panose="020B0604020202020204" pitchFamily="34" charset="0"/>
              </a:rPr>
              <a:t>	</a:t>
            </a:r>
            <a:endParaRPr lang="en-ZA" sz="6000"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1" y="81982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 name="Title 1"/>
          <p:cNvSpPr txBox="1">
            <a:spLocks/>
          </p:cNvSpPr>
          <p:nvPr/>
        </p:nvSpPr>
        <p:spPr>
          <a:xfrm>
            <a:off x="76199" y="286425"/>
            <a:ext cx="8991600" cy="533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smtClean="0">
                <a:solidFill>
                  <a:srgbClr val="00B050"/>
                </a:solidFill>
                <a:latin typeface="Arial" panose="020B0604020202020204" pitchFamily="34" charset="0"/>
              </a:rPr>
              <a:t>PROGRAMME 1: ADMINISTRATION</a:t>
            </a:r>
            <a:r>
              <a:rPr lang="en-ZA" sz="2000" smtClean="0"/>
              <a:t/>
            </a:r>
            <a:br>
              <a:rPr lang="en-ZA" sz="2000" smtClean="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197590907"/>
              </p:ext>
            </p:extLst>
          </p:nvPr>
        </p:nvGraphicFramePr>
        <p:xfrm>
          <a:off x="147634" y="988321"/>
          <a:ext cx="8839203" cy="4884878"/>
        </p:xfrm>
        <a:graphic>
          <a:graphicData uri="http://schemas.openxmlformats.org/drawingml/2006/table">
            <a:tbl>
              <a:tblPr/>
              <a:tblGrid>
                <a:gridCol w="1733550">
                  <a:extLst>
                    <a:ext uri="{9D8B030D-6E8A-4147-A177-3AD203B41FA5}">
                      <a16:colId xmlns:a16="http://schemas.microsoft.com/office/drawing/2014/main" xmlns="" val="20000"/>
                    </a:ext>
                  </a:extLst>
                </a:gridCol>
                <a:gridCol w="1659108">
                  <a:extLst>
                    <a:ext uri="{9D8B030D-6E8A-4147-A177-3AD203B41FA5}">
                      <a16:colId xmlns:a16="http://schemas.microsoft.com/office/drawing/2014/main" xmlns="" val="20001"/>
                    </a:ext>
                  </a:extLst>
                </a:gridCol>
                <a:gridCol w="3548916">
                  <a:extLst>
                    <a:ext uri="{9D8B030D-6E8A-4147-A177-3AD203B41FA5}">
                      <a16:colId xmlns:a16="http://schemas.microsoft.com/office/drawing/2014/main" xmlns="" val="20002"/>
                    </a:ext>
                  </a:extLst>
                </a:gridCol>
                <a:gridCol w="1897629">
                  <a:extLst>
                    <a:ext uri="{9D8B030D-6E8A-4147-A177-3AD203B41FA5}">
                      <a16:colId xmlns:a16="http://schemas.microsoft.com/office/drawing/2014/main" xmlns="" val="20003"/>
                    </a:ext>
                  </a:extLst>
                </a:gridCol>
              </a:tblGrid>
              <a:tr h="453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Outcome : Improved human resources capacity of the 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432935">
                <a:tc>
                  <a:txBody>
                    <a:bodyPr/>
                    <a:lstStyle/>
                    <a:p>
                      <a:pPr algn="ctr">
                        <a:lnSpc>
                          <a:spcPct val="100000"/>
                        </a:lnSpc>
                        <a:spcAft>
                          <a:spcPts val="0"/>
                        </a:spcAft>
                      </a:pPr>
                      <a:r>
                        <a:rPr lang="en-ZA" sz="1400" b="1" kern="1200" dirty="0">
                          <a:solidFill>
                            <a:schemeClr val="bg1"/>
                          </a:solidFill>
                          <a:effectLst/>
                          <a:latin typeface="Arial" panose="020B0604020202020204" pitchFamily="34" charset="0"/>
                          <a:ea typeface="+mn-ea"/>
                          <a:cs typeface="Arial" panose="020B0604020202020204" pitchFamily="34" charset="0"/>
                        </a:rPr>
                        <a:t>2020/21</a:t>
                      </a:r>
                      <a:r>
                        <a:rPr lang="en-ZA" sz="1400" b="1" kern="1200" baseline="0" dirty="0">
                          <a:solidFill>
                            <a:schemeClr val="bg1"/>
                          </a:solidFill>
                          <a:effectLst/>
                          <a:latin typeface="Arial" panose="020B0604020202020204" pitchFamily="34" charset="0"/>
                          <a:ea typeface="+mn-ea"/>
                          <a:cs typeface="Arial" panose="020B0604020202020204" pitchFamily="34" charset="0"/>
                        </a:rPr>
                        <a:t> Annual Target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a:solidFill>
                            <a:schemeClr val="bg1"/>
                          </a:solidFill>
                          <a:effectLst/>
                          <a:latin typeface="Arial" panose="020B0604020202020204" pitchFamily="34" charset="0"/>
                          <a:ea typeface="+mn-ea"/>
                          <a:cs typeface="Arial" panose="020B0604020202020204" pitchFamily="34" charset="0"/>
                        </a:rPr>
                        <a:t>st</a:t>
                      </a:r>
                      <a:r>
                        <a:rPr lang="en-ZA" sz="1400" b="1" kern="1200" dirty="0">
                          <a:solidFill>
                            <a:schemeClr val="bg1"/>
                          </a:solidFill>
                          <a:effectLst/>
                          <a:latin typeface="Arial" panose="020B0604020202020204" pitchFamily="34" charset="0"/>
                          <a:ea typeface="+mn-ea"/>
                          <a:cs typeface="Arial" panose="020B0604020202020204" pitchFamily="34" charset="0"/>
                        </a:rPr>
                        <a:t> Quarter Target 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Programme </a:t>
                      </a:r>
                      <a:r>
                        <a:rPr lang="en-ZA" sz="1400" b="1" kern="1200" dirty="0" smtClean="0">
                          <a:solidFill>
                            <a:schemeClr val="bg1"/>
                          </a:solidFill>
                          <a:effectLst/>
                          <a:latin typeface="Arial" panose="020B0604020202020204" pitchFamily="34" charset="0"/>
                          <a:ea typeface="+mn-ea"/>
                          <a:cs typeface="Arial" panose="020B0604020202020204" pitchFamily="34" charset="0"/>
                        </a:rPr>
                        <a:t>1</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st</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a:t>
                      </a:r>
                      <a:r>
                        <a:rPr lang="en-ZA" sz="1400" b="1" kern="1200" dirty="0">
                          <a:solidFill>
                            <a:schemeClr val="bg1"/>
                          </a:solidFill>
                          <a:effectLst/>
                          <a:latin typeface="Arial" panose="020B0604020202020204" pitchFamily="34" charset="0"/>
                          <a:ea typeface="+mn-ea"/>
                          <a:cs typeface="Arial" panose="020B0604020202020204" pitchFamily="34" charset="0"/>
                        </a:rPr>
                        <a:t>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panose="020B0604020202020204" pitchFamily="34" charset="0"/>
                          <a:ea typeface="+mn-ea"/>
                          <a:cs typeface="Arial" panose="020B0604020202020204" pitchFamily="34" charset="0"/>
                        </a:rPr>
                        <a:t>Revised Target or C</a:t>
                      </a:r>
                      <a:r>
                        <a:rPr lang="en-ZA" sz="1400" b="1" kern="1200" baseline="0" dirty="0">
                          <a:solidFill>
                            <a:schemeClr val="bg1"/>
                          </a:solidFill>
                          <a:effectLst/>
                          <a:latin typeface="Arial" panose="020B0604020202020204" pitchFamily="34" charset="0"/>
                          <a:ea typeface="+mn-ea"/>
                          <a:cs typeface="Arial" panose="020B0604020202020204" pitchFamily="34" charset="0"/>
                        </a:rPr>
                        <a:t>omments on ongoing challenges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322842">
                <a:tc>
                  <a:txBody>
                    <a:bodyPr/>
                    <a:lstStyle/>
                    <a:p>
                      <a:pPr marL="0" algn="just" defTabSz="457200" rtl="0" eaLnBrk="1" latinLnBrk="0" hangingPunct="1">
                        <a:lnSpc>
                          <a:spcPct val="100000"/>
                        </a:lnSpc>
                        <a:spcAft>
                          <a:spcPts val="0"/>
                        </a:spcAft>
                      </a:pPr>
                      <a:r>
                        <a:rPr lang="en-ZA" sz="1300" b="1" kern="1200" dirty="0">
                          <a:solidFill>
                            <a:schemeClr val="tx1"/>
                          </a:solidFill>
                          <a:effectLst/>
                          <a:latin typeface="Arial" panose="020B0604020202020204" pitchFamily="34" charset="0"/>
                          <a:ea typeface="+mn-ea"/>
                          <a:cs typeface="Arial" panose="020B0604020202020204" pitchFamily="34" charset="0"/>
                        </a:rPr>
                        <a:t>1002 beneficiaries:</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212 graduates recruited on Internship</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programme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212 graduates</a:t>
                      </a:r>
                    </a:p>
                    <a:p>
                      <a:pPr algn="just">
                        <a:lnSpc>
                          <a:spcPct val="100000"/>
                        </a:lnSpc>
                        <a:spcAft>
                          <a:spcPts val="0"/>
                        </a:spcAft>
                      </a:pPr>
                      <a:r>
                        <a:rPr lang="en-ZA" sz="1300" b="0" kern="1200" dirty="0">
                          <a:solidFill>
                            <a:schemeClr val="tx1"/>
                          </a:solidFill>
                          <a:effectLst/>
                          <a:latin typeface="Arial" panose="020B0604020202020204" pitchFamily="34" charset="0"/>
                          <a:ea typeface="+mn-ea"/>
                          <a:cs typeface="Arial" panose="020B0604020202020204" pitchFamily="34" charset="0"/>
                        </a:rPr>
                        <a:t>recruited on the Department Internship programme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89 existing Interns.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Additional 140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interns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appointed but have not yet assumed duty </a:t>
                      </a:r>
                      <a:r>
                        <a:rPr lang="en-ZA"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(to start work on 01 September 2020).</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ZA" sz="1300" b="1"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3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Assumption of duty date of the 140 interns postponed due to the implications of Covid-19 outbreak. It was not practical for new colleagues to deal with other logistical matters such as looking for accommodation and also most mentors for the interns are currently working from home.</a:t>
                      </a: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689212">
                <a:tc>
                  <a:txBody>
                    <a:bodyPr/>
                    <a:lstStyle/>
                    <a:p>
                      <a:pPr marL="0" algn="just" defTabSz="457200" rtl="0" eaLnBrk="1" latinLnBrk="0" hangingPunct="1">
                        <a:lnSpc>
                          <a:spcPct val="100000"/>
                        </a:lnSpc>
                        <a:spcAft>
                          <a:spcPts val="0"/>
                        </a:spcAft>
                      </a:pPr>
                      <a:r>
                        <a:rPr lang="en-ZA" sz="1300" kern="1200">
                          <a:solidFill>
                            <a:schemeClr val="tx1"/>
                          </a:solidFill>
                          <a:effectLst/>
                          <a:latin typeface="Arial" panose="020B0604020202020204" pitchFamily="34" charset="0"/>
                          <a:ea typeface="+mn-ea"/>
                          <a:cs typeface="Arial" panose="020B0604020202020204" pitchFamily="34" charset="0"/>
                        </a:rPr>
                        <a:t>40 full-time bursaries</a:t>
                      </a:r>
                    </a:p>
                    <a:p>
                      <a:pPr marL="0" algn="just" defTabSz="457200" rtl="0" eaLnBrk="1" latinLnBrk="0" hangingPunct="1">
                        <a:lnSpc>
                          <a:spcPct val="100000"/>
                        </a:lnSpc>
                        <a:spcAft>
                          <a:spcPts val="0"/>
                        </a:spcAft>
                      </a:pPr>
                      <a:r>
                        <a:rPr lang="en-ZA" sz="1300" kern="1200">
                          <a:solidFill>
                            <a:schemeClr val="tx1"/>
                          </a:solidFill>
                          <a:effectLst/>
                          <a:latin typeface="Arial" panose="020B0604020202020204" pitchFamily="34" charset="0"/>
                          <a:ea typeface="+mn-ea"/>
                          <a:cs typeface="Arial" panose="020B0604020202020204" pitchFamily="34" charset="0"/>
                        </a:rPr>
                        <a:t>issued</a:t>
                      </a: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mn-ea"/>
                          <a:cs typeface="Arial" panose="020B0604020202020204" pitchFamily="34" charset="0"/>
                        </a:rPr>
                        <a:t>Annual Target: </a:t>
                      </a: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40 full-time bursaries</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issued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1019384">
                <a:tc>
                  <a:txBody>
                    <a:bodyPr/>
                    <a:lstStyle/>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250 students placed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on Work Integrated</a:t>
                      </a:r>
                    </a:p>
                    <a:p>
                      <a:pPr marL="0" algn="just" defTabSz="457200" rtl="0" eaLnBrk="1" latinLnBrk="0" hangingPunct="1">
                        <a:lnSpc>
                          <a:spcPct val="100000"/>
                        </a:lnSpc>
                        <a:spcAft>
                          <a:spcPts val="0"/>
                        </a:spcAft>
                      </a:pPr>
                      <a:r>
                        <a:rPr lang="en-ZA" sz="1300" kern="1200" dirty="0">
                          <a:solidFill>
                            <a:schemeClr val="tx1"/>
                          </a:solidFill>
                          <a:effectLst/>
                          <a:latin typeface="Arial" panose="020B0604020202020204" pitchFamily="34" charset="0"/>
                          <a:ea typeface="+mn-ea"/>
                          <a:cs typeface="Arial" panose="020B0604020202020204" pitchFamily="34" charset="0"/>
                        </a:rPr>
                        <a:t>Learning Programme</a:t>
                      </a:r>
                    </a:p>
                    <a:p>
                      <a:pPr marL="0" algn="just" defTabSz="457200" rtl="0" eaLnBrk="1" latinLnBrk="0" hangingPunct="1">
                        <a:lnSpc>
                          <a:spcPct val="100000"/>
                        </a:lnSpc>
                        <a:spcAft>
                          <a:spcPts val="0"/>
                        </a:spcAft>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Consultation</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with prospective</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employers, agencies</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effectLst/>
                          <a:latin typeface="Arial" panose="020B0604020202020204" pitchFamily="34" charset="0"/>
                          <a:ea typeface="+mn-ea"/>
                          <a:cs typeface="Arial" panose="020B0604020202020204" pitchFamily="34" charset="0"/>
                        </a:rPr>
                        <a:t>and universities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Consultation with current &amp; prospective employers, agencies, and the academia took place on the 10th June 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lnSpc>
                          <a:spcPct val="100000"/>
                        </a:lnSpc>
                      </a:pPr>
                      <a:endParaRPr lang="en-ZA" sz="1300" b="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7" name="Slide Number Placeholder 6"/>
          <p:cNvSpPr>
            <a:spLocks noGrp="1"/>
          </p:cNvSpPr>
          <p:nvPr>
            <p:ph type="sldNum" sz="quarter" idx="12"/>
          </p:nvPr>
        </p:nvSpPr>
        <p:spPr/>
        <p:txBody>
          <a:bodyPr/>
          <a:lstStyle/>
          <a:p>
            <a:fld id="{49E107A0-7B7C-8743-BC43-85A450895BAC}" type="slidenum">
              <a:rPr lang="en-US" smtClean="0"/>
              <a:pPr/>
              <a:t>9</a:t>
            </a:fld>
            <a:endParaRPr lang="en-US"/>
          </a:p>
        </p:txBody>
      </p:sp>
    </p:spTree>
    <p:extLst>
      <p:ext uri="{BB962C8B-B14F-4D97-AF65-F5344CB8AC3E}">
        <p14:creationId xmlns:p14="http://schemas.microsoft.com/office/powerpoint/2010/main" xmlns="" val="10769117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419</TotalTime>
  <Words>9270</Words>
  <Application>Microsoft Office PowerPoint</Application>
  <PresentationFormat>On-screen Show (4:3)</PresentationFormat>
  <Paragraphs>1853</Paragraphs>
  <Slides>61</Slides>
  <Notes>60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 DEPARTMENT OF ENVIRONMENT, FORESTRY AND FISHERIES  2020/21 First Quarter Performance Report </vt:lpstr>
      <vt:lpstr>Slide 2</vt:lpstr>
      <vt:lpstr>Slide 3</vt:lpstr>
      <vt:lpstr>OVERALL SUMMARY OF FIRST QUARTER PERFORMANCE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THANK YOU!</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Admin1</dc:creator>
  <cp:lastModifiedBy>USER</cp:lastModifiedBy>
  <cp:revision>72</cp:revision>
  <dcterms:created xsi:type="dcterms:W3CDTF">2020-04-21T11:07:00Z</dcterms:created>
  <dcterms:modified xsi:type="dcterms:W3CDTF">2020-08-26T18:54:50Z</dcterms:modified>
</cp:coreProperties>
</file>