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87" r:id="rId5"/>
    <p:sldId id="332" r:id="rId6"/>
    <p:sldId id="331" r:id="rId7"/>
    <p:sldId id="337" r:id="rId8"/>
    <p:sldId id="286" r:id="rId9"/>
    <p:sldId id="302" r:id="rId10"/>
    <p:sldId id="317" r:id="rId11"/>
    <p:sldId id="333" r:id="rId12"/>
    <p:sldId id="289" r:id="rId13"/>
    <p:sldId id="321" r:id="rId14"/>
    <p:sldId id="322" r:id="rId15"/>
    <p:sldId id="323" r:id="rId16"/>
    <p:sldId id="326" r:id="rId17"/>
    <p:sldId id="327" r:id="rId18"/>
    <p:sldId id="290" r:id="rId19"/>
    <p:sldId id="291" r:id="rId20"/>
    <p:sldId id="283" r:id="rId21"/>
    <p:sldId id="294" r:id="rId22"/>
    <p:sldId id="295" r:id="rId23"/>
    <p:sldId id="296" r:id="rId24"/>
    <p:sldId id="280" r:id="rId25"/>
    <p:sldId id="266" r:id="rId26"/>
    <p:sldId id="334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8-23T17:14:54.0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12559 6138 0,'-17'0'594,"-1"0"-579,0 0 1,1 0 15,17-17-15,-18 17-1,18 17 267,0 1-267,0 0 1,0-1 125,0 1-110,0 0 47,0-1-47,0 1 0,0-1 32,-18-17-1,18 18-30,0-53 186,0 17-218,0-17 16,0 0 0,0 17 31,0 0-16,0 1 0,0-1 0,0 36 94,0 17-93,0 0-1,0-17-16,0 0 1,0-36 78,36-35-63,-36 35-31,17 1 16,-17-1-1,0 0 32,18 18 16,-18-17 109,0-1-141,0 36 63,18-18-63,-18 17-31,0 1 62,17-18-30,-17 18-17,0-1 32,0 1 16,0 17-32,0-17-16,0 0 110,0-1-46,18-17 124,-18 18 15,-18-18-186,1 0 61,-1 0 1,0 17-63,-17-17 16,17 0 78,1 0-109,-1 0 15,0 0-15,18-17 46,0-1-30,0 1 46,0-1-47,0 0-15,0 1 15,18 17-16,-18-18 1,18 18 15,-18-18 63,17 18 0,-17-17-63,0-1-15,0 0 31,18 18-47,-18-17 125,18 17-110,-18-18 16,17 18 298,1 0-267,-18 18-31,18-18-31,-18 17 47,17-17-16,-17 18 1,0 0-1,0-1 0,18-17-15,-18 18 15,0 0 16,0-1 0,17-17 0,-17 18-32,0 0 48,0-1 109,18-17-94,-18 18 31,0-1-62,-18-17 156,1 18-172,-1-18 16,1 0-31,-1 0 171,0 0-155,18-18 15,-17 18-32,-1 0 95,18-17-79,-18 17 0,18-18 0,0-17 32,0-18-16,0 35-16,18 18 94,0 0-109,-1 0 30,1 0 17,-18 18-32,0 0-15,0-1-1,0 1 17,0 0 77,0-1-15,0 1 109,-18-18-187,18-18 359,0 1-282,0-1-30,0 36 93,0-36 219,-17 18-328,-1 0 156,18 18-172,0-1 63,-18-17-78</inkml:trace>
  <inkml:trace contextRef="#ctx0" brushRef="#br0" timeOffset="1969.847">15452 12718 0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B644C-CF18-478B-A4A3-9D17A626F7D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3433-F0DF-4E71-99F9-F9D22C178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9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23433-F0DF-4E71-99F9-F9D22C1782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3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0394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9338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8184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12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25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7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93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24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741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62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21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12574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51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566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044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130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47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166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851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422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594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56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44529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400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013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61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901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1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181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626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317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7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27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45437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204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19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902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972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36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0688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8774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5281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0334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4386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39A8-E50C-4EBD-9B00-BB0AA35C571E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035B-618D-43AE-8E66-5C7A28D8390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2921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13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24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621F-2A96-47D5-84AA-FD7A3B6F236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2020/08/26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1B53-03B7-4F9C-B6F3-B8C72E16E225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53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OH&amp;S at Tygerberg Hospital during the </a:t>
            </a:r>
            <a:br>
              <a:rPr lang="en-ZA" dirty="0"/>
            </a:br>
            <a:r>
              <a:rPr lang="en-ZA" dirty="0"/>
              <a:t>COVID pandemic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FAFBED06-7BC4-45C0-995B-F671BBE5E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43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Workplace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Rapid (desk-top) assessment</a:t>
            </a:r>
          </a:p>
          <a:p>
            <a:pPr lvl="1"/>
            <a:r>
              <a:rPr lang="en-ZA" dirty="0"/>
              <a:t>Performed by team of experts in view of the novelty of the risk (new virus)</a:t>
            </a:r>
          </a:p>
          <a:p>
            <a:r>
              <a:rPr lang="en-ZA" dirty="0"/>
              <a:t>Area risk assessments</a:t>
            </a:r>
          </a:p>
          <a:p>
            <a:pPr lvl="1"/>
            <a:r>
              <a:rPr lang="en-ZA" dirty="0"/>
              <a:t>Following a </a:t>
            </a:r>
            <a:r>
              <a:rPr lang="en-ZA" dirty="0" err="1"/>
              <a:t>Dept</a:t>
            </a:r>
            <a:r>
              <a:rPr lang="en-ZA" dirty="0"/>
              <a:t> of Employment &amp; Labour inspection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3678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ZA" dirty="0"/>
              <a:t>Rapid desk-top risk assessment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0" y="1189459"/>
            <a:ext cx="9120710" cy="202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90B04A49-491C-4FEA-8473-735269EE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7" y="3212976"/>
            <a:ext cx="9128473" cy="354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496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34" y="188640"/>
            <a:ext cx="908806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A61EB5C-2CBB-4BD8-8F15-F5F2829DB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0" y="4005064"/>
            <a:ext cx="90927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18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96952"/>
            <a:ext cx="9036496" cy="309634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907E08F-8BC6-4015-B2CE-0472BDDF0D69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856984" cy="3096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3200" b="1" dirty="0"/>
              <a:t>Workplace area assessments</a:t>
            </a:r>
          </a:p>
          <a:p>
            <a:r>
              <a:rPr lang="en-ZA" dirty="0"/>
              <a:t>Review all tasks performed</a:t>
            </a:r>
          </a:p>
          <a:p>
            <a:r>
              <a:rPr lang="en-ZA" dirty="0"/>
              <a:t>Assess risk of exposure associated with the tasks</a:t>
            </a:r>
          </a:p>
          <a:p>
            <a:r>
              <a:rPr lang="en-ZA" dirty="0"/>
              <a:t>Determine control measures required</a:t>
            </a:r>
          </a:p>
          <a:p>
            <a:r>
              <a:rPr lang="en-ZA" dirty="0"/>
              <a:t>Example: UIPC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35676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928992" cy="3744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5DE4A7-14CC-4601-A8EA-AD2FDD31C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05064"/>
            <a:ext cx="883237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91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Structure/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Risk assessments</a:t>
            </a:r>
          </a:p>
          <a:p>
            <a:pPr lvl="1"/>
            <a:r>
              <a:rPr lang="en-ZA" dirty="0"/>
              <a:t>Personal</a:t>
            </a:r>
          </a:p>
          <a:p>
            <a:pPr lvl="1"/>
            <a:r>
              <a:rPr lang="en-ZA" dirty="0"/>
              <a:t>Workplace areas</a:t>
            </a:r>
          </a:p>
          <a:p>
            <a:r>
              <a:rPr lang="en-ZA" dirty="0"/>
              <a:t>Risk mitigation</a:t>
            </a:r>
          </a:p>
          <a:p>
            <a:r>
              <a:rPr lang="en-ZA" dirty="0"/>
              <a:t>Medical surveillance</a:t>
            </a:r>
          </a:p>
          <a:p>
            <a:r>
              <a:rPr lang="en-ZA" dirty="0"/>
              <a:t>Case management</a:t>
            </a:r>
          </a:p>
          <a:p>
            <a:pPr lvl="1"/>
            <a:r>
              <a:rPr lang="en-ZA" dirty="0"/>
              <a:t>Exposure</a:t>
            </a:r>
          </a:p>
          <a:p>
            <a:pPr lvl="1"/>
            <a:r>
              <a:rPr lang="en-ZA" dirty="0"/>
              <a:t>Symptomatic (unknown)</a:t>
            </a:r>
          </a:p>
          <a:p>
            <a:pPr lvl="1"/>
            <a:r>
              <a:rPr lang="en-ZA" dirty="0"/>
              <a:t>Confirmed disease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899592" y="3068960"/>
            <a:ext cx="223224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2194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Engineering controls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4597" y="1484784"/>
            <a:ext cx="293965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000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7909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AA4475-FC19-4C17-882C-CF9D83179384}"/>
                  </a:ext>
                </a:extLst>
              </p14:cNvPr>
              <p14:cNvContentPartPr/>
              <p14:nvPr/>
            </p14:nvContentPartPr>
            <p14:xfrm>
              <a:off x="4464000" y="2178000"/>
              <a:ext cx="1099080" cy="2400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12AA4475-FC19-4C17-882C-CF9D831793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4640" y="2168640"/>
                <a:ext cx="1117800" cy="24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9695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Personal Protective Equipment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28" y="1690689"/>
            <a:ext cx="7839643" cy="1162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140968"/>
            <a:ext cx="6808270" cy="29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93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Structure/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Risk assessments</a:t>
            </a:r>
          </a:p>
          <a:p>
            <a:pPr lvl="1"/>
            <a:r>
              <a:rPr lang="en-ZA" dirty="0"/>
              <a:t>Personal</a:t>
            </a:r>
          </a:p>
          <a:p>
            <a:pPr lvl="1"/>
            <a:r>
              <a:rPr lang="en-ZA" dirty="0"/>
              <a:t>Workplace areas</a:t>
            </a:r>
          </a:p>
          <a:p>
            <a:r>
              <a:rPr lang="en-ZA" dirty="0"/>
              <a:t>Risk mitigation</a:t>
            </a:r>
          </a:p>
          <a:p>
            <a:r>
              <a:rPr lang="en-ZA" dirty="0"/>
              <a:t>Medical surveillance</a:t>
            </a:r>
          </a:p>
          <a:p>
            <a:r>
              <a:rPr lang="en-ZA" dirty="0"/>
              <a:t>Case management</a:t>
            </a:r>
          </a:p>
          <a:p>
            <a:pPr lvl="1"/>
            <a:r>
              <a:rPr lang="en-ZA" dirty="0"/>
              <a:t>Exposure</a:t>
            </a:r>
          </a:p>
          <a:p>
            <a:pPr lvl="1"/>
            <a:r>
              <a:rPr lang="en-ZA" dirty="0"/>
              <a:t>Symptomatic (unknown)</a:t>
            </a:r>
          </a:p>
          <a:p>
            <a:pPr lvl="1"/>
            <a:r>
              <a:rPr lang="en-ZA" dirty="0"/>
              <a:t>Confirmed disease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899592" y="3594964"/>
            <a:ext cx="316835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741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Buddy-screening system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79417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687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Most affected areas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765" y="1628800"/>
            <a:ext cx="919905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575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Structure/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Risk assessments</a:t>
            </a:r>
          </a:p>
          <a:p>
            <a:pPr lvl="1"/>
            <a:r>
              <a:rPr lang="en-ZA" dirty="0"/>
              <a:t>Personal</a:t>
            </a:r>
          </a:p>
          <a:p>
            <a:pPr lvl="1"/>
            <a:r>
              <a:rPr lang="en-ZA" dirty="0"/>
              <a:t>Workplace areas</a:t>
            </a:r>
          </a:p>
          <a:p>
            <a:r>
              <a:rPr lang="en-ZA" dirty="0"/>
              <a:t>Risk mitigation</a:t>
            </a:r>
          </a:p>
          <a:p>
            <a:r>
              <a:rPr lang="en-ZA" dirty="0"/>
              <a:t>Medical surveillance</a:t>
            </a:r>
          </a:p>
          <a:p>
            <a:r>
              <a:rPr lang="en-ZA" dirty="0"/>
              <a:t>Case management</a:t>
            </a:r>
          </a:p>
          <a:p>
            <a:pPr lvl="1"/>
            <a:r>
              <a:rPr lang="en-ZA" dirty="0"/>
              <a:t>Exposure</a:t>
            </a:r>
          </a:p>
          <a:p>
            <a:pPr lvl="1"/>
            <a:r>
              <a:rPr lang="en-ZA" dirty="0"/>
              <a:t>Symptomatic (unknown)</a:t>
            </a:r>
          </a:p>
          <a:p>
            <a:pPr lvl="1"/>
            <a:r>
              <a:rPr lang="en-ZA" dirty="0"/>
              <a:t>Confirmed disease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899592" y="4149080"/>
            <a:ext cx="3600400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3826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Dealing with symptomatic staff, staff exposure and exposure risk evaluation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0"/>
            <a:ext cx="3744416" cy="52614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254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7419"/>
            <a:ext cx="5779290" cy="63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9103" y="-8021"/>
            <a:ext cx="1368152" cy="365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475657" y="6597352"/>
            <a:ext cx="5328592" cy="23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1547664" y="4725144"/>
            <a:ext cx="2664296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2014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Completion of COIDA documentation (17 Aug 2020)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684 of 803 positive employees (85.2%)</a:t>
            </a:r>
          </a:p>
          <a:p>
            <a:r>
              <a:rPr lang="en-ZA" dirty="0"/>
              <a:t>(100% of those who have returned to work)</a:t>
            </a:r>
          </a:p>
          <a:p>
            <a:r>
              <a:rPr lang="en-ZA" dirty="0"/>
              <a:t>Still need to be completed for those who are currently booked off sick</a:t>
            </a:r>
          </a:p>
          <a:p>
            <a:r>
              <a:rPr lang="en-ZA" dirty="0"/>
              <a:t>Still require documentation for some who passed away (engaging with family members)</a:t>
            </a:r>
          </a:p>
        </p:txBody>
      </p:sp>
    </p:spTree>
    <p:extLst>
      <p:ext uri="{BB962C8B-B14F-4D97-AF65-F5344CB8AC3E}">
        <p14:creationId xmlns:p14="http://schemas.microsoft.com/office/powerpoint/2010/main" xmlns="" val="3688667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Bringing it all together: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6" y="1268760"/>
            <a:ext cx="8770388" cy="53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11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24FC9-01A8-40C9-83B5-64769C3B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680831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/>
              <a:t/>
            </a:r>
            <a:br>
              <a:rPr lang="en-ZA" dirty="0"/>
            </a:br>
            <a:r>
              <a:rPr lang="en-ZA" dirty="0"/>
              <a:t>Daily trends COVID-19 infections at TBH (13 August 2020; n=743)</a:t>
            </a:r>
            <a:br>
              <a:rPr lang="en-ZA" dirty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47" y="1772816"/>
            <a:ext cx="903819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84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264" y="1052736"/>
            <a:ext cx="9144000" cy="305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383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61558" cy="1325563"/>
          </a:xfrm>
        </p:spPr>
        <p:txBody>
          <a:bodyPr/>
          <a:lstStyle/>
          <a:p>
            <a:r>
              <a:rPr lang="en-ZA" b="1" dirty="0"/>
              <a:t>COVID-19 OHS &amp; IPC policy &amp; strategy for the hospital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464496" cy="5132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95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Structure/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Risk assessments</a:t>
            </a:r>
          </a:p>
          <a:p>
            <a:pPr lvl="1"/>
            <a:r>
              <a:rPr lang="en-ZA" dirty="0"/>
              <a:t>Personal</a:t>
            </a:r>
          </a:p>
          <a:p>
            <a:pPr lvl="1"/>
            <a:r>
              <a:rPr lang="en-ZA" dirty="0"/>
              <a:t>Workplace areas</a:t>
            </a:r>
          </a:p>
          <a:p>
            <a:r>
              <a:rPr lang="en-ZA" dirty="0"/>
              <a:t>Risk mitigation</a:t>
            </a:r>
          </a:p>
          <a:p>
            <a:r>
              <a:rPr lang="en-ZA" dirty="0"/>
              <a:t>Medical surveillance</a:t>
            </a:r>
          </a:p>
          <a:p>
            <a:r>
              <a:rPr lang="en-ZA" dirty="0"/>
              <a:t>Case management</a:t>
            </a:r>
          </a:p>
          <a:p>
            <a:pPr lvl="1"/>
            <a:r>
              <a:rPr lang="en-ZA" dirty="0"/>
              <a:t>Exposure</a:t>
            </a:r>
          </a:p>
          <a:p>
            <a:pPr lvl="1"/>
            <a:r>
              <a:rPr lang="en-ZA" dirty="0"/>
              <a:t>Symptomatic (unknown)</a:t>
            </a:r>
          </a:p>
          <a:p>
            <a:pPr lvl="1"/>
            <a:r>
              <a:rPr lang="en-ZA" dirty="0"/>
              <a:t>Confirmed disease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187624" y="2204864"/>
            <a:ext cx="144016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5547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Assessing Staff Exposure Risk and Staff Illness Risk (vulnerability)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Assess individual vulnerability (based on risk of serious disease/ death)</a:t>
            </a:r>
          </a:p>
          <a:p>
            <a:r>
              <a:rPr lang="en-ZA" dirty="0"/>
              <a:t>Assess working environment (likelihood of contact with COVID individuals)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1"/>
            <a:ext cx="3833891" cy="299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185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OHS assessments done (17 Aug 2020)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07320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54425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Note: Assessments performed by all line managers – some cases referred to occupational health for ratification/ adjudication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5857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Structure/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Risk assessments</a:t>
            </a:r>
          </a:p>
          <a:p>
            <a:pPr lvl="1"/>
            <a:r>
              <a:rPr lang="en-ZA" dirty="0"/>
              <a:t>Personal</a:t>
            </a:r>
          </a:p>
          <a:p>
            <a:pPr lvl="1"/>
            <a:r>
              <a:rPr lang="en-ZA" dirty="0"/>
              <a:t>Workplace areas</a:t>
            </a:r>
          </a:p>
          <a:p>
            <a:r>
              <a:rPr lang="en-ZA" dirty="0"/>
              <a:t>Risk mitigation</a:t>
            </a:r>
          </a:p>
          <a:p>
            <a:r>
              <a:rPr lang="en-ZA" dirty="0"/>
              <a:t>Medical surveillance</a:t>
            </a:r>
          </a:p>
          <a:p>
            <a:r>
              <a:rPr lang="en-ZA" dirty="0"/>
              <a:t>Case management</a:t>
            </a:r>
          </a:p>
          <a:p>
            <a:pPr lvl="1"/>
            <a:r>
              <a:rPr lang="en-ZA" dirty="0"/>
              <a:t>Exposure</a:t>
            </a:r>
          </a:p>
          <a:p>
            <a:pPr lvl="1"/>
            <a:r>
              <a:rPr lang="en-ZA" dirty="0"/>
              <a:t>Symptomatic (unknown)</a:t>
            </a:r>
          </a:p>
          <a:p>
            <a:pPr lvl="1"/>
            <a:r>
              <a:rPr lang="en-ZA" dirty="0"/>
              <a:t>Confirmed disease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259632" y="2564904"/>
            <a:ext cx="259228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2194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326</Words>
  <Application>Microsoft Office PowerPoint</Application>
  <PresentationFormat>On-screen Show (4:3)</PresentationFormat>
  <Paragraphs>81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OH&amp;S at Tygerberg Hospital during the  COVID pandemic</vt:lpstr>
      <vt:lpstr>Most affected areas</vt:lpstr>
      <vt:lpstr> Daily trends COVID-19 infections at TBH (13 August 2020; n=743) </vt:lpstr>
      <vt:lpstr>Slide 4</vt:lpstr>
      <vt:lpstr>COVID-19 OHS &amp; IPC policy &amp; strategy for the hospital</vt:lpstr>
      <vt:lpstr>Structure/ steps</vt:lpstr>
      <vt:lpstr>Assessing Staff Exposure Risk and Staff Illness Risk (vulnerability)</vt:lpstr>
      <vt:lpstr>OHS assessments done (17 Aug 2020)</vt:lpstr>
      <vt:lpstr>Structure/ steps</vt:lpstr>
      <vt:lpstr>Workplace assessments</vt:lpstr>
      <vt:lpstr>Rapid desk-top risk assessment</vt:lpstr>
      <vt:lpstr>Slide 12</vt:lpstr>
      <vt:lpstr>Slide 13</vt:lpstr>
      <vt:lpstr>Slide 14</vt:lpstr>
      <vt:lpstr>Structure/ steps</vt:lpstr>
      <vt:lpstr>Engineering controls</vt:lpstr>
      <vt:lpstr>Personal Protective Equipment</vt:lpstr>
      <vt:lpstr>Structure/ steps</vt:lpstr>
      <vt:lpstr>Buddy-screening system</vt:lpstr>
      <vt:lpstr>Structure/ steps</vt:lpstr>
      <vt:lpstr>Dealing with symptomatic staff, staff exposure and exposure risk evaluation</vt:lpstr>
      <vt:lpstr>Slide 22</vt:lpstr>
      <vt:lpstr>Completion of COIDA documentation (17 Aug 2020)</vt:lpstr>
      <vt:lpstr>Bringing it all together: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Staff Exposure Risk</dc:title>
  <dc:creator>Jack Meintjes</dc:creator>
  <cp:lastModifiedBy>USER</cp:lastModifiedBy>
  <cp:revision>56</cp:revision>
  <dcterms:created xsi:type="dcterms:W3CDTF">2020-05-13T12:43:11Z</dcterms:created>
  <dcterms:modified xsi:type="dcterms:W3CDTF">2020-08-26T18:25:41Z</dcterms:modified>
</cp:coreProperties>
</file>