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317" r:id="rId4"/>
    <p:sldId id="269" r:id="rId5"/>
    <p:sldId id="335" r:id="rId6"/>
    <p:sldId id="338" r:id="rId7"/>
    <p:sldId id="283" r:id="rId8"/>
    <p:sldId id="306" r:id="rId9"/>
    <p:sldId id="318" r:id="rId10"/>
    <p:sldId id="284" r:id="rId11"/>
    <p:sldId id="307" r:id="rId12"/>
    <p:sldId id="336" r:id="rId13"/>
    <p:sldId id="319" r:id="rId14"/>
    <p:sldId id="285" r:id="rId15"/>
    <p:sldId id="337" r:id="rId16"/>
    <p:sldId id="339" r:id="rId17"/>
    <p:sldId id="320" r:id="rId18"/>
    <p:sldId id="340" r:id="rId19"/>
    <p:sldId id="288" r:id="rId20"/>
    <p:sldId id="322" r:id="rId21"/>
    <p:sldId id="330" r:id="rId22"/>
    <p:sldId id="332" r:id="rId23"/>
    <p:sldId id="329" r:id="rId24"/>
    <p:sldId id="292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aan Aucamp" initials="RA" lastIdx="1" clrIdx="0"/>
  <p:cmAuthor id="2" name="Ishaam Abader" initials="IA" lastIdx="1" clrIdx="1">
    <p:extLst>
      <p:ext uri="{19B8F6BF-5375-455C-9EA6-DF929625EA0E}">
        <p15:presenceInfo xmlns:p15="http://schemas.microsoft.com/office/powerpoint/2012/main" xmlns="" userId="Ishaam Aba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33"/>
    <a:srgbClr val="2D2D8A"/>
    <a:srgbClr val="9730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FDA-48BB-A4E2-8D6683A9B5FF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FDA-48BB-A4E2-8D6683A9B5FF}"/>
              </c:ext>
            </c:extLst>
          </c:dPt>
          <c:dPt>
            <c:idx val="2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FDA-48BB-A4E2-8D6683A9B5FF}"/>
              </c:ext>
            </c:extLst>
          </c:dPt>
          <c:dPt>
            <c:idx val="3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FDA-48BB-A4E2-8D6683A9B5F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lang="en-US" sz="1879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baseline="0" dirty="0"/>
                      <a:t>79%</a:t>
                    </a:r>
                  </a:p>
                </c:rich>
              </c:tx>
              <c:spPr/>
              <c:dLblPos val="ctr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DA-48BB-A4E2-8D6683A9B5FF}"/>
                </c:ext>
              </c:extLst>
            </c:dLbl>
            <c:dLbl>
              <c:idx val="1"/>
              <c:layout/>
              <c:spPr>
                <a:noFill/>
                <a:ln w="26596">
                  <a:noFill/>
                </a:ln>
              </c:spPr>
              <c:txPr>
                <a:bodyPr/>
                <a:lstStyle/>
                <a:p>
                  <a:pPr>
                    <a:defRPr lang="en-US" sz="187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DA-48BB-A4E2-8D6683A9B5FF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DA-48BB-A4E2-8D6683A9B5FF}"/>
                </c:ext>
              </c:extLst>
            </c:dLbl>
            <c:dLbl>
              <c:idx val="3"/>
              <c:layout/>
              <c:spPr>
                <a:noFill/>
                <a:ln w="26596">
                  <a:noFill/>
                </a:ln>
              </c:spPr>
              <c:txPr>
                <a:bodyPr/>
                <a:lstStyle/>
                <a:p>
                  <a:pPr>
                    <a:defRPr lang="en-US" sz="187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DA-48BB-A4E2-8D6683A9B5FF}"/>
                </c:ext>
              </c:extLst>
            </c:dLbl>
            <c:spPr>
              <a:noFill/>
              <a:ln w="2659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87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Val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On target</c:v>
                </c:pt>
                <c:pt idx="1">
                  <c:v>off target </c:v>
                </c:pt>
                <c:pt idx="2">
                  <c:v>No milestone</c:v>
                </c:pt>
                <c:pt idx="3">
                  <c:v>Patial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 formatCode="0%">
                  <c:v>0.78947368421052633</c:v>
                </c:pt>
                <c:pt idx="1">
                  <c:v>5.2631578947368425E-2</c:v>
                </c:pt>
                <c:pt idx="3">
                  <c:v>0.15789473684210531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FDA-48BB-A4E2-8D6683A9B5FF}"/>
            </c:ext>
          </c:extLst>
        </c:ser>
        <c:dLbls/>
        <c:firstSliceAng val="0"/>
      </c:pieChart>
      <c:spPr>
        <a:noFill/>
        <a:ln w="25386">
          <a:noFill/>
        </a:ln>
      </c:spPr>
    </c:plotArea>
    <c:plotVisOnly val="1"/>
    <c:dispBlanksAs val="zero"/>
  </c:chart>
  <c:txPr>
    <a:bodyPr/>
    <a:lstStyle/>
    <a:p>
      <a:pPr>
        <a:defRPr sz="247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58-4FD9-8B4C-63076B029A34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58-4FD9-8B4C-63076B029A34}"/>
              </c:ext>
            </c:extLst>
          </c:dPt>
          <c:dPt>
            <c:idx val="2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58-4FD9-8B4C-63076B029A34}"/>
              </c:ext>
            </c:extLst>
          </c:dPt>
          <c:dPt>
            <c:idx val="3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558-4FD9-8B4C-63076B029A34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n-US" sz="180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58-4FD9-8B4C-63076B029A34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58-4FD9-8B4C-63076B029A34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58-4FD9-8B4C-63076B029A34}"/>
                </c:ext>
              </c:extLst>
            </c:dLbl>
            <c:spPr>
              <a:noFill/>
              <a:ln w="2557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80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On target</c:v>
                </c:pt>
                <c:pt idx="1">
                  <c:v>off target </c:v>
                </c:pt>
                <c:pt idx="2">
                  <c:v>No milestone</c:v>
                </c:pt>
                <c:pt idx="3">
                  <c:v>Patial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 formatCode="0%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558-4FD9-8B4C-63076B029A34}"/>
            </c:ext>
          </c:extLst>
        </c:ser>
        <c:dLbls/>
        <c:firstSliceAng val="0"/>
      </c:pieChart>
      <c:spPr>
        <a:noFill/>
        <a:ln w="25354">
          <a:noFill/>
        </a:ln>
      </c:spPr>
    </c:plotArea>
    <c:plotVisOnly val="1"/>
    <c:dispBlanksAs val="zero"/>
  </c:chart>
  <c:txPr>
    <a:bodyPr/>
    <a:lstStyle/>
    <a:p>
      <a:pPr>
        <a:defRPr sz="2386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8C-4CB3-8011-AEBA94414220}"/>
              </c:ext>
            </c:extLst>
          </c:dPt>
          <c:dPt>
            <c:idx val="1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8C-4CB3-8011-AEBA94414220}"/>
              </c:ext>
            </c:extLst>
          </c:dPt>
          <c:dPt>
            <c:idx val="2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8C-4CB3-8011-AEBA94414220}"/>
              </c:ext>
            </c:extLst>
          </c:dPt>
          <c:dPt>
            <c:idx val="3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8C-4CB3-8011-AEBA94414220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n-US" sz="1807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8C-4CB3-8011-AEBA94414220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8C-4CB3-8011-AEBA94414220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8C-4CB3-8011-AEBA94414220}"/>
                </c:ext>
              </c:extLst>
            </c:dLbl>
            <c:spPr>
              <a:noFill/>
              <a:ln w="2557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80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On target</c:v>
                </c:pt>
                <c:pt idx="1">
                  <c:v>off target </c:v>
                </c:pt>
                <c:pt idx="2">
                  <c:v>No milestone</c:v>
                </c:pt>
                <c:pt idx="3">
                  <c:v>Patial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 formatCode="0%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28C-4CB3-8011-AEBA94414220}"/>
            </c:ext>
          </c:extLst>
        </c:ser>
        <c:dLbls/>
        <c:firstSliceAng val="0"/>
      </c:pieChart>
      <c:spPr>
        <a:noFill/>
        <a:ln w="25354">
          <a:noFill/>
        </a:ln>
      </c:spPr>
    </c:plotArea>
    <c:plotVisOnly val="1"/>
    <c:dispBlanksAs val="zero"/>
  </c:chart>
  <c:txPr>
    <a:bodyPr/>
    <a:lstStyle/>
    <a:p>
      <a:pPr>
        <a:defRPr sz="2386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1DFF3B"/>
              </a:solidFill>
              <a:ln w="19043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7A-455E-A6C6-68AAD874AECA}"/>
              </c:ext>
            </c:extLst>
          </c:dPt>
          <c:dPt>
            <c:idx val="1"/>
            <c:spPr>
              <a:solidFill>
                <a:srgbClr val="FFFF00"/>
              </a:solidFill>
              <a:ln w="19043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7A-455E-A6C6-68AAD874AECA}"/>
              </c:ext>
            </c:extLst>
          </c:dPt>
          <c:dPt>
            <c:idx val="2"/>
            <c:spPr>
              <a:solidFill>
                <a:srgbClr val="FF0000"/>
              </a:solidFill>
              <a:ln w="19043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87A-455E-A6C6-68AAD874AECA}"/>
              </c:ext>
            </c:extLst>
          </c:dPt>
          <c:dPt>
            <c:idx val="3"/>
            <c:spPr>
              <a:solidFill>
                <a:srgbClr val="00B0F0"/>
              </a:solidFill>
              <a:ln w="19043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87A-455E-A6C6-68AAD874AECA}"/>
              </c:ext>
            </c:extLst>
          </c:dPt>
          <c:dLbls>
            <c:dLbl>
              <c:idx val="0"/>
              <c:layout>
                <c:manualLayout>
                  <c:x val="-0.13188568661926969"/>
                  <c:y val="-0.18304306102362208"/>
                </c:manualLayout>
              </c:layout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7A-455E-A6C6-68AAD874AEC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7A-455E-A6C6-68AAD874AEC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7A-455E-A6C6-68AAD874AECA}"/>
                </c:ext>
              </c:extLst>
            </c:dLbl>
            <c:spPr>
              <a:noFill/>
              <a:ln w="25390">
                <a:noFill/>
              </a:ln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ZA" sz="1799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Percent val="1"/>
            <c:showLeaderLines val="1"/>
            <c:leaderLines>
              <c:spPr>
                <a:ln w="9521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On target</c:v>
                </c:pt>
                <c:pt idx="1">
                  <c:v>work in progress</c:v>
                </c:pt>
                <c:pt idx="2">
                  <c:v>Off target</c:v>
                </c:pt>
                <c:pt idx="3">
                  <c:v>No milestone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71.428571428571416</c:v>
                </c:pt>
                <c:pt idx="1">
                  <c:v>28.571428571428569</c:v>
                </c:pt>
                <c:pt idx="2" formatCode="General">
                  <c:v>0</c:v>
                </c:pt>
                <c:pt idx="3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87A-455E-A6C6-68AAD874AECA}"/>
            </c:ext>
          </c:extLst>
        </c:ser>
        <c:dLbls/>
        <c:firstSliceAng val="0"/>
      </c:pieChart>
      <c:spPr>
        <a:noFill/>
        <a:ln w="25390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plotArea>
      <c:layout/>
      <c:pieChart>
        <c:varyColors val="1"/>
        <c:ser>
          <c:idx val="0"/>
          <c:order val="0"/>
          <c:spPr>
            <a:solidFill>
              <a:srgbClr val="FFFF00"/>
            </a:solidFill>
          </c:spPr>
          <c:dPt>
            <c:idx val="0"/>
            <c:spPr>
              <a:solidFill>
                <a:srgbClr val="1DFF3B"/>
              </a:solidFill>
              <a:ln w="19226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4C-4C47-90A5-4857941F61BF}"/>
              </c:ext>
            </c:extLst>
          </c:dPt>
          <c:dPt>
            <c:idx val="1"/>
            <c:spPr>
              <a:solidFill>
                <a:srgbClr val="FFFF00"/>
              </a:solidFill>
              <a:ln w="19226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4C-4C47-90A5-4857941F61BF}"/>
              </c:ext>
            </c:extLst>
          </c:dPt>
          <c:dPt>
            <c:idx val="2"/>
            <c:spPr>
              <a:solidFill>
                <a:srgbClr val="FF0000"/>
              </a:solidFill>
              <a:ln w="19226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4C-4C47-90A5-4857941F61BF}"/>
              </c:ext>
            </c:extLst>
          </c:dPt>
          <c:dPt>
            <c:idx val="3"/>
            <c:spPr>
              <a:solidFill>
                <a:srgbClr val="00B0F0"/>
              </a:solidFill>
              <a:ln w="19226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4C-4C47-90A5-4857941F61B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4C-4C47-90A5-4857941F61BF}"/>
                </c:ext>
              </c:extLst>
            </c:dLbl>
            <c:dLbl>
              <c:idx val="1"/>
              <c:dLblPos val="in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4C-4C47-90A5-4857941F61BF}"/>
                </c:ext>
              </c:extLst>
            </c:dLbl>
            <c:dLbl>
              <c:idx val="2"/>
              <c:dLblPos val="inEnd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4C-4C47-90A5-4857941F61B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[VALUE]%</a:t>
                    </a:r>
                  </a:p>
                </c:rich>
              </c:tx>
              <c:dLblPos val="inEnd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4C-4C47-90A5-4857941F61BF}"/>
                </c:ext>
              </c:extLst>
            </c:dLbl>
            <c:spPr>
              <a:noFill/>
              <a:ln w="25634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817"/>
                </a:pPr>
                <a:endParaRPr lang="en-US"/>
              </a:p>
            </c:txPr>
            <c:dLblPos val="inEnd"/>
            <c:showVal val="1"/>
            <c:showPercent val="1"/>
            <c:showLeaderLines val="1"/>
            <c:leaderLines>
              <c:spPr>
                <a:ln w="9613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On target</c:v>
                </c:pt>
                <c:pt idx="1">
                  <c:v>work in progress</c:v>
                </c:pt>
                <c:pt idx="2">
                  <c:v>Off target</c:v>
                </c:pt>
                <c:pt idx="3">
                  <c:v>No milestone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0.60000000000000009</c:v>
                </c:pt>
                <c:pt idx="1">
                  <c:v>0.2</c:v>
                </c:pt>
                <c:pt idx="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C4C-4C47-90A5-4857941F61BF}"/>
            </c:ext>
          </c:extLst>
        </c:ser>
        <c:dLbls/>
        <c:firstSliceAng val="0"/>
      </c:pieChart>
      <c:spPr>
        <a:noFill/>
        <a:ln w="25634">
          <a:noFill/>
        </a:ln>
      </c:spPr>
    </c:plotArea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7C98A3-CAA4-4F32-B90B-E4ADA55DB7B0}" type="datetimeFigureOut">
              <a:rPr lang="en-ZA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B805FA-0A4C-49DC-840E-9B3AD37E4F8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726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C59A501-D6A5-44C0-9286-50021DA86CCF}" type="slidenum">
              <a:rPr lang="en-ZA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ZA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162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9DD850-7702-42C0-8B2E-40556B8D9FA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229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F59420-ECF1-4AF0-ACE1-F3F0B20C3F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518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F9803-243E-4A23-9CC8-A1C7E0B57B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309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606BA8-2D4C-4E9C-91AA-D6A0774803F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95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B805FA-0A4C-49DC-840E-9B3AD37E4F83}" type="slidenum">
              <a:rPr lang="en-ZA" smtClean="0"/>
              <a:pPr>
                <a:defRPr/>
              </a:pPr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4870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A7CD8A-8BEF-49CB-9D0E-6E5FB9E532C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69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8981CF-786A-4897-A8D2-B55D0FC93B9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983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EB6667-72A4-4D25-BEF1-EDC5B6EC541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88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C39445-E8BD-4211-86C5-F6EBBD61AAD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427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927FB0-22DE-47C7-AE32-981D616A5FB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896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A1429-D692-46B6-93B4-30F49EEDFB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8419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087CB3-90F7-42D3-8EB1-430EB214952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00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154E-BD0B-4770-AD63-B3A3937ABC40}" type="datetime1">
              <a:rPr lang="en-ZA" smtClean="0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71875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SAWS Quarter 1 Performance Report 2020/21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2DC2F-A626-4339-8A15-2497915008C0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8829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177B-FF0A-4D93-AA74-EFBFA367A312}" type="datetime1">
              <a:rPr lang="en-ZA" smtClean="0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62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1 Performance Report 2020/21</a:t>
            </a:r>
            <a:endParaRPr lang="en-ZA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2BB54-762D-49FD-A40C-95066D2FF2D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5465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B56A3-D89E-461A-B850-A2886A4D5CDB}" type="datetime1">
              <a:rPr lang="en-ZA" smtClean="0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63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1 Performance Report 2020/21</a:t>
            </a:r>
            <a:endParaRPr lang="en-ZA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90B11-1995-4487-9B94-7A8B74F2E9E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406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79375" y="1639888"/>
            <a:ext cx="9144000" cy="3462337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69FDD-EF87-4CAB-BF40-3A6BFAEF0BF1}" type="datetime1">
              <a:rPr lang="en-ZA" smtClean="0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0663" y="6356350"/>
            <a:ext cx="36226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1 Performance Report 2020/21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D2AC-4A13-4ED0-9EF7-EE6B7607EBE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06066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D2D28-5101-4B57-B94E-1546752DD5EA}" type="datetime1">
              <a:rPr lang="en-ZA" smtClean="0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8600" y="6356350"/>
            <a:ext cx="3606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1 Performance Report 2020/21</a:t>
            </a:r>
            <a:endParaRPr lang="en-Z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74AE4-D336-472F-85E8-E99EE9C40BC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5766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3CC-40D3-407E-B9E8-18B98A8F8B74}" type="datetime1">
              <a:rPr lang="en-ZA" smtClean="0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50" y="6356350"/>
            <a:ext cx="37433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1 Performance Report 2020/21</a:t>
            </a:r>
            <a:endParaRPr lang="en-ZA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767AD-9551-4ED4-BFA0-8901CDC6954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7453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CB58-9EC0-4F5A-838C-95E3FC69A81A}" type="datetime1">
              <a:rPr lang="en-ZA" smtClean="0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1 Performance Report 2020/21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58D7-2849-4AE9-A3CE-79790DD99FD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2236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41D8C-91D5-4747-8DB5-ED3EF9FD1168}" type="datetime1">
              <a:rPr lang="en-ZA" smtClean="0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1 Performance Report 2020/21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8852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1EB5-D454-44C7-AED4-27D9F27AE86F}" type="datetime1">
              <a:rPr lang="en-ZA" smtClean="0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8125" y="6356350"/>
            <a:ext cx="3587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1 Performance Report 2020/21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3D715-DCC8-4C4C-907D-6B25DD4FDB9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8357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72AA-6DC3-400B-9E22-B15EF121DAFA}" type="datetime1">
              <a:rPr lang="en-ZA" smtClean="0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1 Performance Report 2020/21</a:t>
            </a:r>
            <a:endParaRPr lang="en-ZA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BAD61-0FF6-4BE0-9953-DDC91704BBE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0388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D98EC-6AE6-451A-85CA-7D1B5738962D}" type="datetime1">
              <a:rPr lang="en-ZA" smtClean="0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525" y="6356350"/>
            <a:ext cx="35718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1 Performance Report 2020/21</a:t>
            </a:r>
            <a:endParaRPr lang="en-ZA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128D1-D131-4A24-91D5-760CFAD3FC14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6874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48D40-4FD1-435F-9417-CE943804DFC8}" type="datetime1">
              <a:rPr lang="en-ZA" smtClean="0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1 Performance Report 2020/21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A4AAC-F5A6-4ACE-AA3C-0CB4EEBCAC1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2550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A955C-1BEE-41EA-8E4A-D47A1718CB47}" type="datetime1">
              <a:rPr lang="en-ZA" smtClean="0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1 Performance Report 2020/21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257D-A016-4D29-8589-BD29DF8451A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3967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8675" y="5280025"/>
            <a:ext cx="13541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2E5C-4964-4408-BD06-B41DD4AA81B0}" type="datetime1">
              <a:rPr lang="en-ZA" smtClean="0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000" y="6356350"/>
            <a:ext cx="3584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SAWS Quarter 1 Performance Report 2020/21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334D5-A4F2-49D7-90BF-5CA6220843AE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8479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E9C118-4B8C-4311-A304-C38A8B4633DA}" type="datetime1">
              <a:rPr lang="en-ZA" smtClean="0"/>
              <a:pPr>
                <a:defRPr/>
              </a:pPr>
              <a:t>2020/08/26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SAWS Quarter 1 Performance Report 2020/21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6EB64-228D-4AEA-9350-FED2AED4B5E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  <p:sldLayoutId id="2147484784" r:id="rId2"/>
    <p:sldLayoutId id="2147484785" r:id="rId3"/>
    <p:sldLayoutId id="2147484786" r:id="rId4"/>
    <p:sldLayoutId id="2147484787" r:id="rId5"/>
    <p:sldLayoutId id="2147484788" r:id="rId6"/>
    <p:sldLayoutId id="2147484789" r:id="rId7"/>
    <p:sldLayoutId id="2147484790" r:id="rId8"/>
    <p:sldLayoutId id="2147484791" r:id="rId9"/>
    <p:sldLayoutId id="2147484792" r:id="rId10"/>
    <p:sldLayoutId id="2147484793" r:id="rId11"/>
    <p:sldLayoutId id="2147484794" r:id="rId12"/>
    <p:sldLayoutId id="2147484795" r:id="rId13"/>
    <p:sldLayoutId id="2147484796" r:id="rId14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1990725" y="1227138"/>
            <a:ext cx="51625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rgbClr val="2D2D8A"/>
                </a:solidFill>
                <a:cs typeface="Arial" panose="020B0604020202020204" pitchFamily="34" charset="0"/>
              </a:rPr>
              <a:t>SOUTH AFRICAN WEATHER SERVICE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2D2D8A"/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D2D8A"/>
                </a:solidFill>
                <a:cs typeface="Arial" panose="020B0604020202020204" pitchFamily="34" charset="0"/>
              </a:rPr>
              <a:t>2020/21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rgbClr val="2D2D8A"/>
              </a:solidFill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2D2D8A"/>
                </a:solidFill>
                <a:cs typeface="Arial" panose="020B0604020202020204" pitchFamily="34" charset="0"/>
              </a:rPr>
              <a:t>FIRST QUARTER PERFORMANCE REPORT </a:t>
            </a:r>
            <a:r>
              <a:rPr lang="en-US" altLang="en-US" sz="1800" b="1">
                <a:cs typeface="Arial" panose="020B0604020202020204" pitchFamily="34" charset="0"/>
              </a:rPr>
              <a:t/>
            </a:r>
            <a:br>
              <a:rPr lang="en-US" altLang="en-US" sz="1800" b="1">
                <a:cs typeface="Arial" panose="020B0604020202020204" pitchFamily="34" charset="0"/>
              </a:rPr>
            </a:br>
            <a:endParaRPr lang="en-ZA" altLang="en-US" sz="1800"/>
          </a:p>
        </p:txBody>
      </p:sp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3121025" y="4291013"/>
            <a:ext cx="3621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Arial" panose="020B0604020202020204" pitchFamily="34" charset="0"/>
              </a:rPr>
              <a:t>Mr Mnikeli Ndabambi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Arial" panose="020B0604020202020204" pitchFamily="34" charset="0"/>
              </a:rPr>
              <a:t>Acting Chief Executive Officer</a:t>
            </a:r>
            <a:br>
              <a:rPr lang="en-US" altLang="en-US" sz="1800" b="1">
                <a:cs typeface="Arial" panose="020B0604020202020204" pitchFamily="34" charset="0"/>
              </a:rPr>
            </a:br>
            <a:r>
              <a:rPr lang="en-US" altLang="en-US" sz="1800" b="1">
                <a:cs typeface="Arial" panose="020B0604020202020204" pitchFamily="34" charset="0"/>
              </a:rPr>
              <a:t/>
            </a:r>
            <a:br>
              <a:rPr lang="en-US" altLang="en-US" sz="1800" b="1">
                <a:cs typeface="Arial" panose="020B0604020202020204" pitchFamily="34" charset="0"/>
              </a:rPr>
            </a:br>
            <a:endParaRPr lang="en-ZA" altLang="en-US" sz="1800"/>
          </a:p>
        </p:txBody>
      </p:sp>
      <p:sp>
        <p:nvSpPr>
          <p:cNvPr id="17412" name="Rectangle 10"/>
          <p:cNvSpPr>
            <a:spLocks noChangeArrowheads="1"/>
          </p:cNvSpPr>
          <p:nvPr/>
        </p:nvSpPr>
        <p:spPr bwMode="auto">
          <a:xfrm>
            <a:off x="58738" y="3036888"/>
            <a:ext cx="9144000" cy="646112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ZA" altLang="en-US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African Weather-related Solutions for everyone, everyday</a:t>
            </a:r>
            <a:r>
              <a:rPr lang="en-ZA" altLang="en-US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ZA" altLang="en-US" sz="1800" b="1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SAWS Quarter 1 Performance Report 2020/21</a:t>
            </a:r>
          </a:p>
        </p:txBody>
      </p:sp>
      <p:sp>
        <p:nvSpPr>
          <p:cNvPr id="31747" name="Rectangle 10"/>
          <p:cNvSpPr>
            <a:spLocks noChangeArrowheads="1"/>
          </p:cNvSpPr>
          <p:nvPr/>
        </p:nvSpPr>
        <p:spPr bwMode="auto">
          <a:xfrm>
            <a:off x="0" y="2978150"/>
            <a:ext cx="9144000" cy="646113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 3: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INFRASTRUCTURE AND INFORMATION 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10</a:t>
            </a:fld>
            <a:endParaRPr lang="en-ZA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62000"/>
          <a:ext cx="8753476" cy="5505450"/>
        </p:xfrm>
        <a:graphic>
          <a:graphicData uri="http://schemas.openxmlformats.org/drawingml/2006/table">
            <a:tbl>
              <a:tblPr/>
              <a:tblGrid>
                <a:gridCol w="2420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5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5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2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837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Outcome: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Lives and property protected against meteorological-related risks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151"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Output: Optimal core technological capability </a:t>
                      </a: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48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 Annual Target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200" b="1" kern="12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Quarter Target 2020/21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 Annual Progress and Analysis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Revised Target or Comments on ongoing challenges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727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 AWS and ARS availability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 AWS and ARS availability</a:t>
                      </a:r>
                      <a:endParaRPr kumimoji="0" lang="en-ZA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 AWS and ARS availability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604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 GAW infrastructure availability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 GAW infrastructure availability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Partially Achieved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76% GAW infrastructure availability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(68.4% + 80.5%) ÷ 2 = 74.45%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Challenges: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National Lockdown due to COVID-19 impacted on access to laboratory infrastructure.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Corrective measures: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Procurement of required gasses for measurements, Backup power acquisition and GAW Business Case implementation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85% GAW infrastructure availability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727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 Radar infrastructure availability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 Radar infrastructure availability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 Radar infrastructure availability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ZA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33827" name="Group 6"/>
          <p:cNvGrpSpPr>
            <a:grpSpLocks/>
          </p:cNvGrpSpPr>
          <p:nvPr/>
        </p:nvGrpSpPr>
        <p:grpSpPr bwMode="auto">
          <a:xfrm>
            <a:off x="1066800" y="6477000"/>
            <a:ext cx="5778500" cy="215900"/>
            <a:chOff x="685800" y="6400800"/>
            <a:chExt cx="5778500" cy="215900"/>
          </a:xfrm>
        </p:grpSpPr>
        <p:sp>
          <p:nvSpPr>
            <p:cNvPr id="33829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On target</a:t>
              </a:r>
            </a:p>
          </p:txBody>
        </p:sp>
        <p:sp>
          <p:nvSpPr>
            <p:cNvPr id="33830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work in progress</a:t>
              </a:r>
            </a:p>
          </p:txBody>
        </p:sp>
        <p:sp>
          <p:nvSpPr>
            <p:cNvPr id="33831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Off target</a:t>
              </a:r>
            </a:p>
          </p:txBody>
        </p:sp>
        <p:sp>
          <p:nvSpPr>
            <p:cNvPr id="33832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No milestone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2113"/>
          </a:xfrm>
          <a:solidFill>
            <a:srgbClr val="2D2D8A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ea typeface="+mn-ea"/>
                <a:cs typeface="+mn-cs"/>
              </a:rPr>
              <a:t>PROGRAMME 3: INFRASTRUCTURE AND INFORMATION SYSTEMS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SAWS Quarter 1 Performance Report 2020/21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11</a:t>
            </a:fld>
            <a:endParaRPr lang="en-ZA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5263" y="723900"/>
          <a:ext cx="8753476" cy="5745163"/>
        </p:xfrm>
        <a:graphic>
          <a:graphicData uri="http://schemas.openxmlformats.org/drawingml/2006/table">
            <a:tbl>
              <a:tblPr/>
              <a:tblGrid>
                <a:gridCol w="2420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5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00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377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897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Outcome: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Lives and property protected against meteorological-related risks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211"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Output: Optimal core technological capability </a:t>
                      </a: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49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 Annual Target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200" b="1" kern="12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Quarter Target 2020/21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 Annual Progress and Analysis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Revised Target or Comments on ongoing challenges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6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 LDN infrastructure availability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 LDN infrastructure availability</a:t>
                      </a:r>
                      <a:endParaRPr kumimoji="0" lang="en-ZA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93% LDN infrastructure availability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7289">
                <a:tc>
                  <a:txBody>
                    <a:bodyPr/>
                    <a:lstStyle>
                      <a:lvl1pPr indent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SAAQIS availability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SAAQIS availability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99% SAAQIS availability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0861">
                <a:tc>
                  <a:txBody>
                    <a:bodyPr/>
                    <a:lstStyle>
                      <a:lvl1pPr indent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 priority areas air quality stations available on SAAQIS meeting minimum data requirements</a:t>
                      </a:r>
                      <a:endParaRPr kumimoji="0" lang="en-ZA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 priority areas air quality stations available on SAAQIS meeting minimum data requirements</a:t>
                      </a:r>
                      <a:endParaRPr kumimoji="0" lang="en-ZA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Partially achieved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56% Priority Areas Air Quality meeting minimum data requirements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Challenges: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Faulty instruments, intermittent power failures and vandalism.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Corrective measures: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Network recapitalization process ongoing. New PM instruments delivered and installed in the HPA. Installation for the VPA will take place during August 2020. 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75% priority areas air quality stations available on SAAQIS meeting minimum data requirements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95278"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82% climate data available on National Climate Database meeting minimum data requirements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(AWS &amp; ARS</a:t>
                      </a:r>
                      <a:endParaRPr kumimoji="0" lang="en-ZA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82% climate data available on National Climate Database meeting minimum data requirements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(AWS &amp; ARS</a:t>
                      </a:r>
                      <a:endParaRPr kumimoji="0" lang="en-ZA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94% climate data available on National Climate Database meeting minimum data requirements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35880" name="Group 6"/>
          <p:cNvGrpSpPr>
            <a:grpSpLocks/>
          </p:cNvGrpSpPr>
          <p:nvPr/>
        </p:nvGrpSpPr>
        <p:grpSpPr bwMode="auto">
          <a:xfrm>
            <a:off x="1066800" y="6477000"/>
            <a:ext cx="5778500" cy="215900"/>
            <a:chOff x="685800" y="6400800"/>
            <a:chExt cx="5778500" cy="215900"/>
          </a:xfrm>
        </p:grpSpPr>
        <p:sp>
          <p:nvSpPr>
            <p:cNvPr id="35882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On target</a:t>
              </a:r>
            </a:p>
          </p:txBody>
        </p:sp>
        <p:sp>
          <p:nvSpPr>
            <p:cNvPr id="35883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work in progress</a:t>
              </a:r>
            </a:p>
          </p:txBody>
        </p:sp>
        <p:sp>
          <p:nvSpPr>
            <p:cNvPr id="35884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Off target</a:t>
              </a:r>
            </a:p>
          </p:txBody>
        </p:sp>
        <p:sp>
          <p:nvSpPr>
            <p:cNvPr id="35885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No milestone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2113"/>
          </a:xfrm>
          <a:solidFill>
            <a:srgbClr val="2D2D8A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ea typeface="+mn-ea"/>
                <a:cs typeface="+mn-cs"/>
              </a:rPr>
              <a:t>PROGRAMME 3: INFRASTRUCTURE AND INFORMATION SYSTEMS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SAWS Quarter 1 Performance Report 2020/21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12</a:t>
            </a:fld>
            <a:endParaRPr lang="en-Z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9425"/>
          </a:xfrm>
          <a:solidFill>
            <a:srgbClr val="2D2D8A"/>
          </a:solidFill>
        </p:spPr>
        <p:txBody>
          <a:bodyPr/>
          <a:lstStyle/>
          <a:p>
            <a:pPr eaLnBrk="1" hangingPunct="1">
              <a:defRPr/>
            </a:pPr>
            <a:r>
              <a:rPr lang="en-ZA" altLang="en-US" sz="1125" b="1" dirty="0">
                <a:solidFill>
                  <a:schemeClr val="bg1"/>
                </a:solidFill>
              </a:rPr>
              <a:t>                                                          </a:t>
            </a:r>
            <a:r>
              <a:rPr lang="en-ZA" altLang="en-US" sz="1400" b="1" dirty="0">
                <a:solidFill>
                  <a:schemeClr val="bg1"/>
                </a:solidFill>
              </a:rPr>
              <a:t>OVERALL SUMMARY OF PROGRAMME 3 PERFORMANCE </a:t>
            </a:r>
            <a:endParaRPr lang="en-US" altLang="en-US" sz="1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11" name="Group 121"/>
          <p:cNvGraphicFramePr>
            <a:graphicFrameLocks noGrp="1"/>
          </p:cNvGraphicFramePr>
          <p:nvPr>
            <p:ph idx="1"/>
          </p:nvPr>
        </p:nvGraphicFramePr>
        <p:xfrm>
          <a:off x="182563" y="1282700"/>
          <a:ext cx="8859837" cy="787400"/>
        </p:xfrm>
        <a:graphic>
          <a:graphicData uri="http://schemas.openxmlformats.org/drawingml/2006/table">
            <a:tbl>
              <a:tblPr/>
              <a:tblGrid>
                <a:gridCol w="2622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2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8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6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65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On target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Work in progress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Off target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No milestone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71% (5/7)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29% (2/7)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0% (0/7)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0% (0/7)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7909" name="Line 4"/>
          <p:cNvSpPr>
            <a:spLocks noChangeShapeType="1"/>
          </p:cNvSpPr>
          <p:nvPr/>
        </p:nvSpPr>
        <p:spPr bwMode="auto">
          <a:xfrm flipV="1">
            <a:off x="182563" y="1127125"/>
            <a:ext cx="8793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graphicFrame>
        <p:nvGraphicFramePr>
          <p:cNvPr id="2" name="Chart 9"/>
          <p:cNvGraphicFramePr>
            <a:graphicFrameLocks/>
          </p:cNvGraphicFramePr>
          <p:nvPr/>
        </p:nvGraphicFramePr>
        <p:xfrm>
          <a:off x="652463" y="2203450"/>
          <a:ext cx="7950200" cy="400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13</a:t>
            </a:fld>
            <a:endParaRPr lang="en-ZA"/>
          </a:p>
        </p:txBody>
      </p:sp>
      <p:sp>
        <p:nvSpPr>
          <p:cNvPr id="10" name="TextBox 2"/>
          <p:cNvSpPr txBox="1"/>
          <p:nvPr/>
        </p:nvSpPr>
        <p:spPr>
          <a:xfrm>
            <a:off x="336140" y="5990497"/>
            <a:ext cx="8179210" cy="43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200" dirty="0"/>
              <a:t>NB:  % On Target + % Work in Progress + % Off Target = 100%</a:t>
            </a:r>
          </a:p>
          <a:p>
            <a:pPr algn="ctr"/>
            <a:r>
              <a:rPr lang="en-ZA" sz="1200" dirty="0"/>
              <a:t>% No Milestone excluded as no progress is measured against no milestone targets.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SAWS Quarter 1 Performance Report 2020/21</a:t>
            </a:r>
          </a:p>
        </p:txBody>
      </p:sp>
      <p:sp>
        <p:nvSpPr>
          <p:cNvPr id="38915" name="Rectangle 10"/>
          <p:cNvSpPr>
            <a:spLocks noChangeArrowheads="1"/>
          </p:cNvSpPr>
          <p:nvPr/>
        </p:nvSpPr>
        <p:spPr bwMode="auto">
          <a:xfrm>
            <a:off x="0" y="2978150"/>
            <a:ext cx="9144000" cy="646113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 4: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ADMINISTRATION (INCLUDING CORPORATE AND REGULATORY SERVICES)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14</a:t>
            </a:fld>
            <a:endParaRPr lang="en-Z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Line 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5263" y="723900"/>
          <a:ext cx="8753476" cy="5389562"/>
        </p:xfrm>
        <a:graphic>
          <a:graphicData uri="http://schemas.openxmlformats.org/drawingml/2006/table">
            <a:tbl>
              <a:tblPr/>
              <a:tblGrid>
                <a:gridCol w="2420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29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319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79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781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Outcome: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Organisational Sustainability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094"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Output: Internal excellence achieved within the organisation</a:t>
                      </a: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47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 Annual Target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200" b="1" kern="12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Quarter Target 2020/21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 Annual Progress and Analysis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Revised Target or Comments on ongoing challenges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66913">
                <a:tc>
                  <a:txBody>
                    <a:bodyPr/>
                    <a:lstStyle>
                      <a:lvl1pPr indent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 liquidity ratio</a:t>
                      </a:r>
                      <a:endParaRPr kumimoji="0" lang="en-ZA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1.5 liquidity ratio</a:t>
                      </a:r>
                      <a:endParaRPr kumimoji="0" lang="en-ZA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Achieved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0.49 current ratio for liquidity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Challenge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s: Target not met due to declining debtors’ book as a result of increased provision for doubtful debts and lower revenue sales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Corrective measures: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2020/21 Target revision for current ratio for liquidity in response to challenges brought by COVID-19.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0.6 liquidity ratio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408">
                <a:tc>
                  <a:txBody>
                    <a:bodyPr/>
                    <a:lstStyle>
                      <a:lvl1pPr indent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65% local expenditure on affirmative procurement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65% local expenditure on affirmative procurement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93% local expenditure on affirmative procurement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8319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BBBEE Level 7 achieved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kumimoji="0" lang="en-ZA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milestone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Level 6 BBBEE 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42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R39.18 mil commercial revenue (unregulated)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R6 mil Commercial Revenue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Partially achieved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R4.84 mil Commercial Revenue 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Challenges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Commercial Partners’ revenue below budget, and other sales of products and services negatively impacted by COVID-19.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Corrective measures: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2020/21 Target revision for Non-Regulated Commercial Revenue in response to challenges brought by COVID-19.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R19.1 mil commercial revenue (unregulated)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41000" name="Group 6"/>
          <p:cNvGrpSpPr>
            <a:grpSpLocks/>
          </p:cNvGrpSpPr>
          <p:nvPr/>
        </p:nvGrpSpPr>
        <p:grpSpPr bwMode="auto">
          <a:xfrm>
            <a:off x="1066800" y="6477000"/>
            <a:ext cx="5778500" cy="215900"/>
            <a:chOff x="685800" y="6400800"/>
            <a:chExt cx="5778500" cy="215900"/>
          </a:xfrm>
        </p:grpSpPr>
        <p:sp>
          <p:nvSpPr>
            <p:cNvPr id="41002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On target</a:t>
              </a:r>
            </a:p>
          </p:txBody>
        </p:sp>
        <p:sp>
          <p:nvSpPr>
            <p:cNvPr id="41003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work in progress</a:t>
              </a:r>
            </a:p>
          </p:txBody>
        </p:sp>
        <p:sp>
          <p:nvSpPr>
            <p:cNvPr id="41004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Off target</a:t>
              </a:r>
            </a:p>
          </p:txBody>
        </p:sp>
        <p:sp>
          <p:nvSpPr>
            <p:cNvPr id="41005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No milestone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2113"/>
          </a:xfrm>
          <a:solidFill>
            <a:srgbClr val="2D2D8A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ea typeface="+mn-ea"/>
                <a:cs typeface="+mn-cs"/>
              </a:rPr>
              <a:t>PROGRAMME 4: </a:t>
            </a:r>
            <a:r>
              <a:rPr lang="en-US" sz="1400" b="1" dirty="0">
                <a:solidFill>
                  <a:schemeClr val="bg1"/>
                </a:solidFill>
              </a:rPr>
              <a:t>ADMINISTRATION (INCLUDING CORPORATE AND REGULATORY SERVICES)</a:t>
            </a:r>
            <a:endParaRPr lang="en-US" sz="1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SAWS Quarter 1 Performance Report 2020/21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15</a:t>
            </a:fld>
            <a:endParaRPr lang="en-Z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95263" y="723900"/>
          <a:ext cx="8753476" cy="3779839"/>
        </p:xfrm>
        <a:graphic>
          <a:graphicData uri="http://schemas.openxmlformats.org/drawingml/2006/table">
            <a:tbl>
              <a:tblPr/>
              <a:tblGrid>
                <a:gridCol w="24206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5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5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26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1507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Outcome: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Organisational Sustainability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837"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Output: Internal excellence achieved within the organisation</a:t>
                      </a: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61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 Annual Target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200" b="1" kern="12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Quarter Target 2020/21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 Annual Progress and Analysis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Revised Target or Comments on ongoing challenges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Unqualified audit opinion achieved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milestones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8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≤8% attrition rate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≤8% attrition rate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Achieved	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1% attrition rate required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9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WSP targets met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 WSP and submit to TETA</a:t>
                      </a:r>
                    </a:p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Workplace Skills Plan and Annual Training Report (ATR) finalized and submitted to TETA . 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75% WSP targets met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8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 stakeholder perception rating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27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milestone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Removed annual target from 2020/21 APP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43048" name="Group 6"/>
          <p:cNvGrpSpPr>
            <a:grpSpLocks/>
          </p:cNvGrpSpPr>
          <p:nvPr/>
        </p:nvGrpSpPr>
        <p:grpSpPr bwMode="auto">
          <a:xfrm>
            <a:off x="1066800" y="6477000"/>
            <a:ext cx="5778500" cy="215900"/>
            <a:chOff x="685800" y="6400800"/>
            <a:chExt cx="5778500" cy="215900"/>
          </a:xfrm>
        </p:grpSpPr>
        <p:sp>
          <p:nvSpPr>
            <p:cNvPr id="43050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On target</a:t>
              </a:r>
            </a:p>
          </p:txBody>
        </p:sp>
        <p:sp>
          <p:nvSpPr>
            <p:cNvPr id="43051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work in progress</a:t>
              </a:r>
            </a:p>
          </p:txBody>
        </p:sp>
        <p:sp>
          <p:nvSpPr>
            <p:cNvPr id="43052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Off target</a:t>
              </a:r>
            </a:p>
          </p:txBody>
        </p:sp>
        <p:sp>
          <p:nvSpPr>
            <p:cNvPr id="43053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No milestone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2113"/>
          </a:xfrm>
          <a:solidFill>
            <a:srgbClr val="2D2D8A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ea typeface="+mn-ea"/>
                <a:cs typeface="+mn-cs"/>
              </a:rPr>
              <a:t>PROGRAMME 4: </a:t>
            </a:r>
            <a:r>
              <a:rPr lang="en-US" sz="1400" b="1" dirty="0">
                <a:solidFill>
                  <a:schemeClr val="bg1"/>
                </a:solidFill>
              </a:rPr>
              <a:t>ADMINISTRATION (INCLUDING CORPORATE AND REGULATORY SERVICES)</a:t>
            </a:r>
            <a:endParaRPr lang="en-US" sz="1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SAWS Quarter 1 Performance Report 2020/21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16</a:t>
            </a:fld>
            <a:endParaRPr lang="en-ZA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9425"/>
          </a:xfrm>
          <a:solidFill>
            <a:srgbClr val="2D2D8A"/>
          </a:solidFill>
        </p:spPr>
        <p:txBody>
          <a:bodyPr/>
          <a:lstStyle/>
          <a:p>
            <a:pPr eaLnBrk="1" hangingPunct="1">
              <a:defRPr/>
            </a:pPr>
            <a:r>
              <a:rPr lang="en-ZA" altLang="en-US" sz="1125" b="1" dirty="0">
                <a:solidFill>
                  <a:schemeClr val="bg1"/>
                </a:solidFill>
              </a:rPr>
              <a:t>                                                          </a:t>
            </a:r>
            <a:r>
              <a:rPr lang="en-ZA" altLang="en-US" sz="1400" b="1" dirty="0">
                <a:solidFill>
                  <a:schemeClr val="bg1"/>
                </a:solidFill>
              </a:rPr>
              <a:t>OVERALL SUMMARY OF PROGRAMME 4 PERFORMANCE </a:t>
            </a:r>
            <a:endParaRPr lang="en-US" altLang="en-US" sz="1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11" name="Group 121"/>
          <p:cNvGraphicFramePr>
            <a:graphicFrameLocks noGrp="1"/>
          </p:cNvGraphicFramePr>
          <p:nvPr>
            <p:ph idx="1"/>
          </p:nvPr>
        </p:nvGraphicFramePr>
        <p:xfrm>
          <a:off x="182563" y="1282700"/>
          <a:ext cx="8859837" cy="787400"/>
        </p:xfrm>
        <a:graphic>
          <a:graphicData uri="http://schemas.openxmlformats.org/drawingml/2006/table">
            <a:tbl>
              <a:tblPr/>
              <a:tblGrid>
                <a:gridCol w="2622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2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8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6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65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On target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Work in progress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Off target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No milestone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60% (3/5)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20% (1/5)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20% (1/5)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0% (3/8)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5077" name="Line 4"/>
          <p:cNvSpPr>
            <a:spLocks noChangeShapeType="1"/>
          </p:cNvSpPr>
          <p:nvPr/>
        </p:nvSpPr>
        <p:spPr bwMode="auto">
          <a:xfrm flipV="1">
            <a:off x="182563" y="1127125"/>
            <a:ext cx="8793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graphicFrame>
        <p:nvGraphicFramePr>
          <p:cNvPr id="2" name="Chart 9"/>
          <p:cNvGraphicFramePr>
            <a:graphicFrameLocks/>
          </p:cNvGraphicFramePr>
          <p:nvPr/>
        </p:nvGraphicFramePr>
        <p:xfrm>
          <a:off x="649288" y="2173288"/>
          <a:ext cx="8086725" cy="407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17</a:t>
            </a:fld>
            <a:endParaRPr lang="en-ZA"/>
          </a:p>
        </p:txBody>
      </p:sp>
      <p:sp>
        <p:nvSpPr>
          <p:cNvPr id="8" name="TextBox 2"/>
          <p:cNvSpPr txBox="1"/>
          <p:nvPr/>
        </p:nvSpPr>
        <p:spPr>
          <a:xfrm>
            <a:off x="482395" y="6138134"/>
            <a:ext cx="8179210" cy="43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200" dirty="0"/>
              <a:t>NB:  % On Target + % Work in Progress + % Off Target = 100%</a:t>
            </a:r>
          </a:p>
          <a:p>
            <a:pPr algn="ctr"/>
            <a:r>
              <a:rPr lang="en-ZA" sz="1200" dirty="0"/>
              <a:t>% No Milestone excluded as no progress is measured against no milestone targets.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SAWS Quarter 1 Performance Report 2020/21</a:t>
            </a:r>
          </a:p>
        </p:txBody>
      </p:sp>
      <p:sp>
        <p:nvSpPr>
          <p:cNvPr id="46083" name="Rectangle 10"/>
          <p:cNvSpPr>
            <a:spLocks noChangeArrowheads="1"/>
          </p:cNvSpPr>
          <p:nvPr/>
        </p:nvSpPr>
        <p:spPr bwMode="auto">
          <a:xfrm>
            <a:off x="0" y="2978150"/>
            <a:ext cx="9144000" cy="369888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QUARTER 1 FINANCIAL REPORT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18</a:t>
            </a:fld>
            <a:endParaRPr lang="en-Z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5"/>
          <p:cNvSpPr txBox="1">
            <a:spLocks/>
          </p:cNvSpPr>
          <p:nvPr/>
        </p:nvSpPr>
        <p:spPr bwMode="auto">
          <a:xfrm>
            <a:off x="0" y="0"/>
            <a:ext cx="9144000" cy="565150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1400" b="1">
                <a:solidFill>
                  <a:schemeClr val="bg1"/>
                </a:solidFill>
              </a:rPr>
              <a:t>FINANCIAL REPORT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bg1"/>
                </a:solidFill>
              </a:rPr>
              <a:t>SUMMARY OF THE STATEMENT OF FINANCIAL PERFORMANCE</a:t>
            </a:r>
            <a:endParaRPr lang="en-ZA" altLang="en-US" sz="1400" b="1">
              <a:solidFill>
                <a:schemeClr val="bg1"/>
              </a:solidFill>
            </a:endParaRPr>
          </a:p>
        </p:txBody>
      </p:sp>
      <p:pic>
        <p:nvPicPr>
          <p:cNvPr id="4813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370" y="847724"/>
            <a:ext cx="8902700" cy="445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SAWS Quarter 1 Performance Report 2020/21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D58D7-2849-4AE9-A3CE-79790DD99FDE}" type="slidenum">
              <a:rPr lang="en-ZA" smtClean="0"/>
              <a:pPr>
                <a:defRPr/>
              </a:pPr>
              <a:t>19</a:t>
            </a:fld>
            <a:endParaRPr lang="en-Z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8350"/>
          </a:xfrm>
          <a:solidFill>
            <a:srgbClr val="2D2D8A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bg1"/>
                </a:solidFill>
                <a:ea typeface="+mn-ea"/>
                <a:cs typeface="+mn-cs"/>
              </a:rPr>
              <a:t>OVERALL SUMMARY OF FIRST QUARTER PERFORMANCE </a:t>
            </a:r>
            <a:endParaRPr lang="en-US" altLang="en-US" sz="12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1945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SAWS Quarter 1 Performance Report 2020/21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1155700"/>
          <a:ext cx="7686676" cy="4730750"/>
        </p:xfrm>
        <a:graphic>
          <a:graphicData uri="http://schemas.openxmlformats.org/drawingml/2006/table">
            <a:tbl>
              <a:tblPr/>
              <a:tblGrid>
                <a:gridCol w="2476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64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80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8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077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511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Programmes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targets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Achieved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(100%)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Partially Achieved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(50-99%)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Achieved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(0-49%)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11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 1: 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Weather and Climate Services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46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 2: 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 and Innovation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114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 3: Infrastructure and Information Systems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68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Programme 4: Administration (Incl. Corporate and Regulatory Services)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5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1 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52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Percentage 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kumimoji="0" lang="en-GB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78.95%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15.79%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5.26%</a:t>
                      </a:r>
                      <a:endParaRPr kumimoji="0" lang="en-GB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D58D7-2849-4AE9-A3CE-79790DD99FDE}" type="slidenum">
              <a:rPr lang="en-ZA" smtClean="0"/>
              <a:pPr>
                <a:defRPr/>
              </a:pPr>
              <a:t>2</a:t>
            </a:fld>
            <a:endParaRPr lang="en-Z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9425"/>
          </a:xfrm>
          <a:solidFill>
            <a:srgbClr val="2D2D8A"/>
          </a:solidFill>
        </p:spPr>
        <p:txBody>
          <a:bodyPr/>
          <a:lstStyle/>
          <a:p>
            <a:pPr eaLnBrk="1" hangingPunct="1">
              <a:defRPr/>
            </a:pPr>
            <a:r>
              <a:rPr lang="en-ZA" altLang="en-US" sz="1400" b="1" dirty="0">
                <a:solidFill>
                  <a:schemeClr val="bg1"/>
                </a:solidFill>
              </a:rPr>
              <a:t>SUMMARY OF REVENUE</a:t>
            </a:r>
            <a:endParaRPr lang="en-US" altLang="en-US" sz="1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SAWS Quarter 1 Performance Report 2020/21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D58D7-2849-4AE9-A3CE-79790DD99FDE}" type="slidenum">
              <a:rPr lang="en-ZA" smtClean="0"/>
              <a:pPr>
                <a:defRPr/>
              </a:pPr>
              <a:t>20</a:t>
            </a:fld>
            <a:endParaRPr lang="en-Z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17E58B-758B-46C3-AA86-808A7FA2D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46" y="782835"/>
            <a:ext cx="8645020" cy="315098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9425"/>
          </a:xfrm>
          <a:solidFill>
            <a:srgbClr val="2D2D8A"/>
          </a:solidFill>
        </p:spPr>
        <p:txBody>
          <a:bodyPr/>
          <a:lstStyle/>
          <a:p>
            <a:pPr eaLnBrk="1" hangingPunct="1">
              <a:defRPr/>
            </a:pPr>
            <a:r>
              <a:rPr lang="en-ZA" altLang="en-US" sz="1400" b="1" dirty="0">
                <a:solidFill>
                  <a:schemeClr val="bg1"/>
                </a:solidFill>
              </a:rPr>
              <a:t>SUMMARY OF REVENUE</a:t>
            </a:r>
            <a:endParaRPr lang="en-US" altLang="en-US" sz="1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 useBgFill="1">
        <p:nvSpPr>
          <p:cNvPr id="3" name="Rectangle 2"/>
          <p:cNvSpPr/>
          <p:nvPr/>
        </p:nvSpPr>
        <p:spPr>
          <a:xfrm>
            <a:off x="492124" y="725488"/>
            <a:ext cx="8432419" cy="44935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400" b="1" dirty="0"/>
              <a:t>The Total Actual Revenue </a:t>
            </a:r>
            <a:r>
              <a:rPr lang="en-US" sz="1400" dirty="0"/>
              <a:t>for the period ending 30 June 2020 was </a:t>
            </a:r>
            <a:r>
              <a:rPr lang="en-US" sz="1400" b="1" dirty="0"/>
              <a:t>R66,64m </a:t>
            </a:r>
            <a:r>
              <a:rPr lang="en-US" sz="1400" dirty="0"/>
              <a:t>against the budget of </a:t>
            </a:r>
            <a:r>
              <a:rPr lang="en-US" sz="1400" b="1" dirty="0"/>
              <a:t>R136,26m</a:t>
            </a:r>
            <a:r>
              <a:rPr lang="en-US" sz="1400" dirty="0"/>
              <a:t> resulting in a negative variance of </a:t>
            </a:r>
            <a:r>
              <a:rPr lang="en-US" sz="1400" b="1" dirty="0"/>
              <a:t>R69,63m </a:t>
            </a:r>
            <a:r>
              <a:rPr lang="en-US" sz="1400" dirty="0"/>
              <a:t>for the period.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sz="16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b="1" dirty="0"/>
              <a:t>The Government Grant </a:t>
            </a:r>
            <a:r>
              <a:rPr lang="en-US" sz="1400" dirty="0"/>
              <a:t>comprises of: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/>
              <a:t>R47,34m  </a:t>
            </a:r>
            <a:r>
              <a:rPr lang="en-US" sz="1400" dirty="0"/>
              <a:t>Operational Grant; and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/>
              <a:t>R 4,70m  </a:t>
            </a:r>
            <a:r>
              <a:rPr lang="en-US" sz="1400" dirty="0"/>
              <a:t>South African Air Quality Information System (SAAQIS) Grant</a:t>
            </a:r>
          </a:p>
          <a:p>
            <a:pPr>
              <a:defRPr/>
            </a:pPr>
            <a:endParaRPr lang="en-US" sz="1400" dirty="0"/>
          </a:p>
          <a:p>
            <a:pPr marL="342900" indent="-342900">
              <a:buFont typeface="+mj-lt"/>
              <a:buAutoNum type="arabicPeriod" startAt="3"/>
              <a:defRPr/>
            </a:pPr>
            <a:r>
              <a:rPr lang="en-US" sz="1400" b="1" dirty="0"/>
              <a:t>Capital Expenditure </a:t>
            </a:r>
            <a:r>
              <a:rPr lang="en-US" sz="1400" dirty="0"/>
              <a:t>Grants of </a:t>
            </a:r>
            <a:r>
              <a:rPr lang="en-US" sz="1400" b="1" dirty="0"/>
              <a:t>R7,24m </a:t>
            </a:r>
            <a:r>
              <a:rPr lang="en-US" sz="1400" dirty="0"/>
              <a:t>was recognized in the Statement of Financial Performance as conditions were fulfilled.</a:t>
            </a:r>
            <a:r>
              <a:rPr lang="en-US" sz="1400" b="1" dirty="0"/>
              <a:t>  The Capital Expenditure </a:t>
            </a:r>
            <a:r>
              <a:rPr lang="en-US" sz="1400" dirty="0"/>
              <a:t>Grant relates to requisitions issued towards the end of the 2019/20 Financial Year.</a:t>
            </a:r>
          </a:p>
          <a:p>
            <a:pPr marL="342900" indent="-342900">
              <a:buFont typeface="+mj-lt"/>
              <a:buAutoNum type="arabicPeriod" startAt="3"/>
              <a:defRPr/>
            </a:pPr>
            <a:endParaRPr lang="en-US" sz="1400" dirty="0"/>
          </a:p>
          <a:p>
            <a:pPr marL="342900" indent="-342900">
              <a:buFont typeface="+mj-lt"/>
              <a:buAutoNum type="arabicPeriod" startAt="3"/>
              <a:defRPr/>
            </a:pPr>
            <a:r>
              <a:rPr lang="en-US" sz="1400" b="1" dirty="0"/>
              <a:t>The Total Commercial Revenue </a:t>
            </a:r>
            <a:r>
              <a:rPr lang="en-US" sz="1400" dirty="0"/>
              <a:t>which is made up of Aviation (Regulated) Revenue and Non-Regulated Revenue is as follows;</a:t>
            </a:r>
          </a:p>
          <a:p>
            <a:pPr marL="342900" indent="-342900">
              <a:buFont typeface="+mj-lt"/>
              <a:buAutoNum type="arabicPeriod" startAt="3"/>
              <a:defRPr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Regulated Commercial - Aviation Revenue for the First Quarter of the Financial Year is </a:t>
            </a:r>
            <a:r>
              <a:rPr lang="en-US" sz="1400" b="1" dirty="0"/>
              <a:t>94%</a:t>
            </a:r>
            <a:r>
              <a:rPr lang="en-US" sz="1400" dirty="0"/>
              <a:t> below the budget of </a:t>
            </a:r>
            <a:r>
              <a:rPr lang="en-US" sz="1400" b="1" dirty="0"/>
              <a:t>R35,75m</a:t>
            </a:r>
            <a:r>
              <a:rPr lang="en-US" sz="1400" dirty="0"/>
              <a:t> by </a:t>
            </a:r>
            <a:r>
              <a:rPr lang="en-US" sz="1400" b="1" dirty="0"/>
              <a:t>R33,43m</a:t>
            </a:r>
            <a:r>
              <a:rPr lang="en-US" sz="1400" dirty="0"/>
              <a:t> (Actual: </a:t>
            </a:r>
            <a:r>
              <a:rPr lang="en-US" sz="1400" b="1" dirty="0"/>
              <a:t>R2,3m</a:t>
            </a:r>
            <a:r>
              <a:rPr lang="en-US" sz="1400" dirty="0"/>
              <a:t>).  This was mainly due to the lockdown in the aviation industry caused by the COVID-19; and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Non-regulated Commercial Revenue for the First quarter amounts to </a:t>
            </a:r>
            <a:r>
              <a:rPr lang="en-US" sz="1400" b="1" dirty="0"/>
              <a:t>R4,8m</a:t>
            </a:r>
            <a:r>
              <a:rPr lang="en-US" sz="1400" dirty="0"/>
              <a:t>, which is </a:t>
            </a:r>
            <a:r>
              <a:rPr lang="en-US" sz="1400" b="1" dirty="0"/>
              <a:t>49% </a:t>
            </a:r>
            <a:r>
              <a:rPr lang="en-US" sz="1400" dirty="0"/>
              <a:t>below the budget of </a:t>
            </a:r>
            <a:r>
              <a:rPr lang="en-US" sz="1400" b="1" dirty="0"/>
              <a:t>R9,5m.</a:t>
            </a:r>
            <a:r>
              <a:rPr lang="en-US" sz="1400" dirty="0"/>
              <a:t> </a:t>
            </a:r>
            <a:endParaRPr lang="en-US" sz="1600" dirty="0"/>
          </a:p>
          <a:p>
            <a:pPr>
              <a:defRPr/>
            </a:pPr>
            <a:endParaRPr lang="en-ZA" dirty="0"/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SAWS Quarter 1 Performance Report 2020/21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D58D7-2849-4AE9-A3CE-79790DD99FDE}" type="slidenum">
              <a:rPr lang="en-ZA" smtClean="0"/>
              <a:pPr>
                <a:defRPr/>
              </a:pPr>
              <a:t>21</a:t>
            </a:fld>
            <a:endParaRPr lang="en-Z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9425"/>
          </a:xfrm>
          <a:solidFill>
            <a:srgbClr val="2D2D8A"/>
          </a:solidFill>
        </p:spPr>
        <p:txBody>
          <a:bodyPr/>
          <a:lstStyle/>
          <a:p>
            <a:pPr eaLnBrk="1" hangingPunct="1">
              <a:defRPr/>
            </a:pPr>
            <a:r>
              <a:rPr lang="en-ZA" altLang="en-US" sz="1400" b="1" dirty="0">
                <a:solidFill>
                  <a:schemeClr val="bg1"/>
                </a:solidFill>
              </a:rPr>
              <a:t>SUMMARY OF EXPENDITURE</a:t>
            </a:r>
            <a:endParaRPr lang="en-US" altLang="en-US" sz="1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SAWS Quarter 1 Performance Report 2020/21</a:t>
            </a:r>
          </a:p>
        </p:txBody>
      </p:sp>
      <p:pic>
        <p:nvPicPr>
          <p:cNvPr id="5120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63" y="941388"/>
            <a:ext cx="8397875" cy="513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D58D7-2849-4AE9-A3CE-79790DD99FDE}" type="slidenum">
              <a:rPr lang="en-ZA" smtClean="0"/>
              <a:pPr>
                <a:defRPr/>
              </a:pPr>
              <a:t>22</a:t>
            </a:fld>
            <a:endParaRPr lang="en-Z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9425"/>
          </a:xfrm>
          <a:solidFill>
            <a:srgbClr val="2D2D8A"/>
          </a:solidFill>
        </p:spPr>
        <p:txBody>
          <a:bodyPr/>
          <a:lstStyle/>
          <a:p>
            <a:pPr eaLnBrk="1" hangingPunct="1">
              <a:defRPr/>
            </a:pPr>
            <a:r>
              <a:rPr lang="en-ZA" altLang="en-US" sz="1400" b="1" dirty="0">
                <a:solidFill>
                  <a:schemeClr val="bg1"/>
                </a:solidFill>
              </a:rPr>
              <a:t>SUMMARY OF EXPENDITURE</a:t>
            </a:r>
            <a:endParaRPr lang="en-US" altLang="en-US" sz="1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 useBgFill="1">
        <p:nvSpPr>
          <p:cNvPr id="52227" name="Rectangle 4"/>
          <p:cNvSpPr>
            <a:spLocks noChangeArrowheads="1"/>
          </p:cNvSpPr>
          <p:nvPr/>
        </p:nvSpPr>
        <p:spPr bwMode="auto">
          <a:xfrm>
            <a:off x="231648" y="755904"/>
            <a:ext cx="8534400" cy="4216539"/>
          </a:xfrm>
          <a:prstGeom prst="rect">
            <a:avLst/>
          </a:prstGeom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altLang="en-US" sz="1400" dirty="0"/>
              <a:t>The Total year to date (excluding Depreciation and Amortization) amounts to </a:t>
            </a:r>
            <a:r>
              <a:rPr lang="en-US" altLang="en-US" sz="1400" b="1" dirty="0"/>
              <a:t>R93,45m </a:t>
            </a:r>
            <a:r>
              <a:rPr lang="en-US" altLang="en-US" sz="1400" dirty="0"/>
              <a:t>which is </a:t>
            </a:r>
            <a:r>
              <a:rPr lang="en-US" altLang="en-US" sz="1400" b="1" dirty="0"/>
              <a:t>21.38% </a:t>
            </a:r>
            <a:r>
              <a:rPr lang="en-US" altLang="en-US" sz="1400" dirty="0"/>
              <a:t>below the budget of </a:t>
            </a:r>
            <a:r>
              <a:rPr lang="en-US" altLang="en-US" sz="1400" b="1" dirty="0"/>
              <a:t>R118,86m.</a:t>
            </a:r>
            <a:endParaRPr lang="en-US" altLang="en-US" sz="1400" dirty="0"/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altLang="en-US" sz="1400" dirty="0"/>
              <a:t>The </a:t>
            </a:r>
            <a:r>
              <a:rPr lang="en-US" altLang="en-US" sz="1400" b="1" dirty="0"/>
              <a:t>Administrative Expenditure </a:t>
            </a:r>
            <a:r>
              <a:rPr lang="en-US" altLang="en-US" sz="1400" dirty="0"/>
              <a:t>for the First Quarter of the Financial Year amounts to </a:t>
            </a:r>
            <a:r>
              <a:rPr lang="en-US" altLang="en-US" sz="1400" b="1" dirty="0"/>
              <a:t>R6,93m</a:t>
            </a:r>
            <a:r>
              <a:rPr lang="en-US" altLang="en-US" sz="1400" dirty="0"/>
              <a:t> which is above the budget of </a:t>
            </a:r>
            <a:r>
              <a:rPr lang="en-US" altLang="en-US" sz="1400" b="1" dirty="0"/>
              <a:t>R3,6m</a:t>
            </a:r>
            <a:r>
              <a:rPr lang="en-US" altLang="en-US" sz="1400" dirty="0"/>
              <a:t> by </a:t>
            </a:r>
            <a:r>
              <a:rPr lang="en-US" altLang="en-US" sz="1400" b="1" dirty="0"/>
              <a:t>92.59%</a:t>
            </a:r>
            <a:r>
              <a:rPr lang="en-US" altLang="en-US" sz="1400" dirty="0"/>
              <a:t> with major over-spending attributed to the following;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en-US" sz="1400" dirty="0"/>
              <a:t>                 </a:t>
            </a:r>
            <a:endParaRPr lang="en-ZA" altLang="en-US" sz="1400" dirty="0"/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1400" dirty="0"/>
              <a:t>Bad debts provision of </a:t>
            </a:r>
            <a:r>
              <a:rPr lang="en-US" altLang="en-US" sz="1400" b="1" dirty="0"/>
              <a:t>R5,2m</a:t>
            </a:r>
            <a:r>
              <a:rPr lang="en-US" altLang="en-US" sz="1400" dirty="0"/>
              <a:t> due to long outstanding debtors. The majority of this provision emanates from clients within the aviation sector.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en-US" sz="1400" dirty="0"/>
              <a:t>The over-expenditure of </a:t>
            </a:r>
            <a:r>
              <a:rPr lang="en-US" altLang="en-US" sz="1400" b="1" dirty="0"/>
              <a:t>R100k</a:t>
            </a:r>
            <a:r>
              <a:rPr lang="en-US" altLang="en-US" sz="1400" dirty="0"/>
              <a:t> on Internal Auditing is a timing difference between the budget allocation and the work performed by Internal Audit during the First Quarter of the current financial year. 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altLang="en-US" sz="1400" dirty="0"/>
              <a:t>The </a:t>
            </a:r>
            <a:r>
              <a:rPr lang="en-US" altLang="en-US" sz="1400" b="1" dirty="0"/>
              <a:t>Compensation of Employees </a:t>
            </a:r>
            <a:r>
              <a:rPr lang="en-US" altLang="en-US" sz="1400" dirty="0"/>
              <a:t>is below the budget of </a:t>
            </a:r>
            <a:r>
              <a:rPr lang="en-US" altLang="en-US" sz="1400" b="1" dirty="0"/>
              <a:t>R74,36m</a:t>
            </a:r>
            <a:r>
              <a:rPr lang="en-US" altLang="en-US" sz="1400" dirty="0"/>
              <a:t> by </a:t>
            </a:r>
            <a:r>
              <a:rPr lang="en-US" altLang="en-US" sz="1400" b="1" dirty="0"/>
              <a:t>9.3%</a:t>
            </a:r>
            <a:r>
              <a:rPr lang="en-US" altLang="en-US" sz="1400" dirty="0"/>
              <a:t> (</a:t>
            </a:r>
            <a:r>
              <a:rPr lang="en-US" altLang="en-US" sz="1400" b="1" dirty="0"/>
              <a:t>Actual: R67,45m</a:t>
            </a:r>
            <a:r>
              <a:rPr lang="en-US" altLang="en-US" sz="1400" dirty="0"/>
              <a:t>).  There are a number of vacant positions especially at Senior Management Level including that of  the Chief Executive Officer, Chief Financial Officer which are yet to be filled.</a:t>
            </a: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 startAt="3"/>
            </a:pPr>
            <a:r>
              <a:rPr lang="en-US" altLang="en-US" sz="1400" dirty="0"/>
              <a:t>The </a:t>
            </a:r>
            <a:r>
              <a:rPr lang="en-US" altLang="en-US" sz="1400" b="1" dirty="0"/>
              <a:t>Operating Expenditure </a:t>
            </a:r>
            <a:r>
              <a:rPr lang="en-US" altLang="en-US" sz="1400" dirty="0"/>
              <a:t>is </a:t>
            </a:r>
            <a:r>
              <a:rPr lang="en-US" altLang="en-US" sz="1400" b="1" dirty="0"/>
              <a:t>53.38% </a:t>
            </a:r>
            <a:r>
              <a:rPr lang="en-US" altLang="en-US" sz="1400" dirty="0"/>
              <a:t>(</a:t>
            </a:r>
            <a:r>
              <a:rPr lang="en-US" altLang="en-US" sz="1400" b="1" dirty="0"/>
              <a:t>R21,83m</a:t>
            </a:r>
            <a:r>
              <a:rPr lang="en-US" altLang="en-US" sz="1400" dirty="0"/>
              <a:t>) below budget of </a:t>
            </a:r>
            <a:r>
              <a:rPr lang="en-US" altLang="en-US" sz="1400" b="1" dirty="0"/>
              <a:t>R40,9m</a:t>
            </a:r>
            <a:r>
              <a:rPr lang="en-US" altLang="en-US" sz="1400" dirty="0"/>
              <a:t> (</a:t>
            </a:r>
            <a:r>
              <a:rPr lang="en-US" altLang="en-US" sz="1400" b="1" dirty="0"/>
              <a:t>Actual:  R19,07m</a:t>
            </a:r>
            <a:r>
              <a:rPr lang="en-US" altLang="en-US" sz="1400" dirty="0"/>
              <a:t>).  The only area of concern on over-spending under </a:t>
            </a:r>
            <a:r>
              <a:rPr lang="en-US" altLang="en-US" sz="1400" b="1" dirty="0"/>
              <a:t>Operating Expenses </a:t>
            </a:r>
            <a:r>
              <a:rPr lang="en-US" altLang="en-US" sz="1400" dirty="0"/>
              <a:t>is Communication Costs which exceeded the budget by </a:t>
            </a:r>
            <a:r>
              <a:rPr lang="en-US" altLang="en-US" sz="1400" b="1" dirty="0"/>
              <a:t>R553k</a:t>
            </a:r>
            <a:r>
              <a:rPr lang="en-US" altLang="en-US" sz="1400" dirty="0"/>
              <a:t> due to Data Costs which increased significantly between April and May 2020 as a result of more employees working from home. </a:t>
            </a:r>
            <a:endParaRPr lang="en-ZA" altLang="en-US" sz="1400" dirty="0"/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SAWS Quarter 1 Performance Report 2020/21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D58D7-2849-4AE9-A3CE-79790DD99FDE}" type="slidenum">
              <a:rPr lang="en-ZA" smtClean="0"/>
              <a:pPr>
                <a:defRPr/>
              </a:pPr>
              <a:t>23</a:t>
            </a:fld>
            <a:endParaRPr lang="en-Z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628650" y="2447925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ZA" alt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</a:t>
            </a:r>
            <a:br>
              <a:rPr lang="en-ZA" alt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alt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sp>
        <p:nvSpPr>
          <p:cNvPr id="5325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SAWS Quarter 1 Performance Report 2020/21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D58D7-2849-4AE9-A3CE-79790DD99FDE}" type="slidenum">
              <a:rPr lang="en-ZA" smtClean="0"/>
              <a:pPr>
                <a:defRPr/>
              </a:pPr>
              <a:t>24</a:t>
            </a:fld>
            <a:endParaRPr lang="en-Z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5630150"/>
              </p:ext>
            </p:extLst>
          </p:nvPr>
        </p:nvGraphicFramePr>
        <p:xfrm>
          <a:off x="310896" y="2058733"/>
          <a:ext cx="8204454" cy="382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9425"/>
          </a:xfrm>
          <a:solidFill>
            <a:srgbClr val="2D2D8A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ZA" altLang="en-US" sz="2000" b="1" dirty="0">
                <a:solidFill>
                  <a:schemeClr val="bg1"/>
                </a:solidFill>
              </a:rPr>
              <a:t>OVERALL SUMMARY OF FIRST QUARTER PERFORMANCE </a:t>
            </a:r>
            <a:endParaRPr lang="en-US" altLang="en-US" sz="1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11" name="Group 121"/>
          <p:cNvGraphicFramePr>
            <a:graphicFrameLocks noGrp="1"/>
          </p:cNvGraphicFramePr>
          <p:nvPr>
            <p:ph idx="1"/>
          </p:nvPr>
        </p:nvGraphicFramePr>
        <p:xfrm>
          <a:off x="182563" y="1282700"/>
          <a:ext cx="8859837" cy="787400"/>
        </p:xfrm>
        <a:graphic>
          <a:graphicData uri="http://schemas.openxmlformats.org/drawingml/2006/table">
            <a:tbl>
              <a:tblPr/>
              <a:tblGrid>
                <a:gridCol w="2622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2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8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6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65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On target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Work in progress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Off target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No milestone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79% (15/19)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16% (3/19)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5% (1/19)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13,6% (3/22)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502" name="Line 4"/>
          <p:cNvSpPr>
            <a:spLocks noChangeShapeType="1"/>
          </p:cNvSpPr>
          <p:nvPr/>
        </p:nvSpPr>
        <p:spPr bwMode="auto">
          <a:xfrm flipV="1">
            <a:off x="215900" y="1127125"/>
            <a:ext cx="8793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3</a:t>
            </a:fld>
            <a:endParaRPr lang="en-ZA"/>
          </a:p>
        </p:txBody>
      </p:sp>
      <p:sp>
        <p:nvSpPr>
          <p:cNvPr id="8" name="TextBox 2"/>
          <p:cNvSpPr txBox="1"/>
          <p:nvPr/>
        </p:nvSpPr>
        <p:spPr>
          <a:xfrm>
            <a:off x="215900" y="6138134"/>
            <a:ext cx="8179210" cy="43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ZA" sz="1200" dirty="0"/>
              <a:t>NB:  % On Target + % Work in Progress + % Off Target = 100%</a:t>
            </a:r>
          </a:p>
          <a:p>
            <a:pPr algn="ctr"/>
            <a:r>
              <a:rPr lang="en-ZA" sz="1200" dirty="0"/>
              <a:t>% No Milestone excluded as no progress is measured against no milestone targets.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2978150"/>
            <a:ext cx="9144000" cy="646113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 1: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WEATHER AND CLIMATE SERVICES </a:t>
            </a:r>
          </a:p>
        </p:txBody>
      </p:sp>
      <p:sp>
        <p:nvSpPr>
          <p:cNvPr id="2150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SAWS Quarter 1 Performance Report 2020/21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4</a:t>
            </a:fld>
            <a:endParaRPr lang="en-Z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Line 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62000"/>
          <a:ext cx="8810625" cy="5048252"/>
        </p:xfrm>
        <a:graphic>
          <a:graphicData uri="http://schemas.openxmlformats.org/drawingml/2006/table">
            <a:tbl>
              <a:tblPr/>
              <a:tblGrid>
                <a:gridCol w="24373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8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8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70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7588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Outcome: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Lives and property protected against meteorological-related risks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588"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Output :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Meteorological related solutions provided to meet user needs</a:t>
                      </a: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21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 Annual Target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200" b="1" kern="12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Quarter Target 2020/21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 Annual Progress and Analysis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Revised Target or Comments on ongoing challenges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861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98% FPZA41 availability 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98% FPZA41 availability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indent="1270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99% FPZA41 available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18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98% Aerodrome warnings accuracy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98% Aerodrome warnings accuracy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Achieved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99% Aerodrome warnings accuracy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ZA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381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 TAF accuracy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 TAF accuracy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TAF accuracy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923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SOLAS availability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95% SOLAS availability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Achieved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97% SOLAS availability</a:t>
                      </a:r>
                    </a:p>
                  </a:txBody>
                  <a:tcPr marL="38576" marR="3857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>
                      <a:lvl1pPr marL="171450" indent="-17145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ZA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23592" name="Group 6"/>
          <p:cNvGrpSpPr>
            <a:grpSpLocks/>
          </p:cNvGrpSpPr>
          <p:nvPr/>
        </p:nvGrpSpPr>
        <p:grpSpPr bwMode="auto">
          <a:xfrm>
            <a:off x="1066800" y="6477000"/>
            <a:ext cx="5778500" cy="215900"/>
            <a:chOff x="685800" y="6400800"/>
            <a:chExt cx="5778500" cy="215900"/>
          </a:xfrm>
        </p:grpSpPr>
        <p:sp>
          <p:nvSpPr>
            <p:cNvPr id="23594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On target</a:t>
              </a:r>
            </a:p>
          </p:txBody>
        </p:sp>
        <p:sp>
          <p:nvSpPr>
            <p:cNvPr id="23595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work in progress</a:t>
              </a:r>
            </a:p>
          </p:txBody>
        </p:sp>
        <p:sp>
          <p:nvSpPr>
            <p:cNvPr id="23596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Off target</a:t>
              </a:r>
            </a:p>
          </p:txBody>
        </p:sp>
        <p:sp>
          <p:nvSpPr>
            <p:cNvPr id="23597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No milestone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2113"/>
          </a:xfrm>
          <a:solidFill>
            <a:srgbClr val="2D2D8A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ea typeface="+mn-ea"/>
                <a:cs typeface="+mn-cs"/>
              </a:rPr>
              <a:t>PROGRAMME 1:  WEATHER AND CLIMATE SERVICES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SAWS Quarter 1 Performance Report 2020/21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5</a:t>
            </a:fld>
            <a:endParaRPr lang="en-Z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9425"/>
          </a:xfrm>
          <a:solidFill>
            <a:srgbClr val="2D2D8A"/>
          </a:solidFill>
        </p:spPr>
        <p:txBody>
          <a:bodyPr/>
          <a:lstStyle/>
          <a:p>
            <a:pPr eaLnBrk="1" hangingPunct="1">
              <a:defRPr/>
            </a:pPr>
            <a:r>
              <a:rPr lang="en-ZA" altLang="en-US" sz="1125" b="1" dirty="0">
                <a:solidFill>
                  <a:schemeClr val="bg1"/>
                </a:solidFill>
              </a:rPr>
              <a:t>                                                          </a:t>
            </a:r>
            <a:r>
              <a:rPr lang="en-ZA" altLang="en-US" sz="1400" b="1" dirty="0">
                <a:solidFill>
                  <a:schemeClr val="bg1"/>
                </a:solidFill>
              </a:rPr>
              <a:t>OVERALL SUMMARY OF PROGRAMME 1 PERFORMANCE </a:t>
            </a:r>
            <a:endParaRPr lang="en-US" altLang="en-US" sz="1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11" name="Group 121"/>
          <p:cNvGraphicFramePr>
            <a:graphicFrameLocks noGrp="1"/>
          </p:cNvGraphicFramePr>
          <p:nvPr>
            <p:ph idx="1"/>
          </p:nvPr>
        </p:nvGraphicFramePr>
        <p:xfrm>
          <a:off x="182563" y="1282700"/>
          <a:ext cx="8859837" cy="787400"/>
        </p:xfrm>
        <a:graphic>
          <a:graphicData uri="http://schemas.openxmlformats.org/drawingml/2006/table">
            <a:tbl>
              <a:tblPr/>
              <a:tblGrid>
                <a:gridCol w="2622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2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8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6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65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On target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Work in progress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Off target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No milestone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100% (4/4)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0% (0/4)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0% (0/4)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0% (0/4)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620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SAWS Quarter 1 Performance Report 2020/21</a:t>
            </a:r>
          </a:p>
        </p:txBody>
      </p:sp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393700" y="2222500"/>
          <a:ext cx="8408988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22" name="Line 4"/>
          <p:cNvSpPr>
            <a:spLocks noChangeShapeType="1"/>
          </p:cNvSpPr>
          <p:nvPr/>
        </p:nvSpPr>
        <p:spPr bwMode="auto">
          <a:xfrm flipV="1">
            <a:off x="182563" y="1127125"/>
            <a:ext cx="8793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6</a:t>
            </a:fld>
            <a:endParaRPr lang="en-Z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SAWS Quarter 1 Performance Report 2020/21</a:t>
            </a:r>
          </a:p>
        </p:txBody>
      </p:sp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0" y="2978150"/>
            <a:ext cx="9144000" cy="646113"/>
          </a:xfrm>
          <a:prstGeom prst="rect">
            <a:avLst/>
          </a:prstGeom>
          <a:solidFill>
            <a:srgbClr val="2D2D8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 2: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AND INNOVATION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7</a:t>
            </a:fld>
            <a:endParaRPr lang="en-Z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4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762000"/>
          <a:ext cx="8810626" cy="4878389"/>
        </p:xfrm>
        <a:graphic>
          <a:graphicData uri="http://schemas.openxmlformats.org/drawingml/2006/table">
            <a:tbl>
              <a:tblPr/>
              <a:tblGrid>
                <a:gridCol w="2437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7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74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81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0030">
                <a:tc grid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Outcome: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Lives and property protected against meteorological-related risks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701"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Output: Enhanced meteorological related body of knowledge</a:t>
                      </a:r>
                      <a:endParaRPr kumimoji="0" lang="en-ZA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14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2020/21 Annual Target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ZA" sz="1200" b="1" kern="12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Quarter Target 2020/21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Programme Annual Progress and Analysis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52705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Revised Target or Comments on ongoing challenges</a:t>
                      </a:r>
                      <a:endParaRPr lang="en-ZA" sz="1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47 Research outputs 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 Research outputs</a:t>
                      </a:r>
                    </a:p>
                    <a:p>
                      <a:pPr indent="12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Achieved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 Research outputs</a:t>
                      </a:r>
                    </a:p>
                    <a:p>
                      <a:pPr indent="12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(9 x Journal Articles, 2 x Conference papers)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30 Research outputs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9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new climate solution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Needs Analysis completed 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Achieved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Needs Analysis completed</a:t>
                      </a:r>
                    </a:p>
                    <a:p>
                      <a:pPr indent="12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Proposed solution is: </a:t>
                      </a:r>
                    </a:p>
                    <a:p>
                      <a:pPr indent="12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Regional Weather and Climate of South Africa: Gauteng</a:t>
                      </a:r>
                    </a:p>
                    <a:p>
                      <a:pPr indent="12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265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Solutions developed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Needs Analysis completed </a:t>
                      </a:r>
                    </a:p>
                    <a:p>
                      <a:pPr indent="12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127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Achieved</a:t>
                      </a:r>
                    </a:p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ZA" sz="11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Needs Analysis completed</a:t>
                      </a: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+mn-cs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pSp>
        <p:nvGrpSpPr>
          <p:cNvPr id="28708" name="Group 6"/>
          <p:cNvGrpSpPr>
            <a:grpSpLocks/>
          </p:cNvGrpSpPr>
          <p:nvPr/>
        </p:nvGrpSpPr>
        <p:grpSpPr bwMode="auto">
          <a:xfrm>
            <a:off x="1066800" y="6477000"/>
            <a:ext cx="5778500" cy="215900"/>
            <a:chOff x="685800" y="6400800"/>
            <a:chExt cx="5778500" cy="215900"/>
          </a:xfrm>
        </p:grpSpPr>
        <p:sp>
          <p:nvSpPr>
            <p:cNvPr id="28710" name="Rectangle 463"/>
            <p:cNvSpPr>
              <a:spLocks noChangeArrowheads="1"/>
            </p:cNvSpPr>
            <p:nvPr/>
          </p:nvSpPr>
          <p:spPr bwMode="auto">
            <a:xfrm>
              <a:off x="685800" y="6400800"/>
              <a:ext cx="215900" cy="215900"/>
            </a:xfrm>
            <a:prstGeom prst="rect">
              <a:avLst/>
            </a:prstGeom>
            <a:solidFill>
              <a:srgbClr val="66FF3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On target</a:t>
              </a:r>
            </a:p>
          </p:txBody>
        </p:sp>
        <p:sp>
          <p:nvSpPr>
            <p:cNvPr id="28711" name="Rectangle 464"/>
            <p:cNvSpPr>
              <a:spLocks noChangeArrowheads="1"/>
            </p:cNvSpPr>
            <p:nvPr/>
          </p:nvSpPr>
          <p:spPr bwMode="auto">
            <a:xfrm>
              <a:off x="2590800" y="6400800"/>
              <a:ext cx="215900" cy="2159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work in progress</a:t>
              </a:r>
            </a:p>
          </p:txBody>
        </p:sp>
        <p:sp>
          <p:nvSpPr>
            <p:cNvPr id="28712" name="Rectangle 465"/>
            <p:cNvSpPr>
              <a:spLocks noChangeArrowheads="1"/>
            </p:cNvSpPr>
            <p:nvPr/>
          </p:nvSpPr>
          <p:spPr bwMode="auto">
            <a:xfrm>
              <a:off x="4724400" y="6400800"/>
              <a:ext cx="215900" cy="215900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Off target</a:t>
              </a:r>
            </a:p>
          </p:txBody>
        </p:sp>
        <p:sp>
          <p:nvSpPr>
            <p:cNvPr id="28713" name="Rectangle 465"/>
            <p:cNvSpPr>
              <a:spLocks noChangeArrowheads="1"/>
            </p:cNvSpPr>
            <p:nvPr/>
          </p:nvSpPr>
          <p:spPr bwMode="auto">
            <a:xfrm>
              <a:off x="6248400" y="6400800"/>
              <a:ext cx="215900" cy="21590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136525" tIns="46037" rIns="136525" bIns="46037" anchor="b"/>
            <a:lstStyle>
              <a:lvl1pPr marL="342900" indent="-3429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endParaRPr lang="en-US" altLang="en-US" sz="1200">
                <a:solidFill>
                  <a:srgbClr val="333399"/>
                </a:solidFill>
              </a:endParaRPr>
            </a:p>
            <a:p>
              <a:pPr lvl="2">
                <a:lnSpc>
                  <a:spcPct val="60000"/>
                </a:lnSpc>
                <a:spcBef>
                  <a:spcPct val="0"/>
                </a:spcBef>
                <a:buClr>
                  <a:srgbClr val="000000"/>
                </a:buClr>
                <a:buFontTx/>
                <a:buNone/>
              </a:pPr>
              <a:r>
                <a:rPr lang="en-US" altLang="en-US" sz="1200">
                  <a:solidFill>
                    <a:srgbClr val="333399"/>
                  </a:solidFill>
                </a:rPr>
                <a:t>= No milestone</a:t>
              </a: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2113"/>
          </a:xfrm>
          <a:solidFill>
            <a:srgbClr val="2D2D8A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bg1"/>
                </a:solidFill>
                <a:ea typeface="+mn-ea"/>
                <a:cs typeface="+mn-cs"/>
              </a:rPr>
              <a:t>PROGRAMME 2: RESEARCH AND INNOVATION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SAWS Quarter 1 Performance Report 2020/21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8</a:t>
            </a:fld>
            <a:endParaRPr lang="en-Z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9425"/>
          </a:xfrm>
          <a:solidFill>
            <a:srgbClr val="2D2D8A"/>
          </a:solidFill>
        </p:spPr>
        <p:txBody>
          <a:bodyPr/>
          <a:lstStyle/>
          <a:p>
            <a:pPr eaLnBrk="1" hangingPunct="1">
              <a:defRPr/>
            </a:pPr>
            <a:r>
              <a:rPr lang="en-ZA" altLang="en-US" sz="1125" b="1" dirty="0">
                <a:solidFill>
                  <a:schemeClr val="bg1"/>
                </a:solidFill>
              </a:rPr>
              <a:t>                                                          </a:t>
            </a:r>
            <a:r>
              <a:rPr lang="en-ZA" altLang="en-US" sz="1400" b="1" dirty="0">
                <a:solidFill>
                  <a:schemeClr val="bg1"/>
                </a:solidFill>
              </a:rPr>
              <a:t>OVERALL SUMMARY OF PROGRAMME 2 PERFORMANCE </a:t>
            </a:r>
            <a:endParaRPr lang="en-US" altLang="en-US" sz="1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graphicFrame>
        <p:nvGraphicFramePr>
          <p:cNvPr id="11" name="Group 121"/>
          <p:cNvGraphicFramePr>
            <a:graphicFrameLocks noGrp="1"/>
          </p:cNvGraphicFramePr>
          <p:nvPr>
            <p:ph idx="1"/>
          </p:nvPr>
        </p:nvGraphicFramePr>
        <p:xfrm>
          <a:off x="182563" y="1282700"/>
          <a:ext cx="8859837" cy="787400"/>
        </p:xfrm>
        <a:graphic>
          <a:graphicData uri="http://schemas.openxmlformats.org/drawingml/2006/table">
            <a:tbl>
              <a:tblPr/>
              <a:tblGrid>
                <a:gridCol w="26226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2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08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62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65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On target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Work in progress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Off target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% No milestone</a:t>
                      </a:r>
                      <a:endParaRPr kumimoji="0" lang="en-ZA" sz="11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51443" marR="51443" marT="0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9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100% (3/3)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0% (0/3)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0% (0/3)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"/>
                          <a:cs typeface=""/>
                        </a:rPr>
                        <a:t>0% (0/3)</a:t>
                      </a:r>
                    </a:p>
                  </a:txBody>
                  <a:tcPr marL="51437" marR="51437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740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00">
                <a:solidFill>
                  <a:srgbClr val="000000"/>
                </a:solidFill>
              </a:rPr>
              <a:t>SAWS Quarter 1 Performance Report 2020/21</a:t>
            </a:r>
          </a:p>
        </p:txBody>
      </p:sp>
      <p:sp>
        <p:nvSpPr>
          <p:cNvPr id="30741" name="Line 4"/>
          <p:cNvSpPr>
            <a:spLocks noChangeShapeType="1"/>
          </p:cNvSpPr>
          <p:nvPr/>
        </p:nvSpPr>
        <p:spPr bwMode="auto">
          <a:xfrm flipV="1">
            <a:off x="182563" y="1127125"/>
            <a:ext cx="87931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ZA"/>
          </a:p>
        </p:txBody>
      </p:sp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393700" y="2222500"/>
          <a:ext cx="8408988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24826-11FC-4442-896B-36ED62BAA138}" type="slidenum">
              <a:rPr lang="en-ZA" smtClean="0"/>
              <a:pPr>
                <a:defRPr/>
              </a:pPr>
              <a:t>9</a:t>
            </a:fld>
            <a:endParaRPr lang="en-Z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4317</TotalTime>
  <Words>1972</Words>
  <Application>Microsoft Office PowerPoint</Application>
  <PresentationFormat>On-screen Show (4:3)</PresentationFormat>
  <Paragraphs>396</Paragraphs>
  <Slides>24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OVERALL SUMMARY OF FIRST QUARTER PERFORMANCE </vt:lpstr>
      <vt:lpstr>OVERALL SUMMARY OF FIRST QUARTER PERFORMANCE </vt:lpstr>
      <vt:lpstr>Slide 4</vt:lpstr>
      <vt:lpstr>PROGRAMME 1:  WEATHER AND CLIMATE SERVICES </vt:lpstr>
      <vt:lpstr>                                                          OVERALL SUMMARY OF PROGRAMME 1 PERFORMANCE </vt:lpstr>
      <vt:lpstr>Slide 7</vt:lpstr>
      <vt:lpstr>PROGRAMME 2: RESEARCH AND INNOVATION</vt:lpstr>
      <vt:lpstr>                                                          OVERALL SUMMARY OF PROGRAMME 2 PERFORMANCE </vt:lpstr>
      <vt:lpstr>Slide 10</vt:lpstr>
      <vt:lpstr>PROGRAMME 3: INFRASTRUCTURE AND INFORMATION SYSTEMS</vt:lpstr>
      <vt:lpstr>PROGRAMME 3: INFRASTRUCTURE AND INFORMATION SYSTEMS</vt:lpstr>
      <vt:lpstr>                                                          OVERALL SUMMARY OF PROGRAMME 3 PERFORMANCE </vt:lpstr>
      <vt:lpstr>Slide 14</vt:lpstr>
      <vt:lpstr>PROGRAMME 4: ADMINISTRATION (INCLUDING CORPORATE AND REGULATORY SERVICES)</vt:lpstr>
      <vt:lpstr>PROGRAMME 4: ADMINISTRATION (INCLUDING CORPORATE AND REGULATORY SERVICES)</vt:lpstr>
      <vt:lpstr>                                                          OVERALL SUMMARY OF PROGRAMME 4 PERFORMANCE </vt:lpstr>
      <vt:lpstr>Slide 18</vt:lpstr>
      <vt:lpstr>Slide 19</vt:lpstr>
      <vt:lpstr>SUMMARY OF REVENUE</vt:lpstr>
      <vt:lpstr>SUMMARY OF REVENUE</vt:lpstr>
      <vt:lpstr>SUMMARY OF EXPENDITURE</vt:lpstr>
      <vt:lpstr>SUMMARY OF EXPENDITURE</vt:lpstr>
      <vt:lpstr>End 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USER</cp:lastModifiedBy>
  <cp:revision>235</cp:revision>
  <dcterms:created xsi:type="dcterms:W3CDTF">2018-05-07T11:03:38Z</dcterms:created>
  <dcterms:modified xsi:type="dcterms:W3CDTF">2020-08-26T18:45:17Z</dcterms:modified>
</cp:coreProperties>
</file>