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3"/>
  </p:notesMasterIdLst>
  <p:handoutMasterIdLst>
    <p:handoutMasterId r:id="rId34"/>
  </p:handoutMasterIdLst>
  <p:sldIdLst>
    <p:sldId id="256" r:id="rId2"/>
    <p:sldId id="305" r:id="rId3"/>
    <p:sldId id="520" r:id="rId4"/>
    <p:sldId id="511" r:id="rId5"/>
    <p:sldId id="519" r:id="rId6"/>
    <p:sldId id="499" r:id="rId7"/>
    <p:sldId id="500" r:id="rId8"/>
    <p:sldId id="501" r:id="rId9"/>
    <p:sldId id="502" r:id="rId10"/>
    <p:sldId id="503" r:id="rId11"/>
    <p:sldId id="504" r:id="rId12"/>
    <p:sldId id="505" r:id="rId13"/>
    <p:sldId id="506" r:id="rId14"/>
    <p:sldId id="507" r:id="rId15"/>
    <p:sldId id="508" r:id="rId16"/>
    <p:sldId id="509" r:id="rId17"/>
    <p:sldId id="510" r:id="rId18"/>
    <p:sldId id="518" r:id="rId19"/>
    <p:sldId id="512" r:id="rId20"/>
    <p:sldId id="521" r:id="rId21"/>
    <p:sldId id="513" r:id="rId22"/>
    <p:sldId id="522" r:id="rId23"/>
    <p:sldId id="523" r:id="rId24"/>
    <p:sldId id="524" r:id="rId25"/>
    <p:sldId id="514" r:id="rId26"/>
    <p:sldId id="525" r:id="rId27"/>
    <p:sldId id="526" r:id="rId28"/>
    <p:sldId id="515" r:id="rId29"/>
    <p:sldId id="516" r:id="rId30"/>
    <p:sldId id="517" r:id="rId31"/>
    <p:sldId id="272" r:id="rId32"/>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A052"/>
    <a:srgbClr val="95BA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notesViewPr>
    <p:cSldViewPr snapToGrid="0">
      <p:cViewPr varScale="1">
        <p:scale>
          <a:sx n="36" d="100"/>
          <a:sy n="36" d="100"/>
        </p:scale>
        <p:origin x="2340"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145A24F7-EF13-4227-BF0E-524F3A1381FF}" type="datetimeFigureOut">
              <a:rPr lang="en-ZA" smtClean="0"/>
              <a:t>2020/08/19</a:t>
            </a:fld>
            <a:endParaRPr lang="en-ZA" dirty="0"/>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9C7AF1F9-31C5-4658-A82A-A6C14028888C}" type="slidenum">
              <a:rPr lang="en-ZA" smtClean="0"/>
              <a:t>‹#›</a:t>
            </a:fld>
            <a:endParaRPr lang="en-ZA" dirty="0"/>
          </a:p>
        </p:txBody>
      </p:sp>
    </p:spTree>
    <p:extLst>
      <p:ext uri="{BB962C8B-B14F-4D97-AF65-F5344CB8AC3E}">
        <p14:creationId xmlns:p14="http://schemas.microsoft.com/office/powerpoint/2010/main" val="1906155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3668DC1F-86CA-47B9-9F14-0996E48587B8}" type="datetimeFigureOut">
              <a:rPr lang="en-ZA" smtClean="0"/>
              <a:t>2020/08/19</a:t>
            </a:fld>
            <a:endParaRPr lang="en-ZA" dirty="0"/>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9B7BCA9F-F0C4-4676-B2A5-1B993AB766C1}" type="slidenum">
              <a:rPr lang="en-ZA" smtClean="0"/>
              <a:t>‹#›</a:t>
            </a:fld>
            <a:endParaRPr lang="en-ZA" dirty="0"/>
          </a:p>
        </p:txBody>
      </p:sp>
    </p:spTree>
    <p:extLst>
      <p:ext uri="{BB962C8B-B14F-4D97-AF65-F5344CB8AC3E}">
        <p14:creationId xmlns:p14="http://schemas.microsoft.com/office/powerpoint/2010/main" val="105445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B7BCA9F-F0C4-4676-B2A5-1B993AB766C1}" type="slidenum">
              <a:rPr lang="en-ZA" smtClean="0"/>
              <a:t>1</a:t>
            </a:fld>
            <a:endParaRPr lang="en-ZA" dirty="0"/>
          </a:p>
        </p:txBody>
      </p:sp>
    </p:spTree>
    <p:extLst>
      <p:ext uri="{BB962C8B-B14F-4D97-AF65-F5344CB8AC3E}">
        <p14:creationId xmlns:p14="http://schemas.microsoft.com/office/powerpoint/2010/main" val="1913709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65230F8-EF69-4C25-AFF9-A910E2B93FE3}" type="datetime1">
              <a:rPr lang="en-ZA" smtClean="0"/>
              <a:t>2020/08/19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 y="-2"/>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14" name="Picture 13"/>
          <p:cNvPicPr>
            <a:picLocks noChangeAspect="1"/>
          </p:cNvPicPr>
          <p:nvPr userDrawn="1"/>
        </p:nvPicPr>
        <p:blipFill>
          <a:blip r:embed="rId2"/>
          <a:stretch>
            <a:fillRect/>
          </a:stretch>
        </p:blipFill>
        <p:spPr>
          <a:xfrm>
            <a:off x="7413533" y="3703652"/>
            <a:ext cx="1002556" cy="898427"/>
          </a:xfrm>
          <a:prstGeom prst="rect">
            <a:avLst/>
          </a:prstGeom>
        </p:spPr>
      </p:pic>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dirty="0" smtClean="0"/>
              <a:t>Click to edit Master title style</a:t>
            </a:r>
            <a:endParaRPr lang="en-US" dirty="0"/>
          </a:p>
        </p:txBody>
      </p:sp>
      <p:cxnSp>
        <p:nvCxnSpPr>
          <p:cNvPr id="10" name="Straight Connector 9"/>
          <p:cNvCxnSpPr/>
          <p:nvPr userDrawn="1"/>
        </p:nvCxnSpPr>
        <p:spPr>
          <a:xfrm flipV="1">
            <a:off x="8416089" y="3807995"/>
            <a:ext cx="0" cy="2615183"/>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1608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38398-5DA8-4AD2-95D9-B6DA923D7F7C}" type="datetime1">
              <a:rPr lang="en-ZA" smtClean="0"/>
              <a:t>2020/08/19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62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65C967-8F47-4374-B7E0-C906CC0B77E3}" type="datetime1">
              <a:rPr lang="en-ZA" smtClean="0"/>
              <a:t>2020/08/19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151039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3"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CF89AC-22C2-4FE6-88FF-BD3D977E0953}" type="datetime1">
              <a:rPr lang="en-ZA" smtClean="0"/>
              <a:t>2020/08/19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621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483442" y="2495553"/>
            <a:ext cx="10575235" cy="233768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bg1"/>
              </a:solidFill>
            </a:endParaRPr>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sp>
        <p:nvSpPr>
          <p:cNvPr id="12" name="Right Triangle 11"/>
          <p:cNvSpPr/>
          <p:nvPr userDrawn="1"/>
        </p:nvSpPr>
        <p:spPr>
          <a:xfrm flipV="1">
            <a:off x="10315" y="0"/>
            <a:ext cx="1857152" cy="5146160"/>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3" name="Right Triangle 12"/>
          <p:cNvSpPr/>
          <p:nvPr userDrawn="1"/>
        </p:nvSpPr>
        <p:spPr>
          <a:xfrm>
            <a:off x="4" y="0"/>
            <a:ext cx="1240465" cy="6858000"/>
          </a:xfrm>
          <a:prstGeom prst="r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5" name="Right Triangle 14"/>
          <p:cNvSpPr/>
          <p:nvPr userDrawn="1"/>
        </p:nvSpPr>
        <p:spPr>
          <a:xfrm flipV="1">
            <a:off x="4" y="0"/>
            <a:ext cx="1857153" cy="3103932"/>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16" name="Title 1"/>
          <p:cNvSpPr>
            <a:spLocks noGrp="1"/>
          </p:cNvSpPr>
          <p:nvPr>
            <p:ph type="ctrTitle"/>
          </p:nvPr>
        </p:nvSpPr>
        <p:spPr>
          <a:xfrm>
            <a:off x="2225373" y="2983401"/>
            <a:ext cx="7772400" cy="1463040"/>
          </a:xfrm>
        </p:spPr>
        <p:txBody>
          <a:bodyPr anchor="ctr">
            <a:normAutofit/>
          </a:bodyPr>
          <a:lstStyle>
            <a:lvl1pPr algn="r">
              <a:defRPr sz="5000" spc="200" baseline="0">
                <a:solidFill>
                  <a:schemeClr val="accent3">
                    <a:lumMod val="20000"/>
                    <a:lumOff val="8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53719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ight Triangle 7"/>
          <p:cNvSpPr/>
          <p:nvPr userDrawn="1"/>
        </p:nvSpPr>
        <p:spPr>
          <a:xfrm flipV="1">
            <a:off x="1" y="-3"/>
            <a:ext cx="433387" cy="1909765"/>
          </a:xfrm>
          <a:prstGeom prst="r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sp>
        <p:nvSpPr>
          <p:cNvPr id="2" name="Title 1"/>
          <p:cNvSpPr>
            <a:spLocks noGrp="1"/>
          </p:cNvSpPr>
          <p:nvPr>
            <p:ph type="title"/>
          </p:nvPr>
        </p:nvSpPr>
        <p:spPr>
          <a:xfrm>
            <a:off x="1024128" y="350651"/>
            <a:ext cx="10786872" cy="730445"/>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atin typeface="Segoe UI" panose="020B0502040204020203" pitchFamily="34" charset="0"/>
                <a:cs typeface="Segoe UI" panose="020B0502040204020203" pitchFamily="34" charset="0"/>
              </a:defRPr>
            </a:lvl1pPr>
            <a:lvl2pPr marL="265169" indent="-137157">
              <a:buClr>
                <a:srgbClr val="FFC000"/>
              </a:buClr>
              <a:buFont typeface="Arial" panose="020B0604020202020204" pitchFamily="34" charset="0"/>
              <a:buChar char="•"/>
              <a:defRPr sz="2000">
                <a:latin typeface="Segoe UI" panose="020B0502040204020203" pitchFamily="34" charset="0"/>
                <a:cs typeface="Segoe UI" panose="020B0502040204020203" pitchFamily="34" charset="0"/>
              </a:defRPr>
            </a:lvl2pPr>
            <a:lvl3pPr marL="4480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3pPr>
            <a:lvl4pPr marL="594345"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4pPr>
            <a:lvl5pPr marL="777221" indent="-137157">
              <a:buClr>
                <a:srgbClr val="FFC000"/>
              </a:buClr>
              <a:buFont typeface="Arial" panose="020B0604020202020204" pitchFamily="34" charset="0"/>
              <a:buChar char="•"/>
              <a:defRPr sz="1600">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CD354A2-5A46-422F-9EBB-A7D2DD8EFE58}" type="datetime1">
              <a:rPr lang="en-ZA" smtClean="0"/>
              <a:t>2020/08/19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a:xfrm>
            <a:off x="11218333" y="6583680"/>
            <a:ext cx="973667" cy="274320"/>
          </a:xfrm>
        </p:spPr>
        <p:txBody>
          <a:bodyPr/>
          <a:lstStyle/>
          <a:p>
            <a:fld id="{70AAA570-3596-44A9-950A-E638EE719369}" type="slidenum">
              <a:rPr lang="en-ZA" smtClean="0"/>
              <a:t>‹#›</a:t>
            </a:fld>
            <a:endParaRPr lang="en-ZA" dirty="0"/>
          </a:p>
        </p:txBody>
      </p:sp>
      <p:sp>
        <p:nvSpPr>
          <p:cNvPr id="7" name="Right Triangle 6"/>
          <p:cNvSpPr/>
          <p:nvPr userDrawn="1"/>
        </p:nvSpPr>
        <p:spPr>
          <a:xfrm flipV="1">
            <a:off x="1" y="0"/>
            <a:ext cx="433387" cy="1119188"/>
          </a:xfrm>
          <a:prstGeom prst="r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dirty="0"/>
          </a:p>
        </p:txBody>
      </p:sp>
      <p:pic>
        <p:nvPicPr>
          <p:cNvPr id="9" name="Picture 8"/>
          <p:cNvPicPr>
            <a:picLocks noChangeAspect="1"/>
          </p:cNvPicPr>
          <p:nvPr userDrawn="1"/>
        </p:nvPicPr>
        <p:blipFill>
          <a:blip r:embed="rId2"/>
          <a:stretch>
            <a:fillRect/>
          </a:stretch>
        </p:blipFill>
        <p:spPr>
          <a:xfrm>
            <a:off x="355887" y="495300"/>
            <a:ext cx="369228" cy="330879"/>
          </a:xfrm>
          <a:prstGeom prst="rect">
            <a:avLst/>
          </a:prstGeom>
        </p:spPr>
      </p:pic>
    </p:spTree>
    <p:extLst>
      <p:ext uri="{BB962C8B-B14F-4D97-AF65-F5344CB8AC3E}">
        <p14:creationId xmlns:p14="http://schemas.microsoft.com/office/powerpoint/2010/main" val="36170759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Oval 5"/>
          <p:cNvSpPr/>
          <p:nvPr/>
        </p:nvSpPr>
        <p:spPr>
          <a:xfrm>
            <a:off x="-1" y="4"/>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1758C0-AE74-4AD7-A461-E9FBDEFDA32A}" type="datetime1">
              <a:rPr lang="en-ZA" smtClean="0"/>
              <a:t>2020/08/19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0AAA570-3596-44A9-950A-E638EE719369}" type="slidenum">
              <a:rPr lang="en-ZA" smtClean="0"/>
              <a:t>‹#›</a:t>
            </a:fld>
            <a:endParaRPr lang="en-ZA"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stretch>
            <a:fillRect/>
          </a:stretch>
        </p:blipFill>
        <p:spPr>
          <a:xfrm>
            <a:off x="10255103" y="96468"/>
            <a:ext cx="1651591" cy="1386774"/>
          </a:xfrm>
          <a:prstGeom prst="rect">
            <a:avLst/>
          </a:prstGeom>
        </p:spPr>
      </p:pic>
    </p:spTree>
    <p:extLst>
      <p:ext uri="{BB962C8B-B14F-4D97-AF65-F5344CB8AC3E}">
        <p14:creationId xmlns:p14="http://schemas.microsoft.com/office/powerpoint/2010/main" val="18116072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9846DB-0CB4-4888-A818-AFB440EE362A}" type="datetime1">
              <a:rPr lang="en-ZA" smtClean="0"/>
              <a:t>2020/08/19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8790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62DA46-EAF0-4130-ABB1-8A50487CECFD}" type="datetime1">
              <a:rPr lang="en-ZA" smtClean="0"/>
              <a:t>2020/08/19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233356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18B3EC-6E89-4398-87FC-F63140765E88}" type="datetime1">
              <a:rPr lang="en-ZA" smtClean="0"/>
              <a:t>2020/08/19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4951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D7870-7AFD-4E87-B11C-42973FB5C58B}" type="datetime1">
              <a:rPr lang="en-ZA" smtClean="0"/>
              <a:t>2020/08/19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18213985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1D42D-997E-4794-8F12-39383E3A88A0}" type="datetime1">
              <a:rPr lang="en-ZA" smtClean="0"/>
              <a:t>2020/08/19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0AAA570-3596-44A9-950A-E638EE719369}" type="slidenum">
              <a:rPr lang="en-ZA" smtClean="0"/>
              <a:t>‹#›</a:t>
            </a:fld>
            <a:endParaRPr lang="en-ZA" dirty="0"/>
          </a:p>
        </p:txBody>
      </p:sp>
    </p:spTree>
    <p:extLst>
      <p:ext uri="{BB962C8B-B14F-4D97-AF65-F5344CB8AC3E}">
        <p14:creationId xmlns:p14="http://schemas.microsoft.com/office/powerpoint/2010/main" val="373888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350651"/>
            <a:ext cx="9720072" cy="73044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30" y="1309687"/>
            <a:ext cx="10786873" cy="4929188"/>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682194-7F80-4EC4-9F35-39CF04D50772}" type="datetime1">
              <a:rPr lang="en-ZA" smtClean="0"/>
              <a:t>2020/08/19</a:t>
            </a:fld>
            <a:endParaRPr lang="en-ZA" dirty="0"/>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Z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r">
              <a:defRPr sz="1600" b="1">
                <a:solidFill>
                  <a:schemeClr val="tx1">
                    <a:lumMod val="95000"/>
                    <a:lumOff val="5000"/>
                  </a:schemeClr>
                </a:solidFill>
                <a:latin typeface="+mj-lt"/>
              </a:defRPr>
            </a:lvl1pPr>
          </a:lstStyle>
          <a:p>
            <a:fld id="{70AAA570-3596-44A9-950A-E638EE719369}" type="slidenum">
              <a:rPr lang="en-ZA" smtClean="0"/>
              <a:pPr/>
              <a:t>‹#›</a:t>
            </a:fld>
            <a:endParaRPr lang="en-ZA" dirty="0"/>
          </a:p>
        </p:txBody>
      </p:sp>
      <p:cxnSp>
        <p:nvCxnSpPr>
          <p:cNvPr id="7" name="Straight Connector 6"/>
          <p:cNvCxnSpPr/>
          <p:nvPr/>
        </p:nvCxnSpPr>
        <p:spPr>
          <a:xfrm flipV="1">
            <a:off x="762000" y="254812"/>
            <a:ext cx="0" cy="91440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176584"/>
      </p:ext>
    </p:extLst>
  </p:cSld>
  <p:clrMap bg1="lt1" tx1="dk1" bg2="lt2" tx2="dk2" accent1="accent1" accent2="accent2" accent3="accent3" accent4="accent4" accent5="accent5" accent6="accent6" hlink="hlink" folHlink="folHlink"/>
  <p:sldLayoutIdLst>
    <p:sldLayoutId id="2147483685" r:id="rId1"/>
    <p:sldLayoutId id="2147483696"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hf hdr="0" ftr="0" dt="0"/>
  <p:txStyles>
    <p:titleStyle>
      <a:lvl1pPr algn="l" defTabSz="914377" rtl="0" eaLnBrk="1" latinLnBrk="0" hangingPunct="1">
        <a:lnSpc>
          <a:spcPct val="80000"/>
        </a:lnSpc>
        <a:spcBef>
          <a:spcPct val="0"/>
        </a:spcBef>
        <a:buNone/>
        <a:defRPr sz="5000" kern="1200" cap="all" spc="100" baseline="0">
          <a:solidFill>
            <a:srgbClr val="002060"/>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panose="020B0502040204020203" pitchFamily="34" charset="0"/>
          <a:ea typeface="+mn-ea"/>
          <a:cs typeface="Segoe UI" panose="020B0502040204020203" pitchFamily="34" charset="0"/>
        </a:defRPr>
      </a:lvl1pPr>
      <a:lvl2pPr marL="265169" indent="-137157" algn="l" defTabSz="914377"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Segoe UI" panose="020B0502040204020203" pitchFamily="34" charset="0"/>
          <a:ea typeface="+mn-ea"/>
          <a:cs typeface="Segoe UI" panose="020B0502040204020203" pitchFamily="34" charset="0"/>
        </a:defRPr>
      </a:lvl2pPr>
      <a:lvl3pPr marL="4480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3pPr>
      <a:lvl4pPr marL="594345"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4pPr>
      <a:lvl5pPr marL="777221"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Segoe UI" panose="020B0502040204020203" pitchFamily="34" charset="0"/>
          <a:ea typeface="+mn-ea"/>
          <a:cs typeface="Segoe UI" panose="020B0502040204020203" pitchFamily="34" charset="0"/>
        </a:defRPr>
      </a:lvl5pPr>
      <a:lvl6pPr marL="9143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677"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22" indent="-137157" algn="l" defTabSz="914377"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0632" y="4371474"/>
            <a:ext cx="6791826" cy="1785003"/>
          </a:xfrm>
        </p:spPr>
        <p:txBody>
          <a:bodyPr>
            <a:noAutofit/>
          </a:bodyPr>
          <a:lstStyle/>
          <a:p>
            <a:r>
              <a:rPr lang="en-ZA" sz="3200" b="1" cap="none" dirty="0" smtClean="0">
                <a:latin typeface="Segoe UI" panose="020B0502040204020203" pitchFamily="34" charset="0"/>
                <a:cs typeface="Segoe UI" panose="020B0502040204020203" pitchFamily="34" charset="0"/>
              </a:rPr>
              <a:t>Initiatives </a:t>
            </a:r>
            <a:r>
              <a:rPr lang="en-ZA" sz="3200" b="1" cap="none" dirty="0">
                <a:latin typeface="Segoe UI" panose="020B0502040204020203" pitchFamily="34" charset="0"/>
                <a:cs typeface="Segoe UI" panose="020B0502040204020203" pitchFamily="34" charset="0"/>
              </a:rPr>
              <a:t>to address </a:t>
            </a:r>
            <a:r>
              <a:rPr lang="en-ZA" sz="3200" b="1" cap="none" dirty="0" smtClean="0">
                <a:latin typeface="Segoe UI" panose="020B0502040204020203" pitchFamily="34" charset="0"/>
                <a:cs typeface="Segoe UI" panose="020B0502040204020203" pitchFamily="34" charset="0"/>
              </a:rPr>
              <a:t>Gender-Based </a:t>
            </a:r>
            <a:r>
              <a:rPr lang="en-ZA" sz="3200" b="1" cap="none" dirty="0">
                <a:latin typeface="Segoe UI" panose="020B0502040204020203" pitchFamily="34" charset="0"/>
                <a:cs typeface="Segoe UI" panose="020B0502040204020203" pitchFamily="34" charset="0"/>
              </a:rPr>
              <a:t>Violence and </a:t>
            </a:r>
            <a:r>
              <a:rPr lang="en-ZA" sz="3200" b="1" cap="none" dirty="0" smtClean="0">
                <a:latin typeface="Segoe UI" panose="020B0502040204020203" pitchFamily="34" charset="0"/>
                <a:cs typeface="Segoe UI" panose="020B0502040204020203" pitchFamily="34" charset="0"/>
              </a:rPr>
              <a:t>Femicide</a:t>
            </a:r>
            <a:r>
              <a:rPr lang="en-ZA" sz="2800" b="1" cap="none" dirty="0" smtClean="0">
                <a:latin typeface="Segoe UI" panose="020B0502040204020203" pitchFamily="34" charset="0"/>
                <a:cs typeface="Segoe UI" panose="020B0502040204020203" pitchFamily="34" charset="0"/>
              </a:rPr>
              <a:t> </a:t>
            </a:r>
            <a:endParaRPr lang="en-ZA" sz="2800" b="1" cap="none"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8556124" y="4306302"/>
            <a:ext cx="3200400" cy="2055714"/>
          </a:xfrm>
        </p:spPr>
        <p:txBody>
          <a:bodyPr>
            <a:noAutofit/>
          </a:bodyPr>
          <a:lstStyle/>
          <a:p>
            <a:r>
              <a:rPr lang="en-ZA" sz="2400" b="1" cap="small" dirty="0"/>
              <a:t>Portfolio Committee on Police</a:t>
            </a:r>
          </a:p>
          <a:p>
            <a:r>
              <a:rPr lang="en-ZA" sz="2400" cap="small" dirty="0" smtClean="0"/>
              <a:t>26 August 2020</a:t>
            </a:r>
            <a:endParaRPr lang="en-ZA" sz="2400" cap="small" dirty="0"/>
          </a:p>
        </p:txBody>
      </p:sp>
    </p:spTree>
    <p:extLst>
      <p:ext uri="{BB962C8B-B14F-4D97-AF65-F5344CB8AC3E}">
        <p14:creationId xmlns:p14="http://schemas.microsoft.com/office/powerpoint/2010/main" val="3623571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(4)</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10</a:t>
            </a:fld>
            <a:endParaRPr lang="en-ZA" dirty="0"/>
          </a:p>
        </p:txBody>
      </p:sp>
      <p:sp>
        <p:nvSpPr>
          <p:cNvPr id="8" name="Freeform 7"/>
          <p:cNvSpPr/>
          <p:nvPr/>
        </p:nvSpPr>
        <p:spPr>
          <a:xfrm>
            <a:off x="7004626" y="52083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Activate Community Police Forums to </a:t>
            </a:r>
            <a:r>
              <a:rPr lang="en-ZA" sz="1400" dirty="0">
                <a:solidFill>
                  <a:schemeClr val="tx1"/>
                </a:solidFill>
              </a:rPr>
              <a:t>conduct oversight of </a:t>
            </a:r>
            <a:r>
              <a:rPr lang="en-ZA" sz="1400" dirty="0" smtClean="0">
                <a:solidFill>
                  <a:schemeClr val="tx1"/>
                </a:solidFill>
              </a:rPr>
              <a:t>GBV-related </a:t>
            </a:r>
            <a:r>
              <a:rPr lang="en-ZA" sz="1400" dirty="0">
                <a:solidFill>
                  <a:schemeClr val="tx1"/>
                </a:solidFill>
              </a:rPr>
              <a:t>matters. </a:t>
            </a:r>
          </a:p>
        </p:txBody>
      </p:sp>
      <p:sp>
        <p:nvSpPr>
          <p:cNvPr id="10" name="Freeform 9"/>
          <p:cNvSpPr/>
          <p:nvPr/>
        </p:nvSpPr>
        <p:spPr>
          <a:xfrm>
            <a:off x="1036828" y="2805478"/>
            <a:ext cx="2291496" cy="116070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lvl="0" algn="ctr" defTabSz="266700">
              <a:lnSpc>
                <a:spcPct val="90000"/>
              </a:lnSpc>
              <a:spcBef>
                <a:spcPct val="0"/>
              </a:spcBef>
              <a:spcAft>
                <a:spcPct val="35000"/>
              </a:spcAft>
            </a:pPr>
            <a:r>
              <a:rPr lang="en-ZA" sz="1600" u="sng" kern="1200" dirty="0" smtClean="0">
                <a:solidFill>
                  <a:schemeClr val="bg1"/>
                </a:solidFill>
              </a:rPr>
              <a:t>Focus Area 3: </a:t>
            </a:r>
          </a:p>
          <a:p>
            <a:pPr lvl="0" algn="ctr" defTabSz="266700">
              <a:lnSpc>
                <a:spcPct val="90000"/>
              </a:lnSpc>
              <a:spcBef>
                <a:spcPct val="0"/>
              </a:spcBef>
              <a:spcAft>
                <a:spcPct val="35000"/>
              </a:spcAft>
            </a:pPr>
            <a:r>
              <a:rPr lang="en-ZA" sz="1600" kern="1200" dirty="0" smtClean="0">
                <a:solidFill>
                  <a:schemeClr val="bg1"/>
                </a:solidFill>
              </a:rPr>
              <a:t>Enhancing Accountability and Performance on GBV cases (2)</a:t>
            </a:r>
            <a:endParaRPr lang="en-ZA" sz="1600" kern="1200" dirty="0">
              <a:solidFill>
                <a:schemeClr val="bg1"/>
              </a:solidFill>
            </a:endParaRPr>
          </a:p>
        </p:txBody>
      </p:sp>
      <p:sp>
        <p:nvSpPr>
          <p:cNvPr id="11" name="Freeform 10"/>
          <p:cNvSpPr/>
          <p:nvPr/>
        </p:nvSpPr>
        <p:spPr>
          <a:xfrm>
            <a:off x="3795157" y="43729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marL="88900" algn="ctr" defTabSz="266700">
              <a:lnSpc>
                <a:spcPct val="90000"/>
              </a:lnSpc>
              <a:spcBef>
                <a:spcPct val="0"/>
              </a:spcBef>
              <a:spcAft>
                <a:spcPct val="35000"/>
              </a:spcAft>
            </a:pPr>
            <a:r>
              <a:rPr lang="en-ZA" sz="1400" b="1" dirty="0">
                <a:solidFill>
                  <a:schemeClr val="tx1"/>
                </a:solidFill>
              </a:rPr>
              <a:t>Ensure </a:t>
            </a:r>
            <a:r>
              <a:rPr lang="en-ZA" sz="1400" b="1" dirty="0" smtClean="0">
                <a:solidFill>
                  <a:schemeClr val="tx1"/>
                </a:solidFill>
              </a:rPr>
              <a:t>the coordination </a:t>
            </a:r>
            <a:r>
              <a:rPr lang="en-ZA" sz="1400" b="1" dirty="0">
                <a:solidFill>
                  <a:schemeClr val="tx1"/>
                </a:solidFill>
              </a:rPr>
              <a:t>of GBV structures and other community structures at </a:t>
            </a:r>
            <a:r>
              <a:rPr lang="en-ZA" sz="1400" b="1" dirty="0" smtClean="0">
                <a:solidFill>
                  <a:schemeClr val="tx1"/>
                </a:solidFill>
              </a:rPr>
              <a:t>various </a:t>
            </a:r>
            <a:r>
              <a:rPr lang="en-ZA" sz="1400" b="1" dirty="0">
                <a:solidFill>
                  <a:schemeClr val="tx1"/>
                </a:solidFill>
              </a:rPr>
              <a:t>levels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7004626" y="45572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Establish relationships </a:t>
            </a:r>
            <a:r>
              <a:rPr lang="en-ZA" sz="1400" dirty="0">
                <a:solidFill>
                  <a:schemeClr val="tx1"/>
                </a:solidFill>
              </a:rPr>
              <a:t>with existing external GBV </a:t>
            </a:r>
            <a:r>
              <a:rPr lang="en-ZA" sz="1400" dirty="0" smtClean="0">
                <a:solidFill>
                  <a:schemeClr val="tx1"/>
                </a:solidFill>
              </a:rPr>
              <a:t>structures, </a:t>
            </a:r>
            <a:r>
              <a:rPr lang="en-ZA" sz="1400" dirty="0">
                <a:solidFill>
                  <a:schemeClr val="tx1"/>
                </a:solidFill>
              </a:rPr>
              <a:t>including civil society</a:t>
            </a:r>
            <a:r>
              <a:rPr lang="en-ZA" sz="1400" dirty="0" smtClean="0">
                <a:solidFill>
                  <a:schemeClr val="tx1"/>
                </a:solidFill>
              </a:rPr>
              <a:t>.</a:t>
            </a:r>
            <a:endParaRPr lang="en-ZA" sz="1400" dirty="0">
              <a:solidFill>
                <a:schemeClr val="tx1"/>
              </a:solidFill>
            </a:endParaRPr>
          </a:p>
        </p:txBody>
      </p:sp>
      <p:sp>
        <p:nvSpPr>
          <p:cNvPr id="14" name="Freeform 13"/>
          <p:cNvSpPr/>
          <p:nvPr/>
        </p:nvSpPr>
        <p:spPr>
          <a:xfrm>
            <a:off x="7004626" y="39061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Establish </a:t>
            </a:r>
            <a:r>
              <a:rPr lang="en-ZA" sz="1400" dirty="0">
                <a:solidFill>
                  <a:schemeClr val="tx1"/>
                </a:solidFill>
              </a:rPr>
              <a:t>provincial GBV </a:t>
            </a:r>
            <a:r>
              <a:rPr lang="en-ZA" sz="1400" dirty="0" smtClean="0">
                <a:solidFill>
                  <a:schemeClr val="tx1"/>
                </a:solidFill>
              </a:rPr>
              <a:t>Committees in </a:t>
            </a:r>
            <a:r>
              <a:rPr lang="en-ZA" sz="1400" dirty="0">
                <a:solidFill>
                  <a:schemeClr val="tx1"/>
                </a:solidFill>
              </a:rPr>
              <a:t>all provinces. </a:t>
            </a:r>
          </a:p>
        </p:txBody>
      </p:sp>
      <p:sp>
        <p:nvSpPr>
          <p:cNvPr id="15" name="Freeform 14"/>
          <p:cNvSpPr/>
          <p:nvPr/>
        </p:nvSpPr>
        <p:spPr>
          <a:xfrm>
            <a:off x="7020408" y="2890405"/>
            <a:ext cx="4027210" cy="621774"/>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Compile information </a:t>
            </a:r>
            <a:r>
              <a:rPr lang="en-ZA" sz="1400" dirty="0">
                <a:solidFill>
                  <a:schemeClr val="tx1"/>
                </a:solidFill>
              </a:rPr>
              <a:t>reports on service </a:t>
            </a:r>
            <a:r>
              <a:rPr lang="en-ZA" sz="1400" dirty="0" smtClean="0">
                <a:solidFill>
                  <a:schemeClr val="tx1"/>
                </a:solidFill>
              </a:rPr>
              <a:t>delivery complaints </a:t>
            </a:r>
            <a:r>
              <a:rPr lang="en-ZA" sz="1400" dirty="0">
                <a:solidFill>
                  <a:schemeClr val="tx1"/>
                </a:solidFill>
              </a:rPr>
              <a:t>relating to </a:t>
            </a:r>
            <a:r>
              <a:rPr lang="en-ZA" sz="1400" dirty="0" smtClean="0">
                <a:solidFill>
                  <a:schemeClr val="tx1"/>
                </a:solidFill>
              </a:rPr>
              <a:t>GBV, sexual offences and </a:t>
            </a:r>
            <a:r>
              <a:rPr lang="en-ZA" sz="1400" dirty="0">
                <a:solidFill>
                  <a:schemeClr val="tx1"/>
                </a:solidFill>
              </a:rPr>
              <a:t>domestic </a:t>
            </a:r>
            <a:r>
              <a:rPr lang="en-ZA" sz="1400" dirty="0" smtClean="0">
                <a:solidFill>
                  <a:schemeClr val="tx1"/>
                </a:solidFill>
              </a:rPr>
              <a:t>violence.</a:t>
            </a:r>
            <a:endParaRPr lang="en-ZA" sz="1400" dirty="0">
              <a:solidFill>
                <a:schemeClr val="tx1"/>
              </a:solidFill>
            </a:endParaRPr>
          </a:p>
        </p:txBody>
      </p:sp>
      <p:sp>
        <p:nvSpPr>
          <p:cNvPr id="16" name="Freeform 15"/>
          <p:cNvSpPr/>
          <p:nvPr/>
        </p:nvSpPr>
        <p:spPr>
          <a:xfrm>
            <a:off x="7020408" y="223930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Investigate </a:t>
            </a:r>
            <a:r>
              <a:rPr lang="en-ZA" sz="1400" dirty="0">
                <a:solidFill>
                  <a:schemeClr val="tx1"/>
                </a:solidFill>
              </a:rPr>
              <a:t>all </a:t>
            </a:r>
            <a:r>
              <a:rPr lang="en-ZA" sz="1400" dirty="0" smtClean="0">
                <a:solidFill>
                  <a:schemeClr val="tx1"/>
                </a:solidFill>
              </a:rPr>
              <a:t>service delivery complaints related to detectives </a:t>
            </a:r>
            <a:r>
              <a:rPr lang="en-ZA" sz="1400" dirty="0">
                <a:solidFill>
                  <a:schemeClr val="tx1"/>
                </a:solidFill>
              </a:rPr>
              <a:t>and first responders. </a:t>
            </a:r>
          </a:p>
        </p:txBody>
      </p:sp>
      <p:sp>
        <p:nvSpPr>
          <p:cNvPr id="17" name="Freeform 16"/>
          <p:cNvSpPr/>
          <p:nvPr/>
        </p:nvSpPr>
        <p:spPr>
          <a:xfrm>
            <a:off x="7020408" y="158821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Provide regular feedback </a:t>
            </a:r>
            <a:r>
              <a:rPr lang="en-ZA" sz="1400" dirty="0">
                <a:solidFill>
                  <a:schemeClr val="tx1"/>
                </a:solidFill>
              </a:rPr>
              <a:t>to victims </a:t>
            </a:r>
            <a:r>
              <a:rPr lang="en-ZA" sz="1400" dirty="0" smtClean="0">
                <a:solidFill>
                  <a:schemeClr val="tx1"/>
                </a:solidFill>
              </a:rPr>
              <a:t>of GBV, sexual offences and domestic violence. </a:t>
            </a:r>
            <a:endParaRPr lang="en-ZA" sz="1400" dirty="0">
              <a:solidFill>
                <a:schemeClr val="tx1"/>
              </a:solidFill>
            </a:endParaRPr>
          </a:p>
        </p:txBody>
      </p:sp>
      <p:sp>
        <p:nvSpPr>
          <p:cNvPr id="18" name="Freeform 17"/>
          <p:cNvSpPr/>
          <p:nvPr/>
        </p:nvSpPr>
        <p:spPr>
          <a:xfrm>
            <a:off x="3795155" y="204900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marL="88900" algn="ctr" defTabSz="266700">
              <a:lnSpc>
                <a:spcPct val="90000"/>
              </a:lnSpc>
              <a:spcBef>
                <a:spcPct val="0"/>
              </a:spcBef>
              <a:spcAft>
                <a:spcPct val="35000"/>
              </a:spcAft>
            </a:pPr>
            <a:r>
              <a:rPr lang="en-ZA" sz="1400" b="1" dirty="0">
                <a:solidFill>
                  <a:schemeClr val="tx1"/>
                </a:solidFill>
              </a:rPr>
              <a:t>Building community trust </a:t>
            </a:r>
            <a:r>
              <a:rPr lang="en-ZA" sz="1400" b="1" dirty="0" smtClean="0">
                <a:solidFill>
                  <a:schemeClr val="tx1"/>
                </a:solidFill>
              </a:rPr>
              <a:t>in </a:t>
            </a:r>
            <a:r>
              <a:rPr lang="en-ZA" sz="1400" b="1" dirty="0">
                <a:solidFill>
                  <a:schemeClr val="tx1"/>
                </a:solidFill>
              </a:rPr>
              <a:t>the </a:t>
            </a:r>
            <a:r>
              <a:rPr lang="en-ZA" sz="1400" b="1" dirty="0" smtClean="0">
                <a:solidFill>
                  <a:schemeClr val="tx1"/>
                </a:solidFill>
              </a:rPr>
              <a:t>SAPS </a:t>
            </a:r>
            <a:r>
              <a:rPr lang="en-ZA" sz="1400" b="1" dirty="0">
                <a:solidFill>
                  <a:schemeClr val="tx1"/>
                </a:solidFill>
              </a:rPr>
              <a:t>through communication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cxnSp>
        <p:nvCxnSpPr>
          <p:cNvPr id="24" name="Straight Arrow Connector 23"/>
          <p:cNvCxnSpPr/>
          <p:nvPr/>
        </p:nvCxnSpPr>
        <p:spPr>
          <a:xfrm flipV="1">
            <a:off x="3318469" y="2406650"/>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26258" y="3390981"/>
            <a:ext cx="336489" cy="135881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7" y="192228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49779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7" y="249779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59363" y="42918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59363" y="48673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59363" y="48673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11170596" y="164820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1" name="Oval 30"/>
          <p:cNvSpPr/>
          <p:nvPr/>
        </p:nvSpPr>
        <p:spPr>
          <a:xfrm>
            <a:off x="11170596" y="297120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2" name="Oval 31"/>
          <p:cNvSpPr/>
          <p:nvPr/>
        </p:nvSpPr>
        <p:spPr>
          <a:xfrm>
            <a:off x="11164246" y="230421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3" name="Oval 32"/>
          <p:cNvSpPr/>
          <p:nvPr/>
        </p:nvSpPr>
        <p:spPr>
          <a:xfrm>
            <a:off x="11164246" y="396618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6" name="Oval 35"/>
          <p:cNvSpPr/>
          <p:nvPr/>
        </p:nvSpPr>
        <p:spPr>
          <a:xfrm>
            <a:off x="11164246" y="463317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 MT </a:t>
            </a:r>
            <a:endParaRPr lang="en-ZA" sz="1200" dirty="0"/>
          </a:p>
        </p:txBody>
      </p:sp>
      <p:sp>
        <p:nvSpPr>
          <p:cNvPr id="38" name="Oval 37"/>
          <p:cNvSpPr/>
          <p:nvPr/>
        </p:nvSpPr>
        <p:spPr>
          <a:xfrm>
            <a:off x="11158176" y="527405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27" name="Oval 26"/>
          <p:cNvSpPr/>
          <p:nvPr/>
        </p:nvSpPr>
        <p:spPr>
          <a:xfrm>
            <a:off x="4826153" y="3085807"/>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Tree>
    <p:extLst>
      <p:ext uri="{BB962C8B-B14F-4D97-AF65-F5344CB8AC3E}">
        <p14:creationId xmlns:p14="http://schemas.microsoft.com/office/powerpoint/2010/main" val="1667481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(5)</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11</a:t>
            </a:fld>
            <a:endParaRPr lang="en-ZA" dirty="0"/>
          </a:p>
        </p:txBody>
      </p:sp>
      <p:sp>
        <p:nvSpPr>
          <p:cNvPr id="8" name="Freeform 7"/>
          <p:cNvSpPr/>
          <p:nvPr/>
        </p:nvSpPr>
        <p:spPr>
          <a:xfrm>
            <a:off x="7004624" y="56528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Develop a Peer </a:t>
            </a:r>
            <a:r>
              <a:rPr lang="en-ZA" sz="1400" dirty="0">
                <a:solidFill>
                  <a:schemeClr val="tx1"/>
                </a:solidFill>
              </a:rPr>
              <a:t>Educator </a:t>
            </a:r>
            <a:r>
              <a:rPr lang="en-ZA" sz="1400" dirty="0" smtClean="0">
                <a:solidFill>
                  <a:schemeClr val="tx1"/>
                </a:solidFill>
              </a:rPr>
              <a:t>System </a:t>
            </a:r>
            <a:r>
              <a:rPr lang="en-ZA" sz="1400" dirty="0">
                <a:solidFill>
                  <a:schemeClr val="tx1"/>
                </a:solidFill>
              </a:rPr>
              <a:t>using </a:t>
            </a:r>
            <a:r>
              <a:rPr lang="en-ZA" sz="1400" dirty="0" smtClean="0">
                <a:solidFill>
                  <a:schemeClr val="tx1"/>
                </a:solidFill>
              </a:rPr>
              <a:t>Crime Prevention Youth Desks </a:t>
            </a:r>
            <a:r>
              <a:rPr lang="en-ZA" sz="1400" dirty="0">
                <a:solidFill>
                  <a:schemeClr val="tx1"/>
                </a:solidFill>
              </a:rPr>
              <a:t>to empower young people</a:t>
            </a:r>
            <a:r>
              <a:rPr lang="en-ZA" sz="1400" dirty="0" smtClean="0">
                <a:solidFill>
                  <a:schemeClr val="tx1"/>
                </a:solidFill>
              </a:rPr>
              <a:t>.</a:t>
            </a:r>
            <a:endParaRPr lang="en-ZA" sz="1400" dirty="0">
              <a:solidFill>
                <a:schemeClr val="tx1"/>
              </a:solidFill>
            </a:endParaRPr>
          </a:p>
        </p:txBody>
      </p:sp>
      <p:sp>
        <p:nvSpPr>
          <p:cNvPr id="10" name="Freeform 9"/>
          <p:cNvSpPr/>
          <p:nvPr/>
        </p:nvSpPr>
        <p:spPr>
          <a:xfrm>
            <a:off x="1036828" y="2750398"/>
            <a:ext cx="2291496" cy="1377101"/>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4:</a:t>
            </a:r>
            <a:r>
              <a:rPr lang="en-ZA" sz="1600" dirty="0">
                <a:solidFill>
                  <a:schemeClr val="bg1"/>
                </a:solidFill>
              </a:rPr>
              <a:t> </a:t>
            </a:r>
            <a:endParaRPr lang="en-ZA" sz="1600" dirty="0" smtClean="0">
              <a:solidFill>
                <a:schemeClr val="bg1"/>
              </a:solidFill>
            </a:endParaRPr>
          </a:p>
          <a:p>
            <a:pPr marL="88900" algn="ctr" defTabSz="266700">
              <a:lnSpc>
                <a:spcPct val="90000"/>
              </a:lnSpc>
              <a:spcBef>
                <a:spcPct val="0"/>
              </a:spcBef>
              <a:spcAft>
                <a:spcPct val="35000"/>
              </a:spcAft>
            </a:pPr>
            <a:r>
              <a:rPr lang="en-ZA" sz="1600" dirty="0" smtClean="0">
                <a:solidFill>
                  <a:schemeClr val="bg1"/>
                </a:solidFill>
              </a:rPr>
              <a:t>Prevention of gender-based violence and sexual offences (1)</a:t>
            </a:r>
            <a:r>
              <a:rPr lang="en-ZA" sz="1600" dirty="0">
                <a:solidFill>
                  <a:schemeClr val="bg1"/>
                </a:solidFill>
              </a:rPr>
              <a:t>	</a:t>
            </a:r>
          </a:p>
        </p:txBody>
      </p:sp>
      <p:sp>
        <p:nvSpPr>
          <p:cNvPr id="11" name="Freeform 10"/>
          <p:cNvSpPr/>
          <p:nvPr/>
        </p:nvSpPr>
        <p:spPr>
          <a:xfrm>
            <a:off x="3795155" y="48174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smtClean="0">
                <a:solidFill>
                  <a:schemeClr val="tx1"/>
                </a:solidFill>
              </a:rPr>
              <a:t>Hosting </a:t>
            </a:r>
            <a:r>
              <a:rPr lang="en-ZA" sz="1400" b="1" dirty="0">
                <a:solidFill>
                  <a:schemeClr val="tx1"/>
                </a:solidFill>
              </a:rPr>
              <a:t>of </a:t>
            </a:r>
            <a:r>
              <a:rPr lang="en-ZA" sz="1400" b="1" dirty="0" smtClean="0">
                <a:solidFill>
                  <a:schemeClr val="tx1"/>
                </a:solidFill>
              </a:rPr>
              <a:t>GBV and sexual </a:t>
            </a:r>
            <a:r>
              <a:rPr lang="en-ZA" sz="1400" b="1" dirty="0">
                <a:solidFill>
                  <a:schemeClr val="tx1"/>
                </a:solidFill>
              </a:rPr>
              <a:t>offences campaigns and public education </a:t>
            </a:r>
            <a:r>
              <a:rPr lang="en-ZA" sz="1400" b="1" dirty="0" smtClean="0">
                <a:solidFill>
                  <a:schemeClr val="tx1"/>
                </a:solidFill>
              </a:rPr>
              <a:t>programmes (1). </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7004624" y="50017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public </a:t>
            </a:r>
            <a:r>
              <a:rPr lang="en-ZA" sz="1400" dirty="0" smtClean="0">
                <a:solidFill>
                  <a:schemeClr val="tx1"/>
                </a:solidFill>
              </a:rPr>
              <a:t>education / awareness </a:t>
            </a:r>
            <a:r>
              <a:rPr lang="en-ZA" sz="1400" dirty="0">
                <a:solidFill>
                  <a:schemeClr val="tx1"/>
                </a:solidFill>
              </a:rPr>
              <a:t>campaigns and I</a:t>
            </a:r>
            <a:r>
              <a:rPr lang="en-ZA" sz="1400" dirty="0" smtClean="0">
                <a:solidFill>
                  <a:schemeClr val="tx1"/>
                </a:solidFill>
              </a:rPr>
              <a:t>zimbizo interventions.</a:t>
            </a:r>
            <a:endParaRPr lang="en-ZA" sz="1400" dirty="0">
              <a:solidFill>
                <a:schemeClr val="tx1"/>
              </a:solidFill>
            </a:endParaRPr>
          </a:p>
        </p:txBody>
      </p:sp>
      <p:sp>
        <p:nvSpPr>
          <p:cNvPr id="14" name="Freeform 13"/>
          <p:cNvSpPr/>
          <p:nvPr/>
        </p:nvSpPr>
        <p:spPr>
          <a:xfrm>
            <a:off x="7004624" y="43506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300" dirty="0" smtClean="0">
                <a:solidFill>
                  <a:schemeClr val="tx1"/>
                </a:solidFill>
              </a:rPr>
              <a:t>Launch </a:t>
            </a:r>
            <a:r>
              <a:rPr lang="en-ZA" sz="1300" dirty="0">
                <a:solidFill>
                  <a:schemeClr val="tx1"/>
                </a:solidFill>
              </a:rPr>
              <a:t>a 365 days sustained multimedia campaign to prevent GBV, sexual offences and domestic </a:t>
            </a:r>
            <a:r>
              <a:rPr lang="en-ZA" sz="1300" dirty="0" smtClean="0">
                <a:solidFill>
                  <a:schemeClr val="tx1"/>
                </a:solidFill>
              </a:rPr>
              <a:t>violence. </a:t>
            </a:r>
            <a:endParaRPr lang="en-ZA" sz="1300" dirty="0">
              <a:solidFill>
                <a:schemeClr val="tx1"/>
              </a:solidFill>
            </a:endParaRPr>
          </a:p>
        </p:txBody>
      </p:sp>
      <p:sp>
        <p:nvSpPr>
          <p:cNvPr id="15" name="Freeform 14"/>
          <p:cNvSpPr/>
          <p:nvPr/>
        </p:nvSpPr>
        <p:spPr>
          <a:xfrm>
            <a:off x="7020408" y="289040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300" dirty="0">
              <a:solidFill>
                <a:schemeClr val="tx1"/>
              </a:solidFill>
            </a:endParaRPr>
          </a:p>
          <a:p>
            <a:pPr algn="ctr"/>
            <a:r>
              <a:rPr lang="en-ZA" sz="1300" dirty="0">
                <a:solidFill>
                  <a:schemeClr val="tx1"/>
                </a:solidFill>
              </a:rPr>
              <a:t>Develop proactive preventative </a:t>
            </a:r>
            <a:r>
              <a:rPr lang="en-ZA" sz="1300" dirty="0" smtClean="0">
                <a:solidFill>
                  <a:schemeClr val="tx1"/>
                </a:solidFill>
              </a:rPr>
              <a:t>GBV, sexual offences and domestic violence </a:t>
            </a:r>
            <a:r>
              <a:rPr lang="en-ZA" sz="1300" dirty="0">
                <a:solidFill>
                  <a:schemeClr val="tx1"/>
                </a:solidFill>
              </a:rPr>
              <a:t>programmes. </a:t>
            </a:r>
          </a:p>
          <a:p>
            <a:pPr algn="ctr"/>
            <a:r>
              <a:rPr lang="en-ZA" sz="1300" dirty="0">
                <a:solidFill>
                  <a:schemeClr val="tx1"/>
                </a:solidFill>
              </a:rPr>
              <a:t>	</a:t>
            </a:r>
          </a:p>
        </p:txBody>
      </p:sp>
      <p:sp>
        <p:nvSpPr>
          <p:cNvPr id="16" name="Freeform 15"/>
          <p:cNvSpPr/>
          <p:nvPr/>
        </p:nvSpPr>
        <p:spPr>
          <a:xfrm>
            <a:off x="7020408" y="223930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300" dirty="0">
              <a:solidFill>
                <a:schemeClr val="tx1"/>
              </a:solidFill>
            </a:endParaRPr>
          </a:p>
          <a:p>
            <a:pPr algn="ctr"/>
            <a:r>
              <a:rPr lang="en-ZA" sz="1300" dirty="0">
                <a:solidFill>
                  <a:schemeClr val="tx1"/>
                </a:solidFill>
              </a:rPr>
              <a:t>Engage civil societies and other stakeholders to establish GBV </a:t>
            </a:r>
            <a:r>
              <a:rPr lang="en-ZA" sz="1300" dirty="0" smtClean="0">
                <a:solidFill>
                  <a:schemeClr val="tx1"/>
                </a:solidFill>
              </a:rPr>
              <a:t>Intervention Teams. </a:t>
            </a:r>
            <a:endParaRPr lang="en-ZA" sz="1300" dirty="0">
              <a:solidFill>
                <a:schemeClr val="tx1"/>
              </a:solidFill>
            </a:endParaRPr>
          </a:p>
          <a:p>
            <a:pPr algn="ctr"/>
            <a:r>
              <a:rPr lang="en-ZA" sz="1300" dirty="0">
                <a:solidFill>
                  <a:schemeClr val="tx1"/>
                </a:solidFill>
              </a:rPr>
              <a:t>	</a:t>
            </a:r>
          </a:p>
        </p:txBody>
      </p:sp>
      <p:sp>
        <p:nvSpPr>
          <p:cNvPr id="17" name="Freeform 16"/>
          <p:cNvSpPr/>
          <p:nvPr/>
        </p:nvSpPr>
        <p:spPr>
          <a:xfrm>
            <a:off x="7020408" y="158821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300" dirty="0">
              <a:solidFill>
                <a:schemeClr val="tx1"/>
              </a:solidFill>
            </a:endParaRPr>
          </a:p>
          <a:p>
            <a:pPr algn="ctr"/>
            <a:r>
              <a:rPr lang="en-ZA" sz="1300" dirty="0">
                <a:solidFill>
                  <a:schemeClr val="tx1"/>
                </a:solidFill>
              </a:rPr>
              <a:t>Conduct crime threat and crime pattern analyses to determine </a:t>
            </a:r>
            <a:r>
              <a:rPr lang="en-ZA" sz="1300" dirty="0" smtClean="0">
                <a:solidFill>
                  <a:schemeClr val="tx1"/>
                </a:solidFill>
              </a:rPr>
              <a:t>GBV, sexual </a:t>
            </a:r>
            <a:r>
              <a:rPr lang="en-ZA" sz="1300" dirty="0">
                <a:solidFill>
                  <a:schemeClr val="tx1"/>
                </a:solidFill>
              </a:rPr>
              <a:t>offences </a:t>
            </a:r>
            <a:r>
              <a:rPr lang="en-ZA" sz="1300" dirty="0" smtClean="0">
                <a:solidFill>
                  <a:schemeClr val="tx1"/>
                </a:solidFill>
              </a:rPr>
              <a:t>and domestic violence hot spots, including the top 30 high crime weight stations. </a:t>
            </a:r>
            <a:endParaRPr lang="en-ZA" sz="1300" dirty="0">
              <a:solidFill>
                <a:schemeClr val="tx1"/>
              </a:solidFill>
            </a:endParaRPr>
          </a:p>
          <a:p>
            <a:pPr algn="ctr"/>
            <a:r>
              <a:rPr lang="en-ZA" sz="1300" dirty="0">
                <a:solidFill>
                  <a:schemeClr val="tx1"/>
                </a:solidFill>
              </a:rPr>
              <a:t>	</a:t>
            </a:r>
          </a:p>
        </p:txBody>
      </p:sp>
      <p:sp>
        <p:nvSpPr>
          <p:cNvPr id="18" name="Freeform 17"/>
          <p:cNvSpPr/>
          <p:nvPr/>
        </p:nvSpPr>
        <p:spPr>
          <a:xfrm>
            <a:off x="3795155" y="204900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smtClean="0">
                <a:solidFill>
                  <a:schemeClr val="tx1"/>
                </a:solidFill>
              </a:rPr>
              <a:t>Implementation </a:t>
            </a:r>
            <a:r>
              <a:rPr lang="en-ZA" sz="1400" b="1" dirty="0">
                <a:solidFill>
                  <a:schemeClr val="tx1"/>
                </a:solidFill>
              </a:rPr>
              <a:t>of </a:t>
            </a:r>
            <a:r>
              <a:rPr lang="en-ZA" sz="1400" b="1" dirty="0" smtClean="0">
                <a:solidFill>
                  <a:schemeClr val="tx1"/>
                </a:solidFill>
              </a:rPr>
              <a:t>proactive </a:t>
            </a:r>
            <a:r>
              <a:rPr lang="en-ZA" sz="1400" b="1" dirty="0">
                <a:solidFill>
                  <a:schemeClr val="tx1"/>
                </a:solidFill>
              </a:rPr>
              <a:t>measures to </a:t>
            </a:r>
            <a:r>
              <a:rPr lang="en-ZA" sz="1400" b="1" dirty="0" smtClean="0">
                <a:solidFill>
                  <a:schemeClr val="tx1"/>
                </a:solidFill>
              </a:rPr>
              <a:t>GBV, sexual </a:t>
            </a:r>
            <a:r>
              <a:rPr lang="en-ZA" sz="1400" b="1" dirty="0">
                <a:solidFill>
                  <a:schemeClr val="tx1"/>
                </a:solidFill>
              </a:rPr>
              <a:t>offences prevent </a:t>
            </a:r>
            <a:r>
              <a:rPr lang="en-ZA" sz="1400" b="1" dirty="0" smtClean="0">
                <a:solidFill>
                  <a:schemeClr val="tx1"/>
                </a:solidFill>
              </a:rPr>
              <a:t>and domestic violence.</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cxnSp>
        <p:nvCxnSpPr>
          <p:cNvPr id="24" name="Straight Arrow Connector 23"/>
          <p:cNvCxnSpPr/>
          <p:nvPr/>
        </p:nvCxnSpPr>
        <p:spPr>
          <a:xfrm flipV="1">
            <a:off x="3318469" y="2406650"/>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26258" y="3390981"/>
            <a:ext cx="336489" cy="135881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7" y="192228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49779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7" y="249779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59361" y="47363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59361" y="53118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59361" y="53118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1170596" y="164820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28" name="Oval 27"/>
          <p:cNvSpPr/>
          <p:nvPr/>
        </p:nvSpPr>
        <p:spPr>
          <a:xfrm>
            <a:off x="11170596" y="227470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29" name="Oval 28"/>
          <p:cNvSpPr/>
          <p:nvPr/>
        </p:nvSpPr>
        <p:spPr>
          <a:xfrm>
            <a:off x="11170596" y="2939096"/>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t>
            </a:r>
            <a:endParaRPr lang="en-ZA" sz="1200" dirty="0"/>
          </a:p>
        </p:txBody>
      </p:sp>
      <p:sp>
        <p:nvSpPr>
          <p:cNvPr id="34" name="Freeform 33"/>
          <p:cNvSpPr/>
          <p:nvPr/>
        </p:nvSpPr>
        <p:spPr>
          <a:xfrm>
            <a:off x="7004624" y="354150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300" dirty="0" smtClean="0">
                <a:solidFill>
                  <a:schemeClr val="tx1"/>
                </a:solidFill>
              </a:rPr>
              <a:t>Implement and assess </a:t>
            </a:r>
            <a:r>
              <a:rPr lang="en-ZA" sz="1300" dirty="0">
                <a:solidFill>
                  <a:schemeClr val="tx1"/>
                </a:solidFill>
              </a:rPr>
              <a:t>preventative </a:t>
            </a:r>
            <a:r>
              <a:rPr lang="en-ZA" sz="1300" dirty="0" smtClean="0">
                <a:solidFill>
                  <a:schemeClr val="tx1"/>
                </a:solidFill>
              </a:rPr>
              <a:t>GBV</a:t>
            </a:r>
            <a:r>
              <a:rPr lang="en-ZA" sz="1300" dirty="0">
                <a:solidFill>
                  <a:schemeClr val="tx1"/>
                </a:solidFill>
              </a:rPr>
              <a:t>, sexual offences and domestic </a:t>
            </a:r>
            <a:r>
              <a:rPr lang="en-ZA" sz="1300" dirty="0" smtClean="0">
                <a:solidFill>
                  <a:schemeClr val="tx1"/>
                </a:solidFill>
              </a:rPr>
              <a:t>violence programmes.</a:t>
            </a:r>
            <a:endParaRPr lang="en-ZA" sz="1300" dirty="0">
              <a:solidFill>
                <a:schemeClr val="tx1"/>
              </a:solidFill>
            </a:endParaRPr>
          </a:p>
        </p:txBody>
      </p:sp>
      <p:sp>
        <p:nvSpPr>
          <p:cNvPr id="35" name="Oval 34"/>
          <p:cNvSpPr/>
          <p:nvPr/>
        </p:nvSpPr>
        <p:spPr>
          <a:xfrm>
            <a:off x="11170596" y="359603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cxnSp>
        <p:nvCxnSpPr>
          <p:cNvPr id="40" name="Straight Arrow Connector 39"/>
          <p:cNvCxnSpPr/>
          <p:nvPr/>
        </p:nvCxnSpPr>
        <p:spPr>
          <a:xfrm>
            <a:off x="6642747" y="2496020"/>
            <a:ext cx="254683" cy="146622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11170596" y="440840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3" name="Oval 42"/>
          <p:cNvSpPr/>
          <p:nvPr/>
        </p:nvSpPr>
        <p:spPr>
          <a:xfrm>
            <a:off x="11170596" y="508880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4" name="Oval 43"/>
          <p:cNvSpPr/>
          <p:nvPr/>
        </p:nvSpPr>
        <p:spPr>
          <a:xfrm>
            <a:off x="11170596" y="573211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Tree>
    <p:extLst>
      <p:ext uri="{BB962C8B-B14F-4D97-AF65-F5344CB8AC3E}">
        <p14:creationId xmlns:p14="http://schemas.microsoft.com/office/powerpoint/2010/main" val="373947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(6)</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12</a:t>
            </a:fld>
            <a:endParaRPr lang="en-ZA" dirty="0"/>
          </a:p>
        </p:txBody>
      </p:sp>
      <p:sp>
        <p:nvSpPr>
          <p:cNvPr id="8" name="Freeform 7"/>
          <p:cNvSpPr/>
          <p:nvPr/>
        </p:nvSpPr>
        <p:spPr>
          <a:xfrm>
            <a:off x="6972874" y="39002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educational programmes for </a:t>
            </a:r>
            <a:r>
              <a:rPr lang="en-ZA" sz="1400" dirty="0" smtClean="0">
                <a:solidFill>
                  <a:schemeClr val="tx1"/>
                </a:solidFill>
              </a:rPr>
              <a:t>early childhood development levels </a:t>
            </a:r>
            <a:r>
              <a:rPr lang="en-ZA" sz="1400" dirty="0">
                <a:solidFill>
                  <a:schemeClr val="tx1"/>
                </a:solidFill>
              </a:rPr>
              <a:t>and </a:t>
            </a:r>
            <a:r>
              <a:rPr lang="en-ZA" sz="1400" dirty="0" smtClean="0">
                <a:solidFill>
                  <a:schemeClr val="tx1"/>
                </a:solidFill>
              </a:rPr>
              <a:t>schools.</a:t>
            </a:r>
            <a:endParaRPr lang="en-ZA" sz="1400" dirty="0">
              <a:solidFill>
                <a:schemeClr val="tx1"/>
              </a:solidFill>
            </a:endParaRPr>
          </a:p>
        </p:txBody>
      </p:sp>
      <p:sp>
        <p:nvSpPr>
          <p:cNvPr id="10" name="Freeform 9"/>
          <p:cNvSpPr/>
          <p:nvPr/>
        </p:nvSpPr>
        <p:spPr>
          <a:xfrm>
            <a:off x="1036828" y="2833437"/>
            <a:ext cx="2291496" cy="1233237"/>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4:</a:t>
            </a:r>
            <a:r>
              <a:rPr lang="en-ZA" sz="1600" dirty="0">
                <a:solidFill>
                  <a:schemeClr val="bg1"/>
                </a:solidFill>
              </a:rPr>
              <a:t> </a:t>
            </a:r>
            <a:endParaRPr lang="en-ZA" sz="1600" dirty="0" smtClean="0">
              <a:solidFill>
                <a:schemeClr val="bg1"/>
              </a:solidFill>
            </a:endParaRPr>
          </a:p>
          <a:p>
            <a:pPr marL="88900" algn="ctr" defTabSz="266700">
              <a:lnSpc>
                <a:spcPct val="90000"/>
              </a:lnSpc>
              <a:spcBef>
                <a:spcPct val="0"/>
              </a:spcBef>
              <a:spcAft>
                <a:spcPct val="35000"/>
              </a:spcAft>
            </a:pPr>
            <a:r>
              <a:rPr lang="en-ZA" sz="1600" dirty="0" smtClean="0">
                <a:solidFill>
                  <a:schemeClr val="bg1"/>
                </a:solidFill>
              </a:rPr>
              <a:t>Prevention of gender-based violence and sexual offences (2)</a:t>
            </a:r>
            <a:r>
              <a:rPr lang="en-ZA" sz="1600" dirty="0">
                <a:solidFill>
                  <a:schemeClr val="bg1"/>
                </a:solidFill>
              </a:rPr>
              <a:t>	</a:t>
            </a:r>
          </a:p>
        </p:txBody>
      </p:sp>
      <p:sp>
        <p:nvSpPr>
          <p:cNvPr id="11" name="Freeform 10"/>
          <p:cNvSpPr/>
          <p:nvPr/>
        </p:nvSpPr>
        <p:spPr>
          <a:xfrm>
            <a:off x="3763405" y="30648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smtClean="0">
                <a:solidFill>
                  <a:schemeClr val="tx1"/>
                </a:solidFill>
              </a:rPr>
              <a:t>Hosting </a:t>
            </a:r>
            <a:r>
              <a:rPr lang="en-ZA" sz="1400" b="1" dirty="0">
                <a:solidFill>
                  <a:schemeClr val="tx1"/>
                </a:solidFill>
              </a:rPr>
              <a:t>of GBV and sexual offences campaigns and public education </a:t>
            </a:r>
            <a:r>
              <a:rPr lang="en-ZA" sz="1400" b="1" dirty="0" smtClean="0">
                <a:solidFill>
                  <a:schemeClr val="tx1"/>
                </a:solidFill>
              </a:rPr>
              <a:t>programmes (2). </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6972874" y="32491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GBV awareness </a:t>
            </a:r>
            <a:r>
              <a:rPr lang="en-ZA" sz="1400" dirty="0" smtClean="0">
                <a:solidFill>
                  <a:schemeClr val="tx1"/>
                </a:solidFill>
              </a:rPr>
              <a:t>sessions </a:t>
            </a:r>
            <a:r>
              <a:rPr lang="en-ZA" sz="1400" dirty="0">
                <a:solidFill>
                  <a:schemeClr val="tx1"/>
                </a:solidFill>
              </a:rPr>
              <a:t>targeting SAPS members</a:t>
            </a:r>
            <a:r>
              <a:rPr lang="en-ZA" sz="1400" dirty="0" smtClean="0">
                <a:solidFill>
                  <a:schemeClr val="tx1"/>
                </a:solidFill>
              </a:rPr>
              <a:t>.</a:t>
            </a:r>
            <a:endParaRPr lang="en-ZA" sz="1400" dirty="0">
              <a:solidFill>
                <a:schemeClr val="tx1"/>
              </a:solidFill>
            </a:endParaRPr>
          </a:p>
        </p:txBody>
      </p:sp>
      <p:sp>
        <p:nvSpPr>
          <p:cNvPr id="14" name="Freeform 13"/>
          <p:cNvSpPr/>
          <p:nvPr/>
        </p:nvSpPr>
        <p:spPr>
          <a:xfrm>
            <a:off x="6972874" y="2526633"/>
            <a:ext cx="4027210" cy="637632"/>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a:t>
            </a:r>
            <a:r>
              <a:rPr lang="en-ZA" sz="1400" dirty="0" smtClean="0">
                <a:solidFill>
                  <a:schemeClr val="tx1"/>
                </a:solidFill>
              </a:rPr>
              <a:t>community-based </a:t>
            </a:r>
            <a:r>
              <a:rPr lang="en-ZA" sz="1400" dirty="0">
                <a:solidFill>
                  <a:schemeClr val="tx1"/>
                </a:solidFill>
              </a:rPr>
              <a:t>campaigns focusing on</a:t>
            </a:r>
            <a:r>
              <a:rPr lang="en-ZA" sz="1400" dirty="0" smtClean="0">
                <a:solidFill>
                  <a:schemeClr val="tx1"/>
                </a:solidFill>
              </a:rPr>
              <a:t>: </a:t>
            </a:r>
            <a:r>
              <a:rPr lang="en-ZA" sz="1400" dirty="0">
                <a:solidFill>
                  <a:schemeClr val="tx1"/>
                </a:solidFill>
              </a:rPr>
              <a:t>Faith-based </a:t>
            </a:r>
            <a:r>
              <a:rPr lang="en-ZA" sz="1400" dirty="0" smtClean="0">
                <a:solidFill>
                  <a:schemeClr val="tx1"/>
                </a:solidFill>
              </a:rPr>
              <a:t>Organisations; Traditional Structures &amp; Taxi </a:t>
            </a:r>
            <a:r>
              <a:rPr lang="en-ZA" sz="1400" dirty="0">
                <a:solidFill>
                  <a:schemeClr val="tx1"/>
                </a:solidFill>
              </a:rPr>
              <a:t>R</a:t>
            </a:r>
            <a:r>
              <a:rPr lang="en-ZA" sz="1400" dirty="0" smtClean="0">
                <a:solidFill>
                  <a:schemeClr val="tx1"/>
                </a:solidFill>
              </a:rPr>
              <a:t>anks </a:t>
            </a:r>
            <a:endParaRPr lang="en-ZA" sz="1400" dirty="0">
              <a:solidFill>
                <a:schemeClr val="tx1"/>
              </a:solidFill>
            </a:endParaRPr>
          </a:p>
          <a:p>
            <a:pPr algn="ctr"/>
            <a:r>
              <a:rPr lang="en-ZA" sz="1400" dirty="0">
                <a:solidFill>
                  <a:schemeClr val="tx1"/>
                </a:solidFill>
              </a:rPr>
              <a:t>	</a:t>
            </a:r>
          </a:p>
        </p:txBody>
      </p:sp>
      <p:cxnSp>
        <p:nvCxnSpPr>
          <p:cNvPr id="24" name="Straight Arrow Connector 23"/>
          <p:cNvCxnSpPr/>
          <p:nvPr/>
        </p:nvCxnSpPr>
        <p:spPr>
          <a:xfrm flipV="1">
            <a:off x="3244850" y="3486150"/>
            <a:ext cx="518555" cy="635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27611" y="29837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27611" y="35592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27611" y="35592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11113446" y="265808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3" name="Oval 32"/>
          <p:cNvSpPr/>
          <p:nvPr/>
        </p:nvSpPr>
        <p:spPr>
          <a:xfrm>
            <a:off x="11113446" y="333620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36" name="Oval 35"/>
          <p:cNvSpPr/>
          <p:nvPr/>
        </p:nvSpPr>
        <p:spPr>
          <a:xfrm>
            <a:off x="11113446" y="399461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Tree>
    <p:extLst>
      <p:ext uri="{BB962C8B-B14F-4D97-AF65-F5344CB8AC3E}">
        <p14:creationId xmlns:p14="http://schemas.microsoft.com/office/powerpoint/2010/main" val="60723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(7)</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13</a:t>
            </a:fld>
            <a:endParaRPr lang="en-ZA" dirty="0"/>
          </a:p>
        </p:txBody>
      </p:sp>
      <p:sp>
        <p:nvSpPr>
          <p:cNvPr id="8" name="Freeform 7"/>
          <p:cNvSpPr/>
          <p:nvPr/>
        </p:nvSpPr>
        <p:spPr>
          <a:xfrm>
            <a:off x="7004624" y="56528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Empower </a:t>
            </a:r>
            <a:r>
              <a:rPr lang="en-ZA" sz="1400" dirty="0">
                <a:solidFill>
                  <a:schemeClr val="tx1"/>
                </a:solidFill>
              </a:rPr>
              <a:t>SAPS members on police safety techniques/tips. </a:t>
            </a:r>
          </a:p>
          <a:p>
            <a:pPr algn="ctr"/>
            <a:r>
              <a:rPr lang="en-ZA" sz="1400" dirty="0">
                <a:solidFill>
                  <a:schemeClr val="tx1"/>
                </a:solidFill>
              </a:rPr>
              <a:t>	</a:t>
            </a:r>
          </a:p>
        </p:txBody>
      </p:sp>
      <p:sp>
        <p:nvSpPr>
          <p:cNvPr id="10" name="Freeform 9"/>
          <p:cNvSpPr/>
          <p:nvPr/>
        </p:nvSpPr>
        <p:spPr>
          <a:xfrm>
            <a:off x="1008294" y="2813280"/>
            <a:ext cx="2291496" cy="109727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a:t>
            </a:r>
            <a:r>
              <a:rPr lang="en-ZA" sz="1600" u="sng" dirty="0" smtClean="0">
                <a:solidFill>
                  <a:schemeClr val="bg1"/>
                </a:solidFill>
              </a:rPr>
              <a:t>5: </a:t>
            </a:r>
          </a:p>
          <a:p>
            <a:pPr marL="88900" algn="ctr" defTabSz="266700">
              <a:lnSpc>
                <a:spcPct val="90000"/>
              </a:lnSpc>
              <a:spcBef>
                <a:spcPct val="0"/>
              </a:spcBef>
              <a:spcAft>
                <a:spcPct val="35000"/>
              </a:spcAft>
            </a:pPr>
            <a:r>
              <a:rPr lang="en-ZA" sz="1600" dirty="0" smtClean="0">
                <a:solidFill>
                  <a:schemeClr val="bg1"/>
                </a:solidFill>
              </a:rPr>
              <a:t>Response, Care and Victim Support (1)</a:t>
            </a:r>
            <a:r>
              <a:rPr lang="en-ZA" sz="1600" dirty="0">
                <a:solidFill>
                  <a:schemeClr val="bg1"/>
                </a:solidFill>
              </a:rPr>
              <a:t>	</a:t>
            </a:r>
          </a:p>
        </p:txBody>
      </p:sp>
      <p:sp>
        <p:nvSpPr>
          <p:cNvPr id="11" name="Freeform 10"/>
          <p:cNvSpPr/>
          <p:nvPr/>
        </p:nvSpPr>
        <p:spPr>
          <a:xfrm>
            <a:off x="3795155" y="48174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b="1" dirty="0">
                <a:solidFill>
                  <a:schemeClr val="tx1"/>
                </a:solidFill>
              </a:rPr>
              <a:t>Promotion of </a:t>
            </a:r>
            <a:r>
              <a:rPr lang="en-ZA" sz="1400" b="1" dirty="0" smtClean="0">
                <a:solidFill>
                  <a:schemeClr val="tx1"/>
                </a:solidFill>
              </a:rPr>
              <a:t>the safety </a:t>
            </a:r>
            <a:r>
              <a:rPr lang="en-ZA" sz="1400" b="1" dirty="0">
                <a:solidFill>
                  <a:schemeClr val="tx1"/>
                </a:solidFill>
              </a:rPr>
              <a:t>of First </a:t>
            </a:r>
            <a:r>
              <a:rPr lang="en-ZA" sz="1400" b="1" dirty="0" smtClean="0">
                <a:solidFill>
                  <a:schemeClr val="tx1"/>
                </a:solidFill>
              </a:rPr>
              <a:t>Responders </a:t>
            </a:r>
            <a:r>
              <a:rPr lang="en-ZA" sz="1400" b="1" dirty="0">
                <a:solidFill>
                  <a:schemeClr val="tx1"/>
                </a:solidFill>
              </a:rPr>
              <a:t>to cases of </a:t>
            </a:r>
            <a:r>
              <a:rPr lang="en-ZA" sz="1400" b="1" dirty="0" smtClean="0">
                <a:solidFill>
                  <a:schemeClr val="tx1"/>
                </a:solidFill>
              </a:rPr>
              <a:t>GBV, sexual offences</a:t>
            </a:r>
            <a:r>
              <a:rPr lang="en-ZA" sz="1400" b="1" dirty="0">
                <a:solidFill>
                  <a:schemeClr val="tx1"/>
                </a:solidFill>
              </a:rPr>
              <a:t> </a:t>
            </a:r>
            <a:r>
              <a:rPr lang="en-ZA" sz="1400" b="1" dirty="0" smtClean="0">
                <a:solidFill>
                  <a:schemeClr val="tx1"/>
                </a:solidFill>
              </a:rPr>
              <a:t>and domestic violence.</a:t>
            </a:r>
            <a:endParaRPr lang="en-ZA" sz="1400" b="1" dirty="0">
              <a:solidFill>
                <a:schemeClr val="tx1"/>
              </a:solidFill>
            </a:endParaRPr>
          </a:p>
        </p:txBody>
      </p:sp>
      <p:sp>
        <p:nvSpPr>
          <p:cNvPr id="13" name="Freeform 12"/>
          <p:cNvSpPr/>
          <p:nvPr/>
        </p:nvSpPr>
        <p:spPr>
          <a:xfrm>
            <a:off x="7004624" y="50017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Conduct proactive </a:t>
            </a:r>
            <a:r>
              <a:rPr lang="en-ZA" sz="1400" dirty="0">
                <a:solidFill>
                  <a:schemeClr val="tx1"/>
                </a:solidFill>
              </a:rPr>
              <a:t>intelligence analysis </a:t>
            </a:r>
            <a:r>
              <a:rPr lang="en-ZA" sz="1400" dirty="0" smtClean="0">
                <a:solidFill>
                  <a:schemeClr val="tx1"/>
                </a:solidFill>
              </a:rPr>
              <a:t>and the </a:t>
            </a:r>
            <a:r>
              <a:rPr lang="en-ZA" sz="1400" dirty="0">
                <a:solidFill>
                  <a:schemeClr val="tx1"/>
                </a:solidFill>
              </a:rPr>
              <a:t>profiling of perpetrators. </a:t>
            </a:r>
          </a:p>
          <a:p>
            <a:pPr algn="ctr"/>
            <a:r>
              <a:rPr lang="en-ZA" sz="1400" dirty="0">
                <a:solidFill>
                  <a:schemeClr val="tx1"/>
                </a:solidFill>
              </a:rPr>
              <a:t>	</a:t>
            </a:r>
          </a:p>
        </p:txBody>
      </p:sp>
      <p:sp>
        <p:nvSpPr>
          <p:cNvPr id="14" name="Freeform 13"/>
          <p:cNvSpPr/>
          <p:nvPr/>
        </p:nvSpPr>
        <p:spPr>
          <a:xfrm>
            <a:off x="7004624" y="43506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Provide </a:t>
            </a:r>
            <a:r>
              <a:rPr lang="en-ZA" sz="1400" dirty="0">
                <a:solidFill>
                  <a:schemeClr val="tx1"/>
                </a:solidFill>
              </a:rPr>
              <a:t>tactical awareness </a:t>
            </a:r>
            <a:r>
              <a:rPr lang="en-ZA" sz="1400" dirty="0" smtClean="0">
                <a:solidFill>
                  <a:schemeClr val="tx1"/>
                </a:solidFill>
              </a:rPr>
              <a:t>workshops to SAPS members. </a:t>
            </a:r>
            <a:endParaRPr lang="en-ZA" sz="1400" dirty="0">
              <a:solidFill>
                <a:schemeClr val="tx1"/>
              </a:solidFill>
            </a:endParaRPr>
          </a:p>
          <a:p>
            <a:pPr algn="ctr"/>
            <a:r>
              <a:rPr lang="en-ZA" sz="1400" dirty="0">
                <a:solidFill>
                  <a:schemeClr val="tx1"/>
                </a:solidFill>
              </a:rPr>
              <a:t>	</a:t>
            </a:r>
          </a:p>
        </p:txBody>
      </p:sp>
      <p:sp>
        <p:nvSpPr>
          <p:cNvPr id="15" name="Freeform 14"/>
          <p:cNvSpPr/>
          <p:nvPr/>
        </p:nvSpPr>
        <p:spPr>
          <a:xfrm>
            <a:off x="7020408" y="289040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Develop VFR long-term plan (Master Plan). </a:t>
            </a:r>
          </a:p>
          <a:p>
            <a:pPr algn="ctr"/>
            <a:r>
              <a:rPr lang="en-ZA" sz="1400" dirty="0">
                <a:solidFill>
                  <a:schemeClr val="tx1"/>
                </a:solidFill>
              </a:rPr>
              <a:t>	</a:t>
            </a:r>
          </a:p>
        </p:txBody>
      </p:sp>
      <p:sp>
        <p:nvSpPr>
          <p:cNvPr id="16" name="Freeform 15"/>
          <p:cNvSpPr/>
          <p:nvPr/>
        </p:nvSpPr>
        <p:spPr>
          <a:xfrm>
            <a:off x="7020408" y="223930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Engage local Health for operational protocols. </a:t>
            </a:r>
          </a:p>
          <a:p>
            <a:pPr algn="ctr"/>
            <a:r>
              <a:rPr lang="en-ZA" sz="1400" dirty="0">
                <a:solidFill>
                  <a:schemeClr val="tx1"/>
                </a:solidFill>
              </a:rPr>
              <a:t>	</a:t>
            </a:r>
          </a:p>
        </p:txBody>
      </p:sp>
      <p:sp>
        <p:nvSpPr>
          <p:cNvPr id="17" name="Freeform 16"/>
          <p:cNvSpPr/>
          <p:nvPr/>
        </p:nvSpPr>
        <p:spPr>
          <a:xfrm>
            <a:off x="7020408" y="158821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Ensure </a:t>
            </a:r>
            <a:r>
              <a:rPr lang="en-ZA" sz="1400" dirty="0">
                <a:solidFill>
                  <a:schemeClr val="tx1"/>
                </a:solidFill>
              </a:rPr>
              <a:t>that victim friendly rooms </a:t>
            </a:r>
            <a:r>
              <a:rPr lang="en-ZA" sz="1400" dirty="0" smtClean="0">
                <a:solidFill>
                  <a:schemeClr val="tx1"/>
                </a:solidFill>
              </a:rPr>
              <a:t>meet </a:t>
            </a:r>
            <a:r>
              <a:rPr lang="en-ZA" sz="1400" dirty="0">
                <a:solidFill>
                  <a:schemeClr val="tx1"/>
                </a:solidFill>
              </a:rPr>
              <a:t>minimum requirements</a:t>
            </a:r>
            <a:r>
              <a:rPr lang="en-ZA" sz="1400" dirty="0" smtClean="0">
                <a:solidFill>
                  <a:schemeClr val="tx1"/>
                </a:solidFill>
              </a:rPr>
              <a:t>.</a:t>
            </a:r>
            <a:endParaRPr lang="en-ZA" sz="1400" dirty="0">
              <a:solidFill>
                <a:schemeClr val="tx1"/>
              </a:solidFill>
            </a:endParaRPr>
          </a:p>
        </p:txBody>
      </p:sp>
      <p:sp>
        <p:nvSpPr>
          <p:cNvPr id="18" name="Freeform 17"/>
          <p:cNvSpPr/>
          <p:nvPr/>
        </p:nvSpPr>
        <p:spPr>
          <a:xfrm>
            <a:off x="3788958" y="1966901"/>
            <a:ext cx="2851724" cy="1073503"/>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b="1" dirty="0" smtClean="0">
                <a:solidFill>
                  <a:schemeClr val="tx1"/>
                </a:solidFill>
              </a:rPr>
              <a:t>Ensure </a:t>
            </a:r>
            <a:r>
              <a:rPr lang="en-ZA" sz="1400" b="1" dirty="0">
                <a:solidFill>
                  <a:schemeClr val="tx1"/>
                </a:solidFill>
              </a:rPr>
              <a:t>the </a:t>
            </a:r>
            <a:r>
              <a:rPr lang="en-ZA" sz="1400" b="1" dirty="0" smtClean="0">
                <a:solidFill>
                  <a:schemeClr val="tx1"/>
                </a:solidFill>
              </a:rPr>
              <a:t>provisioning </a:t>
            </a:r>
            <a:r>
              <a:rPr lang="en-ZA" sz="1400" b="1" dirty="0">
                <a:solidFill>
                  <a:schemeClr val="tx1"/>
                </a:solidFill>
              </a:rPr>
              <a:t>of effective victim-friendly </a:t>
            </a:r>
            <a:r>
              <a:rPr lang="en-ZA" sz="1400" b="1" dirty="0" smtClean="0">
                <a:solidFill>
                  <a:schemeClr val="tx1"/>
                </a:solidFill>
              </a:rPr>
              <a:t>facilities and service </a:t>
            </a:r>
            <a:r>
              <a:rPr lang="en-ZA" sz="1400" b="1" dirty="0">
                <a:solidFill>
                  <a:schemeClr val="tx1"/>
                </a:solidFill>
              </a:rPr>
              <a:t>recognising to protect the rights of victims of </a:t>
            </a:r>
            <a:r>
              <a:rPr lang="en-ZA" sz="1400" b="1" dirty="0" smtClean="0">
                <a:solidFill>
                  <a:schemeClr val="tx1"/>
                </a:solidFill>
              </a:rPr>
              <a:t>GBV-related crimes.</a:t>
            </a:r>
            <a:endParaRPr lang="en-ZA" sz="1400" b="1" dirty="0">
              <a:solidFill>
                <a:schemeClr val="tx1"/>
              </a:solidFill>
            </a:endParaRPr>
          </a:p>
        </p:txBody>
      </p:sp>
      <p:cxnSp>
        <p:nvCxnSpPr>
          <p:cNvPr id="24" name="Straight Arrow Connector 23"/>
          <p:cNvCxnSpPr/>
          <p:nvPr/>
        </p:nvCxnSpPr>
        <p:spPr>
          <a:xfrm flipV="1">
            <a:off x="3318469" y="2406650"/>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05985" y="3390981"/>
            <a:ext cx="400000" cy="1920914"/>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7" y="192228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49779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7" y="249779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59361" y="47363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59361" y="53118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59361" y="53118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a:off x="7004624" y="354150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Provisioning </a:t>
            </a:r>
            <a:r>
              <a:rPr lang="en-ZA" sz="1400" dirty="0">
                <a:solidFill>
                  <a:schemeClr val="tx1"/>
                </a:solidFill>
              </a:rPr>
              <a:t>of victim friendly </a:t>
            </a:r>
            <a:r>
              <a:rPr lang="en-ZA" sz="1400" dirty="0" smtClean="0">
                <a:solidFill>
                  <a:schemeClr val="tx1"/>
                </a:solidFill>
              </a:rPr>
              <a:t>facilities and services </a:t>
            </a:r>
            <a:r>
              <a:rPr lang="en-ZA" sz="1400" dirty="0">
                <a:solidFill>
                  <a:schemeClr val="tx1"/>
                </a:solidFill>
              </a:rPr>
              <a:t>at </a:t>
            </a:r>
            <a:r>
              <a:rPr lang="en-ZA" sz="1400" dirty="0" smtClean="0">
                <a:solidFill>
                  <a:schemeClr val="tx1"/>
                </a:solidFill>
              </a:rPr>
              <a:t>police </a:t>
            </a:r>
            <a:r>
              <a:rPr lang="en-ZA" sz="1400" dirty="0">
                <a:solidFill>
                  <a:schemeClr val="tx1"/>
                </a:solidFill>
              </a:rPr>
              <a:t>stations. </a:t>
            </a:r>
          </a:p>
          <a:p>
            <a:pPr algn="ctr"/>
            <a:r>
              <a:rPr lang="en-ZA" sz="1400" dirty="0">
                <a:solidFill>
                  <a:schemeClr val="tx1"/>
                </a:solidFill>
              </a:rPr>
              <a:t>	</a:t>
            </a:r>
          </a:p>
        </p:txBody>
      </p:sp>
      <p:cxnSp>
        <p:nvCxnSpPr>
          <p:cNvPr id="40" name="Straight Arrow Connector 39"/>
          <p:cNvCxnSpPr/>
          <p:nvPr/>
        </p:nvCxnSpPr>
        <p:spPr>
          <a:xfrm>
            <a:off x="6642747" y="2496020"/>
            <a:ext cx="254683" cy="146622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1113446" y="160728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32" name="Oval 31"/>
          <p:cNvSpPr/>
          <p:nvPr/>
        </p:nvSpPr>
        <p:spPr>
          <a:xfrm>
            <a:off x="11113446" y="2307249"/>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 </a:t>
            </a:r>
            <a:endParaRPr lang="en-ZA" sz="1200" dirty="0"/>
          </a:p>
        </p:txBody>
      </p:sp>
      <p:sp>
        <p:nvSpPr>
          <p:cNvPr id="33" name="Oval 32"/>
          <p:cNvSpPr/>
          <p:nvPr/>
        </p:nvSpPr>
        <p:spPr>
          <a:xfrm>
            <a:off x="11113446" y="295039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36" name="Oval 35"/>
          <p:cNvSpPr/>
          <p:nvPr/>
        </p:nvSpPr>
        <p:spPr>
          <a:xfrm>
            <a:off x="11113446" y="360149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 </a:t>
            </a:r>
            <a:endParaRPr lang="en-ZA" sz="1200" dirty="0"/>
          </a:p>
        </p:txBody>
      </p:sp>
      <p:sp>
        <p:nvSpPr>
          <p:cNvPr id="38" name="Oval 37"/>
          <p:cNvSpPr/>
          <p:nvPr/>
        </p:nvSpPr>
        <p:spPr>
          <a:xfrm>
            <a:off x="11113446" y="508656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5" name="Oval 44"/>
          <p:cNvSpPr/>
          <p:nvPr/>
        </p:nvSpPr>
        <p:spPr>
          <a:xfrm>
            <a:off x="11113446" y="444149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9" name="Oval 48"/>
          <p:cNvSpPr/>
          <p:nvPr/>
        </p:nvSpPr>
        <p:spPr>
          <a:xfrm>
            <a:off x="11113446" y="573164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50" name="Oval 49"/>
          <p:cNvSpPr/>
          <p:nvPr/>
        </p:nvSpPr>
        <p:spPr>
          <a:xfrm>
            <a:off x="4789849" y="3115128"/>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Tree>
    <p:extLst>
      <p:ext uri="{BB962C8B-B14F-4D97-AF65-F5344CB8AC3E}">
        <p14:creationId xmlns:p14="http://schemas.microsoft.com/office/powerpoint/2010/main" val="2521361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(8)</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14</a:t>
            </a:fld>
            <a:endParaRPr lang="en-ZA" dirty="0"/>
          </a:p>
        </p:txBody>
      </p:sp>
      <p:sp>
        <p:nvSpPr>
          <p:cNvPr id="10" name="Freeform 9"/>
          <p:cNvSpPr/>
          <p:nvPr/>
        </p:nvSpPr>
        <p:spPr>
          <a:xfrm>
            <a:off x="1042844" y="2930191"/>
            <a:ext cx="2291496" cy="1118435"/>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a:t>
            </a:r>
            <a:r>
              <a:rPr lang="en-ZA" sz="1600" u="sng" dirty="0" smtClean="0">
                <a:solidFill>
                  <a:schemeClr val="bg1"/>
                </a:solidFill>
              </a:rPr>
              <a:t>5: </a:t>
            </a:r>
          </a:p>
          <a:p>
            <a:pPr marL="88900" algn="ctr" defTabSz="266700">
              <a:lnSpc>
                <a:spcPct val="90000"/>
              </a:lnSpc>
              <a:spcBef>
                <a:spcPct val="0"/>
              </a:spcBef>
              <a:spcAft>
                <a:spcPct val="35000"/>
              </a:spcAft>
            </a:pPr>
            <a:r>
              <a:rPr lang="en-ZA" sz="1600" dirty="0" smtClean="0">
                <a:solidFill>
                  <a:schemeClr val="bg1"/>
                </a:solidFill>
              </a:rPr>
              <a:t>Response, Care and Victim Support (2)</a:t>
            </a:r>
            <a:r>
              <a:rPr lang="en-ZA" sz="1600" dirty="0">
                <a:solidFill>
                  <a:schemeClr val="bg1"/>
                </a:solidFill>
              </a:rPr>
              <a:t>	</a:t>
            </a:r>
          </a:p>
        </p:txBody>
      </p:sp>
      <p:sp>
        <p:nvSpPr>
          <p:cNvPr id="11" name="Freeform 10"/>
          <p:cNvSpPr/>
          <p:nvPr/>
        </p:nvSpPr>
        <p:spPr>
          <a:xfrm>
            <a:off x="3795155" y="4147395"/>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b="1" dirty="0" smtClean="0">
                <a:solidFill>
                  <a:schemeClr val="tx1"/>
                </a:solidFill>
              </a:rPr>
              <a:t>Ensure the provisioning and availability </a:t>
            </a:r>
            <a:r>
              <a:rPr lang="en-ZA" sz="1400" b="1" dirty="0">
                <a:solidFill>
                  <a:schemeClr val="tx1"/>
                </a:solidFill>
              </a:rPr>
              <a:t>of evidence collection </a:t>
            </a:r>
            <a:r>
              <a:rPr lang="en-ZA" sz="1400" b="1" dirty="0" smtClean="0">
                <a:solidFill>
                  <a:schemeClr val="tx1"/>
                </a:solidFill>
              </a:rPr>
              <a:t>kits (D1, D7 and DB).</a:t>
            </a:r>
            <a:endParaRPr lang="en-ZA" sz="1400" b="1" dirty="0">
              <a:solidFill>
                <a:schemeClr val="tx1"/>
              </a:solidFill>
            </a:endParaRPr>
          </a:p>
        </p:txBody>
      </p:sp>
      <p:sp>
        <p:nvSpPr>
          <p:cNvPr id="13" name="Freeform 12"/>
          <p:cNvSpPr/>
          <p:nvPr/>
        </p:nvSpPr>
        <p:spPr>
          <a:xfrm>
            <a:off x="7004624" y="4699721"/>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Inspect the availability and status of evidence </a:t>
            </a:r>
            <a:r>
              <a:rPr lang="en-ZA" sz="1400" dirty="0">
                <a:solidFill>
                  <a:schemeClr val="tx1"/>
                </a:solidFill>
              </a:rPr>
              <a:t>collection </a:t>
            </a:r>
            <a:r>
              <a:rPr lang="en-ZA" sz="1400" dirty="0" smtClean="0">
                <a:solidFill>
                  <a:schemeClr val="tx1"/>
                </a:solidFill>
              </a:rPr>
              <a:t>kits. </a:t>
            </a:r>
            <a:endParaRPr lang="en-ZA" sz="1400" dirty="0">
              <a:solidFill>
                <a:schemeClr val="tx1"/>
              </a:solidFill>
            </a:endParaRPr>
          </a:p>
          <a:p>
            <a:pPr algn="ctr"/>
            <a:r>
              <a:rPr lang="en-ZA" sz="1400" dirty="0">
                <a:solidFill>
                  <a:schemeClr val="tx1"/>
                </a:solidFill>
              </a:rPr>
              <a:t>	</a:t>
            </a:r>
          </a:p>
        </p:txBody>
      </p:sp>
      <p:sp>
        <p:nvSpPr>
          <p:cNvPr id="14" name="Freeform 13"/>
          <p:cNvSpPr/>
          <p:nvPr/>
        </p:nvSpPr>
        <p:spPr>
          <a:xfrm>
            <a:off x="7004624" y="404862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Distribute procured evidence </a:t>
            </a:r>
            <a:r>
              <a:rPr lang="en-ZA" sz="1400" dirty="0">
                <a:solidFill>
                  <a:schemeClr val="tx1"/>
                </a:solidFill>
              </a:rPr>
              <a:t>collection kits to all stations and </a:t>
            </a:r>
            <a:r>
              <a:rPr lang="en-ZA" sz="1400" dirty="0" smtClean="0">
                <a:solidFill>
                  <a:schemeClr val="tx1"/>
                </a:solidFill>
              </a:rPr>
              <a:t>units.</a:t>
            </a:r>
            <a:endParaRPr lang="en-ZA" sz="1400" dirty="0">
              <a:solidFill>
                <a:schemeClr val="tx1"/>
              </a:solidFill>
            </a:endParaRPr>
          </a:p>
        </p:txBody>
      </p:sp>
      <p:sp>
        <p:nvSpPr>
          <p:cNvPr id="15" name="Freeform 14"/>
          <p:cNvSpPr/>
          <p:nvPr/>
        </p:nvSpPr>
        <p:spPr>
          <a:xfrm>
            <a:off x="7020408" y="3067807"/>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Facilitate CPF-driven </a:t>
            </a:r>
            <a:r>
              <a:rPr lang="en-ZA" sz="1400" dirty="0">
                <a:solidFill>
                  <a:schemeClr val="tx1"/>
                </a:solidFill>
              </a:rPr>
              <a:t>community education on GBV. </a:t>
            </a:r>
          </a:p>
          <a:p>
            <a:pPr algn="ctr"/>
            <a:r>
              <a:rPr lang="en-ZA" sz="1400" dirty="0">
                <a:solidFill>
                  <a:schemeClr val="tx1"/>
                </a:solidFill>
              </a:rPr>
              <a:t>	</a:t>
            </a:r>
          </a:p>
        </p:txBody>
      </p:sp>
      <p:sp>
        <p:nvSpPr>
          <p:cNvPr id="16" name="Freeform 15"/>
          <p:cNvSpPr/>
          <p:nvPr/>
        </p:nvSpPr>
        <p:spPr>
          <a:xfrm>
            <a:off x="7020408" y="2416711"/>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Identification of potential support centres. </a:t>
            </a:r>
          </a:p>
          <a:p>
            <a:pPr algn="ctr"/>
            <a:r>
              <a:rPr lang="en-ZA" sz="1400" dirty="0">
                <a:solidFill>
                  <a:schemeClr val="tx1"/>
                </a:solidFill>
              </a:rPr>
              <a:t>	</a:t>
            </a:r>
          </a:p>
        </p:txBody>
      </p:sp>
      <p:sp>
        <p:nvSpPr>
          <p:cNvPr id="17" name="Freeform 16"/>
          <p:cNvSpPr/>
          <p:nvPr/>
        </p:nvSpPr>
        <p:spPr>
          <a:xfrm>
            <a:off x="7020408" y="1684421"/>
            <a:ext cx="4027210" cy="647363"/>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Engage </a:t>
            </a:r>
            <a:r>
              <a:rPr lang="en-ZA" sz="1400" dirty="0">
                <a:solidFill>
                  <a:schemeClr val="tx1"/>
                </a:solidFill>
              </a:rPr>
              <a:t>Community Police Forums to </a:t>
            </a:r>
            <a:r>
              <a:rPr lang="en-ZA" sz="1400" dirty="0" smtClean="0">
                <a:solidFill>
                  <a:schemeClr val="tx1"/>
                </a:solidFill>
              </a:rPr>
              <a:t>promote </a:t>
            </a:r>
            <a:r>
              <a:rPr lang="en-ZA" sz="1400" dirty="0">
                <a:solidFill>
                  <a:schemeClr val="tx1"/>
                </a:solidFill>
              </a:rPr>
              <a:t>community involvement and </a:t>
            </a:r>
            <a:r>
              <a:rPr lang="en-ZA" sz="1400" dirty="0" smtClean="0">
                <a:solidFill>
                  <a:schemeClr val="tx1"/>
                </a:solidFill>
              </a:rPr>
              <a:t>support in addressing GBV-related crimes and domestic violence.</a:t>
            </a:r>
            <a:endParaRPr lang="en-ZA" sz="1400" dirty="0">
              <a:solidFill>
                <a:schemeClr val="tx1"/>
              </a:solidFill>
            </a:endParaRPr>
          </a:p>
        </p:txBody>
      </p:sp>
      <p:sp>
        <p:nvSpPr>
          <p:cNvPr id="18" name="Freeform 17"/>
          <p:cNvSpPr/>
          <p:nvPr/>
        </p:nvSpPr>
        <p:spPr>
          <a:xfrm>
            <a:off x="3795155" y="2226406"/>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b="1" dirty="0">
                <a:solidFill>
                  <a:schemeClr val="tx1"/>
                </a:solidFill>
              </a:rPr>
              <a:t>Engagement of Community Police Forums to gain community involvement and support. </a:t>
            </a:r>
          </a:p>
        </p:txBody>
      </p:sp>
      <p:cxnSp>
        <p:nvCxnSpPr>
          <p:cNvPr id="24" name="Straight Arrow Connector 23"/>
          <p:cNvCxnSpPr/>
          <p:nvPr/>
        </p:nvCxnSpPr>
        <p:spPr>
          <a:xfrm flipV="1">
            <a:off x="3318469" y="2584052"/>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33308" y="3553777"/>
            <a:ext cx="349850" cy="1061018"/>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7" y="2099682"/>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675194"/>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7" y="2675194"/>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1113446" y="178469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cxnSp>
        <p:nvCxnSpPr>
          <p:cNvPr id="42" name="Straight Arrow Connector 41"/>
          <p:cNvCxnSpPr/>
          <p:nvPr/>
        </p:nvCxnSpPr>
        <p:spPr>
          <a:xfrm flipV="1">
            <a:off x="6646877" y="4320731"/>
            <a:ext cx="307108" cy="37899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646877" y="4699721"/>
            <a:ext cx="307108" cy="31316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11113446" y="248465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 </a:t>
            </a:r>
            <a:endParaRPr lang="en-ZA" sz="1200" dirty="0"/>
          </a:p>
        </p:txBody>
      </p:sp>
      <p:sp>
        <p:nvSpPr>
          <p:cNvPr id="51" name="Oval 50"/>
          <p:cNvSpPr/>
          <p:nvPr/>
        </p:nvSpPr>
        <p:spPr>
          <a:xfrm>
            <a:off x="11113446" y="310759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2" name="Oval 51"/>
          <p:cNvSpPr/>
          <p:nvPr/>
        </p:nvSpPr>
        <p:spPr>
          <a:xfrm>
            <a:off x="11113446" y="413942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3" name="Oval 52"/>
          <p:cNvSpPr/>
          <p:nvPr/>
        </p:nvSpPr>
        <p:spPr>
          <a:xfrm>
            <a:off x="11113446" y="474039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4" name="Oval 53"/>
          <p:cNvSpPr/>
          <p:nvPr/>
        </p:nvSpPr>
        <p:spPr>
          <a:xfrm>
            <a:off x="4870738" y="5186575"/>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Tree>
    <p:extLst>
      <p:ext uri="{BB962C8B-B14F-4D97-AF65-F5344CB8AC3E}">
        <p14:creationId xmlns:p14="http://schemas.microsoft.com/office/powerpoint/2010/main" val="370695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(9)</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15</a:t>
            </a:fld>
            <a:endParaRPr lang="en-ZA" dirty="0"/>
          </a:p>
        </p:txBody>
      </p:sp>
      <p:sp>
        <p:nvSpPr>
          <p:cNvPr id="10" name="Freeform 9"/>
          <p:cNvSpPr/>
          <p:nvPr/>
        </p:nvSpPr>
        <p:spPr>
          <a:xfrm>
            <a:off x="1100328" y="2651624"/>
            <a:ext cx="2291496" cy="1170181"/>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a:t>
            </a:r>
            <a:r>
              <a:rPr lang="en-ZA" sz="1600" u="sng" dirty="0" smtClean="0">
                <a:solidFill>
                  <a:schemeClr val="bg1"/>
                </a:solidFill>
              </a:rPr>
              <a:t>5: </a:t>
            </a:r>
          </a:p>
          <a:p>
            <a:pPr marL="88900" algn="ctr" defTabSz="266700">
              <a:lnSpc>
                <a:spcPct val="90000"/>
              </a:lnSpc>
              <a:spcBef>
                <a:spcPct val="0"/>
              </a:spcBef>
              <a:spcAft>
                <a:spcPct val="35000"/>
              </a:spcAft>
            </a:pPr>
            <a:r>
              <a:rPr lang="en-ZA" sz="1600" dirty="0" smtClean="0">
                <a:solidFill>
                  <a:schemeClr val="bg1"/>
                </a:solidFill>
              </a:rPr>
              <a:t>Response, Care and Victim Support (3)</a:t>
            </a:r>
            <a:r>
              <a:rPr lang="en-ZA" sz="1600" dirty="0">
                <a:solidFill>
                  <a:schemeClr val="bg1"/>
                </a:solidFill>
              </a:rPr>
              <a:t>	</a:t>
            </a:r>
          </a:p>
        </p:txBody>
      </p:sp>
      <p:sp>
        <p:nvSpPr>
          <p:cNvPr id="13" name="Freeform 12"/>
          <p:cNvSpPr/>
          <p:nvPr/>
        </p:nvSpPr>
        <p:spPr>
          <a:xfrm>
            <a:off x="7020408" y="4390722"/>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Develop a victim identification database to enable the linking of suspects to multiple cases and victims. </a:t>
            </a:r>
          </a:p>
          <a:p>
            <a:pPr algn="ctr"/>
            <a:r>
              <a:rPr lang="en-ZA" sz="1400" dirty="0">
                <a:solidFill>
                  <a:schemeClr val="tx1"/>
                </a:solidFill>
              </a:rPr>
              <a:t>	</a:t>
            </a:r>
          </a:p>
        </p:txBody>
      </p:sp>
      <p:sp>
        <p:nvSpPr>
          <p:cNvPr id="14" name="Freeform 13"/>
          <p:cNvSpPr/>
          <p:nvPr/>
        </p:nvSpPr>
        <p:spPr>
          <a:xfrm>
            <a:off x="7020408" y="3739627"/>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targeted tracing of wanted </a:t>
            </a:r>
            <a:r>
              <a:rPr lang="en-ZA" sz="1400" dirty="0" smtClean="0">
                <a:solidFill>
                  <a:schemeClr val="tx1"/>
                </a:solidFill>
              </a:rPr>
              <a:t>suspects. </a:t>
            </a:r>
            <a:endParaRPr lang="en-ZA" sz="1400" dirty="0">
              <a:solidFill>
                <a:schemeClr val="tx1"/>
              </a:solidFill>
            </a:endParaRPr>
          </a:p>
          <a:p>
            <a:pPr algn="ctr"/>
            <a:r>
              <a:rPr lang="en-ZA" sz="1400" dirty="0">
                <a:solidFill>
                  <a:schemeClr val="tx1"/>
                </a:solidFill>
              </a:rPr>
              <a:t>	</a:t>
            </a:r>
          </a:p>
        </p:txBody>
      </p:sp>
      <p:sp>
        <p:nvSpPr>
          <p:cNvPr id="15" name="Freeform 14"/>
          <p:cNvSpPr/>
          <p:nvPr/>
        </p:nvSpPr>
        <p:spPr>
          <a:xfrm>
            <a:off x="7020408" y="305283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inspections on all outstanding dockets relating to GBV cases. </a:t>
            </a:r>
          </a:p>
          <a:p>
            <a:pPr algn="ctr"/>
            <a:r>
              <a:rPr lang="en-ZA" sz="1400" dirty="0">
                <a:solidFill>
                  <a:schemeClr val="tx1"/>
                </a:solidFill>
              </a:rPr>
              <a:t>	</a:t>
            </a:r>
          </a:p>
        </p:txBody>
      </p:sp>
      <p:sp>
        <p:nvSpPr>
          <p:cNvPr id="16" name="Freeform 15"/>
          <p:cNvSpPr/>
          <p:nvPr/>
        </p:nvSpPr>
        <p:spPr>
          <a:xfrm>
            <a:off x="7020408" y="240173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Conduct an audit </a:t>
            </a:r>
            <a:r>
              <a:rPr lang="en-ZA" sz="1400" dirty="0">
                <a:solidFill>
                  <a:schemeClr val="tx1"/>
                </a:solidFill>
              </a:rPr>
              <a:t>of dockets closed as undetected and </a:t>
            </a:r>
            <a:r>
              <a:rPr lang="en-ZA" sz="1400" dirty="0" smtClean="0">
                <a:solidFill>
                  <a:schemeClr val="tx1"/>
                </a:solidFill>
              </a:rPr>
              <a:t>withdrawn, </a:t>
            </a:r>
            <a:r>
              <a:rPr lang="en-ZA" sz="1400" dirty="0">
                <a:solidFill>
                  <a:schemeClr val="tx1"/>
                </a:solidFill>
              </a:rPr>
              <a:t>in comparison with the CAS/ICDMS </a:t>
            </a:r>
          </a:p>
          <a:p>
            <a:pPr algn="ctr"/>
            <a:r>
              <a:rPr lang="en-ZA" sz="1400" dirty="0">
                <a:solidFill>
                  <a:schemeClr val="tx1"/>
                </a:solidFill>
              </a:rPr>
              <a:t>	</a:t>
            </a:r>
          </a:p>
        </p:txBody>
      </p:sp>
      <p:sp>
        <p:nvSpPr>
          <p:cNvPr id="17" name="Freeform 16"/>
          <p:cNvSpPr/>
          <p:nvPr/>
        </p:nvSpPr>
        <p:spPr>
          <a:xfrm>
            <a:off x="7020408" y="1064838"/>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docket age analysis per FCS unit and station to </a:t>
            </a:r>
            <a:r>
              <a:rPr lang="en-ZA" sz="1400" dirty="0" smtClean="0">
                <a:solidFill>
                  <a:schemeClr val="tx1"/>
                </a:solidFill>
              </a:rPr>
              <a:t>identify </a:t>
            </a:r>
            <a:r>
              <a:rPr lang="en-ZA" sz="1400" dirty="0">
                <a:solidFill>
                  <a:schemeClr val="tx1"/>
                </a:solidFill>
              </a:rPr>
              <a:t>outstanding case dockets. </a:t>
            </a:r>
          </a:p>
          <a:p>
            <a:pPr algn="ctr"/>
            <a:r>
              <a:rPr lang="en-ZA" sz="1400" dirty="0">
                <a:solidFill>
                  <a:schemeClr val="tx1"/>
                </a:solidFill>
              </a:rPr>
              <a:t>	</a:t>
            </a:r>
          </a:p>
        </p:txBody>
      </p:sp>
      <p:sp>
        <p:nvSpPr>
          <p:cNvPr id="18" name="Freeform 17"/>
          <p:cNvSpPr/>
          <p:nvPr/>
        </p:nvSpPr>
        <p:spPr>
          <a:xfrm>
            <a:off x="3769485" y="279090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b="1" dirty="0" smtClean="0">
                <a:solidFill>
                  <a:schemeClr val="tx1"/>
                </a:solidFill>
              </a:rPr>
              <a:t>Ensure proactive case docket management</a:t>
            </a:r>
            <a:endParaRPr lang="en-ZA" sz="1400" b="1" dirty="0">
              <a:solidFill>
                <a:schemeClr val="tx1"/>
              </a:solidFill>
            </a:endParaRPr>
          </a:p>
        </p:txBody>
      </p:sp>
      <p:cxnSp>
        <p:nvCxnSpPr>
          <p:cNvPr id="24" name="Straight Arrow Connector 23"/>
          <p:cNvCxnSpPr/>
          <p:nvPr/>
        </p:nvCxnSpPr>
        <p:spPr>
          <a:xfrm>
            <a:off x="3391824" y="3246667"/>
            <a:ext cx="316576"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7020408" y="5692912"/>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Ensure regular feedback to complainants on the investigation process. </a:t>
            </a:r>
          </a:p>
          <a:p>
            <a:pPr algn="ctr"/>
            <a:r>
              <a:rPr lang="en-ZA" sz="1400" dirty="0">
                <a:solidFill>
                  <a:schemeClr val="tx1"/>
                </a:solidFill>
              </a:rPr>
              <a:t>	</a:t>
            </a:r>
          </a:p>
        </p:txBody>
      </p:sp>
      <p:sp>
        <p:nvSpPr>
          <p:cNvPr id="28" name="Freeform 27"/>
          <p:cNvSpPr/>
          <p:nvPr/>
        </p:nvSpPr>
        <p:spPr>
          <a:xfrm>
            <a:off x="7020408" y="5041817"/>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Develop a cyber-crime and child pornography detection capability. </a:t>
            </a:r>
          </a:p>
          <a:p>
            <a:pPr algn="ctr"/>
            <a:r>
              <a:rPr lang="en-ZA" sz="1400" dirty="0">
                <a:solidFill>
                  <a:schemeClr val="tx1"/>
                </a:solidFill>
              </a:rPr>
              <a:t>	</a:t>
            </a:r>
          </a:p>
        </p:txBody>
      </p:sp>
      <p:cxnSp>
        <p:nvCxnSpPr>
          <p:cNvPr id="29" name="Straight Arrow Connector 28"/>
          <p:cNvCxnSpPr/>
          <p:nvPr/>
        </p:nvCxnSpPr>
        <p:spPr>
          <a:xfrm flipV="1">
            <a:off x="6621209" y="1398905"/>
            <a:ext cx="332776" cy="184776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6621209" y="2080125"/>
            <a:ext cx="332776" cy="116654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6621209" y="2651625"/>
            <a:ext cx="332776" cy="59504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621209" y="3270731"/>
            <a:ext cx="332776" cy="9075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621209" y="3270731"/>
            <a:ext cx="332776" cy="74480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621209" y="3270731"/>
            <a:ext cx="287591" cy="139885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621209" y="3270731"/>
            <a:ext cx="287591" cy="210370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1113446" y="1124116"/>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9" name="Oval 48"/>
          <p:cNvSpPr/>
          <p:nvPr/>
        </p:nvSpPr>
        <p:spPr>
          <a:xfrm>
            <a:off x="11113446" y="313707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4" name="Oval 53"/>
          <p:cNvSpPr/>
          <p:nvPr/>
        </p:nvSpPr>
        <p:spPr>
          <a:xfrm>
            <a:off x="11113446" y="377708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5" name="Oval 54"/>
          <p:cNvSpPr/>
          <p:nvPr/>
        </p:nvSpPr>
        <p:spPr>
          <a:xfrm>
            <a:off x="11113446" y="245762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56" name="Oval 55"/>
          <p:cNvSpPr/>
          <p:nvPr/>
        </p:nvSpPr>
        <p:spPr>
          <a:xfrm>
            <a:off x="11127756" y="443287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57" name="Oval 56"/>
          <p:cNvSpPr/>
          <p:nvPr/>
        </p:nvSpPr>
        <p:spPr>
          <a:xfrm>
            <a:off x="11159226" y="5101809"/>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58" name="Oval 57"/>
          <p:cNvSpPr/>
          <p:nvPr/>
        </p:nvSpPr>
        <p:spPr>
          <a:xfrm>
            <a:off x="11159226" y="577074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9" name="Oval 58"/>
          <p:cNvSpPr/>
          <p:nvPr/>
        </p:nvSpPr>
        <p:spPr>
          <a:xfrm>
            <a:off x="4764296" y="3821805"/>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
        <p:nvSpPr>
          <p:cNvPr id="31" name="Freeform 30"/>
          <p:cNvSpPr/>
          <p:nvPr/>
        </p:nvSpPr>
        <p:spPr>
          <a:xfrm>
            <a:off x="7020408" y="1730768"/>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Liaise with the NPA on trial-ready case dockets related to GBV</a:t>
            </a:r>
            <a:endParaRPr lang="en-ZA" sz="1400" dirty="0">
              <a:solidFill>
                <a:schemeClr val="tx1"/>
              </a:solidFill>
            </a:endParaRPr>
          </a:p>
          <a:p>
            <a:pPr algn="ctr"/>
            <a:r>
              <a:rPr lang="en-ZA" sz="1400" dirty="0">
                <a:solidFill>
                  <a:schemeClr val="tx1"/>
                </a:solidFill>
              </a:rPr>
              <a:t>	</a:t>
            </a:r>
          </a:p>
        </p:txBody>
      </p:sp>
      <p:sp>
        <p:nvSpPr>
          <p:cNvPr id="32" name="Oval 31"/>
          <p:cNvSpPr/>
          <p:nvPr/>
        </p:nvSpPr>
        <p:spPr>
          <a:xfrm>
            <a:off x="11113446" y="178665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cxnSp>
        <p:nvCxnSpPr>
          <p:cNvPr id="34" name="Straight Arrow Connector 33"/>
          <p:cNvCxnSpPr/>
          <p:nvPr/>
        </p:nvCxnSpPr>
        <p:spPr>
          <a:xfrm>
            <a:off x="6615798" y="3270731"/>
            <a:ext cx="234461" cy="271498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7733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(10)</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16</a:t>
            </a:fld>
            <a:endParaRPr lang="en-ZA" dirty="0"/>
          </a:p>
        </p:txBody>
      </p:sp>
      <p:sp>
        <p:nvSpPr>
          <p:cNvPr id="10" name="Freeform 9"/>
          <p:cNvSpPr/>
          <p:nvPr/>
        </p:nvSpPr>
        <p:spPr>
          <a:xfrm>
            <a:off x="973972" y="2818458"/>
            <a:ext cx="2291496" cy="1377101"/>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a:t>
            </a:r>
            <a:r>
              <a:rPr lang="en-ZA" sz="1600" u="sng" dirty="0" smtClean="0">
                <a:solidFill>
                  <a:schemeClr val="bg1"/>
                </a:solidFill>
              </a:rPr>
              <a:t>5: </a:t>
            </a:r>
          </a:p>
          <a:p>
            <a:pPr marL="88900" algn="ctr" defTabSz="266700">
              <a:lnSpc>
                <a:spcPct val="90000"/>
              </a:lnSpc>
              <a:spcBef>
                <a:spcPct val="0"/>
              </a:spcBef>
              <a:spcAft>
                <a:spcPct val="35000"/>
              </a:spcAft>
            </a:pPr>
            <a:r>
              <a:rPr lang="en-ZA" sz="1600" dirty="0" smtClean="0">
                <a:solidFill>
                  <a:schemeClr val="bg1"/>
                </a:solidFill>
              </a:rPr>
              <a:t>Response, Care and Victim Support (4)</a:t>
            </a:r>
            <a:r>
              <a:rPr lang="en-ZA" sz="1600" dirty="0">
                <a:solidFill>
                  <a:schemeClr val="bg1"/>
                </a:solidFill>
              </a:rPr>
              <a:t>	</a:t>
            </a:r>
          </a:p>
        </p:txBody>
      </p:sp>
      <p:sp>
        <p:nvSpPr>
          <p:cNvPr id="15" name="Freeform 14"/>
          <p:cNvSpPr/>
          <p:nvPr/>
        </p:nvSpPr>
        <p:spPr>
          <a:xfrm>
            <a:off x="7030620" y="303164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Ensure the further enhancement of the FSL </a:t>
            </a:r>
            <a:r>
              <a:rPr lang="en-ZA" sz="1400" dirty="0">
                <a:solidFill>
                  <a:schemeClr val="tx1"/>
                </a:solidFill>
              </a:rPr>
              <a:t>System to </a:t>
            </a:r>
            <a:r>
              <a:rPr lang="en-ZA" sz="1400" dirty="0" smtClean="0">
                <a:solidFill>
                  <a:schemeClr val="tx1"/>
                </a:solidFill>
              </a:rPr>
              <a:t>track the </a:t>
            </a:r>
            <a:r>
              <a:rPr lang="en-ZA" sz="1400" dirty="0">
                <a:solidFill>
                  <a:schemeClr val="tx1"/>
                </a:solidFill>
              </a:rPr>
              <a:t>processing of GBVF-related cases. </a:t>
            </a:r>
          </a:p>
          <a:p>
            <a:pPr algn="ctr"/>
            <a:r>
              <a:rPr lang="en-ZA" sz="1400" dirty="0">
                <a:solidFill>
                  <a:schemeClr val="tx1"/>
                </a:solidFill>
              </a:rPr>
              <a:t>	</a:t>
            </a:r>
          </a:p>
        </p:txBody>
      </p:sp>
      <p:sp>
        <p:nvSpPr>
          <p:cNvPr id="16" name="Freeform 15"/>
          <p:cNvSpPr/>
          <p:nvPr/>
        </p:nvSpPr>
        <p:spPr>
          <a:xfrm>
            <a:off x="7030620" y="2380544"/>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Down-manage </a:t>
            </a:r>
            <a:r>
              <a:rPr lang="en-ZA" sz="1400" dirty="0">
                <a:solidFill>
                  <a:schemeClr val="tx1"/>
                </a:solidFill>
              </a:rPr>
              <a:t>the identified backlog of cases. </a:t>
            </a:r>
          </a:p>
          <a:p>
            <a:pPr algn="ctr"/>
            <a:r>
              <a:rPr lang="en-ZA" sz="1400" dirty="0">
                <a:solidFill>
                  <a:schemeClr val="tx1"/>
                </a:solidFill>
              </a:rPr>
              <a:t>	</a:t>
            </a:r>
          </a:p>
        </p:txBody>
      </p:sp>
      <p:sp>
        <p:nvSpPr>
          <p:cNvPr id="17" name="Freeform 16"/>
          <p:cNvSpPr/>
          <p:nvPr/>
        </p:nvSpPr>
        <p:spPr>
          <a:xfrm>
            <a:off x="7030620" y="1729448"/>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Analyse </a:t>
            </a:r>
            <a:r>
              <a:rPr lang="en-ZA" sz="1400" dirty="0" smtClean="0">
                <a:solidFill>
                  <a:schemeClr val="tx1"/>
                </a:solidFill>
              </a:rPr>
              <a:t>the GBVF-related </a:t>
            </a:r>
            <a:r>
              <a:rPr lang="en-ZA" sz="1400" dirty="0">
                <a:solidFill>
                  <a:schemeClr val="tx1"/>
                </a:solidFill>
              </a:rPr>
              <a:t>forensic cases backlog. </a:t>
            </a:r>
          </a:p>
          <a:p>
            <a:pPr algn="ctr"/>
            <a:r>
              <a:rPr lang="en-ZA" sz="1400" dirty="0">
                <a:solidFill>
                  <a:schemeClr val="tx1"/>
                </a:solidFill>
              </a:rPr>
              <a:t>	</a:t>
            </a:r>
          </a:p>
        </p:txBody>
      </p:sp>
      <p:sp>
        <p:nvSpPr>
          <p:cNvPr id="18" name="Freeform 17"/>
          <p:cNvSpPr/>
          <p:nvPr/>
        </p:nvSpPr>
        <p:spPr>
          <a:xfrm>
            <a:off x="3801235" y="213471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b="1" dirty="0" smtClean="0">
                <a:solidFill>
                  <a:schemeClr val="tx1"/>
                </a:solidFill>
              </a:rPr>
              <a:t>Ensuring </a:t>
            </a:r>
            <a:r>
              <a:rPr lang="en-ZA" sz="1400" b="1" dirty="0">
                <a:solidFill>
                  <a:schemeClr val="tx1"/>
                </a:solidFill>
              </a:rPr>
              <a:t>that </a:t>
            </a:r>
            <a:r>
              <a:rPr lang="en-ZA" sz="1400" b="1" dirty="0" smtClean="0">
                <a:solidFill>
                  <a:schemeClr val="tx1"/>
                </a:solidFill>
              </a:rPr>
              <a:t>backlogs </a:t>
            </a:r>
            <a:r>
              <a:rPr lang="en-ZA" sz="1400" b="1" dirty="0">
                <a:solidFill>
                  <a:schemeClr val="tx1"/>
                </a:solidFill>
              </a:rPr>
              <a:t>at forensic labs related to GBV, particularly sexual assault cases are cleared. </a:t>
            </a:r>
          </a:p>
        </p:txBody>
      </p:sp>
      <p:cxnSp>
        <p:nvCxnSpPr>
          <p:cNvPr id="31" name="Straight Arrow Connector 30"/>
          <p:cNvCxnSpPr/>
          <p:nvPr/>
        </p:nvCxnSpPr>
        <p:spPr>
          <a:xfrm flipV="1">
            <a:off x="6652959" y="2089834"/>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2959" y="2665346"/>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652959" y="2665346"/>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11145196" y="1795076"/>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37" name="Oval 36"/>
          <p:cNvSpPr/>
          <p:nvPr/>
        </p:nvSpPr>
        <p:spPr>
          <a:xfrm>
            <a:off x="11159506" y="241911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 MT</a:t>
            </a:r>
            <a:endParaRPr lang="en-ZA" sz="1200" dirty="0"/>
          </a:p>
        </p:txBody>
      </p:sp>
      <p:sp>
        <p:nvSpPr>
          <p:cNvPr id="38" name="Oval 37"/>
          <p:cNvSpPr/>
          <p:nvPr/>
        </p:nvSpPr>
        <p:spPr>
          <a:xfrm>
            <a:off x="11159506" y="307316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LT</a:t>
            </a:r>
            <a:endParaRPr lang="en-ZA" sz="1200" dirty="0"/>
          </a:p>
        </p:txBody>
      </p:sp>
      <p:sp>
        <p:nvSpPr>
          <p:cNvPr id="39" name="Freeform 38"/>
          <p:cNvSpPr/>
          <p:nvPr/>
        </p:nvSpPr>
        <p:spPr>
          <a:xfrm>
            <a:off x="3782147" y="424853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b="1" dirty="0" smtClean="0">
                <a:solidFill>
                  <a:schemeClr val="tx1"/>
                </a:solidFill>
              </a:rPr>
              <a:t>Establish a DNA analysis capability at the Eastern Cape FSL.</a:t>
            </a:r>
            <a:endParaRPr lang="en-ZA" sz="1400" b="1" dirty="0">
              <a:solidFill>
                <a:schemeClr val="tx1"/>
              </a:solidFill>
            </a:endParaRPr>
          </a:p>
        </p:txBody>
      </p:sp>
      <p:sp>
        <p:nvSpPr>
          <p:cNvPr id="41" name="Freeform 40"/>
          <p:cNvSpPr/>
          <p:nvPr/>
        </p:nvSpPr>
        <p:spPr>
          <a:xfrm>
            <a:off x="7062370" y="508993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Procure and provide the required equipment. </a:t>
            </a:r>
            <a:endParaRPr lang="en-ZA" sz="1400" dirty="0">
              <a:solidFill>
                <a:schemeClr val="tx1"/>
              </a:solidFill>
            </a:endParaRPr>
          </a:p>
        </p:txBody>
      </p:sp>
      <p:sp>
        <p:nvSpPr>
          <p:cNvPr id="42" name="Freeform 41"/>
          <p:cNvSpPr/>
          <p:nvPr/>
        </p:nvSpPr>
        <p:spPr>
          <a:xfrm>
            <a:off x="7062370" y="443883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Clarify funding and procurement requirements with National Treasury.</a:t>
            </a:r>
            <a:endParaRPr lang="en-ZA" sz="1400" dirty="0">
              <a:solidFill>
                <a:schemeClr val="tx1"/>
              </a:solidFill>
            </a:endParaRPr>
          </a:p>
        </p:txBody>
      </p:sp>
      <p:sp>
        <p:nvSpPr>
          <p:cNvPr id="44" name="Freeform 43"/>
          <p:cNvSpPr/>
          <p:nvPr/>
        </p:nvSpPr>
        <p:spPr>
          <a:xfrm>
            <a:off x="7062370" y="378774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Finalise the feasibility study into the establishment of the DNA analysis capability</a:t>
            </a:r>
            <a:endParaRPr lang="en-ZA" sz="1400" dirty="0">
              <a:solidFill>
                <a:schemeClr val="tx1"/>
              </a:solidFill>
            </a:endParaRPr>
          </a:p>
        </p:txBody>
      </p:sp>
      <p:cxnSp>
        <p:nvCxnSpPr>
          <p:cNvPr id="46" name="Straight Arrow Connector 45"/>
          <p:cNvCxnSpPr/>
          <p:nvPr/>
        </p:nvCxnSpPr>
        <p:spPr>
          <a:xfrm flipV="1">
            <a:off x="6684709" y="4148129"/>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84709" y="4723641"/>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684709" y="4723641"/>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11176946" y="385337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53" name="Oval 52"/>
          <p:cNvSpPr/>
          <p:nvPr/>
        </p:nvSpPr>
        <p:spPr>
          <a:xfrm>
            <a:off x="11191256" y="5131459"/>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59" name="Oval 58"/>
          <p:cNvSpPr/>
          <p:nvPr/>
        </p:nvSpPr>
        <p:spPr>
          <a:xfrm>
            <a:off x="11191256" y="449241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cxnSp>
        <p:nvCxnSpPr>
          <p:cNvPr id="60" name="Straight Arrow Connector 59"/>
          <p:cNvCxnSpPr/>
          <p:nvPr/>
        </p:nvCxnSpPr>
        <p:spPr>
          <a:xfrm flipV="1">
            <a:off x="3292955" y="2484645"/>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3300744" y="3468976"/>
            <a:ext cx="379727" cy="1254665"/>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4857731" y="5305706"/>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
        <p:nvSpPr>
          <p:cNvPr id="63" name="Oval 62"/>
          <p:cNvSpPr/>
          <p:nvPr/>
        </p:nvSpPr>
        <p:spPr>
          <a:xfrm>
            <a:off x="4796046" y="3153056"/>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Tree>
    <p:extLst>
      <p:ext uri="{BB962C8B-B14F-4D97-AF65-F5344CB8AC3E}">
        <p14:creationId xmlns:p14="http://schemas.microsoft.com/office/powerpoint/2010/main" val="2583863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(11)</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17</a:t>
            </a:fld>
            <a:endParaRPr lang="en-ZA" dirty="0"/>
          </a:p>
        </p:txBody>
      </p:sp>
      <p:sp>
        <p:nvSpPr>
          <p:cNvPr id="19" name="Freeform 18"/>
          <p:cNvSpPr/>
          <p:nvPr/>
        </p:nvSpPr>
        <p:spPr>
          <a:xfrm>
            <a:off x="7004626" y="52083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Compile analysis reports </a:t>
            </a:r>
            <a:r>
              <a:rPr lang="en-ZA" sz="1400" dirty="0">
                <a:solidFill>
                  <a:schemeClr val="tx1"/>
                </a:solidFill>
              </a:rPr>
              <a:t>on </a:t>
            </a:r>
            <a:r>
              <a:rPr lang="en-ZA" sz="1400" dirty="0" smtClean="0">
                <a:solidFill>
                  <a:schemeClr val="tx1"/>
                </a:solidFill>
              </a:rPr>
              <a:t>GBV, sexual offences and domestic violence. </a:t>
            </a:r>
            <a:endParaRPr lang="en-ZA" sz="1400" dirty="0">
              <a:solidFill>
                <a:schemeClr val="tx1"/>
              </a:solidFill>
            </a:endParaRPr>
          </a:p>
          <a:p>
            <a:pPr algn="ctr"/>
            <a:r>
              <a:rPr lang="en-ZA" sz="1400" dirty="0">
                <a:solidFill>
                  <a:schemeClr val="tx1"/>
                </a:solidFill>
              </a:rPr>
              <a:t>	</a:t>
            </a:r>
          </a:p>
        </p:txBody>
      </p:sp>
      <p:sp>
        <p:nvSpPr>
          <p:cNvPr id="20" name="Freeform 19"/>
          <p:cNvSpPr/>
          <p:nvPr/>
        </p:nvSpPr>
        <p:spPr>
          <a:xfrm>
            <a:off x="1036828" y="2750398"/>
            <a:ext cx="2291496" cy="1269151"/>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600" u="sng" dirty="0">
                <a:solidFill>
                  <a:schemeClr val="bg1"/>
                </a:solidFill>
              </a:rPr>
              <a:t>Focus Area 6</a:t>
            </a:r>
            <a:r>
              <a:rPr lang="en-ZA" sz="1600" dirty="0" smtClean="0">
                <a:solidFill>
                  <a:schemeClr val="bg1"/>
                </a:solidFill>
              </a:rPr>
              <a:t>: </a:t>
            </a:r>
          </a:p>
          <a:p>
            <a:pPr marL="88900" algn="ctr" defTabSz="266700">
              <a:lnSpc>
                <a:spcPct val="90000"/>
              </a:lnSpc>
              <a:spcBef>
                <a:spcPct val="0"/>
              </a:spcBef>
              <a:spcAft>
                <a:spcPct val="35000"/>
              </a:spcAft>
            </a:pPr>
            <a:r>
              <a:rPr lang="en-ZA" sz="1600" dirty="0" smtClean="0">
                <a:solidFill>
                  <a:schemeClr val="bg1"/>
                </a:solidFill>
              </a:rPr>
              <a:t>Crime Data Analysis and Research.</a:t>
            </a:r>
            <a:endParaRPr lang="en-ZA" sz="1600" dirty="0">
              <a:solidFill>
                <a:schemeClr val="bg1"/>
              </a:solidFill>
            </a:endParaRPr>
          </a:p>
        </p:txBody>
      </p:sp>
      <p:sp>
        <p:nvSpPr>
          <p:cNvPr id="21" name="Freeform 20"/>
          <p:cNvSpPr/>
          <p:nvPr/>
        </p:nvSpPr>
        <p:spPr>
          <a:xfrm>
            <a:off x="3795157" y="43729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a:solidFill>
                  <a:schemeClr val="tx1"/>
                </a:solidFill>
              </a:rPr>
              <a:t>Ensure crime data collection and analysis </a:t>
            </a:r>
            <a:r>
              <a:rPr lang="en-ZA" sz="1400" b="1" dirty="0" smtClean="0">
                <a:solidFill>
                  <a:schemeClr val="tx1"/>
                </a:solidFill>
              </a:rPr>
              <a:t>on GBV, sexual offences and domestic violence. </a:t>
            </a: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22" name="Freeform 21"/>
          <p:cNvSpPr/>
          <p:nvPr/>
        </p:nvSpPr>
        <p:spPr>
          <a:xfrm>
            <a:off x="7004626" y="45572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modus operandi analysis on GBV, sexual offences and domestic violence.</a:t>
            </a:r>
            <a:endParaRPr lang="en-ZA" sz="1400" dirty="0">
              <a:solidFill>
                <a:schemeClr val="tx1"/>
              </a:solidFill>
            </a:endParaRPr>
          </a:p>
        </p:txBody>
      </p:sp>
      <p:sp>
        <p:nvSpPr>
          <p:cNvPr id="23" name="Freeform 22"/>
          <p:cNvSpPr/>
          <p:nvPr/>
        </p:nvSpPr>
        <p:spPr>
          <a:xfrm>
            <a:off x="7004626" y="39061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Consolidate the </a:t>
            </a:r>
            <a:r>
              <a:rPr lang="en-ZA" sz="1400" dirty="0">
                <a:solidFill>
                  <a:schemeClr val="tx1"/>
                </a:solidFill>
              </a:rPr>
              <a:t>analysis of data relating to domestic violence and sexual offences. </a:t>
            </a:r>
          </a:p>
          <a:p>
            <a:pPr algn="ctr"/>
            <a:r>
              <a:rPr lang="en-ZA" sz="1400" dirty="0">
                <a:solidFill>
                  <a:schemeClr val="tx1"/>
                </a:solidFill>
              </a:rPr>
              <a:t>	</a:t>
            </a:r>
          </a:p>
        </p:txBody>
      </p:sp>
      <p:sp>
        <p:nvSpPr>
          <p:cNvPr id="25" name="Freeform 24"/>
          <p:cNvSpPr/>
          <p:nvPr/>
        </p:nvSpPr>
        <p:spPr>
          <a:xfrm>
            <a:off x="7020408" y="289040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Present lectures </a:t>
            </a:r>
            <a:r>
              <a:rPr lang="en-ZA" sz="1400" dirty="0">
                <a:solidFill>
                  <a:schemeClr val="tx1"/>
                </a:solidFill>
              </a:rPr>
              <a:t>on </a:t>
            </a:r>
            <a:r>
              <a:rPr lang="en-ZA" sz="1400" dirty="0" smtClean="0">
                <a:solidFill>
                  <a:schemeClr val="tx1"/>
                </a:solidFill>
              </a:rPr>
              <a:t>the policing </a:t>
            </a:r>
            <a:r>
              <a:rPr lang="en-ZA" sz="1400" dirty="0">
                <a:solidFill>
                  <a:schemeClr val="tx1"/>
                </a:solidFill>
              </a:rPr>
              <a:t>of </a:t>
            </a:r>
            <a:r>
              <a:rPr lang="en-ZA" sz="1400" dirty="0" smtClean="0">
                <a:solidFill>
                  <a:schemeClr val="tx1"/>
                </a:solidFill>
              </a:rPr>
              <a:t>GBV, sexual offences and domestic violence.</a:t>
            </a:r>
            <a:endParaRPr lang="en-ZA" sz="1400" dirty="0">
              <a:solidFill>
                <a:schemeClr val="tx1"/>
              </a:solidFill>
            </a:endParaRPr>
          </a:p>
        </p:txBody>
      </p:sp>
      <p:sp>
        <p:nvSpPr>
          <p:cNvPr id="26" name="Freeform 25"/>
          <p:cNvSpPr/>
          <p:nvPr/>
        </p:nvSpPr>
        <p:spPr>
          <a:xfrm>
            <a:off x="7020408" y="223930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benchmarking on policing of </a:t>
            </a:r>
            <a:endParaRPr lang="en-ZA" sz="1400" dirty="0" smtClean="0">
              <a:solidFill>
                <a:schemeClr val="tx1"/>
              </a:solidFill>
            </a:endParaRPr>
          </a:p>
          <a:p>
            <a:pPr algn="ctr"/>
            <a:r>
              <a:rPr lang="en-ZA" sz="1400" dirty="0" smtClean="0">
                <a:solidFill>
                  <a:schemeClr val="tx1"/>
                </a:solidFill>
              </a:rPr>
              <a:t>domestic </a:t>
            </a:r>
            <a:r>
              <a:rPr lang="en-ZA" sz="1400" dirty="0">
                <a:solidFill>
                  <a:schemeClr val="tx1"/>
                </a:solidFill>
              </a:rPr>
              <a:t>violence. </a:t>
            </a:r>
          </a:p>
          <a:p>
            <a:pPr algn="ctr"/>
            <a:r>
              <a:rPr lang="en-ZA" sz="1400" dirty="0">
                <a:solidFill>
                  <a:schemeClr val="tx1"/>
                </a:solidFill>
              </a:rPr>
              <a:t>	</a:t>
            </a:r>
          </a:p>
        </p:txBody>
      </p:sp>
      <p:sp>
        <p:nvSpPr>
          <p:cNvPr id="27" name="Freeform 26"/>
          <p:cNvSpPr/>
          <p:nvPr/>
        </p:nvSpPr>
        <p:spPr>
          <a:xfrm>
            <a:off x="7020408" y="158821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Conduct </a:t>
            </a:r>
            <a:r>
              <a:rPr lang="en-ZA" sz="1400" dirty="0">
                <a:solidFill>
                  <a:schemeClr val="tx1"/>
                </a:solidFill>
              </a:rPr>
              <a:t>research on policing of domestic violence and sexual offences</a:t>
            </a:r>
            <a:r>
              <a:rPr lang="en-ZA" sz="1400" dirty="0" smtClean="0">
                <a:solidFill>
                  <a:schemeClr val="tx1"/>
                </a:solidFill>
              </a:rPr>
              <a:t>.</a:t>
            </a:r>
            <a:endParaRPr lang="en-ZA" sz="1400" dirty="0">
              <a:solidFill>
                <a:schemeClr val="tx1"/>
              </a:solidFill>
            </a:endParaRPr>
          </a:p>
        </p:txBody>
      </p:sp>
      <p:sp>
        <p:nvSpPr>
          <p:cNvPr id="28" name="Freeform 27"/>
          <p:cNvSpPr/>
          <p:nvPr/>
        </p:nvSpPr>
        <p:spPr>
          <a:xfrm>
            <a:off x="3795155" y="204900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b="1" dirty="0" smtClean="0">
                <a:solidFill>
                  <a:schemeClr val="tx1"/>
                </a:solidFill>
              </a:rPr>
              <a:t>Evidence-based </a:t>
            </a:r>
            <a:r>
              <a:rPr lang="en-ZA" sz="1400" b="1" dirty="0">
                <a:solidFill>
                  <a:schemeClr val="tx1"/>
                </a:solidFill>
              </a:rPr>
              <a:t>research on </a:t>
            </a:r>
            <a:r>
              <a:rPr lang="en-ZA" sz="1400" b="1" dirty="0" smtClean="0">
                <a:solidFill>
                  <a:schemeClr val="tx1"/>
                </a:solidFill>
              </a:rPr>
              <a:t>GBV sexual offences</a:t>
            </a:r>
            <a:r>
              <a:rPr lang="en-ZA" sz="1400" b="1" dirty="0">
                <a:solidFill>
                  <a:schemeClr val="tx1"/>
                </a:solidFill>
              </a:rPr>
              <a:t> </a:t>
            </a:r>
            <a:r>
              <a:rPr lang="en-ZA" sz="1400" b="1" dirty="0" smtClean="0">
                <a:solidFill>
                  <a:schemeClr val="tx1"/>
                </a:solidFill>
              </a:rPr>
              <a:t>and domestic violence.</a:t>
            </a:r>
            <a:endParaRPr lang="en-ZA" sz="1400" b="1" dirty="0">
              <a:solidFill>
                <a:schemeClr val="tx1"/>
              </a:solidFill>
            </a:endParaRPr>
          </a:p>
        </p:txBody>
      </p:sp>
      <p:cxnSp>
        <p:nvCxnSpPr>
          <p:cNvPr id="29" name="Straight Arrow Connector 28"/>
          <p:cNvCxnSpPr/>
          <p:nvPr/>
        </p:nvCxnSpPr>
        <p:spPr>
          <a:xfrm flipV="1">
            <a:off x="3318469" y="2406650"/>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326258" y="3390981"/>
            <a:ext cx="336489" cy="135881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6646877" y="192228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646877" y="249779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49779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659363" y="42918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59363" y="48673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659363" y="48673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1113446" y="164114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0" name="Oval 49"/>
          <p:cNvSpPr/>
          <p:nvPr/>
        </p:nvSpPr>
        <p:spPr>
          <a:xfrm>
            <a:off x="11113446" y="2288841"/>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a:t>
            </a:r>
            <a:endParaRPr lang="en-ZA" sz="1200" dirty="0"/>
          </a:p>
        </p:txBody>
      </p:sp>
      <p:sp>
        <p:nvSpPr>
          <p:cNvPr id="52" name="Oval 51"/>
          <p:cNvSpPr/>
          <p:nvPr/>
        </p:nvSpPr>
        <p:spPr>
          <a:xfrm>
            <a:off x="11113446" y="295039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53" name="Freeform 52"/>
          <p:cNvSpPr/>
          <p:nvPr/>
        </p:nvSpPr>
        <p:spPr>
          <a:xfrm>
            <a:off x="7004626" y="5859482"/>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Establish </a:t>
            </a:r>
            <a:r>
              <a:rPr lang="en-ZA" sz="1400" dirty="0" smtClean="0">
                <a:solidFill>
                  <a:schemeClr val="tx1"/>
                </a:solidFill>
              </a:rPr>
              <a:t>a database </a:t>
            </a:r>
            <a:r>
              <a:rPr lang="en-ZA" sz="1400" dirty="0">
                <a:solidFill>
                  <a:schemeClr val="tx1"/>
                </a:solidFill>
              </a:rPr>
              <a:t>for </a:t>
            </a:r>
            <a:r>
              <a:rPr lang="en-ZA" sz="1400" dirty="0" smtClean="0">
                <a:solidFill>
                  <a:schemeClr val="tx1"/>
                </a:solidFill>
              </a:rPr>
              <a:t>GBV-related crimes, </a:t>
            </a:r>
            <a:r>
              <a:rPr lang="en-ZA" sz="1400" dirty="0">
                <a:solidFill>
                  <a:schemeClr val="tx1"/>
                </a:solidFill>
              </a:rPr>
              <a:t>in consultation with </a:t>
            </a:r>
            <a:r>
              <a:rPr lang="en-ZA" sz="1400" dirty="0" smtClean="0">
                <a:solidFill>
                  <a:schemeClr val="tx1"/>
                </a:solidFill>
              </a:rPr>
              <a:t>the National </a:t>
            </a:r>
            <a:r>
              <a:rPr lang="en-ZA" sz="1400" dirty="0">
                <a:solidFill>
                  <a:schemeClr val="tx1"/>
                </a:solidFill>
              </a:rPr>
              <a:t>GBV </a:t>
            </a:r>
            <a:r>
              <a:rPr lang="en-ZA" sz="1400" dirty="0" smtClean="0">
                <a:solidFill>
                  <a:schemeClr val="tx1"/>
                </a:solidFill>
              </a:rPr>
              <a:t>Command Council.</a:t>
            </a:r>
            <a:endParaRPr lang="en-ZA" sz="1400" dirty="0">
              <a:solidFill>
                <a:schemeClr val="tx1"/>
              </a:solidFill>
            </a:endParaRPr>
          </a:p>
          <a:p>
            <a:pPr algn="ctr"/>
            <a:r>
              <a:rPr lang="en-ZA" sz="1400" dirty="0">
                <a:solidFill>
                  <a:schemeClr val="tx1"/>
                </a:solidFill>
              </a:rPr>
              <a:t>	</a:t>
            </a:r>
          </a:p>
        </p:txBody>
      </p:sp>
      <p:cxnSp>
        <p:nvCxnSpPr>
          <p:cNvPr id="54" name="Straight Arrow Connector 53"/>
          <p:cNvCxnSpPr/>
          <p:nvPr/>
        </p:nvCxnSpPr>
        <p:spPr>
          <a:xfrm>
            <a:off x="6659363" y="4867395"/>
            <a:ext cx="230387" cy="135678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11113446" y="397223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6" name="Oval 55"/>
          <p:cNvSpPr/>
          <p:nvPr/>
        </p:nvSpPr>
        <p:spPr>
          <a:xfrm>
            <a:off x="11113446" y="4617282"/>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7" name="Oval 56"/>
          <p:cNvSpPr/>
          <p:nvPr/>
        </p:nvSpPr>
        <p:spPr>
          <a:xfrm>
            <a:off x="11121592" y="527442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8" name="Oval 57"/>
          <p:cNvSpPr/>
          <p:nvPr/>
        </p:nvSpPr>
        <p:spPr>
          <a:xfrm>
            <a:off x="11121592" y="591947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Tree>
    <p:extLst>
      <p:ext uri="{BB962C8B-B14F-4D97-AF65-F5344CB8AC3E}">
        <p14:creationId xmlns:p14="http://schemas.microsoft.com/office/powerpoint/2010/main" val="2940914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AA570-3596-44A9-950A-E638EE719369}" type="slidenum">
              <a:rPr lang="en-ZA" smtClean="0"/>
              <a:t>18</a:t>
            </a:fld>
            <a:endParaRPr lang="en-ZA" dirty="0"/>
          </a:p>
        </p:txBody>
      </p:sp>
      <p:sp>
        <p:nvSpPr>
          <p:cNvPr id="3" name="Title 2"/>
          <p:cNvSpPr>
            <a:spLocks noGrp="1"/>
          </p:cNvSpPr>
          <p:nvPr>
            <p:ph type="ctrTitle"/>
          </p:nvPr>
        </p:nvSpPr>
        <p:spPr/>
        <p:txBody>
          <a:bodyPr>
            <a:normAutofit/>
          </a:bodyPr>
          <a:lstStyle/>
          <a:p>
            <a:r>
              <a:rPr lang="en-ZA" sz="5400" dirty="0"/>
              <a:t>Progress with the addressing of GBV and sexual </a:t>
            </a:r>
            <a:r>
              <a:rPr lang="en-ZA" sz="5400" dirty="0" smtClean="0"/>
              <a:t>offences</a:t>
            </a:r>
            <a:endParaRPr lang="en-ZA" dirty="0"/>
          </a:p>
        </p:txBody>
      </p:sp>
    </p:spTree>
    <p:extLst>
      <p:ext uri="{BB962C8B-B14F-4D97-AF65-F5344CB8AC3E}">
        <p14:creationId xmlns:p14="http://schemas.microsoft.com/office/powerpoint/2010/main" val="2272172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45867"/>
            <a:ext cx="10786872" cy="730445"/>
          </a:xfrm>
        </p:spPr>
        <p:txBody>
          <a:bodyPr>
            <a:normAutofit fontScale="90000"/>
          </a:bodyPr>
          <a:lstStyle/>
          <a:p>
            <a:pPr marL="357188" lvl="1" algn="l" defTabSz="914377" rtl="0">
              <a:lnSpc>
                <a:spcPct val="80000"/>
              </a:lnSpc>
              <a:spcBef>
                <a:spcPct val="0"/>
              </a:spcBef>
              <a:buClrTx/>
            </a:pPr>
            <a:r>
              <a:rPr lang="en-ZA" sz="4000" kern="1200" cap="all" spc="100" dirty="0">
                <a:solidFill>
                  <a:schemeClr val="tx1"/>
                </a:solidFill>
                <a:latin typeface="+mj-lt"/>
                <a:ea typeface="+mj-ea"/>
                <a:cs typeface="+mj-cs"/>
              </a:rPr>
              <a:t>Immediate interventions to address </a:t>
            </a:r>
            <a:r>
              <a:rPr lang="en-ZA" sz="4000" kern="1200" cap="all" spc="100" dirty="0" smtClean="0">
                <a:solidFill>
                  <a:schemeClr val="tx1"/>
                </a:solidFill>
                <a:latin typeface="+mj-lt"/>
                <a:ea typeface="+mj-ea"/>
                <a:cs typeface="+mj-cs"/>
              </a:rPr>
              <a:t>GBVF, during lockdown and beyond (1)</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19</a:t>
            </a:fld>
            <a:endParaRPr lang="en-ZA" dirty="0"/>
          </a:p>
        </p:txBody>
      </p:sp>
      <p:sp>
        <p:nvSpPr>
          <p:cNvPr id="31" name="Rectangle 30"/>
          <p:cNvSpPr/>
          <p:nvPr/>
        </p:nvSpPr>
        <p:spPr>
          <a:xfrm>
            <a:off x="1487760" y="1451682"/>
            <a:ext cx="10139090"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2" name="Rectangle 31"/>
          <p:cNvSpPr/>
          <p:nvPr/>
        </p:nvSpPr>
        <p:spPr>
          <a:xfrm>
            <a:off x="1468710" y="2915262"/>
            <a:ext cx="10158140"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4" name="Rectangle 33"/>
          <p:cNvSpPr/>
          <p:nvPr/>
        </p:nvSpPr>
        <p:spPr>
          <a:xfrm>
            <a:off x="1467765" y="4506234"/>
            <a:ext cx="10159085"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35" name="Rectangle 34"/>
          <p:cNvSpPr/>
          <p:nvPr/>
        </p:nvSpPr>
        <p:spPr>
          <a:xfrm>
            <a:off x="1556681" y="5692797"/>
            <a:ext cx="10070170"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37" name="Group 36"/>
          <p:cNvGrpSpPr/>
          <p:nvPr/>
        </p:nvGrpSpPr>
        <p:grpSpPr>
          <a:xfrm>
            <a:off x="743062" y="1356381"/>
            <a:ext cx="10801238" cy="1048454"/>
            <a:chOff x="3278574" y="1191491"/>
            <a:chExt cx="10990077" cy="1066783"/>
          </a:xfrm>
        </p:grpSpPr>
        <p:sp>
          <p:nvSpPr>
            <p:cNvPr id="38" name="Rectangle 37"/>
            <p:cNvSpPr/>
            <p:nvPr/>
          </p:nvSpPr>
          <p:spPr>
            <a:xfrm>
              <a:off x="4895271" y="1191491"/>
              <a:ext cx="9373380"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43" name="Group 42"/>
            <p:cNvGrpSpPr/>
            <p:nvPr/>
          </p:nvGrpSpPr>
          <p:grpSpPr>
            <a:xfrm>
              <a:off x="3278574" y="1288456"/>
              <a:ext cx="1225771" cy="969818"/>
              <a:chOff x="3278574" y="1288456"/>
              <a:chExt cx="1225771" cy="969818"/>
            </a:xfrm>
          </p:grpSpPr>
          <p:sp>
            <p:nvSpPr>
              <p:cNvPr id="44" name="Rectangle 43"/>
              <p:cNvSpPr/>
              <p:nvPr/>
            </p:nvSpPr>
            <p:spPr>
              <a:xfrm>
                <a:off x="3278574" y="1288456"/>
                <a:ext cx="969818" cy="969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01</a:t>
                </a:r>
              </a:p>
            </p:txBody>
          </p:sp>
          <p:sp>
            <p:nvSpPr>
              <p:cNvPr id="45" name="Isosceles Triangle 44"/>
              <p:cNvSpPr/>
              <p:nvPr/>
            </p:nvSpPr>
            <p:spPr>
              <a:xfrm rot="5400000">
                <a:off x="4203368" y="1634025"/>
                <a:ext cx="323272" cy="27868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46" name="Group 45"/>
          <p:cNvGrpSpPr/>
          <p:nvPr/>
        </p:nvGrpSpPr>
        <p:grpSpPr>
          <a:xfrm>
            <a:off x="728978" y="2819885"/>
            <a:ext cx="10815323" cy="1044409"/>
            <a:chOff x="3283626" y="1191491"/>
            <a:chExt cx="11004408" cy="1062667"/>
          </a:xfrm>
        </p:grpSpPr>
        <p:sp>
          <p:nvSpPr>
            <p:cNvPr id="47" name="Rectangle 46"/>
            <p:cNvSpPr/>
            <p:nvPr/>
          </p:nvSpPr>
          <p:spPr>
            <a:xfrm>
              <a:off x="4895271" y="1191491"/>
              <a:ext cx="9392763"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48" name="Group 47"/>
            <p:cNvGrpSpPr/>
            <p:nvPr/>
          </p:nvGrpSpPr>
          <p:grpSpPr>
            <a:xfrm>
              <a:off x="3283626" y="1284340"/>
              <a:ext cx="1235579" cy="969818"/>
              <a:chOff x="3283626" y="1284340"/>
              <a:chExt cx="1235579" cy="969818"/>
            </a:xfrm>
          </p:grpSpPr>
          <p:sp>
            <p:nvSpPr>
              <p:cNvPr id="51" name="Rectangle 50"/>
              <p:cNvSpPr/>
              <p:nvPr/>
            </p:nvSpPr>
            <p:spPr>
              <a:xfrm>
                <a:off x="3283626" y="1284340"/>
                <a:ext cx="969818" cy="9698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02</a:t>
                </a:r>
              </a:p>
            </p:txBody>
          </p:sp>
          <p:sp>
            <p:nvSpPr>
              <p:cNvPr id="59" name="Isosceles Triangle 58"/>
              <p:cNvSpPr/>
              <p:nvPr/>
            </p:nvSpPr>
            <p:spPr>
              <a:xfrm rot="5400000">
                <a:off x="4218227" y="1655260"/>
                <a:ext cx="323272" cy="27868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60" name="Group 59"/>
          <p:cNvGrpSpPr/>
          <p:nvPr/>
        </p:nvGrpSpPr>
        <p:grpSpPr>
          <a:xfrm>
            <a:off x="732064" y="4410783"/>
            <a:ext cx="10812235" cy="1044483"/>
            <a:chOff x="3287728" y="1191491"/>
            <a:chExt cx="11001267" cy="1062742"/>
          </a:xfrm>
        </p:grpSpPr>
        <p:sp>
          <p:nvSpPr>
            <p:cNvPr id="61" name="Rectangle 60"/>
            <p:cNvSpPr/>
            <p:nvPr/>
          </p:nvSpPr>
          <p:spPr>
            <a:xfrm>
              <a:off x="4895270" y="1191491"/>
              <a:ext cx="9393725"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62" name="Group 61"/>
            <p:cNvGrpSpPr/>
            <p:nvPr/>
          </p:nvGrpSpPr>
          <p:grpSpPr>
            <a:xfrm>
              <a:off x="3287728" y="1284415"/>
              <a:ext cx="1232435" cy="969818"/>
              <a:chOff x="3287728" y="1284415"/>
              <a:chExt cx="1232435" cy="969818"/>
            </a:xfrm>
          </p:grpSpPr>
          <p:sp>
            <p:nvSpPr>
              <p:cNvPr id="63" name="Rectangle 62"/>
              <p:cNvSpPr/>
              <p:nvPr/>
            </p:nvSpPr>
            <p:spPr>
              <a:xfrm>
                <a:off x="3287728" y="1284415"/>
                <a:ext cx="969818" cy="9698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03</a:t>
                </a:r>
              </a:p>
            </p:txBody>
          </p:sp>
          <p:sp>
            <p:nvSpPr>
              <p:cNvPr id="64" name="Isosceles Triangle 63"/>
              <p:cNvSpPr/>
              <p:nvPr/>
            </p:nvSpPr>
            <p:spPr>
              <a:xfrm rot="5400000">
                <a:off x="4219186" y="1637992"/>
                <a:ext cx="323272" cy="27868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65" name="Group 64"/>
          <p:cNvGrpSpPr/>
          <p:nvPr/>
        </p:nvGrpSpPr>
        <p:grpSpPr>
          <a:xfrm>
            <a:off x="737867" y="5635905"/>
            <a:ext cx="10806434" cy="1010047"/>
            <a:chOff x="3138550" y="1191491"/>
            <a:chExt cx="10995365" cy="1027704"/>
          </a:xfrm>
        </p:grpSpPr>
        <p:sp>
          <p:nvSpPr>
            <p:cNvPr id="66" name="Rectangle 65"/>
            <p:cNvSpPr/>
            <p:nvPr/>
          </p:nvSpPr>
          <p:spPr>
            <a:xfrm>
              <a:off x="4760534" y="1191491"/>
              <a:ext cx="9373381"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nvGrpSpPr>
            <p:cNvPr id="67" name="Group 66"/>
            <p:cNvGrpSpPr/>
            <p:nvPr/>
          </p:nvGrpSpPr>
          <p:grpSpPr>
            <a:xfrm>
              <a:off x="3138550" y="1249376"/>
              <a:ext cx="1260156" cy="969819"/>
              <a:chOff x="3138550" y="1249376"/>
              <a:chExt cx="1260156" cy="969819"/>
            </a:xfrm>
          </p:grpSpPr>
          <p:sp>
            <p:nvSpPr>
              <p:cNvPr id="68" name="Rectangle 67"/>
              <p:cNvSpPr/>
              <p:nvPr/>
            </p:nvSpPr>
            <p:spPr>
              <a:xfrm>
                <a:off x="3138550" y="1249376"/>
                <a:ext cx="969818" cy="9698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dirty="0">
                    <a:effectLst>
                      <a:outerShdw blurRad="38100" dist="38100" dir="2700000" algn="tl">
                        <a:srgbClr val="000000">
                          <a:alpha val="43137"/>
                        </a:srgbClr>
                      </a:outerShdw>
                    </a:effectLst>
                  </a:rPr>
                  <a:t>04</a:t>
                </a:r>
              </a:p>
            </p:txBody>
          </p:sp>
          <p:sp>
            <p:nvSpPr>
              <p:cNvPr id="69" name="Isosceles Triangle 68"/>
              <p:cNvSpPr/>
              <p:nvPr/>
            </p:nvSpPr>
            <p:spPr>
              <a:xfrm rot="5400000">
                <a:off x="4097729" y="1594945"/>
                <a:ext cx="323272" cy="2786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grpSp>
      </p:grpSp>
      <p:grpSp>
        <p:nvGrpSpPr>
          <p:cNvPr id="70" name="Group 69"/>
          <p:cNvGrpSpPr/>
          <p:nvPr/>
        </p:nvGrpSpPr>
        <p:grpSpPr>
          <a:xfrm>
            <a:off x="2650355" y="1209533"/>
            <a:ext cx="8754245" cy="1068968"/>
            <a:chOff x="4481982" y="1058068"/>
            <a:chExt cx="7780550" cy="1087657"/>
          </a:xfrm>
        </p:grpSpPr>
        <p:sp>
          <p:nvSpPr>
            <p:cNvPr id="71" name="TextBox 70"/>
            <p:cNvSpPr txBox="1"/>
            <p:nvPr/>
          </p:nvSpPr>
          <p:spPr>
            <a:xfrm>
              <a:off x="4481982" y="1058068"/>
              <a:ext cx="7718469" cy="469736"/>
            </a:xfrm>
            <a:prstGeom prst="rect">
              <a:avLst/>
            </a:prstGeom>
            <a:noFill/>
          </p:spPr>
          <p:txBody>
            <a:bodyPr wrap="square" lIns="0" rtlCol="0" anchor="b">
              <a:spAutoFit/>
            </a:bodyPr>
            <a:lstStyle/>
            <a:p>
              <a:r>
                <a:rPr lang="en-ZA" sz="2400" b="1" dirty="0"/>
                <a:t>Guidelines for the Policing of </a:t>
              </a:r>
              <a:r>
                <a:rPr lang="en-ZA" sz="2400" b="1" dirty="0" smtClean="0"/>
                <a:t>Gender-Based Violence:</a:t>
              </a:r>
              <a:endParaRPr lang="en-US" sz="2400" b="1" dirty="0"/>
            </a:p>
          </p:txBody>
        </p:sp>
        <p:sp>
          <p:nvSpPr>
            <p:cNvPr id="72" name="TextBox 71"/>
            <p:cNvSpPr txBox="1"/>
            <p:nvPr/>
          </p:nvSpPr>
          <p:spPr>
            <a:xfrm>
              <a:off x="4481982" y="1441121"/>
              <a:ext cx="7780550" cy="704604"/>
            </a:xfrm>
            <a:prstGeom prst="rect">
              <a:avLst/>
            </a:prstGeom>
            <a:noFill/>
          </p:spPr>
          <p:txBody>
            <a:bodyPr wrap="square" lIns="0" rIns="0" rtlCol="0" anchor="t">
              <a:spAutoFit/>
            </a:bodyPr>
            <a:lstStyle/>
            <a:p>
              <a:r>
                <a:rPr lang="en-ZA" sz="1300" dirty="0" smtClean="0">
                  <a:latin typeface="Arial" panose="020B0604020202020204" pitchFamily="34" charset="0"/>
                  <a:cs typeface="Arial" panose="020B0604020202020204" pitchFamily="34" charset="0"/>
                </a:rPr>
                <a:t>The Guidelines were developed, approved and distributed to Provinces in May 2020. Also submitted to the Department of Women, Youth and People with Disabilities. Emphasis is on the need to treat victims with respect and dignity and a database of service providers complimenting the existing service database.</a:t>
              </a:r>
              <a:endParaRPr lang="en-ZA" sz="1300" dirty="0">
                <a:latin typeface="Arial" panose="020B0604020202020204" pitchFamily="34" charset="0"/>
                <a:cs typeface="Arial" panose="020B0604020202020204" pitchFamily="34" charset="0"/>
              </a:endParaRPr>
            </a:p>
          </p:txBody>
        </p:sp>
      </p:grpSp>
      <p:grpSp>
        <p:nvGrpSpPr>
          <p:cNvPr id="73" name="Group 72"/>
          <p:cNvGrpSpPr/>
          <p:nvPr/>
        </p:nvGrpSpPr>
        <p:grpSpPr>
          <a:xfrm>
            <a:off x="2632249" y="2492660"/>
            <a:ext cx="8780800" cy="1231357"/>
            <a:chOff x="4481982" y="689288"/>
            <a:chExt cx="4149770" cy="1252885"/>
          </a:xfrm>
        </p:grpSpPr>
        <p:sp>
          <p:nvSpPr>
            <p:cNvPr id="74" name="TextBox 73"/>
            <p:cNvSpPr txBox="1"/>
            <p:nvPr/>
          </p:nvSpPr>
          <p:spPr>
            <a:xfrm>
              <a:off x="4485529" y="689288"/>
              <a:ext cx="4146223" cy="845525"/>
            </a:xfrm>
            <a:prstGeom prst="rect">
              <a:avLst/>
            </a:prstGeom>
            <a:noFill/>
          </p:spPr>
          <p:txBody>
            <a:bodyPr wrap="square" lIns="0" rtlCol="0" anchor="b">
              <a:spAutoFit/>
            </a:bodyPr>
            <a:lstStyle/>
            <a:p>
              <a:r>
                <a:rPr lang="en-ZA" sz="2400" b="1" dirty="0" smtClean="0"/>
                <a:t>Communication Materials, GBVF </a:t>
              </a:r>
              <a:r>
                <a:rPr lang="en-ZA" sz="2400" b="1" dirty="0"/>
                <a:t>R</a:t>
              </a:r>
              <a:r>
                <a:rPr lang="en-ZA" sz="2400" b="1" dirty="0" smtClean="0"/>
                <a:t>eporting Pathways and the Resource List for Referrals:</a:t>
              </a:r>
              <a:endParaRPr lang="en-US" sz="2400" b="1" dirty="0"/>
            </a:p>
          </p:txBody>
        </p:sp>
        <p:sp>
          <p:nvSpPr>
            <p:cNvPr id="75" name="TextBox 74"/>
            <p:cNvSpPr txBox="1"/>
            <p:nvPr/>
          </p:nvSpPr>
          <p:spPr>
            <a:xfrm>
              <a:off x="4481982" y="1441121"/>
              <a:ext cx="4146223" cy="501052"/>
            </a:xfrm>
            <a:prstGeom prst="rect">
              <a:avLst/>
            </a:prstGeom>
            <a:noFill/>
          </p:spPr>
          <p:txBody>
            <a:bodyPr wrap="square" lIns="0" rIns="0" rtlCol="0" anchor="t">
              <a:spAutoFit/>
            </a:bodyPr>
            <a:lstStyle/>
            <a:p>
              <a:r>
                <a:rPr lang="en-ZA" sz="1300" dirty="0">
                  <a:latin typeface="Arial" panose="020B0604020202020204" pitchFamily="34" charset="0"/>
                  <a:cs typeface="Arial" panose="020B0604020202020204" pitchFamily="34" charset="0"/>
                </a:rPr>
                <a:t>Includes encouraging neighbourly reporting; reporting communication lines as alternatives to physical reporting and  complaints </a:t>
              </a:r>
              <a:r>
                <a:rPr lang="en-ZA" sz="1300" dirty="0" smtClean="0">
                  <a:latin typeface="Arial" panose="020B0604020202020204" pitchFamily="34" charset="0"/>
                  <a:cs typeface="Arial" panose="020B0604020202020204" pitchFamily="34" charset="0"/>
                </a:rPr>
                <a:t>mechanisms.  The Pathways were an initiative of the GBVF Interim Steering Committee.</a:t>
              </a:r>
              <a:endParaRPr lang="en-ZA" sz="1300" dirty="0">
                <a:latin typeface="Arial" panose="020B0604020202020204" pitchFamily="34" charset="0"/>
                <a:cs typeface="Arial" panose="020B0604020202020204" pitchFamily="34" charset="0"/>
              </a:endParaRPr>
            </a:p>
          </p:txBody>
        </p:sp>
      </p:grpSp>
      <p:grpSp>
        <p:nvGrpSpPr>
          <p:cNvPr id="76" name="Group 75"/>
          <p:cNvGrpSpPr/>
          <p:nvPr/>
        </p:nvGrpSpPr>
        <p:grpSpPr>
          <a:xfrm>
            <a:off x="2638809" y="3911473"/>
            <a:ext cx="8774240" cy="1473962"/>
            <a:chOff x="4481982" y="622384"/>
            <a:chExt cx="4179495" cy="1499731"/>
          </a:xfrm>
        </p:grpSpPr>
        <p:sp>
          <p:nvSpPr>
            <p:cNvPr id="77" name="TextBox 76"/>
            <p:cNvSpPr txBox="1"/>
            <p:nvPr/>
          </p:nvSpPr>
          <p:spPr>
            <a:xfrm>
              <a:off x="4481982" y="622384"/>
              <a:ext cx="4179495" cy="845525"/>
            </a:xfrm>
            <a:prstGeom prst="rect">
              <a:avLst/>
            </a:prstGeom>
            <a:noFill/>
          </p:spPr>
          <p:txBody>
            <a:bodyPr wrap="square" lIns="0" rtlCol="0" anchor="b">
              <a:spAutoFit/>
            </a:bodyPr>
            <a:lstStyle/>
            <a:p>
              <a:r>
                <a:rPr lang="en-ZA" sz="2400" b="1" dirty="0" smtClean="0"/>
                <a:t>Strategic </a:t>
              </a:r>
              <a:r>
                <a:rPr lang="en-ZA" sz="2400" b="1" dirty="0"/>
                <a:t>partnerships aimed at addressing early interventions and community-based </a:t>
              </a:r>
              <a:r>
                <a:rPr lang="en-ZA" sz="2400" b="1" dirty="0" smtClean="0"/>
                <a:t>partnerships:</a:t>
              </a:r>
              <a:endParaRPr lang="en-US" sz="2400" b="1" dirty="0"/>
            </a:p>
          </p:txBody>
        </p:sp>
        <p:sp>
          <p:nvSpPr>
            <p:cNvPr id="78" name="TextBox 77"/>
            <p:cNvSpPr txBox="1"/>
            <p:nvPr/>
          </p:nvSpPr>
          <p:spPr>
            <a:xfrm>
              <a:off x="4482719" y="1417511"/>
              <a:ext cx="4146223" cy="704604"/>
            </a:xfrm>
            <a:prstGeom prst="rect">
              <a:avLst/>
            </a:prstGeom>
            <a:noFill/>
          </p:spPr>
          <p:txBody>
            <a:bodyPr wrap="square" lIns="0" rIns="0" rtlCol="0" anchor="t">
              <a:spAutoFit/>
            </a:bodyPr>
            <a:lstStyle/>
            <a:p>
              <a:r>
                <a:rPr lang="en-ZA" sz="1300" dirty="0">
                  <a:latin typeface="Arial" panose="020B0604020202020204" pitchFamily="34" charset="0"/>
                  <a:cs typeface="Arial" panose="020B0604020202020204" pitchFamily="34" charset="0"/>
                </a:rPr>
                <a:t>Initiatives in partnership have </a:t>
              </a:r>
              <a:r>
                <a:rPr lang="en-ZA" sz="1300" dirty="0" smtClean="0">
                  <a:latin typeface="Arial" panose="020B0604020202020204" pitchFamily="34" charset="0"/>
                  <a:cs typeface="Arial" panose="020B0604020202020204" pitchFamily="34" charset="0"/>
                </a:rPr>
                <a:t>included: </a:t>
              </a:r>
              <a:r>
                <a:rPr lang="en-ZA" sz="1300" dirty="0">
                  <a:latin typeface="Arial" panose="020B0604020202020204" pitchFamily="34" charset="0"/>
                  <a:cs typeface="Arial" panose="020B0604020202020204" pitchFamily="34" charset="0"/>
                </a:rPr>
                <a:t>Participation in allocation process for 200 social workers; encouraging Provincial Commissioners to utilise community radios, social platforms in informative messages for communities aimed at child protection, reducing gender based </a:t>
              </a:r>
              <a:r>
                <a:rPr lang="en-ZA" sz="1300" dirty="0" smtClean="0">
                  <a:latin typeface="Arial" panose="020B0604020202020204" pitchFamily="34" charset="0"/>
                  <a:cs typeface="Arial" panose="020B0604020202020204" pitchFamily="34" charset="0"/>
                </a:rPr>
                <a:t>violence.</a:t>
              </a:r>
              <a:endParaRPr lang="en-ZA" sz="1300" dirty="0">
                <a:latin typeface="Arial" panose="020B0604020202020204" pitchFamily="34" charset="0"/>
                <a:cs typeface="Arial" panose="020B0604020202020204" pitchFamily="34" charset="0"/>
              </a:endParaRPr>
            </a:p>
          </p:txBody>
        </p:sp>
      </p:grpSp>
      <p:grpSp>
        <p:nvGrpSpPr>
          <p:cNvPr id="79" name="Group 78"/>
          <p:cNvGrpSpPr/>
          <p:nvPr/>
        </p:nvGrpSpPr>
        <p:grpSpPr>
          <a:xfrm>
            <a:off x="2617330" y="5692795"/>
            <a:ext cx="6249040" cy="945447"/>
            <a:chOff x="4481981" y="1058068"/>
            <a:chExt cx="6358292" cy="961975"/>
          </a:xfrm>
        </p:grpSpPr>
        <p:sp>
          <p:nvSpPr>
            <p:cNvPr id="80" name="TextBox 79"/>
            <p:cNvSpPr txBox="1"/>
            <p:nvPr/>
          </p:nvSpPr>
          <p:spPr>
            <a:xfrm>
              <a:off x="4481982" y="1058068"/>
              <a:ext cx="4465214" cy="469736"/>
            </a:xfrm>
            <a:prstGeom prst="rect">
              <a:avLst/>
            </a:prstGeom>
            <a:noFill/>
          </p:spPr>
          <p:txBody>
            <a:bodyPr wrap="square" lIns="0" rtlCol="0" anchor="b">
              <a:spAutoFit/>
            </a:bodyPr>
            <a:lstStyle/>
            <a:p>
              <a:r>
                <a:rPr lang="en-US" sz="2400" b="1" dirty="0" smtClean="0"/>
                <a:t>Research into GBV Trends:</a:t>
              </a:r>
              <a:endParaRPr lang="en-US" sz="2400" b="1" dirty="0"/>
            </a:p>
          </p:txBody>
        </p:sp>
        <p:sp>
          <p:nvSpPr>
            <p:cNvPr id="81" name="TextBox 80"/>
            <p:cNvSpPr txBox="1"/>
            <p:nvPr/>
          </p:nvSpPr>
          <p:spPr>
            <a:xfrm>
              <a:off x="4481981" y="1518991"/>
              <a:ext cx="6358292" cy="501052"/>
            </a:xfrm>
            <a:prstGeom prst="rect">
              <a:avLst/>
            </a:prstGeom>
            <a:noFill/>
          </p:spPr>
          <p:txBody>
            <a:bodyPr wrap="square" lIns="0" rIns="0" rtlCol="0" anchor="t">
              <a:spAutoFit/>
            </a:bodyPr>
            <a:lstStyle/>
            <a:p>
              <a:r>
                <a:rPr lang="en-ZA" sz="1300" dirty="0">
                  <a:latin typeface="Arial" panose="020B0604020202020204" pitchFamily="34" charset="0"/>
                  <a:cs typeface="Arial" panose="020B0604020202020204" pitchFamily="34" charset="0"/>
                </a:rPr>
                <a:t>Conduct </a:t>
              </a:r>
              <a:r>
                <a:rPr lang="en-ZA" sz="1300" dirty="0" smtClean="0">
                  <a:latin typeface="Arial" panose="020B0604020202020204" pitchFamily="34" charset="0"/>
                  <a:cs typeface="Arial" panose="020B0604020202020204" pitchFamily="34" charset="0"/>
                </a:rPr>
                <a:t>research </a:t>
              </a:r>
              <a:r>
                <a:rPr lang="en-ZA" sz="1300" dirty="0">
                  <a:latin typeface="Arial" panose="020B0604020202020204" pitchFamily="34" charset="0"/>
                  <a:cs typeface="Arial" panose="020B0604020202020204" pitchFamily="34" charset="0"/>
                </a:rPr>
                <a:t>to </a:t>
              </a:r>
              <a:r>
                <a:rPr lang="en-ZA" sz="1300" dirty="0" smtClean="0">
                  <a:latin typeface="Arial" panose="020B0604020202020204" pitchFamily="34" charset="0"/>
                  <a:cs typeface="Arial" panose="020B0604020202020204" pitchFamily="34" charset="0"/>
                </a:rPr>
                <a:t>understand GBV trends </a:t>
              </a:r>
              <a:r>
                <a:rPr lang="en-ZA" sz="1300" dirty="0">
                  <a:latin typeface="Arial" panose="020B0604020202020204" pitchFamily="34" charset="0"/>
                  <a:cs typeface="Arial" panose="020B0604020202020204" pitchFamily="34" charset="0"/>
                </a:rPr>
                <a:t>for GBV </a:t>
              </a:r>
              <a:r>
                <a:rPr lang="en-ZA" sz="1300" dirty="0" smtClean="0">
                  <a:latin typeface="Arial" panose="020B0604020202020204" pitchFamily="34" charset="0"/>
                  <a:cs typeface="Arial" panose="020B0604020202020204" pitchFamily="34" charset="0"/>
                </a:rPr>
                <a:t>associated with the COVID Lockdown. </a:t>
              </a:r>
              <a:endParaRPr lang="en-ZA" sz="13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17427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tx1"/>
                </a:solidFill>
              </a:rPr>
              <a:t>Table of Contents</a:t>
            </a:r>
            <a:endParaRPr lang="en-ZA" dirty="0">
              <a:solidFill>
                <a:schemeClr val="tx1"/>
              </a:solidFill>
            </a:endParaRPr>
          </a:p>
        </p:txBody>
      </p:sp>
      <p:sp>
        <p:nvSpPr>
          <p:cNvPr id="3" name="Content Placeholder 2"/>
          <p:cNvSpPr>
            <a:spLocks noGrp="1"/>
          </p:cNvSpPr>
          <p:nvPr>
            <p:ph idx="1"/>
          </p:nvPr>
        </p:nvSpPr>
        <p:spPr>
          <a:xfrm>
            <a:off x="1024128" y="1081096"/>
            <a:ext cx="10425750" cy="5440354"/>
          </a:xfrm>
        </p:spPr>
        <p:txBody>
          <a:bodyPr anchor="ctr">
            <a:normAutofit fontScale="92500" lnSpcReduction="10000"/>
          </a:bodyPr>
          <a:lstStyle/>
          <a:p>
            <a:pPr marL="358775" indent="-358775">
              <a:lnSpc>
                <a:spcPct val="170000"/>
              </a:lnSpc>
              <a:buClrTx/>
              <a:buFont typeface="Symbol" panose="05050102010706020507" pitchFamily="18" charset="2"/>
              <a:buChar char="®"/>
            </a:pPr>
            <a:r>
              <a:rPr lang="en-ZA" dirty="0" smtClean="0"/>
              <a:t>GBVF Conceptual Framework</a:t>
            </a:r>
            <a:endParaRPr lang="en-ZA" sz="2400" dirty="0" smtClean="0"/>
          </a:p>
          <a:p>
            <a:pPr marL="358775" indent="-358775">
              <a:lnSpc>
                <a:spcPct val="170000"/>
              </a:lnSpc>
              <a:buClrTx/>
              <a:buFont typeface="Symbol" panose="05050102010706020507" pitchFamily="18" charset="2"/>
              <a:buChar char="®"/>
            </a:pPr>
            <a:r>
              <a:rPr lang="en-ZA" dirty="0" smtClean="0"/>
              <a:t>SAPS Integrated Sexual Offences and GBV Action Plan:</a:t>
            </a:r>
          </a:p>
          <a:p>
            <a:pPr marL="534988" lvl="1" indent="-177800">
              <a:lnSpc>
                <a:spcPct val="170000"/>
              </a:lnSpc>
              <a:buClrTx/>
              <a:buFont typeface="Wingdings" panose="05000000000000000000" pitchFamily="2" charset="2"/>
              <a:buChar char="§"/>
            </a:pPr>
            <a:r>
              <a:rPr lang="en-ZA" dirty="0" smtClean="0"/>
              <a:t>Focus Areas, Key Interventions and Timeframes</a:t>
            </a:r>
          </a:p>
          <a:p>
            <a:pPr marL="358775" indent="-358775">
              <a:lnSpc>
                <a:spcPct val="170000"/>
              </a:lnSpc>
              <a:buClrTx/>
              <a:buFont typeface="Symbol" panose="05050102010706020507" pitchFamily="18" charset="2"/>
              <a:buChar char="®"/>
            </a:pPr>
            <a:r>
              <a:rPr lang="en-ZA" sz="2400" dirty="0" smtClean="0"/>
              <a:t>Progress with the addressing of GBV and sexual offences:</a:t>
            </a:r>
          </a:p>
          <a:p>
            <a:pPr marL="534988" lvl="1" indent="-177800">
              <a:lnSpc>
                <a:spcPct val="170000"/>
              </a:lnSpc>
              <a:buClrTx/>
              <a:buFont typeface="Wingdings" panose="05000000000000000000" pitchFamily="2" charset="2"/>
              <a:buChar char="§"/>
            </a:pPr>
            <a:r>
              <a:rPr lang="en-ZA" dirty="0" smtClean="0"/>
              <a:t>Implementation of the SAPS, GBVF Emergency Response Action Plan.</a:t>
            </a:r>
          </a:p>
          <a:p>
            <a:pPr marL="534988" lvl="1" indent="-177800">
              <a:lnSpc>
                <a:spcPct val="170000"/>
              </a:lnSpc>
              <a:buClrTx/>
              <a:buFont typeface="Wingdings" panose="05000000000000000000" pitchFamily="2" charset="2"/>
              <a:buChar char="§"/>
            </a:pPr>
            <a:r>
              <a:rPr lang="en-ZA" dirty="0" smtClean="0"/>
              <a:t>Immediate interventions </a:t>
            </a:r>
            <a:r>
              <a:rPr lang="en-ZA" dirty="0"/>
              <a:t>to address </a:t>
            </a:r>
            <a:r>
              <a:rPr lang="en-ZA" dirty="0" smtClean="0"/>
              <a:t>GBVF.</a:t>
            </a:r>
            <a:endParaRPr lang="en-ZA" dirty="0"/>
          </a:p>
          <a:p>
            <a:pPr marL="534988" lvl="1" indent="-177800">
              <a:lnSpc>
                <a:spcPct val="170000"/>
              </a:lnSpc>
              <a:buClrTx/>
              <a:buFont typeface="Wingdings" panose="05000000000000000000" pitchFamily="2" charset="2"/>
              <a:buChar char="§"/>
            </a:pPr>
            <a:r>
              <a:rPr lang="en-ZA" dirty="0" smtClean="0"/>
              <a:t>Implementation of the Domestic </a:t>
            </a:r>
            <a:r>
              <a:rPr lang="en-ZA" dirty="0"/>
              <a:t>Violence </a:t>
            </a:r>
            <a:r>
              <a:rPr lang="en-ZA" dirty="0" smtClean="0"/>
              <a:t>Act, 1998 (Act No. 116 of  1998).</a:t>
            </a:r>
            <a:endParaRPr lang="en-ZA" dirty="0"/>
          </a:p>
          <a:p>
            <a:pPr marL="534988" lvl="1" indent="-177800">
              <a:lnSpc>
                <a:spcPct val="170000"/>
              </a:lnSpc>
              <a:buClrTx/>
              <a:buFont typeface="Wingdings" panose="05000000000000000000" pitchFamily="2" charset="2"/>
              <a:buChar char="§"/>
            </a:pPr>
            <a:r>
              <a:rPr lang="en-ZA" dirty="0" smtClean="0"/>
              <a:t>GBVF-related Annual Performance Plan (APP) performance indicators – SAPS 1</a:t>
            </a:r>
            <a:r>
              <a:rPr lang="en-ZA" baseline="30000" dirty="0" smtClean="0"/>
              <a:t>st</a:t>
            </a:r>
            <a:r>
              <a:rPr lang="en-ZA" dirty="0" smtClean="0"/>
              <a:t> Quarterly Report.</a:t>
            </a:r>
          </a:p>
        </p:txBody>
      </p:sp>
      <p:sp>
        <p:nvSpPr>
          <p:cNvPr id="4" name="Slide Number Placeholder 3"/>
          <p:cNvSpPr>
            <a:spLocks noGrp="1"/>
          </p:cNvSpPr>
          <p:nvPr>
            <p:ph type="sldNum" sz="quarter" idx="12"/>
          </p:nvPr>
        </p:nvSpPr>
        <p:spPr/>
        <p:txBody>
          <a:bodyPr/>
          <a:lstStyle/>
          <a:p>
            <a:fld id="{70AAA570-3596-44A9-950A-E638EE719369}" type="slidenum">
              <a:rPr lang="en-ZA" smtClean="0"/>
              <a:t>2</a:t>
            </a:fld>
            <a:endParaRPr lang="en-ZA" dirty="0"/>
          </a:p>
        </p:txBody>
      </p:sp>
    </p:spTree>
    <p:extLst>
      <p:ext uri="{BB962C8B-B14F-4D97-AF65-F5344CB8AC3E}">
        <p14:creationId xmlns:p14="http://schemas.microsoft.com/office/powerpoint/2010/main" val="21839411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178" y="337951"/>
            <a:ext cx="10786872" cy="730445"/>
          </a:xfrm>
        </p:spPr>
        <p:txBody>
          <a:bodyPr>
            <a:normAutofit/>
          </a:bodyPr>
          <a:lstStyle/>
          <a:p>
            <a:pPr marL="357188" lvl="1" algn="l" defTabSz="914377" rtl="0">
              <a:lnSpc>
                <a:spcPct val="80000"/>
              </a:lnSpc>
              <a:spcBef>
                <a:spcPct val="0"/>
              </a:spcBef>
              <a:buClrTx/>
            </a:pPr>
            <a:r>
              <a:rPr lang="en-ZA" sz="4000" kern="1200" cap="all" spc="100" dirty="0" smtClean="0">
                <a:solidFill>
                  <a:schemeClr val="tx1"/>
                </a:solidFill>
                <a:latin typeface="+mj-lt"/>
                <a:ea typeface="+mj-ea"/>
                <a:cs typeface="+mj-cs"/>
              </a:rPr>
              <a:t>Implementation of the saps’ gbvf erap (1)</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20</a:t>
            </a:fld>
            <a:endParaRPr lang="en-ZA" dirty="0"/>
          </a:p>
        </p:txBody>
      </p:sp>
      <p:graphicFrame>
        <p:nvGraphicFramePr>
          <p:cNvPr id="40" name="Table 39"/>
          <p:cNvGraphicFramePr>
            <a:graphicFrameLocks noGrp="1"/>
          </p:cNvGraphicFramePr>
          <p:nvPr>
            <p:extLst>
              <p:ext uri="{D42A27DB-BD31-4B8C-83A1-F6EECF244321}">
                <p14:modId xmlns:p14="http://schemas.microsoft.com/office/powerpoint/2010/main" val="86128171"/>
              </p:ext>
            </p:extLst>
          </p:nvPr>
        </p:nvGraphicFramePr>
        <p:xfrm>
          <a:off x="1043178" y="1153487"/>
          <a:ext cx="10583670" cy="4477291"/>
        </p:xfrm>
        <a:graphic>
          <a:graphicData uri="http://schemas.openxmlformats.org/drawingml/2006/table">
            <a:tbl>
              <a:tblPr firstRow="1" bandRow="1">
                <a:tableStyleId>{5C22544A-7EE6-4342-B048-85BDC9FD1C3A}</a:tableStyleId>
              </a:tblPr>
              <a:tblGrid>
                <a:gridCol w="1807972">
                  <a:extLst>
                    <a:ext uri="{9D8B030D-6E8A-4147-A177-3AD203B41FA5}">
                      <a16:colId xmlns:a16="http://schemas.microsoft.com/office/drawing/2014/main" val="2584227231"/>
                    </a:ext>
                  </a:extLst>
                </a:gridCol>
                <a:gridCol w="1924050">
                  <a:extLst>
                    <a:ext uri="{9D8B030D-6E8A-4147-A177-3AD203B41FA5}">
                      <a16:colId xmlns:a16="http://schemas.microsoft.com/office/drawing/2014/main" val="1695068887"/>
                    </a:ext>
                  </a:extLst>
                </a:gridCol>
                <a:gridCol w="3981450">
                  <a:extLst>
                    <a:ext uri="{9D8B030D-6E8A-4147-A177-3AD203B41FA5}">
                      <a16:colId xmlns:a16="http://schemas.microsoft.com/office/drawing/2014/main" val="3259033036"/>
                    </a:ext>
                  </a:extLst>
                </a:gridCol>
                <a:gridCol w="2870198">
                  <a:extLst>
                    <a:ext uri="{9D8B030D-6E8A-4147-A177-3AD203B41FA5}">
                      <a16:colId xmlns:a16="http://schemas.microsoft.com/office/drawing/2014/main" val="171575943"/>
                    </a:ext>
                  </a:extLst>
                </a:gridCol>
              </a:tblGrid>
              <a:tr h="387805">
                <a:tc>
                  <a:txBody>
                    <a:bodyPr/>
                    <a:lstStyle/>
                    <a:p>
                      <a:pPr algn="ctr"/>
                      <a:r>
                        <a:rPr lang="en-ZA" dirty="0" smtClean="0">
                          <a:solidFill>
                            <a:schemeClr val="tx1"/>
                          </a:solidFill>
                        </a:rPr>
                        <a:t>Intervention</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Target</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Progress 1 October to 30 June</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Challenges</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59936702"/>
                  </a:ext>
                </a:extLst>
              </a:tr>
              <a:tr h="2549952">
                <a:tc rowSpan="2">
                  <a:txBody>
                    <a:bodyPr/>
                    <a:lstStyle/>
                    <a:p>
                      <a:pPr marL="0" algn="l" defTabSz="914377" rtl="0" eaLnBrk="1" latinLnBrk="0" hangingPunct="1"/>
                      <a:r>
                        <a:rPr lang="en-ZA" sz="1400" b="1" kern="1200" dirty="0" smtClean="0">
                          <a:solidFill>
                            <a:schemeClr val="dk1"/>
                          </a:solidFill>
                          <a:effectLst/>
                          <a:latin typeface="+mn-lt"/>
                          <a:ea typeface="+mn-ea"/>
                          <a:cs typeface="+mn-cs"/>
                        </a:rPr>
                        <a:t>Reduce the backlog of all DNA cases at Forensic Laboratories related to GBVF especially sexual offences cases</a:t>
                      </a:r>
                      <a:endParaRPr lang="en-ZA" sz="1400" b="1" kern="1200" dirty="0">
                        <a:solidFill>
                          <a:schemeClr val="dk1"/>
                        </a:solidFill>
                        <a:effectLst/>
                        <a:latin typeface="+mn-lt"/>
                        <a:ea typeface="+mn-ea"/>
                        <a:cs typeface="+mn-cs"/>
                      </a:endParaRPr>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solidFill>
                  </a:tcPr>
                </a:tc>
                <a:tc>
                  <a:txBody>
                    <a:bodyPr/>
                    <a:lstStyle/>
                    <a:p>
                      <a:pPr marL="0" algn="l" defTabSz="914377" rtl="0" eaLnBrk="1" latinLnBrk="0" hangingPunct="1"/>
                      <a:r>
                        <a:rPr lang="en-ZA" sz="1400" kern="1200" dirty="0" smtClean="0">
                          <a:solidFill>
                            <a:schemeClr val="dk1"/>
                          </a:solidFill>
                          <a:effectLst/>
                          <a:latin typeface="+mn-lt"/>
                          <a:ea typeface="+mn-ea"/>
                          <a:cs typeface="+mn-cs"/>
                        </a:rPr>
                        <a:t>Reduce the GBVF-related forensic cases backlog to 5 000 by 31 March 2020.</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indent="-285750" algn="l" defTabSz="914377" rtl="0" eaLnBrk="1" latinLnBrk="0" hangingPunct="1">
                        <a:buFont typeface="Wingdings" panose="05000000000000000000" pitchFamily="2" charset="2"/>
                        <a:buChar char="§"/>
                      </a:pPr>
                      <a:r>
                        <a:rPr lang="en-ZA" sz="1400" kern="1200" dirty="0" smtClean="0">
                          <a:solidFill>
                            <a:schemeClr val="dk1"/>
                          </a:solidFill>
                          <a:latin typeface="+mn-lt"/>
                          <a:ea typeface="+mn-ea"/>
                          <a:cs typeface="+mn-cs"/>
                        </a:rPr>
                        <a:t>A total of </a:t>
                      </a:r>
                      <a:r>
                        <a:rPr lang="en-ZA" sz="1400" b="1" kern="1200" dirty="0" smtClean="0">
                          <a:solidFill>
                            <a:schemeClr val="dk1"/>
                          </a:solidFill>
                          <a:latin typeface="+mn-lt"/>
                          <a:ea typeface="+mn-ea"/>
                          <a:cs typeface="+mn-cs"/>
                        </a:rPr>
                        <a:t>23 750 </a:t>
                      </a:r>
                      <a:r>
                        <a:rPr lang="en-ZA" sz="1400" kern="1200" dirty="0" smtClean="0">
                          <a:solidFill>
                            <a:schemeClr val="dk1"/>
                          </a:solidFill>
                          <a:latin typeface="+mn-lt"/>
                          <a:ea typeface="+mn-ea"/>
                          <a:cs typeface="+mn-cs"/>
                        </a:rPr>
                        <a:t>GBV-related exhibits were addressed by the FSL during the period 1 October 2019 to 30 June 2020.</a:t>
                      </a:r>
                    </a:p>
                    <a:p>
                      <a:pPr marL="285750" indent="-285750" algn="l" defTabSz="914377" rtl="0" eaLnBrk="1" latinLnBrk="0" hangingPunct="1">
                        <a:buFont typeface="Wingdings" panose="05000000000000000000" pitchFamily="2" charset="2"/>
                        <a:buChar char="§"/>
                      </a:pPr>
                      <a:r>
                        <a:rPr lang="en-ZA" sz="1400" kern="1200" dirty="0" smtClean="0">
                          <a:solidFill>
                            <a:schemeClr val="dk1"/>
                          </a:solidFill>
                          <a:latin typeface="+mn-lt"/>
                          <a:ea typeface="+mn-ea"/>
                          <a:cs typeface="+mn-cs"/>
                        </a:rPr>
                        <a:t>The GBVF backlog currently stands at: </a:t>
                      </a:r>
                      <a:r>
                        <a:rPr lang="en-ZA" sz="1400" b="1" kern="1200" dirty="0" smtClean="0">
                          <a:solidFill>
                            <a:schemeClr val="dk1"/>
                          </a:solidFill>
                          <a:latin typeface="+mn-lt"/>
                          <a:ea typeface="+mn-ea"/>
                          <a:cs typeface="+mn-cs"/>
                        </a:rPr>
                        <a:t>28 465</a:t>
                      </a:r>
                      <a:r>
                        <a:rPr lang="en-ZA" sz="1400" kern="1200" dirty="0" smtClean="0">
                          <a:solidFill>
                            <a:schemeClr val="dk1"/>
                          </a:solidFill>
                          <a:latin typeface="+mn-lt"/>
                          <a:ea typeface="+mn-ea"/>
                          <a:cs typeface="+mn-cs"/>
                        </a:rPr>
                        <a:t>.</a:t>
                      </a:r>
                      <a:endParaRPr lang="en-ZA" sz="1400" kern="1200" dirty="0">
                        <a:solidFill>
                          <a:schemeClr val="dk1"/>
                        </a:solidFill>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lvl="0" indent="-285750">
                        <a:buFont typeface="Wingdings" panose="05000000000000000000" pitchFamily="2" charset="2"/>
                        <a:buChar char="§"/>
                      </a:pPr>
                      <a:r>
                        <a:rPr lang="en-ZA" sz="1400" kern="1200" dirty="0" smtClean="0">
                          <a:solidFill>
                            <a:schemeClr val="dk1"/>
                          </a:solidFill>
                          <a:effectLst/>
                          <a:latin typeface="+mn-lt"/>
                          <a:ea typeface="+mn-ea"/>
                          <a:cs typeface="+mn-cs"/>
                        </a:rPr>
                        <a:t>Delay in the allocation of CJS funding,</a:t>
                      </a:r>
                      <a:r>
                        <a:rPr lang="en-ZA" sz="1400" kern="1200" baseline="0" dirty="0" smtClean="0">
                          <a:solidFill>
                            <a:schemeClr val="dk1"/>
                          </a:solidFill>
                          <a:effectLst/>
                          <a:latin typeface="+mn-lt"/>
                          <a:ea typeface="+mn-ea"/>
                          <a:cs typeface="+mn-cs"/>
                        </a:rPr>
                        <a:t> affecting the procurement of consumables.</a:t>
                      </a:r>
                      <a:endParaRPr lang="en-ZA" sz="14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n-ZA" sz="1400" kern="1200" dirty="0" smtClean="0">
                          <a:solidFill>
                            <a:schemeClr val="dk1"/>
                          </a:solidFill>
                          <a:effectLst/>
                          <a:latin typeface="+mn-lt"/>
                          <a:ea typeface="+mn-ea"/>
                          <a:cs typeface="+mn-cs"/>
                        </a:rPr>
                        <a:t>Rotation of members in Forensic Laboratories, due to COVID-19 restrictions.</a:t>
                      </a:r>
                    </a:p>
                    <a:p>
                      <a:pPr marL="285750" lvl="0" indent="-285750">
                        <a:buFont typeface="Wingdings" panose="05000000000000000000" pitchFamily="2" charset="2"/>
                        <a:buChar char="§"/>
                      </a:pPr>
                      <a:r>
                        <a:rPr lang="en-ZA" sz="1400" kern="1200" dirty="0" smtClean="0">
                          <a:solidFill>
                            <a:schemeClr val="dk1"/>
                          </a:solidFill>
                          <a:effectLst/>
                          <a:latin typeface="+mn-lt"/>
                          <a:ea typeface="+mn-ea"/>
                          <a:cs typeface="+mn-cs"/>
                        </a:rPr>
                        <a:t>Self-isolation and quarantine, due to positive COVID-19 cases.</a:t>
                      </a:r>
                    </a:p>
                    <a:p>
                      <a:pPr marL="285750" indent="-285750">
                        <a:buFont typeface="Wingdings" panose="05000000000000000000" pitchFamily="2" charset="2"/>
                        <a:buChar char="§"/>
                      </a:pPr>
                      <a:r>
                        <a:rPr lang="en-ZA" sz="1400" kern="1200" dirty="0" smtClean="0">
                          <a:solidFill>
                            <a:schemeClr val="dk1"/>
                          </a:solidFill>
                          <a:effectLst/>
                          <a:latin typeface="+mn-lt"/>
                          <a:ea typeface="+mn-ea"/>
                          <a:cs typeface="+mn-cs"/>
                        </a:rPr>
                        <a:t>Closing of Laboratories for de-contamination, due to COVID-19.</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94866920"/>
                  </a:ext>
                </a:extLst>
              </a:tr>
              <a:tr h="1539534">
                <a:tc vMerge="1">
                  <a:txBody>
                    <a:bodyPr/>
                    <a:lstStyle/>
                    <a:p>
                      <a:endParaRPr lang="en-ZA" dirty="0"/>
                    </a:p>
                  </a:txBody>
                  <a:tcPr anchor="ctr">
                    <a:solidFill>
                      <a:schemeClr val="bg1"/>
                    </a:solidFill>
                  </a:tcPr>
                </a:tc>
                <a:tc>
                  <a:txBody>
                    <a:bodyPr/>
                    <a:lstStyle/>
                    <a:p>
                      <a:pPr marL="0" indent="-226695" algn="l" defTabSz="914377" rtl="0" eaLnBrk="1" latinLnBrk="0" hangingPunct="1">
                        <a:lnSpc>
                          <a:spcPct val="115000"/>
                        </a:lnSpc>
                        <a:spcAft>
                          <a:spcPts val="0"/>
                        </a:spcAft>
                      </a:pPr>
                      <a:r>
                        <a:rPr lang="en-ZA" sz="1400" kern="1200" dirty="0">
                          <a:solidFill>
                            <a:schemeClr val="dk1"/>
                          </a:solidFill>
                          <a:effectLst/>
                          <a:latin typeface="+mn-lt"/>
                          <a:ea typeface="+mn-ea"/>
                          <a:cs typeface="+mn-cs"/>
                        </a:rPr>
                        <a:t>FSL System enhancement to track the processing of GBVF-related cases developed by 31 March 2020.</a:t>
                      </a:r>
                    </a:p>
                  </a:txBody>
                  <a:tcPr marL="114300" marR="114300" marT="0"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solidFill>
                  </a:tcPr>
                </a:tc>
                <a:tc>
                  <a:txBody>
                    <a:bodyPr/>
                    <a:lstStyle/>
                    <a:p>
                      <a:pPr marL="285750" indent="-285750" algn="l" defTabSz="914377" rtl="0" eaLnBrk="1" latinLnBrk="0" hangingPunct="1">
                        <a:buFont typeface="Wingdings" panose="05000000000000000000" pitchFamily="2" charset="2"/>
                        <a:buChar char="§"/>
                      </a:pPr>
                      <a:r>
                        <a:rPr lang="en-ZA" sz="1400" kern="1200" dirty="0" smtClean="0">
                          <a:solidFill>
                            <a:schemeClr val="dk1"/>
                          </a:solidFill>
                          <a:latin typeface="+mn-lt"/>
                          <a:ea typeface="+mn-ea"/>
                          <a:cs typeface="+mn-cs"/>
                        </a:rPr>
                        <a:t>FSL System enhancement is in place, thereby providing Divisional Management with GBVF-related data on a weekly basis</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444849675"/>
                  </a:ext>
                </a:extLst>
              </a:tr>
            </a:tbl>
          </a:graphicData>
        </a:graphic>
      </p:graphicFrame>
    </p:spTree>
    <p:extLst>
      <p:ext uri="{BB962C8B-B14F-4D97-AF65-F5344CB8AC3E}">
        <p14:creationId xmlns:p14="http://schemas.microsoft.com/office/powerpoint/2010/main" val="975425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178" y="337951"/>
            <a:ext cx="10786872" cy="730445"/>
          </a:xfrm>
        </p:spPr>
        <p:txBody>
          <a:bodyPr>
            <a:normAutofit/>
          </a:bodyPr>
          <a:lstStyle/>
          <a:p>
            <a:pPr marL="357188" lvl="1" algn="l" defTabSz="914377" rtl="0">
              <a:lnSpc>
                <a:spcPct val="80000"/>
              </a:lnSpc>
              <a:spcBef>
                <a:spcPct val="0"/>
              </a:spcBef>
              <a:buClrTx/>
            </a:pPr>
            <a:r>
              <a:rPr lang="en-ZA" sz="4000" kern="1200" cap="all" spc="100" dirty="0" smtClean="0">
                <a:solidFill>
                  <a:schemeClr val="tx1"/>
                </a:solidFill>
                <a:latin typeface="+mj-lt"/>
                <a:ea typeface="+mj-ea"/>
                <a:cs typeface="+mj-cs"/>
              </a:rPr>
              <a:t>Implementation of the saps’ gbvf erap (2)</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21</a:t>
            </a:fld>
            <a:endParaRPr lang="en-ZA" dirty="0"/>
          </a:p>
        </p:txBody>
      </p:sp>
      <p:graphicFrame>
        <p:nvGraphicFramePr>
          <p:cNvPr id="40" name="Table 39"/>
          <p:cNvGraphicFramePr>
            <a:graphicFrameLocks noGrp="1"/>
          </p:cNvGraphicFramePr>
          <p:nvPr>
            <p:extLst>
              <p:ext uri="{D42A27DB-BD31-4B8C-83A1-F6EECF244321}">
                <p14:modId xmlns:p14="http://schemas.microsoft.com/office/powerpoint/2010/main" val="3774397631"/>
              </p:ext>
            </p:extLst>
          </p:nvPr>
        </p:nvGraphicFramePr>
        <p:xfrm>
          <a:off x="1043178" y="1153488"/>
          <a:ext cx="10583670" cy="4058920"/>
        </p:xfrm>
        <a:graphic>
          <a:graphicData uri="http://schemas.openxmlformats.org/drawingml/2006/table">
            <a:tbl>
              <a:tblPr firstRow="1" bandRow="1">
                <a:tableStyleId>{5C22544A-7EE6-4342-B048-85BDC9FD1C3A}</a:tableStyleId>
              </a:tblPr>
              <a:tblGrid>
                <a:gridCol w="2011172">
                  <a:extLst>
                    <a:ext uri="{9D8B030D-6E8A-4147-A177-3AD203B41FA5}">
                      <a16:colId xmlns:a16="http://schemas.microsoft.com/office/drawing/2014/main" val="2584227231"/>
                    </a:ext>
                  </a:extLst>
                </a:gridCol>
                <a:gridCol w="2235200">
                  <a:extLst>
                    <a:ext uri="{9D8B030D-6E8A-4147-A177-3AD203B41FA5}">
                      <a16:colId xmlns:a16="http://schemas.microsoft.com/office/drawing/2014/main" val="1695068887"/>
                    </a:ext>
                  </a:extLst>
                </a:gridCol>
                <a:gridCol w="3917950">
                  <a:extLst>
                    <a:ext uri="{9D8B030D-6E8A-4147-A177-3AD203B41FA5}">
                      <a16:colId xmlns:a16="http://schemas.microsoft.com/office/drawing/2014/main" val="3259033036"/>
                    </a:ext>
                  </a:extLst>
                </a:gridCol>
                <a:gridCol w="2419348">
                  <a:extLst>
                    <a:ext uri="{9D8B030D-6E8A-4147-A177-3AD203B41FA5}">
                      <a16:colId xmlns:a16="http://schemas.microsoft.com/office/drawing/2014/main" val="171575943"/>
                    </a:ext>
                  </a:extLst>
                </a:gridCol>
              </a:tblGrid>
              <a:tr h="370840">
                <a:tc>
                  <a:txBody>
                    <a:bodyPr/>
                    <a:lstStyle/>
                    <a:p>
                      <a:pPr algn="ctr"/>
                      <a:r>
                        <a:rPr lang="en-ZA" dirty="0" smtClean="0">
                          <a:solidFill>
                            <a:schemeClr val="tx1"/>
                          </a:solidFill>
                        </a:rPr>
                        <a:t>Intervention</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Target</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Progress 1 October to 30 June</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Challenges</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59936702"/>
                  </a:ext>
                </a:extLst>
              </a:tr>
              <a:tr h="370840">
                <a:tc>
                  <a:txBody>
                    <a:bodyPr/>
                    <a:lstStyle/>
                    <a:p>
                      <a:r>
                        <a:rPr lang="en-ZA" sz="1400" b="1" dirty="0" smtClean="0"/>
                        <a:t>Establish a DNA Analysis capability at the EC FSL</a:t>
                      </a:r>
                      <a:endParaRPr lang="en-ZA" sz="14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Conduct a feasibility study into the</a:t>
                      </a:r>
                      <a:r>
                        <a:rPr lang="en-ZA" sz="1400" kern="1200" baseline="0" dirty="0" smtClean="0">
                          <a:solidFill>
                            <a:schemeClr val="dk1"/>
                          </a:solidFill>
                          <a:effectLst/>
                          <a:latin typeface="+mn-lt"/>
                          <a:ea typeface="+mn-ea"/>
                          <a:cs typeface="+mn-cs"/>
                        </a:rPr>
                        <a:t> facility and procurement requirements</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dirty="0" smtClean="0"/>
                        <a:t>Feasibility study completed.</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rowSpan="2">
                  <a:txBody>
                    <a:bodyPr/>
                    <a:lstStyle/>
                    <a:p>
                      <a:r>
                        <a:rPr lang="en-ZA" sz="1400" b="1" kern="1200" dirty="0" smtClean="0">
                          <a:solidFill>
                            <a:schemeClr val="dk1"/>
                          </a:solidFill>
                          <a:effectLst/>
                          <a:latin typeface="+mn-lt"/>
                          <a:ea typeface="+mn-ea"/>
                          <a:cs typeface="+mn-cs"/>
                        </a:rPr>
                        <a:t>Strengthen FCS Units with a quick injection of human resources and capital for effective response </a:t>
                      </a:r>
                      <a:endParaRPr lang="en-ZA" sz="14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kern="1200" dirty="0" smtClean="0">
                          <a:solidFill>
                            <a:schemeClr val="dk1"/>
                          </a:solidFill>
                          <a:effectLst/>
                          <a:latin typeface="+mn-lt"/>
                          <a:ea typeface="+mn-ea"/>
                          <a:cs typeface="+mn-cs"/>
                        </a:rPr>
                        <a:t>Conduct a feasibility study into the</a:t>
                      </a:r>
                      <a:r>
                        <a:rPr lang="en-ZA" sz="1400" kern="1200" baseline="0" dirty="0" smtClean="0">
                          <a:solidFill>
                            <a:schemeClr val="dk1"/>
                          </a:solidFill>
                          <a:effectLst/>
                          <a:latin typeface="+mn-lt"/>
                          <a:ea typeface="+mn-ea"/>
                          <a:cs typeface="+mn-cs"/>
                        </a:rPr>
                        <a:t> resource requirements of the SAPS’ FCS capability, to inform a Resource Plan for FCS</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indent="-285750">
                        <a:buFont typeface="Wingdings" panose="05000000000000000000" pitchFamily="2" charset="2"/>
                        <a:buChar char="§"/>
                      </a:pPr>
                      <a:r>
                        <a:rPr lang="en-ZA" sz="1400" dirty="0" smtClean="0"/>
                        <a:t>Feasibility study completed.</a:t>
                      </a:r>
                      <a:endParaRPr lang="en-ZA" sz="1400" dirty="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94866920"/>
                  </a:ext>
                </a:extLst>
              </a:tr>
              <a:tr h="370840">
                <a:tc vMerge="1">
                  <a:txBody>
                    <a:bodyPr/>
                    <a:lstStyle/>
                    <a:p>
                      <a:endParaRPr lang="en-ZA" dirty="0"/>
                    </a:p>
                  </a:txBody>
                  <a:tcPr anchor="ctr">
                    <a:solidFill>
                      <a:schemeClr val="bg1"/>
                    </a:solidFill>
                  </a:tcPr>
                </a:tc>
                <a:tc>
                  <a:txBody>
                    <a:bodyPr/>
                    <a:lstStyle/>
                    <a:p>
                      <a:r>
                        <a:rPr lang="en-ZA" sz="1400" kern="1200" dirty="0" smtClean="0">
                          <a:solidFill>
                            <a:schemeClr val="dk1"/>
                          </a:solidFill>
                          <a:effectLst/>
                          <a:latin typeface="+mn-lt"/>
                          <a:ea typeface="+mn-ea"/>
                          <a:cs typeface="+mn-cs"/>
                        </a:rPr>
                        <a:t>6.24% of 5 000 new entrants (312) currently under training to be allocated to the FCS capability by 31 July 2020 (target currently under review, in consultation with the business unit).</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indent="-285750">
                        <a:buFont typeface="Wingdings" panose="05000000000000000000" pitchFamily="2" charset="2"/>
                        <a:buChar char="§"/>
                      </a:pPr>
                      <a:r>
                        <a:rPr lang="en-ZA" sz="1400" b="1" dirty="0" smtClean="0"/>
                        <a:t>288</a:t>
                      </a:r>
                      <a:r>
                        <a:rPr lang="en-ZA" sz="1400" baseline="0" dirty="0" smtClean="0"/>
                        <a:t> members were placed at FCS Units.</a:t>
                      </a:r>
                    </a:p>
                    <a:p>
                      <a:pPr marL="285750" indent="-285750">
                        <a:buFont typeface="Wingdings" panose="05000000000000000000" pitchFamily="2" charset="2"/>
                        <a:buChar char="§"/>
                      </a:pPr>
                      <a:r>
                        <a:rPr lang="en-ZA" sz="1400" b="1" baseline="0" dirty="0" smtClean="0"/>
                        <a:t>24</a:t>
                      </a:r>
                      <a:r>
                        <a:rPr lang="en-ZA" sz="1400" baseline="0" dirty="0" smtClean="0"/>
                        <a:t> posts to be filled through lateral appointments.</a:t>
                      </a:r>
                      <a:endParaRPr lang="en-ZA" sz="1400" dirty="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Members were required to undertake a Workplace Skills</a:t>
                      </a:r>
                      <a:r>
                        <a:rPr lang="en-ZA" sz="1400" baseline="0" dirty="0" smtClean="0"/>
                        <a:t> Programme, which was completed in July 2020</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4849675"/>
                  </a:ext>
                </a:extLst>
              </a:tr>
            </a:tbl>
          </a:graphicData>
        </a:graphic>
      </p:graphicFrame>
    </p:spTree>
    <p:extLst>
      <p:ext uri="{BB962C8B-B14F-4D97-AF65-F5344CB8AC3E}">
        <p14:creationId xmlns:p14="http://schemas.microsoft.com/office/powerpoint/2010/main" val="3548102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178" y="337951"/>
            <a:ext cx="10786872" cy="730445"/>
          </a:xfrm>
        </p:spPr>
        <p:txBody>
          <a:bodyPr>
            <a:normAutofit/>
          </a:bodyPr>
          <a:lstStyle/>
          <a:p>
            <a:pPr marL="357188" lvl="1" algn="l" defTabSz="914377" rtl="0">
              <a:lnSpc>
                <a:spcPct val="80000"/>
              </a:lnSpc>
              <a:spcBef>
                <a:spcPct val="0"/>
              </a:spcBef>
              <a:buClrTx/>
            </a:pPr>
            <a:r>
              <a:rPr lang="en-ZA" sz="4000" kern="1200" cap="all" spc="100" dirty="0" smtClean="0">
                <a:solidFill>
                  <a:schemeClr val="tx1"/>
                </a:solidFill>
                <a:latin typeface="+mj-lt"/>
                <a:ea typeface="+mj-ea"/>
                <a:cs typeface="+mj-cs"/>
              </a:rPr>
              <a:t>Implementation of the saps’ gbvf erap (3)</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22</a:t>
            </a:fld>
            <a:endParaRPr lang="en-ZA" dirty="0"/>
          </a:p>
        </p:txBody>
      </p:sp>
      <p:graphicFrame>
        <p:nvGraphicFramePr>
          <p:cNvPr id="40" name="Table 39"/>
          <p:cNvGraphicFramePr>
            <a:graphicFrameLocks noGrp="1"/>
          </p:cNvGraphicFramePr>
          <p:nvPr>
            <p:extLst>
              <p:ext uri="{D42A27DB-BD31-4B8C-83A1-F6EECF244321}">
                <p14:modId xmlns:p14="http://schemas.microsoft.com/office/powerpoint/2010/main" val="265565608"/>
              </p:ext>
            </p:extLst>
          </p:nvPr>
        </p:nvGraphicFramePr>
        <p:xfrm>
          <a:off x="1043178" y="1153488"/>
          <a:ext cx="10583670" cy="4497684"/>
        </p:xfrm>
        <a:graphic>
          <a:graphicData uri="http://schemas.openxmlformats.org/drawingml/2006/table">
            <a:tbl>
              <a:tblPr firstRow="1" bandRow="1">
                <a:tableStyleId>{5C22544A-7EE6-4342-B048-85BDC9FD1C3A}</a:tableStyleId>
              </a:tblPr>
              <a:tblGrid>
                <a:gridCol w="1693672">
                  <a:extLst>
                    <a:ext uri="{9D8B030D-6E8A-4147-A177-3AD203B41FA5}">
                      <a16:colId xmlns:a16="http://schemas.microsoft.com/office/drawing/2014/main" val="2584227231"/>
                    </a:ext>
                  </a:extLst>
                </a:gridCol>
                <a:gridCol w="2241550">
                  <a:extLst>
                    <a:ext uri="{9D8B030D-6E8A-4147-A177-3AD203B41FA5}">
                      <a16:colId xmlns:a16="http://schemas.microsoft.com/office/drawing/2014/main" val="1695068887"/>
                    </a:ext>
                  </a:extLst>
                </a:gridCol>
                <a:gridCol w="4531714">
                  <a:extLst>
                    <a:ext uri="{9D8B030D-6E8A-4147-A177-3AD203B41FA5}">
                      <a16:colId xmlns:a16="http://schemas.microsoft.com/office/drawing/2014/main" val="3259033036"/>
                    </a:ext>
                  </a:extLst>
                </a:gridCol>
                <a:gridCol w="2116734">
                  <a:extLst>
                    <a:ext uri="{9D8B030D-6E8A-4147-A177-3AD203B41FA5}">
                      <a16:colId xmlns:a16="http://schemas.microsoft.com/office/drawing/2014/main" val="171575943"/>
                    </a:ext>
                  </a:extLst>
                </a:gridCol>
              </a:tblGrid>
              <a:tr h="370840">
                <a:tc>
                  <a:txBody>
                    <a:bodyPr/>
                    <a:lstStyle/>
                    <a:p>
                      <a:pPr algn="ctr"/>
                      <a:r>
                        <a:rPr lang="en-ZA" dirty="0" smtClean="0">
                          <a:solidFill>
                            <a:schemeClr val="tx1"/>
                          </a:solidFill>
                        </a:rPr>
                        <a:t>Intervention</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Target</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Progress 1 October to 30 June</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Challenges</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59936702"/>
                  </a:ext>
                </a:extLst>
              </a:tr>
              <a:tr h="370840">
                <a:tc>
                  <a:txBody>
                    <a:bodyPr/>
                    <a:lstStyle/>
                    <a:p>
                      <a:r>
                        <a:rPr lang="en-ZA" sz="1400" b="1" dirty="0" smtClean="0"/>
                        <a:t>Prioritise the backlog GBVF-related cases</a:t>
                      </a:r>
                      <a:endParaRPr lang="en-ZA" sz="14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Establish a</a:t>
                      </a:r>
                      <a:r>
                        <a:rPr lang="en-ZA" sz="1400" kern="1200" baseline="0" dirty="0" smtClean="0">
                          <a:solidFill>
                            <a:schemeClr val="dk1"/>
                          </a:solidFill>
                          <a:effectLst/>
                          <a:latin typeface="+mn-lt"/>
                          <a:ea typeface="+mn-ea"/>
                          <a:cs typeface="+mn-cs"/>
                        </a:rPr>
                        <a:t> </a:t>
                      </a:r>
                      <a:r>
                        <a:rPr lang="en-ZA" sz="1400" kern="1200" dirty="0" smtClean="0">
                          <a:solidFill>
                            <a:schemeClr val="dk1"/>
                          </a:solidFill>
                          <a:effectLst/>
                          <a:latin typeface="+mn-lt"/>
                          <a:ea typeface="+mn-ea"/>
                          <a:cs typeface="+mn-cs"/>
                        </a:rPr>
                        <a:t>database of all outstanding GBVF – related cases (including cold cases) and down-manage the backlog</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kern="1200" dirty="0" smtClean="0">
                          <a:solidFill>
                            <a:schemeClr val="dk1"/>
                          </a:solidFill>
                          <a:latin typeface="+mn-lt"/>
                          <a:ea typeface="+mn-ea"/>
                          <a:cs typeface="+mn-cs"/>
                        </a:rPr>
                        <a:t>The database was established.</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kern="1200" dirty="0" smtClean="0">
                          <a:solidFill>
                            <a:schemeClr val="dk1"/>
                          </a:solidFill>
                          <a:latin typeface="+mn-lt"/>
                          <a:ea typeface="+mn-ea"/>
                          <a:cs typeface="+mn-cs"/>
                        </a:rPr>
                        <a:t>A Cold Case Task Team was established on 1 October 2019 and was extended to Provinces. </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kern="1200" dirty="0" smtClean="0">
                          <a:solidFill>
                            <a:schemeClr val="dk1"/>
                          </a:solidFill>
                          <a:latin typeface="+mn-lt"/>
                          <a:ea typeface="+mn-ea"/>
                          <a:cs typeface="+mn-cs"/>
                        </a:rPr>
                        <a:t>During the mentioned period </a:t>
                      </a:r>
                      <a:r>
                        <a:rPr lang="en-ZA" sz="1400" b="1" kern="1200" dirty="0" smtClean="0">
                          <a:solidFill>
                            <a:schemeClr val="dk1"/>
                          </a:solidFill>
                          <a:latin typeface="+mn-lt"/>
                          <a:ea typeface="+mn-ea"/>
                          <a:cs typeface="+mn-cs"/>
                        </a:rPr>
                        <a:t>20 331 </a:t>
                      </a:r>
                      <a:r>
                        <a:rPr lang="en-ZA" sz="1400" kern="1200" dirty="0" smtClean="0">
                          <a:solidFill>
                            <a:schemeClr val="dk1"/>
                          </a:solidFill>
                          <a:latin typeface="+mn-lt"/>
                          <a:ea typeface="+mn-ea"/>
                          <a:cs typeface="+mn-cs"/>
                        </a:rPr>
                        <a:t>dockets were analysed, of which </a:t>
                      </a:r>
                      <a:r>
                        <a:rPr lang="en-ZA" sz="1400" b="1" kern="1200" dirty="0" smtClean="0">
                          <a:solidFill>
                            <a:schemeClr val="dk1"/>
                          </a:solidFill>
                          <a:latin typeface="+mn-lt"/>
                          <a:ea typeface="+mn-ea"/>
                          <a:cs typeface="+mn-cs"/>
                        </a:rPr>
                        <a:t>6 653</a:t>
                      </a:r>
                      <a:r>
                        <a:rPr lang="en-ZA" sz="1400" kern="1200" dirty="0" smtClean="0">
                          <a:solidFill>
                            <a:schemeClr val="dk1"/>
                          </a:solidFill>
                          <a:latin typeface="+mn-lt"/>
                          <a:ea typeface="+mn-ea"/>
                          <a:cs typeface="+mn-cs"/>
                        </a:rPr>
                        <a:t> were referred for further investigation and </a:t>
                      </a:r>
                      <a:r>
                        <a:rPr lang="en-ZA" sz="1400" b="1" kern="1200" dirty="0" smtClean="0">
                          <a:solidFill>
                            <a:schemeClr val="dk1"/>
                          </a:solidFill>
                          <a:latin typeface="+mn-lt"/>
                          <a:ea typeface="+mn-ea"/>
                          <a:cs typeface="+mn-cs"/>
                        </a:rPr>
                        <a:t>88</a:t>
                      </a:r>
                      <a:r>
                        <a:rPr lang="en-ZA" sz="1400" kern="1200" dirty="0" smtClean="0">
                          <a:solidFill>
                            <a:schemeClr val="dk1"/>
                          </a:solidFill>
                          <a:latin typeface="+mn-lt"/>
                          <a:ea typeface="+mn-ea"/>
                          <a:cs typeface="+mn-cs"/>
                        </a:rPr>
                        <a:t> arrests were made.</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kern="1200" dirty="0" smtClean="0">
                          <a:solidFill>
                            <a:schemeClr val="dk1"/>
                          </a:solidFill>
                          <a:latin typeface="+mn-lt"/>
                          <a:ea typeface="+mn-ea"/>
                          <a:cs typeface="+mn-cs"/>
                        </a:rPr>
                        <a:t>The Division: Detective Service has included the reduction of outstanding case dockets for crimes against women and children in the SAPS’ APP 20/21.</a:t>
                      </a:r>
                      <a:endParaRPr lang="en-ZA" sz="1400" dirty="0" smtClean="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78842">
                <a:tc>
                  <a:txBody>
                    <a:bodyPr/>
                    <a:lstStyle/>
                    <a:p>
                      <a:r>
                        <a:rPr lang="en-ZA" sz="1400" b="1" dirty="0" smtClean="0"/>
                        <a:t>Service complaints prioritised for immediate attention</a:t>
                      </a:r>
                      <a:endParaRPr lang="en-ZA" sz="14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100% within 7 days</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dirty="0" smtClean="0"/>
                        <a:t>100% (445)</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136322">
                <a:tc>
                  <a:txBody>
                    <a:bodyPr/>
                    <a:lstStyle/>
                    <a:p>
                      <a:r>
                        <a:rPr lang="en-ZA" sz="1400" b="1" dirty="0" smtClean="0"/>
                        <a:t>Service complaints related to GBV investigations</a:t>
                      </a:r>
                      <a:endParaRPr lang="en-ZA" sz="14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80% within 14 days</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dirty="0" smtClean="0"/>
                        <a:t>69.51% (114 of 164)</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3516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178" y="337951"/>
            <a:ext cx="10786872" cy="730445"/>
          </a:xfrm>
        </p:spPr>
        <p:txBody>
          <a:bodyPr>
            <a:normAutofit/>
          </a:bodyPr>
          <a:lstStyle/>
          <a:p>
            <a:pPr marL="357188" lvl="1" algn="l" defTabSz="914377" rtl="0">
              <a:lnSpc>
                <a:spcPct val="80000"/>
              </a:lnSpc>
              <a:spcBef>
                <a:spcPct val="0"/>
              </a:spcBef>
              <a:buClrTx/>
            </a:pPr>
            <a:r>
              <a:rPr lang="en-ZA" sz="4000" kern="1200" cap="all" spc="100" dirty="0" smtClean="0">
                <a:solidFill>
                  <a:schemeClr val="tx1"/>
                </a:solidFill>
                <a:latin typeface="+mj-lt"/>
                <a:ea typeface="+mj-ea"/>
                <a:cs typeface="+mj-cs"/>
              </a:rPr>
              <a:t>Implementation of the saps’ gbvf erap (4)</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23</a:t>
            </a:fld>
            <a:endParaRPr lang="en-ZA" dirty="0"/>
          </a:p>
        </p:txBody>
      </p:sp>
      <p:graphicFrame>
        <p:nvGraphicFramePr>
          <p:cNvPr id="40" name="Table 39"/>
          <p:cNvGraphicFramePr>
            <a:graphicFrameLocks noGrp="1"/>
          </p:cNvGraphicFramePr>
          <p:nvPr>
            <p:extLst>
              <p:ext uri="{D42A27DB-BD31-4B8C-83A1-F6EECF244321}">
                <p14:modId xmlns:p14="http://schemas.microsoft.com/office/powerpoint/2010/main" val="1017263779"/>
              </p:ext>
            </p:extLst>
          </p:nvPr>
        </p:nvGraphicFramePr>
        <p:xfrm>
          <a:off x="1043178" y="1153488"/>
          <a:ext cx="10583670" cy="3550859"/>
        </p:xfrm>
        <a:graphic>
          <a:graphicData uri="http://schemas.openxmlformats.org/drawingml/2006/table">
            <a:tbl>
              <a:tblPr firstRow="1" bandRow="1">
                <a:tableStyleId>{5C22544A-7EE6-4342-B048-85BDC9FD1C3A}</a:tableStyleId>
              </a:tblPr>
              <a:tblGrid>
                <a:gridCol w="1579372">
                  <a:extLst>
                    <a:ext uri="{9D8B030D-6E8A-4147-A177-3AD203B41FA5}">
                      <a16:colId xmlns:a16="http://schemas.microsoft.com/office/drawing/2014/main" val="2584227231"/>
                    </a:ext>
                  </a:extLst>
                </a:gridCol>
                <a:gridCol w="1816100">
                  <a:extLst>
                    <a:ext uri="{9D8B030D-6E8A-4147-A177-3AD203B41FA5}">
                      <a16:colId xmlns:a16="http://schemas.microsoft.com/office/drawing/2014/main" val="1695068887"/>
                    </a:ext>
                  </a:extLst>
                </a:gridCol>
                <a:gridCol w="5264150">
                  <a:extLst>
                    <a:ext uri="{9D8B030D-6E8A-4147-A177-3AD203B41FA5}">
                      <a16:colId xmlns:a16="http://schemas.microsoft.com/office/drawing/2014/main" val="3259033036"/>
                    </a:ext>
                  </a:extLst>
                </a:gridCol>
                <a:gridCol w="1924048">
                  <a:extLst>
                    <a:ext uri="{9D8B030D-6E8A-4147-A177-3AD203B41FA5}">
                      <a16:colId xmlns:a16="http://schemas.microsoft.com/office/drawing/2014/main" val="171575943"/>
                    </a:ext>
                  </a:extLst>
                </a:gridCol>
              </a:tblGrid>
              <a:tr h="410801">
                <a:tc>
                  <a:txBody>
                    <a:bodyPr/>
                    <a:lstStyle/>
                    <a:p>
                      <a:pPr algn="ctr"/>
                      <a:r>
                        <a:rPr lang="en-ZA" dirty="0" smtClean="0">
                          <a:solidFill>
                            <a:schemeClr val="tx1"/>
                          </a:solidFill>
                        </a:rPr>
                        <a:t>Intervention</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Target</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Progress 1 October to 30 June</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Challenges</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59936702"/>
                  </a:ext>
                </a:extLst>
              </a:tr>
              <a:tr h="3140058">
                <a:tc>
                  <a:txBody>
                    <a:bodyPr/>
                    <a:lstStyle/>
                    <a:p>
                      <a:pPr marL="0" algn="l" defTabSz="914377" rtl="0" eaLnBrk="1" latinLnBrk="0" hangingPunct="1"/>
                      <a:r>
                        <a:rPr lang="en-ZA" sz="1400" b="1" kern="1200" dirty="0" smtClean="0">
                          <a:solidFill>
                            <a:schemeClr val="dk1"/>
                          </a:solidFill>
                          <a:latin typeface="+mn-lt"/>
                          <a:ea typeface="+mn-ea"/>
                          <a:cs typeface="+mn-cs"/>
                        </a:rPr>
                        <a:t>Procurement of evidence-collection kits (Paediatric Rape Kits, Adult Rape Kits and Buccal Sample Kits) </a:t>
                      </a:r>
                      <a:endParaRPr lang="en-ZA" sz="1400" b="1" kern="1200" dirty="0">
                        <a:solidFill>
                          <a:schemeClr val="dk1"/>
                        </a:solidFill>
                        <a:latin typeface="+mn-lt"/>
                        <a:ea typeface="+mn-ea"/>
                        <a:cs typeface="+mn-cs"/>
                      </a:endParaRPr>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As per the delivery schedule</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b="1" kern="1200" dirty="0" smtClean="0">
                          <a:solidFill>
                            <a:schemeClr val="dk1"/>
                          </a:solidFill>
                          <a:latin typeface="+mn-lt"/>
                          <a:ea typeface="+mn-ea"/>
                          <a:cs typeface="+mn-cs"/>
                        </a:rPr>
                        <a:t>D1 Adult Evidence Collection Kit:</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Quantity Ordered: </a:t>
                      </a:r>
                      <a:r>
                        <a:rPr lang="en-ZA" sz="1400" b="1" kern="1200" dirty="0" smtClean="0">
                          <a:solidFill>
                            <a:schemeClr val="dk1"/>
                          </a:solidFill>
                          <a:latin typeface="+mn-lt"/>
                          <a:ea typeface="+mn-ea"/>
                          <a:cs typeface="+mn-cs"/>
                        </a:rPr>
                        <a:t>98 491</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Value Ordered: </a:t>
                      </a:r>
                      <a:r>
                        <a:rPr lang="en-ZA" sz="1400" b="1" kern="1200" dirty="0" smtClean="0">
                          <a:solidFill>
                            <a:schemeClr val="dk1"/>
                          </a:solidFill>
                          <a:latin typeface="+mn-lt"/>
                          <a:ea typeface="+mn-ea"/>
                          <a:cs typeface="+mn-cs"/>
                        </a:rPr>
                        <a:t>R 17 941 120.56</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Quantity Delivered: </a:t>
                      </a:r>
                      <a:r>
                        <a:rPr lang="en-ZA" sz="1400" b="1" kern="1200" dirty="0" smtClean="0">
                          <a:solidFill>
                            <a:schemeClr val="dk1"/>
                          </a:solidFill>
                          <a:latin typeface="+mn-lt"/>
                          <a:ea typeface="+mn-ea"/>
                          <a:cs typeface="+mn-cs"/>
                        </a:rPr>
                        <a:t>54 470</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b="1" kern="1200" dirty="0" smtClean="0">
                          <a:solidFill>
                            <a:schemeClr val="dk1"/>
                          </a:solidFill>
                          <a:latin typeface="+mn-lt"/>
                          <a:ea typeface="+mn-ea"/>
                          <a:cs typeface="+mn-cs"/>
                        </a:rPr>
                        <a:t>D7 Paediatric Evidence Collection:</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Quantity Ordered: </a:t>
                      </a:r>
                      <a:r>
                        <a:rPr lang="en-ZA" sz="1400" b="1" kern="1200" dirty="0" smtClean="0">
                          <a:solidFill>
                            <a:schemeClr val="dk1"/>
                          </a:solidFill>
                          <a:latin typeface="+mn-lt"/>
                          <a:ea typeface="+mn-ea"/>
                          <a:cs typeface="+mn-cs"/>
                        </a:rPr>
                        <a:t>67</a:t>
                      </a:r>
                      <a:r>
                        <a:rPr lang="en-ZA" sz="1400" b="1" kern="1200" baseline="0" dirty="0" smtClean="0">
                          <a:solidFill>
                            <a:schemeClr val="dk1"/>
                          </a:solidFill>
                          <a:latin typeface="+mn-lt"/>
                          <a:ea typeface="+mn-ea"/>
                          <a:cs typeface="+mn-cs"/>
                        </a:rPr>
                        <a:t> 997</a:t>
                      </a:r>
                      <a:endParaRPr lang="en-ZA" sz="1400" b="1" kern="1200" dirty="0" smtClean="0">
                        <a:solidFill>
                          <a:schemeClr val="dk1"/>
                        </a:solidFill>
                        <a:latin typeface="+mn-lt"/>
                        <a:ea typeface="+mn-ea"/>
                        <a:cs typeface="+mn-cs"/>
                      </a:endParaRP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Value Ordered: </a:t>
                      </a:r>
                      <a:r>
                        <a:rPr lang="en-ZA" sz="1400" b="1" kern="1200" dirty="0" smtClean="0">
                          <a:solidFill>
                            <a:schemeClr val="dk1"/>
                          </a:solidFill>
                          <a:latin typeface="+mn-lt"/>
                          <a:ea typeface="+mn-ea"/>
                          <a:cs typeface="+mn-cs"/>
                        </a:rPr>
                        <a:t>R 13 113 901.42</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Quantity Delivered: </a:t>
                      </a:r>
                      <a:r>
                        <a:rPr lang="en-ZA" sz="1400" b="1" kern="1200" dirty="0" smtClean="0">
                          <a:solidFill>
                            <a:schemeClr val="dk1"/>
                          </a:solidFill>
                          <a:latin typeface="+mn-lt"/>
                          <a:ea typeface="+mn-ea"/>
                          <a:cs typeface="+mn-cs"/>
                        </a:rPr>
                        <a:t>49 400</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b="1" kern="1200" dirty="0" smtClean="0">
                          <a:solidFill>
                            <a:schemeClr val="dk1"/>
                          </a:solidFill>
                          <a:latin typeface="+mn-lt"/>
                          <a:ea typeface="+mn-ea"/>
                          <a:cs typeface="+mn-cs"/>
                        </a:rPr>
                        <a:t>DB Buccal Swabs:</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Quantity Ordered: </a:t>
                      </a:r>
                      <a:r>
                        <a:rPr lang="en-ZA" sz="1400" b="1" kern="1200" dirty="0" smtClean="0">
                          <a:solidFill>
                            <a:schemeClr val="dk1"/>
                          </a:solidFill>
                          <a:latin typeface="+mn-lt"/>
                          <a:ea typeface="+mn-ea"/>
                          <a:cs typeface="+mn-cs"/>
                        </a:rPr>
                        <a:t>645 959</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Value Ordered: R </a:t>
                      </a:r>
                      <a:r>
                        <a:rPr lang="en-ZA" sz="1400" b="1" kern="1200" dirty="0" smtClean="0">
                          <a:solidFill>
                            <a:schemeClr val="dk1"/>
                          </a:solidFill>
                          <a:latin typeface="+mn-lt"/>
                          <a:ea typeface="+mn-ea"/>
                          <a:cs typeface="+mn-cs"/>
                        </a:rPr>
                        <a:t>162 684 774.15</a:t>
                      </a:r>
                    </a:p>
                    <a:p>
                      <a:pPr marL="742939" marR="0" lvl="1" indent="-285750" algn="l" defTabSz="914377" rtl="0" eaLnBrk="1" fontAlgn="auto" latinLnBrk="0" hangingPunct="1">
                        <a:lnSpc>
                          <a:spcPct val="100000"/>
                        </a:lnSpc>
                        <a:spcBef>
                          <a:spcPts val="0"/>
                        </a:spcBef>
                        <a:spcAft>
                          <a:spcPts val="0"/>
                        </a:spcAft>
                        <a:buClrTx/>
                        <a:buSzTx/>
                        <a:buFont typeface="Segoe UI" panose="020B0502040204020203" pitchFamily="34" charset="0"/>
                        <a:buChar char="‐"/>
                        <a:tabLst/>
                        <a:defRPr/>
                      </a:pPr>
                      <a:r>
                        <a:rPr lang="en-ZA" sz="1400" kern="1200" dirty="0" smtClean="0">
                          <a:solidFill>
                            <a:schemeClr val="dk1"/>
                          </a:solidFill>
                          <a:latin typeface="+mn-lt"/>
                          <a:ea typeface="+mn-ea"/>
                          <a:cs typeface="+mn-cs"/>
                        </a:rPr>
                        <a:t>Quantity Delivered: </a:t>
                      </a:r>
                      <a:r>
                        <a:rPr lang="en-ZA" sz="1400" b="1" kern="1200" dirty="0" smtClean="0">
                          <a:solidFill>
                            <a:schemeClr val="dk1"/>
                          </a:solidFill>
                          <a:latin typeface="+mn-lt"/>
                          <a:ea typeface="+mn-ea"/>
                          <a:cs typeface="+mn-cs"/>
                        </a:rPr>
                        <a:t>409 548</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90484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178" y="337951"/>
            <a:ext cx="10786872" cy="730445"/>
          </a:xfrm>
        </p:spPr>
        <p:txBody>
          <a:bodyPr>
            <a:normAutofit/>
          </a:bodyPr>
          <a:lstStyle/>
          <a:p>
            <a:pPr marL="357188" lvl="1" algn="l" defTabSz="914377" rtl="0">
              <a:lnSpc>
                <a:spcPct val="80000"/>
              </a:lnSpc>
              <a:spcBef>
                <a:spcPct val="0"/>
              </a:spcBef>
              <a:buClrTx/>
            </a:pPr>
            <a:r>
              <a:rPr lang="en-ZA" sz="4000" kern="1200" cap="all" spc="100" dirty="0" smtClean="0">
                <a:solidFill>
                  <a:schemeClr val="tx1"/>
                </a:solidFill>
                <a:latin typeface="+mj-lt"/>
                <a:ea typeface="+mj-ea"/>
                <a:cs typeface="+mj-cs"/>
              </a:rPr>
              <a:t>Implementation of the saps’ gbvf erap (5)</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24</a:t>
            </a:fld>
            <a:endParaRPr lang="en-ZA" dirty="0"/>
          </a:p>
        </p:txBody>
      </p:sp>
      <p:graphicFrame>
        <p:nvGraphicFramePr>
          <p:cNvPr id="40" name="Table 39"/>
          <p:cNvGraphicFramePr>
            <a:graphicFrameLocks noGrp="1"/>
          </p:cNvGraphicFramePr>
          <p:nvPr>
            <p:extLst>
              <p:ext uri="{D42A27DB-BD31-4B8C-83A1-F6EECF244321}">
                <p14:modId xmlns:p14="http://schemas.microsoft.com/office/powerpoint/2010/main" val="3264808067"/>
              </p:ext>
            </p:extLst>
          </p:nvPr>
        </p:nvGraphicFramePr>
        <p:xfrm>
          <a:off x="1043178" y="1153488"/>
          <a:ext cx="10583670" cy="5415301"/>
        </p:xfrm>
        <a:graphic>
          <a:graphicData uri="http://schemas.openxmlformats.org/drawingml/2006/table">
            <a:tbl>
              <a:tblPr firstRow="1" bandRow="1">
                <a:tableStyleId>{5C22544A-7EE6-4342-B048-85BDC9FD1C3A}</a:tableStyleId>
              </a:tblPr>
              <a:tblGrid>
                <a:gridCol w="1490472">
                  <a:extLst>
                    <a:ext uri="{9D8B030D-6E8A-4147-A177-3AD203B41FA5}">
                      <a16:colId xmlns:a16="http://schemas.microsoft.com/office/drawing/2014/main" val="2584227231"/>
                    </a:ext>
                  </a:extLst>
                </a:gridCol>
                <a:gridCol w="1905000">
                  <a:extLst>
                    <a:ext uri="{9D8B030D-6E8A-4147-A177-3AD203B41FA5}">
                      <a16:colId xmlns:a16="http://schemas.microsoft.com/office/drawing/2014/main" val="1695068887"/>
                    </a:ext>
                  </a:extLst>
                </a:gridCol>
                <a:gridCol w="5264150">
                  <a:extLst>
                    <a:ext uri="{9D8B030D-6E8A-4147-A177-3AD203B41FA5}">
                      <a16:colId xmlns:a16="http://schemas.microsoft.com/office/drawing/2014/main" val="3259033036"/>
                    </a:ext>
                  </a:extLst>
                </a:gridCol>
                <a:gridCol w="1924048">
                  <a:extLst>
                    <a:ext uri="{9D8B030D-6E8A-4147-A177-3AD203B41FA5}">
                      <a16:colId xmlns:a16="http://schemas.microsoft.com/office/drawing/2014/main" val="171575943"/>
                    </a:ext>
                  </a:extLst>
                </a:gridCol>
              </a:tblGrid>
              <a:tr h="410801">
                <a:tc>
                  <a:txBody>
                    <a:bodyPr/>
                    <a:lstStyle/>
                    <a:p>
                      <a:pPr algn="ctr"/>
                      <a:r>
                        <a:rPr lang="en-ZA" dirty="0" smtClean="0">
                          <a:solidFill>
                            <a:schemeClr val="tx1"/>
                          </a:solidFill>
                        </a:rPr>
                        <a:t>Intervention</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Target</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Progress 1 October to 30 June</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a:txBody>
                    <a:bodyPr/>
                    <a:lstStyle/>
                    <a:p>
                      <a:pPr algn="ctr"/>
                      <a:r>
                        <a:rPr lang="en-ZA" dirty="0" smtClean="0">
                          <a:solidFill>
                            <a:schemeClr val="tx1"/>
                          </a:solidFill>
                        </a:rPr>
                        <a:t>Challenges</a:t>
                      </a:r>
                      <a:endParaRPr lang="en-ZA"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59936702"/>
                  </a:ext>
                </a:extLst>
              </a:tr>
              <a:tr h="2194911">
                <a:tc>
                  <a:txBody>
                    <a:bodyPr/>
                    <a:lstStyle/>
                    <a:p>
                      <a:r>
                        <a:rPr lang="en-ZA" sz="1400" b="1" dirty="0" smtClean="0"/>
                        <a:t>Fast-track</a:t>
                      </a:r>
                      <a:r>
                        <a:rPr lang="en-ZA" sz="1400" b="1" baseline="0" dirty="0" smtClean="0"/>
                        <a:t> the vetting process of persons providing services directly to children and mentally disabled persons (National register for Sex Offenders)</a:t>
                      </a:r>
                      <a:endParaRPr lang="en-ZA" sz="14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100% of FCS investigators vetted</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b="1" dirty="0" smtClean="0"/>
                        <a:t>2 120 </a:t>
                      </a:r>
                      <a:r>
                        <a:rPr lang="en-ZA" sz="1400" dirty="0" smtClean="0"/>
                        <a:t>applications</a:t>
                      </a:r>
                      <a:r>
                        <a:rPr lang="en-ZA" sz="1400" baseline="0" dirty="0" smtClean="0"/>
                        <a:t> for the vetting, from a total of 2 181 investigators, were submitted to the DoJCD.</a:t>
                      </a:r>
                      <a:endParaRPr lang="en-ZA" sz="1400" dirty="0" smtClean="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The SAPS has a dependency on the DoJCD</a:t>
                      </a:r>
                      <a:r>
                        <a:rPr lang="en-ZA" sz="1400" baseline="0" dirty="0" smtClean="0"/>
                        <a:t> for the issuing of clearance certificates</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83050">
                <a:tc rowSpan="2">
                  <a:txBody>
                    <a:bodyPr/>
                    <a:lstStyle/>
                    <a:p>
                      <a:pPr marL="0" algn="l" defTabSz="914377" rtl="0" eaLnBrk="1" latinLnBrk="0" hangingPunct="1"/>
                      <a:r>
                        <a:rPr lang="en-ZA" sz="1400" b="1" kern="1200" dirty="0" smtClean="0">
                          <a:solidFill>
                            <a:schemeClr val="dk1"/>
                          </a:solidFill>
                          <a:latin typeface="+mn-lt"/>
                          <a:ea typeface="+mn-ea"/>
                          <a:cs typeface="+mn-cs"/>
                        </a:rPr>
                        <a:t>Immediate roll out of training on victim-centric, survivor focused services, with a specific drive to train police, prosecutors, magistrates and policy makers </a:t>
                      </a:r>
                      <a:endParaRPr lang="en-ZA" sz="1400" b="1" kern="1200" dirty="0">
                        <a:solidFill>
                          <a:schemeClr val="dk1"/>
                        </a:solidFill>
                        <a:latin typeface="+mn-lt"/>
                        <a:ea typeface="+mn-ea"/>
                        <a:cs typeface="+mn-cs"/>
                      </a:endParaRPr>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Conduct training on </a:t>
                      </a:r>
                      <a:r>
                        <a:rPr lang="en-ZA" sz="1400" i="1" kern="1200" dirty="0" smtClean="0">
                          <a:solidFill>
                            <a:schemeClr val="dk1"/>
                          </a:solidFill>
                          <a:effectLst/>
                          <a:latin typeface="+mn-lt"/>
                          <a:ea typeface="+mn-ea"/>
                          <a:cs typeface="+mn-cs"/>
                        </a:rPr>
                        <a:t>proactive</a:t>
                      </a:r>
                      <a:r>
                        <a:rPr lang="en-ZA" sz="1400" kern="1200" dirty="0" smtClean="0">
                          <a:solidFill>
                            <a:schemeClr val="dk1"/>
                          </a:solidFill>
                          <a:effectLst/>
                          <a:latin typeface="+mn-lt"/>
                          <a:ea typeface="+mn-ea"/>
                          <a:cs typeface="+mn-cs"/>
                        </a:rPr>
                        <a:t> interventions targeting 2 238 officers</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b="1" kern="1200" dirty="0" smtClean="0">
                          <a:solidFill>
                            <a:schemeClr val="dk1"/>
                          </a:solidFill>
                          <a:latin typeface="+mn-lt"/>
                          <a:ea typeface="+mn-ea"/>
                          <a:cs typeface="+mn-cs"/>
                        </a:rPr>
                        <a:t>3 859</a:t>
                      </a:r>
                      <a:r>
                        <a:rPr lang="en-ZA" sz="1400" kern="1200" baseline="0" dirty="0" smtClean="0">
                          <a:solidFill>
                            <a:schemeClr val="dk1"/>
                          </a:solidFill>
                          <a:latin typeface="+mn-lt"/>
                          <a:ea typeface="+mn-ea"/>
                          <a:cs typeface="+mn-cs"/>
                        </a:rPr>
                        <a:t> members declared competent (no training took place during the 1</a:t>
                      </a:r>
                      <a:r>
                        <a:rPr lang="en-ZA" sz="1400" kern="1200" baseline="30000" dirty="0" smtClean="0">
                          <a:solidFill>
                            <a:schemeClr val="dk1"/>
                          </a:solidFill>
                          <a:latin typeface="+mn-lt"/>
                          <a:ea typeface="+mn-ea"/>
                          <a:cs typeface="+mn-cs"/>
                        </a:rPr>
                        <a:t>st</a:t>
                      </a:r>
                      <a:r>
                        <a:rPr lang="en-ZA" sz="1400" kern="1200" baseline="0" dirty="0" smtClean="0">
                          <a:solidFill>
                            <a:schemeClr val="dk1"/>
                          </a:solidFill>
                          <a:latin typeface="+mn-lt"/>
                          <a:ea typeface="+mn-ea"/>
                          <a:cs typeface="+mn-cs"/>
                        </a:rPr>
                        <a:t> Quarter of 2020 due to the impact of COVID-19).</a:t>
                      </a:r>
                      <a:endParaRPr lang="en-ZA" sz="1400" kern="1200" dirty="0" smtClean="0">
                        <a:solidFill>
                          <a:schemeClr val="dk1"/>
                        </a:solidFill>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283050">
                <a:tc vMerge="1">
                  <a:txBody>
                    <a:bodyPr/>
                    <a:lstStyle/>
                    <a:p>
                      <a:pPr marL="0" algn="l" defTabSz="914377" rtl="0" eaLnBrk="1" latinLnBrk="0" hangingPunct="1"/>
                      <a:endParaRPr lang="en-ZA" sz="1400" kern="1200" dirty="0">
                        <a:solidFill>
                          <a:schemeClr val="dk1"/>
                        </a:solidFill>
                        <a:latin typeface="+mn-lt"/>
                        <a:ea typeface="+mn-ea"/>
                        <a:cs typeface="+mn-cs"/>
                      </a:endParaRPr>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400" kern="1200" dirty="0" smtClean="0">
                          <a:solidFill>
                            <a:schemeClr val="dk1"/>
                          </a:solidFill>
                          <a:effectLst/>
                          <a:latin typeface="+mn-lt"/>
                          <a:ea typeface="+mn-ea"/>
                          <a:cs typeface="+mn-cs"/>
                        </a:rPr>
                        <a:t>Conduct training on </a:t>
                      </a:r>
                      <a:r>
                        <a:rPr lang="en-ZA" sz="1400" i="1" kern="1200" dirty="0" smtClean="0">
                          <a:solidFill>
                            <a:schemeClr val="dk1"/>
                          </a:solidFill>
                          <a:effectLst/>
                          <a:latin typeface="+mn-lt"/>
                          <a:ea typeface="+mn-ea"/>
                          <a:cs typeface="+mn-cs"/>
                        </a:rPr>
                        <a:t>reactive</a:t>
                      </a:r>
                      <a:r>
                        <a:rPr lang="en-ZA" sz="1400" kern="1200" dirty="0" smtClean="0">
                          <a:solidFill>
                            <a:schemeClr val="dk1"/>
                          </a:solidFill>
                          <a:effectLst/>
                          <a:latin typeface="+mn-lt"/>
                          <a:ea typeface="+mn-ea"/>
                          <a:cs typeface="+mn-cs"/>
                        </a:rPr>
                        <a:t> interventions targeting 3 338 officers</a:t>
                      </a:r>
                      <a:endParaRPr lang="en-ZA" sz="1400" kern="1200" dirty="0">
                        <a:solidFill>
                          <a:schemeClr val="dk1"/>
                        </a:solidFill>
                        <a:effectLst/>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400" b="1" kern="1200" dirty="0" smtClean="0">
                          <a:solidFill>
                            <a:schemeClr val="dk1"/>
                          </a:solidFill>
                          <a:latin typeface="+mn-lt"/>
                          <a:ea typeface="+mn-ea"/>
                          <a:cs typeface="+mn-cs"/>
                        </a:rPr>
                        <a:t>4 377</a:t>
                      </a:r>
                      <a:r>
                        <a:rPr lang="en-ZA" sz="1400" kern="1200" dirty="0" smtClean="0">
                          <a:solidFill>
                            <a:schemeClr val="dk1"/>
                          </a:solidFill>
                          <a:latin typeface="+mn-lt"/>
                          <a:ea typeface="+mn-ea"/>
                          <a:cs typeface="+mn-cs"/>
                        </a:rPr>
                        <a:t> </a:t>
                      </a:r>
                      <a:r>
                        <a:rPr lang="en-ZA" sz="1400" kern="1200" baseline="0" dirty="0" smtClean="0">
                          <a:solidFill>
                            <a:schemeClr val="dk1"/>
                          </a:solidFill>
                          <a:latin typeface="+mn-lt"/>
                          <a:ea typeface="+mn-ea"/>
                          <a:cs typeface="+mn-cs"/>
                        </a:rPr>
                        <a:t>members declared competent (no training took place during the 1</a:t>
                      </a:r>
                      <a:r>
                        <a:rPr lang="en-ZA" sz="1400" kern="1200" baseline="30000" dirty="0" smtClean="0">
                          <a:solidFill>
                            <a:schemeClr val="dk1"/>
                          </a:solidFill>
                          <a:latin typeface="+mn-lt"/>
                          <a:ea typeface="+mn-ea"/>
                          <a:cs typeface="+mn-cs"/>
                        </a:rPr>
                        <a:t>st</a:t>
                      </a:r>
                      <a:r>
                        <a:rPr lang="en-ZA" sz="1400" kern="1200" baseline="0" dirty="0" smtClean="0">
                          <a:solidFill>
                            <a:schemeClr val="dk1"/>
                          </a:solidFill>
                          <a:latin typeface="+mn-lt"/>
                          <a:ea typeface="+mn-ea"/>
                          <a:cs typeface="+mn-cs"/>
                        </a:rPr>
                        <a:t> Quarter of 2020 due to the impact of COVID-19).</a:t>
                      </a:r>
                      <a:endParaRPr lang="en-ZA" sz="1400" kern="1200" dirty="0" smtClean="0">
                        <a:solidFill>
                          <a:schemeClr val="dk1"/>
                        </a:solidFill>
                        <a:latin typeface="+mn-lt"/>
                        <a:ea typeface="+mn-ea"/>
                        <a:cs typeface="+mn-cs"/>
                      </a:endParaRPr>
                    </a:p>
                    <a:p>
                      <a:pPr marL="0" marR="0" lvl="0" indent="0" algn="l" defTabSz="914377"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ZA" sz="1400" kern="1200" dirty="0" smtClean="0">
                        <a:solidFill>
                          <a:schemeClr val="dk1"/>
                        </a:solidFill>
                        <a:latin typeface="+mn-lt"/>
                        <a:ea typeface="+mn-ea"/>
                        <a:cs typeface="+mn-cs"/>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ZA" sz="1400" dirty="0" smtClean="0"/>
                        <a:t>-</a:t>
                      </a:r>
                      <a:endParaRPr lang="en-ZA" sz="1400"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0762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12551"/>
            <a:ext cx="10786872" cy="730445"/>
          </a:xfrm>
        </p:spPr>
        <p:txBody>
          <a:bodyPr>
            <a:noAutofit/>
          </a:bodyPr>
          <a:lstStyle/>
          <a:p>
            <a:pPr marL="179388" lvl="1" algn="l" defTabSz="914377" rtl="0">
              <a:lnSpc>
                <a:spcPct val="80000"/>
              </a:lnSpc>
              <a:spcBef>
                <a:spcPct val="0"/>
              </a:spcBef>
            </a:pPr>
            <a:r>
              <a:rPr lang="en-ZA" sz="3400" kern="1200" cap="all" spc="100" dirty="0" smtClean="0">
                <a:solidFill>
                  <a:schemeClr val="tx1"/>
                </a:solidFill>
                <a:latin typeface="+mj-lt"/>
                <a:ea typeface="+mj-ea"/>
                <a:cs typeface="+mj-cs"/>
              </a:rPr>
              <a:t>Implementation of the Domestic Violence Act, 1998 (Act No. 116 of  1998) – Domestic Violence-related Offences (April to June 2020)</a:t>
            </a:r>
            <a:endParaRPr lang="en-ZA" sz="34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25</a:t>
            </a:fld>
            <a:endParaRPr lang="en-ZA" dirty="0"/>
          </a:p>
        </p:txBody>
      </p:sp>
      <p:graphicFrame>
        <p:nvGraphicFramePr>
          <p:cNvPr id="13" name="Table 12"/>
          <p:cNvGraphicFramePr>
            <a:graphicFrameLocks noGrp="1"/>
          </p:cNvGraphicFramePr>
          <p:nvPr>
            <p:extLst>
              <p:ext uri="{D42A27DB-BD31-4B8C-83A1-F6EECF244321}">
                <p14:modId xmlns:p14="http://schemas.microsoft.com/office/powerpoint/2010/main" val="141042083"/>
              </p:ext>
            </p:extLst>
          </p:nvPr>
        </p:nvGraphicFramePr>
        <p:xfrm>
          <a:off x="1314004" y="1392248"/>
          <a:ext cx="9423847" cy="5328592"/>
        </p:xfrm>
        <a:graphic>
          <a:graphicData uri="http://schemas.openxmlformats.org/drawingml/2006/table">
            <a:tbl>
              <a:tblPr/>
              <a:tblGrid>
                <a:gridCol w="1547001">
                  <a:extLst>
                    <a:ext uri="{9D8B030D-6E8A-4147-A177-3AD203B41FA5}">
                      <a16:colId xmlns:a16="http://schemas.microsoft.com/office/drawing/2014/main" val="20000"/>
                    </a:ext>
                  </a:extLst>
                </a:gridCol>
                <a:gridCol w="541450">
                  <a:extLst>
                    <a:ext uri="{9D8B030D-6E8A-4147-A177-3AD203B41FA5}">
                      <a16:colId xmlns:a16="http://schemas.microsoft.com/office/drawing/2014/main" val="20001"/>
                    </a:ext>
                  </a:extLst>
                </a:gridCol>
                <a:gridCol w="541450">
                  <a:extLst>
                    <a:ext uri="{9D8B030D-6E8A-4147-A177-3AD203B41FA5}">
                      <a16:colId xmlns:a16="http://schemas.microsoft.com/office/drawing/2014/main" val="20002"/>
                    </a:ext>
                  </a:extLst>
                </a:gridCol>
                <a:gridCol w="579906">
                  <a:extLst>
                    <a:ext uri="{9D8B030D-6E8A-4147-A177-3AD203B41FA5}">
                      <a16:colId xmlns:a16="http://schemas.microsoft.com/office/drawing/2014/main" val="20003"/>
                    </a:ext>
                  </a:extLst>
                </a:gridCol>
                <a:gridCol w="657402">
                  <a:extLst>
                    <a:ext uri="{9D8B030D-6E8A-4147-A177-3AD203B41FA5}">
                      <a16:colId xmlns:a16="http://schemas.microsoft.com/office/drawing/2014/main" val="20004"/>
                    </a:ext>
                  </a:extLst>
                </a:gridCol>
                <a:gridCol w="657402">
                  <a:extLst>
                    <a:ext uri="{9D8B030D-6E8A-4147-A177-3AD203B41FA5}">
                      <a16:colId xmlns:a16="http://schemas.microsoft.com/office/drawing/2014/main" val="20005"/>
                    </a:ext>
                  </a:extLst>
                </a:gridCol>
                <a:gridCol w="657402">
                  <a:extLst>
                    <a:ext uri="{9D8B030D-6E8A-4147-A177-3AD203B41FA5}">
                      <a16:colId xmlns:a16="http://schemas.microsoft.com/office/drawing/2014/main" val="20006"/>
                    </a:ext>
                  </a:extLst>
                </a:gridCol>
                <a:gridCol w="657402">
                  <a:extLst>
                    <a:ext uri="{9D8B030D-6E8A-4147-A177-3AD203B41FA5}">
                      <a16:colId xmlns:a16="http://schemas.microsoft.com/office/drawing/2014/main" val="20007"/>
                    </a:ext>
                  </a:extLst>
                </a:gridCol>
                <a:gridCol w="657402">
                  <a:extLst>
                    <a:ext uri="{9D8B030D-6E8A-4147-A177-3AD203B41FA5}">
                      <a16:colId xmlns:a16="http://schemas.microsoft.com/office/drawing/2014/main" val="20008"/>
                    </a:ext>
                  </a:extLst>
                </a:gridCol>
                <a:gridCol w="657402">
                  <a:extLst>
                    <a:ext uri="{9D8B030D-6E8A-4147-A177-3AD203B41FA5}">
                      <a16:colId xmlns:a16="http://schemas.microsoft.com/office/drawing/2014/main" val="20009"/>
                    </a:ext>
                  </a:extLst>
                </a:gridCol>
                <a:gridCol w="657402">
                  <a:extLst>
                    <a:ext uri="{9D8B030D-6E8A-4147-A177-3AD203B41FA5}">
                      <a16:colId xmlns:a16="http://schemas.microsoft.com/office/drawing/2014/main" val="20010"/>
                    </a:ext>
                  </a:extLst>
                </a:gridCol>
                <a:gridCol w="657402">
                  <a:extLst>
                    <a:ext uri="{9D8B030D-6E8A-4147-A177-3AD203B41FA5}">
                      <a16:colId xmlns:a16="http://schemas.microsoft.com/office/drawing/2014/main" val="20011"/>
                    </a:ext>
                  </a:extLst>
                </a:gridCol>
                <a:gridCol w="954824">
                  <a:extLst>
                    <a:ext uri="{9D8B030D-6E8A-4147-A177-3AD203B41FA5}">
                      <a16:colId xmlns:a16="http://schemas.microsoft.com/office/drawing/2014/main" val="20012"/>
                    </a:ext>
                  </a:extLst>
                </a:gridCol>
              </a:tblGrid>
              <a:tr h="307417">
                <a:tc>
                  <a:txBody>
                    <a:bodyPr/>
                    <a:lstStyle/>
                    <a:p>
                      <a:pPr marL="90488" indent="0" algn="l" rtl="0" fontAlgn="b"/>
                      <a:r>
                        <a:rPr lang="en-ZA" sz="1400" b="1" i="0" u="none" strike="noStrike" dirty="0" smtClean="0">
                          <a:solidFill>
                            <a:schemeClr val="tx1"/>
                          </a:solidFill>
                          <a:effectLst/>
                          <a:latin typeface="Calibri" panose="020F0502020204030204" pitchFamily="34" charset="0"/>
                        </a:rPr>
                        <a:t>Offence</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A" sz="1400" b="1" i="0" u="none" strike="noStrike" dirty="0" smtClean="0">
                          <a:solidFill>
                            <a:schemeClr val="tx1"/>
                          </a:solidFill>
                          <a:effectLst/>
                          <a:latin typeface="Calibri" panose="020F0502020204030204" pitchFamily="34" charset="0"/>
                        </a:rPr>
                        <a:t>EC</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F S</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GP</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KZN</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LP</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MP</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NW</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NC</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WC</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Female</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Male</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400" b="1" i="0" u="none" strike="noStrike" dirty="0" smtClean="0">
                          <a:solidFill>
                            <a:schemeClr val="tx1"/>
                          </a:solidFill>
                          <a:effectLst/>
                          <a:latin typeface="Calibri" panose="020F0502020204030204" pitchFamily="34" charset="0"/>
                        </a:rPr>
                        <a:t>RSA</a:t>
                      </a:r>
                      <a:endParaRPr lang="en-ZA" sz="1400" b="1" i="0" u="none" strike="noStrike" dirty="0">
                        <a:solidFill>
                          <a:schemeClr val="tx1"/>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56920">
                <a:tc>
                  <a:txBody>
                    <a:bodyPr/>
                    <a:lstStyle/>
                    <a:p>
                      <a:pPr marL="90488" indent="0" algn="l" rtl="0" fontAlgn="b"/>
                      <a:r>
                        <a:rPr lang="en-ZA" sz="1400" b="0" i="0" u="none" strike="noStrike" dirty="0">
                          <a:solidFill>
                            <a:srgbClr val="000000"/>
                          </a:solidFill>
                          <a:effectLst/>
                          <a:latin typeface="Calibri" panose="020F0502020204030204" pitchFamily="34" charset="0"/>
                        </a:rPr>
                        <a:t>Murder</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18</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8</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65</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47</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112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56920">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Rape</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53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70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63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312</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10</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322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353027">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Attempted murder</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21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122</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67</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189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356920">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Assault </a:t>
                      </a:r>
                      <a:r>
                        <a:rPr lang="en-ZA" sz="1400" b="0" i="0" u="none" strike="noStrike" kern="1200" dirty="0" smtClean="0">
                          <a:solidFill>
                            <a:srgbClr val="000000"/>
                          </a:solidFill>
                          <a:effectLst/>
                          <a:latin typeface="Calibri" panose="020F0502020204030204" pitchFamily="34" charset="0"/>
                          <a:ea typeface="+mn-ea"/>
                          <a:cs typeface="+mn-cs"/>
                        </a:rPr>
                        <a:t>GBH</a:t>
                      </a:r>
                      <a:endParaRPr lang="en-ZA" sz="1400" b="0" i="0" u="none" strike="noStrike" kern="1200" dirty="0">
                        <a:solidFill>
                          <a:srgbClr val="000000"/>
                        </a:solidFill>
                        <a:effectLst/>
                        <a:latin typeface="Calibri" panose="020F0502020204030204" pitchFamily="34" charset="0"/>
                        <a:ea typeface="+mn-ea"/>
                        <a:cs typeface="+mn-cs"/>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377</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257</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1 001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515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257</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175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196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104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482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2 413</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951</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3 364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452047">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Common assault</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530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745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2 835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893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333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290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311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1 459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6 214</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1 304</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7 518</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359541">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Common robbery</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7</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53</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15</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68</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540654">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Robbery </a:t>
                      </a:r>
                      <a:r>
                        <a:rPr lang="en-ZA" sz="1400" b="0" i="0" u="none" strike="noStrike" kern="1200" dirty="0" smtClean="0">
                          <a:solidFill>
                            <a:srgbClr val="000000"/>
                          </a:solidFill>
                          <a:effectLst/>
                          <a:latin typeface="Calibri" panose="020F0502020204030204" pitchFamily="34" charset="0"/>
                          <a:ea typeface="+mn-ea"/>
                          <a:cs typeface="+mn-cs"/>
                        </a:rPr>
                        <a:t>aggravating </a:t>
                      </a:r>
                      <a:endParaRPr lang="en-ZA" sz="1400" b="0" i="0" u="none" strike="noStrike" kern="1200" dirty="0">
                        <a:solidFill>
                          <a:srgbClr val="000000"/>
                        </a:solidFill>
                        <a:effectLst/>
                        <a:latin typeface="Calibri" panose="020F0502020204030204" pitchFamily="34" charset="0"/>
                        <a:ea typeface="+mn-ea"/>
                        <a:cs typeface="+mn-cs"/>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15</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5</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20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897508">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Malicious damage to property</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249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225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764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259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128</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102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135</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581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1 607</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879</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2 486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540654">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Burglary </a:t>
                      </a:r>
                      <a:r>
                        <a:rPr lang="en-ZA" sz="1400" b="0" i="0" u="none" strike="noStrike" kern="1200" dirty="0" smtClean="0">
                          <a:solidFill>
                            <a:srgbClr val="000000"/>
                          </a:solidFill>
                          <a:effectLst/>
                          <a:latin typeface="Calibri" panose="020F0502020204030204" pitchFamily="34" charset="0"/>
                          <a:ea typeface="+mn-ea"/>
                          <a:cs typeface="+mn-cs"/>
                        </a:rPr>
                        <a:t> </a:t>
                      </a:r>
                      <a:r>
                        <a:rPr lang="en-ZA" sz="1400" b="0" i="0" u="none" strike="noStrike" kern="1200" dirty="0">
                          <a:solidFill>
                            <a:srgbClr val="000000"/>
                          </a:solidFill>
                          <a:effectLst/>
                          <a:latin typeface="Calibri" panose="020F0502020204030204" pitchFamily="34" charset="0"/>
                          <a:ea typeface="+mn-ea"/>
                          <a:cs typeface="+mn-cs"/>
                        </a:rPr>
                        <a:t>residential </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11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17</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73</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48</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121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806984">
                <a:tc>
                  <a:txBody>
                    <a:bodyPr/>
                    <a:lstStyle/>
                    <a:p>
                      <a:pPr marL="90488" indent="0" algn="l" defTabSz="914377"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All theft not mentioned elsewhere</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a:solidFill>
                            <a:srgbClr val="000000"/>
                          </a:solidFill>
                          <a:effectLst/>
                          <a:latin typeface="Calibri" panose="020F0502020204030204" pitchFamily="34" charset="0"/>
                        </a:rPr>
                        <a:t>61</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49</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198</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87</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23</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34</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10</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a:solidFill>
                            <a:srgbClr val="000000"/>
                          </a:solidFill>
                          <a:effectLst/>
                          <a:latin typeface="Calibri" panose="020F0502020204030204" pitchFamily="34" charset="0"/>
                        </a:rPr>
                        <a:t>252</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488</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0" i="0" u="none" strike="noStrike" dirty="0" smtClean="0">
                          <a:solidFill>
                            <a:srgbClr val="000000"/>
                          </a:solidFill>
                          <a:effectLst/>
                          <a:latin typeface="Calibri" panose="020F0502020204030204" pitchFamily="34" charset="0"/>
                        </a:rPr>
                        <a:t>248</a:t>
                      </a:r>
                      <a:endParaRPr lang="en-ZA" sz="1400" b="0" i="0" u="none" strike="noStrike" dirty="0">
                        <a:solidFill>
                          <a:srgbClr val="000000"/>
                        </a:solidFill>
                        <a:effectLst/>
                        <a:latin typeface="Calibri" panose="020F0502020204030204" pitchFamily="34" charset="0"/>
                      </a:endParaRP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rtl="0" fontAlgn="b"/>
                      <a:r>
                        <a:rPr lang="en-ZA" sz="1400" b="1" i="0" u="none" strike="noStrike" dirty="0">
                          <a:solidFill>
                            <a:schemeClr val="tx1"/>
                          </a:solidFill>
                          <a:effectLst/>
                          <a:latin typeface="Calibri" panose="020F0502020204030204" pitchFamily="34" charset="0"/>
                        </a:rPr>
                        <a:t>736</a:t>
                      </a:r>
                    </a:p>
                  </a:txBody>
                  <a:tcPr marL="6404" marR="6404" marT="6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449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12551"/>
            <a:ext cx="10786872" cy="730445"/>
          </a:xfrm>
        </p:spPr>
        <p:txBody>
          <a:bodyPr>
            <a:noAutofit/>
          </a:bodyPr>
          <a:lstStyle/>
          <a:p>
            <a:pPr marL="179388" lvl="1" algn="l" defTabSz="914377" rtl="0">
              <a:lnSpc>
                <a:spcPct val="80000"/>
              </a:lnSpc>
              <a:spcBef>
                <a:spcPct val="0"/>
              </a:spcBef>
            </a:pPr>
            <a:r>
              <a:rPr lang="en-ZA" sz="3600" kern="1200" cap="all" spc="100" dirty="0">
                <a:solidFill>
                  <a:schemeClr val="tx1"/>
                </a:solidFill>
                <a:latin typeface="+mj-lt"/>
                <a:ea typeface="+mj-ea"/>
                <a:cs typeface="+mj-cs"/>
              </a:rPr>
              <a:t>Implementation of the Domestic Violence Act, 1998 (Act No. 116 of  1998</a:t>
            </a:r>
            <a:r>
              <a:rPr lang="en-ZA" sz="3600" kern="1200" cap="all" spc="100" dirty="0" smtClean="0">
                <a:solidFill>
                  <a:schemeClr val="tx1"/>
                </a:solidFill>
                <a:latin typeface="+mj-lt"/>
                <a:ea typeface="+mj-ea"/>
                <a:cs typeface="+mj-cs"/>
              </a:rPr>
              <a:t>) – protection orders issued (June 2020)</a:t>
            </a:r>
            <a:endParaRPr lang="en-ZA" sz="36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26</a:t>
            </a:fld>
            <a:endParaRPr lang="en-ZA" dirty="0"/>
          </a:p>
        </p:txBody>
      </p:sp>
      <p:graphicFrame>
        <p:nvGraphicFramePr>
          <p:cNvPr id="5" name="Content Placeholder 7"/>
          <p:cNvGraphicFramePr>
            <a:graphicFrameLocks noGrp="1"/>
          </p:cNvGraphicFramePr>
          <p:nvPr>
            <p:ph idx="1"/>
            <p:extLst>
              <p:ext uri="{D42A27DB-BD31-4B8C-83A1-F6EECF244321}">
                <p14:modId xmlns:p14="http://schemas.microsoft.com/office/powerpoint/2010/main" val="1152618340"/>
              </p:ext>
            </p:extLst>
          </p:nvPr>
        </p:nvGraphicFramePr>
        <p:xfrm>
          <a:off x="1236664" y="1236986"/>
          <a:ext cx="9856785" cy="5053324"/>
        </p:xfrm>
        <a:graphic>
          <a:graphicData uri="http://schemas.openxmlformats.org/drawingml/2006/table">
            <a:tbl>
              <a:tblPr firstRow="1" bandRow="1">
                <a:tableStyleId>{5C22544A-7EE6-4342-B048-85BDC9FD1C3A}</a:tableStyleId>
              </a:tblPr>
              <a:tblGrid>
                <a:gridCol w="1971357">
                  <a:extLst>
                    <a:ext uri="{9D8B030D-6E8A-4147-A177-3AD203B41FA5}">
                      <a16:colId xmlns:a16="http://schemas.microsoft.com/office/drawing/2014/main" val="1173456954"/>
                    </a:ext>
                  </a:extLst>
                </a:gridCol>
                <a:gridCol w="1971357">
                  <a:extLst>
                    <a:ext uri="{9D8B030D-6E8A-4147-A177-3AD203B41FA5}">
                      <a16:colId xmlns:a16="http://schemas.microsoft.com/office/drawing/2014/main" val="4090723488"/>
                    </a:ext>
                  </a:extLst>
                </a:gridCol>
                <a:gridCol w="1971357">
                  <a:extLst>
                    <a:ext uri="{9D8B030D-6E8A-4147-A177-3AD203B41FA5}">
                      <a16:colId xmlns:a16="http://schemas.microsoft.com/office/drawing/2014/main" val="923921130"/>
                    </a:ext>
                  </a:extLst>
                </a:gridCol>
                <a:gridCol w="1971357">
                  <a:extLst>
                    <a:ext uri="{9D8B030D-6E8A-4147-A177-3AD203B41FA5}">
                      <a16:colId xmlns:a16="http://schemas.microsoft.com/office/drawing/2014/main" val="2182196331"/>
                    </a:ext>
                  </a:extLst>
                </a:gridCol>
                <a:gridCol w="1971357">
                  <a:extLst>
                    <a:ext uri="{9D8B030D-6E8A-4147-A177-3AD203B41FA5}">
                      <a16:colId xmlns:a16="http://schemas.microsoft.com/office/drawing/2014/main" val="1033144413"/>
                    </a:ext>
                  </a:extLst>
                </a:gridCol>
              </a:tblGrid>
              <a:tr h="553714">
                <a:tc gridSpan="5">
                  <a:txBody>
                    <a:bodyPr/>
                    <a:lstStyle/>
                    <a:p>
                      <a:pPr algn="ctr"/>
                      <a:r>
                        <a:rPr lang="en-ZA" sz="1600" dirty="0" smtClean="0">
                          <a:solidFill>
                            <a:schemeClr val="tx1"/>
                          </a:solidFill>
                        </a:rPr>
                        <a:t>Number of Protection Orders Served</a:t>
                      </a:r>
                      <a:endParaRPr lang="en-ZA" sz="1600" dirty="0">
                        <a:solidFill>
                          <a:schemeClr val="tx1"/>
                        </a:solidFill>
                      </a:endParaRPr>
                    </a:p>
                  </a:txBody>
                  <a:tcPr anchor="ctr">
                    <a:lnB w="12700" cap="flat" cmpd="sng" algn="ctr">
                      <a:solidFill>
                        <a:schemeClr val="bg2">
                          <a:lumMod val="75000"/>
                        </a:schemeClr>
                      </a:solidFill>
                      <a:prstDash val="solid"/>
                      <a:round/>
                      <a:headEnd type="none" w="med" len="med"/>
                      <a:tailEnd type="none" w="med" len="med"/>
                    </a:lnB>
                    <a:solidFill>
                      <a:schemeClr val="tx2">
                        <a:lumMod val="20000"/>
                        <a:lumOff val="80000"/>
                      </a:schemeClr>
                    </a:solidFill>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val="2151341209"/>
                  </a:ext>
                </a:extLst>
              </a:tr>
              <a:tr h="1162050">
                <a:tc>
                  <a:txBody>
                    <a:bodyPr/>
                    <a:lstStyle/>
                    <a:p>
                      <a:pPr algn="ctr"/>
                      <a:r>
                        <a:rPr lang="en-ZA" sz="1600" b="1" dirty="0" smtClean="0"/>
                        <a:t>Province</a:t>
                      </a:r>
                      <a:endParaRPr lang="en-ZA" sz="1600" b="1" dirty="0"/>
                    </a:p>
                  </a:txBody>
                  <a:tcPr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b="1" dirty="0" smtClean="0"/>
                        <a:t>Total number of protection orders received (both interim final)</a:t>
                      </a:r>
                      <a:endParaRPr lang="en-ZA" sz="1600" b="1" dirty="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b="1" dirty="0" smtClean="0"/>
                        <a:t>Number of final protection orders served</a:t>
                      </a:r>
                      <a:endParaRPr lang="en-ZA" sz="1600" b="1" dirty="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b="1" dirty="0" smtClean="0"/>
                        <a:t>Number of interim protection orders served </a:t>
                      </a:r>
                      <a:endParaRPr lang="en-ZA" sz="1600" b="1" dirty="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b="1" dirty="0" smtClean="0"/>
                        <a:t>Number of protection orders not served (both interim and final)</a:t>
                      </a:r>
                      <a:endParaRPr lang="en-ZA" sz="1600" b="1" dirty="0"/>
                    </a:p>
                  </a:txBody>
                  <a:tcPr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61951061"/>
                  </a:ext>
                </a:extLst>
              </a:tr>
              <a:tr h="370840">
                <a:tc>
                  <a:txBody>
                    <a:bodyPr/>
                    <a:lstStyle/>
                    <a:p>
                      <a:r>
                        <a:rPr lang="en-ZA" sz="1600" b="1" dirty="0" smtClean="0"/>
                        <a:t>Eastern Cape</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dirty="0" smtClean="0"/>
                        <a:t>517</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132</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345</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40</a:t>
                      </a:r>
                      <a:endParaRPr lang="en-ZA" sz="1600" dirty="0"/>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52866416"/>
                  </a:ext>
                </a:extLst>
              </a:tr>
              <a:tr h="370840">
                <a:tc>
                  <a:txBody>
                    <a:bodyPr/>
                    <a:lstStyle/>
                    <a:p>
                      <a:r>
                        <a:rPr lang="en-ZA" sz="1600" b="1" dirty="0" smtClean="0"/>
                        <a:t>Gauteng</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dirty="0" smtClean="0"/>
                        <a:t>1892</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294</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1464</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136</a:t>
                      </a:r>
                      <a:endParaRPr lang="en-ZA" sz="1600" dirty="0"/>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96137544"/>
                  </a:ext>
                </a:extLst>
              </a:tr>
              <a:tr h="370840">
                <a:tc>
                  <a:txBody>
                    <a:bodyPr/>
                    <a:lstStyle/>
                    <a:p>
                      <a:r>
                        <a:rPr lang="en-ZA" sz="1600" b="1" dirty="0" smtClean="0"/>
                        <a:t>Free State</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dirty="0" smtClean="0"/>
                        <a:t>113</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37</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76</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0</a:t>
                      </a:r>
                      <a:endParaRPr lang="en-ZA" sz="1600" dirty="0"/>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252526"/>
                  </a:ext>
                </a:extLst>
              </a:tr>
              <a:tr h="370840">
                <a:tc>
                  <a:txBody>
                    <a:bodyPr/>
                    <a:lstStyle/>
                    <a:p>
                      <a:r>
                        <a:rPr lang="en-ZA" sz="1600" b="1" dirty="0" smtClean="0"/>
                        <a:t>KwaZulu-Natal</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1658</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1263</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368</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27</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5476078"/>
                  </a:ext>
                </a:extLst>
              </a:tr>
              <a:tr h="370840">
                <a:tc>
                  <a:txBody>
                    <a:bodyPr/>
                    <a:lstStyle/>
                    <a:p>
                      <a:r>
                        <a:rPr lang="en-ZA" sz="1600" b="1" dirty="0" smtClean="0"/>
                        <a:t>Limpopo</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dirty="0" smtClean="0"/>
                        <a:t>1564</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326</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1183</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55</a:t>
                      </a:r>
                      <a:endParaRPr lang="en-ZA" sz="1600" dirty="0"/>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0886617"/>
                  </a:ext>
                </a:extLst>
              </a:tr>
              <a:tr h="370840">
                <a:tc>
                  <a:txBody>
                    <a:bodyPr/>
                    <a:lstStyle/>
                    <a:p>
                      <a:r>
                        <a:rPr lang="en-ZA" sz="1600" b="1" dirty="0" smtClean="0"/>
                        <a:t>Mpumalanga</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algn="ctr"/>
                      <a:r>
                        <a:rPr lang="en-ZA" sz="1600" dirty="0" smtClean="0"/>
                        <a:t>47</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4</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43</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ZA" sz="1600" dirty="0" smtClean="0"/>
                        <a:t>0</a:t>
                      </a:r>
                      <a:endParaRPr lang="en-ZA" sz="1600" dirty="0"/>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93744169"/>
                  </a:ext>
                </a:extLst>
              </a:tr>
              <a:tr h="370840">
                <a:tc>
                  <a:txBody>
                    <a:bodyPr/>
                    <a:lstStyle/>
                    <a:p>
                      <a:r>
                        <a:rPr lang="en-ZA" sz="1600" b="1" dirty="0" smtClean="0"/>
                        <a:t>Northern Cape</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332</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215</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49</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68</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22346383"/>
                  </a:ext>
                </a:extLst>
              </a:tr>
              <a:tr h="370840">
                <a:tc>
                  <a:txBody>
                    <a:bodyPr/>
                    <a:lstStyle/>
                    <a:p>
                      <a:r>
                        <a:rPr lang="en-ZA" sz="1600" b="1" dirty="0" smtClean="0"/>
                        <a:t>North West</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lumMod val="85000"/>
                      </a:schemeClr>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621</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461</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19</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algn="ctr" defTabSz="914377" rtl="0" eaLnBrk="1" latinLnBrk="0" hangingPunct="1"/>
                      <a:r>
                        <a:rPr lang="en-ZA" sz="1600" kern="1200" dirty="0" smtClean="0">
                          <a:solidFill>
                            <a:schemeClr val="dk1"/>
                          </a:solidFill>
                          <a:latin typeface="+mn-lt"/>
                          <a:ea typeface="+mn-ea"/>
                          <a:cs typeface="+mn-cs"/>
                        </a:rPr>
                        <a:t>141</a:t>
                      </a:r>
                      <a:endParaRPr lang="en-ZA" sz="1600" kern="1200" dirty="0">
                        <a:solidFill>
                          <a:schemeClr val="dk1"/>
                        </a:solidFill>
                        <a:latin typeface="+mn-lt"/>
                        <a:ea typeface="+mn-ea"/>
                        <a:cs typeface="+mn-cs"/>
                      </a:endParaRPr>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87231537"/>
                  </a:ext>
                </a:extLst>
              </a:tr>
              <a:tr h="370840">
                <a:tc>
                  <a:txBody>
                    <a:bodyPr/>
                    <a:lstStyle/>
                    <a:p>
                      <a:r>
                        <a:rPr lang="en-ZA" sz="1600" b="1" dirty="0" smtClean="0"/>
                        <a:t>Western Cape</a:t>
                      </a:r>
                      <a:endParaRPr lang="en-ZA" sz="1600" b="1" dirty="0"/>
                    </a:p>
                  </a:txBody>
                  <a:tcP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lumMod val="85000"/>
                      </a:schemeClr>
                    </a:solidFill>
                  </a:tcPr>
                </a:tc>
                <a:tc>
                  <a:txBody>
                    <a:bodyPr/>
                    <a:lstStyle/>
                    <a:p>
                      <a:pPr algn="ctr"/>
                      <a:r>
                        <a:rPr lang="en-ZA" sz="1600" dirty="0" smtClean="0"/>
                        <a:t>1806</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solidFill>
                  </a:tcPr>
                </a:tc>
                <a:tc>
                  <a:txBody>
                    <a:bodyPr/>
                    <a:lstStyle/>
                    <a:p>
                      <a:pPr algn="ctr"/>
                      <a:r>
                        <a:rPr lang="en-ZA" sz="1600" dirty="0" smtClean="0"/>
                        <a:t>279</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solidFill>
                  </a:tcPr>
                </a:tc>
                <a:tc>
                  <a:txBody>
                    <a:bodyPr/>
                    <a:lstStyle/>
                    <a:p>
                      <a:pPr algn="ctr"/>
                      <a:r>
                        <a:rPr lang="en-ZA" sz="1600" dirty="0" smtClean="0"/>
                        <a:t>1152</a:t>
                      </a:r>
                      <a:endParaRPr lang="en-ZA"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solidFill>
                      <a:schemeClr val="bg1"/>
                    </a:solidFill>
                  </a:tcPr>
                </a:tc>
                <a:tc>
                  <a:txBody>
                    <a:bodyPr/>
                    <a:lstStyle/>
                    <a:p>
                      <a:pPr algn="ctr"/>
                      <a:r>
                        <a:rPr lang="en-ZA" sz="1600" dirty="0" smtClean="0"/>
                        <a:t>1399</a:t>
                      </a:r>
                      <a:endParaRPr lang="en-ZA" sz="1600" dirty="0"/>
                    </a:p>
                  </a:txBody>
                  <a:tcP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60407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12551"/>
            <a:ext cx="10786872" cy="730445"/>
          </a:xfrm>
        </p:spPr>
        <p:txBody>
          <a:bodyPr>
            <a:noAutofit/>
          </a:bodyPr>
          <a:lstStyle/>
          <a:p>
            <a:pPr marL="179388" lvl="1" algn="l" defTabSz="914377" rtl="0">
              <a:lnSpc>
                <a:spcPct val="80000"/>
              </a:lnSpc>
              <a:spcBef>
                <a:spcPct val="0"/>
              </a:spcBef>
            </a:pPr>
            <a:r>
              <a:rPr lang="en-ZA" sz="3600" kern="1200" cap="all" spc="100" dirty="0">
                <a:solidFill>
                  <a:schemeClr val="tx1"/>
                </a:solidFill>
                <a:latin typeface="+mj-lt"/>
                <a:ea typeface="+mj-ea"/>
                <a:cs typeface="+mj-cs"/>
              </a:rPr>
              <a:t>Implementation of the Domestic Violence Act, 1998 (Act No. 116 of  1998</a:t>
            </a:r>
            <a:r>
              <a:rPr lang="en-ZA" sz="3600" kern="1200" cap="all" spc="100" dirty="0" smtClean="0">
                <a:solidFill>
                  <a:schemeClr val="tx1"/>
                </a:solidFill>
                <a:latin typeface="+mj-lt"/>
                <a:ea typeface="+mj-ea"/>
                <a:cs typeface="+mj-cs"/>
              </a:rPr>
              <a:t>) – utilisation of domestic violence registers</a:t>
            </a:r>
            <a:endParaRPr lang="en-ZA" sz="36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27</a:t>
            </a:fld>
            <a:endParaRPr lang="en-ZA" dirty="0"/>
          </a:p>
        </p:txBody>
      </p:sp>
      <p:sp>
        <p:nvSpPr>
          <p:cNvPr id="3" name="Content Placeholder 2"/>
          <p:cNvSpPr>
            <a:spLocks noGrp="1"/>
          </p:cNvSpPr>
          <p:nvPr>
            <p:ph idx="1"/>
          </p:nvPr>
        </p:nvSpPr>
        <p:spPr/>
        <p:txBody>
          <a:bodyPr>
            <a:normAutofit fontScale="92500"/>
          </a:bodyPr>
          <a:lstStyle/>
          <a:p>
            <a:pPr marL="358775" indent="-358775">
              <a:lnSpc>
                <a:spcPct val="170000"/>
              </a:lnSpc>
              <a:buClrTx/>
              <a:buFont typeface="Symbol" panose="05050102010706020507" pitchFamily="18" charset="2"/>
              <a:buChar char="®"/>
            </a:pPr>
            <a:r>
              <a:rPr lang="en-ZA" sz="2200" dirty="0"/>
              <a:t>Domestic Violence Registers are in use at all police stations.  Quarterly reports in respect of the Domestic Violence Registers are submitted to Head Office for analysis, monitoring and evaluation.</a:t>
            </a:r>
          </a:p>
          <a:p>
            <a:pPr marL="358775" indent="-358775">
              <a:lnSpc>
                <a:spcPct val="170000"/>
              </a:lnSpc>
              <a:buClrTx/>
              <a:buFont typeface="Symbol" panose="05050102010706020507" pitchFamily="18" charset="2"/>
              <a:buChar char="®"/>
            </a:pPr>
            <a:r>
              <a:rPr lang="en-ZA" sz="2200" dirty="0" smtClean="0"/>
              <a:t>The </a:t>
            </a:r>
            <a:r>
              <a:rPr lang="en-ZA" sz="2200" dirty="0"/>
              <a:t>following are benefits resulting from monitoring the Domestic Violence Registers:</a:t>
            </a:r>
          </a:p>
          <a:p>
            <a:pPr marL="806450" lvl="1" indent="-355600">
              <a:lnSpc>
                <a:spcPct val="170000"/>
              </a:lnSpc>
              <a:buClrTx/>
              <a:buFont typeface="Wingdings" panose="05000000000000000000" pitchFamily="2" charset="2"/>
              <a:buChar char="§"/>
            </a:pPr>
            <a:r>
              <a:rPr lang="en-ZA" sz="1800" dirty="0"/>
              <a:t> </a:t>
            </a:r>
            <a:r>
              <a:rPr lang="en-ZA" sz="1800" dirty="0" smtClean="0"/>
              <a:t>The </a:t>
            </a:r>
            <a:r>
              <a:rPr lang="en-ZA" sz="1800" dirty="0"/>
              <a:t>number of incidents and cases reported per month gives an indication of the prevalence of domestic violence within a station precinct. </a:t>
            </a:r>
          </a:p>
          <a:p>
            <a:pPr marL="806450" lvl="1" indent="-355600">
              <a:lnSpc>
                <a:spcPct val="170000"/>
              </a:lnSpc>
              <a:buClrTx/>
              <a:buFont typeface="Wingdings" panose="05000000000000000000" pitchFamily="2" charset="2"/>
              <a:buChar char="§"/>
            </a:pPr>
            <a:r>
              <a:rPr lang="en-ZA" sz="1800" dirty="0"/>
              <a:t> </a:t>
            </a:r>
            <a:r>
              <a:rPr lang="en-ZA" sz="1800" dirty="0" smtClean="0"/>
              <a:t>The </a:t>
            </a:r>
            <a:r>
              <a:rPr lang="en-ZA" sz="1800" dirty="0"/>
              <a:t>Domestic Violence Register also provides insight into nature of assistance provided</a:t>
            </a:r>
            <a:r>
              <a:rPr lang="en-ZA" sz="1800" dirty="0" smtClean="0"/>
              <a:t>.</a:t>
            </a:r>
          </a:p>
          <a:p>
            <a:pPr marL="806450" lvl="1" indent="-355600">
              <a:lnSpc>
                <a:spcPct val="170000"/>
              </a:lnSpc>
              <a:buClrTx/>
              <a:buFont typeface="Wingdings" panose="05000000000000000000" pitchFamily="2" charset="2"/>
              <a:buChar char="§"/>
            </a:pPr>
            <a:r>
              <a:rPr lang="en-ZA" sz="1800" dirty="0" smtClean="0"/>
              <a:t>The utilisation of information to inform the investigation of GBV-related crimes.</a:t>
            </a:r>
            <a:endParaRPr lang="en-ZA" sz="1800" dirty="0"/>
          </a:p>
          <a:p>
            <a:endParaRPr lang="en-ZA" dirty="0"/>
          </a:p>
        </p:txBody>
      </p:sp>
    </p:spTree>
    <p:extLst>
      <p:ext uri="{BB962C8B-B14F-4D97-AF65-F5344CB8AC3E}">
        <p14:creationId xmlns:p14="http://schemas.microsoft.com/office/powerpoint/2010/main" val="3432783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12551"/>
            <a:ext cx="10786872" cy="730445"/>
          </a:xfrm>
        </p:spPr>
        <p:txBody>
          <a:bodyPr>
            <a:noAutofit/>
          </a:bodyPr>
          <a:lstStyle/>
          <a:p>
            <a:pPr marL="179388" lvl="1" algn="l" defTabSz="914377" rtl="0">
              <a:lnSpc>
                <a:spcPct val="80000"/>
              </a:lnSpc>
              <a:spcBef>
                <a:spcPct val="0"/>
              </a:spcBef>
            </a:pPr>
            <a:r>
              <a:rPr lang="en-ZA" sz="4000" kern="1200" cap="all" spc="100" dirty="0">
                <a:solidFill>
                  <a:schemeClr val="tx1"/>
                </a:solidFill>
                <a:latin typeface="+mj-lt"/>
                <a:ea typeface="+mj-ea"/>
                <a:cs typeface="+mj-cs"/>
              </a:rPr>
              <a:t>GBVF-related </a:t>
            </a:r>
            <a:r>
              <a:rPr lang="en-ZA" sz="4000" kern="1200" cap="all" spc="100" dirty="0" smtClean="0">
                <a:solidFill>
                  <a:schemeClr val="tx1"/>
                </a:solidFill>
                <a:latin typeface="+mj-lt"/>
                <a:ea typeface="+mj-ea"/>
                <a:cs typeface="+mj-cs"/>
              </a:rPr>
              <a:t>APP performance </a:t>
            </a:r>
            <a:r>
              <a:rPr lang="en-ZA" sz="4000" kern="1200" cap="all" spc="100" dirty="0">
                <a:solidFill>
                  <a:schemeClr val="tx1"/>
                </a:solidFill>
                <a:latin typeface="+mj-lt"/>
                <a:ea typeface="+mj-ea"/>
                <a:cs typeface="+mj-cs"/>
              </a:rPr>
              <a:t>indicators – SAPS </a:t>
            </a:r>
            <a:r>
              <a:rPr lang="en-ZA" sz="4000" kern="1200" cap="all" spc="100" dirty="0" smtClean="0">
                <a:solidFill>
                  <a:schemeClr val="tx1"/>
                </a:solidFill>
                <a:latin typeface="+mj-lt"/>
                <a:ea typeface="+mj-ea"/>
                <a:cs typeface="+mj-cs"/>
              </a:rPr>
              <a:t>1</a:t>
            </a:r>
            <a:r>
              <a:rPr lang="en-ZA" sz="4000" kern="1200" cap="all" spc="100" baseline="30000" dirty="0" smtClean="0">
                <a:solidFill>
                  <a:schemeClr val="tx1"/>
                </a:solidFill>
                <a:latin typeface="+mj-lt"/>
                <a:ea typeface="+mj-ea"/>
                <a:cs typeface="+mj-cs"/>
              </a:rPr>
              <a:t>st</a:t>
            </a:r>
            <a:r>
              <a:rPr lang="en-ZA" sz="4000" kern="1200" cap="all" spc="100" dirty="0" smtClean="0">
                <a:solidFill>
                  <a:schemeClr val="tx1"/>
                </a:solidFill>
                <a:latin typeface="+mj-lt"/>
                <a:ea typeface="+mj-ea"/>
                <a:cs typeface="+mj-cs"/>
              </a:rPr>
              <a:t> Quarterly Report (1)</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28</a:t>
            </a:fld>
            <a:endParaRPr lang="en-ZA" dirty="0"/>
          </a:p>
        </p:txBody>
      </p:sp>
      <p:sp>
        <p:nvSpPr>
          <p:cNvPr id="9" name="Rectangle: Rounded Corners 32">
            <a:extLst>
              <a:ext uri="{FF2B5EF4-FFF2-40B4-BE49-F238E27FC236}">
                <a16:creationId xmlns:a16="http://schemas.microsoft.com/office/drawing/2014/main" id="{BD97E539-C095-4EE3-834E-F3AD7370A25C}"/>
              </a:ext>
            </a:extLst>
          </p:cNvPr>
          <p:cNvSpPr/>
          <p:nvPr/>
        </p:nvSpPr>
        <p:spPr>
          <a:xfrm>
            <a:off x="825901" y="1549976"/>
            <a:ext cx="2881313" cy="802027"/>
          </a:xfrm>
          <a:prstGeom prst="roundRect">
            <a:avLst>
              <a:gd name="adj" fmla="val 5000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a:latin typeface="Segoe UI" panose="020B0502040204020203" pitchFamily="34" charset="0"/>
                <a:cs typeface="Segoe UI" panose="020B0502040204020203" pitchFamily="34" charset="0"/>
              </a:rPr>
              <a:t>Reduced availability of liquor</a:t>
            </a:r>
          </a:p>
        </p:txBody>
      </p:sp>
      <p:sp>
        <p:nvSpPr>
          <p:cNvPr id="13" name="Rectangle: Rounded Corners 33">
            <a:extLst>
              <a:ext uri="{FF2B5EF4-FFF2-40B4-BE49-F238E27FC236}">
                <a16:creationId xmlns:a16="http://schemas.microsoft.com/office/drawing/2014/main" id="{764FE5AB-8D9C-4084-8513-CE21321E1138}"/>
              </a:ext>
            </a:extLst>
          </p:cNvPr>
          <p:cNvSpPr/>
          <p:nvPr/>
        </p:nvSpPr>
        <p:spPr>
          <a:xfrm>
            <a:off x="2354147" y="2533366"/>
            <a:ext cx="8569550" cy="666477"/>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a:solidFill>
                  <a:schemeClr val="tx1"/>
                </a:solidFill>
                <a:latin typeface="Segoe UI" panose="020B0502040204020203" pitchFamily="34" charset="0"/>
                <a:cs typeface="Segoe UI" panose="020B0502040204020203" pitchFamily="34" charset="0"/>
              </a:rPr>
              <a:t>Closure of identified illegal liquor outlets </a:t>
            </a:r>
          </a:p>
          <a:p>
            <a:pPr algn="ctr"/>
            <a:r>
              <a:rPr lang="en-US" sz="1600" noProof="1" smtClean="0">
                <a:solidFill>
                  <a:schemeClr val="tx1"/>
                </a:solidFill>
                <a:latin typeface="Segoe UI" panose="020B0502040204020203" pitchFamily="34" charset="0"/>
                <a:cs typeface="Segoe UI" panose="020B0502040204020203" pitchFamily="34" charset="0"/>
              </a:rPr>
              <a:t> </a:t>
            </a:r>
            <a:r>
              <a:rPr lang="en-US" sz="1600" b="1" noProof="1" smtClean="0">
                <a:solidFill>
                  <a:schemeClr val="tx1"/>
                </a:solidFill>
                <a:latin typeface="Segoe UI" panose="020B0502040204020203" pitchFamily="34" charset="0"/>
                <a:cs typeface="Segoe UI" panose="020B0502040204020203" pitchFamily="34" charset="0"/>
              </a:rPr>
              <a:t>T</a:t>
            </a:r>
            <a:r>
              <a:rPr lang="en-US" sz="1600" noProof="1" smtClean="0">
                <a:solidFill>
                  <a:schemeClr val="tx1"/>
                </a:solidFill>
                <a:latin typeface="Segoe UI" panose="020B0502040204020203" pitchFamily="34" charset="0"/>
                <a:cs typeface="Segoe UI" panose="020B0502040204020203" pitchFamily="34" charset="0"/>
              </a:rPr>
              <a:t> - (90%) </a:t>
            </a:r>
            <a:r>
              <a:rPr lang="en-US" sz="1600" b="1" noProof="1" smtClean="0">
                <a:solidFill>
                  <a:schemeClr val="tx1"/>
                </a:solidFill>
                <a:latin typeface="Segoe UI" panose="020B0502040204020203" pitchFamily="34" charset="0"/>
                <a:cs typeface="Segoe UI" panose="020B0502040204020203" pitchFamily="34" charset="0"/>
              </a:rPr>
              <a:t>Q1</a:t>
            </a:r>
            <a:r>
              <a:rPr lang="en-US" sz="1600" noProof="1" smtClean="0">
                <a:solidFill>
                  <a:schemeClr val="tx1"/>
                </a:solidFill>
                <a:latin typeface="Segoe UI" panose="020B0502040204020203" pitchFamily="34" charset="0"/>
                <a:cs typeface="Segoe UI" panose="020B0502040204020203" pitchFamily="34" charset="0"/>
              </a:rPr>
              <a:t> - </a:t>
            </a:r>
            <a:r>
              <a:rPr lang="en-ZA" sz="1600" noProof="1">
                <a:solidFill>
                  <a:schemeClr val="tx1"/>
                </a:solidFill>
                <a:latin typeface="Segoe UI" panose="020B0502040204020203" pitchFamily="34" charset="0"/>
                <a:cs typeface="Segoe UI" panose="020B0502040204020203" pitchFamily="34" charset="0"/>
              </a:rPr>
              <a:t>100% (1 552 from a total of 1 552).</a:t>
            </a:r>
            <a:endParaRPr lang="en-US" sz="1600" noProof="1">
              <a:solidFill>
                <a:schemeClr val="tx1"/>
              </a:solidFill>
              <a:latin typeface="Segoe UI" panose="020B0502040204020203" pitchFamily="34" charset="0"/>
              <a:cs typeface="Segoe UI" panose="020B0502040204020203" pitchFamily="34" charset="0"/>
            </a:endParaRPr>
          </a:p>
        </p:txBody>
      </p:sp>
      <p:sp>
        <p:nvSpPr>
          <p:cNvPr id="14" name="Rectangle: Rounded Corners 32">
            <a:extLst>
              <a:ext uri="{FF2B5EF4-FFF2-40B4-BE49-F238E27FC236}">
                <a16:creationId xmlns:a16="http://schemas.microsoft.com/office/drawing/2014/main" id="{BD97E539-C095-4EE3-834E-F3AD7370A25C}"/>
              </a:ext>
            </a:extLst>
          </p:cNvPr>
          <p:cNvSpPr/>
          <p:nvPr/>
        </p:nvSpPr>
        <p:spPr>
          <a:xfrm>
            <a:off x="825901" y="3442456"/>
            <a:ext cx="2881313" cy="802027"/>
          </a:xfrm>
          <a:prstGeom prst="roundRect">
            <a:avLst>
              <a:gd name="adj" fmla="val 5000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smtClean="0">
                <a:latin typeface="Segoe UI" panose="020B0502040204020203" pitchFamily="34" charset="0"/>
                <a:cs typeface="Segoe UI" panose="020B0502040204020203" pitchFamily="34" charset="0"/>
              </a:rPr>
              <a:t>Reduced levels of crime &amp; GBVF – strengthened community partnerships</a:t>
            </a:r>
            <a:endParaRPr lang="en-US" sz="1600" b="1" noProof="1">
              <a:latin typeface="Segoe UI" panose="020B0502040204020203" pitchFamily="34" charset="0"/>
              <a:cs typeface="Segoe UI" panose="020B0502040204020203" pitchFamily="34" charset="0"/>
            </a:endParaRPr>
          </a:p>
        </p:txBody>
      </p:sp>
      <p:sp>
        <p:nvSpPr>
          <p:cNvPr id="15" name="Rectangle: Rounded Corners 33">
            <a:extLst>
              <a:ext uri="{FF2B5EF4-FFF2-40B4-BE49-F238E27FC236}">
                <a16:creationId xmlns:a16="http://schemas.microsoft.com/office/drawing/2014/main" id="{764FE5AB-8D9C-4084-8513-CE21321E1138}"/>
              </a:ext>
            </a:extLst>
          </p:cNvPr>
          <p:cNvSpPr/>
          <p:nvPr/>
        </p:nvSpPr>
        <p:spPr>
          <a:xfrm>
            <a:off x="2629460" y="4387588"/>
            <a:ext cx="8422106" cy="1162312"/>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a:solidFill>
                  <a:schemeClr val="tx1"/>
                </a:solidFill>
                <a:latin typeface="Segoe UI" panose="020B0502040204020203" pitchFamily="34" charset="0"/>
                <a:cs typeface="Segoe UI" panose="020B0502040204020203" pitchFamily="34" charset="0"/>
              </a:rPr>
              <a:t>Police stations rendering a victim-friendly service to victims of crime, including </a:t>
            </a:r>
            <a:r>
              <a:rPr lang="en-US" sz="1600" noProof="1">
                <a:solidFill>
                  <a:schemeClr val="tx1"/>
                </a:solidFill>
                <a:latin typeface="Segoe UI" panose="020B0502040204020203" pitchFamily="34" charset="0"/>
                <a:cs typeface="Segoe UI" panose="020B0502040204020203" pitchFamily="34" charset="0"/>
              </a:rPr>
              <a:t>GBVF </a:t>
            </a:r>
            <a:endParaRPr lang="en-US" sz="1600" noProof="1" smtClean="0">
              <a:solidFill>
                <a:schemeClr val="tx1"/>
              </a:solidFill>
              <a:latin typeface="Segoe UI" panose="020B0502040204020203" pitchFamily="34" charset="0"/>
              <a:cs typeface="Segoe UI" panose="020B0502040204020203" pitchFamily="34" charset="0"/>
            </a:endParaRPr>
          </a:p>
          <a:p>
            <a:pPr algn="ctr"/>
            <a:r>
              <a:rPr lang="en-US" sz="1600" b="1" noProof="1" smtClean="0">
                <a:solidFill>
                  <a:schemeClr val="tx1"/>
                </a:solidFill>
                <a:latin typeface="Segoe UI" panose="020B0502040204020203" pitchFamily="34" charset="0"/>
                <a:cs typeface="Segoe UI" panose="020B0502040204020203" pitchFamily="34" charset="0"/>
              </a:rPr>
              <a:t>T</a:t>
            </a:r>
            <a:r>
              <a:rPr lang="en-US" sz="1600" noProof="1" smtClean="0">
                <a:solidFill>
                  <a:schemeClr val="tx1"/>
                </a:solidFill>
                <a:latin typeface="Segoe UI" panose="020B0502040204020203" pitchFamily="34" charset="0"/>
                <a:cs typeface="Segoe UI" panose="020B0502040204020203" pitchFamily="34" charset="0"/>
              </a:rPr>
              <a:t> - 100% </a:t>
            </a:r>
            <a:r>
              <a:rPr lang="en-US" sz="1600" b="1" noProof="1" smtClean="0">
                <a:solidFill>
                  <a:schemeClr val="tx1"/>
                </a:solidFill>
                <a:latin typeface="Segoe UI" panose="020B0502040204020203" pitchFamily="34" charset="0"/>
                <a:cs typeface="Segoe UI" panose="020B0502040204020203" pitchFamily="34" charset="0"/>
              </a:rPr>
              <a:t>Q1</a:t>
            </a:r>
            <a:r>
              <a:rPr lang="en-US" sz="1600" noProof="1" smtClean="0">
                <a:solidFill>
                  <a:schemeClr val="tx1"/>
                </a:solidFill>
                <a:latin typeface="Segoe UI" panose="020B0502040204020203" pitchFamily="34" charset="0"/>
                <a:cs typeface="Segoe UI" panose="020B0502040204020203" pitchFamily="34" charset="0"/>
              </a:rPr>
              <a:t> - </a:t>
            </a:r>
            <a:r>
              <a:rPr lang="en-ZA" sz="1600" noProof="1">
                <a:solidFill>
                  <a:schemeClr val="tx1"/>
                </a:solidFill>
                <a:latin typeface="Segoe UI" panose="020B0502040204020203" pitchFamily="34" charset="0"/>
                <a:cs typeface="Segoe UI" panose="020B0502040204020203" pitchFamily="34" charset="0"/>
              </a:rPr>
              <a:t>100% (All 1 155 police stations were compliant with two of the three set criteria).</a:t>
            </a:r>
            <a:endParaRPr lang="en-US" sz="1600" noProof="1">
              <a:solidFill>
                <a:schemeClr val="tx1"/>
              </a:solidFill>
              <a:latin typeface="Segoe UI" panose="020B0502040204020203" pitchFamily="34" charset="0"/>
              <a:cs typeface="Segoe UI" panose="020B0502040204020203" pitchFamily="34" charset="0"/>
            </a:endParaRPr>
          </a:p>
        </p:txBody>
      </p:sp>
      <p:cxnSp>
        <p:nvCxnSpPr>
          <p:cNvPr id="16" name="Connector: Elbow 37">
            <a:extLst>
              <a:ext uri="{FF2B5EF4-FFF2-40B4-BE49-F238E27FC236}">
                <a16:creationId xmlns:a16="http://schemas.microsoft.com/office/drawing/2014/main" id="{4AB26D68-D76C-4EF7-ABD3-E0419F336CFE}"/>
              </a:ext>
            </a:extLst>
          </p:cNvPr>
          <p:cNvCxnSpPr>
            <a:cxnSpLocks/>
            <a:stCxn id="14" idx="2"/>
            <a:endCxn id="15" idx="1"/>
          </p:cNvCxnSpPr>
          <p:nvPr/>
        </p:nvCxnSpPr>
        <p:spPr>
          <a:xfrm rot="16200000" flipH="1">
            <a:off x="2085879" y="4425162"/>
            <a:ext cx="724261" cy="362902"/>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671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12551"/>
            <a:ext cx="10786872" cy="730445"/>
          </a:xfrm>
        </p:spPr>
        <p:txBody>
          <a:bodyPr>
            <a:noAutofit/>
          </a:bodyPr>
          <a:lstStyle/>
          <a:p>
            <a:pPr marL="179388" lvl="1" algn="l" defTabSz="914377" rtl="0">
              <a:lnSpc>
                <a:spcPct val="80000"/>
              </a:lnSpc>
              <a:spcBef>
                <a:spcPct val="0"/>
              </a:spcBef>
            </a:pPr>
            <a:r>
              <a:rPr lang="en-ZA" sz="4000" kern="1200" cap="all" spc="100" dirty="0">
                <a:solidFill>
                  <a:schemeClr val="tx1"/>
                </a:solidFill>
                <a:latin typeface="+mj-lt"/>
                <a:ea typeface="+mj-ea"/>
                <a:cs typeface="+mj-cs"/>
              </a:rPr>
              <a:t>GBVF-related </a:t>
            </a:r>
            <a:r>
              <a:rPr lang="en-ZA" sz="4000" kern="1200" cap="all" spc="100" dirty="0" smtClean="0">
                <a:solidFill>
                  <a:schemeClr val="tx1"/>
                </a:solidFill>
                <a:latin typeface="+mj-lt"/>
                <a:ea typeface="+mj-ea"/>
                <a:cs typeface="+mj-cs"/>
              </a:rPr>
              <a:t>APP performance </a:t>
            </a:r>
            <a:r>
              <a:rPr lang="en-ZA" sz="4000" kern="1200" cap="all" spc="100" dirty="0">
                <a:solidFill>
                  <a:schemeClr val="tx1"/>
                </a:solidFill>
                <a:latin typeface="+mj-lt"/>
                <a:ea typeface="+mj-ea"/>
                <a:cs typeface="+mj-cs"/>
              </a:rPr>
              <a:t>indicators – SAPS </a:t>
            </a:r>
            <a:r>
              <a:rPr lang="en-ZA" sz="4000" kern="1200" cap="all" spc="100" dirty="0" smtClean="0">
                <a:solidFill>
                  <a:schemeClr val="tx1"/>
                </a:solidFill>
                <a:latin typeface="+mj-lt"/>
                <a:ea typeface="+mj-ea"/>
                <a:cs typeface="+mj-cs"/>
              </a:rPr>
              <a:t>1</a:t>
            </a:r>
            <a:r>
              <a:rPr lang="en-ZA" sz="4000" kern="1200" cap="all" spc="100" baseline="30000" dirty="0" smtClean="0">
                <a:solidFill>
                  <a:schemeClr val="tx1"/>
                </a:solidFill>
                <a:latin typeface="+mj-lt"/>
                <a:ea typeface="+mj-ea"/>
                <a:cs typeface="+mj-cs"/>
              </a:rPr>
              <a:t>st</a:t>
            </a:r>
            <a:r>
              <a:rPr lang="en-ZA" sz="4000" kern="1200" cap="all" spc="100" dirty="0" smtClean="0">
                <a:solidFill>
                  <a:schemeClr val="tx1"/>
                </a:solidFill>
                <a:latin typeface="+mj-lt"/>
                <a:ea typeface="+mj-ea"/>
                <a:cs typeface="+mj-cs"/>
              </a:rPr>
              <a:t> Quarterly Report (2)</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29</a:t>
            </a:fld>
            <a:endParaRPr lang="en-ZA" dirty="0"/>
          </a:p>
        </p:txBody>
      </p:sp>
      <p:sp>
        <p:nvSpPr>
          <p:cNvPr id="10" name="Rectangle: Rounded Corners 32">
            <a:extLst>
              <a:ext uri="{FF2B5EF4-FFF2-40B4-BE49-F238E27FC236}">
                <a16:creationId xmlns:a16="http://schemas.microsoft.com/office/drawing/2014/main" id="{BD97E539-C095-4EE3-834E-F3AD7370A25C}"/>
              </a:ext>
            </a:extLst>
          </p:cNvPr>
          <p:cNvSpPr/>
          <p:nvPr/>
        </p:nvSpPr>
        <p:spPr>
          <a:xfrm>
            <a:off x="1095690" y="1488332"/>
            <a:ext cx="2881313" cy="802027"/>
          </a:xfrm>
          <a:prstGeom prst="roundRect">
            <a:avLst>
              <a:gd name="adj" fmla="val 5000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a:latin typeface="Segoe UI" panose="020B0502040204020203" pitchFamily="34" charset="0"/>
                <a:cs typeface="Segoe UI" panose="020B0502040204020203" pitchFamily="34" charset="0"/>
              </a:rPr>
              <a:t>Reduced </a:t>
            </a:r>
            <a:r>
              <a:rPr lang="en-US" sz="1600" b="1" noProof="1" smtClean="0">
                <a:latin typeface="Segoe UI" panose="020B0502040204020203" pitchFamily="34" charset="0"/>
                <a:cs typeface="Segoe UI" panose="020B0502040204020203" pitchFamily="34" charset="0"/>
              </a:rPr>
              <a:t>violence </a:t>
            </a:r>
            <a:r>
              <a:rPr lang="en-US" sz="1600" b="1" noProof="1">
                <a:latin typeface="Segoe UI" panose="020B0502040204020203" pitchFamily="34" charset="0"/>
                <a:cs typeface="Segoe UI" panose="020B0502040204020203" pitchFamily="34" charset="0"/>
              </a:rPr>
              <a:t>against women &amp; children</a:t>
            </a:r>
          </a:p>
        </p:txBody>
      </p:sp>
      <p:sp>
        <p:nvSpPr>
          <p:cNvPr id="11" name="Rectangle: Rounded Corners 34">
            <a:extLst>
              <a:ext uri="{FF2B5EF4-FFF2-40B4-BE49-F238E27FC236}">
                <a16:creationId xmlns:a16="http://schemas.microsoft.com/office/drawing/2014/main" id="{78AA0A05-F259-4914-912D-80D035C98526}"/>
              </a:ext>
            </a:extLst>
          </p:cNvPr>
          <p:cNvSpPr/>
          <p:nvPr/>
        </p:nvSpPr>
        <p:spPr>
          <a:xfrm>
            <a:off x="2899246" y="2604159"/>
            <a:ext cx="8422108" cy="920091"/>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a:solidFill>
                  <a:schemeClr val="tx1"/>
                </a:solidFill>
                <a:latin typeface="Segoe UI" panose="020B0502040204020203" pitchFamily="34" charset="0"/>
                <a:cs typeface="Segoe UI" panose="020B0502040204020203" pitchFamily="34" charset="0"/>
              </a:rPr>
              <a:t>Reduction in the number of contact crimes against women </a:t>
            </a:r>
          </a:p>
          <a:p>
            <a:pPr algn="ctr"/>
            <a:r>
              <a:rPr lang="en-US" sz="1600" b="1" noProof="1" smtClean="0">
                <a:solidFill>
                  <a:schemeClr val="tx1"/>
                </a:solidFill>
                <a:latin typeface="Segoe UI" panose="020B0502040204020203" pitchFamily="34" charset="0"/>
                <a:cs typeface="Segoe UI" panose="020B0502040204020203" pitchFamily="34" charset="0"/>
              </a:rPr>
              <a:t>T</a:t>
            </a:r>
            <a:r>
              <a:rPr lang="en-US" sz="1600" noProof="1" smtClean="0">
                <a:solidFill>
                  <a:schemeClr val="tx1"/>
                </a:solidFill>
                <a:latin typeface="Segoe UI" panose="020B0502040204020203" pitchFamily="34" charset="0"/>
                <a:cs typeface="Segoe UI" panose="020B0502040204020203" pitchFamily="34" charset="0"/>
              </a:rPr>
              <a:t> – 6,9% </a:t>
            </a:r>
            <a:r>
              <a:rPr lang="en-US" sz="1600" b="1" noProof="1" smtClean="0">
                <a:solidFill>
                  <a:schemeClr val="tx1"/>
                </a:solidFill>
                <a:latin typeface="Segoe UI" panose="020B0502040204020203" pitchFamily="34" charset="0"/>
                <a:cs typeface="Segoe UI" panose="020B0502040204020203" pitchFamily="34" charset="0"/>
              </a:rPr>
              <a:t>Q1</a:t>
            </a:r>
            <a:r>
              <a:rPr lang="en-US" sz="1600" noProof="1" smtClean="0">
                <a:solidFill>
                  <a:schemeClr val="tx1"/>
                </a:solidFill>
                <a:latin typeface="Segoe UI" panose="020B0502040204020203" pitchFamily="34" charset="0"/>
                <a:cs typeface="Segoe UI" panose="020B0502040204020203" pitchFamily="34" charset="0"/>
              </a:rPr>
              <a:t> - </a:t>
            </a:r>
            <a:r>
              <a:rPr lang="en-ZA" sz="1600" noProof="1">
                <a:solidFill>
                  <a:schemeClr val="tx1"/>
                </a:solidFill>
                <a:latin typeface="Segoe UI" panose="020B0502040204020203" pitchFamily="34" charset="0"/>
                <a:cs typeface="Segoe UI" panose="020B0502040204020203" pitchFamily="34" charset="0"/>
              </a:rPr>
              <a:t>Increased, by 7,8% from 24 723 during the 1st quarter, in 2019/2020 to 26 658 during the 1st quarter, in 2020/2021.</a:t>
            </a:r>
            <a:endParaRPr lang="en-US" sz="1600" noProof="1">
              <a:solidFill>
                <a:schemeClr val="tx1"/>
              </a:solidFill>
              <a:latin typeface="Segoe UI" panose="020B0502040204020203" pitchFamily="34" charset="0"/>
              <a:cs typeface="Segoe UI" panose="020B0502040204020203" pitchFamily="34" charset="0"/>
            </a:endParaRPr>
          </a:p>
        </p:txBody>
      </p:sp>
      <p:sp>
        <p:nvSpPr>
          <p:cNvPr id="12" name="Rectangle: Rounded Corners 35">
            <a:extLst>
              <a:ext uri="{FF2B5EF4-FFF2-40B4-BE49-F238E27FC236}">
                <a16:creationId xmlns:a16="http://schemas.microsoft.com/office/drawing/2014/main" id="{A65EA2BF-E31D-43BD-A70E-CED3679F2398}"/>
              </a:ext>
            </a:extLst>
          </p:cNvPr>
          <p:cNvSpPr/>
          <p:nvPr/>
        </p:nvSpPr>
        <p:spPr>
          <a:xfrm>
            <a:off x="2899246" y="3880053"/>
            <a:ext cx="8422108" cy="888797"/>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noProof="1">
                <a:solidFill>
                  <a:schemeClr val="tx1"/>
                </a:solidFill>
                <a:latin typeface="Segoe UI" panose="020B0502040204020203" pitchFamily="34" charset="0"/>
                <a:cs typeface="Segoe UI" panose="020B0502040204020203" pitchFamily="34" charset="0"/>
              </a:rPr>
              <a:t>Reduction in the number of contact crimes against children </a:t>
            </a:r>
          </a:p>
          <a:p>
            <a:pPr algn="ctr"/>
            <a:r>
              <a:rPr lang="en-US" sz="1600" b="1" noProof="1" smtClean="0">
                <a:solidFill>
                  <a:schemeClr val="tx1"/>
                </a:solidFill>
                <a:latin typeface="Segoe UI" panose="020B0502040204020203" pitchFamily="34" charset="0"/>
                <a:cs typeface="Segoe UI" panose="020B0502040204020203" pitchFamily="34" charset="0"/>
              </a:rPr>
              <a:t>T</a:t>
            </a:r>
            <a:r>
              <a:rPr lang="en-US" sz="1600" noProof="1" smtClean="0">
                <a:solidFill>
                  <a:schemeClr val="tx1"/>
                </a:solidFill>
                <a:latin typeface="Segoe UI" panose="020B0502040204020203" pitchFamily="34" charset="0"/>
                <a:cs typeface="Segoe UI" panose="020B0502040204020203" pitchFamily="34" charset="0"/>
              </a:rPr>
              <a:t> – 6,73% </a:t>
            </a:r>
            <a:r>
              <a:rPr lang="en-US" sz="1600" b="1" noProof="1" smtClean="0">
                <a:solidFill>
                  <a:schemeClr val="tx1"/>
                </a:solidFill>
                <a:latin typeface="Segoe UI" panose="020B0502040204020203" pitchFamily="34" charset="0"/>
                <a:cs typeface="Segoe UI" panose="020B0502040204020203" pitchFamily="34" charset="0"/>
              </a:rPr>
              <a:t>Q1</a:t>
            </a:r>
            <a:r>
              <a:rPr lang="en-US" sz="1600" noProof="1" smtClean="0">
                <a:solidFill>
                  <a:schemeClr val="tx1"/>
                </a:solidFill>
                <a:latin typeface="Segoe UI" panose="020B0502040204020203" pitchFamily="34" charset="0"/>
                <a:cs typeface="Segoe UI" panose="020B0502040204020203" pitchFamily="34" charset="0"/>
              </a:rPr>
              <a:t> - </a:t>
            </a:r>
            <a:r>
              <a:rPr lang="en-ZA" sz="1600" noProof="1">
                <a:solidFill>
                  <a:schemeClr val="tx1"/>
                </a:solidFill>
                <a:latin typeface="Segoe UI" panose="020B0502040204020203" pitchFamily="34" charset="0"/>
                <a:cs typeface="Segoe UI" panose="020B0502040204020203" pitchFamily="34" charset="0"/>
              </a:rPr>
              <a:t>Increased by 9,7% from 6 024 during the 1st quarter, in 2019/2020 to 6 610 during the 1st quarter, in 2020/2021.</a:t>
            </a:r>
            <a:endParaRPr lang="en-US" sz="1600" noProof="1">
              <a:solidFill>
                <a:schemeClr val="tx1"/>
              </a:solidFill>
              <a:latin typeface="Segoe UI" panose="020B0502040204020203" pitchFamily="34" charset="0"/>
              <a:cs typeface="Segoe UI" panose="020B0502040204020203" pitchFamily="34" charset="0"/>
            </a:endParaRPr>
          </a:p>
        </p:txBody>
      </p:sp>
      <p:cxnSp>
        <p:nvCxnSpPr>
          <p:cNvPr id="17" name="Connector: Elbow 38">
            <a:extLst>
              <a:ext uri="{FF2B5EF4-FFF2-40B4-BE49-F238E27FC236}">
                <a16:creationId xmlns:a16="http://schemas.microsoft.com/office/drawing/2014/main" id="{6043677B-9121-44C4-8309-7232EDC0E5A5}"/>
              </a:ext>
            </a:extLst>
          </p:cNvPr>
          <p:cNvCxnSpPr>
            <a:cxnSpLocks/>
            <a:stCxn id="10" idx="2"/>
            <a:endCxn id="11" idx="1"/>
          </p:cNvCxnSpPr>
          <p:nvPr/>
        </p:nvCxnSpPr>
        <p:spPr>
          <a:xfrm rot="16200000" flipH="1">
            <a:off x="2330873" y="2495832"/>
            <a:ext cx="773846" cy="362899"/>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Connector: Elbow 39">
            <a:extLst>
              <a:ext uri="{FF2B5EF4-FFF2-40B4-BE49-F238E27FC236}">
                <a16:creationId xmlns:a16="http://schemas.microsoft.com/office/drawing/2014/main" id="{3A2607A7-155D-4B09-92FE-29C1727300DF}"/>
              </a:ext>
            </a:extLst>
          </p:cNvPr>
          <p:cNvCxnSpPr>
            <a:cxnSpLocks/>
            <a:stCxn id="10" idx="2"/>
            <a:endCxn id="12" idx="1"/>
          </p:cNvCxnSpPr>
          <p:nvPr/>
        </p:nvCxnSpPr>
        <p:spPr>
          <a:xfrm rot="16200000" flipH="1">
            <a:off x="1700750" y="3125955"/>
            <a:ext cx="2034093" cy="362899"/>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363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AA570-3596-44A9-950A-E638EE719369}" type="slidenum">
              <a:rPr lang="en-ZA" smtClean="0"/>
              <a:t>3</a:t>
            </a:fld>
            <a:endParaRPr lang="en-ZA" dirty="0"/>
          </a:p>
        </p:txBody>
      </p:sp>
      <p:sp>
        <p:nvSpPr>
          <p:cNvPr id="3" name="Title 2"/>
          <p:cNvSpPr>
            <a:spLocks noGrp="1"/>
          </p:cNvSpPr>
          <p:nvPr>
            <p:ph type="ctrTitle"/>
          </p:nvPr>
        </p:nvSpPr>
        <p:spPr/>
        <p:txBody>
          <a:bodyPr>
            <a:normAutofit/>
          </a:bodyPr>
          <a:lstStyle/>
          <a:p>
            <a:r>
              <a:rPr lang="en-ZA" dirty="0" smtClean="0"/>
              <a:t>Conceptual framework</a:t>
            </a:r>
            <a:endParaRPr lang="en-ZA" dirty="0"/>
          </a:p>
        </p:txBody>
      </p:sp>
    </p:spTree>
    <p:extLst>
      <p:ext uri="{BB962C8B-B14F-4D97-AF65-F5344CB8AC3E}">
        <p14:creationId xmlns:p14="http://schemas.microsoft.com/office/powerpoint/2010/main" val="3102858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312551"/>
            <a:ext cx="10786872" cy="730445"/>
          </a:xfrm>
        </p:spPr>
        <p:txBody>
          <a:bodyPr>
            <a:noAutofit/>
          </a:bodyPr>
          <a:lstStyle/>
          <a:p>
            <a:pPr marL="179388" lvl="1" algn="l" defTabSz="914377" rtl="0">
              <a:lnSpc>
                <a:spcPct val="80000"/>
              </a:lnSpc>
              <a:spcBef>
                <a:spcPct val="0"/>
              </a:spcBef>
            </a:pPr>
            <a:r>
              <a:rPr lang="en-ZA" sz="4000" kern="1200" cap="all" spc="100" dirty="0">
                <a:solidFill>
                  <a:schemeClr val="tx1"/>
                </a:solidFill>
                <a:latin typeface="+mj-lt"/>
                <a:ea typeface="+mj-ea"/>
                <a:cs typeface="+mj-cs"/>
              </a:rPr>
              <a:t>GBVF-related </a:t>
            </a:r>
            <a:r>
              <a:rPr lang="en-ZA" sz="4000" kern="1200" cap="all" spc="100" dirty="0" smtClean="0">
                <a:solidFill>
                  <a:schemeClr val="tx1"/>
                </a:solidFill>
                <a:latin typeface="+mj-lt"/>
                <a:ea typeface="+mj-ea"/>
                <a:cs typeface="+mj-cs"/>
              </a:rPr>
              <a:t>APP performance </a:t>
            </a:r>
            <a:r>
              <a:rPr lang="en-ZA" sz="4000" kern="1200" cap="all" spc="100" dirty="0">
                <a:solidFill>
                  <a:schemeClr val="tx1"/>
                </a:solidFill>
                <a:latin typeface="+mj-lt"/>
                <a:ea typeface="+mj-ea"/>
                <a:cs typeface="+mj-cs"/>
              </a:rPr>
              <a:t>indicators – SAPS </a:t>
            </a:r>
            <a:r>
              <a:rPr lang="en-ZA" sz="4000" kern="1200" cap="all" spc="100" dirty="0" smtClean="0">
                <a:solidFill>
                  <a:schemeClr val="tx1"/>
                </a:solidFill>
                <a:latin typeface="+mj-lt"/>
                <a:ea typeface="+mj-ea"/>
                <a:cs typeface="+mj-cs"/>
              </a:rPr>
              <a:t>1</a:t>
            </a:r>
            <a:r>
              <a:rPr lang="en-ZA" sz="4000" kern="1200" cap="all" spc="100" baseline="30000" dirty="0" smtClean="0">
                <a:solidFill>
                  <a:schemeClr val="tx1"/>
                </a:solidFill>
                <a:latin typeface="+mj-lt"/>
                <a:ea typeface="+mj-ea"/>
                <a:cs typeface="+mj-cs"/>
              </a:rPr>
              <a:t>st</a:t>
            </a:r>
            <a:r>
              <a:rPr lang="en-ZA" sz="4000" kern="1200" cap="all" spc="100" dirty="0" smtClean="0">
                <a:solidFill>
                  <a:schemeClr val="tx1"/>
                </a:solidFill>
                <a:latin typeface="+mj-lt"/>
                <a:ea typeface="+mj-ea"/>
                <a:cs typeface="+mj-cs"/>
              </a:rPr>
              <a:t> Quarterly Report (3)</a:t>
            </a:r>
            <a:endParaRPr lang="en-ZA" sz="4000" kern="1200" cap="all" spc="100" dirty="0">
              <a:solidFill>
                <a:schemeClr val="tx1"/>
              </a:solidFill>
              <a:latin typeface="+mj-lt"/>
              <a:ea typeface="+mj-ea"/>
              <a:cs typeface="+mj-cs"/>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30</a:t>
            </a:fld>
            <a:endParaRPr lang="en-ZA" dirty="0"/>
          </a:p>
        </p:txBody>
      </p:sp>
      <p:sp>
        <p:nvSpPr>
          <p:cNvPr id="9" name="Rectangle: Rounded Corners 32">
            <a:extLst>
              <a:ext uri="{FF2B5EF4-FFF2-40B4-BE49-F238E27FC236}">
                <a16:creationId xmlns:a16="http://schemas.microsoft.com/office/drawing/2014/main" id="{BD97E539-C095-4EE3-834E-F3AD7370A25C}"/>
              </a:ext>
            </a:extLst>
          </p:cNvPr>
          <p:cNvSpPr/>
          <p:nvPr/>
        </p:nvSpPr>
        <p:spPr>
          <a:xfrm>
            <a:off x="960628" y="1322486"/>
            <a:ext cx="2881313" cy="802027"/>
          </a:xfrm>
          <a:prstGeom prst="roundRect">
            <a:avLst>
              <a:gd name="adj" fmla="val 5000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ZA" sz="1600" b="1" dirty="0">
                <a:latin typeface="Segoe UI" panose="020B0502040204020203" pitchFamily="34" charset="0"/>
                <a:cs typeface="Segoe UI" panose="020B0502040204020203" pitchFamily="34" charset="0"/>
              </a:rPr>
              <a:t>Reduced levels of violence against women</a:t>
            </a:r>
          </a:p>
        </p:txBody>
      </p:sp>
      <p:sp>
        <p:nvSpPr>
          <p:cNvPr id="13" name="Rectangle: Rounded Corners 33">
            <a:extLst>
              <a:ext uri="{FF2B5EF4-FFF2-40B4-BE49-F238E27FC236}">
                <a16:creationId xmlns:a16="http://schemas.microsoft.com/office/drawing/2014/main" id="{764FE5AB-8D9C-4084-8513-CE21321E1138}"/>
              </a:ext>
            </a:extLst>
          </p:cNvPr>
          <p:cNvSpPr/>
          <p:nvPr/>
        </p:nvSpPr>
        <p:spPr>
          <a:xfrm>
            <a:off x="2839970" y="2224496"/>
            <a:ext cx="8259830" cy="733872"/>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ZA" sz="1600" b="1" dirty="0">
                <a:solidFill>
                  <a:schemeClr val="tx1"/>
                </a:solidFill>
                <a:latin typeface="Segoe UI" panose="020B0502040204020203" pitchFamily="34" charset="0"/>
                <a:cs typeface="Segoe UI" panose="020B0502040204020203" pitchFamily="34" charset="0"/>
              </a:rPr>
              <a:t>Detection rate for </a:t>
            </a:r>
            <a:r>
              <a:rPr lang="en-GB" sz="1600" b="1" dirty="0">
                <a:solidFill>
                  <a:schemeClr val="tx1"/>
                </a:solidFill>
                <a:latin typeface="Segoe UI" panose="020B0502040204020203" pitchFamily="34" charset="0"/>
                <a:cs typeface="Segoe UI" panose="020B0502040204020203" pitchFamily="34" charset="0"/>
              </a:rPr>
              <a:t>crimes against women, 18 and above </a:t>
            </a:r>
          </a:p>
          <a:p>
            <a:pPr algn="ctr"/>
            <a:r>
              <a:rPr lang="en-GB" sz="1600" b="1" dirty="0" smtClean="0">
                <a:solidFill>
                  <a:schemeClr val="tx1"/>
                </a:solidFill>
                <a:latin typeface="Segoe UI" panose="020B0502040204020203" pitchFamily="34" charset="0"/>
                <a:cs typeface="Segoe UI" panose="020B0502040204020203" pitchFamily="34" charset="0"/>
              </a:rPr>
              <a:t>T</a:t>
            </a:r>
            <a:r>
              <a:rPr lang="en-GB" sz="1600" dirty="0">
                <a:solidFill>
                  <a:schemeClr val="tx1"/>
                </a:solidFill>
                <a:latin typeface="Segoe UI" panose="020B0502040204020203" pitchFamily="34" charset="0"/>
                <a:cs typeface="Segoe UI" panose="020B0502040204020203" pitchFamily="34" charset="0"/>
              </a:rPr>
              <a:t>:</a:t>
            </a:r>
            <a:r>
              <a:rPr lang="en-GB" sz="1600" dirty="0" smtClean="0">
                <a:solidFill>
                  <a:schemeClr val="tx1"/>
                </a:solidFill>
                <a:latin typeface="Segoe UI" panose="020B0502040204020203" pitchFamily="34" charset="0"/>
                <a:cs typeface="Segoe UI" panose="020B0502040204020203" pitchFamily="34" charset="0"/>
              </a:rPr>
              <a:t> 75,15% </a:t>
            </a:r>
            <a:r>
              <a:rPr lang="en-GB" sz="1600" b="1" dirty="0" smtClean="0">
                <a:solidFill>
                  <a:schemeClr val="tx1"/>
                </a:solidFill>
                <a:latin typeface="Segoe UI" panose="020B0502040204020203" pitchFamily="34" charset="0"/>
                <a:cs typeface="Segoe UI" panose="020B0502040204020203" pitchFamily="34" charset="0"/>
              </a:rPr>
              <a:t>Q1</a:t>
            </a:r>
            <a:r>
              <a:rPr lang="en-GB" sz="1600" dirty="0">
                <a:solidFill>
                  <a:schemeClr val="tx1"/>
                </a:solidFill>
                <a:latin typeface="Segoe UI" panose="020B0502040204020203" pitchFamily="34" charset="0"/>
                <a:cs typeface="Segoe UI" panose="020B0502040204020203" pitchFamily="34" charset="0"/>
              </a:rPr>
              <a:t>:</a:t>
            </a:r>
            <a:r>
              <a:rPr lang="en-GB" sz="1600" dirty="0" smtClean="0">
                <a:solidFill>
                  <a:schemeClr val="tx1"/>
                </a:solidFill>
                <a:latin typeface="Segoe UI" panose="020B0502040204020203" pitchFamily="34" charset="0"/>
                <a:cs typeface="Segoe UI" panose="020B0502040204020203" pitchFamily="34" charset="0"/>
              </a:rPr>
              <a:t>  </a:t>
            </a:r>
            <a:r>
              <a:rPr lang="en-ZA" sz="1600" noProof="1">
                <a:solidFill>
                  <a:schemeClr val="tx1"/>
                </a:solidFill>
                <a:latin typeface="Segoe UI" panose="020B0502040204020203" pitchFamily="34" charset="0"/>
                <a:cs typeface="Segoe UI" panose="020B0502040204020203" pitchFamily="34" charset="0"/>
              </a:rPr>
              <a:t>72,67% (135 078 from a total of 185 881</a:t>
            </a:r>
            <a:r>
              <a:rPr lang="en-ZA" sz="1600" noProof="1" smtClean="0">
                <a:solidFill>
                  <a:schemeClr val="tx1"/>
                </a:solidFill>
                <a:latin typeface="Segoe UI" panose="020B0502040204020203" pitchFamily="34" charset="0"/>
                <a:cs typeface="Segoe UI" panose="020B0502040204020203" pitchFamily="34" charset="0"/>
              </a:rPr>
              <a:t>)</a:t>
            </a:r>
            <a:endParaRPr lang="en-US" sz="1600" noProof="1">
              <a:solidFill>
                <a:schemeClr val="tx1"/>
              </a:solidFill>
              <a:latin typeface="Segoe UI" panose="020B0502040204020203" pitchFamily="34" charset="0"/>
              <a:cs typeface="Segoe UI" panose="020B0502040204020203" pitchFamily="34" charset="0"/>
            </a:endParaRPr>
          </a:p>
        </p:txBody>
      </p:sp>
      <p:sp>
        <p:nvSpPr>
          <p:cNvPr id="14" name="Rectangle: Rounded Corners 34">
            <a:extLst>
              <a:ext uri="{FF2B5EF4-FFF2-40B4-BE49-F238E27FC236}">
                <a16:creationId xmlns:a16="http://schemas.microsoft.com/office/drawing/2014/main" id="{78AA0A05-F259-4914-912D-80D035C98526}"/>
              </a:ext>
            </a:extLst>
          </p:cNvPr>
          <p:cNvSpPr/>
          <p:nvPr/>
        </p:nvSpPr>
        <p:spPr>
          <a:xfrm>
            <a:off x="2890770" y="3044040"/>
            <a:ext cx="8199128" cy="745702"/>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ZA" sz="1600" dirty="0">
                <a:solidFill>
                  <a:schemeClr val="tx1"/>
                </a:solidFill>
                <a:latin typeface="Segoe UI" panose="020B0502040204020203" pitchFamily="34" charset="0"/>
                <a:cs typeface="Segoe UI" panose="020B0502040204020203" pitchFamily="34" charset="0"/>
              </a:rPr>
              <a:t>Percentage reduction in outstanding case dockets related to crimes against women </a:t>
            </a:r>
            <a:endParaRPr lang="en-ZA" sz="1600" dirty="0" smtClean="0">
              <a:solidFill>
                <a:schemeClr val="tx1"/>
              </a:solidFill>
              <a:latin typeface="Segoe UI" panose="020B0502040204020203" pitchFamily="34" charset="0"/>
              <a:cs typeface="Segoe UI" panose="020B0502040204020203" pitchFamily="34" charset="0"/>
            </a:endParaRPr>
          </a:p>
          <a:p>
            <a:pPr algn="ctr"/>
            <a:r>
              <a:rPr lang="en-ZA" sz="1600" dirty="0" smtClean="0">
                <a:solidFill>
                  <a:schemeClr val="tx1"/>
                </a:solidFill>
                <a:latin typeface="Segoe UI" panose="020B0502040204020203" pitchFamily="34" charset="0"/>
                <a:cs typeface="Segoe UI" panose="020B0502040204020203" pitchFamily="34" charset="0"/>
              </a:rPr>
              <a:t>(</a:t>
            </a:r>
            <a:r>
              <a:rPr lang="en-ZA" sz="1600" dirty="0">
                <a:solidFill>
                  <a:schemeClr val="tx1"/>
                </a:solidFill>
                <a:latin typeface="Segoe UI" panose="020B0502040204020203" pitchFamily="34" charset="0"/>
                <a:cs typeface="Segoe UI" panose="020B0502040204020203" pitchFamily="34" charset="0"/>
              </a:rPr>
              <a:t>18 years and above) older than 1 year </a:t>
            </a:r>
          </a:p>
          <a:p>
            <a:pPr algn="ctr"/>
            <a:r>
              <a:rPr lang="en-ZA" sz="1600" b="1" dirty="0" smtClean="0">
                <a:solidFill>
                  <a:schemeClr val="tx1"/>
                </a:solidFill>
                <a:latin typeface="Segoe UI" panose="020B0502040204020203" pitchFamily="34" charset="0"/>
                <a:cs typeface="Segoe UI" panose="020B0502040204020203" pitchFamily="34" charset="0"/>
              </a:rPr>
              <a:t>T</a:t>
            </a:r>
            <a:r>
              <a:rPr lang="en-ZA" sz="1600" dirty="0">
                <a:solidFill>
                  <a:schemeClr val="tx1"/>
                </a:solidFill>
                <a:latin typeface="Segoe UI" panose="020B0502040204020203" pitchFamily="34" charset="0"/>
                <a:cs typeface="Segoe UI" panose="020B0502040204020203" pitchFamily="34" charset="0"/>
              </a:rPr>
              <a:t>:</a:t>
            </a:r>
            <a:r>
              <a:rPr lang="en-ZA" sz="1600" dirty="0" smtClean="0">
                <a:solidFill>
                  <a:schemeClr val="tx1"/>
                </a:solidFill>
                <a:latin typeface="Segoe UI" panose="020B0502040204020203" pitchFamily="34" charset="0"/>
                <a:cs typeface="Segoe UI" panose="020B0502040204020203" pitchFamily="34" charset="0"/>
              </a:rPr>
              <a:t> 5% </a:t>
            </a:r>
            <a:r>
              <a:rPr lang="en-ZA" sz="1600" b="1" dirty="0" smtClean="0">
                <a:solidFill>
                  <a:schemeClr val="tx1"/>
                </a:solidFill>
                <a:latin typeface="Segoe UI" panose="020B0502040204020203" pitchFamily="34" charset="0"/>
                <a:cs typeface="Segoe UI" panose="020B0502040204020203" pitchFamily="34" charset="0"/>
              </a:rPr>
              <a:t>Q1:</a:t>
            </a:r>
            <a:r>
              <a:rPr lang="en-ZA" sz="1600" dirty="0" smtClean="0">
                <a:solidFill>
                  <a:schemeClr val="tx1"/>
                </a:solidFill>
                <a:latin typeface="Segoe UI" panose="020B0502040204020203" pitchFamily="34" charset="0"/>
                <a:cs typeface="Segoe UI" panose="020B0502040204020203" pitchFamily="34" charset="0"/>
              </a:rPr>
              <a:t> -25,97</a:t>
            </a:r>
            <a:r>
              <a:rPr lang="en-ZA" sz="1600" dirty="0">
                <a:solidFill>
                  <a:schemeClr val="tx1"/>
                </a:solidFill>
                <a:latin typeface="Segoe UI" panose="020B0502040204020203" pitchFamily="34" charset="0"/>
                <a:cs typeface="Segoe UI" panose="020B0502040204020203" pitchFamily="34" charset="0"/>
              </a:rPr>
              <a:t>% (2 153 from a total of 8 289).</a:t>
            </a:r>
            <a:endParaRPr lang="en-US" sz="1600" noProof="1">
              <a:solidFill>
                <a:schemeClr val="tx1"/>
              </a:solidFill>
              <a:latin typeface="Segoe UI" panose="020B0502040204020203" pitchFamily="34" charset="0"/>
              <a:cs typeface="Segoe UI" panose="020B0502040204020203" pitchFamily="34" charset="0"/>
            </a:endParaRPr>
          </a:p>
        </p:txBody>
      </p:sp>
      <p:cxnSp>
        <p:nvCxnSpPr>
          <p:cNvPr id="15" name="Connector: Elbow 37">
            <a:extLst>
              <a:ext uri="{FF2B5EF4-FFF2-40B4-BE49-F238E27FC236}">
                <a16:creationId xmlns:a16="http://schemas.microsoft.com/office/drawing/2014/main" id="{4AB26D68-D76C-4EF7-ABD3-E0419F336CFE}"/>
              </a:ext>
            </a:extLst>
          </p:cNvPr>
          <p:cNvCxnSpPr>
            <a:cxnSpLocks/>
            <a:endCxn id="13" idx="1"/>
          </p:cNvCxnSpPr>
          <p:nvPr/>
        </p:nvCxnSpPr>
        <p:spPr>
          <a:xfrm rot="16200000" flipH="1">
            <a:off x="2373311" y="2124773"/>
            <a:ext cx="486438" cy="446880"/>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Connector: Elbow 38">
            <a:extLst>
              <a:ext uri="{FF2B5EF4-FFF2-40B4-BE49-F238E27FC236}">
                <a16:creationId xmlns:a16="http://schemas.microsoft.com/office/drawing/2014/main" id="{6043677B-9121-44C4-8309-7232EDC0E5A5}"/>
              </a:ext>
            </a:extLst>
          </p:cNvPr>
          <p:cNvCxnSpPr>
            <a:cxnSpLocks/>
            <a:endCxn id="14" idx="1"/>
          </p:cNvCxnSpPr>
          <p:nvPr/>
        </p:nvCxnSpPr>
        <p:spPr>
          <a:xfrm rot="16200000" flipH="1">
            <a:off x="2024092" y="2550213"/>
            <a:ext cx="1235676" cy="497680"/>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Rounded Corners 32">
            <a:extLst>
              <a:ext uri="{FF2B5EF4-FFF2-40B4-BE49-F238E27FC236}">
                <a16:creationId xmlns:a16="http://schemas.microsoft.com/office/drawing/2014/main" id="{BD97E539-C095-4EE3-834E-F3AD7370A25C}"/>
              </a:ext>
            </a:extLst>
          </p:cNvPr>
          <p:cNvSpPr/>
          <p:nvPr/>
        </p:nvSpPr>
        <p:spPr>
          <a:xfrm>
            <a:off x="1015933" y="4010025"/>
            <a:ext cx="2881313" cy="802027"/>
          </a:xfrm>
          <a:prstGeom prst="roundRect">
            <a:avLst>
              <a:gd name="adj" fmla="val 50000"/>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ZA" sz="1600" b="1" dirty="0">
                <a:latin typeface="Segoe UI" panose="020B0502040204020203" pitchFamily="34" charset="0"/>
                <a:cs typeface="Segoe UI" panose="020B0502040204020203" pitchFamily="34" charset="0"/>
              </a:rPr>
              <a:t>Reduced levels of violence against children</a:t>
            </a:r>
          </a:p>
        </p:txBody>
      </p:sp>
      <p:sp>
        <p:nvSpPr>
          <p:cNvPr id="20" name="Rectangle: Rounded Corners 33">
            <a:extLst>
              <a:ext uri="{FF2B5EF4-FFF2-40B4-BE49-F238E27FC236}">
                <a16:creationId xmlns:a16="http://schemas.microsoft.com/office/drawing/2014/main" id="{764FE5AB-8D9C-4084-8513-CE21321E1138}"/>
              </a:ext>
            </a:extLst>
          </p:cNvPr>
          <p:cNvSpPr/>
          <p:nvPr/>
        </p:nvSpPr>
        <p:spPr>
          <a:xfrm>
            <a:off x="2903470" y="4931554"/>
            <a:ext cx="8186428" cy="795810"/>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ZA" sz="1600" b="1" dirty="0">
                <a:solidFill>
                  <a:schemeClr val="tx1"/>
                </a:solidFill>
                <a:latin typeface="Segoe UI" panose="020B0502040204020203" pitchFamily="34" charset="0"/>
                <a:cs typeface="Segoe UI" panose="020B0502040204020203" pitchFamily="34" charset="0"/>
              </a:rPr>
              <a:t>Detection rate for </a:t>
            </a:r>
            <a:r>
              <a:rPr lang="en-GB" sz="1600" b="1" dirty="0">
                <a:solidFill>
                  <a:schemeClr val="tx1"/>
                </a:solidFill>
                <a:latin typeface="Segoe UI" panose="020B0502040204020203" pitchFamily="34" charset="0"/>
                <a:cs typeface="Segoe UI" panose="020B0502040204020203" pitchFamily="34" charset="0"/>
              </a:rPr>
              <a:t>crimes against children, below 1</a:t>
            </a:r>
            <a:r>
              <a:rPr lang="en-GB" sz="1600" dirty="0">
                <a:solidFill>
                  <a:schemeClr val="tx1"/>
                </a:solidFill>
                <a:latin typeface="Segoe UI" panose="020B0502040204020203" pitchFamily="34" charset="0"/>
                <a:cs typeface="Segoe UI" panose="020B0502040204020203" pitchFamily="34" charset="0"/>
              </a:rPr>
              <a:t>8 </a:t>
            </a:r>
          </a:p>
          <a:p>
            <a:pPr algn="ctr"/>
            <a:r>
              <a:rPr lang="en-GB" sz="1600" b="1" dirty="0" smtClean="0">
                <a:solidFill>
                  <a:schemeClr val="tx1"/>
                </a:solidFill>
                <a:latin typeface="Segoe UI" panose="020B0502040204020203" pitchFamily="34" charset="0"/>
                <a:cs typeface="Segoe UI" panose="020B0502040204020203" pitchFamily="34" charset="0"/>
              </a:rPr>
              <a:t>T</a:t>
            </a:r>
            <a:r>
              <a:rPr lang="en-GB" sz="1600" dirty="0">
                <a:solidFill>
                  <a:schemeClr val="tx1"/>
                </a:solidFill>
                <a:latin typeface="Segoe UI" panose="020B0502040204020203" pitchFamily="34" charset="0"/>
                <a:cs typeface="Segoe UI" panose="020B0502040204020203" pitchFamily="34" charset="0"/>
              </a:rPr>
              <a:t>:</a:t>
            </a:r>
            <a:r>
              <a:rPr lang="en-GB" sz="1600" dirty="0" smtClean="0">
                <a:solidFill>
                  <a:schemeClr val="tx1"/>
                </a:solidFill>
                <a:latin typeface="Segoe UI" panose="020B0502040204020203" pitchFamily="34" charset="0"/>
                <a:cs typeface="Segoe UI" panose="020B0502040204020203" pitchFamily="34" charset="0"/>
              </a:rPr>
              <a:t> 70,10% </a:t>
            </a:r>
            <a:r>
              <a:rPr lang="en-GB" sz="1600" b="1" dirty="0" smtClean="0">
                <a:solidFill>
                  <a:schemeClr val="tx1"/>
                </a:solidFill>
                <a:latin typeface="Segoe UI" panose="020B0502040204020203" pitchFamily="34" charset="0"/>
                <a:cs typeface="Segoe UI" panose="020B0502040204020203" pitchFamily="34" charset="0"/>
              </a:rPr>
              <a:t>Q1</a:t>
            </a:r>
            <a:r>
              <a:rPr lang="en-GB" sz="1600" dirty="0">
                <a:solidFill>
                  <a:schemeClr val="tx1"/>
                </a:solidFill>
                <a:latin typeface="Segoe UI" panose="020B0502040204020203" pitchFamily="34" charset="0"/>
                <a:cs typeface="Segoe UI" panose="020B0502040204020203" pitchFamily="34" charset="0"/>
              </a:rPr>
              <a:t>:</a:t>
            </a:r>
            <a:r>
              <a:rPr lang="en-GB" sz="1600" dirty="0" smtClean="0">
                <a:solidFill>
                  <a:schemeClr val="tx1"/>
                </a:solidFill>
                <a:latin typeface="Segoe UI" panose="020B0502040204020203" pitchFamily="34" charset="0"/>
                <a:cs typeface="Segoe UI" panose="020B0502040204020203" pitchFamily="34" charset="0"/>
              </a:rPr>
              <a:t> </a:t>
            </a:r>
            <a:r>
              <a:rPr lang="en-ZA" sz="1600" noProof="1">
                <a:solidFill>
                  <a:schemeClr val="tx1"/>
                </a:solidFill>
                <a:latin typeface="Segoe UI" panose="020B0502040204020203" pitchFamily="34" charset="0"/>
                <a:cs typeface="Segoe UI" panose="020B0502040204020203" pitchFamily="34" charset="0"/>
              </a:rPr>
              <a:t>66,53% (36 410 from a total of 54 729</a:t>
            </a:r>
            <a:r>
              <a:rPr lang="en-ZA" sz="1600" noProof="1" smtClean="0">
                <a:solidFill>
                  <a:schemeClr val="tx1"/>
                </a:solidFill>
                <a:latin typeface="Segoe UI" panose="020B0502040204020203" pitchFamily="34" charset="0"/>
                <a:cs typeface="Segoe UI" panose="020B0502040204020203" pitchFamily="34" charset="0"/>
              </a:rPr>
              <a:t>)</a:t>
            </a:r>
            <a:endParaRPr lang="en-US" sz="1600" noProof="1">
              <a:solidFill>
                <a:schemeClr val="tx1"/>
              </a:solidFill>
              <a:latin typeface="Segoe UI" panose="020B0502040204020203" pitchFamily="34" charset="0"/>
              <a:cs typeface="Segoe UI" panose="020B0502040204020203" pitchFamily="34" charset="0"/>
            </a:endParaRPr>
          </a:p>
        </p:txBody>
      </p:sp>
      <p:sp>
        <p:nvSpPr>
          <p:cNvPr id="21" name="Rectangle: Rounded Corners 34">
            <a:extLst>
              <a:ext uri="{FF2B5EF4-FFF2-40B4-BE49-F238E27FC236}">
                <a16:creationId xmlns:a16="http://schemas.microsoft.com/office/drawing/2014/main" id="{78AA0A05-F259-4914-912D-80D035C98526}"/>
              </a:ext>
            </a:extLst>
          </p:cNvPr>
          <p:cNvSpPr/>
          <p:nvPr/>
        </p:nvSpPr>
        <p:spPr>
          <a:xfrm>
            <a:off x="2954270" y="5817990"/>
            <a:ext cx="8126265" cy="808639"/>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ZA" sz="1600" b="1" dirty="0">
                <a:solidFill>
                  <a:schemeClr val="tx1"/>
                </a:solidFill>
                <a:latin typeface="Segoe UI" panose="020B0502040204020203" pitchFamily="34" charset="0"/>
                <a:cs typeface="Segoe UI" panose="020B0502040204020203" pitchFamily="34" charset="0"/>
              </a:rPr>
              <a:t>Percentage reduction in outstanding case dockets related to crimes against children (below 18 years) older than 1 year </a:t>
            </a:r>
          </a:p>
          <a:p>
            <a:pPr algn="ctr"/>
            <a:r>
              <a:rPr lang="en-ZA" sz="1600" b="1" dirty="0" smtClean="0">
                <a:solidFill>
                  <a:schemeClr val="tx1"/>
                </a:solidFill>
                <a:latin typeface="Segoe UI" panose="020B0502040204020203" pitchFamily="34" charset="0"/>
                <a:cs typeface="Segoe UI" panose="020B0502040204020203" pitchFamily="34" charset="0"/>
              </a:rPr>
              <a:t>T</a:t>
            </a:r>
            <a:r>
              <a:rPr lang="en-ZA" sz="1600" dirty="0">
                <a:solidFill>
                  <a:schemeClr val="tx1"/>
                </a:solidFill>
                <a:latin typeface="Segoe UI" panose="020B0502040204020203" pitchFamily="34" charset="0"/>
                <a:cs typeface="Segoe UI" panose="020B0502040204020203" pitchFamily="34" charset="0"/>
              </a:rPr>
              <a:t>:</a:t>
            </a:r>
            <a:r>
              <a:rPr lang="en-ZA" sz="1600" dirty="0" smtClean="0">
                <a:solidFill>
                  <a:schemeClr val="tx1"/>
                </a:solidFill>
                <a:latin typeface="Segoe UI" panose="020B0502040204020203" pitchFamily="34" charset="0"/>
                <a:cs typeface="Segoe UI" panose="020B0502040204020203" pitchFamily="34" charset="0"/>
              </a:rPr>
              <a:t> 4% </a:t>
            </a:r>
            <a:r>
              <a:rPr lang="en-ZA" sz="1600" b="1" dirty="0" smtClean="0">
                <a:solidFill>
                  <a:schemeClr val="tx1"/>
                </a:solidFill>
                <a:latin typeface="Segoe UI" panose="020B0502040204020203" pitchFamily="34" charset="0"/>
                <a:cs typeface="Segoe UI" panose="020B0502040204020203" pitchFamily="34" charset="0"/>
              </a:rPr>
              <a:t>Q1</a:t>
            </a:r>
            <a:r>
              <a:rPr lang="en-ZA" sz="1600" dirty="0" smtClean="0">
                <a:solidFill>
                  <a:schemeClr val="tx1"/>
                </a:solidFill>
                <a:latin typeface="Segoe UI" panose="020B0502040204020203" pitchFamily="34" charset="0"/>
                <a:cs typeface="Segoe UI" panose="020B0502040204020203" pitchFamily="34" charset="0"/>
              </a:rPr>
              <a:t>: -24,52</a:t>
            </a:r>
            <a:r>
              <a:rPr lang="en-ZA" sz="1600" dirty="0">
                <a:solidFill>
                  <a:schemeClr val="tx1"/>
                </a:solidFill>
                <a:latin typeface="Segoe UI" panose="020B0502040204020203" pitchFamily="34" charset="0"/>
                <a:cs typeface="Segoe UI" panose="020B0502040204020203" pitchFamily="34" charset="0"/>
              </a:rPr>
              <a:t>% (1 048 from a total of 4 274).</a:t>
            </a:r>
          </a:p>
        </p:txBody>
      </p:sp>
      <p:cxnSp>
        <p:nvCxnSpPr>
          <p:cNvPr id="22" name="Connector: Elbow 37">
            <a:extLst>
              <a:ext uri="{FF2B5EF4-FFF2-40B4-BE49-F238E27FC236}">
                <a16:creationId xmlns:a16="http://schemas.microsoft.com/office/drawing/2014/main" id="{4AB26D68-D76C-4EF7-ABD3-E0419F336CFE}"/>
              </a:ext>
            </a:extLst>
          </p:cNvPr>
          <p:cNvCxnSpPr>
            <a:cxnSpLocks/>
            <a:stCxn id="19" idx="2"/>
            <a:endCxn id="20" idx="1"/>
          </p:cNvCxnSpPr>
          <p:nvPr/>
        </p:nvCxnSpPr>
        <p:spPr>
          <a:xfrm rot="16200000" flipH="1">
            <a:off x="2421327" y="4847315"/>
            <a:ext cx="517407" cy="446880"/>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Connector: Elbow 38">
            <a:extLst>
              <a:ext uri="{FF2B5EF4-FFF2-40B4-BE49-F238E27FC236}">
                <a16:creationId xmlns:a16="http://schemas.microsoft.com/office/drawing/2014/main" id="{6043677B-9121-44C4-8309-7232EDC0E5A5}"/>
              </a:ext>
            </a:extLst>
          </p:cNvPr>
          <p:cNvCxnSpPr>
            <a:cxnSpLocks/>
            <a:stCxn id="19" idx="2"/>
            <a:endCxn id="21" idx="1"/>
          </p:cNvCxnSpPr>
          <p:nvPr/>
        </p:nvCxnSpPr>
        <p:spPr>
          <a:xfrm rot="16200000" flipH="1">
            <a:off x="2000301" y="5268341"/>
            <a:ext cx="1410258" cy="497680"/>
          </a:xfrm>
          <a:prstGeom prst="bentConnector2">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5398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403558"/>
            <a:ext cx="7772400" cy="2019619"/>
          </a:xfrm>
        </p:spPr>
        <p:txBody>
          <a:bodyPr/>
          <a:lstStyle/>
          <a:p>
            <a:r>
              <a:rPr lang="en-ZA" dirty="0" smtClean="0"/>
              <a:t>Thank you</a:t>
            </a:r>
            <a:endParaRPr lang="en-ZA" dirty="0"/>
          </a:p>
        </p:txBody>
      </p:sp>
    </p:spTree>
    <p:extLst>
      <p:ext uri="{BB962C8B-B14F-4D97-AF65-F5344CB8AC3E}">
        <p14:creationId xmlns:p14="http://schemas.microsoft.com/office/powerpoint/2010/main" val="1042804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Autofit/>
          </a:bodyPr>
          <a:lstStyle/>
          <a:p>
            <a:r>
              <a:rPr lang="en-GB" sz="4400" dirty="0" smtClean="0">
                <a:solidFill>
                  <a:schemeClr val="tx1"/>
                </a:solidFill>
              </a:rPr>
              <a:t>Conceptual framework</a:t>
            </a:r>
            <a:endParaRPr lang="en-ZA"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4</a:t>
            </a:fld>
            <a:endParaRPr lang="en-ZA" dirty="0"/>
          </a:p>
        </p:txBody>
      </p:sp>
      <p:grpSp>
        <p:nvGrpSpPr>
          <p:cNvPr id="12" name="Group 11">
            <a:extLst>
              <a:ext uri="{FF2B5EF4-FFF2-40B4-BE49-F238E27FC236}">
                <a16:creationId xmlns:a16="http://schemas.microsoft.com/office/drawing/2014/main" id="{9AF12C39-D978-49D1-B30E-2B4FBA61ED74}"/>
              </a:ext>
            </a:extLst>
          </p:cNvPr>
          <p:cNvGrpSpPr/>
          <p:nvPr/>
        </p:nvGrpSpPr>
        <p:grpSpPr>
          <a:xfrm>
            <a:off x="257908" y="1071660"/>
            <a:ext cx="4895183" cy="1321559"/>
            <a:chOff x="332936" y="2596986"/>
            <a:chExt cx="2937088" cy="1762082"/>
          </a:xfrm>
        </p:grpSpPr>
        <p:sp>
          <p:nvSpPr>
            <p:cNvPr id="13" name="TextBox 12">
              <a:extLst>
                <a:ext uri="{FF2B5EF4-FFF2-40B4-BE49-F238E27FC236}">
                  <a16:creationId xmlns:a16="http://schemas.microsoft.com/office/drawing/2014/main" id="{9AD236AF-2B33-4B38-BD4A-5170B1810935}"/>
                </a:ext>
              </a:extLst>
            </p:cNvPr>
            <p:cNvSpPr txBox="1"/>
            <p:nvPr/>
          </p:nvSpPr>
          <p:spPr>
            <a:xfrm>
              <a:off x="332936" y="2596986"/>
              <a:ext cx="2937088" cy="492443"/>
            </a:xfrm>
            <a:prstGeom prst="rect">
              <a:avLst/>
            </a:prstGeom>
            <a:noFill/>
          </p:spPr>
          <p:txBody>
            <a:bodyPr wrap="square" lIns="0" rIns="0" rtlCol="0" anchor="b">
              <a:spAutoFit/>
            </a:bodyPr>
            <a:lstStyle/>
            <a:p>
              <a:pPr algn="r"/>
              <a:r>
                <a:rPr lang="en-US" b="1" cap="all" dirty="0" smtClean="0"/>
                <a:t>Gbvf National strategic plan (</a:t>
              </a:r>
              <a:r>
                <a:rPr lang="en-US" b="1" cap="all" dirty="0" err="1" smtClean="0"/>
                <a:t>NSP</a:t>
              </a:r>
              <a:r>
                <a:rPr lang="en-US" b="1" cap="all" dirty="0" smtClean="0"/>
                <a:t>)</a:t>
              </a:r>
              <a:endParaRPr lang="en-US" b="1" cap="all" dirty="0"/>
            </a:p>
          </p:txBody>
        </p:sp>
        <p:sp>
          <p:nvSpPr>
            <p:cNvPr id="14" name="TextBox 13">
              <a:extLst>
                <a:ext uri="{FF2B5EF4-FFF2-40B4-BE49-F238E27FC236}">
                  <a16:creationId xmlns:a16="http://schemas.microsoft.com/office/drawing/2014/main" id="{AAFEBCD2-A620-44B5-9601-2242ECC08F46}"/>
                </a:ext>
              </a:extLst>
            </p:cNvPr>
            <p:cNvSpPr txBox="1"/>
            <p:nvPr/>
          </p:nvSpPr>
          <p:spPr>
            <a:xfrm>
              <a:off x="340731" y="3086923"/>
              <a:ext cx="2929293" cy="1272145"/>
            </a:xfrm>
            <a:prstGeom prst="rect">
              <a:avLst/>
            </a:prstGeom>
            <a:noFill/>
          </p:spPr>
          <p:txBody>
            <a:bodyPr wrap="square" lIns="0" rIns="0" rtlCol="0" anchor="t">
              <a:spAutoFit/>
            </a:bodyPr>
            <a:lstStyle>
              <a:defPPr>
                <a:defRPr lang="en-US"/>
              </a:defPPr>
              <a:lvl1pPr>
                <a:defRPr sz="1400">
                  <a:latin typeface="Segoe UI" panose="020B0502040204020203" pitchFamily="34" charset="0"/>
                  <a:cs typeface="Segoe UI" panose="020B0502040204020203" pitchFamily="34" charset="0"/>
                </a:defRPr>
              </a:lvl1pPr>
            </a:lstStyle>
            <a:p>
              <a:pPr algn="r"/>
              <a:r>
                <a:rPr lang="en-GB" dirty="0" smtClean="0"/>
                <a:t>Provide a multi-sectoral, coherent strategic policy and programming framework to ensure a coordinated national response to the crisis of GBVF by the Government and the country as a whole</a:t>
              </a:r>
              <a:endParaRPr lang="en-US" dirty="0"/>
            </a:p>
          </p:txBody>
        </p:sp>
      </p:grpSp>
      <p:grpSp>
        <p:nvGrpSpPr>
          <p:cNvPr id="15" name="Group 14">
            <a:extLst>
              <a:ext uri="{FF2B5EF4-FFF2-40B4-BE49-F238E27FC236}">
                <a16:creationId xmlns:a16="http://schemas.microsoft.com/office/drawing/2014/main" id="{432A7031-1455-4F3D-B13B-2B5FA9081D30}"/>
              </a:ext>
            </a:extLst>
          </p:cNvPr>
          <p:cNvGrpSpPr/>
          <p:nvPr/>
        </p:nvGrpSpPr>
        <p:grpSpPr>
          <a:xfrm>
            <a:off x="234930" y="2578193"/>
            <a:ext cx="3936894" cy="2020281"/>
            <a:chOff x="167053" y="4471034"/>
            <a:chExt cx="3120318" cy="2693704"/>
          </a:xfrm>
        </p:grpSpPr>
        <p:sp>
          <p:nvSpPr>
            <p:cNvPr id="16" name="TextBox 15">
              <a:extLst>
                <a:ext uri="{FF2B5EF4-FFF2-40B4-BE49-F238E27FC236}">
                  <a16:creationId xmlns:a16="http://schemas.microsoft.com/office/drawing/2014/main" id="{BD3C13DE-F039-4402-86A3-DA3DF821BEC8}"/>
                </a:ext>
              </a:extLst>
            </p:cNvPr>
            <p:cNvSpPr txBox="1"/>
            <p:nvPr/>
          </p:nvSpPr>
          <p:spPr>
            <a:xfrm>
              <a:off x="167053" y="4471034"/>
              <a:ext cx="3084759" cy="861774"/>
            </a:xfrm>
            <a:prstGeom prst="rect">
              <a:avLst/>
            </a:prstGeom>
            <a:noFill/>
          </p:spPr>
          <p:txBody>
            <a:bodyPr wrap="square" lIns="0" rIns="0" rtlCol="0" anchor="b">
              <a:spAutoFit/>
            </a:bodyPr>
            <a:lstStyle/>
            <a:p>
              <a:pPr algn="r"/>
              <a:r>
                <a:rPr lang="en-US" b="1" cap="all" dirty="0" smtClean="0"/>
                <a:t> GBVF Emergency response Action Plan (ERAP)</a:t>
              </a:r>
              <a:endParaRPr lang="en-US" b="1" cap="all" dirty="0"/>
            </a:p>
          </p:txBody>
        </p:sp>
        <p:sp>
          <p:nvSpPr>
            <p:cNvPr id="17" name="TextBox 16">
              <a:extLst>
                <a:ext uri="{FF2B5EF4-FFF2-40B4-BE49-F238E27FC236}">
                  <a16:creationId xmlns:a16="http://schemas.microsoft.com/office/drawing/2014/main" id="{F159E429-E2C9-4D51-A947-05623A4C64D2}"/>
                </a:ext>
              </a:extLst>
            </p:cNvPr>
            <p:cNvSpPr txBox="1"/>
            <p:nvPr/>
          </p:nvSpPr>
          <p:spPr>
            <a:xfrm>
              <a:off x="358078" y="5318081"/>
              <a:ext cx="2929293" cy="1846657"/>
            </a:xfrm>
            <a:prstGeom prst="rect">
              <a:avLst/>
            </a:prstGeom>
            <a:noFill/>
          </p:spPr>
          <p:txBody>
            <a:bodyPr wrap="square" lIns="0" rIns="0" rtlCol="0" anchor="t">
              <a:spAutoFit/>
            </a:bodyPr>
            <a:lstStyle>
              <a:defPPr>
                <a:defRPr lang="en-US"/>
              </a:defPPr>
              <a:lvl1pPr algn="r">
                <a:defRPr sz="1400">
                  <a:latin typeface="Segoe UI" panose="020B0502040204020203" pitchFamily="34" charset="0"/>
                  <a:cs typeface="Segoe UI" panose="020B0502040204020203" pitchFamily="34" charset="0"/>
                </a:defRPr>
              </a:lvl1pPr>
            </a:lstStyle>
            <a:p>
              <a:r>
                <a:rPr lang="en-GB" dirty="0"/>
                <a:t>To provide an </a:t>
              </a:r>
              <a:r>
                <a:rPr lang="en-GB" dirty="0" smtClean="0"/>
                <a:t>emergency</a:t>
              </a:r>
              <a:r>
                <a:rPr lang="en-ZA" dirty="0" smtClean="0"/>
                <a:t> </a:t>
              </a:r>
              <a:r>
                <a:rPr lang="en-ZA" dirty="0"/>
                <a:t>response by Government, </a:t>
              </a:r>
              <a:r>
                <a:rPr lang="en-ZA" dirty="0" smtClean="0"/>
                <a:t>the private </a:t>
              </a:r>
              <a:r>
                <a:rPr lang="en-ZA" dirty="0"/>
                <a:t>sector and civil society in all its formations to address the scourge of </a:t>
              </a:r>
              <a:r>
                <a:rPr lang="en-ZA" dirty="0" smtClean="0"/>
                <a:t>GBVF.</a:t>
              </a:r>
            </a:p>
            <a:p>
              <a:r>
                <a:rPr lang="en-ZA" dirty="0" smtClean="0"/>
                <a:t>All Departments inputted to the GBVF ERAP, including the SAPS.</a:t>
              </a:r>
              <a:endParaRPr lang="en-US" dirty="0"/>
            </a:p>
          </p:txBody>
        </p:sp>
      </p:grpSp>
      <p:sp>
        <p:nvSpPr>
          <p:cNvPr id="22" name="Shape">
            <a:extLst>
              <a:ext uri="{FF2B5EF4-FFF2-40B4-BE49-F238E27FC236}">
                <a16:creationId xmlns:a16="http://schemas.microsoft.com/office/drawing/2014/main" id="{CBF94009-EC4F-4F09-9838-460F34781EE6}"/>
              </a:ext>
            </a:extLst>
          </p:cNvPr>
          <p:cNvSpPr/>
          <p:nvPr/>
        </p:nvSpPr>
        <p:spPr>
          <a:xfrm>
            <a:off x="4340550" y="2991903"/>
            <a:ext cx="1471770" cy="3859299"/>
          </a:xfrm>
          <a:custGeom>
            <a:avLst/>
            <a:gdLst/>
            <a:ahLst/>
            <a:cxnLst>
              <a:cxn ang="0">
                <a:pos x="wd2" y="hd2"/>
              </a:cxn>
              <a:cxn ang="5400000">
                <a:pos x="wd2" y="hd2"/>
              </a:cxn>
              <a:cxn ang="10800000">
                <a:pos x="wd2" y="hd2"/>
              </a:cxn>
              <a:cxn ang="16200000">
                <a:pos x="wd2" y="hd2"/>
              </a:cxn>
            </a:cxnLst>
            <a:rect l="0" t="0" r="r" b="b"/>
            <a:pathLst>
              <a:path w="21349" h="21549" extrusionOk="0">
                <a:moveTo>
                  <a:pt x="16277" y="152"/>
                </a:moveTo>
                <a:lnTo>
                  <a:pt x="12796" y="2167"/>
                </a:lnTo>
                <a:cubicBezTo>
                  <a:pt x="12378" y="2409"/>
                  <a:pt x="12794" y="2746"/>
                  <a:pt x="13509" y="2746"/>
                </a:cubicBezTo>
                <a:lnTo>
                  <a:pt x="13509" y="2746"/>
                </a:lnTo>
                <a:cubicBezTo>
                  <a:pt x="13993" y="2746"/>
                  <a:pt x="14386" y="2910"/>
                  <a:pt x="14386" y="3111"/>
                </a:cubicBezTo>
                <a:lnTo>
                  <a:pt x="14386" y="15927"/>
                </a:lnTo>
                <a:cubicBezTo>
                  <a:pt x="14386" y="16213"/>
                  <a:pt x="14015" y="16496"/>
                  <a:pt x="13299" y="16754"/>
                </a:cubicBezTo>
                <a:lnTo>
                  <a:pt x="0" y="21549"/>
                </a:lnTo>
                <a:lnTo>
                  <a:pt x="14717" y="21549"/>
                </a:lnTo>
                <a:lnTo>
                  <a:pt x="19450" y="16514"/>
                </a:lnTo>
                <a:cubicBezTo>
                  <a:pt x="19546" y="16413"/>
                  <a:pt x="19593" y="16310"/>
                  <a:pt x="19593" y="16207"/>
                </a:cubicBezTo>
                <a:lnTo>
                  <a:pt x="19593" y="3111"/>
                </a:lnTo>
                <a:cubicBezTo>
                  <a:pt x="19593" y="2909"/>
                  <a:pt x="19985" y="2745"/>
                  <a:pt x="20470" y="2745"/>
                </a:cubicBezTo>
                <a:lnTo>
                  <a:pt x="20470" y="2745"/>
                </a:lnTo>
                <a:cubicBezTo>
                  <a:pt x="21184" y="2745"/>
                  <a:pt x="21600" y="2408"/>
                  <a:pt x="21182" y="2167"/>
                </a:cubicBezTo>
                <a:lnTo>
                  <a:pt x="17701" y="151"/>
                </a:lnTo>
                <a:cubicBezTo>
                  <a:pt x="17352" y="-51"/>
                  <a:pt x="16626" y="-51"/>
                  <a:pt x="16277" y="152"/>
                </a:cubicBezTo>
                <a:close/>
              </a:path>
            </a:pathLst>
          </a:custGeom>
          <a:solidFill>
            <a:schemeClr val="accent3"/>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24" name="Shape">
            <a:extLst>
              <a:ext uri="{FF2B5EF4-FFF2-40B4-BE49-F238E27FC236}">
                <a16:creationId xmlns:a16="http://schemas.microsoft.com/office/drawing/2014/main" id="{F8A7BBAB-043F-47EB-8EA8-376E9CF571CC}"/>
              </a:ext>
            </a:extLst>
          </p:cNvPr>
          <p:cNvSpPr/>
          <p:nvPr/>
        </p:nvSpPr>
        <p:spPr>
          <a:xfrm>
            <a:off x="5947858" y="3367668"/>
            <a:ext cx="1471771" cy="3505572"/>
          </a:xfrm>
          <a:custGeom>
            <a:avLst/>
            <a:gdLst/>
            <a:ahLst/>
            <a:cxnLst>
              <a:cxn ang="0">
                <a:pos x="wd2" y="hd2"/>
              </a:cxn>
              <a:cxn ang="5400000">
                <a:pos x="wd2" y="hd2"/>
              </a:cxn>
              <a:cxn ang="10800000">
                <a:pos x="wd2" y="hd2"/>
              </a:cxn>
              <a:cxn ang="16200000">
                <a:pos x="wd2" y="hd2"/>
              </a:cxn>
            </a:cxnLst>
            <a:rect l="0" t="0" r="r" b="b"/>
            <a:pathLst>
              <a:path w="21349" h="21539" extrusionOk="0">
                <a:moveTo>
                  <a:pt x="6963" y="14789"/>
                </a:moveTo>
                <a:lnTo>
                  <a:pt x="6963" y="3736"/>
                </a:lnTo>
                <a:cubicBezTo>
                  <a:pt x="6963" y="3494"/>
                  <a:pt x="7356" y="3298"/>
                  <a:pt x="7840" y="3298"/>
                </a:cubicBezTo>
                <a:lnTo>
                  <a:pt x="7840" y="3298"/>
                </a:lnTo>
                <a:cubicBezTo>
                  <a:pt x="8555" y="3298"/>
                  <a:pt x="8971" y="2893"/>
                  <a:pt x="8553" y="2603"/>
                </a:cubicBezTo>
                <a:lnTo>
                  <a:pt x="5072" y="182"/>
                </a:lnTo>
                <a:cubicBezTo>
                  <a:pt x="4723" y="-61"/>
                  <a:pt x="3997" y="-61"/>
                  <a:pt x="3648" y="182"/>
                </a:cubicBezTo>
                <a:lnTo>
                  <a:pt x="167" y="2602"/>
                </a:lnTo>
                <a:cubicBezTo>
                  <a:pt x="-251" y="2892"/>
                  <a:pt x="165" y="3297"/>
                  <a:pt x="879" y="3297"/>
                </a:cubicBezTo>
                <a:lnTo>
                  <a:pt x="879" y="3297"/>
                </a:lnTo>
                <a:cubicBezTo>
                  <a:pt x="1364" y="3297"/>
                  <a:pt x="1756" y="3493"/>
                  <a:pt x="1756" y="3735"/>
                </a:cubicBezTo>
                <a:lnTo>
                  <a:pt x="1756" y="15126"/>
                </a:lnTo>
                <a:cubicBezTo>
                  <a:pt x="1756" y="15250"/>
                  <a:pt x="1803" y="15372"/>
                  <a:pt x="1899" y="15495"/>
                </a:cubicBezTo>
                <a:lnTo>
                  <a:pt x="6632" y="21539"/>
                </a:lnTo>
                <a:lnTo>
                  <a:pt x="21349" y="21539"/>
                </a:lnTo>
                <a:lnTo>
                  <a:pt x="8050" y="15783"/>
                </a:lnTo>
                <a:cubicBezTo>
                  <a:pt x="7334" y="15473"/>
                  <a:pt x="6963" y="15134"/>
                  <a:pt x="6963" y="14789"/>
                </a:cubicBezTo>
                <a:close/>
              </a:path>
            </a:pathLst>
          </a:custGeom>
          <a:solidFill>
            <a:schemeClr val="accent5"/>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25" name="Shape">
            <a:extLst>
              <a:ext uri="{FF2B5EF4-FFF2-40B4-BE49-F238E27FC236}">
                <a16:creationId xmlns:a16="http://schemas.microsoft.com/office/drawing/2014/main" id="{74613419-F3A4-408D-BD1C-0B3DC3B3ED76}"/>
              </a:ext>
            </a:extLst>
          </p:cNvPr>
          <p:cNvSpPr/>
          <p:nvPr/>
        </p:nvSpPr>
        <p:spPr>
          <a:xfrm>
            <a:off x="2142405" y="3132495"/>
            <a:ext cx="2799624" cy="3725505"/>
          </a:xfrm>
          <a:custGeom>
            <a:avLst/>
            <a:gdLst/>
            <a:ahLst/>
            <a:cxnLst>
              <a:cxn ang="0">
                <a:pos x="wd2" y="hd2"/>
              </a:cxn>
              <a:cxn ang="5400000">
                <a:pos x="wd2" y="hd2"/>
              </a:cxn>
              <a:cxn ang="10800000">
                <a:pos x="wd2" y="hd2"/>
              </a:cxn>
              <a:cxn ang="16200000">
                <a:pos x="wd2" y="hd2"/>
              </a:cxn>
            </a:cxnLst>
            <a:rect l="0" t="0" r="r" b="b"/>
            <a:pathLst>
              <a:path w="21467" h="21554" extrusionOk="0">
                <a:moveTo>
                  <a:pt x="20539" y="16240"/>
                </a:moveTo>
                <a:lnTo>
                  <a:pt x="20539" y="2821"/>
                </a:lnTo>
                <a:cubicBezTo>
                  <a:pt x="20539" y="2638"/>
                  <a:pt x="20746" y="2490"/>
                  <a:pt x="21003" y="2490"/>
                </a:cubicBezTo>
                <a:lnTo>
                  <a:pt x="21003" y="2490"/>
                </a:lnTo>
                <a:cubicBezTo>
                  <a:pt x="21380" y="2490"/>
                  <a:pt x="21600" y="2184"/>
                  <a:pt x="21379" y="1965"/>
                </a:cubicBezTo>
                <a:lnTo>
                  <a:pt x="19539" y="138"/>
                </a:lnTo>
                <a:cubicBezTo>
                  <a:pt x="19355" y="-46"/>
                  <a:pt x="18971" y="-46"/>
                  <a:pt x="18786" y="138"/>
                </a:cubicBezTo>
                <a:lnTo>
                  <a:pt x="16946" y="1965"/>
                </a:lnTo>
                <a:cubicBezTo>
                  <a:pt x="16725" y="2184"/>
                  <a:pt x="16945" y="2490"/>
                  <a:pt x="17323" y="2490"/>
                </a:cubicBezTo>
                <a:lnTo>
                  <a:pt x="17323" y="2490"/>
                </a:lnTo>
                <a:cubicBezTo>
                  <a:pt x="17579" y="2490"/>
                  <a:pt x="17786" y="2638"/>
                  <a:pt x="17786" y="2821"/>
                </a:cubicBezTo>
                <a:lnTo>
                  <a:pt x="17786" y="16074"/>
                </a:lnTo>
                <a:cubicBezTo>
                  <a:pt x="17786" y="16568"/>
                  <a:pt x="17076" y="17039"/>
                  <a:pt x="15832" y="17368"/>
                </a:cubicBezTo>
                <a:lnTo>
                  <a:pt x="0" y="21554"/>
                </a:lnTo>
                <a:lnTo>
                  <a:pt x="7780" y="21554"/>
                </a:lnTo>
                <a:lnTo>
                  <a:pt x="19248" y="17327"/>
                </a:lnTo>
                <a:cubicBezTo>
                  <a:pt x="20084" y="17019"/>
                  <a:pt x="20539" y="16636"/>
                  <a:pt x="20539" y="16240"/>
                </a:cubicBezTo>
                <a:close/>
              </a:path>
            </a:pathLst>
          </a:custGeom>
          <a:solidFill>
            <a:schemeClr val="accent4"/>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26" name="TextBox 25">
            <a:extLst>
              <a:ext uri="{FF2B5EF4-FFF2-40B4-BE49-F238E27FC236}">
                <a16:creationId xmlns:a16="http://schemas.microsoft.com/office/drawing/2014/main" id="{793A902D-448B-4F65-AC7E-12BE164B3634}"/>
              </a:ext>
            </a:extLst>
          </p:cNvPr>
          <p:cNvSpPr txBox="1"/>
          <p:nvPr/>
        </p:nvSpPr>
        <p:spPr>
          <a:xfrm>
            <a:off x="2789336" y="6564868"/>
            <a:ext cx="311020" cy="369332"/>
          </a:xfrm>
          <a:prstGeom prst="rect">
            <a:avLst/>
          </a:prstGeom>
          <a:noFill/>
        </p:spPr>
        <p:txBody>
          <a:bodyPr wrap="square" rtlCol="0" anchor="ctr">
            <a:spAutoFit/>
          </a:bodyPr>
          <a:lstStyle/>
          <a:p>
            <a:pPr algn="ctr"/>
            <a:r>
              <a:rPr lang="en-US" b="1" dirty="0"/>
              <a:t>1</a:t>
            </a:r>
          </a:p>
        </p:txBody>
      </p:sp>
      <p:sp>
        <p:nvSpPr>
          <p:cNvPr id="27" name="TextBox 26">
            <a:extLst>
              <a:ext uri="{FF2B5EF4-FFF2-40B4-BE49-F238E27FC236}">
                <a16:creationId xmlns:a16="http://schemas.microsoft.com/office/drawing/2014/main" id="{63C511A7-3625-4D25-94FF-006D64A7E83A}"/>
              </a:ext>
            </a:extLst>
          </p:cNvPr>
          <p:cNvSpPr txBox="1"/>
          <p:nvPr/>
        </p:nvSpPr>
        <p:spPr>
          <a:xfrm>
            <a:off x="4842071" y="6503909"/>
            <a:ext cx="311020" cy="369332"/>
          </a:xfrm>
          <a:prstGeom prst="rect">
            <a:avLst/>
          </a:prstGeom>
          <a:noFill/>
        </p:spPr>
        <p:txBody>
          <a:bodyPr wrap="square" rtlCol="0" anchor="ctr">
            <a:spAutoFit/>
          </a:bodyPr>
          <a:lstStyle/>
          <a:p>
            <a:pPr algn="ctr"/>
            <a:r>
              <a:rPr lang="en-US" b="1" dirty="0"/>
              <a:t>2</a:t>
            </a:r>
          </a:p>
        </p:txBody>
      </p:sp>
      <p:sp>
        <p:nvSpPr>
          <p:cNvPr id="28" name="TextBox 27">
            <a:extLst>
              <a:ext uri="{FF2B5EF4-FFF2-40B4-BE49-F238E27FC236}">
                <a16:creationId xmlns:a16="http://schemas.microsoft.com/office/drawing/2014/main" id="{2E59E1FA-828E-4AE5-A600-4E54765DAF24}"/>
              </a:ext>
            </a:extLst>
          </p:cNvPr>
          <p:cNvSpPr txBox="1"/>
          <p:nvPr/>
        </p:nvSpPr>
        <p:spPr>
          <a:xfrm>
            <a:off x="6578112" y="6525946"/>
            <a:ext cx="311020" cy="369332"/>
          </a:xfrm>
          <a:prstGeom prst="rect">
            <a:avLst/>
          </a:prstGeom>
          <a:noFill/>
        </p:spPr>
        <p:txBody>
          <a:bodyPr wrap="square" rtlCol="0" anchor="ctr">
            <a:spAutoFit/>
          </a:bodyPr>
          <a:lstStyle/>
          <a:p>
            <a:pPr algn="ctr"/>
            <a:r>
              <a:rPr lang="en-US" b="1" dirty="0">
                <a:solidFill>
                  <a:schemeClr val="bg1"/>
                </a:solidFill>
              </a:rPr>
              <a:t>3</a:t>
            </a:r>
          </a:p>
        </p:txBody>
      </p:sp>
      <p:sp>
        <p:nvSpPr>
          <p:cNvPr id="30" name="TextBox 29">
            <a:extLst>
              <a:ext uri="{FF2B5EF4-FFF2-40B4-BE49-F238E27FC236}">
                <a16:creationId xmlns:a16="http://schemas.microsoft.com/office/drawing/2014/main" id="{2B53C9E4-7C7B-4B40-AB0E-ED4ADBAC0792}"/>
              </a:ext>
            </a:extLst>
          </p:cNvPr>
          <p:cNvSpPr txBox="1">
            <a:spLocks noChangeAspect="1"/>
          </p:cNvSpPr>
          <p:nvPr/>
        </p:nvSpPr>
        <p:spPr>
          <a:xfrm>
            <a:off x="4384871" y="2533763"/>
            <a:ext cx="457200" cy="4572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nchor="ctr">
            <a:spAutoFit/>
          </a:bodyPr>
          <a:lstStyle/>
          <a:p>
            <a:pPr algn="ctr"/>
            <a:r>
              <a:rPr lang="en-US" b="1" dirty="0">
                <a:solidFill>
                  <a:schemeClr val="tx1"/>
                </a:solidFill>
              </a:rPr>
              <a:t>1</a:t>
            </a:r>
          </a:p>
        </p:txBody>
      </p:sp>
      <p:sp>
        <p:nvSpPr>
          <p:cNvPr id="31" name="TextBox 30">
            <a:extLst>
              <a:ext uri="{FF2B5EF4-FFF2-40B4-BE49-F238E27FC236}">
                <a16:creationId xmlns:a16="http://schemas.microsoft.com/office/drawing/2014/main" id="{B07D7912-0885-42B3-B817-031EC2D05AC8}"/>
              </a:ext>
            </a:extLst>
          </p:cNvPr>
          <p:cNvSpPr txBox="1">
            <a:spLocks noChangeAspect="1"/>
          </p:cNvSpPr>
          <p:nvPr/>
        </p:nvSpPr>
        <p:spPr>
          <a:xfrm>
            <a:off x="5268573" y="2332750"/>
            <a:ext cx="457200" cy="4572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nchor="ctr">
            <a:spAutoFit/>
          </a:bodyPr>
          <a:lstStyle/>
          <a:p>
            <a:pPr algn="ctr"/>
            <a:r>
              <a:rPr lang="en-US" b="1" dirty="0">
                <a:solidFill>
                  <a:schemeClr val="tx1"/>
                </a:solidFill>
              </a:rPr>
              <a:t>2</a:t>
            </a:r>
          </a:p>
        </p:txBody>
      </p:sp>
      <p:grpSp>
        <p:nvGrpSpPr>
          <p:cNvPr id="29" name="Group 28">
            <a:extLst>
              <a:ext uri="{FF2B5EF4-FFF2-40B4-BE49-F238E27FC236}">
                <a16:creationId xmlns:a16="http://schemas.microsoft.com/office/drawing/2014/main" id="{BDE9DFB6-3803-4DBE-8782-13B1B779A529}"/>
              </a:ext>
            </a:extLst>
          </p:cNvPr>
          <p:cNvGrpSpPr/>
          <p:nvPr/>
        </p:nvGrpSpPr>
        <p:grpSpPr>
          <a:xfrm>
            <a:off x="6248343" y="786591"/>
            <a:ext cx="5327611" cy="1439249"/>
            <a:chOff x="6338254" y="-230057"/>
            <a:chExt cx="7103482" cy="1918999"/>
          </a:xfrm>
        </p:grpSpPr>
        <p:sp>
          <p:nvSpPr>
            <p:cNvPr id="32" name="TextBox 31">
              <a:extLst>
                <a:ext uri="{FF2B5EF4-FFF2-40B4-BE49-F238E27FC236}">
                  <a16:creationId xmlns:a16="http://schemas.microsoft.com/office/drawing/2014/main" id="{9500DAA3-DD5B-47FA-A00D-ED5777C275D7}"/>
                </a:ext>
              </a:extLst>
            </p:cNvPr>
            <p:cNvSpPr txBox="1"/>
            <p:nvPr/>
          </p:nvSpPr>
          <p:spPr>
            <a:xfrm>
              <a:off x="6338254" y="-230057"/>
              <a:ext cx="6472635" cy="861775"/>
            </a:xfrm>
            <a:prstGeom prst="rect">
              <a:avLst/>
            </a:prstGeom>
            <a:noFill/>
          </p:spPr>
          <p:txBody>
            <a:bodyPr wrap="square" lIns="0" rIns="0" rtlCol="0" anchor="b">
              <a:spAutoFit/>
            </a:bodyPr>
            <a:lstStyle/>
            <a:p>
              <a:r>
                <a:rPr lang="en-US" b="1" cap="all" dirty="0" smtClean="0"/>
                <a:t>Integrated sexual offences and GBV strategy</a:t>
              </a:r>
              <a:endParaRPr lang="en-US" b="1" cap="all" dirty="0"/>
            </a:p>
          </p:txBody>
        </p:sp>
        <p:sp>
          <p:nvSpPr>
            <p:cNvPr id="35" name="TextBox 34">
              <a:extLst>
                <a:ext uri="{FF2B5EF4-FFF2-40B4-BE49-F238E27FC236}">
                  <a16:creationId xmlns:a16="http://schemas.microsoft.com/office/drawing/2014/main" id="{1F25F074-52DF-4672-BBD0-0270E2F97C6E}"/>
                </a:ext>
              </a:extLst>
            </p:cNvPr>
            <p:cNvSpPr txBox="1"/>
            <p:nvPr/>
          </p:nvSpPr>
          <p:spPr>
            <a:xfrm>
              <a:off x="6338254" y="704057"/>
              <a:ext cx="7103482" cy="984885"/>
            </a:xfrm>
            <a:prstGeom prst="rect">
              <a:avLst/>
            </a:prstGeom>
            <a:noFill/>
          </p:spPr>
          <p:txBody>
            <a:bodyPr wrap="square" lIns="0" rIns="0" rtlCol="0" anchor="t">
              <a:spAutoFit/>
            </a:bodyPr>
            <a:lstStyle>
              <a:defPPr>
                <a:defRPr lang="en-US"/>
              </a:defPPr>
              <a:lvl1pPr>
                <a:defRPr sz="1400">
                  <a:latin typeface="Segoe UI" panose="020B0502040204020203" pitchFamily="34" charset="0"/>
                  <a:cs typeface="Segoe UI" panose="020B0502040204020203" pitchFamily="34" charset="0"/>
                </a:defRPr>
              </a:lvl1pPr>
            </a:lstStyle>
            <a:p>
              <a:r>
                <a:rPr lang="en-US" dirty="0" smtClean="0"/>
                <a:t>To intensify </a:t>
              </a:r>
              <a:r>
                <a:rPr lang="en-US" dirty="0" smtClean="0"/>
                <a:t>and </a:t>
              </a:r>
              <a:r>
                <a:rPr lang="en-US" dirty="0" smtClean="0"/>
                <a:t>accelerate efforts to prevent acts of sexual offences and GBV by creating multi-sectoral short, medium and long-term strategic interventions</a:t>
              </a:r>
              <a:endParaRPr lang="en-US" dirty="0"/>
            </a:p>
          </p:txBody>
        </p:sp>
      </p:grpSp>
      <p:grpSp>
        <p:nvGrpSpPr>
          <p:cNvPr id="36" name="Group 35">
            <a:extLst>
              <a:ext uri="{FF2B5EF4-FFF2-40B4-BE49-F238E27FC236}">
                <a16:creationId xmlns:a16="http://schemas.microsoft.com/office/drawing/2014/main" id="{7E133958-76D8-4FA9-9FF9-CC724045CFCD}"/>
              </a:ext>
            </a:extLst>
          </p:cNvPr>
          <p:cNvGrpSpPr/>
          <p:nvPr/>
        </p:nvGrpSpPr>
        <p:grpSpPr>
          <a:xfrm>
            <a:off x="7419630" y="2532303"/>
            <a:ext cx="4100857" cy="2394308"/>
            <a:chOff x="8921976" y="3466212"/>
            <a:chExt cx="5467808" cy="3192407"/>
          </a:xfrm>
        </p:grpSpPr>
        <p:sp>
          <p:nvSpPr>
            <p:cNvPr id="37" name="TextBox 36">
              <a:extLst>
                <a:ext uri="{FF2B5EF4-FFF2-40B4-BE49-F238E27FC236}">
                  <a16:creationId xmlns:a16="http://schemas.microsoft.com/office/drawing/2014/main" id="{DC141FFC-44A6-468F-8F3D-990DBC433DEE}"/>
                </a:ext>
              </a:extLst>
            </p:cNvPr>
            <p:cNvSpPr txBox="1"/>
            <p:nvPr/>
          </p:nvSpPr>
          <p:spPr>
            <a:xfrm>
              <a:off x="8921977" y="3466212"/>
              <a:ext cx="5467807" cy="861774"/>
            </a:xfrm>
            <a:prstGeom prst="rect">
              <a:avLst/>
            </a:prstGeom>
            <a:noFill/>
          </p:spPr>
          <p:txBody>
            <a:bodyPr wrap="square" lIns="0" rIns="0" rtlCol="0" anchor="b">
              <a:spAutoFit/>
            </a:bodyPr>
            <a:lstStyle/>
            <a:p>
              <a:r>
                <a:rPr lang="en-US" b="1" cap="all" dirty="0" smtClean="0"/>
                <a:t>saps integrated sexual offences and gbv action plan</a:t>
              </a:r>
              <a:endParaRPr lang="en-US" b="1" cap="all" dirty="0"/>
            </a:p>
          </p:txBody>
        </p:sp>
        <p:sp>
          <p:nvSpPr>
            <p:cNvPr id="38" name="TextBox 37">
              <a:extLst>
                <a:ext uri="{FF2B5EF4-FFF2-40B4-BE49-F238E27FC236}">
                  <a16:creationId xmlns:a16="http://schemas.microsoft.com/office/drawing/2014/main" id="{016AAC8A-FCF8-41F7-9070-516BF473CA76}"/>
                </a:ext>
              </a:extLst>
            </p:cNvPr>
            <p:cNvSpPr txBox="1"/>
            <p:nvPr/>
          </p:nvSpPr>
          <p:spPr>
            <a:xfrm>
              <a:off x="8921976" y="4237446"/>
              <a:ext cx="4666450" cy="2421173"/>
            </a:xfrm>
            <a:prstGeom prst="rect">
              <a:avLst/>
            </a:prstGeom>
            <a:noFill/>
          </p:spPr>
          <p:txBody>
            <a:bodyPr wrap="square" lIns="0" rIns="0" rtlCol="0" anchor="t">
              <a:spAutoFit/>
            </a:bodyPr>
            <a:lstStyle>
              <a:defPPr>
                <a:defRPr lang="en-US"/>
              </a:defPPr>
              <a:lvl1pPr>
                <a:defRPr sz="1400">
                  <a:latin typeface="Segoe UI" panose="020B0502040204020203" pitchFamily="34" charset="0"/>
                  <a:cs typeface="Segoe UI" panose="020B0502040204020203" pitchFamily="34" charset="0"/>
                </a:defRPr>
              </a:lvl1pPr>
            </a:lstStyle>
            <a:p>
              <a:r>
                <a:rPr lang="en-US" dirty="0" smtClean="0"/>
                <a:t>To ensure that GBV and sexual offences are reduced through a coordinated approach by all SAPS disciplines</a:t>
              </a:r>
            </a:p>
            <a:p>
              <a:endParaRPr lang="en-US" dirty="0"/>
            </a:p>
            <a:p>
              <a:pPr algn="ctr"/>
              <a:r>
                <a:rPr lang="en-US" dirty="0" smtClean="0"/>
                <a:t>* </a:t>
              </a:r>
              <a:r>
                <a:rPr lang="en-US" i="1" dirty="0" smtClean="0"/>
                <a:t>The SAPS’ Sexual Offences and GBV Action Plan serves as the implementation mechanism for all departmental initiatives related to GBVF.</a:t>
              </a:r>
              <a:endParaRPr lang="en-US" i="1" dirty="0"/>
            </a:p>
          </p:txBody>
        </p:sp>
      </p:grpSp>
      <p:sp>
        <p:nvSpPr>
          <p:cNvPr id="41" name="Shape">
            <a:extLst>
              <a:ext uri="{FF2B5EF4-FFF2-40B4-BE49-F238E27FC236}">
                <a16:creationId xmlns:a16="http://schemas.microsoft.com/office/drawing/2014/main" id="{191D215A-AAFB-49B4-91F9-1E8A24CD0D16}"/>
              </a:ext>
            </a:extLst>
          </p:cNvPr>
          <p:cNvSpPr/>
          <p:nvPr/>
        </p:nvSpPr>
        <p:spPr>
          <a:xfrm>
            <a:off x="6672657" y="3025214"/>
            <a:ext cx="2799490" cy="3848026"/>
          </a:xfrm>
          <a:custGeom>
            <a:avLst/>
            <a:gdLst/>
            <a:ahLst/>
            <a:cxnLst>
              <a:cxn ang="0">
                <a:pos x="wd2" y="hd2"/>
              </a:cxn>
              <a:cxn ang="5400000">
                <a:pos x="wd2" y="hd2"/>
              </a:cxn>
              <a:cxn ang="10800000">
                <a:pos x="wd2" y="hd2"/>
              </a:cxn>
              <a:cxn ang="16200000">
                <a:pos x="wd2" y="hd2"/>
              </a:cxn>
            </a:cxnLst>
            <a:rect l="0" t="0" r="r" b="b"/>
            <a:pathLst>
              <a:path w="21467" h="21560" extrusionOk="0">
                <a:moveTo>
                  <a:pt x="5635" y="17921"/>
                </a:moveTo>
                <a:cubicBezTo>
                  <a:pt x="4392" y="17635"/>
                  <a:pt x="3681" y="17226"/>
                  <a:pt x="3681" y="16796"/>
                </a:cubicBezTo>
                <a:lnTo>
                  <a:pt x="3681" y="2453"/>
                </a:lnTo>
                <a:cubicBezTo>
                  <a:pt x="3681" y="2294"/>
                  <a:pt x="3888" y="2165"/>
                  <a:pt x="4144" y="2165"/>
                </a:cubicBezTo>
                <a:lnTo>
                  <a:pt x="4144" y="2165"/>
                </a:lnTo>
                <a:cubicBezTo>
                  <a:pt x="4522" y="2165"/>
                  <a:pt x="4742" y="1899"/>
                  <a:pt x="4521" y="1709"/>
                </a:cubicBezTo>
                <a:lnTo>
                  <a:pt x="2681" y="120"/>
                </a:lnTo>
                <a:cubicBezTo>
                  <a:pt x="2496" y="-40"/>
                  <a:pt x="2113" y="-40"/>
                  <a:pt x="1928" y="120"/>
                </a:cubicBezTo>
                <a:lnTo>
                  <a:pt x="88" y="1709"/>
                </a:lnTo>
                <a:cubicBezTo>
                  <a:pt x="-133" y="1899"/>
                  <a:pt x="87" y="2165"/>
                  <a:pt x="464" y="2165"/>
                </a:cubicBezTo>
                <a:lnTo>
                  <a:pt x="464" y="2165"/>
                </a:lnTo>
                <a:cubicBezTo>
                  <a:pt x="721" y="2165"/>
                  <a:pt x="928" y="2294"/>
                  <a:pt x="928" y="2453"/>
                </a:cubicBezTo>
                <a:lnTo>
                  <a:pt x="928" y="16940"/>
                </a:lnTo>
                <a:cubicBezTo>
                  <a:pt x="928" y="17284"/>
                  <a:pt x="1383" y="17617"/>
                  <a:pt x="2218" y="17885"/>
                </a:cubicBezTo>
                <a:lnTo>
                  <a:pt x="13687" y="21560"/>
                </a:lnTo>
                <a:lnTo>
                  <a:pt x="21467" y="21560"/>
                </a:lnTo>
                <a:lnTo>
                  <a:pt x="5635" y="17921"/>
                </a:lnTo>
                <a:close/>
              </a:path>
            </a:pathLst>
          </a:custGeom>
          <a:solidFill>
            <a:schemeClr val="accent6"/>
          </a:solidFill>
          <a:ln w="12700">
            <a:miter lim="400000"/>
          </a:ln>
        </p:spPr>
        <p:txBody>
          <a:bodyPr lIns="28575" tIns="28575" rIns="28575" bIns="28575"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defRPr>
            </a:pPr>
            <a:endParaRPr sz="2250" dirty="0"/>
          </a:p>
        </p:txBody>
      </p:sp>
      <p:sp>
        <p:nvSpPr>
          <p:cNvPr id="42" name="TextBox 41">
            <a:extLst>
              <a:ext uri="{FF2B5EF4-FFF2-40B4-BE49-F238E27FC236}">
                <a16:creationId xmlns:a16="http://schemas.microsoft.com/office/drawing/2014/main" id="{8336086A-497F-4E3F-9069-7DBF1482AEBC}"/>
              </a:ext>
            </a:extLst>
          </p:cNvPr>
          <p:cNvSpPr txBox="1"/>
          <p:nvPr/>
        </p:nvSpPr>
        <p:spPr>
          <a:xfrm>
            <a:off x="8400116" y="6564868"/>
            <a:ext cx="311020" cy="369332"/>
          </a:xfrm>
          <a:prstGeom prst="rect">
            <a:avLst/>
          </a:prstGeom>
          <a:noFill/>
        </p:spPr>
        <p:txBody>
          <a:bodyPr wrap="square" rtlCol="0" anchor="ctr">
            <a:spAutoFit/>
          </a:bodyPr>
          <a:lstStyle/>
          <a:p>
            <a:pPr algn="ctr"/>
            <a:r>
              <a:rPr lang="en-US" b="1" dirty="0"/>
              <a:t>4</a:t>
            </a:r>
          </a:p>
        </p:txBody>
      </p:sp>
      <p:sp>
        <p:nvSpPr>
          <p:cNvPr id="43" name="TextBox 42">
            <a:extLst>
              <a:ext uri="{FF2B5EF4-FFF2-40B4-BE49-F238E27FC236}">
                <a16:creationId xmlns:a16="http://schemas.microsoft.com/office/drawing/2014/main" id="{CE541E41-DCF5-408A-BE4F-9B17EB176321}"/>
              </a:ext>
            </a:extLst>
          </p:cNvPr>
          <p:cNvSpPr txBox="1">
            <a:spLocks noChangeAspect="1"/>
          </p:cNvSpPr>
          <p:nvPr/>
        </p:nvSpPr>
        <p:spPr>
          <a:xfrm>
            <a:off x="6750159" y="2493159"/>
            <a:ext cx="4572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a:r>
              <a:rPr lang="en-US" b="1" dirty="0">
                <a:solidFill>
                  <a:schemeClr val="tx1"/>
                </a:solidFill>
              </a:rPr>
              <a:t>4</a:t>
            </a:r>
          </a:p>
        </p:txBody>
      </p:sp>
      <p:sp>
        <p:nvSpPr>
          <p:cNvPr id="44" name="TextBox 43">
            <a:extLst>
              <a:ext uri="{FF2B5EF4-FFF2-40B4-BE49-F238E27FC236}">
                <a16:creationId xmlns:a16="http://schemas.microsoft.com/office/drawing/2014/main" id="{75524899-27F1-4800-A212-A05DD706AC8D}"/>
              </a:ext>
            </a:extLst>
          </p:cNvPr>
          <p:cNvSpPr txBox="1">
            <a:spLocks noChangeAspect="1"/>
          </p:cNvSpPr>
          <p:nvPr/>
        </p:nvSpPr>
        <p:spPr>
          <a:xfrm>
            <a:off x="5981046" y="2533049"/>
            <a:ext cx="457200" cy="4572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a:r>
              <a:rPr lang="en-US" b="1" dirty="0">
                <a:solidFill>
                  <a:schemeClr val="bg1"/>
                </a:solidFill>
              </a:rPr>
              <a:t>3</a:t>
            </a:r>
          </a:p>
        </p:txBody>
      </p:sp>
    </p:spTree>
    <p:extLst>
      <p:ext uri="{BB962C8B-B14F-4D97-AF65-F5344CB8AC3E}">
        <p14:creationId xmlns:p14="http://schemas.microsoft.com/office/powerpoint/2010/main" val="2073924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AAA570-3596-44A9-950A-E638EE719369}" type="slidenum">
              <a:rPr lang="en-ZA" smtClean="0"/>
              <a:t>5</a:t>
            </a:fld>
            <a:endParaRPr lang="en-ZA" dirty="0"/>
          </a:p>
        </p:txBody>
      </p:sp>
      <p:sp>
        <p:nvSpPr>
          <p:cNvPr id="3" name="Title 2"/>
          <p:cNvSpPr>
            <a:spLocks noGrp="1"/>
          </p:cNvSpPr>
          <p:nvPr>
            <p:ph type="ctrTitle"/>
          </p:nvPr>
        </p:nvSpPr>
        <p:spPr/>
        <p:txBody>
          <a:bodyPr>
            <a:normAutofit/>
          </a:bodyPr>
          <a:lstStyle/>
          <a:p>
            <a:r>
              <a:rPr lang="en-ZA" dirty="0"/>
              <a:t>SAPS Integrated Sexual Offences &amp; GBV Action </a:t>
            </a:r>
            <a:r>
              <a:rPr lang="en-ZA" dirty="0" smtClean="0"/>
              <a:t>Plan</a:t>
            </a:r>
            <a:endParaRPr lang="en-ZA" dirty="0"/>
          </a:p>
        </p:txBody>
      </p:sp>
    </p:spTree>
    <p:extLst>
      <p:ext uri="{BB962C8B-B14F-4D97-AF65-F5344CB8AC3E}">
        <p14:creationId xmlns:p14="http://schemas.microsoft.com/office/powerpoint/2010/main" val="1582094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ZA" sz="4400" dirty="0" smtClean="0">
                <a:solidFill>
                  <a:schemeClr val="tx1"/>
                </a:solidFill>
              </a:rPr>
              <a:t>Saps integrated sexual offences &amp; GBV action plan: Focus areas</a:t>
            </a:r>
            <a:endParaRPr lang="en-ZA"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6</a:t>
            </a:fld>
            <a:endParaRPr lang="en-ZA" dirty="0"/>
          </a:p>
        </p:txBody>
      </p:sp>
      <p:grpSp>
        <p:nvGrpSpPr>
          <p:cNvPr id="58" name="Group 57"/>
          <p:cNvGrpSpPr>
            <a:grpSpLocks/>
          </p:cNvGrpSpPr>
          <p:nvPr/>
        </p:nvGrpSpPr>
        <p:grpSpPr>
          <a:xfrm>
            <a:off x="4219136" y="1843755"/>
            <a:ext cx="3566160" cy="3566160"/>
            <a:chOff x="3703044" y="1238239"/>
            <a:chExt cx="4785911" cy="4780994"/>
          </a:xfrm>
        </p:grpSpPr>
        <p:sp>
          <p:nvSpPr>
            <p:cNvPr id="59" name="Freeform 24"/>
            <p:cNvSpPr>
              <a:spLocks/>
            </p:cNvSpPr>
            <p:nvPr/>
          </p:nvSpPr>
          <p:spPr bwMode="auto">
            <a:xfrm>
              <a:off x="5724634" y="4273088"/>
              <a:ext cx="2365903" cy="1746145"/>
            </a:xfrm>
            <a:custGeom>
              <a:avLst/>
              <a:gdLst>
                <a:gd name="T0" fmla="*/ 298 w 1922"/>
                <a:gd name="T1" fmla="*/ 324 h 1419"/>
                <a:gd name="T2" fmla="*/ 0 w 1922"/>
                <a:gd name="T3" fmla="*/ 875 h 1419"/>
                <a:gd name="T4" fmla="*/ 298 w 1922"/>
                <a:gd name="T5" fmla="*/ 1419 h 1419"/>
                <a:gd name="T6" fmla="*/ 301 w 1922"/>
                <a:gd name="T7" fmla="*/ 1419 h 1419"/>
                <a:gd name="T8" fmla="*/ 364 w 1922"/>
                <a:gd name="T9" fmla="*/ 1418 h 1419"/>
                <a:gd name="T10" fmla="*/ 490 w 1922"/>
                <a:gd name="T11" fmla="*/ 1410 h 1419"/>
                <a:gd name="T12" fmla="*/ 612 w 1922"/>
                <a:gd name="T13" fmla="*/ 1394 h 1419"/>
                <a:gd name="T14" fmla="*/ 732 w 1922"/>
                <a:gd name="T15" fmla="*/ 1371 h 1419"/>
                <a:gd name="T16" fmla="*/ 849 w 1922"/>
                <a:gd name="T17" fmla="*/ 1341 h 1419"/>
                <a:gd name="T18" fmla="*/ 964 w 1922"/>
                <a:gd name="T19" fmla="*/ 1304 h 1419"/>
                <a:gd name="T20" fmla="*/ 1075 w 1922"/>
                <a:gd name="T21" fmla="*/ 1260 h 1419"/>
                <a:gd name="T22" fmla="*/ 1182 w 1922"/>
                <a:gd name="T23" fmla="*/ 1209 h 1419"/>
                <a:gd name="T24" fmla="*/ 1287 w 1922"/>
                <a:gd name="T25" fmla="*/ 1152 h 1419"/>
                <a:gd name="T26" fmla="*/ 1387 w 1922"/>
                <a:gd name="T27" fmla="*/ 1088 h 1419"/>
                <a:gd name="T28" fmla="*/ 1482 w 1922"/>
                <a:gd name="T29" fmla="*/ 1020 h 1419"/>
                <a:gd name="T30" fmla="*/ 1574 w 1922"/>
                <a:gd name="T31" fmla="*/ 946 h 1419"/>
                <a:gd name="T32" fmla="*/ 1660 w 1922"/>
                <a:gd name="T33" fmla="*/ 866 h 1419"/>
                <a:gd name="T34" fmla="*/ 1742 w 1922"/>
                <a:gd name="T35" fmla="*/ 781 h 1419"/>
                <a:gd name="T36" fmla="*/ 1819 w 1922"/>
                <a:gd name="T37" fmla="*/ 692 h 1419"/>
                <a:gd name="T38" fmla="*/ 1889 w 1922"/>
                <a:gd name="T39" fmla="*/ 597 h 1419"/>
                <a:gd name="T40" fmla="*/ 1922 w 1922"/>
                <a:gd name="T41" fmla="*/ 549 h 1419"/>
                <a:gd name="T42" fmla="*/ 1298 w 1922"/>
                <a:gd name="T43" fmla="*/ 535 h 1419"/>
                <a:gd name="T44" fmla="*/ 970 w 1922"/>
                <a:gd name="T45" fmla="*/ 0 h 1419"/>
                <a:gd name="T46" fmla="*/ 940 w 1922"/>
                <a:gd name="T47" fmla="*/ 36 h 1419"/>
                <a:gd name="T48" fmla="*/ 874 w 1922"/>
                <a:gd name="T49" fmla="*/ 103 h 1419"/>
                <a:gd name="T50" fmla="*/ 800 w 1922"/>
                <a:gd name="T51" fmla="*/ 163 h 1419"/>
                <a:gd name="T52" fmla="*/ 721 w 1922"/>
                <a:gd name="T53" fmla="*/ 214 h 1419"/>
                <a:gd name="T54" fmla="*/ 635 w 1922"/>
                <a:gd name="T55" fmla="*/ 256 h 1419"/>
                <a:gd name="T56" fmla="*/ 546 w 1922"/>
                <a:gd name="T57" fmla="*/ 289 h 1419"/>
                <a:gd name="T58" fmla="*/ 451 w 1922"/>
                <a:gd name="T59" fmla="*/ 312 h 1419"/>
                <a:gd name="T60" fmla="*/ 353 w 1922"/>
                <a:gd name="T61" fmla="*/ 324 h 1419"/>
                <a:gd name="T62" fmla="*/ 301 w 1922"/>
                <a:gd name="T63" fmla="*/ 325 h 1419"/>
                <a:gd name="T64" fmla="*/ 298 w 1922"/>
                <a:gd name="T65" fmla="*/ 324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22" h="1419">
                  <a:moveTo>
                    <a:pt x="298" y="324"/>
                  </a:moveTo>
                  <a:lnTo>
                    <a:pt x="0" y="875"/>
                  </a:lnTo>
                  <a:lnTo>
                    <a:pt x="298" y="1419"/>
                  </a:lnTo>
                  <a:lnTo>
                    <a:pt x="301" y="1419"/>
                  </a:lnTo>
                  <a:lnTo>
                    <a:pt x="364" y="1418"/>
                  </a:lnTo>
                  <a:lnTo>
                    <a:pt x="490" y="1410"/>
                  </a:lnTo>
                  <a:lnTo>
                    <a:pt x="612" y="1394"/>
                  </a:lnTo>
                  <a:lnTo>
                    <a:pt x="732" y="1371"/>
                  </a:lnTo>
                  <a:lnTo>
                    <a:pt x="849" y="1341"/>
                  </a:lnTo>
                  <a:lnTo>
                    <a:pt x="964" y="1304"/>
                  </a:lnTo>
                  <a:lnTo>
                    <a:pt x="1075" y="1260"/>
                  </a:lnTo>
                  <a:lnTo>
                    <a:pt x="1182" y="1209"/>
                  </a:lnTo>
                  <a:lnTo>
                    <a:pt x="1287" y="1152"/>
                  </a:lnTo>
                  <a:lnTo>
                    <a:pt x="1387" y="1088"/>
                  </a:lnTo>
                  <a:lnTo>
                    <a:pt x="1482" y="1020"/>
                  </a:lnTo>
                  <a:lnTo>
                    <a:pt x="1574" y="946"/>
                  </a:lnTo>
                  <a:lnTo>
                    <a:pt x="1660" y="866"/>
                  </a:lnTo>
                  <a:lnTo>
                    <a:pt x="1742" y="781"/>
                  </a:lnTo>
                  <a:lnTo>
                    <a:pt x="1819" y="692"/>
                  </a:lnTo>
                  <a:lnTo>
                    <a:pt x="1889" y="597"/>
                  </a:lnTo>
                  <a:lnTo>
                    <a:pt x="1922" y="549"/>
                  </a:lnTo>
                  <a:lnTo>
                    <a:pt x="1298" y="535"/>
                  </a:lnTo>
                  <a:lnTo>
                    <a:pt x="970" y="0"/>
                  </a:lnTo>
                  <a:lnTo>
                    <a:pt x="940" y="36"/>
                  </a:lnTo>
                  <a:lnTo>
                    <a:pt x="874" y="103"/>
                  </a:lnTo>
                  <a:lnTo>
                    <a:pt x="800" y="163"/>
                  </a:lnTo>
                  <a:lnTo>
                    <a:pt x="721" y="214"/>
                  </a:lnTo>
                  <a:lnTo>
                    <a:pt x="635" y="256"/>
                  </a:lnTo>
                  <a:lnTo>
                    <a:pt x="546" y="289"/>
                  </a:lnTo>
                  <a:lnTo>
                    <a:pt x="451" y="312"/>
                  </a:lnTo>
                  <a:lnTo>
                    <a:pt x="353" y="324"/>
                  </a:lnTo>
                  <a:lnTo>
                    <a:pt x="301" y="325"/>
                  </a:lnTo>
                  <a:lnTo>
                    <a:pt x="298" y="3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2400" b="1" dirty="0">
                <a:solidFill>
                  <a:schemeClr val="bg1"/>
                </a:solidFill>
              </a:endParaRPr>
            </a:p>
          </p:txBody>
        </p:sp>
        <p:sp>
          <p:nvSpPr>
            <p:cNvPr id="60" name="Freeform 27"/>
            <p:cNvSpPr>
              <a:spLocks/>
            </p:cNvSpPr>
            <p:nvPr/>
          </p:nvSpPr>
          <p:spPr bwMode="auto">
            <a:xfrm>
              <a:off x="6998583" y="2551537"/>
              <a:ext cx="1490372" cy="2267529"/>
            </a:xfrm>
            <a:custGeom>
              <a:avLst/>
              <a:gdLst>
                <a:gd name="T0" fmla="*/ 1002 w 1209"/>
                <a:gd name="T1" fmla="*/ 0 h 1842"/>
                <a:gd name="T2" fmla="*/ 678 w 1209"/>
                <a:gd name="T3" fmla="*/ 534 h 1842"/>
                <a:gd name="T4" fmla="*/ 52 w 1209"/>
                <a:gd name="T5" fmla="*/ 551 h 1842"/>
                <a:gd name="T6" fmla="*/ 66 w 1209"/>
                <a:gd name="T7" fmla="*/ 588 h 1842"/>
                <a:gd name="T8" fmla="*/ 89 w 1209"/>
                <a:gd name="T9" fmla="*/ 667 h 1842"/>
                <a:gd name="T10" fmla="*/ 106 w 1209"/>
                <a:gd name="T11" fmla="*/ 748 h 1842"/>
                <a:gd name="T12" fmla="*/ 114 w 1209"/>
                <a:gd name="T13" fmla="*/ 832 h 1842"/>
                <a:gd name="T14" fmla="*/ 115 w 1209"/>
                <a:gd name="T15" fmla="*/ 875 h 1842"/>
                <a:gd name="T16" fmla="*/ 114 w 1209"/>
                <a:gd name="T17" fmla="*/ 933 h 1842"/>
                <a:gd name="T18" fmla="*/ 98 w 1209"/>
                <a:gd name="T19" fmla="*/ 1046 h 1842"/>
                <a:gd name="T20" fmla="*/ 70 w 1209"/>
                <a:gd name="T21" fmla="*/ 1152 h 1842"/>
                <a:gd name="T22" fmla="*/ 27 w 1209"/>
                <a:gd name="T23" fmla="*/ 1255 h 1842"/>
                <a:gd name="T24" fmla="*/ 0 w 1209"/>
                <a:gd name="T25" fmla="*/ 1301 h 1842"/>
                <a:gd name="T26" fmla="*/ 324 w 1209"/>
                <a:gd name="T27" fmla="*/ 1829 h 1842"/>
                <a:gd name="T28" fmla="*/ 952 w 1209"/>
                <a:gd name="T29" fmla="*/ 1842 h 1842"/>
                <a:gd name="T30" fmla="*/ 982 w 1209"/>
                <a:gd name="T31" fmla="*/ 1789 h 1842"/>
                <a:gd name="T32" fmla="*/ 1037 w 1209"/>
                <a:gd name="T33" fmla="*/ 1677 h 1842"/>
                <a:gd name="T34" fmla="*/ 1085 w 1209"/>
                <a:gd name="T35" fmla="*/ 1563 h 1842"/>
                <a:gd name="T36" fmla="*/ 1125 w 1209"/>
                <a:gd name="T37" fmla="*/ 1444 h 1842"/>
                <a:gd name="T38" fmla="*/ 1158 w 1209"/>
                <a:gd name="T39" fmla="*/ 1323 h 1842"/>
                <a:gd name="T40" fmla="*/ 1183 w 1209"/>
                <a:gd name="T41" fmla="*/ 1198 h 1842"/>
                <a:gd name="T42" fmla="*/ 1200 w 1209"/>
                <a:gd name="T43" fmla="*/ 1070 h 1842"/>
                <a:gd name="T44" fmla="*/ 1209 w 1209"/>
                <a:gd name="T45" fmla="*/ 941 h 1842"/>
                <a:gd name="T46" fmla="*/ 1209 w 1209"/>
                <a:gd name="T47" fmla="*/ 875 h 1842"/>
                <a:gd name="T48" fmla="*/ 1209 w 1209"/>
                <a:gd name="T49" fmla="*/ 816 h 1842"/>
                <a:gd name="T50" fmla="*/ 1203 w 1209"/>
                <a:gd name="T51" fmla="*/ 700 h 1842"/>
                <a:gd name="T52" fmla="*/ 1188 w 1209"/>
                <a:gd name="T53" fmla="*/ 586 h 1842"/>
                <a:gd name="T54" fmla="*/ 1169 w 1209"/>
                <a:gd name="T55" fmla="*/ 473 h 1842"/>
                <a:gd name="T56" fmla="*/ 1142 w 1209"/>
                <a:gd name="T57" fmla="*/ 363 h 1842"/>
                <a:gd name="T58" fmla="*/ 1109 w 1209"/>
                <a:gd name="T59" fmla="*/ 257 h 1842"/>
                <a:gd name="T60" fmla="*/ 1070 w 1209"/>
                <a:gd name="T61" fmla="*/ 152 h 1842"/>
                <a:gd name="T62" fmla="*/ 1026 w 1209"/>
                <a:gd name="T63" fmla="*/ 49 h 1842"/>
                <a:gd name="T64" fmla="*/ 1002 w 1209"/>
                <a:gd name="T65" fmla="*/ 0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9" h="1842">
                  <a:moveTo>
                    <a:pt x="1002" y="0"/>
                  </a:moveTo>
                  <a:lnTo>
                    <a:pt x="678" y="534"/>
                  </a:lnTo>
                  <a:lnTo>
                    <a:pt x="52" y="551"/>
                  </a:lnTo>
                  <a:lnTo>
                    <a:pt x="66" y="588"/>
                  </a:lnTo>
                  <a:lnTo>
                    <a:pt x="89" y="667"/>
                  </a:lnTo>
                  <a:lnTo>
                    <a:pt x="106" y="748"/>
                  </a:lnTo>
                  <a:lnTo>
                    <a:pt x="114" y="832"/>
                  </a:lnTo>
                  <a:lnTo>
                    <a:pt x="115" y="875"/>
                  </a:lnTo>
                  <a:lnTo>
                    <a:pt x="114" y="933"/>
                  </a:lnTo>
                  <a:lnTo>
                    <a:pt x="98" y="1046"/>
                  </a:lnTo>
                  <a:lnTo>
                    <a:pt x="70" y="1152"/>
                  </a:lnTo>
                  <a:lnTo>
                    <a:pt x="27" y="1255"/>
                  </a:lnTo>
                  <a:lnTo>
                    <a:pt x="0" y="1301"/>
                  </a:lnTo>
                  <a:lnTo>
                    <a:pt x="324" y="1829"/>
                  </a:lnTo>
                  <a:lnTo>
                    <a:pt x="952" y="1842"/>
                  </a:lnTo>
                  <a:lnTo>
                    <a:pt x="982" y="1789"/>
                  </a:lnTo>
                  <a:lnTo>
                    <a:pt x="1037" y="1677"/>
                  </a:lnTo>
                  <a:lnTo>
                    <a:pt x="1085" y="1563"/>
                  </a:lnTo>
                  <a:lnTo>
                    <a:pt x="1125" y="1444"/>
                  </a:lnTo>
                  <a:lnTo>
                    <a:pt x="1158" y="1323"/>
                  </a:lnTo>
                  <a:lnTo>
                    <a:pt x="1183" y="1198"/>
                  </a:lnTo>
                  <a:lnTo>
                    <a:pt x="1200" y="1070"/>
                  </a:lnTo>
                  <a:lnTo>
                    <a:pt x="1209" y="941"/>
                  </a:lnTo>
                  <a:lnTo>
                    <a:pt x="1209" y="875"/>
                  </a:lnTo>
                  <a:lnTo>
                    <a:pt x="1209" y="816"/>
                  </a:lnTo>
                  <a:lnTo>
                    <a:pt x="1203" y="700"/>
                  </a:lnTo>
                  <a:lnTo>
                    <a:pt x="1188" y="586"/>
                  </a:lnTo>
                  <a:lnTo>
                    <a:pt x="1169" y="473"/>
                  </a:lnTo>
                  <a:lnTo>
                    <a:pt x="1142" y="363"/>
                  </a:lnTo>
                  <a:lnTo>
                    <a:pt x="1109" y="257"/>
                  </a:lnTo>
                  <a:lnTo>
                    <a:pt x="1070" y="152"/>
                  </a:lnTo>
                  <a:lnTo>
                    <a:pt x="1026" y="49"/>
                  </a:lnTo>
                  <a:lnTo>
                    <a:pt x="1002" y="0"/>
                  </a:lnTo>
                  <a:close/>
                </a:path>
              </a:pathLst>
            </a:custGeom>
            <a:solidFill>
              <a:srgbClr val="F4F4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2400" b="1" dirty="0">
                <a:solidFill>
                  <a:schemeClr val="bg1"/>
                </a:solidFill>
              </a:endParaRPr>
            </a:p>
          </p:txBody>
        </p:sp>
        <p:sp>
          <p:nvSpPr>
            <p:cNvPr id="61" name="Freeform 30"/>
            <p:cNvSpPr>
              <a:spLocks/>
            </p:cNvSpPr>
            <p:nvPr/>
          </p:nvSpPr>
          <p:spPr bwMode="auto">
            <a:xfrm>
              <a:off x="6226343" y="1243159"/>
              <a:ext cx="1933056" cy="1854357"/>
            </a:xfrm>
            <a:custGeom>
              <a:avLst/>
              <a:gdLst>
                <a:gd name="T0" fmla="*/ 6 w 1572"/>
                <a:gd name="T1" fmla="*/ 0 h 1511"/>
                <a:gd name="T2" fmla="*/ 303 w 1572"/>
                <a:gd name="T3" fmla="*/ 541 h 1511"/>
                <a:gd name="T4" fmla="*/ 0 w 1572"/>
                <a:gd name="T5" fmla="*/ 1099 h 1511"/>
                <a:gd name="T6" fmla="*/ 50 w 1572"/>
                <a:gd name="T7" fmla="*/ 1106 h 1511"/>
                <a:gd name="T8" fmla="*/ 146 w 1572"/>
                <a:gd name="T9" fmla="*/ 1129 h 1511"/>
                <a:gd name="T10" fmla="*/ 238 w 1572"/>
                <a:gd name="T11" fmla="*/ 1164 h 1511"/>
                <a:gd name="T12" fmla="*/ 325 w 1572"/>
                <a:gd name="T13" fmla="*/ 1208 h 1511"/>
                <a:gd name="T14" fmla="*/ 406 w 1572"/>
                <a:gd name="T15" fmla="*/ 1261 h 1511"/>
                <a:gd name="T16" fmla="*/ 478 w 1572"/>
                <a:gd name="T17" fmla="*/ 1324 h 1511"/>
                <a:gd name="T18" fmla="*/ 544 w 1572"/>
                <a:gd name="T19" fmla="*/ 1394 h 1511"/>
                <a:gd name="T20" fmla="*/ 603 w 1572"/>
                <a:gd name="T21" fmla="*/ 1470 h 1511"/>
                <a:gd name="T22" fmla="*/ 628 w 1572"/>
                <a:gd name="T23" fmla="*/ 1511 h 1511"/>
                <a:gd name="T24" fmla="*/ 1245 w 1572"/>
                <a:gd name="T25" fmla="*/ 1495 h 1511"/>
                <a:gd name="T26" fmla="*/ 1572 w 1572"/>
                <a:gd name="T27" fmla="*/ 958 h 1511"/>
                <a:gd name="T28" fmla="*/ 1542 w 1572"/>
                <a:gd name="T29" fmla="*/ 906 h 1511"/>
                <a:gd name="T30" fmla="*/ 1476 w 1572"/>
                <a:gd name="T31" fmla="*/ 809 h 1511"/>
                <a:gd name="T32" fmla="*/ 1404 w 1572"/>
                <a:gd name="T33" fmla="*/ 716 h 1511"/>
                <a:gd name="T34" fmla="*/ 1327 w 1572"/>
                <a:gd name="T35" fmla="*/ 626 h 1511"/>
                <a:gd name="T36" fmla="*/ 1245 w 1572"/>
                <a:gd name="T37" fmla="*/ 542 h 1511"/>
                <a:gd name="T38" fmla="*/ 1157 w 1572"/>
                <a:gd name="T39" fmla="*/ 463 h 1511"/>
                <a:gd name="T40" fmla="*/ 1065 w 1572"/>
                <a:gd name="T41" fmla="*/ 389 h 1511"/>
                <a:gd name="T42" fmla="*/ 969 w 1572"/>
                <a:gd name="T43" fmla="*/ 320 h 1511"/>
                <a:gd name="T44" fmla="*/ 870 w 1572"/>
                <a:gd name="T45" fmla="*/ 258 h 1511"/>
                <a:gd name="T46" fmla="*/ 765 w 1572"/>
                <a:gd name="T47" fmla="*/ 202 h 1511"/>
                <a:gd name="T48" fmla="*/ 657 w 1572"/>
                <a:gd name="T49" fmla="*/ 152 h 1511"/>
                <a:gd name="T50" fmla="*/ 544 w 1572"/>
                <a:gd name="T51" fmla="*/ 109 h 1511"/>
                <a:gd name="T52" fmla="*/ 430 w 1572"/>
                <a:gd name="T53" fmla="*/ 71 h 1511"/>
                <a:gd name="T54" fmla="*/ 312 w 1572"/>
                <a:gd name="T55" fmla="*/ 42 h 1511"/>
                <a:gd name="T56" fmla="*/ 192 w 1572"/>
                <a:gd name="T57" fmla="*/ 20 h 1511"/>
                <a:gd name="T58" fmla="*/ 69 w 1572"/>
                <a:gd name="T59" fmla="*/ 5 h 1511"/>
                <a:gd name="T60" fmla="*/ 6 w 1572"/>
                <a:gd name="T61" fmla="*/ 0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72" h="1511">
                  <a:moveTo>
                    <a:pt x="6" y="0"/>
                  </a:moveTo>
                  <a:lnTo>
                    <a:pt x="303" y="541"/>
                  </a:lnTo>
                  <a:lnTo>
                    <a:pt x="0" y="1099"/>
                  </a:lnTo>
                  <a:lnTo>
                    <a:pt x="50" y="1106"/>
                  </a:lnTo>
                  <a:lnTo>
                    <a:pt x="146" y="1129"/>
                  </a:lnTo>
                  <a:lnTo>
                    <a:pt x="238" y="1164"/>
                  </a:lnTo>
                  <a:lnTo>
                    <a:pt x="325" y="1208"/>
                  </a:lnTo>
                  <a:lnTo>
                    <a:pt x="406" y="1261"/>
                  </a:lnTo>
                  <a:lnTo>
                    <a:pt x="478" y="1324"/>
                  </a:lnTo>
                  <a:lnTo>
                    <a:pt x="544" y="1394"/>
                  </a:lnTo>
                  <a:lnTo>
                    <a:pt x="603" y="1470"/>
                  </a:lnTo>
                  <a:lnTo>
                    <a:pt x="628" y="1511"/>
                  </a:lnTo>
                  <a:lnTo>
                    <a:pt x="1245" y="1495"/>
                  </a:lnTo>
                  <a:lnTo>
                    <a:pt x="1572" y="958"/>
                  </a:lnTo>
                  <a:lnTo>
                    <a:pt x="1542" y="906"/>
                  </a:lnTo>
                  <a:lnTo>
                    <a:pt x="1476" y="809"/>
                  </a:lnTo>
                  <a:lnTo>
                    <a:pt x="1404" y="716"/>
                  </a:lnTo>
                  <a:lnTo>
                    <a:pt x="1327" y="626"/>
                  </a:lnTo>
                  <a:lnTo>
                    <a:pt x="1245" y="542"/>
                  </a:lnTo>
                  <a:lnTo>
                    <a:pt x="1157" y="463"/>
                  </a:lnTo>
                  <a:lnTo>
                    <a:pt x="1065" y="389"/>
                  </a:lnTo>
                  <a:lnTo>
                    <a:pt x="969" y="320"/>
                  </a:lnTo>
                  <a:lnTo>
                    <a:pt x="870" y="258"/>
                  </a:lnTo>
                  <a:lnTo>
                    <a:pt x="765" y="202"/>
                  </a:lnTo>
                  <a:lnTo>
                    <a:pt x="657" y="152"/>
                  </a:lnTo>
                  <a:lnTo>
                    <a:pt x="544" y="109"/>
                  </a:lnTo>
                  <a:lnTo>
                    <a:pt x="430" y="71"/>
                  </a:lnTo>
                  <a:lnTo>
                    <a:pt x="312" y="42"/>
                  </a:lnTo>
                  <a:lnTo>
                    <a:pt x="192" y="20"/>
                  </a:lnTo>
                  <a:lnTo>
                    <a:pt x="69" y="5"/>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2400" b="1" dirty="0">
                <a:solidFill>
                  <a:schemeClr val="bg1"/>
                </a:solidFill>
              </a:endParaRPr>
            </a:p>
          </p:txBody>
        </p:sp>
        <p:sp>
          <p:nvSpPr>
            <p:cNvPr id="62" name="Freeform 1164"/>
            <p:cNvSpPr>
              <a:spLocks/>
            </p:cNvSpPr>
            <p:nvPr/>
          </p:nvSpPr>
          <p:spPr bwMode="auto">
            <a:xfrm>
              <a:off x="6226346" y="1243159"/>
              <a:ext cx="1933056" cy="1854357"/>
            </a:xfrm>
            <a:custGeom>
              <a:avLst/>
              <a:gdLst>
                <a:gd name="T0" fmla="*/ 0 w 1572"/>
                <a:gd name="T1" fmla="*/ 1099 h 1511"/>
                <a:gd name="T2" fmla="*/ 50 w 1572"/>
                <a:gd name="T3" fmla="*/ 1106 h 1511"/>
                <a:gd name="T4" fmla="*/ 146 w 1572"/>
                <a:gd name="T5" fmla="*/ 1129 h 1511"/>
                <a:gd name="T6" fmla="*/ 238 w 1572"/>
                <a:gd name="T7" fmla="*/ 1164 h 1511"/>
                <a:gd name="T8" fmla="*/ 325 w 1572"/>
                <a:gd name="T9" fmla="*/ 1208 h 1511"/>
                <a:gd name="T10" fmla="*/ 406 w 1572"/>
                <a:gd name="T11" fmla="*/ 1261 h 1511"/>
                <a:gd name="T12" fmla="*/ 478 w 1572"/>
                <a:gd name="T13" fmla="*/ 1324 h 1511"/>
                <a:gd name="T14" fmla="*/ 544 w 1572"/>
                <a:gd name="T15" fmla="*/ 1394 h 1511"/>
                <a:gd name="T16" fmla="*/ 603 w 1572"/>
                <a:gd name="T17" fmla="*/ 1470 h 1511"/>
                <a:gd name="T18" fmla="*/ 628 w 1572"/>
                <a:gd name="T19" fmla="*/ 1511 h 1511"/>
                <a:gd name="T20" fmla="*/ 1245 w 1572"/>
                <a:gd name="T21" fmla="*/ 1495 h 1511"/>
                <a:gd name="T22" fmla="*/ 1572 w 1572"/>
                <a:gd name="T23" fmla="*/ 958 h 1511"/>
                <a:gd name="T24" fmla="*/ 1542 w 1572"/>
                <a:gd name="T25" fmla="*/ 906 h 1511"/>
                <a:gd name="T26" fmla="*/ 1476 w 1572"/>
                <a:gd name="T27" fmla="*/ 809 h 1511"/>
                <a:gd name="T28" fmla="*/ 1404 w 1572"/>
                <a:gd name="T29" fmla="*/ 716 h 1511"/>
                <a:gd name="T30" fmla="*/ 1327 w 1572"/>
                <a:gd name="T31" fmla="*/ 626 h 1511"/>
                <a:gd name="T32" fmla="*/ 1245 w 1572"/>
                <a:gd name="T33" fmla="*/ 542 h 1511"/>
                <a:gd name="T34" fmla="*/ 1157 w 1572"/>
                <a:gd name="T35" fmla="*/ 463 h 1511"/>
                <a:gd name="T36" fmla="*/ 1065 w 1572"/>
                <a:gd name="T37" fmla="*/ 389 h 1511"/>
                <a:gd name="T38" fmla="*/ 969 w 1572"/>
                <a:gd name="T39" fmla="*/ 320 h 1511"/>
                <a:gd name="T40" fmla="*/ 870 w 1572"/>
                <a:gd name="T41" fmla="*/ 258 h 1511"/>
                <a:gd name="T42" fmla="*/ 765 w 1572"/>
                <a:gd name="T43" fmla="*/ 202 h 1511"/>
                <a:gd name="T44" fmla="*/ 657 w 1572"/>
                <a:gd name="T45" fmla="*/ 152 h 1511"/>
                <a:gd name="T46" fmla="*/ 544 w 1572"/>
                <a:gd name="T47" fmla="*/ 109 h 1511"/>
                <a:gd name="T48" fmla="*/ 430 w 1572"/>
                <a:gd name="T49" fmla="*/ 71 h 1511"/>
                <a:gd name="T50" fmla="*/ 312 w 1572"/>
                <a:gd name="T51" fmla="*/ 42 h 1511"/>
                <a:gd name="T52" fmla="*/ 192 w 1572"/>
                <a:gd name="T53" fmla="*/ 20 h 1511"/>
                <a:gd name="T54" fmla="*/ 69 w 1572"/>
                <a:gd name="T55" fmla="*/ 5 h 1511"/>
                <a:gd name="T56" fmla="*/ 6 w 1572"/>
                <a:gd name="T57" fmla="*/ 0 h 1511"/>
                <a:gd name="T58" fmla="*/ 303 w 1572"/>
                <a:gd name="T59" fmla="*/ 541 h 1511"/>
                <a:gd name="T60" fmla="*/ 0 w 1572"/>
                <a:gd name="T61" fmla="*/ 1099 h 1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72" h="1511">
                  <a:moveTo>
                    <a:pt x="0" y="1099"/>
                  </a:moveTo>
                  <a:lnTo>
                    <a:pt x="50" y="1106"/>
                  </a:lnTo>
                  <a:lnTo>
                    <a:pt x="146" y="1129"/>
                  </a:lnTo>
                  <a:lnTo>
                    <a:pt x="238" y="1164"/>
                  </a:lnTo>
                  <a:lnTo>
                    <a:pt x="325" y="1208"/>
                  </a:lnTo>
                  <a:lnTo>
                    <a:pt x="406" y="1261"/>
                  </a:lnTo>
                  <a:lnTo>
                    <a:pt x="478" y="1324"/>
                  </a:lnTo>
                  <a:lnTo>
                    <a:pt x="544" y="1394"/>
                  </a:lnTo>
                  <a:lnTo>
                    <a:pt x="603" y="1470"/>
                  </a:lnTo>
                  <a:lnTo>
                    <a:pt x="628" y="1511"/>
                  </a:lnTo>
                  <a:lnTo>
                    <a:pt x="1245" y="1495"/>
                  </a:lnTo>
                  <a:lnTo>
                    <a:pt x="1572" y="958"/>
                  </a:lnTo>
                  <a:lnTo>
                    <a:pt x="1542" y="906"/>
                  </a:lnTo>
                  <a:lnTo>
                    <a:pt x="1476" y="809"/>
                  </a:lnTo>
                  <a:lnTo>
                    <a:pt x="1404" y="716"/>
                  </a:lnTo>
                  <a:lnTo>
                    <a:pt x="1327" y="626"/>
                  </a:lnTo>
                  <a:lnTo>
                    <a:pt x="1245" y="542"/>
                  </a:lnTo>
                  <a:lnTo>
                    <a:pt x="1157" y="463"/>
                  </a:lnTo>
                  <a:lnTo>
                    <a:pt x="1065" y="389"/>
                  </a:lnTo>
                  <a:lnTo>
                    <a:pt x="969" y="320"/>
                  </a:lnTo>
                  <a:lnTo>
                    <a:pt x="870" y="258"/>
                  </a:lnTo>
                  <a:lnTo>
                    <a:pt x="765" y="202"/>
                  </a:lnTo>
                  <a:lnTo>
                    <a:pt x="657" y="152"/>
                  </a:lnTo>
                  <a:lnTo>
                    <a:pt x="544" y="109"/>
                  </a:lnTo>
                  <a:lnTo>
                    <a:pt x="430" y="71"/>
                  </a:lnTo>
                  <a:lnTo>
                    <a:pt x="312" y="42"/>
                  </a:lnTo>
                  <a:lnTo>
                    <a:pt x="192" y="20"/>
                  </a:lnTo>
                  <a:lnTo>
                    <a:pt x="69" y="5"/>
                  </a:lnTo>
                  <a:lnTo>
                    <a:pt x="6" y="0"/>
                  </a:lnTo>
                  <a:lnTo>
                    <a:pt x="303" y="541"/>
                  </a:lnTo>
                  <a:lnTo>
                    <a:pt x="0" y="1099"/>
                  </a:lnTo>
                  <a:close/>
                </a:path>
              </a:pathLst>
            </a:custGeom>
            <a:solidFill>
              <a:srgbClr val="3939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en-US" sz="2400" b="1" dirty="0" smtClean="0">
                  <a:solidFill>
                    <a:schemeClr val="bg1"/>
                  </a:solidFill>
                </a:rPr>
                <a:t>01</a:t>
              </a:r>
              <a:endParaRPr lang="en-US" sz="2400" b="1" dirty="0">
                <a:solidFill>
                  <a:schemeClr val="bg1"/>
                </a:solidFill>
              </a:endParaRPr>
            </a:p>
          </p:txBody>
        </p:sp>
        <p:sp>
          <p:nvSpPr>
            <p:cNvPr id="63" name="Freeform 1165"/>
            <p:cNvSpPr>
              <a:spLocks/>
            </p:cNvSpPr>
            <p:nvPr/>
          </p:nvSpPr>
          <p:spPr bwMode="auto">
            <a:xfrm>
              <a:off x="6998583" y="2551537"/>
              <a:ext cx="1490372" cy="2267529"/>
            </a:xfrm>
            <a:custGeom>
              <a:avLst/>
              <a:gdLst>
                <a:gd name="T0" fmla="*/ 52 w 1209"/>
                <a:gd name="T1" fmla="*/ 551 h 1842"/>
                <a:gd name="T2" fmla="*/ 66 w 1209"/>
                <a:gd name="T3" fmla="*/ 588 h 1842"/>
                <a:gd name="T4" fmla="*/ 89 w 1209"/>
                <a:gd name="T5" fmla="*/ 667 h 1842"/>
                <a:gd name="T6" fmla="*/ 106 w 1209"/>
                <a:gd name="T7" fmla="*/ 748 h 1842"/>
                <a:gd name="T8" fmla="*/ 114 w 1209"/>
                <a:gd name="T9" fmla="*/ 832 h 1842"/>
                <a:gd name="T10" fmla="*/ 115 w 1209"/>
                <a:gd name="T11" fmla="*/ 875 h 1842"/>
                <a:gd name="T12" fmla="*/ 114 w 1209"/>
                <a:gd name="T13" fmla="*/ 933 h 1842"/>
                <a:gd name="T14" fmla="*/ 98 w 1209"/>
                <a:gd name="T15" fmla="*/ 1046 h 1842"/>
                <a:gd name="T16" fmla="*/ 70 w 1209"/>
                <a:gd name="T17" fmla="*/ 1152 h 1842"/>
                <a:gd name="T18" fmla="*/ 27 w 1209"/>
                <a:gd name="T19" fmla="*/ 1255 h 1842"/>
                <a:gd name="T20" fmla="*/ 0 w 1209"/>
                <a:gd name="T21" fmla="*/ 1301 h 1842"/>
                <a:gd name="T22" fmla="*/ 324 w 1209"/>
                <a:gd name="T23" fmla="*/ 1829 h 1842"/>
                <a:gd name="T24" fmla="*/ 952 w 1209"/>
                <a:gd name="T25" fmla="*/ 1842 h 1842"/>
                <a:gd name="T26" fmla="*/ 982 w 1209"/>
                <a:gd name="T27" fmla="*/ 1789 h 1842"/>
                <a:gd name="T28" fmla="*/ 1037 w 1209"/>
                <a:gd name="T29" fmla="*/ 1677 h 1842"/>
                <a:gd name="T30" fmla="*/ 1085 w 1209"/>
                <a:gd name="T31" fmla="*/ 1563 h 1842"/>
                <a:gd name="T32" fmla="*/ 1125 w 1209"/>
                <a:gd name="T33" fmla="*/ 1444 h 1842"/>
                <a:gd name="T34" fmla="*/ 1158 w 1209"/>
                <a:gd name="T35" fmla="*/ 1323 h 1842"/>
                <a:gd name="T36" fmla="*/ 1183 w 1209"/>
                <a:gd name="T37" fmla="*/ 1198 h 1842"/>
                <a:gd name="T38" fmla="*/ 1200 w 1209"/>
                <a:gd name="T39" fmla="*/ 1070 h 1842"/>
                <a:gd name="T40" fmla="*/ 1209 w 1209"/>
                <a:gd name="T41" fmla="*/ 941 h 1842"/>
                <a:gd name="T42" fmla="*/ 1209 w 1209"/>
                <a:gd name="T43" fmla="*/ 875 h 1842"/>
                <a:gd name="T44" fmla="*/ 1209 w 1209"/>
                <a:gd name="T45" fmla="*/ 816 h 1842"/>
                <a:gd name="T46" fmla="*/ 1203 w 1209"/>
                <a:gd name="T47" fmla="*/ 700 h 1842"/>
                <a:gd name="T48" fmla="*/ 1188 w 1209"/>
                <a:gd name="T49" fmla="*/ 586 h 1842"/>
                <a:gd name="T50" fmla="*/ 1169 w 1209"/>
                <a:gd name="T51" fmla="*/ 473 h 1842"/>
                <a:gd name="T52" fmla="*/ 1142 w 1209"/>
                <a:gd name="T53" fmla="*/ 363 h 1842"/>
                <a:gd name="T54" fmla="*/ 1109 w 1209"/>
                <a:gd name="T55" fmla="*/ 257 h 1842"/>
                <a:gd name="T56" fmla="*/ 1070 w 1209"/>
                <a:gd name="T57" fmla="*/ 152 h 1842"/>
                <a:gd name="T58" fmla="*/ 1026 w 1209"/>
                <a:gd name="T59" fmla="*/ 49 h 1842"/>
                <a:gd name="T60" fmla="*/ 1002 w 1209"/>
                <a:gd name="T61" fmla="*/ 0 h 1842"/>
                <a:gd name="T62" fmla="*/ 678 w 1209"/>
                <a:gd name="T63" fmla="*/ 534 h 1842"/>
                <a:gd name="T64" fmla="*/ 52 w 1209"/>
                <a:gd name="T65" fmla="*/ 551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9" h="1842">
                  <a:moveTo>
                    <a:pt x="52" y="551"/>
                  </a:moveTo>
                  <a:lnTo>
                    <a:pt x="66" y="588"/>
                  </a:lnTo>
                  <a:lnTo>
                    <a:pt x="89" y="667"/>
                  </a:lnTo>
                  <a:lnTo>
                    <a:pt x="106" y="748"/>
                  </a:lnTo>
                  <a:lnTo>
                    <a:pt x="114" y="832"/>
                  </a:lnTo>
                  <a:lnTo>
                    <a:pt x="115" y="875"/>
                  </a:lnTo>
                  <a:lnTo>
                    <a:pt x="114" y="933"/>
                  </a:lnTo>
                  <a:lnTo>
                    <a:pt x="98" y="1046"/>
                  </a:lnTo>
                  <a:lnTo>
                    <a:pt x="70" y="1152"/>
                  </a:lnTo>
                  <a:lnTo>
                    <a:pt x="27" y="1255"/>
                  </a:lnTo>
                  <a:lnTo>
                    <a:pt x="0" y="1301"/>
                  </a:lnTo>
                  <a:lnTo>
                    <a:pt x="324" y="1829"/>
                  </a:lnTo>
                  <a:lnTo>
                    <a:pt x="952" y="1842"/>
                  </a:lnTo>
                  <a:lnTo>
                    <a:pt x="982" y="1789"/>
                  </a:lnTo>
                  <a:lnTo>
                    <a:pt x="1037" y="1677"/>
                  </a:lnTo>
                  <a:lnTo>
                    <a:pt x="1085" y="1563"/>
                  </a:lnTo>
                  <a:lnTo>
                    <a:pt x="1125" y="1444"/>
                  </a:lnTo>
                  <a:lnTo>
                    <a:pt x="1158" y="1323"/>
                  </a:lnTo>
                  <a:lnTo>
                    <a:pt x="1183" y="1198"/>
                  </a:lnTo>
                  <a:lnTo>
                    <a:pt x="1200" y="1070"/>
                  </a:lnTo>
                  <a:lnTo>
                    <a:pt x="1209" y="941"/>
                  </a:lnTo>
                  <a:lnTo>
                    <a:pt x="1209" y="875"/>
                  </a:lnTo>
                  <a:lnTo>
                    <a:pt x="1209" y="816"/>
                  </a:lnTo>
                  <a:lnTo>
                    <a:pt x="1203" y="700"/>
                  </a:lnTo>
                  <a:lnTo>
                    <a:pt x="1188" y="586"/>
                  </a:lnTo>
                  <a:lnTo>
                    <a:pt x="1169" y="473"/>
                  </a:lnTo>
                  <a:lnTo>
                    <a:pt x="1142" y="363"/>
                  </a:lnTo>
                  <a:lnTo>
                    <a:pt x="1109" y="257"/>
                  </a:lnTo>
                  <a:lnTo>
                    <a:pt x="1070" y="152"/>
                  </a:lnTo>
                  <a:lnTo>
                    <a:pt x="1026" y="49"/>
                  </a:lnTo>
                  <a:lnTo>
                    <a:pt x="1002" y="0"/>
                  </a:lnTo>
                  <a:lnTo>
                    <a:pt x="678" y="534"/>
                  </a:lnTo>
                  <a:lnTo>
                    <a:pt x="52" y="551"/>
                  </a:lnTo>
                  <a:close/>
                </a:path>
              </a:pathLst>
            </a:custGeom>
            <a:solidFill>
              <a:srgbClr val="F35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274320" rIns="91440" bIns="45720" numCol="1" anchor="ctr" anchorCtr="0" compatLnSpc="1">
              <a:prstTxWarp prst="textNoShape">
                <a:avLst/>
              </a:prstTxWarp>
            </a:bodyPr>
            <a:lstStyle/>
            <a:p>
              <a:pPr algn="ctr"/>
              <a:r>
                <a:rPr lang="en-US" sz="2400" b="1" dirty="0" smtClean="0">
                  <a:solidFill>
                    <a:schemeClr val="bg1"/>
                  </a:solidFill>
                </a:rPr>
                <a:t>02</a:t>
              </a:r>
              <a:endParaRPr lang="en-US" sz="2400" b="1" dirty="0">
                <a:solidFill>
                  <a:schemeClr val="bg1"/>
                </a:solidFill>
              </a:endParaRPr>
            </a:p>
          </p:txBody>
        </p:sp>
        <p:sp>
          <p:nvSpPr>
            <p:cNvPr id="64" name="Freeform 1166"/>
            <p:cNvSpPr>
              <a:spLocks/>
            </p:cNvSpPr>
            <p:nvPr/>
          </p:nvSpPr>
          <p:spPr bwMode="auto">
            <a:xfrm>
              <a:off x="4101461" y="1238239"/>
              <a:ext cx="2346228" cy="1760900"/>
            </a:xfrm>
            <a:custGeom>
              <a:avLst/>
              <a:gdLst>
                <a:gd name="T0" fmla="*/ 943 w 1905"/>
                <a:gd name="T1" fmla="*/ 1432 h 1432"/>
                <a:gd name="T2" fmla="*/ 972 w 1905"/>
                <a:gd name="T3" fmla="*/ 1394 h 1432"/>
                <a:gd name="T4" fmla="*/ 1037 w 1905"/>
                <a:gd name="T5" fmla="*/ 1326 h 1432"/>
                <a:gd name="T6" fmla="*/ 1109 w 1905"/>
                <a:gd name="T7" fmla="*/ 1265 h 1432"/>
                <a:gd name="T8" fmla="*/ 1188 w 1905"/>
                <a:gd name="T9" fmla="*/ 1211 h 1432"/>
                <a:gd name="T10" fmla="*/ 1272 w 1905"/>
                <a:gd name="T11" fmla="*/ 1167 h 1432"/>
                <a:gd name="T12" fmla="*/ 1362 w 1905"/>
                <a:gd name="T13" fmla="*/ 1134 h 1432"/>
                <a:gd name="T14" fmla="*/ 1457 w 1905"/>
                <a:gd name="T15" fmla="*/ 1109 h 1432"/>
                <a:gd name="T16" fmla="*/ 1555 w 1905"/>
                <a:gd name="T17" fmla="*/ 1096 h 1432"/>
                <a:gd name="T18" fmla="*/ 1606 w 1905"/>
                <a:gd name="T19" fmla="*/ 1095 h 1432"/>
                <a:gd name="T20" fmla="*/ 1905 w 1905"/>
                <a:gd name="T21" fmla="*/ 544 h 1432"/>
                <a:gd name="T22" fmla="*/ 1607 w 1905"/>
                <a:gd name="T23" fmla="*/ 0 h 1432"/>
                <a:gd name="T24" fmla="*/ 1543 w 1905"/>
                <a:gd name="T25" fmla="*/ 1 h 1432"/>
                <a:gd name="T26" fmla="*/ 1420 w 1905"/>
                <a:gd name="T27" fmla="*/ 10 h 1432"/>
                <a:gd name="T28" fmla="*/ 1298 w 1905"/>
                <a:gd name="T29" fmla="*/ 26 h 1432"/>
                <a:gd name="T30" fmla="*/ 1179 w 1905"/>
                <a:gd name="T31" fmla="*/ 50 h 1432"/>
                <a:gd name="T32" fmla="*/ 1062 w 1905"/>
                <a:gd name="T33" fmla="*/ 80 h 1432"/>
                <a:gd name="T34" fmla="*/ 950 w 1905"/>
                <a:gd name="T35" fmla="*/ 119 h 1432"/>
                <a:gd name="T36" fmla="*/ 840 w 1905"/>
                <a:gd name="T37" fmla="*/ 163 h 1432"/>
                <a:gd name="T38" fmla="*/ 733 w 1905"/>
                <a:gd name="T39" fmla="*/ 213 h 1432"/>
                <a:gd name="T40" fmla="*/ 630 w 1905"/>
                <a:gd name="T41" fmla="*/ 270 h 1432"/>
                <a:gd name="T42" fmla="*/ 531 w 1905"/>
                <a:gd name="T43" fmla="*/ 333 h 1432"/>
                <a:gd name="T44" fmla="*/ 436 w 1905"/>
                <a:gd name="T45" fmla="*/ 401 h 1432"/>
                <a:gd name="T46" fmla="*/ 346 w 1905"/>
                <a:gd name="T47" fmla="*/ 475 h 1432"/>
                <a:gd name="T48" fmla="*/ 260 w 1905"/>
                <a:gd name="T49" fmla="*/ 556 h 1432"/>
                <a:gd name="T50" fmla="*/ 179 w 1905"/>
                <a:gd name="T51" fmla="*/ 639 h 1432"/>
                <a:gd name="T52" fmla="*/ 103 w 1905"/>
                <a:gd name="T53" fmla="*/ 728 h 1432"/>
                <a:gd name="T54" fmla="*/ 32 w 1905"/>
                <a:gd name="T55" fmla="*/ 821 h 1432"/>
                <a:gd name="T56" fmla="*/ 0 w 1905"/>
                <a:gd name="T57" fmla="*/ 871 h 1432"/>
                <a:gd name="T58" fmla="*/ 606 w 1905"/>
                <a:gd name="T59" fmla="*/ 884 h 1432"/>
                <a:gd name="T60" fmla="*/ 943 w 1905"/>
                <a:gd name="T61" fmla="*/ 1432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5" h="1432">
                  <a:moveTo>
                    <a:pt x="943" y="1432"/>
                  </a:moveTo>
                  <a:lnTo>
                    <a:pt x="972" y="1394"/>
                  </a:lnTo>
                  <a:lnTo>
                    <a:pt x="1037" y="1326"/>
                  </a:lnTo>
                  <a:lnTo>
                    <a:pt x="1109" y="1265"/>
                  </a:lnTo>
                  <a:lnTo>
                    <a:pt x="1188" y="1211"/>
                  </a:lnTo>
                  <a:lnTo>
                    <a:pt x="1272" y="1167"/>
                  </a:lnTo>
                  <a:lnTo>
                    <a:pt x="1362" y="1134"/>
                  </a:lnTo>
                  <a:lnTo>
                    <a:pt x="1457" y="1109"/>
                  </a:lnTo>
                  <a:lnTo>
                    <a:pt x="1555" y="1096"/>
                  </a:lnTo>
                  <a:lnTo>
                    <a:pt x="1606" y="1095"/>
                  </a:lnTo>
                  <a:lnTo>
                    <a:pt x="1905" y="544"/>
                  </a:lnTo>
                  <a:lnTo>
                    <a:pt x="1607" y="0"/>
                  </a:lnTo>
                  <a:lnTo>
                    <a:pt x="1543" y="1"/>
                  </a:lnTo>
                  <a:lnTo>
                    <a:pt x="1420" y="10"/>
                  </a:lnTo>
                  <a:lnTo>
                    <a:pt x="1298" y="26"/>
                  </a:lnTo>
                  <a:lnTo>
                    <a:pt x="1179" y="50"/>
                  </a:lnTo>
                  <a:lnTo>
                    <a:pt x="1062" y="80"/>
                  </a:lnTo>
                  <a:lnTo>
                    <a:pt x="950" y="119"/>
                  </a:lnTo>
                  <a:lnTo>
                    <a:pt x="840" y="163"/>
                  </a:lnTo>
                  <a:lnTo>
                    <a:pt x="733" y="213"/>
                  </a:lnTo>
                  <a:lnTo>
                    <a:pt x="630" y="270"/>
                  </a:lnTo>
                  <a:lnTo>
                    <a:pt x="531" y="333"/>
                  </a:lnTo>
                  <a:lnTo>
                    <a:pt x="436" y="401"/>
                  </a:lnTo>
                  <a:lnTo>
                    <a:pt x="346" y="475"/>
                  </a:lnTo>
                  <a:lnTo>
                    <a:pt x="260" y="556"/>
                  </a:lnTo>
                  <a:lnTo>
                    <a:pt x="179" y="639"/>
                  </a:lnTo>
                  <a:lnTo>
                    <a:pt x="103" y="728"/>
                  </a:lnTo>
                  <a:lnTo>
                    <a:pt x="32" y="821"/>
                  </a:lnTo>
                  <a:lnTo>
                    <a:pt x="0" y="871"/>
                  </a:lnTo>
                  <a:lnTo>
                    <a:pt x="606" y="884"/>
                  </a:lnTo>
                  <a:lnTo>
                    <a:pt x="943" y="1432"/>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548640" tIns="45720" rIns="91440" bIns="45720" numCol="1" anchor="ctr" anchorCtr="0" compatLnSpc="1">
              <a:prstTxWarp prst="textNoShape">
                <a:avLst/>
              </a:prstTxWarp>
            </a:bodyPr>
            <a:lstStyle/>
            <a:p>
              <a:pPr algn="ctr"/>
              <a:r>
                <a:rPr lang="en-US" sz="2400" b="1" dirty="0" smtClean="0"/>
                <a:t>06</a:t>
              </a:r>
              <a:endParaRPr lang="en-US" sz="2400" b="1" dirty="0"/>
            </a:p>
          </p:txBody>
        </p:sp>
        <p:sp>
          <p:nvSpPr>
            <p:cNvPr id="65" name="Freeform 1167"/>
            <p:cNvSpPr>
              <a:spLocks/>
            </p:cNvSpPr>
            <p:nvPr/>
          </p:nvSpPr>
          <p:spPr bwMode="auto">
            <a:xfrm>
              <a:off x="3703044" y="2438405"/>
              <a:ext cx="1480535" cy="2247854"/>
            </a:xfrm>
            <a:custGeom>
              <a:avLst/>
              <a:gdLst>
                <a:gd name="T0" fmla="*/ 1158 w 1201"/>
                <a:gd name="T1" fmla="*/ 1290 h 1826"/>
                <a:gd name="T2" fmla="*/ 1144 w 1201"/>
                <a:gd name="T3" fmla="*/ 1252 h 1826"/>
                <a:gd name="T4" fmla="*/ 1119 w 1201"/>
                <a:gd name="T5" fmla="*/ 1174 h 1826"/>
                <a:gd name="T6" fmla="*/ 1104 w 1201"/>
                <a:gd name="T7" fmla="*/ 1093 h 1826"/>
                <a:gd name="T8" fmla="*/ 1095 w 1201"/>
                <a:gd name="T9" fmla="*/ 1010 h 1826"/>
                <a:gd name="T10" fmla="*/ 1095 w 1201"/>
                <a:gd name="T11" fmla="*/ 967 h 1826"/>
                <a:gd name="T12" fmla="*/ 1096 w 1201"/>
                <a:gd name="T13" fmla="*/ 911 h 1826"/>
                <a:gd name="T14" fmla="*/ 1110 w 1201"/>
                <a:gd name="T15" fmla="*/ 802 h 1826"/>
                <a:gd name="T16" fmla="*/ 1138 w 1201"/>
                <a:gd name="T17" fmla="*/ 698 h 1826"/>
                <a:gd name="T18" fmla="*/ 1177 w 1201"/>
                <a:gd name="T19" fmla="*/ 601 h 1826"/>
                <a:gd name="T20" fmla="*/ 1201 w 1201"/>
                <a:gd name="T21" fmla="*/ 555 h 1826"/>
                <a:gd name="T22" fmla="*/ 869 w 1201"/>
                <a:gd name="T23" fmla="*/ 13 h 1826"/>
                <a:gd name="T24" fmla="*/ 258 w 1201"/>
                <a:gd name="T25" fmla="*/ 0 h 1826"/>
                <a:gd name="T26" fmla="*/ 228 w 1201"/>
                <a:gd name="T27" fmla="*/ 53 h 1826"/>
                <a:gd name="T28" fmla="*/ 173 w 1201"/>
                <a:gd name="T29" fmla="*/ 164 h 1826"/>
                <a:gd name="T30" fmla="*/ 125 w 1201"/>
                <a:gd name="T31" fmla="*/ 279 h 1826"/>
                <a:gd name="T32" fmla="*/ 85 w 1201"/>
                <a:gd name="T33" fmla="*/ 398 h 1826"/>
                <a:gd name="T34" fmla="*/ 51 w 1201"/>
                <a:gd name="T35" fmla="*/ 520 h 1826"/>
                <a:gd name="T36" fmla="*/ 27 w 1201"/>
                <a:gd name="T37" fmla="*/ 644 h 1826"/>
                <a:gd name="T38" fmla="*/ 10 w 1201"/>
                <a:gd name="T39" fmla="*/ 771 h 1826"/>
                <a:gd name="T40" fmla="*/ 1 w 1201"/>
                <a:gd name="T41" fmla="*/ 901 h 1826"/>
                <a:gd name="T42" fmla="*/ 0 w 1201"/>
                <a:gd name="T43" fmla="*/ 967 h 1826"/>
                <a:gd name="T44" fmla="*/ 1 w 1201"/>
                <a:gd name="T45" fmla="*/ 1024 h 1826"/>
                <a:gd name="T46" fmla="*/ 7 w 1201"/>
                <a:gd name="T47" fmla="*/ 1138 h 1826"/>
                <a:gd name="T48" fmla="*/ 20 w 1201"/>
                <a:gd name="T49" fmla="*/ 1251 h 1826"/>
                <a:gd name="T50" fmla="*/ 40 w 1201"/>
                <a:gd name="T51" fmla="*/ 1361 h 1826"/>
                <a:gd name="T52" fmla="*/ 66 w 1201"/>
                <a:gd name="T53" fmla="*/ 1468 h 1826"/>
                <a:gd name="T54" fmla="*/ 97 w 1201"/>
                <a:gd name="T55" fmla="*/ 1573 h 1826"/>
                <a:gd name="T56" fmla="*/ 134 w 1201"/>
                <a:gd name="T57" fmla="*/ 1677 h 1826"/>
                <a:gd name="T58" fmla="*/ 176 w 1201"/>
                <a:gd name="T59" fmla="*/ 1777 h 1826"/>
                <a:gd name="T60" fmla="*/ 201 w 1201"/>
                <a:gd name="T61" fmla="*/ 1826 h 1826"/>
                <a:gd name="T62" fmla="*/ 514 w 1201"/>
                <a:gd name="T63" fmla="*/ 1306 h 1826"/>
                <a:gd name="T64" fmla="*/ 1158 w 1201"/>
                <a:gd name="T65" fmla="*/ 1290 h 1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01" h="1826">
                  <a:moveTo>
                    <a:pt x="1158" y="1290"/>
                  </a:moveTo>
                  <a:lnTo>
                    <a:pt x="1144" y="1252"/>
                  </a:lnTo>
                  <a:lnTo>
                    <a:pt x="1119" y="1174"/>
                  </a:lnTo>
                  <a:lnTo>
                    <a:pt x="1104" y="1093"/>
                  </a:lnTo>
                  <a:lnTo>
                    <a:pt x="1095" y="1010"/>
                  </a:lnTo>
                  <a:lnTo>
                    <a:pt x="1095" y="967"/>
                  </a:lnTo>
                  <a:lnTo>
                    <a:pt x="1096" y="911"/>
                  </a:lnTo>
                  <a:lnTo>
                    <a:pt x="1110" y="802"/>
                  </a:lnTo>
                  <a:lnTo>
                    <a:pt x="1138" y="698"/>
                  </a:lnTo>
                  <a:lnTo>
                    <a:pt x="1177" y="601"/>
                  </a:lnTo>
                  <a:lnTo>
                    <a:pt x="1201" y="555"/>
                  </a:lnTo>
                  <a:lnTo>
                    <a:pt x="869" y="13"/>
                  </a:lnTo>
                  <a:lnTo>
                    <a:pt x="258" y="0"/>
                  </a:lnTo>
                  <a:lnTo>
                    <a:pt x="228" y="53"/>
                  </a:lnTo>
                  <a:lnTo>
                    <a:pt x="173" y="164"/>
                  </a:lnTo>
                  <a:lnTo>
                    <a:pt x="125" y="279"/>
                  </a:lnTo>
                  <a:lnTo>
                    <a:pt x="85" y="398"/>
                  </a:lnTo>
                  <a:lnTo>
                    <a:pt x="51" y="520"/>
                  </a:lnTo>
                  <a:lnTo>
                    <a:pt x="27" y="644"/>
                  </a:lnTo>
                  <a:lnTo>
                    <a:pt x="10" y="771"/>
                  </a:lnTo>
                  <a:lnTo>
                    <a:pt x="1" y="901"/>
                  </a:lnTo>
                  <a:lnTo>
                    <a:pt x="0" y="967"/>
                  </a:lnTo>
                  <a:lnTo>
                    <a:pt x="1" y="1024"/>
                  </a:lnTo>
                  <a:lnTo>
                    <a:pt x="7" y="1138"/>
                  </a:lnTo>
                  <a:lnTo>
                    <a:pt x="20" y="1251"/>
                  </a:lnTo>
                  <a:lnTo>
                    <a:pt x="40" y="1361"/>
                  </a:lnTo>
                  <a:lnTo>
                    <a:pt x="66" y="1468"/>
                  </a:lnTo>
                  <a:lnTo>
                    <a:pt x="97" y="1573"/>
                  </a:lnTo>
                  <a:lnTo>
                    <a:pt x="134" y="1677"/>
                  </a:lnTo>
                  <a:lnTo>
                    <a:pt x="176" y="1777"/>
                  </a:lnTo>
                  <a:lnTo>
                    <a:pt x="201" y="1826"/>
                  </a:lnTo>
                  <a:lnTo>
                    <a:pt x="514" y="1306"/>
                  </a:lnTo>
                  <a:lnTo>
                    <a:pt x="1158" y="1290"/>
                  </a:lnTo>
                  <a:close/>
                </a:path>
              </a:pathLst>
            </a:custGeom>
            <a:solidFill>
              <a:srgbClr val="FFD7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365760" numCol="1" anchor="ctr" anchorCtr="0" compatLnSpc="1">
              <a:prstTxWarp prst="textNoShape">
                <a:avLst/>
              </a:prstTxWarp>
            </a:bodyPr>
            <a:lstStyle/>
            <a:p>
              <a:pPr algn="ctr"/>
              <a:r>
                <a:rPr lang="en-US" sz="2400" b="1" dirty="0" smtClean="0"/>
                <a:t>05</a:t>
              </a:r>
              <a:endParaRPr lang="en-US" sz="2400" b="1" dirty="0"/>
            </a:p>
          </p:txBody>
        </p:sp>
        <p:sp>
          <p:nvSpPr>
            <p:cNvPr id="66" name="Freeform 1168"/>
            <p:cNvSpPr>
              <a:spLocks/>
            </p:cNvSpPr>
            <p:nvPr/>
          </p:nvSpPr>
          <p:spPr bwMode="auto">
            <a:xfrm>
              <a:off x="4022762" y="4159956"/>
              <a:ext cx="1923219" cy="1854357"/>
            </a:xfrm>
            <a:custGeom>
              <a:avLst/>
              <a:gdLst>
                <a:gd name="T0" fmla="*/ 1564 w 1564"/>
                <a:gd name="T1" fmla="*/ 411 h 1510"/>
                <a:gd name="T2" fmla="*/ 1516 w 1564"/>
                <a:gd name="T3" fmla="*/ 403 h 1510"/>
                <a:gd name="T4" fmla="*/ 1422 w 1564"/>
                <a:gd name="T5" fmla="*/ 379 h 1510"/>
                <a:gd name="T6" fmla="*/ 1332 w 1564"/>
                <a:gd name="T7" fmla="*/ 344 h 1510"/>
                <a:gd name="T8" fmla="*/ 1248 w 1564"/>
                <a:gd name="T9" fmla="*/ 298 h 1510"/>
                <a:gd name="T10" fmla="*/ 1170 w 1564"/>
                <a:gd name="T11" fmla="*/ 245 h 1510"/>
                <a:gd name="T12" fmla="*/ 1099 w 1564"/>
                <a:gd name="T13" fmla="*/ 184 h 1510"/>
                <a:gd name="T14" fmla="*/ 1034 w 1564"/>
                <a:gd name="T15" fmla="*/ 115 h 1510"/>
                <a:gd name="T16" fmla="*/ 977 w 1564"/>
                <a:gd name="T17" fmla="*/ 40 h 1510"/>
                <a:gd name="T18" fmla="*/ 953 w 1564"/>
                <a:gd name="T19" fmla="*/ 0 h 1510"/>
                <a:gd name="T20" fmla="*/ 317 w 1564"/>
                <a:gd name="T21" fmla="*/ 17 h 1510"/>
                <a:gd name="T22" fmla="*/ 0 w 1564"/>
                <a:gd name="T23" fmla="*/ 539 h 1510"/>
                <a:gd name="T24" fmla="*/ 30 w 1564"/>
                <a:gd name="T25" fmla="*/ 591 h 1510"/>
                <a:gd name="T26" fmla="*/ 96 w 1564"/>
                <a:gd name="T27" fmla="*/ 690 h 1510"/>
                <a:gd name="T28" fmla="*/ 166 w 1564"/>
                <a:gd name="T29" fmla="*/ 783 h 1510"/>
                <a:gd name="T30" fmla="*/ 242 w 1564"/>
                <a:gd name="T31" fmla="*/ 874 h 1510"/>
                <a:gd name="T32" fmla="*/ 324 w 1564"/>
                <a:gd name="T33" fmla="*/ 958 h 1510"/>
                <a:gd name="T34" fmla="*/ 411 w 1564"/>
                <a:gd name="T35" fmla="*/ 1038 h 1510"/>
                <a:gd name="T36" fmla="*/ 501 w 1564"/>
                <a:gd name="T37" fmla="*/ 1112 h 1510"/>
                <a:gd name="T38" fmla="*/ 597 w 1564"/>
                <a:gd name="T39" fmla="*/ 1181 h 1510"/>
                <a:gd name="T40" fmla="*/ 697 w 1564"/>
                <a:gd name="T41" fmla="*/ 1244 h 1510"/>
                <a:gd name="T42" fmla="*/ 801 w 1564"/>
                <a:gd name="T43" fmla="*/ 1301 h 1510"/>
                <a:gd name="T44" fmla="*/ 908 w 1564"/>
                <a:gd name="T45" fmla="*/ 1353 h 1510"/>
                <a:gd name="T46" fmla="*/ 1020 w 1564"/>
                <a:gd name="T47" fmla="*/ 1397 h 1510"/>
                <a:gd name="T48" fmla="*/ 1134 w 1564"/>
                <a:gd name="T49" fmla="*/ 1435 h 1510"/>
                <a:gd name="T50" fmla="*/ 1252 w 1564"/>
                <a:gd name="T51" fmla="*/ 1466 h 1510"/>
                <a:gd name="T52" fmla="*/ 1371 w 1564"/>
                <a:gd name="T53" fmla="*/ 1489 h 1510"/>
                <a:gd name="T54" fmla="*/ 1494 w 1564"/>
                <a:gd name="T55" fmla="*/ 1505 h 1510"/>
                <a:gd name="T56" fmla="*/ 1557 w 1564"/>
                <a:gd name="T57" fmla="*/ 1510 h 1510"/>
                <a:gd name="T58" fmla="*/ 1261 w 1564"/>
                <a:gd name="T59" fmla="*/ 971 h 1510"/>
                <a:gd name="T60" fmla="*/ 1564 w 1564"/>
                <a:gd name="T61" fmla="*/ 411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64" h="1510">
                  <a:moveTo>
                    <a:pt x="1564" y="411"/>
                  </a:moveTo>
                  <a:lnTo>
                    <a:pt x="1516" y="403"/>
                  </a:lnTo>
                  <a:lnTo>
                    <a:pt x="1422" y="379"/>
                  </a:lnTo>
                  <a:lnTo>
                    <a:pt x="1332" y="344"/>
                  </a:lnTo>
                  <a:lnTo>
                    <a:pt x="1248" y="298"/>
                  </a:lnTo>
                  <a:lnTo>
                    <a:pt x="1170" y="245"/>
                  </a:lnTo>
                  <a:lnTo>
                    <a:pt x="1099" y="184"/>
                  </a:lnTo>
                  <a:lnTo>
                    <a:pt x="1034" y="115"/>
                  </a:lnTo>
                  <a:lnTo>
                    <a:pt x="977" y="40"/>
                  </a:lnTo>
                  <a:lnTo>
                    <a:pt x="953" y="0"/>
                  </a:lnTo>
                  <a:lnTo>
                    <a:pt x="317" y="17"/>
                  </a:lnTo>
                  <a:lnTo>
                    <a:pt x="0" y="539"/>
                  </a:lnTo>
                  <a:lnTo>
                    <a:pt x="30" y="591"/>
                  </a:lnTo>
                  <a:lnTo>
                    <a:pt x="96" y="690"/>
                  </a:lnTo>
                  <a:lnTo>
                    <a:pt x="166" y="783"/>
                  </a:lnTo>
                  <a:lnTo>
                    <a:pt x="242" y="874"/>
                  </a:lnTo>
                  <a:lnTo>
                    <a:pt x="324" y="958"/>
                  </a:lnTo>
                  <a:lnTo>
                    <a:pt x="411" y="1038"/>
                  </a:lnTo>
                  <a:lnTo>
                    <a:pt x="501" y="1112"/>
                  </a:lnTo>
                  <a:lnTo>
                    <a:pt x="597" y="1181"/>
                  </a:lnTo>
                  <a:lnTo>
                    <a:pt x="697" y="1244"/>
                  </a:lnTo>
                  <a:lnTo>
                    <a:pt x="801" y="1301"/>
                  </a:lnTo>
                  <a:lnTo>
                    <a:pt x="908" y="1353"/>
                  </a:lnTo>
                  <a:lnTo>
                    <a:pt x="1020" y="1397"/>
                  </a:lnTo>
                  <a:lnTo>
                    <a:pt x="1134" y="1435"/>
                  </a:lnTo>
                  <a:lnTo>
                    <a:pt x="1252" y="1466"/>
                  </a:lnTo>
                  <a:lnTo>
                    <a:pt x="1371" y="1489"/>
                  </a:lnTo>
                  <a:lnTo>
                    <a:pt x="1494" y="1505"/>
                  </a:lnTo>
                  <a:lnTo>
                    <a:pt x="1557" y="1510"/>
                  </a:lnTo>
                  <a:lnTo>
                    <a:pt x="1261" y="971"/>
                  </a:lnTo>
                  <a:lnTo>
                    <a:pt x="1564" y="411"/>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r>
                <a:rPr lang="en-US" sz="2400" b="1" dirty="0" smtClean="0">
                  <a:solidFill>
                    <a:schemeClr val="bg1"/>
                  </a:solidFill>
                </a:rPr>
                <a:t>04</a:t>
              </a:r>
              <a:endParaRPr lang="en-US" sz="2400" b="1" dirty="0">
                <a:solidFill>
                  <a:schemeClr val="bg1"/>
                </a:solidFill>
              </a:endParaRPr>
            </a:p>
          </p:txBody>
        </p:sp>
        <p:sp>
          <p:nvSpPr>
            <p:cNvPr id="67" name="Freeform 1169"/>
            <p:cNvSpPr>
              <a:spLocks/>
            </p:cNvSpPr>
            <p:nvPr/>
          </p:nvSpPr>
          <p:spPr bwMode="auto">
            <a:xfrm>
              <a:off x="5724637" y="4273088"/>
              <a:ext cx="2365903" cy="1746145"/>
            </a:xfrm>
            <a:custGeom>
              <a:avLst/>
              <a:gdLst>
                <a:gd name="T0" fmla="*/ 970 w 1922"/>
                <a:gd name="T1" fmla="*/ 0 h 1419"/>
                <a:gd name="T2" fmla="*/ 940 w 1922"/>
                <a:gd name="T3" fmla="*/ 36 h 1419"/>
                <a:gd name="T4" fmla="*/ 874 w 1922"/>
                <a:gd name="T5" fmla="*/ 103 h 1419"/>
                <a:gd name="T6" fmla="*/ 800 w 1922"/>
                <a:gd name="T7" fmla="*/ 163 h 1419"/>
                <a:gd name="T8" fmla="*/ 721 w 1922"/>
                <a:gd name="T9" fmla="*/ 214 h 1419"/>
                <a:gd name="T10" fmla="*/ 635 w 1922"/>
                <a:gd name="T11" fmla="*/ 256 h 1419"/>
                <a:gd name="T12" fmla="*/ 546 w 1922"/>
                <a:gd name="T13" fmla="*/ 289 h 1419"/>
                <a:gd name="T14" fmla="*/ 451 w 1922"/>
                <a:gd name="T15" fmla="*/ 312 h 1419"/>
                <a:gd name="T16" fmla="*/ 353 w 1922"/>
                <a:gd name="T17" fmla="*/ 324 h 1419"/>
                <a:gd name="T18" fmla="*/ 301 w 1922"/>
                <a:gd name="T19" fmla="*/ 325 h 1419"/>
                <a:gd name="T20" fmla="*/ 298 w 1922"/>
                <a:gd name="T21" fmla="*/ 324 h 1419"/>
                <a:gd name="T22" fmla="*/ 0 w 1922"/>
                <a:gd name="T23" fmla="*/ 875 h 1419"/>
                <a:gd name="T24" fmla="*/ 298 w 1922"/>
                <a:gd name="T25" fmla="*/ 1419 h 1419"/>
                <a:gd name="T26" fmla="*/ 301 w 1922"/>
                <a:gd name="T27" fmla="*/ 1419 h 1419"/>
                <a:gd name="T28" fmla="*/ 364 w 1922"/>
                <a:gd name="T29" fmla="*/ 1418 h 1419"/>
                <a:gd name="T30" fmla="*/ 490 w 1922"/>
                <a:gd name="T31" fmla="*/ 1410 h 1419"/>
                <a:gd name="T32" fmla="*/ 612 w 1922"/>
                <a:gd name="T33" fmla="*/ 1394 h 1419"/>
                <a:gd name="T34" fmla="*/ 732 w 1922"/>
                <a:gd name="T35" fmla="*/ 1371 h 1419"/>
                <a:gd name="T36" fmla="*/ 849 w 1922"/>
                <a:gd name="T37" fmla="*/ 1341 h 1419"/>
                <a:gd name="T38" fmla="*/ 964 w 1922"/>
                <a:gd name="T39" fmla="*/ 1304 h 1419"/>
                <a:gd name="T40" fmla="*/ 1075 w 1922"/>
                <a:gd name="T41" fmla="*/ 1260 h 1419"/>
                <a:gd name="T42" fmla="*/ 1182 w 1922"/>
                <a:gd name="T43" fmla="*/ 1209 h 1419"/>
                <a:gd name="T44" fmla="*/ 1287 w 1922"/>
                <a:gd name="T45" fmla="*/ 1152 h 1419"/>
                <a:gd name="T46" fmla="*/ 1387 w 1922"/>
                <a:gd name="T47" fmla="*/ 1088 h 1419"/>
                <a:gd name="T48" fmla="*/ 1482 w 1922"/>
                <a:gd name="T49" fmla="*/ 1020 h 1419"/>
                <a:gd name="T50" fmla="*/ 1574 w 1922"/>
                <a:gd name="T51" fmla="*/ 946 h 1419"/>
                <a:gd name="T52" fmla="*/ 1660 w 1922"/>
                <a:gd name="T53" fmla="*/ 866 h 1419"/>
                <a:gd name="T54" fmla="*/ 1742 w 1922"/>
                <a:gd name="T55" fmla="*/ 781 h 1419"/>
                <a:gd name="T56" fmla="*/ 1819 w 1922"/>
                <a:gd name="T57" fmla="*/ 692 h 1419"/>
                <a:gd name="T58" fmla="*/ 1889 w 1922"/>
                <a:gd name="T59" fmla="*/ 597 h 1419"/>
                <a:gd name="T60" fmla="*/ 1922 w 1922"/>
                <a:gd name="T61" fmla="*/ 549 h 1419"/>
                <a:gd name="T62" fmla="*/ 1298 w 1922"/>
                <a:gd name="T63" fmla="*/ 535 h 1419"/>
                <a:gd name="T64" fmla="*/ 970 w 1922"/>
                <a:gd name="T65" fmla="*/ 0 h 1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22" h="1419">
                  <a:moveTo>
                    <a:pt x="970" y="0"/>
                  </a:moveTo>
                  <a:lnTo>
                    <a:pt x="940" y="36"/>
                  </a:lnTo>
                  <a:lnTo>
                    <a:pt x="874" y="103"/>
                  </a:lnTo>
                  <a:lnTo>
                    <a:pt x="800" y="163"/>
                  </a:lnTo>
                  <a:lnTo>
                    <a:pt x="721" y="214"/>
                  </a:lnTo>
                  <a:lnTo>
                    <a:pt x="635" y="256"/>
                  </a:lnTo>
                  <a:lnTo>
                    <a:pt x="546" y="289"/>
                  </a:lnTo>
                  <a:lnTo>
                    <a:pt x="451" y="312"/>
                  </a:lnTo>
                  <a:lnTo>
                    <a:pt x="353" y="324"/>
                  </a:lnTo>
                  <a:lnTo>
                    <a:pt x="301" y="325"/>
                  </a:lnTo>
                  <a:lnTo>
                    <a:pt x="298" y="324"/>
                  </a:lnTo>
                  <a:lnTo>
                    <a:pt x="0" y="875"/>
                  </a:lnTo>
                  <a:lnTo>
                    <a:pt x="298" y="1419"/>
                  </a:lnTo>
                  <a:lnTo>
                    <a:pt x="301" y="1419"/>
                  </a:lnTo>
                  <a:lnTo>
                    <a:pt x="364" y="1418"/>
                  </a:lnTo>
                  <a:lnTo>
                    <a:pt x="490" y="1410"/>
                  </a:lnTo>
                  <a:lnTo>
                    <a:pt x="612" y="1394"/>
                  </a:lnTo>
                  <a:lnTo>
                    <a:pt x="732" y="1371"/>
                  </a:lnTo>
                  <a:lnTo>
                    <a:pt x="849" y="1341"/>
                  </a:lnTo>
                  <a:lnTo>
                    <a:pt x="964" y="1304"/>
                  </a:lnTo>
                  <a:lnTo>
                    <a:pt x="1075" y="1260"/>
                  </a:lnTo>
                  <a:lnTo>
                    <a:pt x="1182" y="1209"/>
                  </a:lnTo>
                  <a:lnTo>
                    <a:pt x="1287" y="1152"/>
                  </a:lnTo>
                  <a:lnTo>
                    <a:pt x="1387" y="1088"/>
                  </a:lnTo>
                  <a:lnTo>
                    <a:pt x="1482" y="1020"/>
                  </a:lnTo>
                  <a:lnTo>
                    <a:pt x="1574" y="946"/>
                  </a:lnTo>
                  <a:lnTo>
                    <a:pt x="1660" y="866"/>
                  </a:lnTo>
                  <a:lnTo>
                    <a:pt x="1742" y="781"/>
                  </a:lnTo>
                  <a:lnTo>
                    <a:pt x="1819" y="692"/>
                  </a:lnTo>
                  <a:lnTo>
                    <a:pt x="1889" y="597"/>
                  </a:lnTo>
                  <a:lnTo>
                    <a:pt x="1922" y="549"/>
                  </a:lnTo>
                  <a:lnTo>
                    <a:pt x="1298" y="535"/>
                  </a:lnTo>
                  <a:lnTo>
                    <a:pt x="970"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457200" bIns="45720" numCol="1" anchor="ctr" anchorCtr="0" compatLnSpc="1">
              <a:prstTxWarp prst="textNoShape">
                <a:avLst/>
              </a:prstTxWarp>
            </a:bodyPr>
            <a:lstStyle/>
            <a:p>
              <a:pPr algn="ctr"/>
              <a:r>
                <a:rPr lang="en-US" sz="2400" b="1" dirty="0" smtClean="0">
                  <a:solidFill>
                    <a:schemeClr val="bg1"/>
                  </a:solidFill>
                </a:rPr>
                <a:t>03</a:t>
              </a:r>
              <a:endParaRPr lang="en-US" sz="2400" b="1" dirty="0">
                <a:solidFill>
                  <a:schemeClr val="bg1"/>
                </a:solidFill>
              </a:endParaRPr>
            </a:p>
          </p:txBody>
        </p:sp>
      </p:grpSp>
      <p:sp>
        <p:nvSpPr>
          <p:cNvPr id="68" name="Teardrop 67"/>
          <p:cNvSpPr/>
          <p:nvPr/>
        </p:nvSpPr>
        <p:spPr bwMode="auto">
          <a:xfrm rot="8100000">
            <a:off x="7009503" y="1642569"/>
            <a:ext cx="258245" cy="258313"/>
          </a:xfrm>
          <a:prstGeom prst="teardrop">
            <a:avLst/>
          </a:prstGeom>
          <a:solidFill>
            <a:srgbClr val="393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Segoe UI" panose="020B0502040204020203" pitchFamily="34" charset="0"/>
              <a:cs typeface="Segoe UI" panose="020B0502040204020203" pitchFamily="34" charset="0"/>
            </a:endParaRPr>
          </a:p>
        </p:txBody>
      </p:sp>
      <p:sp>
        <p:nvSpPr>
          <p:cNvPr id="69" name="TextBox 68"/>
          <p:cNvSpPr txBox="1"/>
          <p:nvPr/>
        </p:nvSpPr>
        <p:spPr>
          <a:xfrm>
            <a:off x="7407985" y="1482067"/>
            <a:ext cx="2987063" cy="646331"/>
          </a:xfrm>
          <a:prstGeom prst="rect">
            <a:avLst/>
          </a:prstGeom>
          <a:noFill/>
        </p:spPr>
        <p:txBody>
          <a:bodyPr wrap="square" lIns="0" rtlCol="0" anchor="ctr">
            <a:spAutoFit/>
          </a:bodyPr>
          <a:lstStyle/>
          <a:p>
            <a:r>
              <a:rPr lang="en-US" b="1" dirty="0" smtClean="0">
                <a:solidFill>
                  <a:srgbClr val="393950"/>
                </a:solidFill>
                <a:latin typeface="Segoe UI" panose="020B0502040204020203" pitchFamily="34" charset="0"/>
                <a:cs typeface="Segoe UI" panose="020B0502040204020203" pitchFamily="34" charset="0"/>
              </a:rPr>
              <a:t>Focus Area 1: Enhancing Policy Frameworks</a:t>
            </a:r>
            <a:endParaRPr lang="en-US" b="1" dirty="0">
              <a:solidFill>
                <a:srgbClr val="393950"/>
              </a:solidFill>
              <a:latin typeface="Segoe UI" panose="020B0502040204020203" pitchFamily="34" charset="0"/>
              <a:cs typeface="Segoe UI" panose="020B0502040204020203" pitchFamily="34" charset="0"/>
            </a:endParaRPr>
          </a:p>
        </p:txBody>
      </p:sp>
      <p:sp>
        <p:nvSpPr>
          <p:cNvPr id="70" name="TextBox 69"/>
          <p:cNvSpPr txBox="1"/>
          <p:nvPr/>
        </p:nvSpPr>
        <p:spPr>
          <a:xfrm>
            <a:off x="8360718" y="3276456"/>
            <a:ext cx="3370091" cy="646331"/>
          </a:xfrm>
          <a:prstGeom prst="rect">
            <a:avLst/>
          </a:prstGeom>
          <a:noFill/>
        </p:spPr>
        <p:txBody>
          <a:bodyPr wrap="square" lIns="0" rtlCol="0" anchor="ctr">
            <a:spAutoFit/>
          </a:bodyPr>
          <a:lstStyle/>
          <a:p>
            <a:r>
              <a:rPr lang="en-US" b="1" dirty="0" smtClean="0">
                <a:solidFill>
                  <a:srgbClr val="F3591F"/>
                </a:solidFill>
                <a:latin typeface="Segoe UI" panose="020B0502040204020203" pitchFamily="34" charset="0"/>
                <a:cs typeface="Segoe UI" panose="020B0502040204020203" pitchFamily="34" charset="0"/>
              </a:rPr>
              <a:t>Focus Area 2: Training and Development of Members</a:t>
            </a:r>
            <a:endParaRPr lang="en-US" b="1" dirty="0">
              <a:solidFill>
                <a:srgbClr val="F3591F"/>
              </a:solidFill>
              <a:latin typeface="Segoe UI" panose="020B0502040204020203" pitchFamily="34" charset="0"/>
              <a:cs typeface="Segoe UI" panose="020B0502040204020203" pitchFamily="34" charset="0"/>
            </a:endParaRPr>
          </a:p>
        </p:txBody>
      </p:sp>
      <p:sp>
        <p:nvSpPr>
          <p:cNvPr id="71" name="TextBox 70"/>
          <p:cNvSpPr txBox="1"/>
          <p:nvPr/>
        </p:nvSpPr>
        <p:spPr>
          <a:xfrm>
            <a:off x="7294423" y="5137756"/>
            <a:ext cx="4082468" cy="923330"/>
          </a:xfrm>
          <a:prstGeom prst="rect">
            <a:avLst/>
          </a:prstGeom>
          <a:noFill/>
        </p:spPr>
        <p:txBody>
          <a:bodyPr wrap="square" lIns="0" rtlCol="0" anchor="ctr">
            <a:spAutoFit/>
          </a:bodyPr>
          <a:lstStyle/>
          <a:p>
            <a:r>
              <a:rPr lang="en-US" b="1" dirty="0" smtClean="0">
                <a:solidFill>
                  <a:schemeClr val="accent6">
                    <a:lumMod val="50000"/>
                  </a:schemeClr>
                </a:solidFill>
                <a:latin typeface="Segoe UI" panose="020B0502040204020203" pitchFamily="34" charset="0"/>
                <a:cs typeface="Segoe UI" panose="020B0502040204020203" pitchFamily="34" charset="0"/>
              </a:rPr>
              <a:t>Focus Area 3: Enhancing Accountability and Organisational Performance on GBV </a:t>
            </a:r>
            <a:r>
              <a:rPr lang="en-US" b="1" dirty="0">
                <a:solidFill>
                  <a:schemeClr val="accent6">
                    <a:lumMod val="50000"/>
                  </a:schemeClr>
                </a:solidFill>
                <a:latin typeface="Segoe UI" panose="020B0502040204020203" pitchFamily="34" charset="0"/>
                <a:cs typeface="Segoe UI" panose="020B0502040204020203" pitchFamily="34" charset="0"/>
              </a:rPr>
              <a:t>C</a:t>
            </a:r>
            <a:r>
              <a:rPr lang="en-US" b="1" dirty="0" smtClean="0">
                <a:solidFill>
                  <a:schemeClr val="accent6">
                    <a:lumMod val="50000"/>
                  </a:schemeClr>
                </a:solidFill>
                <a:latin typeface="Segoe UI" panose="020B0502040204020203" pitchFamily="34" charset="0"/>
                <a:cs typeface="Segoe UI" panose="020B0502040204020203" pitchFamily="34" charset="0"/>
              </a:rPr>
              <a:t>ases</a:t>
            </a:r>
            <a:endParaRPr lang="en-US" b="1" dirty="0">
              <a:solidFill>
                <a:schemeClr val="accent6">
                  <a:lumMod val="50000"/>
                </a:schemeClr>
              </a:solidFill>
              <a:latin typeface="Segoe UI" panose="020B0502040204020203" pitchFamily="34" charset="0"/>
              <a:cs typeface="Segoe UI" panose="020B0502040204020203" pitchFamily="34" charset="0"/>
            </a:endParaRPr>
          </a:p>
        </p:txBody>
      </p:sp>
      <p:sp>
        <p:nvSpPr>
          <p:cNvPr id="72" name="Teardrop 71"/>
          <p:cNvSpPr/>
          <p:nvPr/>
        </p:nvSpPr>
        <p:spPr bwMode="auto">
          <a:xfrm rot="8100000">
            <a:off x="7970832" y="3373037"/>
            <a:ext cx="258245" cy="258313"/>
          </a:xfrm>
          <a:prstGeom prst="teardrop">
            <a:avLst/>
          </a:prstGeom>
          <a:solidFill>
            <a:srgbClr val="F359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Segoe UI" panose="020B0502040204020203" pitchFamily="34" charset="0"/>
              <a:cs typeface="Segoe UI" panose="020B0502040204020203" pitchFamily="34" charset="0"/>
            </a:endParaRPr>
          </a:p>
        </p:txBody>
      </p:sp>
      <p:sp>
        <p:nvSpPr>
          <p:cNvPr id="73" name="Teardrop 72"/>
          <p:cNvSpPr/>
          <p:nvPr/>
        </p:nvSpPr>
        <p:spPr bwMode="auto">
          <a:xfrm rot="8100000">
            <a:off x="6786162" y="5335793"/>
            <a:ext cx="258245" cy="258313"/>
          </a:xfrm>
          <a:prstGeom prst="teardrop">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
        <p:nvSpPr>
          <p:cNvPr id="74" name="TextBox 73"/>
          <p:cNvSpPr txBox="1"/>
          <p:nvPr/>
        </p:nvSpPr>
        <p:spPr>
          <a:xfrm>
            <a:off x="491270" y="1387005"/>
            <a:ext cx="4098528" cy="769441"/>
          </a:xfrm>
          <a:prstGeom prst="rect">
            <a:avLst/>
          </a:prstGeom>
          <a:noFill/>
        </p:spPr>
        <p:txBody>
          <a:bodyPr wrap="square" lIns="0" rtlCol="0" anchor="ctr">
            <a:spAutoFit/>
          </a:bodyPr>
          <a:lstStyle/>
          <a:p>
            <a:pPr algn="r"/>
            <a:r>
              <a:rPr lang="en-US" sz="2200" b="1" dirty="0" smtClean="0">
                <a:solidFill>
                  <a:srgbClr val="6F7E89"/>
                </a:solidFill>
              </a:rPr>
              <a:t>Focus Area 6: Crime Data Analysis and Research</a:t>
            </a:r>
            <a:endParaRPr lang="en-US" sz="2200" b="1" dirty="0">
              <a:solidFill>
                <a:srgbClr val="6F7E89"/>
              </a:solidFill>
            </a:endParaRPr>
          </a:p>
        </p:txBody>
      </p:sp>
      <p:sp>
        <p:nvSpPr>
          <p:cNvPr id="75" name="TextBox 74"/>
          <p:cNvSpPr txBox="1"/>
          <p:nvPr/>
        </p:nvSpPr>
        <p:spPr>
          <a:xfrm>
            <a:off x="571377" y="3223037"/>
            <a:ext cx="3087197" cy="769441"/>
          </a:xfrm>
          <a:prstGeom prst="rect">
            <a:avLst/>
          </a:prstGeom>
          <a:noFill/>
        </p:spPr>
        <p:txBody>
          <a:bodyPr wrap="square" lIns="0" rtlCol="0" anchor="ctr">
            <a:spAutoFit/>
          </a:bodyPr>
          <a:lstStyle/>
          <a:p>
            <a:pPr algn="r"/>
            <a:r>
              <a:rPr lang="en-US" sz="2200" b="1" dirty="0" smtClean="0">
                <a:solidFill>
                  <a:srgbClr val="FFC000"/>
                </a:solidFill>
              </a:rPr>
              <a:t>Focus Area 5: Responsive Care and Victim Support</a:t>
            </a:r>
            <a:endParaRPr lang="en-US" sz="2200" b="1" dirty="0">
              <a:solidFill>
                <a:srgbClr val="FFC000"/>
              </a:solidFill>
            </a:endParaRPr>
          </a:p>
        </p:txBody>
      </p:sp>
      <p:sp>
        <p:nvSpPr>
          <p:cNvPr id="76" name="Teardrop 75"/>
          <p:cNvSpPr/>
          <p:nvPr/>
        </p:nvSpPr>
        <p:spPr bwMode="auto">
          <a:xfrm rot="8100000">
            <a:off x="4802718" y="1656063"/>
            <a:ext cx="258245" cy="25831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
        <p:nvSpPr>
          <p:cNvPr id="77" name="Teardrop 76"/>
          <p:cNvSpPr/>
          <p:nvPr/>
        </p:nvSpPr>
        <p:spPr bwMode="auto">
          <a:xfrm rot="8100000">
            <a:off x="3697222" y="3329931"/>
            <a:ext cx="258245" cy="258313"/>
          </a:xfrm>
          <a:prstGeom prst="teardrop">
            <a:avLst/>
          </a:prstGeom>
          <a:solidFill>
            <a:srgbClr val="FFD7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
        <p:nvSpPr>
          <p:cNvPr id="78" name="TextBox 77"/>
          <p:cNvSpPr txBox="1"/>
          <p:nvPr/>
        </p:nvSpPr>
        <p:spPr>
          <a:xfrm>
            <a:off x="1042684" y="5021543"/>
            <a:ext cx="3766126" cy="1107996"/>
          </a:xfrm>
          <a:prstGeom prst="rect">
            <a:avLst/>
          </a:prstGeom>
          <a:noFill/>
        </p:spPr>
        <p:txBody>
          <a:bodyPr wrap="square" lIns="0" rtlCol="0" anchor="ctr">
            <a:spAutoFit/>
          </a:bodyPr>
          <a:lstStyle/>
          <a:p>
            <a:pPr algn="r"/>
            <a:r>
              <a:rPr lang="en-US" sz="2200" b="1" dirty="0" smtClean="0">
                <a:solidFill>
                  <a:schemeClr val="accent5">
                    <a:lumMod val="50000"/>
                  </a:schemeClr>
                </a:solidFill>
              </a:rPr>
              <a:t>Focus Area 4: Prevention of Gender-based Violence and Sexual Offences</a:t>
            </a:r>
            <a:endParaRPr lang="en-US" sz="2200" b="1" dirty="0">
              <a:solidFill>
                <a:schemeClr val="accent5">
                  <a:lumMod val="50000"/>
                </a:schemeClr>
              </a:solidFill>
            </a:endParaRPr>
          </a:p>
        </p:txBody>
      </p:sp>
      <p:sp>
        <p:nvSpPr>
          <p:cNvPr id="79" name="Teardrop 78"/>
          <p:cNvSpPr/>
          <p:nvPr/>
        </p:nvSpPr>
        <p:spPr bwMode="auto">
          <a:xfrm rot="8100000">
            <a:off x="4945748" y="5344000"/>
            <a:ext cx="258245" cy="258313"/>
          </a:xfrm>
          <a:prstGeom prst="teardrop">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1828434" rtl="0" eaLnBrk="1" latinLnBrk="0" hangingPunct="1">
              <a:defRPr sz="3600" kern="1200">
                <a:solidFill>
                  <a:schemeClr val="lt1"/>
                </a:solidFill>
                <a:latin typeface="+mn-lt"/>
                <a:ea typeface="+mn-ea"/>
                <a:cs typeface="+mn-cs"/>
              </a:defRPr>
            </a:lvl1pPr>
            <a:lvl2pPr marL="914217" algn="l" defTabSz="1828434" rtl="0" eaLnBrk="1" latinLnBrk="0" hangingPunct="1">
              <a:defRPr sz="3600" kern="1200">
                <a:solidFill>
                  <a:schemeClr val="lt1"/>
                </a:solidFill>
                <a:latin typeface="+mn-lt"/>
                <a:ea typeface="+mn-ea"/>
                <a:cs typeface="+mn-cs"/>
              </a:defRPr>
            </a:lvl2pPr>
            <a:lvl3pPr marL="1828434" algn="l" defTabSz="1828434" rtl="0" eaLnBrk="1" latinLnBrk="0" hangingPunct="1">
              <a:defRPr sz="3600" kern="1200">
                <a:solidFill>
                  <a:schemeClr val="lt1"/>
                </a:solidFill>
                <a:latin typeface="+mn-lt"/>
                <a:ea typeface="+mn-ea"/>
                <a:cs typeface="+mn-cs"/>
              </a:defRPr>
            </a:lvl3pPr>
            <a:lvl4pPr marL="2742651" algn="l" defTabSz="1828434" rtl="0" eaLnBrk="1" latinLnBrk="0" hangingPunct="1">
              <a:defRPr sz="3600" kern="1200">
                <a:solidFill>
                  <a:schemeClr val="lt1"/>
                </a:solidFill>
                <a:latin typeface="+mn-lt"/>
                <a:ea typeface="+mn-ea"/>
                <a:cs typeface="+mn-cs"/>
              </a:defRPr>
            </a:lvl4pPr>
            <a:lvl5pPr marL="3656868" algn="l" defTabSz="1828434" rtl="0" eaLnBrk="1" latinLnBrk="0" hangingPunct="1">
              <a:defRPr sz="3600" kern="1200">
                <a:solidFill>
                  <a:schemeClr val="lt1"/>
                </a:solidFill>
                <a:latin typeface="+mn-lt"/>
                <a:ea typeface="+mn-ea"/>
                <a:cs typeface="+mn-cs"/>
              </a:defRPr>
            </a:lvl5pPr>
            <a:lvl6pPr marL="4571086" algn="l" defTabSz="1828434" rtl="0" eaLnBrk="1" latinLnBrk="0" hangingPunct="1">
              <a:defRPr sz="3600" kern="1200">
                <a:solidFill>
                  <a:schemeClr val="lt1"/>
                </a:solidFill>
                <a:latin typeface="+mn-lt"/>
                <a:ea typeface="+mn-ea"/>
                <a:cs typeface="+mn-cs"/>
              </a:defRPr>
            </a:lvl6pPr>
            <a:lvl7pPr marL="5485303" algn="l" defTabSz="1828434" rtl="0" eaLnBrk="1" latinLnBrk="0" hangingPunct="1">
              <a:defRPr sz="3600" kern="1200">
                <a:solidFill>
                  <a:schemeClr val="lt1"/>
                </a:solidFill>
                <a:latin typeface="+mn-lt"/>
                <a:ea typeface="+mn-ea"/>
                <a:cs typeface="+mn-cs"/>
              </a:defRPr>
            </a:lvl7pPr>
            <a:lvl8pPr marL="6399520" algn="l" defTabSz="1828434" rtl="0" eaLnBrk="1" latinLnBrk="0" hangingPunct="1">
              <a:defRPr sz="3600" kern="1200">
                <a:solidFill>
                  <a:schemeClr val="lt1"/>
                </a:solidFill>
                <a:latin typeface="+mn-lt"/>
                <a:ea typeface="+mn-ea"/>
                <a:cs typeface="+mn-cs"/>
              </a:defRPr>
            </a:lvl8pPr>
            <a:lvl9pPr marL="7313737" algn="l" defTabSz="1828434" rtl="0" eaLnBrk="1" latinLnBrk="0" hangingPunct="1">
              <a:defRPr sz="3600" kern="1200">
                <a:solidFill>
                  <a:schemeClr val="lt1"/>
                </a:solidFill>
                <a:latin typeface="+mn-lt"/>
                <a:ea typeface="+mn-ea"/>
                <a:cs typeface="+mn-cs"/>
              </a:defRPr>
            </a:lvl9pPr>
          </a:lstStyle>
          <a:p>
            <a:pPr algn="ctr">
              <a:defRPr/>
            </a:pPr>
            <a:endParaRPr lang="en-US" sz="1800" dirty="0">
              <a:latin typeface="Lato Light"/>
            </a:endParaRPr>
          </a:p>
        </p:txBody>
      </p:sp>
    </p:spTree>
    <p:extLst>
      <p:ext uri="{BB962C8B-B14F-4D97-AF65-F5344CB8AC3E}">
        <p14:creationId xmlns:p14="http://schemas.microsoft.com/office/powerpoint/2010/main" val="278802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72" grpId="0" animBg="1"/>
      <p:bldP spid="73" grpId="0" animBg="1"/>
      <p:bldP spid="76" grpId="0" animBg="1"/>
      <p:bldP spid="77" grpId="0" animBg="1"/>
      <p:bldP spid="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(1)</a:t>
            </a: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7</a:t>
            </a:fld>
            <a:endParaRPr lang="en-ZA" dirty="0"/>
          </a:p>
        </p:txBody>
      </p:sp>
      <p:sp>
        <p:nvSpPr>
          <p:cNvPr id="6" name="Freeform 5"/>
          <p:cNvSpPr/>
          <p:nvPr/>
        </p:nvSpPr>
        <p:spPr>
          <a:xfrm>
            <a:off x="6994273" y="610181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Develop </a:t>
            </a:r>
            <a:r>
              <a:rPr lang="en-ZA" sz="1400" dirty="0" smtClean="0">
                <a:solidFill>
                  <a:schemeClr val="tx1"/>
                </a:solidFill>
              </a:rPr>
              <a:t>an multidisciplinary </a:t>
            </a:r>
            <a:r>
              <a:rPr lang="en-ZA" sz="1400" dirty="0">
                <a:solidFill>
                  <a:schemeClr val="tx1"/>
                </a:solidFill>
              </a:rPr>
              <a:t>communication mechanism /</a:t>
            </a:r>
            <a:r>
              <a:rPr lang="en-ZA" sz="1400" dirty="0" smtClean="0">
                <a:solidFill>
                  <a:schemeClr val="tx1"/>
                </a:solidFill>
              </a:rPr>
              <a:t> approach.</a:t>
            </a:r>
            <a:endParaRPr lang="en-ZA" sz="1400" dirty="0">
              <a:solidFill>
                <a:schemeClr val="tx1"/>
              </a:solidFill>
            </a:endParaRPr>
          </a:p>
        </p:txBody>
      </p:sp>
      <p:sp>
        <p:nvSpPr>
          <p:cNvPr id="7" name="Freeform 6"/>
          <p:cNvSpPr/>
          <p:nvPr/>
        </p:nvSpPr>
        <p:spPr>
          <a:xfrm>
            <a:off x="6994273" y="5450721"/>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Provide resources for the effective implementation of SORMA and the National Policy Framework.</a:t>
            </a:r>
          </a:p>
        </p:txBody>
      </p:sp>
      <p:sp>
        <p:nvSpPr>
          <p:cNvPr id="8" name="Freeform 7"/>
          <p:cNvSpPr/>
          <p:nvPr/>
        </p:nvSpPr>
        <p:spPr>
          <a:xfrm>
            <a:off x="6994273" y="4613131"/>
            <a:ext cx="4027210" cy="752663"/>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Establish uniform norms, standards and mechanisms for the coordination and implementation of the </a:t>
            </a:r>
            <a:r>
              <a:rPr lang="en-ZA" sz="1400" dirty="0" smtClean="0">
                <a:solidFill>
                  <a:schemeClr val="tx1"/>
                </a:solidFill>
              </a:rPr>
              <a:t>Sexual Offences and Related Matters Amendment Act (SORMA).</a:t>
            </a:r>
            <a:endParaRPr lang="en-ZA" sz="1400" dirty="0">
              <a:solidFill>
                <a:schemeClr val="tx1"/>
              </a:solidFill>
            </a:endParaRPr>
          </a:p>
        </p:txBody>
      </p:sp>
      <p:sp>
        <p:nvSpPr>
          <p:cNvPr id="9" name="Freeform 8"/>
          <p:cNvSpPr/>
          <p:nvPr/>
        </p:nvSpPr>
        <p:spPr>
          <a:xfrm>
            <a:off x="3732925" y="5224160"/>
            <a:ext cx="2851722" cy="85877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400" b="1" dirty="0">
                <a:solidFill>
                  <a:schemeClr val="tx1"/>
                </a:solidFill>
              </a:rPr>
              <a:t>P</a:t>
            </a:r>
            <a:r>
              <a:rPr lang="en-ZA" sz="1400" b="1" dirty="0" smtClean="0">
                <a:solidFill>
                  <a:schemeClr val="tx1"/>
                </a:solidFill>
              </a:rPr>
              <a:t>olicy for the reducing </a:t>
            </a:r>
            <a:r>
              <a:rPr lang="en-ZA" sz="1400" b="1" dirty="0">
                <a:solidFill>
                  <a:schemeClr val="tx1"/>
                </a:solidFill>
              </a:rPr>
              <a:t>barriers to the reporting of </a:t>
            </a:r>
            <a:r>
              <a:rPr lang="en-ZA" sz="1400" b="1" dirty="0" smtClean="0">
                <a:solidFill>
                  <a:schemeClr val="tx1"/>
                </a:solidFill>
              </a:rPr>
              <a:t>GBV, sexual </a:t>
            </a:r>
            <a:r>
              <a:rPr lang="en-ZA" sz="1400" b="1" dirty="0">
                <a:solidFill>
                  <a:schemeClr val="tx1"/>
                </a:solidFill>
              </a:rPr>
              <a:t>offences and domestic </a:t>
            </a:r>
            <a:r>
              <a:rPr lang="en-ZA" sz="1400" b="1" dirty="0" smtClean="0">
                <a:solidFill>
                  <a:schemeClr val="tx1"/>
                </a:solidFill>
              </a:rPr>
              <a:t>violence</a:t>
            </a:r>
            <a:r>
              <a:rPr lang="en-ZA" sz="1400" b="1" dirty="0">
                <a:solidFill>
                  <a:schemeClr val="tx1"/>
                </a:solidFill>
              </a:rPr>
              <a:t>.</a:t>
            </a:r>
          </a:p>
        </p:txBody>
      </p:sp>
      <p:sp>
        <p:nvSpPr>
          <p:cNvPr id="10" name="Freeform 9"/>
          <p:cNvSpPr/>
          <p:nvPr/>
        </p:nvSpPr>
        <p:spPr>
          <a:xfrm>
            <a:off x="1025737" y="3434045"/>
            <a:ext cx="2291496" cy="86123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lvl="0" algn="ctr" defTabSz="266700">
              <a:lnSpc>
                <a:spcPct val="90000"/>
              </a:lnSpc>
              <a:spcBef>
                <a:spcPct val="0"/>
              </a:spcBef>
              <a:spcAft>
                <a:spcPct val="35000"/>
              </a:spcAft>
            </a:pPr>
            <a:r>
              <a:rPr lang="en-ZA" sz="1600" u="sng" kern="1200" dirty="0" smtClean="0">
                <a:solidFill>
                  <a:schemeClr val="bg1"/>
                </a:solidFill>
              </a:rPr>
              <a:t>Focus Area 1:</a:t>
            </a:r>
            <a:r>
              <a:rPr lang="en-ZA" sz="1600" kern="1200" dirty="0" smtClean="0">
                <a:solidFill>
                  <a:schemeClr val="bg1"/>
                </a:solidFill>
              </a:rPr>
              <a:t> </a:t>
            </a:r>
          </a:p>
          <a:p>
            <a:pPr lvl="0" algn="ctr" defTabSz="266700">
              <a:lnSpc>
                <a:spcPct val="90000"/>
              </a:lnSpc>
              <a:spcBef>
                <a:spcPct val="0"/>
              </a:spcBef>
              <a:spcAft>
                <a:spcPct val="35000"/>
              </a:spcAft>
            </a:pPr>
            <a:r>
              <a:rPr lang="en-ZA" sz="1600" kern="1200" dirty="0" smtClean="0">
                <a:solidFill>
                  <a:schemeClr val="bg1"/>
                </a:solidFill>
              </a:rPr>
              <a:t>Enhancing Policy Frameworks</a:t>
            </a:r>
            <a:endParaRPr lang="en-ZA" sz="1600" kern="1200" dirty="0">
              <a:solidFill>
                <a:schemeClr val="bg1"/>
              </a:solidFill>
            </a:endParaRPr>
          </a:p>
        </p:txBody>
      </p:sp>
      <p:sp>
        <p:nvSpPr>
          <p:cNvPr id="11" name="Freeform 10"/>
          <p:cNvSpPr/>
          <p:nvPr/>
        </p:nvSpPr>
        <p:spPr>
          <a:xfrm>
            <a:off x="3773146" y="343404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algn="ctr" defTabSz="266700">
              <a:lnSpc>
                <a:spcPct val="90000"/>
              </a:lnSpc>
              <a:spcBef>
                <a:spcPct val="0"/>
              </a:spcBef>
              <a:spcAft>
                <a:spcPct val="35000"/>
              </a:spcAft>
            </a:pPr>
            <a:r>
              <a:rPr lang="en-ZA" sz="1400" b="1" dirty="0">
                <a:solidFill>
                  <a:schemeClr val="tx1"/>
                </a:solidFill>
              </a:rPr>
              <a:t>Strengthening of strategic partnerships with key stakeholders.</a:t>
            </a:r>
          </a:p>
        </p:txBody>
      </p:sp>
      <p:sp>
        <p:nvSpPr>
          <p:cNvPr id="13" name="Freeform 12"/>
          <p:cNvSpPr/>
          <p:nvPr/>
        </p:nvSpPr>
        <p:spPr>
          <a:xfrm>
            <a:off x="6994273" y="396203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Develop </a:t>
            </a:r>
            <a:r>
              <a:rPr lang="en-ZA" sz="1400" dirty="0" smtClean="0">
                <a:solidFill>
                  <a:schemeClr val="tx1"/>
                </a:solidFill>
              </a:rPr>
              <a:t>an integrated </a:t>
            </a:r>
            <a:r>
              <a:rPr lang="en-ZA" sz="1400" dirty="0">
                <a:solidFill>
                  <a:schemeClr val="tx1"/>
                </a:solidFill>
              </a:rPr>
              <a:t>action plan with identified partners.</a:t>
            </a:r>
          </a:p>
        </p:txBody>
      </p:sp>
      <p:sp>
        <p:nvSpPr>
          <p:cNvPr id="14" name="Freeform 13"/>
          <p:cNvSpPr/>
          <p:nvPr/>
        </p:nvSpPr>
        <p:spPr>
          <a:xfrm>
            <a:off x="6994273" y="3310941"/>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Develop a formal SLA/MOU with identified partners </a:t>
            </a:r>
            <a:r>
              <a:rPr lang="en-ZA" sz="1400" dirty="0" smtClean="0">
                <a:solidFill>
                  <a:schemeClr val="tx1"/>
                </a:solidFill>
              </a:rPr>
              <a:t>e.g. </a:t>
            </a:r>
            <a:r>
              <a:rPr lang="en-ZA" sz="1400" dirty="0">
                <a:solidFill>
                  <a:schemeClr val="tx1"/>
                </a:solidFill>
              </a:rPr>
              <a:t>Department of Social Development, DEAFSA and </a:t>
            </a:r>
            <a:r>
              <a:rPr lang="en-ZA" sz="1400" dirty="0" smtClean="0">
                <a:solidFill>
                  <a:schemeClr val="tx1"/>
                </a:solidFill>
              </a:rPr>
              <a:t>the Commission for Gender Equality.</a:t>
            </a:r>
            <a:endParaRPr lang="en-ZA" sz="1400" dirty="0">
              <a:solidFill>
                <a:schemeClr val="tx1"/>
              </a:solidFill>
            </a:endParaRPr>
          </a:p>
        </p:txBody>
      </p:sp>
      <p:sp>
        <p:nvSpPr>
          <p:cNvPr id="15" name="Freeform 14"/>
          <p:cNvSpPr/>
          <p:nvPr/>
        </p:nvSpPr>
        <p:spPr>
          <a:xfrm>
            <a:off x="6994273" y="265984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Implement revised policies and directives on </a:t>
            </a:r>
            <a:r>
              <a:rPr lang="en-ZA" sz="1400" dirty="0" smtClean="0">
                <a:solidFill>
                  <a:schemeClr val="tx1"/>
                </a:solidFill>
              </a:rPr>
              <a:t>GBV, </a:t>
            </a:r>
            <a:r>
              <a:rPr lang="en-ZA" sz="1400" dirty="0">
                <a:solidFill>
                  <a:schemeClr val="tx1"/>
                </a:solidFill>
              </a:rPr>
              <a:t>including </a:t>
            </a:r>
            <a:r>
              <a:rPr lang="en-ZA" sz="1400" dirty="0" smtClean="0">
                <a:solidFill>
                  <a:schemeClr val="tx1"/>
                </a:solidFill>
              </a:rPr>
              <a:t>the capacity </a:t>
            </a:r>
            <a:r>
              <a:rPr lang="en-ZA" sz="1400" dirty="0">
                <a:solidFill>
                  <a:schemeClr val="tx1"/>
                </a:solidFill>
              </a:rPr>
              <a:t>building of members.</a:t>
            </a:r>
          </a:p>
        </p:txBody>
      </p:sp>
      <p:sp>
        <p:nvSpPr>
          <p:cNvPr id="16" name="Freeform 15"/>
          <p:cNvSpPr/>
          <p:nvPr/>
        </p:nvSpPr>
        <p:spPr>
          <a:xfrm>
            <a:off x="6994273" y="200874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r>
              <a:rPr lang="en-ZA" sz="1400" dirty="0">
                <a:solidFill>
                  <a:schemeClr val="tx1"/>
                </a:solidFill>
              </a:rPr>
              <a:t>Revise </a:t>
            </a:r>
            <a:r>
              <a:rPr lang="en-ZA" sz="1400" dirty="0" smtClean="0">
                <a:solidFill>
                  <a:schemeClr val="tx1"/>
                </a:solidFill>
              </a:rPr>
              <a:t>policies and </a:t>
            </a:r>
            <a:r>
              <a:rPr lang="en-ZA" sz="1400" dirty="0">
                <a:solidFill>
                  <a:schemeClr val="tx1"/>
                </a:solidFill>
              </a:rPr>
              <a:t>directives related to </a:t>
            </a:r>
            <a:r>
              <a:rPr lang="en-ZA" sz="1400" dirty="0" smtClean="0">
                <a:solidFill>
                  <a:schemeClr val="tx1"/>
                </a:solidFill>
              </a:rPr>
              <a:t>GBV, </a:t>
            </a:r>
            <a:r>
              <a:rPr lang="en-ZA" sz="1400" dirty="0">
                <a:solidFill>
                  <a:schemeClr val="tx1"/>
                </a:solidFill>
              </a:rPr>
              <a:t>where gaps have been identified.</a:t>
            </a:r>
          </a:p>
        </p:txBody>
      </p:sp>
      <p:sp>
        <p:nvSpPr>
          <p:cNvPr id="17" name="Freeform 16"/>
          <p:cNvSpPr/>
          <p:nvPr/>
        </p:nvSpPr>
        <p:spPr>
          <a:xfrm>
            <a:off x="6994273" y="1143001"/>
            <a:ext cx="4027210" cy="780822"/>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lvl="0" algn="ctr" defTabSz="266700">
              <a:lnSpc>
                <a:spcPct val="90000"/>
              </a:lnSpc>
              <a:spcBef>
                <a:spcPct val="0"/>
              </a:spcBef>
              <a:spcAft>
                <a:spcPct val="35000"/>
              </a:spcAft>
            </a:pPr>
            <a:r>
              <a:rPr lang="en-ZA" sz="1400" kern="1200" dirty="0" smtClean="0">
                <a:solidFill>
                  <a:schemeClr val="tx1"/>
                </a:solidFill>
              </a:rPr>
              <a:t>Analyse all current policies, strategies, National Instructions, SOPs and directives related to GBV in the SAPS  to determine their efficacy and relevance.</a:t>
            </a:r>
            <a:endParaRPr lang="en-ZA" sz="1400" kern="1200" dirty="0">
              <a:solidFill>
                <a:schemeClr val="tx1"/>
              </a:solidFill>
            </a:endParaRPr>
          </a:p>
        </p:txBody>
      </p:sp>
      <p:sp>
        <p:nvSpPr>
          <p:cNvPr id="18" name="Freeform 17"/>
          <p:cNvSpPr/>
          <p:nvPr/>
        </p:nvSpPr>
        <p:spPr>
          <a:xfrm>
            <a:off x="3769020" y="181844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marL="88900" lvl="0" algn="ctr" defTabSz="266700">
              <a:lnSpc>
                <a:spcPct val="90000"/>
              </a:lnSpc>
              <a:spcBef>
                <a:spcPct val="0"/>
              </a:spcBef>
              <a:spcAft>
                <a:spcPct val="35000"/>
              </a:spcAft>
            </a:pPr>
            <a:r>
              <a:rPr lang="en-ZA" sz="1400" b="1" dirty="0">
                <a:solidFill>
                  <a:schemeClr val="tx1"/>
                </a:solidFill>
              </a:rPr>
              <a:t>Ensure implementation and compliance with the SAPS’ regulatory framework</a:t>
            </a:r>
          </a:p>
        </p:txBody>
      </p:sp>
      <p:graphicFrame>
        <p:nvGraphicFramePr>
          <p:cNvPr id="19" name="Table 18"/>
          <p:cNvGraphicFramePr>
            <a:graphicFrameLocks noGrp="1"/>
          </p:cNvGraphicFramePr>
          <p:nvPr>
            <p:extLst>
              <p:ext uri="{D42A27DB-BD31-4B8C-83A1-F6EECF244321}">
                <p14:modId xmlns:p14="http://schemas.microsoft.com/office/powerpoint/2010/main" val="4042343839"/>
              </p:ext>
            </p:extLst>
          </p:nvPr>
        </p:nvGraphicFramePr>
        <p:xfrm>
          <a:off x="803106" y="1334768"/>
          <a:ext cx="2447209" cy="1756704"/>
        </p:xfrm>
        <a:graphic>
          <a:graphicData uri="http://schemas.openxmlformats.org/drawingml/2006/table">
            <a:tbl>
              <a:tblPr firstRow="1" bandRow="1">
                <a:tableStyleId>{5C22544A-7EE6-4342-B048-85BDC9FD1C3A}</a:tableStyleId>
              </a:tblPr>
              <a:tblGrid>
                <a:gridCol w="728915">
                  <a:extLst>
                    <a:ext uri="{9D8B030D-6E8A-4147-A177-3AD203B41FA5}">
                      <a16:colId xmlns:a16="http://schemas.microsoft.com/office/drawing/2014/main" val="20000"/>
                    </a:ext>
                  </a:extLst>
                </a:gridCol>
                <a:gridCol w="1718294">
                  <a:extLst>
                    <a:ext uri="{9D8B030D-6E8A-4147-A177-3AD203B41FA5}">
                      <a16:colId xmlns:a16="http://schemas.microsoft.com/office/drawing/2014/main" val="20001"/>
                    </a:ext>
                  </a:extLst>
                </a:gridCol>
              </a:tblGrid>
              <a:tr h="252000">
                <a:tc gridSpan="2">
                  <a:txBody>
                    <a:bodyPr/>
                    <a:lstStyle/>
                    <a:p>
                      <a:pPr algn="ctr"/>
                      <a:r>
                        <a:rPr lang="en-ZA" sz="1200" baseline="0" dirty="0" smtClean="0">
                          <a:solidFill>
                            <a:schemeClr val="tx1"/>
                          </a:solidFill>
                        </a:rPr>
                        <a:t>Legend</a:t>
                      </a:r>
                      <a:endParaRPr lang="en-ZA" sz="12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n-ZA" dirty="0"/>
                    </a:p>
                  </a:txBody>
                  <a:tcPr/>
                </a:tc>
                <a:extLst>
                  <a:ext uri="{0D108BD9-81ED-4DB2-BD59-A6C34878D82A}">
                    <a16:rowId xmlns:a16="http://schemas.microsoft.com/office/drawing/2014/main" val="10000"/>
                  </a:ext>
                </a:extLst>
              </a:tr>
              <a:tr h="285241">
                <a:tc>
                  <a:txBody>
                    <a:bodyPr/>
                    <a:lstStyle/>
                    <a:p>
                      <a:r>
                        <a:rPr lang="en-ZA" sz="1200" b="1" dirty="0" smtClean="0"/>
                        <a:t>ST</a:t>
                      </a:r>
                      <a:endParaRPr lang="en-ZA" sz="1200"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dirty="0" smtClean="0"/>
                        <a:t>8 months</a:t>
                      </a:r>
                      <a:endParaRPr lang="en-ZA"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2743">
                <a:tc>
                  <a:txBody>
                    <a:bodyPr/>
                    <a:lstStyle/>
                    <a:p>
                      <a:r>
                        <a:rPr lang="en-ZA" sz="1200" b="1" dirty="0" smtClean="0"/>
                        <a:t>MT</a:t>
                      </a:r>
                      <a:endParaRPr lang="en-ZA" sz="1200"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dirty="0" smtClean="0"/>
                        <a:t>20</a:t>
                      </a:r>
                      <a:r>
                        <a:rPr lang="en-ZA" sz="1200" baseline="0" dirty="0" smtClean="0"/>
                        <a:t> </a:t>
                      </a:r>
                      <a:r>
                        <a:rPr lang="en-ZA" sz="1200" dirty="0" smtClean="0"/>
                        <a:t>months</a:t>
                      </a:r>
                      <a:endParaRPr lang="en-ZA"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0710">
                <a:tc>
                  <a:txBody>
                    <a:bodyPr/>
                    <a:lstStyle/>
                    <a:p>
                      <a:r>
                        <a:rPr lang="en-ZA" sz="1200" b="1" dirty="0" smtClean="0"/>
                        <a:t>LT</a:t>
                      </a:r>
                      <a:endParaRPr lang="en-ZA" sz="1200"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ZA" sz="1200" dirty="0" smtClean="0"/>
                        <a:t>31months</a:t>
                      </a:r>
                      <a:endParaRPr lang="en-ZA"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7588">
                <a:tc>
                  <a:txBody>
                    <a:bodyPr/>
                    <a:lstStyle/>
                    <a:p>
                      <a:endParaRPr lang="en-ZA" sz="1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ZA" sz="1200" dirty="0" smtClean="0"/>
                        <a:t>Included in the SAPS’ Emergency Response Action Plan (ERAP)</a:t>
                      </a:r>
                      <a:endParaRPr lang="en-ZA" sz="1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20" name="Oval 19"/>
          <p:cNvSpPr/>
          <p:nvPr/>
        </p:nvSpPr>
        <p:spPr>
          <a:xfrm>
            <a:off x="11087906" y="332041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21" name="Oval 20"/>
          <p:cNvSpPr/>
          <p:nvPr/>
        </p:nvSpPr>
        <p:spPr>
          <a:xfrm>
            <a:off x="11087906" y="266851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a:t>
            </a:r>
            <a:r>
              <a:rPr lang="en-ZA" sz="1200" dirty="0"/>
              <a:t> </a:t>
            </a:r>
            <a:r>
              <a:rPr lang="en-ZA" sz="1200" dirty="0" smtClean="0"/>
              <a:t>MT</a:t>
            </a:r>
            <a:endParaRPr lang="en-ZA" sz="1200" dirty="0"/>
          </a:p>
        </p:txBody>
      </p:sp>
      <p:sp>
        <p:nvSpPr>
          <p:cNvPr id="22" name="Oval 21"/>
          <p:cNvSpPr/>
          <p:nvPr/>
        </p:nvSpPr>
        <p:spPr>
          <a:xfrm>
            <a:off x="11087906" y="2021364"/>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a:t>
            </a:r>
            <a:endParaRPr lang="en-ZA" sz="1200" dirty="0"/>
          </a:p>
        </p:txBody>
      </p:sp>
      <p:sp>
        <p:nvSpPr>
          <p:cNvPr id="23" name="Oval 22"/>
          <p:cNvSpPr/>
          <p:nvPr/>
        </p:nvSpPr>
        <p:spPr>
          <a:xfrm>
            <a:off x="11087906" y="132658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cxnSp>
        <p:nvCxnSpPr>
          <p:cNvPr id="24" name="Straight Arrow Connector 23"/>
          <p:cNvCxnSpPr/>
          <p:nvPr/>
        </p:nvCxnSpPr>
        <p:spPr>
          <a:xfrm flipV="1">
            <a:off x="3395485" y="2244456"/>
            <a:ext cx="311238" cy="1632653"/>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94694" y="3877109"/>
            <a:ext cx="363288"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401212" y="3856402"/>
            <a:ext cx="296864" cy="132289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20742" y="169172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20742" y="226723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20742" y="226723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6635906" y="5078038"/>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635906" y="5653550"/>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635906" y="5653550"/>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6647618" y="3682555"/>
            <a:ext cx="307108" cy="22178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11087906" y="398579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a:t>
            </a:r>
            <a:endParaRPr lang="en-ZA" sz="1200" dirty="0"/>
          </a:p>
        </p:txBody>
      </p:sp>
      <p:cxnSp>
        <p:nvCxnSpPr>
          <p:cNvPr id="55" name="Straight Arrow Connector 54"/>
          <p:cNvCxnSpPr/>
          <p:nvPr/>
        </p:nvCxnSpPr>
        <p:spPr>
          <a:xfrm>
            <a:off x="6647618" y="3904339"/>
            <a:ext cx="280232" cy="25461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11107096" y="476637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59" name="Oval 58"/>
          <p:cNvSpPr/>
          <p:nvPr/>
        </p:nvSpPr>
        <p:spPr>
          <a:xfrm>
            <a:off x="11107096" y="551071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60" name="Oval 59"/>
          <p:cNvSpPr/>
          <p:nvPr/>
        </p:nvSpPr>
        <p:spPr>
          <a:xfrm>
            <a:off x="11107096" y="616984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pic>
        <p:nvPicPr>
          <p:cNvPr id="3" name="Picture 2"/>
          <p:cNvPicPr>
            <a:picLocks noChangeAspect="1"/>
          </p:cNvPicPr>
          <p:nvPr/>
        </p:nvPicPr>
        <p:blipFill>
          <a:blip r:embed="rId2"/>
          <a:stretch>
            <a:fillRect/>
          </a:stretch>
        </p:blipFill>
        <p:spPr>
          <a:xfrm>
            <a:off x="881358" y="2637015"/>
            <a:ext cx="471229" cy="291482"/>
          </a:xfrm>
          <a:prstGeom prst="rect">
            <a:avLst/>
          </a:prstGeom>
        </p:spPr>
      </p:pic>
    </p:spTree>
    <p:extLst>
      <p:ext uri="{BB962C8B-B14F-4D97-AF65-F5344CB8AC3E}">
        <p14:creationId xmlns:p14="http://schemas.microsoft.com/office/powerpoint/2010/main" val="4085064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(2)</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8</a:t>
            </a:fld>
            <a:endParaRPr lang="en-ZA" dirty="0"/>
          </a:p>
        </p:txBody>
      </p:sp>
      <p:sp>
        <p:nvSpPr>
          <p:cNvPr id="7" name="Freeform 6"/>
          <p:cNvSpPr/>
          <p:nvPr/>
        </p:nvSpPr>
        <p:spPr>
          <a:xfrm>
            <a:off x="7004626" y="5859482"/>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Evaluate the </a:t>
            </a:r>
            <a:r>
              <a:rPr lang="en-ZA" sz="1400" dirty="0">
                <a:solidFill>
                  <a:schemeClr val="tx1"/>
                </a:solidFill>
              </a:rPr>
              <a:t>training programme. </a:t>
            </a:r>
          </a:p>
          <a:p>
            <a:pPr algn="ctr"/>
            <a:r>
              <a:rPr lang="en-ZA" sz="1400" dirty="0">
                <a:solidFill>
                  <a:schemeClr val="tx1"/>
                </a:solidFill>
              </a:rPr>
              <a:t>	</a:t>
            </a:r>
          </a:p>
        </p:txBody>
      </p:sp>
      <p:sp>
        <p:nvSpPr>
          <p:cNvPr id="8" name="Freeform 7"/>
          <p:cNvSpPr/>
          <p:nvPr/>
        </p:nvSpPr>
        <p:spPr>
          <a:xfrm>
            <a:off x="7004626" y="52083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Provide the </a:t>
            </a:r>
            <a:r>
              <a:rPr lang="en-ZA" sz="1400" dirty="0">
                <a:solidFill>
                  <a:schemeClr val="tx1"/>
                </a:solidFill>
              </a:rPr>
              <a:t>training to identified SAPS members. </a:t>
            </a:r>
          </a:p>
          <a:p>
            <a:pPr algn="ctr"/>
            <a:r>
              <a:rPr lang="en-ZA" sz="1400" dirty="0">
                <a:solidFill>
                  <a:schemeClr val="tx1"/>
                </a:solidFill>
              </a:rPr>
              <a:t>	</a:t>
            </a:r>
          </a:p>
        </p:txBody>
      </p:sp>
      <p:sp>
        <p:nvSpPr>
          <p:cNvPr id="10" name="Freeform 9"/>
          <p:cNvSpPr/>
          <p:nvPr/>
        </p:nvSpPr>
        <p:spPr>
          <a:xfrm>
            <a:off x="1036828" y="2888533"/>
            <a:ext cx="2291496" cy="1017662"/>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lvl="0" algn="ctr" defTabSz="266700">
              <a:lnSpc>
                <a:spcPct val="90000"/>
              </a:lnSpc>
              <a:spcBef>
                <a:spcPct val="0"/>
              </a:spcBef>
              <a:spcAft>
                <a:spcPct val="35000"/>
              </a:spcAft>
            </a:pPr>
            <a:r>
              <a:rPr lang="en-ZA" sz="1600" u="sng" kern="1200" dirty="0" smtClean="0">
                <a:solidFill>
                  <a:schemeClr val="bg1"/>
                </a:solidFill>
              </a:rPr>
              <a:t>Focus Area 2:</a:t>
            </a:r>
            <a:r>
              <a:rPr lang="en-ZA" sz="1600" kern="1200" dirty="0" smtClean="0">
                <a:solidFill>
                  <a:schemeClr val="bg1"/>
                </a:solidFill>
              </a:rPr>
              <a:t> </a:t>
            </a:r>
          </a:p>
          <a:p>
            <a:pPr lvl="0" algn="ctr" defTabSz="266700">
              <a:lnSpc>
                <a:spcPct val="90000"/>
              </a:lnSpc>
              <a:spcBef>
                <a:spcPct val="0"/>
              </a:spcBef>
              <a:spcAft>
                <a:spcPct val="35000"/>
              </a:spcAft>
            </a:pPr>
            <a:r>
              <a:rPr lang="en-ZA" sz="1600" kern="1200" dirty="0" smtClean="0">
                <a:solidFill>
                  <a:schemeClr val="bg1"/>
                </a:solidFill>
              </a:rPr>
              <a:t>Training and Development of Members</a:t>
            </a:r>
            <a:endParaRPr lang="en-ZA" sz="1600" kern="1200" dirty="0">
              <a:solidFill>
                <a:schemeClr val="bg1"/>
              </a:solidFill>
            </a:endParaRPr>
          </a:p>
        </p:txBody>
      </p:sp>
      <p:sp>
        <p:nvSpPr>
          <p:cNvPr id="11" name="Freeform 10"/>
          <p:cNvSpPr/>
          <p:nvPr/>
        </p:nvSpPr>
        <p:spPr>
          <a:xfrm>
            <a:off x="3795157" y="43729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marL="88900" algn="ctr" defTabSz="266700">
              <a:lnSpc>
                <a:spcPct val="90000"/>
              </a:lnSpc>
              <a:spcBef>
                <a:spcPct val="0"/>
              </a:spcBef>
              <a:spcAft>
                <a:spcPct val="35000"/>
              </a:spcAft>
            </a:pPr>
            <a:r>
              <a:rPr lang="en-ZA" sz="1400" b="1" dirty="0">
                <a:solidFill>
                  <a:schemeClr val="tx1"/>
                </a:solidFill>
              </a:rPr>
              <a:t>Empowerment of SAPS members on human rights and policing.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7004626" y="45572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Develop a </a:t>
            </a:r>
            <a:r>
              <a:rPr lang="en-ZA" sz="1400" dirty="0" smtClean="0">
                <a:solidFill>
                  <a:schemeClr val="tx1"/>
                </a:solidFill>
              </a:rPr>
              <a:t>special training </a:t>
            </a:r>
            <a:r>
              <a:rPr lang="en-ZA" sz="1400" dirty="0">
                <a:solidFill>
                  <a:schemeClr val="tx1"/>
                </a:solidFill>
              </a:rPr>
              <a:t>plan for members. </a:t>
            </a:r>
          </a:p>
          <a:p>
            <a:pPr algn="ctr"/>
            <a:r>
              <a:rPr lang="en-ZA" sz="1400" dirty="0">
                <a:solidFill>
                  <a:schemeClr val="tx1"/>
                </a:solidFill>
              </a:rPr>
              <a:t>	</a:t>
            </a:r>
          </a:p>
        </p:txBody>
      </p:sp>
      <p:sp>
        <p:nvSpPr>
          <p:cNvPr id="14" name="Freeform 13"/>
          <p:cNvSpPr/>
          <p:nvPr/>
        </p:nvSpPr>
        <p:spPr>
          <a:xfrm>
            <a:off x="7004626" y="39061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a:t>
            </a:r>
            <a:r>
              <a:rPr lang="en-ZA" sz="1400" dirty="0" smtClean="0">
                <a:solidFill>
                  <a:schemeClr val="tx1"/>
                </a:solidFill>
              </a:rPr>
              <a:t>a gap </a:t>
            </a:r>
            <a:r>
              <a:rPr lang="en-ZA" sz="1400" dirty="0">
                <a:solidFill>
                  <a:schemeClr val="tx1"/>
                </a:solidFill>
              </a:rPr>
              <a:t>analysis of members trained on human </a:t>
            </a:r>
            <a:r>
              <a:rPr lang="en-ZA" sz="1400" dirty="0" smtClean="0">
                <a:solidFill>
                  <a:schemeClr val="tx1"/>
                </a:solidFill>
              </a:rPr>
              <a:t>rights.</a:t>
            </a:r>
            <a:endParaRPr lang="en-ZA" sz="1400" dirty="0">
              <a:solidFill>
                <a:schemeClr val="tx1"/>
              </a:solidFill>
            </a:endParaRPr>
          </a:p>
          <a:p>
            <a:pPr algn="ctr"/>
            <a:r>
              <a:rPr lang="en-ZA" sz="1400" dirty="0">
                <a:solidFill>
                  <a:schemeClr val="tx1"/>
                </a:solidFill>
              </a:rPr>
              <a:t>	</a:t>
            </a:r>
          </a:p>
        </p:txBody>
      </p:sp>
      <p:sp>
        <p:nvSpPr>
          <p:cNvPr id="15" name="Freeform 14"/>
          <p:cNvSpPr/>
          <p:nvPr/>
        </p:nvSpPr>
        <p:spPr>
          <a:xfrm>
            <a:off x="7020409" y="2548558"/>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Provide </a:t>
            </a:r>
            <a:r>
              <a:rPr lang="en-ZA" sz="1400" dirty="0" smtClean="0">
                <a:solidFill>
                  <a:schemeClr val="tx1"/>
                </a:solidFill>
              </a:rPr>
              <a:t>the necessary </a:t>
            </a:r>
            <a:r>
              <a:rPr lang="en-ZA" sz="1400" dirty="0">
                <a:solidFill>
                  <a:schemeClr val="tx1"/>
                </a:solidFill>
              </a:rPr>
              <a:t>training to </a:t>
            </a:r>
            <a:r>
              <a:rPr lang="en-ZA" sz="1400" dirty="0" smtClean="0">
                <a:solidFill>
                  <a:schemeClr val="tx1"/>
                </a:solidFill>
              </a:rPr>
              <a:t>address the identified gaps. </a:t>
            </a:r>
            <a:endParaRPr lang="en-ZA" sz="1400" dirty="0">
              <a:solidFill>
                <a:schemeClr val="tx1"/>
              </a:solidFill>
            </a:endParaRPr>
          </a:p>
          <a:p>
            <a:pPr algn="ctr"/>
            <a:r>
              <a:rPr lang="en-ZA" sz="1400" dirty="0">
                <a:solidFill>
                  <a:schemeClr val="tx1"/>
                </a:solidFill>
              </a:rPr>
              <a:t>	</a:t>
            </a:r>
          </a:p>
        </p:txBody>
      </p:sp>
      <p:sp>
        <p:nvSpPr>
          <p:cNvPr id="16" name="Freeform 15"/>
          <p:cNvSpPr/>
          <p:nvPr/>
        </p:nvSpPr>
        <p:spPr>
          <a:xfrm>
            <a:off x="7020409" y="1897462"/>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Conduct </a:t>
            </a:r>
            <a:r>
              <a:rPr lang="en-ZA" sz="1400" dirty="0" smtClean="0">
                <a:solidFill>
                  <a:schemeClr val="tx1"/>
                </a:solidFill>
              </a:rPr>
              <a:t>an assessment </a:t>
            </a:r>
            <a:r>
              <a:rPr lang="en-ZA" sz="1400" dirty="0">
                <a:solidFill>
                  <a:schemeClr val="tx1"/>
                </a:solidFill>
              </a:rPr>
              <a:t>of training requirements on key programmes for all stations. </a:t>
            </a:r>
          </a:p>
          <a:p>
            <a:pPr algn="ctr"/>
            <a:r>
              <a:rPr lang="en-ZA" sz="1400" dirty="0">
                <a:solidFill>
                  <a:schemeClr val="tx1"/>
                </a:solidFill>
              </a:rPr>
              <a:t>	</a:t>
            </a:r>
          </a:p>
        </p:txBody>
      </p:sp>
      <p:sp>
        <p:nvSpPr>
          <p:cNvPr id="17" name="Freeform 16"/>
          <p:cNvSpPr/>
          <p:nvPr/>
        </p:nvSpPr>
        <p:spPr>
          <a:xfrm>
            <a:off x="7020409" y="124636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a:solidFill>
                  <a:schemeClr val="tx1"/>
                </a:solidFill>
              </a:rPr>
              <a:t>Compile a database of members trained on </a:t>
            </a:r>
            <a:r>
              <a:rPr lang="en-ZA" sz="1400" dirty="0" smtClean="0">
                <a:solidFill>
                  <a:schemeClr val="tx1"/>
                </a:solidFill>
              </a:rPr>
              <a:t>the four </a:t>
            </a:r>
            <a:r>
              <a:rPr lang="en-ZA" sz="1400" dirty="0">
                <a:solidFill>
                  <a:schemeClr val="tx1"/>
                </a:solidFill>
              </a:rPr>
              <a:t>key programmes. </a:t>
            </a:r>
          </a:p>
          <a:p>
            <a:pPr algn="ctr"/>
            <a:r>
              <a:rPr lang="en-ZA" sz="1400" dirty="0">
                <a:solidFill>
                  <a:schemeClr val="tx1"/>
                </a:solidFill>
              </a:rPr>
              <a:t>	</a:t>
            </a:r>
          </a:p>
        </p:txBody>
      </p:sp>
      <p:sp>
        <p:nvSpPr>
          <p:cNvPr id="18" name="Freeform 17"/>
          <p:cNvSpPr/>
          <p:nvPr/>
        </p:nvSpPr>
        <p:spPr>
          <a:xfrm>
            <a:off x="3795156" y="1661613"/>
            <a:ext cx="2851724" cy="1073503"/>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marL="88900" algn="ctr" defTabSz="266700">
              <a:lnSpc>
                <a:spcPct val="90000"/>
              </a:lnSpc>
              <a:spcBef>
                <a:spcPct val="0"/>
              </a:spcBef>
              <a:spcAft>
                <a:spcPct val="35000"/>
              </a:spcAft>
            </a:pPr>
            <a:r>
              <a:rPr lang="en-ZA" sz="1400" b="1" dirty="0">
                <a:solidFill>
                  <a:schemeClr val="tx1"/>
                </a:solidFill>
              </a:rPr>
              <a:t>Training of SAPS members on </a:t>
            </a:r>
            <a:r>
              <a:rPr lang="en-ZA" sz="1400" b="1" dirty="0" smtClean="0">
                <a:solidFill>
                  <a:schemeClr val="tx1"/>
                </a:solidFill>
              </a:rPr>
              <a:t>GBV-related </a:t>
            </a:r>
            <a:r>
              <a:rPr lang="en-ZA" sz="1400" b="1" dirty="0">
                <a:solidFill>
                  <a:schemeClr val="tx1"/>
                </a:solidFill>
              </a:rPr>
              <a:t>programmes i.e. Domestic Violence, Sexual Offences, Child Protection </a:t>
            </a:r>
            <a:r>
              <a:rPr lang="en-ZA" sz="1400" b="1" dirty="0" smtClean="0">
                <a:solidFill>
                  <a:schemeClr val="tx1"/>
                </a:solidFill>
              </a:rPr>
              <a:t>and </a:t>
            </a:r>
            <a:r>
              <a:rPr lang="en-ZA" sz="1400" b="1" dirty="0">
                <a:solidFill>
                  <a:schemeClr val="tx1"/>
                </a:solidFill>
              </a:rPr>
              <a:t>Victim Empowerment </a:t>
            </a:r>
          </a:p>
          <a:p>
            <a:pPr algn="ctr" defTabSz="266700">
              <a:lnSpc>
                <a:spcPct val="90000"/>
              </a:lnSpc>
              <a:spcBef>
                <a:spcPct val="0"/>
              </a:spcBef>
              <a:spcAft>
                <a:spcPct val="35000"/>
              </a:spcAft>
            </a:pPr>
            <a:r>
              <a:rPr lang="en-ZA" sz="1400" b="1" dirty="0">
                <a:solidFill>
                  <a:schemeClr val="tx1"/>
                </a:solidFill>
              </a:rPr>
              <a:t>	</a:t>
            </a:r>
          </a:p>
        </p:txBody>
      </p:sp>
      <p:cxnSp>
        <p:nvCxnSpPr>
          <p:cNvPr id="24" name="Straight Arrow Connector 23"/>
          <p:cNvCxnSpPr/>
          <p:nvPr/>
        </p:nvCxnSpPr>
        <p:spPr>
          <a:xfrm flipV="1">
            <a:off x="3326258" y="2155944"/>
            <a:ext cx="330604" cy="1235037"/>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26258" y="3390981"/>
            <a:ext cx="379727" cy="153026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8" y="158043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8" y="215594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8" y="215594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7004626" y="321117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endParaRPr lang="en-ZA" sz="1400" dirty="0">
              <a:solidFill>
                <a:schemeClr val="tx1"/>
              </a:solidFill>
            </a:endParaRPr>
          </a:p>
          <a:p>
            <a:pPr algn="ctr"/>
            <a:r>
              <a:rPr lang="en-ZA" sz="1400" dirty="0" smtClean="0">
                <a:solidFill>
                  <a:schemeClr val="tx1"/>
                </a:solidFill>
              </a:rPr>
              <a:t>Evaluate the training </a:t>
            </a:r>
            <a:r>
              <a:rPr lang="en-ZA" sz="1400" dirty="0">
                <a:solidFill>
                  <a:schemeClr val="tx1"/>
                </a:solidFill>
              </a:rPr>
              <a:t>programmes. </a:t>
            </a:r>
          </a:p>
          <a:p>
            <a:pPr algn="ctr"/>
            <a:r>
              <a:rPr lang="en-ZA" sz="1400" dirty="0">
                <a:solidFill>
                  <a:schemeClr val="tx1"/>
                </a:solidFill>
              </a:rPr>
              <a:t>	</a:t>
            </a:r>
          </a:p>
          <a:p>
            <a:pPr algn="ctr"/>
            <a:r>
              <a:rPr lang="en-ZA" sz="1400" dirty="0">
                <a:solidFill>
                  <a:schemeClr val="tx1"/>
                </a:solidFill>
              </a:rPr>
              <a:t>	</a:t>
            </a:r>
          </a:p>
        </p:txBody>
      </p:sp>
      <p:cxnSp>
        <p:nvCxnSpPr>
          <p:cNvPr id="38" name="Straight Arrow Connector 37"/>
          <p:cNvCxnSpPr/>
          <p:nvPr/>
        </p:nvCxnSpPr>
        <p:spPr>
          <a:xfrm>
            <a:off x="6657971" y="2155944"/>
            <a:ext cx="280232" cy="138927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59363" y="42918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59363" y="48673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59363" y="48673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670456" y="4867394"/>
            <a:ext cx="280232" cy="138927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11180233" y="130635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52" name="Oval 51"/>
          <p:cNvSpPr/>
          <p:nvPr/>
        </p:nvSpPr>
        <p:spPr>
          <a:xfrm>
            <a:off x="11180233" y="196113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53" name="Oval 52"/>
          <p:cNvSpPr/>
          <p:nvPr/>
        </p:nvSpPr>
        <p:spPr>
          <a:xfrm>
            <a:off x="11180233" y="260855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54" name="Oval 53"/>
          <p:cNvSpPr/>
          <p:nvPr/>
        </p:nvSpPr>
        <p:spPr>
          <a:xfrm>
            <a:off x="11180233" y="327116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56" name="Oval 55"/>
          <p:cNvSpPr/>
          <p:nvPr/>
        </p:nvSpPr>
        <p:spPr>
          <a:xfrm>
            <a:off x="4796046" y="2810156"/>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
        <p:nvSpPr>
          <p:cNvPr id="57" name="Oval 56"/>
          <p:cNvSpPr/>
          <p:nvPr/>
        </p:nvSpPr>
        <p:spPr>
          <a:xfrm>
            <a:off x="11180233" y="395625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61" name="Oval 60"/>
          <p:cNvSpPr/>
          <p:nvPr/>
        </p:nvSpPr>
        <p:spPr>
          <a:xfrm>
            <a:off x="11180233" y="461103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a:t>
            </a:r>
            <a:endParaRPr lang="en-ZA" sz="1200" dirty="0"/>
          </a:p>
        </p:txBody>
      </p:sp>
      <p:sp>
        <p:nvSpPr>
          <p:cNvPr id="62" name="Oval 61"/>
          <p:cNvSpPr/>
          <p:nvPr/>
        </p:nvSpPr>
        <p:spPr>
          <a:xfrm>
            <a:off x="11180233" y="5258450"/>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
        <p:nvSpPr>
          <p:cNvPr id="63" name="Oval 62"/>
          <p:cNvSpPr/>
          <p:nvPr/>
        </p:nvSpPr>
        <p:spPr>
          <a:xfrm>
            <a:off x="11180233" y="592106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 &amp; LT</a:t>
            </a:r>
            <a:endParaRPr lang="en-ZA" sz="1200" dirty="0"/>
          </a:p>
        </p:txBody>
      </p:sp>
    </p:spTree>
    <p:extLst>
      <p:ext uri="{BB962C8B-B14F-4D97-AF65-F5344CB8AC3E}">
        <p14:creationId xmlns:p14="http://schemas.microsoft.com/office/powerpoint/2010/main" val="2992654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828" y="261751"/>
            <a:ext cx="10786872" cy="730445"/>
          </a:xfrm>
        </p:spPr>
        <p:txBody>
          <a:bodyPr>
            <a:normAutofit fontScale="90000"/>
          </a:bodyPr>
          <a:lstStyle/>
          <a:p>
            <a:r>
              <a:rPr lang="en-US" sz="4400" dirty="0">
                <a:solidFill>
                  <a:schemeClr val="tx1"/>
                </a:solidFill>
              </a:rPr>
              <a:t>saps integrated sexual offences and </a:t>
            </a:r>
            <a:r>
              <a:rPr lang="en-US" sz="4400" dirty="0" smtClean="0">
                <a:solidFill>
                  <a:schemeClr val="tx1"/>
                </a:solidFill>
              </a:rPr>
              <a:t>gbv </a:t>
            </a:r>
            <a:r>
              <a:rPr lang="en-US" sz="4400" dirty="0">
                <a:solidFill>
                  <a:schemeClr val="tx1"/>
                </a:solidFill>
              </a:rPr>
              <a:t>action plan </a:t>
            </a:r>
            <a:r>
              <a:rPr lang="en-US" sz="4400" dirty="0" smtClean="0">
                <a:solidFill>
                  <a:schemeClr val="tx1"/>
                </a:solidFill>
              </a:rPr>
              <a:t>(3)</a:t>
            </a:r>
            <a:endParaRPr lang="en-US" sz="4400" dirty="0">
              <a:solidFill>
                <a:schemeClr val="tx1"/>
              </a:solidFill>
            </a:endParaRPr>
          </a:p>
        </p:txBody>
      </p:sp>
      <p:sp>
        <p:nvSpPr>
          <p:cNvPr id="4" name="Slide Number Placeholder 3"/>
          <p:cNvSpPr>
            <a:spLocks noGrp="1"/>
          </p:cNvSpPr>
          <p:nvPr>
            <p:ph type="sldNum" sz="quarter" idx="12"/>
          </p:nvPr>
        </p:nvSpPr>
        <p:spPr>
          <a:xfrm>
            <a:off x="11218333" y="6583680"/>
            <a:ext cx="973667" cy="274320"/>
          </a:xfrm>
        </p:spPr>
        <p:txBody>
          <a:bodyPr/>
          <a:lstStyle/>
          <a:p>
            <a:fld id="{70AAA570-3596-44A9-950A-E638EE719369}" type="slidenum">
              <a:rPr lang="en-ZA" smtClean="0"/>
              <a:t>9</a:t>
            </a:fld>
            <a:endParaRPr lang="en-ZA" dirty="0"/>
          </a:p>
        </p:txBody>
      </p:sp>
      <p:sp>
        <p:nvSpPr>
          <p:cNvPr id="7" name="Freeform 6"/>
          <p:cNvSpPr/>
          <p:nvPr/>
        </p:nvSpPr>
        <p:spPr>
          <a:xfrm>
            <a:off x="7004626" y="5859482"/>
            <a:ext cx="4027210" cy="72419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r>
              <a:rPr lang="en-ZA" sz="1400" dirty="0" smtClean="0">
                <a:solidFill>
                  <a:schemeClr val="tx1"/>
                </a:solidFill>
              </a:rPr>
              <a:t>Assess </a:t>
            </a:r>
            <a:r>
              <a:rPr lang="en-ZA" sz="1400" dirty="0">
                <a:solidFill>
                  <a:schemeClr val="tx1"/>
                </a:solidFill>
              </a:rPr>
              <a:t>resource requirements for </a:t>
            </a:r>
            <a:r>
              <a:rPr lang="en-ZA" sz="1400" dirty="0" smtClean="0">
                <a:solidFill>
                  <a:schemeClr val="tx1"/>
                </a:solidFill>
              </a:rPr>
              <a:t>capabilities involved in addressing GBVF, including Forensic Analysts and Forensic Social Workers.</a:t>
            </a:r>
            <a:endParaRPr lang="en-ZA" sz="1400" dirty="0">
              <a:solidFill>
                <a:schemeClr val="tx1"/>
              </a:solidFill>
            </a:endParaRPr>
          </a:p>
        </p:txBody>
      </p:sp>
      <p:sp>
        <p:nvSpPr>
          <p:cNvPr id="8" name="Freeform 7"/>
          <p:cNvSpPr/>
          <p:nvPr/>
        </p:nvSpPr>
        <p:spPr>
          <a:xfrm>
            <a:off x="7004626" y="5208386"/>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Evaluate </a:t>
            </a:r>
            <a:r>
              <a:rPr lang="en-ZA" sz="1400" dirty="0">
                <a:solidFill>
                  <a:schemeClr val="tx1"/>
                </a:solidFill>
              </a:rPr>
              <a:t>resource usage by the FCS unit and make necessary adjustments. </a:t>
            </a:r>
          </a:p>
          <a:p>
            <a:pPr algn="ctr"/>
            <a:r>
              <a:rPr lang="en-ZA" sz="1400" dirty="0">
                <a:solidFill>
                  <a:schemeClr val="tx1"/>
                </a:solidFill>
              </a:rPr>
              <a:t>	</a:t>
            </a:r>
          </a:p>
        </p:txBody>
      </p:sp>
      <p:sp>
        <p:nvSpPr>
          <p:cNvPr id="10" name="Freeform 9"/>
          <p:cNvSpPr/>
          <p:nvPr/>
        </p:nvSpPr>
        <p:spPr>
          <a:xfrm>
            <a:off x="1036828" y="2890405"/>
            <a:ext cx="2291496" cy="1081302"/>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tx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lvl="0" algn="ctr" defTabSz="266700">
              <a:lnSpc>
                <a:spcPct val="90000"/>
              </a:lnSpc>
              <a:spcBef>
                <a:spcPct val="0"/>
              </a:spcBef>
              <a:spcAft>
                <a:spcPct val="35000"/>
              </a:spcAft>
            </a:pPr>
            <a:r>
              <a:rPr lang="en-ZA" sz="1600" u="sng" kern="1200" dirty="0" smtClean="0">
                <a:solidFill>
                  <a:schemeClr val="bg1"/>
                </a:solidFill>
              </a:rPr>
              <a:t>Focus Area 3:</a:t>
            </a:r>
            <a:r>
              <a:rPr lang="en-ZA" sz="1600" kern="1200" dirty="0" smtClean="0">
                <a:solidFill>
                  <a:schemeClr val="bg1"/>
                </a:solidFill>
              </a:rPr>
              <a:t> </a:t>
            </a:r>
          </a:p>
          <a:p>
            <a:pPr lvl="0" algn="ctr" defTabSz="266700">
              <a:lnSpc>
                <a:spcPct val="90000"/>
              </a:lnSpc>
              <a:spcBef>
                <a:spcPct val="0"/>
              </a:spcBef>
              <a:spcAft>
                <a:spcPct val="35000"/>
              </a:spcAft>
            </a:pPr>
            <a:r>
              <a:rPr lang="en-ZA" sz="1600" kern="1200" dirty="0" smtClean="0">
                <a:solidFill>
                  <a:schemeClr val="bg1"/>
                </a:solidFill>
              </a:rPr>
              <a:t>Enhancing Accountability and Performance on GBV cases (1)</a:t>
            </a:r>
            <a:endParaRPr lang="en-ZA" sz="1600" kern="1200" dirty="0">
              <a:solidFill>
                <a:schemeClr val="bg1"/>
              </a:solidFill>
            </a:endParaRPr>
          </a:p>
        </p:txBody>
      </p:sp>
      <p:sp>
        <p:nvSpPr>
          <p:cNvPr id="11" name="Freeform 10"/>
          <p:cNvSpPr/>
          <p:nvPr/>
        </p:nvSpPr>
        <p:spPr>
          <a:xfrm>
            <a:off x="3795157" y="4372974"/>
            <a:ext cx="2851722" cy="934800"/>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endParaRPr lang="en-ZA" sz="1400" b="1" dirty="0">
              <a:solidFill>
                <a:schemeClr val="tx1"/>
              </a:solidFill>
            </a:endParaRPr>
          </a:p>
          <a:p>
            <a:pPr algn="ctr" defTabSz="266700">
              <a:lnSpc>
                <a:spcPct val="90000"/>
              </a:lnSpc>
              <a:spcBef>
                <a:spcPct val="0"/>
              </a:spcBef>
              <a:spcAft>
                <a:spcPct val="35000"/>
              </a:spcAft>
            </a:pPr>
            <a:r>
              <a:rPr lang="en-ZA" sz="1400" b="1" dirty="0">
                <a:solidFill>
                  <a:schemeClr val="tx1"/>
                </a:solidFill>
              </a:rPr>
              <a:t>Strengthen </a:t>
            </a:r>
            <a:r>
              <a:rPr lang="en-ZA" sz="1400" b="1" dirty="0" smtClean="0">
                <a:solidFill>
                  <a:schemeClr val="tx1"/>
                </a:solidFill>
              </a:rPr>
              <a:t>key </a:t>
            </a:r>
            <a:r>
              <a:rPr lang="en-ZA" sz="1400" b="1" dirty="0">
                <a:solidFill>
                  <a:schemeClr val="tx1"/>
                </a:solidFill>
              </a:rPr>
              <a:t>environments dealing with sexual </a:t>
            </a:r>
            <a:r>
              <a:rPr lang="en-ZA" sz="1400" b="1" dirty="0" smtClean="0">
                <a:solidFill>
                  <a:schemeClr val="tx1"/>
                </a:solidFill>
              </a:rPr>
              <a:t>offences, GBV and </a:t>
            </a:r>
            <a:r>
              <a:rPr lang="en-ZA" sz="1400" b="1" dirty="0">
                <a:solidFill>
                  <a:schemeClr val="tx1"/>
                </a:solidFill>
              </a:rPr>
              <a:t>domestic violence </a:t>
            </a:r>
            <a:r>
              <a:rPr lang="en-ZA" sz="1400" b="1" dirty="0" smtClean="0">
                <a:solidFill>
                  <a:schemeClr val="tx1"/>
                </a:solidFill>
              </a:rPr>
              <a:t>cases.</a:t>
            </a:r>
            <a:endParaRPr lang="en-ZA" sz="1400" b="1" dirty="0">
              <a:solidFill>
                <a:schemeClr val="tx1"/>
              </a:solidFill>
            </a:endParaRPr>
          </a:p>
          <a:p>
            <a:pPr algn="ctr" defTabSz="266700">
              <a:lnSpc>
                <a:spcPct val="90000"/>
              </a:lnSpc>
              <a:spcBef>
                <a:spcPct val="0"/>
              </a:spcBef>
              <a:spcAft>
                <a:spcPct val="35000"/>
              </a:spcAft>
            </a:pPr>
            <a:r>
              <a:rPr lang="en-ZA" sz="1400" b="1" dirty="0">
                <a:solidFill>
                  <a:schemeClr val="tx1"/>
                </a:solidFill>
              </a:rPr>
              <a:t>	</a:t>
            </a:r>
          </a:p>
          <a:p>
            <a:pPr algn="ctr" defTabSz="266700">
              <a:lnSpc>
                <a:spcPct val="90000"/>
              </a:lnSpc>
              <a:spcBef>
                <a:spcPct val="0"/>
              </a:spcBef>
              <a:spcAft>
                <a:spcPct val="35000"/>
              </a:spcAft>
            </a:pPr>
            <a:r>
              <a:rPr lang="en-ZA" sz="1400" b="1" dirty="0">
                <a:solidFill>
                  <a:schemeClr val="tx1"/>
                </a:solidFill>
              </a:rPr>
              <a:t>	</a:t>
            </a:r>
          </a:p>
        </p:txBody>
      </p:sp>
      <p:sp>
        <p:nvSpPr>
          <p:cNvPr id="13" name="Freeform 12"/>
          <p:cNvSpPr/>
          <p:nvPr/>
        </p:nvSpPr>
        <p:spPr>
          <a:xfrm>
            <a:off x="7004626" y="4557290"/>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r>
              <a:rPr lang="en-ZA" sz="1400" dirty="0" smtClean="0">
                <a:solidFill>
                  <a:schemeClr val="tx1"/>
                </a:solidFill>
              </a:rPr>
              <a:t>Allocate </a:t>
            </a:r>
            <a:r>
              <a:rPr lang="en-ZA" sz="1400" dirty="0">
                <a:solidFill>
                  <a:schemeClr val="tx1"/>
                </a:solidFill>
              </a:rPr>
              <a:t>posts/resources to </a:t>
            </a:r>
            <a:r>
              <a:rPr lang="en-ZA" sz="1400" dirty="0" smtClean="0">
                <a:solidFill>
                  <a:schemeClr val="tx1"/>
                </a:solidFill>
              </a:rPr>
              <a:t>FCS, </a:t>
            </a:r>
            <a:r>
              <a:rPr lang="en-ZA" sz="1400" dirty="0">
                <a:solidFill>
                  <a:schemeClr val="tx1"/>
                </a:solidFill>
              </a:rPr>
              <a:t>in terms of </a:t>
            </a:r>
            <a:r>
              <a:rPr lang="en-ZA" sz="1400" dirty="0" smtClean="0">
                <a:solidFill>
                  <a:schemeClr val="tx1"/>
                </a:solidFill>
              </a:rPr>
              <a:t>identified needs </a:t>
            </a:r>
            <a:r>
              <a:rPr lang="en-ZA" sz="1400" dirty="0">
                <a:solidFill>
                  <a:schemeClr val="tx1"/>
                </a:solidFill>
              </a:rPr>
              <a:t>and fixed establishment norms. </a:t>
            </a:r>
          </a:p>
          <a:p>
            <a:pPr algn="ctr"/>
            <a:endParaRPr lang="en-ZA" sz="1400" dirty="0">
              <a:solidFill>
                <a:schemeClr val="tx1"/>
              </a:solidFill>
            </a:endParaRPr>
          </a:p>
        </p:txBody>
      </p:sp>
      <p:sp>
        <p:nvSpPr>
          <p:cNvPr id="14" name="Freeform 13"/>
          <p:cNvSpPr/>
          <p:nvPr/>
        </p:nvSpPr>
        <p:spPr>
          <a:xfrm>
            <a:off x="7004626" y="390619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endParaRPr lang="en-ZA" sz="1400" dirty="0">
              <a:solidFill>
                <a:schemeClr val="tx1"/>
              </a:solidFill>
            </a:endParaRPr>
          </a:p>
          <a:p>
            <a:pPr algn="ctr"/>
            <a:r>
              <a:rPr lang="en-ZA" sz="1400" dirty="0">
                <a:solidFill>
                  <a:schemeClr val="tx1"/>
                </a:solidFill>
              </a:rPr>
              <a:t>Assess resource requirements for </a:t>
            </a:r>
            <a:r>
              <a:rPr lang="en-ZA" sz="1400" dirty="0" smtClean="0">
                <a:solidFill>
                  <a:schemeClr val="tx1"/>
                </a:solidFill>
              </a:rPr>
              <a:t>the FCS </a:t>
            </a:r>
            <a:r>
              <a:rPr lang="en-ZA" sz="1400" dirty="0">
                <a:solidFill>
                  <a:schemeClr val="tx1"/>
                </a:solidFill>
              </a:rPr>
              <a:t>environment. </a:t>
            </a:r>
          </a:p>
          <a:p>
            <a:pPr algn="ctr"/>
            <a:r>
              <a:rPr lang="en-ZA" sz="1400" dirty="0">
                <a:solidFill>
                  <a:schemeClr val="tx1"/>
                </a:solidFill>
              </a:rPr>
              <a:t>	</a:t>
            </a:r>
          </a:p>
          <a:p>
            <a:pPr algn="ctr"/>
            <a:r>
              <a:rPr lang="en-ZA" sz="1400" dirty="0">
                <a:solidFill>
                  <a:schemeClr val="tx1"/>
                </a:solidFill>
              </a:rPr>
              <a:t>	</a:t>
            </a:r>
          </a:p>
        </p:txBody>
      </p:sp>
      <p:sp>
        <p:nvSpPr>
          <p:cNvPr id="15" name="Freeform 14"/>
          <p:cNvSpPr/>
          <p:nvPr/>
        </p:nvSpPr>
        <p:spPr>
          <a:xfrm>
            <a:off x="7020408" y="2890405"/>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endParaRPr lang="en-ZA" sz="1400" dirty="0">
              <a:solidFill>
                <a:schemeClr val="tx1"/>
              </a:solidFill>
            </a:endParaRPr>
          </a:p>
          <a:p>
            <a:pPr algn="ctr"/>
            <a:r>
              <a:rPr lang="en-ZA" sz="1400" dirty="0" smtClean="0">
                <a:solidFill>
                  <a:schemeClr val="tx1"/>
                </a:solidFill>
              </a:rPr>
              <a:t>Apply </a:t>
            </a:r>
            <a:r>
              <a:rPr lang="en-ZA" sz="1400" dirty="0">
                <a:solidFill>
                  <a:schemeClr val="tx1"/>
                </a:solidFill>
              </a:rPr>
              <a:t>consequence management, where necessary. </a:t>
            </a:r>
          </a:p>
          <a:p>
            <a:pPr algn="ctr"/>
            <a:r>
              <a:rPr lang="en-ZA" sz="1400" dirty="0">
                <a:solidFill>
                  <a:schemeClr val="tx1"/>
                </a:solidFill>
              </a:rPr>
              <a:t>	</a:t>
            </a:r>
          </a:p>
          <a:p>
            <a:pPr algn="ctr"/>
            <a:r>
              <a:rPr lang="en-ZA" sz="1400" dirty="0">
                <a:solidFill>
                  <a:schemeClr val="tx1"/>
                </a:solidFill>
              </a:rPr>
              <a:t>	</a:t>
            </a:r>
          </a:p>
        </p:txBody>
      </p:sp>
      <p:sp>
        <p:nvSpPr>
          <p:cNvPr id="16" name="Freeform 15"/>
          <p:cNvSpPr/>
          <p:nvPr/>
        </p:nvSpPr>
        <p:spPr>
          <a:xfrm>
            <a:off x="7020408" y="2239309"/>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endParaRPr lang="en-ZA" sz="1400" dirty="0">
              <a:solidFill>
                <a:schemeClr val="tx1"/>
              </a:solidFill>
            </a:endParaRPr>
          </a:p>
          <a:p>
            <a:pPr algn="ctr"/>
            <a:r>
              <a:rPr lang="en-ZA" sz="1400" dirty="0">
                <a:solidFill>
                  <a:schemeClr val="tx1"/>
                </a:solidFill>
              </a:rPr>
              <a:t>Compile inspections reports</a:t>
            </a:r>
            <a:r>
              <a:rPr lang="en-ZA" sz="1400" dirty="0" smtClean="0">
                <a:solidFill>
                  <a:schemeClr val="tx1"/>
                </a:solidFill>
              </a:rPr>
              <a:t>.</a:t>
            </a:r>
          </a:p>
          <a:p>
            <a:pPr algn="ctr"/>
            <a:r>
              <a:rPr lang="en-ZA" sz="1400" dirty="0" smtClean="0">
                <a:solidFill>
                  <a:schemeClr val="tx1"/>
                </a:solidFill>
              </a:rPr>
              <a:t>	</a:t>
            </a:r>
          </a:p>
          <a:p>
            <a:pPr algn="ctr"/>
            <a:r>
              <a:rPr lang="en-ZA" sz="1400" dirty="0" smtClean="0">
                <a:solidFill>
                  <a:schemeClr val="tx1"/>
                </a:solidFill>
              </a:rPr>
              <a:t>	</a:t>
            </a:r>
            <a:endParaRPr lang="en-ZA" sz="1400" dirty="0">
              <a:solidFill>
                <a:schemeClr val="tx1"/>
              </a:solidFill>
            </a:endParaRPr>
          </a:p>
        </p:txBody>
      </p:sp>
      <p:sp>
        <p:nvSpPr>
          <p:cNvPr id="17" name="Freeform 16"/>
          <p:cNvSpPr/>
          <p:nvPr/>
        </p:nvSpPr>
        <p:spPr>
          <a:xfrm>
            <a:off x="7020408" y="1588213"/>
            <a:ext cx="4027210" cy="566169"/>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noFill/>
          <a:ln>
            <a:solidFill>
              <a:schemeClr val="tx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a:endParaRPr lang="en-ZA" sz="1400" dirty="0">
              <a:solidFill>
                <a:schemeClr val="tx1"/>
              </a:solidFill>
            </a:endParaRPr>
          </a:p>
          <a:p>
            <a:pPr algn="ctr"/>
            <a:endParaRPr lang="en-ZA" sz="1400" dirty="0">
              <a:solidFill>
                <a:schemeClr val="tx1"/>
              </a:solidFill>
            </a:endParaRPr>
          </a:p>
          <a:p>
            <a:pPr algn="ctr"/>
            <a:r>
              <a:rPr lang="en-ZA" sz="1400" dirty="0">
                <a:solidFill>
                  <a:schemeClr val="tx1"/>
                </a:solidFill>
              </a:rPr>
              <a:t>Conduct compliance </a:t>
            </a:r>
            <a:r>
              <a:rPr lang="en-ZA" sz="1400" dirty="0" smtClean="0">
                <a:solidFill>
                  <a:schemeClr val="tx1"/>
                </a:solidFill>
              </a:rPr>
              <a:t>assessments </a:t>
            </a:r>
            <a:r>
              <a:rPr lang="en-ZA" sz="1400" dirty="0">
                <a:solidFill>
                  <a:schemeClr val="tx1"/>
                </a:solidFill>
              </a:rPr>
              <a:t>with </a:t>
            </a:r>
            <a:r>
              <a:rPr lang="en-ZA" sz="1400" dirty="0" smtClean="0">
                <a:solidFill>
                  <a:schemeClr val="tx1"/>
                </a:solidFill>
              </a:rPr>
              <a:t>regard to all </a:t>
            </a:r>
            <a:r>
              <a:rPr lang="en-ZA" sz="1400" dirty="0">
                <a:solidFill>
                  <a:schemeClr val="tx1"/>
                </a:solidFill>
              </a:rPr>
              <a:t>relevant prescripts. </a:t>
            </a:r>
          </a:p>
          <a:p>
            <a:pPr algn="ctr"/>
            <a:r>
              <a:rPr lang="en-ZA" sz="1400" dirty="0">
                <a:solidFill>
                  <a:schemeClr val="tx1"/>
                </a:solidFill>
              </a:rPr>
              <a:t>	</a:t>
            </a:r>
          </a:p>
          <a:p>
            <a:pPr algn="ctr"/>
            <a:r>
              <a:rPr lang="en-ZA" sz="1400" dirty="0" smtClean="0">
                <a:solidFill>
                  <a:schemeClr val="tx1"/>
                </a:solidFill>
              </a:rPr>
              <a:t>	</a:t>
            </a:r>
            <a:endParaRPr lang="en-ZA" sz="1400" dirty="0">
              <a:solidFill>
                <a:schemeClr val="tx1"/>
              </a:solidFill>
            </a:endParaRPr>
          </a:p>
        </p:txBody>
      </p:sp>
      <p:sp>
        <p:nvSpPr>
          <p:cNvPr id="18" name="Freeform 17"/>
          <p:cNvSpPr/>
          <p:nvPr/>
        </p:nvSpPr>
        <p:spPr>
          <a:xfrm>
            <a:off x="3795155" y="2049004"/>
            <a:ext cx="2851724" cy="946778"/>
          </a:xfrm>
          <a:custGeom>
            <a:avLst/>
            <a:gdLst>
              <a:gd name="connsiteX0" fmla="*/ 0 w 1132339"/>
              <a:gd name="connsiteY0" fmla="*/ 56617 h 566169"/>
              <a:gd name="connsiteX1" fmla="*/ 56617 w 1132339"/>
              <a:gd name="connsiteY1" fmla="*/ 0 h 566169"/>
              <a:gd name="connsiteX2" fmla="*/ 1075722 w 1132339"/>
              <a:gd name="connsiteY2" fmla="*/ 0 h 566169"/>
              <a:gd name="connsiteX3" fmla="*/ 1132339 w 1132339"/>
              <a:gd name="connsiteY3" fmla="*/ 56617 h 566169"/>
              <a:gd name="connsiteX4" fmla="*/ 1132339 w 1132339"/>
              <a:gd name="connsiteY4" fmla="*/ 509552 h 566169"/>
              <a:gd name="connsiteX5" fmla="*/ 1075722 w 1132339"/>
              <a:gd name="connsiteY5" fmla="*/ 566169 h 566169"/>
              <a:gd name="connsiteX6" fmla="*/ 56617 w 1132339"/>
              <a:gd name="connsiteY6" fmla="*/ 566169 h 566169"/>
              <a:gd name="connsiteX7" fmla="*/ 0 w 1132339"/>
              <a:gd name="connsiteY7" fmla="*/ 509552 h 566169"/>
              <a:gd name="connsiteX8" fmla="*/ 0 w 1132339"/>
              <a:gd name="connsiteY8" fmla="*/ 56617 h 56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339" h="566169">
                <a:moveTo>
                  <a:pt x="0" y="56617"/>
                </a:moveTo>
                <a:cubicBezTo>
                  <a:pt x="0" y="25348"/>
                  <a:pt x="25348" y="0"/>
                  <a:pt x="56617" y="0"/>
                </a:cubicBezTo>
                <a:lnTo>
                  <a:pt x="1075722" y="0"/>
                </a:lnTo>
                <a:cubicBezTo>
                  <a:pt x="1106991" y="0"/>
                  <a:pt x="1132339" y="25348"/>
                  <a:pt x="1132339" y="56617"/>
                </a:cubicBezTo>
                <a:lnTo>
                  <a:pt x="1132339" y="509552"/>
                </a:lnTo>
                <a:cubicBezTo>
                  <a:pt x="1132339" y="540821"/>
                  <a:pt x="1106991" y="566169"/>
                  <a:pt x="1075722" y="566169"/>
                </a:cubicBezTo>
                <a:lnTo>
                  <a:pt x="56617" y="566169"/>
                </a:lnTo>
                <a:cubicBezTo>
                  <a:pt x="25348" y="566169"/>
                  <a:pt x="0" y="540821"/>
                  <a:pt x="0" y="509552"/>
                </a:cubicBezTo>
                <a:lnTo>
                  <a:pt x="0" y="56617"/>
                </a:lnTo>
                <a:close/>
              </a:path>
            </a:pathLst>
          </a:cu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393" tIns="20393" rIns="20393" bIns="20393" numCol="1" spcCol="1270" anchor="ctr" anchorCtr="0">
            <a:noAutofit/>
          </a:bodyPr>
          <a:lstStyle/>
          <a:p>
            <a:pPr algn="ctr" defTabSz="266700">
              <a:lnSpc>
                <a:spcPct val="90000"/>
              </a:lnSpc>
              <a:spcBef>
                <a:spcPct val="0"/>
              </a:spcBef>
              <a:spcAft>
                <a:spcPct val="35000"/>
              </a:spcAft>
            </a:pPr>
            <a:endParaRPr lang="en-ZA" sz="1400" b="1" dirty="0">
              <a:solidFill>
                <a:schemeClr val="tx1"/>
              </a:solidFill>
            </a:endParaRPr>
          </a:p>
          <a:p>
            <a:pPr marL="88900" algn="ctr" defTabSz="266700">
              <a:lnSpc>
                <a:spcPct val="90000"/>
              </a:lnSpc>
              <a:spcBef>
                <a:spcPct val="0"/>
              </a:spcBef>
              <a:spcAft>
                <a:spcPct val="35000"/>
              </a:spcAft>
            </a:pPr>
            <a:r>
              <a:rPr lang="en-ZA" sz="1400" b="1" dirty="0" smtClean="0">
                <a:solidFill>
                  <a:schemeClr val="tx1"/>
                </a:solidFill>
              </a:rPr>
              <a:t>Ensure </a:t>
            </a:r>
            <a:r>
              <a:rPr lang="en-ZA" sz="1400" b="1" dirty="0">
                <a:solidFill>
                  <a:schemeClr val="tx1"/>
                </a:solidFill>
              </a:rPr>
              <a:t>effective and efficient policing of </a:t>
            </a:r>
            <a:r>
              <a:rPr lang="en-ZA" sz="1400" b="1" dirty="0" smtClean="0">
                <a:solidFill>
                  <a:schemeClr val="tx1"/>
                </a:solidFill>
              </a:rPr>
              <a:t>GBV, sexual </a:t>
            </a:r>
            <a:r>
              <a:rPr lang="en-ZA" sz="1400" b="1" dirty="0">
                <a:solidFill>
                  <a:schemeClr val="tx1"/>
                </a:solidFill>
              </a:rPr>
              <a:t>offences </a:t>
            </a:r>
            <a:r>
              <a:rPr lang="en-ZA" sz="1400" b="1" dirty="0" smtClean="0">
                <a:solidFill>
                  <a:schemeClr val="tx1"/>
                </a:solidFill>
              </a:rPr>
              <a:t>and domestic violence.</a:t>
            </a:r>
            <a:endParaRPr lang="en-ZA" sz="1400" dirty="0"/>
          </a:p>
          <a:p>
            <a:pPr algn="ctr" defTabSz="266700">
              <a:lnSpc>
                <a:spcPct val="90000"/>
              </a:lnSpc>
              <a:spcBef>
                <a:spcPct val="0"/>
              </a:spcBef>
              <a:spcAft>
                <a:spcPct val="35000"/>
              </a:spcAft>
            </a:pPr>
            <a:r>
              <a:rPr lang="en-ZA" sz="1400" b="1" dirty="0">
                <a:solidFill>
                  <a:schemeClr val="tx1"/>
                </a:solidFill>
              </a:rPr>
              <a:t>	</a:t>
            </a:r>
          </a:p>
        </p:txBody>
      </p:sp>
      <p:cxnSp>
        <p:nvCxnSpPr>
          <p:cNvPr id="24" name="Straight Arrow Connector 23"/>
          <p:cNvCxnSpPr/>
          <p:nvPr/>
        </p:nvCxnSpPr>
        <p:spPr>
          <a:xfrm flipV="1">
            <a:off x="3318469" y="2406650"/>
            <a:ext cx="387516" cy="98433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326258" y="3390981"/>
            <a:ext cx="336489" cy="135881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646877" y="1922280"/>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646877" y="2497792"/>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646877" y="2497792"/>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6659363" y="4291883"/>
            <a:ext cx="307108" cy="57551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659363" y="4867395"/>
            <a:ext cx="307108"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6659363" y="4867395"/>
            <a:ext cx="307108" cy="732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670456" y="4867394"/>
            <a:ext cx="280232" cy="138927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11164245" y="1648205"/>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35" name="Oval 34"/>
          <p:cNvSpPr/>
          <p:nvPr/>
        </p:nvSpPr>
        <p:spPr>
          <a:xfrm>
            <a:off x="11164245" y="2274699"/>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a:t>
            </a:r>
            <a:r>
              <a:rPr lang="en-ZA" sz="1200" dirty="0"/>
              <a:t> </a:t>
            </a:r>
            <a:r>
              <a:rPr lang="en-ZA" sz="1200" dirty="0" smtClean="0"/>
              <a:t>MT</a:t>
            </a:r>
            <a:endParaRPr lang="en-ZA" sz="1200" dirty="0"/>
          </a:p>
        </p:txBody>
      </p:sp>
      <p:sp>
        <p:nvSpPr>
          <p:cNvPr id="40" name="Oval 39"/>
          <p:cNvSpPr/>
          <p:nvPr/>
        </p:nvSpPr>
        <p:spPr>
          <a:xfrm>
            <a:off x="11164245" y="2950397"/>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a:t>
            </a:r>
            <a:r>
              <a:rPr lang="en-ZA" sz="1200" dirty="0"/>
              <a:t> </a:t>
            </a:r>
            <a:r>
              <a:rPr lang="en-ZA" sz="1200" dirty="0" smtClean="0"/>
              <a:t>MT</a:t>
            </a:r>
            <a:endParaRPr lang="en-ZA" sz="1200" dirty="0"/>
          </a:p>
        </p:txBody>
      </p:sp>
      <p:sp>
        <p:nvSpPr>
          <p:cNvPr id="42" name="Oval 41"/>
          <p:cNvSpPr/>
          <p:nvPr/>
        </p:nvSpPr>
        <p:spPr>
          <a:xfrm>
            <a:off x="11164246" y="397170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MT &amp; LT</a:t>
            </a:r>
            <a:endParaRPr lang="en-ZA" sz="1200" dirty="0"/>
          </a:p>
        </p:txBody>
      </p:sp>
      <p:sp>
        <p:nvSpPr>
          <p:cNvPr id="43" name="Oval 42"/>
          <p:cNvSpPr/>
          <p:nvPr/>
        </p:nvSpPr>
        <p:spPr>
          <a:xfrm>
            <a:off x="11164245" y="4663579"/>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ST &amp;</a:t>
            </a:r>
            <a:r>
              <a:rPr lang="en-ZA" sz="1200" dirty="0"/>
              <a:t> </a:t>
            </a:r>
            <a:r>
              <a:rPr lang="en-ZA" sz="1200" dirty="0" smtClean="0"/>
              <a:t>MT</a:t>
            </a:r>
            <a:endParaRPr lang="en-ZA" sz="1200" dirty="0"/>
          </a:p>
        </p:txBody>
      </p:sp>
      <p:sp>
        <p:nvSpPr>
          <p:cNvPr id="44" name="Oval 43"/>
          <p:cNvSpPr/>
          <p:nvPr/>
        </p:nvSpPr>
        <p:spPr>
          <a:xfrm>
            <a:off x="11164245" y="5281488"/>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a:t>
            </a:r>
            <a:endParaRPr lang="en-ZA" sz="1200" dirty="0"/>
          </a:p>
        </p:txBody>
      </p:sp>
      <p:sp>
        <p:nvSpPr>
          <p:cNvPr id="45" name="Oval 44"/>
          <p:cNvSpPr/>
          <p:nvPr/>
        </p:nvSpPr>
        <p:spPr>
          <a:xfrm>
            <a:off x="11164245" y="5985963"/>
            <a:ext cx="926434" cy="446184"/>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MT</a:t>
            </a:r>
            <a:endParaRPr lang="en-ZA" sz="1200" dirty="0"/>
          </a:p>
        </p:txBody>
      </p:sp>
      <p:sp>
        <p:nvSpPr>
          <p:cNvPr id="50" name="Oval 49"/>
          <p:cNvSpPr/>
          <p:nvPr/>
        </p:nvSpPr>
        <p:spPr>
          <a:xfrm>
            <a:off x="4796046" y="5407306"/>
            <a:ext cx="700555" cy="426372"/>
          </a:xfrm>
          <a:prstGeom prst="ellipse">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smtClean="0"/>
              <a:t>ERAP</a:t>
            </a:r>
            <a:endParaRPr lang="en-ZA" sz="1200" dirty="0"/>
          </a:p>
        </p:txBody>
      </p:sp>
    </p:spTree>
    <p:extLst>
      <p:ext uri="{BB962C8B-B14F-4D97-AF65-F5344CB8AC3E}">
        <p14:creationId xmlns:p14="http://schemas.microsoft.com/office/powerpoint/2010/main" val="11822390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12526</TotalTime>
  <Words>3640</Words>
  <Application>Microsoft Office PowerPoint</Application>
  <PresentationFormat>Widescreen</PresentationFormat>
  <Paragraphs>752</Paragraphs>
  <Slides>31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Calibri</vt:lpstr>
      <vt:lpstr>Gill Sans</vt:lpstr>
      <vt:lpstr>Lato Light</vt:lpstr>
      <vt:lpstr>Segoe UI</vt:lpstr>
      <vt:lpstr>Symbol</vt:lpstr>
      <vt:lpstr>Tw Cen MT</vt:lpstr>
      <vt:lpstr>Tw Cen MT Condensed</vt:lpstr>
      <vt:lpstr>Wingdings</vt:lpstr>
      <vt:lpstr>Wingdings 3</vt:lpstr>
      <vt:lpstr>Integral</vt:lpstr>
      <vt:lpstr>Initiatives to address Gender-Based Violence and Femicide </vt:lpstr>
      <vt:lpstr>Table of Contents</vt:lpstr>
      <vt:lpstr>Conceptual framework</vt:lpstr>
      <vt:lpstr>Conceptual framework</vt:lpstr>
      <vt:lpstr>SAPS Integrated Sexual Offences &amp; GBV Action Plan</vt:lpstr>
      <vt:lpstr>Saps integrated sexual offences &amp; GBV action plan: Focus areas</vt:lpstr>
      <vt:lpstr>saps integrated sexual offences and gbv action plan (1)</vt:lpstr>
      <vt:lpstr>saps integrated sexual offences and gbv action plan (2)</vt:lpstr>
      <vt:lpstr>saps integrated sexual offences and gbv action plan (3)</vt:lpstr>
      <vt:lpstr>saps integrated sexual offences and gbv action plan (4)</vt:lpstr>
      <vt:lpstr>saps integrated sexual offences and gbv action plan (5)</vt:lpstr>
      <vt:lpstr>saps integrated sexual offences and gbv action plan (6)</vt:lpstr>
      <vt:lpstr>saps integrated sexual offences and gbv action plan (7)</vt:lpstr>
      <vt:lpstr>saps integrated sexual offences and gbv action plan (8)</vt:lpstr>
      <vt:lpstr>saps integrated sexual offences and gbv action plan (9)</vt:lpstr>
      <vt:lpstr>saps integrated sexual offences and gbv action plan (10)</vt:lpstr>
      <vt:lpstr>saps integrated sexual offences and gbv action plan (11)</vt:lpstr>
      <vt:lpstr>Progress with the addressing of GBV and sexual offences</vt:lpstr>
      <vt:lpstr>Immediate interventions to address GBVF, during lockdown and beyond (1)</vt:lpstr>
      <vt:lpstr>Implementation of the saps’ gbvf erap (1)</vt:lpstr>
      <vt:lpstr>Implementation of the saps’ gbvf erap (2)</vt:lpstr>
      <vt:lpstr>Implementation of the saps’ gbvf erap (3)</vt:lpstr>
      <vt:lpstr>Implementation of the saps’ gbvf erap (4)</vt:lpstr>
      <vt:lpstr>Implementation of the saps’ gbvf erap (5)</vt:lpstr>
      <vt:lpstr>Implementation of the Domestic Violence Act, 1998 (Act No. 116 of  1998) – Domestic Violence-related Offences (April to June 2020)</vt:lpstr>
      <vt:lpstr>Implementation of the Domestic Violence Act, 1998 (Act No. 116 of  1998) – protection orders issued (June 2020)</vt:lpstr>
      <vt:lpstr>Implementation of the Domestic Violence Act, 1998 (Act No. 116 of  1998) – utilisation of domestic violence registers</vt:lpstr>
      <vt:lpstr>GBVF-related APP performance indicators – SAPS 1st Quarterly Report (1)</vt:lpstr>
      <vt:lpstr>GBVF-related APP performance indicators – SAPS 1st Quarterly Report (2)</vt:lpstr>
      <vt:lpstr>GBVF-related APP performance indicators – SAPS 1st Quarterly Report (3)</vt:lpstr>
      <vt:lpstr>Thank you</vt:lpstr>
    </vt:vector>
  </TitlesOfParts>
  <Company>SAPS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Response Plan</dc:title>
  <dc:creator>Major General Rabie</dc:creator>
  <cp:lastModifiedBy>Knoetze Cynthia - Colonel</cp:lastModifiedBy>
  <cp:revision>863</cp:revision>
  <cp:lastPrinted>2020-04-30T08:12:58Z</cp:lastPrinted>
  <dcterms:created xsi:type="dcterms:W3CDTF">2019-09-14T12:11:30Z</dcterms:created>
  <dcterms:modified xsi:type="dcterms:W3CDTF">2020-08-19T17:14:31Z</dcterms:modified>
</cp:coreProperties>
</file>