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72" r:id="rId2"/>
    <p:sldMasterId id="2147484255" r:id="rId3"/>
    <p:sldMasterId id="2147485259" r:id="rId4"/>
    <p:sldMasterId id="2147487665" r:id="rId5"/>
    <p:sldMasterId id="2147487681" r:id="rId6"/>
    <p:sldMasterId id="2147487694" r:id="rId7"/>
    <p:sldMasterId id="2147487706" r:id="rId8"/>
    <p:sldMasterId id="2147487719" r:id="rId9"/>
  </p:sldMasterIdLst>
  <p:notesMasterIdLst>
    <p:notesMasterId r:id="rId56"/>
  </p:notesMasterIdLst>
  <p:handoutMasterIdLst>
    <p:handoutMasterId r:id="rId57"/>
  </p:handoutMasterIdLst>
  <p:sldIdLst>
    <p:sldId id="475" r:id="rId10"/>
    <p:sldId id="520" r:id="rId11"/>
    <p:sldId id="473" r:id="rId12"/>
    <p:sldId id="496" r:id="rId13"/>
    <p:sldId id="547" r:id="rId14"/>
    <p:sldId id="548" r:id="rId15"/>
    <p:sldId id="549" r:id="rId16"/>
    <p:sldId id="551" r:id="rId17"/>
    <p:sldId id="552" r:id="rId18"/>
    <p:sldId id="553" r:id="rId19"/>
    <p:sldId id="554" r:id="rId20"/>
    <p:sldId id="555" r:id="rId21"/>
    <p:sldId id="556" r:id="rId22"/>
    <p:sldId id="557" r:id="rId23"/>
    <p:sldId id="558" r:id="rId24"/>
    <p:sldId id="559" r:id="rId25"/>
    <p:sldId id="560" r:id="rId26"/>
    <p:sldId id="561" r:id="rId27"/>
    <p:sldId id="562" r:id="rId28"/>
    <p:sldId id="563" r:id="rId29"/>
    <p:sldId id="579" r:id="rId30"/>
    <p:sldId id="564" r:id="rId31"/>
    <p:sldId id="565" r:id="rId32"/>
    <p:sldId id="566" r:id="rId33"/>
    <p:sldId id="567" r:id="rId34"/>
    <p:sldId id="568" r:id="rId35"/>
    <p:sldId id="569" r:id="rId36"/>
    <p:sldId id="570" r:id="rId37"/>
    <p:sldId id="571" r:id="rId38"/>
    <p:sldId id="572" r:id="rId39"/>
    <p:sldId id="573" r:id="rId40"/>
    <p:sldId id="574" r:id="rId41"/>
    <p:sldId id="575" r:id="rId42"/>
    <p:sldId id="576" r:id="rId43"/>
    <p:sldId id="577" r:id="rId44"/>
    <p:sldId id="578" r:id="rId45"/>
    <p:sldId id="585" r:id="rId46"/>
    <p:sldId id="526" r:id="rId47"/>
    <p:sldId id="540" r:id="rId48"/>
    <p:sldId id="541" r:id="rId49"/>
    <p:sldId id="542" r:id="rId50"/>
    <p:sldId id="543" r:id="rId51"/>
    <p:sldId id="544" r:id="rId52"/>
    <p:sldId id="545" r:id="rId53"/>
    <p:sldId id="546" r:id="rId54"/>
    <p:sldId id="471" r:id="rId5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ndisile Mketeni" initials="FM" lastIdx="7" clrIdx="0"/>
  <p:cmAuthor id="2" name="Luthando Dziba" initials="LD" lastIdx="1" clrIdx="1">
    <p:extLst>
      <p:ext uri="{19B8F6BF-5375-455C-9EA6-DF929625EA0E}">
        <p15:presenceInfo xmlns:p15="http://schemas.microsoft.com/office/powerpoint/2012/main" xmlns="" userId="Luthando Dziba" providerId="None"/>
      </p:ext>
    </p:extLst>
  </p:cmAuthor>
  <p:cmAuthor id="3" name="Jill Bunding-venter" initials="JB" lastIdx="11" clrIdx="2">
    <p:extLst>
      <p:ext uri="{19B8F6BF-5375-455C-9EA6-DF929625EA0E}">
        <p15:presenceInfo xmlns:p15="http://schemas.microsoft.com/office/powerpoint/2012/main" xmlns="" userId="S-1-5-21-2133283647-1422751870-1994159406-3387" providerId="AD"/>
      </p:ext>
    </p:extLst>
  </p:cmAuthor>
  <p:cmAuthor id="4" name="Janett Komape" initials="JK" lastIdx="6" clrIdx="3">
    <p:extLst>
      <p:ext uri="{19B8F6BF-5375-455C-9EA6-DF929625EA0E}">
        <p15:presenceInfo xmlns:p15="http://schemas.microsoft.com/office/powerpoint/2012/main" xmlns="" userId="S-1-5-21-2133283647-1422751870-1994159406-35665" providerId="AD"/>
      </p:ext>
    </p:extLst>
  </p:cmAuthor>
  <p:cmAuthor id="5" name="Kristal Maze" initials="KM" lastIdx="1" clrIdx="4">
    <p:extLst>
      <p:ext uri="{19B8F6BF-5375-455C-9EA6-DF929625EA0E}">
        <p15:presenceInfo xmlns:p15="http://schemas.microsoft.com/office/powerpoint/2012/main" xmlns="" userId="S-1-5-21-2133283647-1422751870-1994159406-40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6600"/>
    <a:srgbClr val="FF33CC"/>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26" autoAdjust="0"/>
    <p:restoredTop sz="85419" autoAdjust="0"/>
  </p:normalViewPr>
  <p:slideViewPr>
    <p:cSldViewPr>
      <p:cViewPr varScale="1">
        <p:scale>
          <a:sx n="62" d="100"/>
          <a:sy n="62" d="100"/>
        </p:scale>
        <p:origin x="-164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4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3C936-9944-421E-A281-E3CE9C3A20B2}" type="doc">
      <dgm:prSet loTypeId="urn:microsoft.com/office/officeart/2016/7/layout/BasicLinearProcessNumbered" loCatId="process" qsTypeId="urn:microsoft.com/office/officeart/2005/8/quickstyle/simple2" qsCatId="simple" csTypeId="urn:microsoft.com/office/officeart/2005/8/colors/accent0_3" csCatId="mainScheme" phldr="1"/>
      <dgm:spPr/>
      <dgm:t>
        <a:bodyPr/>
        <a:lstStyle/>
        <a:p>
          <a:endParaRPr lang="en-ZA"/>
        </a:p>
      </dgm:t>
    </dgm:pt>
    <dgm:pt modelId="{B7EA37E1-3618-4216-9C97-3D7C273D2CF3}">
      <dgm:prSet phldrT="[Text]" custT="1"/>
      <dgm:spPr/>
      <dgm:t>
        <a:bodyPr/>
        <a:lstStyle/>
        <a:p>
          <a:r>
            <a:rPr lang="en-ZA" sz="2400" b="0" i="0" dirty="0">
              <a:solidFill>
                <a:schemeClr val="bg1">
                  <a:lumMod val="50000"/>
                  <a:lumOff val="50000"/>
                </a:schemeClr>
              </a:solidFill>
              <a:latin typeface="Arial Black" panose="020B0A04020102020204" pitchFamily="34" charset="0"/>
            </a:rPr>
            <a:t>VISION</a:t>
          </a:r>
          <a:endParaRPr lang="en-ZA" sz="1800" b="0" i="0" dirty="0">
            <a:solidFill>
              <a:schemeClr val="bg1">
                <a:lumMod val="50000"/>
                <a:lumOff val="50000"/>
              </a:schemeClr>
            </a:solidFill>
            <a:latin typeface="Arial Black" panose="020B0A04020102020204" pitchFamily="34" charset="0"/>
          </a:endParaRPr>
        </a:p>
        <a:p>
          <a:r>
            <a:rPr lang="en-ZA" sz="1700" b="0" i="0" dirty="0">
              <a:latin typeface="Arial Black" panose="020B0A04020102020204" pitchFamily="34" charset="0"/>
            </a:rPr>
            <a:t>A world class system of sustainable national parks reconnecting and inspiring society</a:t>
          </a:r>
        </a:p>
      </dgm:t>
    </dgm:pt>
    <dgm:pt modelId="{99B58055-B1DF-4AD5-A615-8772EB6F939E}" type="parTrans" cxnId="{629C8451-5BFA-41B5-BB4A-2B213B8BFCE1}">
      <dgm:prSet/>
      <dgm:spPr/>
      <dgm:t>
        <a:bodyPr/>
        <a:lstStyle/>
        <a:p>
          <a:pPr>
            <a:lnSpc>
              <a:spcPct val="150000"/>
            </a:lnSpc>
          </a:pPr>
          <a:endParaRPr lang="en-ZA" sz="1800">
            <a:latin typeface="+mn-lt"/>
          </a:endParaRPr>
        </a:p>
      </dgm:t>
    </dgm:pt>
    <dgm:pt modelId="{CECF7619-C10D-4D5D-8943-258F7558BE10}" type="sibTrans" cxnId="{629C8451-5BFA-41B5-BB4A-2B213B8BFCE1}">
      <dgm:prSet phldrT="1" phldr="0"/>
      <dgm:spPr>
        <a:solidFill>
          <a:schemeClr val="accent6"/>
        </a:solidFill>
      </dgm:spPr>
      <dgm:t>
        <a:bodyPr/>
        <a:lstStyle/>
        <a:p>
          <a:r>
            <a:rPr lang="en-ZA" b="0" i="0" dirty="0">
              <a:latin typeface="Arial Black" panose="020B0A04020102020204" pitchFamily="34" charset="0"/>
            </a:rPr>
            <a:t>1</a:t>
          </a:r>
        </a:p>
      </dgm:t>
    </dgm:pt>
    <dgm:pt modelId="{74A5694E-AB1A-41D0-8CC8-D3A2E188BE4C}">
      <dgm:prSet phldrT="[Text]" custT="1"/>
      <dgm:spPr/>
      <dgm:t>
        <a:bodyPr/>
        <a:lstStyle/>
        <a:p>
          <a:r>
            <a:rPr lang="en-ZA" sz="2400" b="0" i="0" dirty="0">
              <a:solidFill>
                <a:schemeClr val="bg1">
                  <a:lumMod val="50000"/>
                  <a:lumOff val="50000"/>
                </a:schemeClr>
              </a:solidFill>
              <a:latin typeface="Arial Black" panose="020B0A04020102020204" pitchFamily="34" charset="0"/>
            </a:rPr>
            <a:t>MISSION</a:t>
          </a:r>
          <a:endParaRPr lang="en-ZA" sz="1100" b="0" i="0" dirty="0">
            <a:solidFill>
              <a:schemeClr val="bg1">
                <a:lumMod val="50000"/>
                <a:lumOff val="50000"/>
              </a:schemeClr>
            </a:solidFill>
            <a:latin typeface="Arial Black" panose="020B0A04020102020204" pitchFamily="34" charset="0"/>
          </a:endParaRPr>
        </a:p>
        <a:p>
          <a:r>
            <a:rPr lang="en-ZA" sz="1700" b="0" i="0" dirty="0">
              <a:latin typeface="Arial Black" panose="020B0A04020102020204" pitchFamily="34" charset="0"/>
              <a:ea typeface="Segoe UI" panose="020B0502040204020203" pitchFamily="34" charset="0"/>
              <a:cs typeface="Segoe UI" panose="020B0502040204020203" pitchFamily="34" charset="0"/>
            </a:rPr>
            <a:t>Develop, protect, expand, manage and promote a system of sustainable national parks that represents biodiversity and heritage assets, through innovation and best practice for the just and equitable benefit of current and future generations.</a:t>
          </a:r>
          <a:endParaRPr lang="en-ZA" sz="1700" b="0" i="0" dirty="0">
            <a:latin typeface="Arial Black" panose="020B0A04020102020204" pitchFamily="34" charset="0"/>
          </a:endParaRPr>
        </a:p>
      </dgm:t>
    </dgm:pt>
    <dgm:pt modelId="{5C24C325-BD5C-4753-B39B-E9AEBEB243C6}" type="parTrans" cxnId="{0DB90BC9-96BE-4978-B0CF-4EDC4CA58252}">
      <dgm:prSet/>
      <dgm:spPr/>
      <dgm:t>
        <a:bodyPr/>
        <a:lstStyle/>
        <a:p>
          <a:pPr>
            <a:lnSpc>
              <a:spcPct val="150000"/>
            </a:lnSpc>
          </a:pPr>
          <a:endParaRPr lang="en-ZA" sz="1800">
            <a:latin typeface="+mn-lt"/>
          </a:endParaRPr>
        </a:p>
      </dgm:t>
    </dgm:pt>
    <dgm:pt modelId="{616E047E-50A4-42DD-A97B-2465A406F27B}" type="sibTrans" cxnId="{0DB90BC9-96BE-4978-B0CF-4EDC4CA58252}">
      <dgm:prSet phldrT="2" phldr="0"/>
      <dgm:spPr>
        <a:solidFill>
          <a:schemeClr val="accent6"/>
        </a:solidFill>
      </dgm:spPr>
      <dgm:t>
        <a:bodyPr/>
        <a:lstStyle/>
        <a:p>
          <a:r>
            <a:rPr lang="en-ZA" b="0" i="0" dirty="0">
              <a:latin typeface="Arial Black" panose="020B0A04020102020204" pitchFamily="34" charset="0"/>
            </a:rPr>
            <a:t>2</a:t>
          </a:r>
        </a:p>
      </dgm:t>
    </dgm:pt>
    <dgm:pt modelId="{5BBD2487-3C2A-4BA0-B10F-D685FE561EE9}" type="pres">
      <dgm:prSet presAssocID="{AA93C936-9944-421E-A281-E3CE9C3A20B2}" presName="Name0" presStyleCnt="0">
        <dgm:presLayoutVars>
          <dgm:animLvl val="lvl"/>
          <dgm:resizeHandles val="exact"/>
        </dgm:presLayoutVars>
      </dgm:prSet>
      <dgm:spPr/>
      <dgm:t>
        <a:bodyPr/>
        <a:lstStyle/>
        <a:p>
          <a:endParaRPr lang="en-ZA"/>
        </a:p>
      </dgm:t>
    </dgm:pt>
    <dgm:pt modelId="{92C15CEA-ACA2-4413-974E-709552487474}" type="pres">
      <dgm:prSet presAssocID="{B7EA37E1-3618-4216-9C97-3D7C273D2CF3}" presName="compositeNode" presStyleCnt="0">
        <dgm:presLayoutVars>
          <dgm:bulletEnabled val="1"/>
        </dgm:presLayoutVars>
      </dgm:prSet>
      <dgm:spPr/>
    </dgm:pt>
    <dgm:pt modelId="{517C4106-5CB7-4110-AF7A-F21BD9C5C2B7}" type="pres">
      <dgm:prSet presAssocID="{B7EA37E1-3618-4216-9C97-3D7C273D2CF3}" presName="bgRect" presStyleLbl="bgAccFollowNode1" presStyleIdx="0" presStyleCnt="2" custScaleX="88353" custScaleY="106438" custLinFactNeighborX="-5880" custLinFactNeighborY="-4716"/>
      <dgm:spPr/>
      <dgm:t>
        <a:bodyPr/>
        <a:lstStyle/>
        <a:p>
          <a:endParaRPr lang="en-ZA"/>
        </a:p>
      </dgm:t>
    </dgm:pt>
    <dgm:pt modelId="{6FA4972F-B706-4349-8F82-8A9A14511FE0}" type="pres">
      <dgm:prSet presAssocID="{CECF7619-C10D-4D5D-8943-258F7558BE10}" presName="sibTransNodeCircle" presStyleLbl="alignNode1" presStyleIdx="0" presStyleCnt="4">
        <dgm:presLayoutVars>
          <dgm:chMax val="0"/>
          <dgm:bulletEnabled/>
        </dgm:presLayoutVars>
      </dgm:prSet>
      <dgm:spPr/>
      <dgm:t>
        <a:bodyPr/>
        <a:lstStyle/>
        <a:p>
          <a:endParaRPr lang="en-ZA"/>
        </a:p>
      </dgm:t>
    </dgm:pt>
    <dgm:pt modelId="{D0484F1F-BD91-403C-9295-6F4104B66763}" type="pres">
      <dgm:prSet presAssocID="{B7EA37E1-3618-4216-9C97-3D7C273D2CF3}" presName="bottomLine" presStyleLbl="alignNode1" presStyleIdx="1" presStyleCnt="4" custScaleX="54074" custScaleY="2000000" custLinFactY="-1412000000" custLinFactNeighborX="-10000" custLinFactNeighborY="-1412044444">
        <dgm:presLayoutVars/>
      </dgm:prSet>
      <dgm:spPr/>
    </dgm:pt>
    <dgm:pt modelId="{AF5670F2-E93F-4ABB-9F1E-3437525F2F6C}" type="pres">
      <dgm:prSet presAssocID="{B7EA37E1-3618-4216-9C97-3D7C273D2CF3}" presName="nodeText" presStyleLbl="bgAccFollowNode1" presStyleIdx="0" presStyleCnt="2">
        <dgm:presLayoutVars>
          <dgm:bulletEnabled val="1"/>
        </dgm:presLayoutVars>
      </dgm:prSet>
      <dgm:spPr/>
      <dgm:t>
        <a:bodyPr/>
        <a:lstStyle/>
        <a:p>
          <a:endParaRPr lang="en-ZA"/>
        </a:p>
      </dgm:t>
    </dgm:pt>
    <dgm:pt modelId="{8F95F834-63E9-4EB8-8967-91B8083B49B7}" type="pres">
      <dgm:prSet presAssocID="{CECF7619-C10D-4D5D-8943-258F7558BE10}" presName="sibTrans" presStyleCnt="0"/>
      <dgm:spPr/>
    </dgm:pt>
    <dgm:pt modelId="{4264D6BB-EEBD-4B06-AD23-78AF40CC97A3}" type="pres">
      <dgm:prSet presAssocID="{74A5694E-AB1A-41D0-8CC8-D3A2E188BE4C}" presName="compositeNode" presStyleCnt="0">
        <dgm:presLayoutVars>
          <dgm:bulletEnabled val="1"/>
        </dgm:presLayoutVars>
      </dgm:prSet>
      <dgm:spPr/>
    </dgm:pt>
    <dgm:pt modelId="{ED0F229D-36DF-41B3-A294-D4B3B75B6664}" type="pres">
      <dgm:prSet presAssocID="{74A5694E-AB1A-41D0-8CC8-D3A2E188BE4C}" presName="bgRect" presStyleLbl="bgAccFollowNode1" presStyleIdx="1" presStyleCnt="2" custScaleX="210388" custScaleY="106896" custLinFactNeighborY="-4716"/>
      <dgm:spPr/>
      <dgm:t>
        <a:bodyPr/>
        <a:lstStyle/>
        <a:p>
          <a:endParaRPr lang="en-ZA"/>
        </a:p>
      </dgm:t>
    </dgm:pt>
    <dgm:pt modelId="{0BC45B9C-C0C7-450B-ACFB-005B2411EC44}" type="pres">
      <dgm:prSet presAssocID="{616E047E-50A4-42DD-A97B-2465A406F27B}" presName="sibTransNodeCircle" presStyleLbl="alignNode1" presStyleIdx="2" presStyleCnt="4">
        <dgm:presLayoutVars>
          <dgm:chMax val="0"/>
          <dgm:bulletEnabled/>
        </dgm:presLayoutVars>
      </dgm:prSet>
      <dgm:spPr/>
      <dgm:t>
        <a:bodyPr/>
        <a:lstStyle/>
        <a:p>
          <a:endParaRPr lang="en-ZA"/>
        </a:p>
      </dgm:t>
    </dgm:pt>
    <dgm:pt modelId="{C965E393-54AD-4CC7-A4AE-CA2FD60A3BED}" type="pres">
      <dgm:prSet presAssocID="{74A5694E-AB1A-41D0-8CC8-D3A2E188BE4C}" presName="bottomLine" presStyleLbl="alignNode1" presStyleIdx="3" presStyleCnt="4" custScaleX="57445" custScaleY="2000000" custLinFactY="-1418500000" custLinFactNeighborX="-67620" custLinFactNeighborY="-1418505556">
        <dgm:presLayoutVars/>
      </dgm:prSet>
      <dgm:spPr/>
    </dgm:pt>
    <dgm:pt modelId="{7033CC34-BBF9-443C-B42E-751341458297}" type="pres">
      <dgm:prSet presAssocID="{74A5694E-AB1A-41D0-8CC8-D3A2E188BE4C}" presName="nodeText" presStyleLbl="bgAccFollowNode1" presStyleIdx="1" presStyleCnt="2">
        <dgm:presLayoutVars>
          <dgm:bulletEnabled val="1"/>
        </dgm:presLayoutVars>
      </dgm:prSet>
      <dgm:spPr/>
      <dgm:t>
        <a:bodyPr/>
        <a:lstStyle/>
        <a:p>
          <a:endParaRPr lang="en-ZA"/>
        </a:p>
      </dgm:t>
    </dgm:pt>
  </dgm:ptLst>
  <dgm:cxnLst>
    <dgm:cxn modelId="{0D238754-FDA0-4BB8-893D-534318B15A7C}" type="presOf" srcId="{CECF7619-C10D-4D5D-8943-258F7558BE10}" destId="{6FA4972F-B706-4349-8F82-8A9A14511FE0}" srcOrd="0" destOrd="0" presId="urn:microsoft.com/office/officeart/2016/7/layout/BasicLinearProcessNumbered"/>
    <dgm:cxn modelId="{13D7E430-86B9-47E5-9DC2-38216DF577ED}" type="presOf" srcId="{74A5694E-AB1A-41D0-8CC8-D3A2E188BE4C}" destId="{7033CC34-BBF9-443C-B42E-751341458297}" srcOrd="1" destOrd="0" presId="urn:microsoft.com/office/officeart/2016/7/layout/BasicLinearProcessNumbered"/>
    <dgm:cxn modelId="{3CBAE6BE-96EE-4A79-B02B-AF4A36CD1B03}" type="presOf" srcId="{AA93C936-9944-421E-A281-E3CE9C3A20B2}" destId="{5BBD2487-3C2A-4BA0-B10F-D685FE561EE9}" srcOrd="0" destOrd="0" presId="urn:microsoft.com/office/officeart/2016/7/layout/BasicLinearProcessNumbered"/>
    <dgm:cxn modelId="{AEF9FB76-B08F-47DF-82D4-14AA83FDAEF8}" type="presOf" srcId="{B7EA37E1-3618-4216-9C97-3D7C273D2CF3}" destId="{AF5670F2-E93F-4ABB-9F1E-3437525F2F6C}" srcOrd="1" destOrd="0" presId="urn:microsoft.com/office/officeart/2016/7/layout/BasicLinearProcessNumbered"/>
    <dgm:cxn modelId="{629C8451-5BFA-41B5-BB4A-2B213B8BFCE1}" srcId="{AA93C936-9944-421E-A281-E3CE9C3A20B2}" destId="{B7EA37E1-3618-4216-9C97-3D7C273D2CF3}" srcOrd="0" destOrd="0" parTransId="{99B58055-B1DF-4AD5-A615-8772EB6F939E}" sibTransId="{CECF7619-C10D-4D5D-8943-258F7558BE10}"/>
    <dgm:cxn modelId="{0DB90BC9-96BE-4978-B0CF-4EDC4CA58252}" srcId="{AA93C936-9944-421E-A281-E3CE9C3A20B2}" destId="{74A5694E-AB1A-41D0-8CC8-D3A2E188BE4C}" srcOrd="1" destOrd="0" parTransId="{5C24C325-BD5C-4753-B39B-E9AEBEB243C6}" sibTransId="{616E047E-50A4-42DD-A97B-2465A406F27B}"/>
    <dgm:cxn modelId="{6BB7EF7E-0C52-4E75-8A48-A4E9D40B3044}" type="presOf" srcId="{B7EA37E1-3618-4216-9C97-3D7C273D2CF3}" destId="{517C4106-5CB7-4110-AF7A-F21BD9C5C2B7}" srcOrd="0" destOrd="0" presId="urn:microsoft.com/office/officeart/2016/7/layout/BasicLinearProcessNumbered"/>
    <dgm:cxn modelId="{07C2B4A7-B09C-43C1-AD9E-0DDBE1E55C8A}" type="presOf" srcId="{616E047E-50A4-42DD-A97B-2465A406F27B}" destId="{0BC45B9C-C0C7-450B-ACFB-005B2411EC44}" srcOrd="0" destOrd="0" presId="urn:microsoft.com/office/officeart/2016/7/layout/BasicLinearProcessNumbered"/>
    <dgm:cxn modelId="{322CC7B9-DF26-4303-BC72-5020EEA8D5E8}" type="presOf" srcId="{74A5694E-AB1A-41D0-8CC8-D3A2E188BE4C}" destId="{ED0F229D-36DF-41B3-A294-D4B3B75B6664}" srcOrd="0" destOrd="0" presId="urn:microsoft.com/office/officeart/2016/7/layout/BasicLinearProcessNumbered"/>
    <dgm:cxn modelId="{D63B8F26-30A0-4255-948D-0A3325DD4826}" type="presParOf" srcId="{5BBD2487-3C2A-4BA0-B10F-D685FE561EE9}" destId="{92C15CEA-ACA2-4413-974E-709552487474}" srcOrd="0" destOrd="0" presId="urn:microsoft.com/office/officeart/2016/7/layout/BasicLinearProcessNumbered"/>
    <dgm:cxn modelId="{FE9F9A42-2BBF-4C75-AB12-A4AEDD4D3AFE}" type="presParOf" srcId="{92C15CEA-ACA2-4413-974E-709552487474}" destId="{517C4106-5CB7-4110-AF7A-F21BD9C5C2B7}" srcOrd="0" destOrd="0" presId="urn:microsoft.com/office/officeart/2016/7/layout/BasicLinearProcessNumbered"/>
    <dgm:cxn modelId="{4C5DD8BF-AAF2-4EFB-B1EB-7277A0E33BF7}" type="presParOf" srcId="{92C15CEA-ACA2-4413-974E-709552487474}" destId="{6FA4972F-B706-4349-8F82-8A9A14511FE0}" srcOrd="1" destOrd="0" presId="urn:microsoft.com/office/officeart/2016/7/layout/BasicLinearProcessNumbered"/>
    <dgm:cxn modelId="{791269A6-D14E-4351-AA70-E707E12CD784}" type="presParOf" srcId="{92C15CEA-ACA2-4413-974E-709552487474}" destId="{D0484F1F-BD91-403C-9295-6F4104B66763}" srcOrd="2" destOrd="0" presId="urn:microsoft.com/office/officeart/2016/7/layout/BasicLinearProcessNumbered"/>
    <dgm:cxn modelId="{D9AED3BC-E6C5-4DB1-9E91-9898F3BB7A30}" type="presParOf" srcId="{92C15CEA-ACA2-4413-974E-709552487474}" destId="{AF5670F2-E93F-4ABB-9F1E-3437525F2F6C}" srcOrd="3" destOrd="0" presId="urn:microsoft.com/office/officeart/2016/7/layout/BasicLinearProcessNumbered"/>
    <dgm:cxn modelId="{708868CB-0311-4595-975A-77FFEE5A0264}" type="presParOf" srcId="{5BBD2487-3C2A-4BA0-B10F-D685FE561EE9}" destId="{8F95F834-63E9-4EB8-8967-91B8083B49B7}" srcOrd="1" destOrd="0" presId="urn:microsoft.com/office/officeart/2016/7/layout/BasicLinearProcessNumbered"/>
    <dgm:cxn modelId="{6F4AD800-E948-454D-8522-D57857F1AB63}" type="presParOf" srcId="{5BBD2487-3C2A-4BA0-B10F-D685FE561EE9}" destId="{4264D6BB-EEBD-4B06-AD23-78AF40CC97A3}" srcOrd="2" destOrd="0" presId="urn:microsoft.com/office/officeart/2016/7/layout/BasicLinearProcessNumbered"/>
    <dgm:cxn modelId="{A3F2AE4F-C6CD-43D6-BAEF-7BE15442E112}" type="presParOf" srcId="{4264D6BB-EEBD-4B06-AD23-78AF40CC97A3}" destId="{ED0F229D-36DF-41B3-A294-D4B3B75B6664}" srcOrd="0" destOrd="0" presId="urn:microsoft.com/office/officeart/2016/7/layout/BasicLinearProcessNumbered"/>
    <dgm:cxn modelId="{38D28F5D-4A12-4325-ADE9-750BF8043A44}" type="presParOf" srcId="{4264D6BB-EEBD-4B06-AD23-78AF40CC97A3}" destId="{0BC45B9C-C0C7-450B-ACFB-005B2411EC44}" srcOrd="1" destOrd="0" presId="urn:microsoft.com/office/officeart/2016/7/layout/BasicLinearProcessNumbered"/>
    <dgm:cxn modelId="{B3129015-816B-43E8-8F86-BD0DA5F035BF}" type="presParOf" srcId="{4264D6BB-EEBD-4B06-AD23-78AF40CC97A3}" destId="{C965E393-54AD-4CC7-A4AE-CA2FD60A3BED}" srcOrd="2" destOrd="0" presId="urn:microsoft.com/office/officeart/2016/7/layout/BasicLinearProcessNumbered"/>
    <dgm:cxn modelId="{046F8E01-E8ED-49B0-AACC-D252E5DECA5A}" type="presParOf" srcId="{4264D6BB-EEBD-4B06-AD23-78AF40CC97A3}" destId="{7033CC34-BBF9-443C-B42E-751341458297}"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291" cy="465977"/>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ZA" dirty="0"/>
          </a:p>
        </p:txBody>
      </p:sp>
      <p:sp>
        <p:nvSpPr>
          <p:cNvPr id="3" name="Date Placeholder 2"/>
          <p:cNvSpPr>
            <a:spLocks noGrp="1"/>
          </p:cNvSpPr>
          <p:nvPr>
            <p:ph type="dt" sz="quarter" idx="1"/>
          </p:nvPr>
        </p:nvSpPr>
        <p:spPr>
          <a:xfrm>
            <a:off x="3977138" y="0"/>
            <a:ext cx="3044290" cy="465977"/>
          </a:xfrm>
          <a:prstGeom prst="rect">
            <a:avLst/>
          </a:prstGeom>
        </p:spPr>
        <p:txBody>
          <a:bodyPr vert="horz" lIns="91440" tIns="45720" rIns="91440" bIns="45720" rtlCol="0"/>
          <a:lstStyle>
            <a:lvl1pPr algn="r" eaLnBrk="1" hangingPunct="1">
              <a:defRPr sz="1200">
                <a:latin typeface="Arial" charset="0"/>
              </a:defRPr>
            </a:lvl1pPr>
          </a:lstStyle>
          <a:p>
            <a:pPr>
              <a:defRPr/>
            </a:pPr>
            <a:fld id="{5B28E36B-A7F2-49BF-98DE-205C2C3C72A9}" type="datetimeFigureOut">
              <a:rPr lang="en-US"/>
              <a:pPr>
                <a:defRPr/>
              </a:pPr>
              <a:t>8/26/2020</a:t>
            </a:fld>
            <a:endParaRPr lang="en-ZA" dirty="0"/>
          </a:p>
        </p:txBody>
      </p:sp>
      <p:sp>
        <p:nvSpPr>
          <p:cNvPr id="4" name="Footer Placeholder 3"/>
          <p:cNvSpPr>
            <a:spLocks noGrp="1"/>
          </p:cNvSpPr>
          <p:nvPr>
            <p:ph type="ftr" sz="quarter" idx="2"/>
          </p:nvPr>
        </p:nvSpPr>
        <p:spPr>
          <a:xfrm>
            <a:off x="0" y="8841635"/>
            <a:ext cx="3044291" cy="465976"/>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ZA" dirty="0"/>
          </a:p>
        </p:txBody>
      </p:sp>
      <p:sp>
        <p:nvSpPr>
          <p:cNvPr id="5" name="Slide Number Placeholder 4"/>
          <p:cNvSpPr>
            <a:spLocks noGrp="1"/>
          </p:cNvSpPr>
          <p:nvPr>
            <p:ph type="sldNum" sz="quarter" idx="3"/>
          </p:nvPr>
        </p:nvSpPr>
        <p:spPr>
          <a:xfrm>
            <a:off x="3977138" y="8841635"/>
            <a:ext cx="3044290" cy="46597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AB9625-C28A-48A3-BA05-CA068A304628}" type="slidenum">
              <a:rPr lang="en-ZA" altLang="en-US"/>
              <a:pPr>
                <a:defRPr/>
              </a:pPr>
              <a:t>‹#›</a:t>
            </a:fld>
            <a:endParaRPr lang="en-ZA" altLang="en-US" dirty="0"/>
          </a:p>
        </p:txBody>
      </p:sp>
    </p:spTree>
    <p:extLst>
      <p:ext uri="{BB962C8B-B14F-4D97-AF65-F5344CB8AC3E}">
        <p14:creationId xmlns:p14="http://schemas.microsoft.com/office/powerpoint/2010/main" xmlns="" val="1024151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291" cy="465977"/>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7138" y="0"/>
            <a:ext cx="3044290" cy="465977"/>
          </a:xfrm>
          <a:prstGeom prst="rect">
            <a:avLst/>
          </a:prstGeom>
        </p:spPr>
        <p:txBody>
          <a:bodyPr vert="horz" lIns="91440" tIns="45720" rIns="91440" bIns="45720" rtlCol="0"/>
          <a:lstStyle>
            <a:lvl1pPr algn="r" eaLnBrk="1" hangingPunct="1">
              <a:defRPr sz="1200">
                <a:latin typeface="Arial" charset="0"/>
              </a:defRPr>
            </a:lvl1pPr>
          </a:lstStyle>
          <a:p>
            <a:pPr>
              <a:defRPr/>
            </a:pPr>
            <a:fld id="{EACEE32C-C0BE-4DE8-BB7C-90615F591260}" type="datetimeFigureOut">
              <a:rPr lang="en-US"/>
              <a:pPr>
                <a:defRPr/>
              </a:pPr>
              <a:t>8/26/2020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3815" y="4423051"/>
            <a:ext cx="5615470" cy="418782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635"/>
            <a:ext cx="3044291" cy="465976"/>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7138" y="8841635"/>
            <a:ext cx="3044290" cy="46597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207712-2001-4393-B9E4-2BFD6DA50FBC}" type="slidenum">
              <a:rPr lang="en-US" altLang="en-US"/>
              <a:pPr>
                <a:defRPr/>
              </a:pPr>
              <a:t>‹#›</a:t>
            </a:fld>
            <a:endParaRPr lang="en-US" altLang="en-US" dirty="0"/>
          </a:p>
        </p:txBody>
      </p:sp>
    </p:spTree>
    <p:extLst>
      <p:ext uri="{BB962C8B-B14F-4D97-AF65-F5344CB8AC3E}">
        <p14:creationId xmlns:p14="http://schemas.microsoft.com/office/powerpoint/2010/main" xmlns="" val="2436265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44502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896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55408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69705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84025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28845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96563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98093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5211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44977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67078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83499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078029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600288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55863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26279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5399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23559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746616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930301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64701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32008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224354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43059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761200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29770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Z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606731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Z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07683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Z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830748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Z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399947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Z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2772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90176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63528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12500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28725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426736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08DCF-C7C6-46A8-B855-ACF4323B3E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944100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93B1FB18-AD7F-4EDA-BCD8-CE16CBF50D53}" type="slidenum">
              <a:rPr lang="en-US" altLang="en-US"/>
              <a:pPr>
                <a:defRPr/>
              </a:pPr>
              <a:t>‹#›</a:t>
            </a:fld>
            <a:endParaRPr lang="en-US" altLang="en-US" dirty="0"/>
          </a:p>
        </p:txBody>
      </p:sp>
    </p:spTree>
    <p:extLst>
      <p:ext uri="{BB962C8B-B14F-4D97-AF65-F5344CB8AC3E}">
        <p14:creationId xmlns:p14="http://schemas.microsoft.com/office/powerpoint/2010/main" xmlns="" val="276250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853EC-E4D2-4622-943C-108B989D313B}" type="slidenum">
              <a:rPr lang="en-US" altLang="en-US"/>
              <a:pPr>
                <a:defRPr/>
              </a:pPr>
              <a:t>‹#›</a:t>
            </a:fld>
            <a:endParaRPr lang="en-US" altLang="en-US" dirty="0"/>
          </a:p>
        </p:txBody>
      </p:sp>
    </p:spTree>
    <p:extLst>
      <p:ext uri="{BB962C8B-B14F-4D97-AF65-F5344CB8AC3E}">
        <p14:creationId xmlns:p14="http://schemas.microsoft.com/office/powerpoint/2010/main" xmlns="" val="391982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fld id="{D090F921-4459-45C5-9334-5CF829963E5F}" type="datetime1">
              <a:rPr lang="en-US"/>
              <a:pPr>
                <a:defRPr/>
              </a:pPr>
              <a:t>8/26/2020</a:t>
            </a:fld>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dirty="0"/>
          </a:p>
        </p:txBody>
      </p:sp>
      <p:sp>
        <p:nvSpPr>
          <p:cNvPr id="9"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78FFC51E-B02A-4CE5-BF8F-E6C8BAB005D0}" type="slidenum">
              <a:rPr lang="en-US" altLang="en-US"/>
              <a:pPr>
                <a:defRPr/>
              </a:pPr>
              <a:t>‹#›</a:t>
            </a:fld>
            <a:endParaRPr lang="en-US" altLang="en-US" dirty="0"/>
          </a:p>
        </p:txBody>
      </p:sp>
    </p:spTree>
    <p:extLst>
      <p:ext uri="{BB962C8B-B14F-4D97-AF65-F5344CB8AC3E}">
        <p14:creationId xmlns:p14="http://schemas.microsoft.com/office/powerpoint/2010/main" xmlns="" val="4245373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fld id="{E8D0355D-1387-4CB3-BF7E-35590CCA1D7F}" type="datetime1">
              <a:rPr lang="en-US"/>
              <a:pPr>
                <a:defRPr/>
              </a:pPr>
              <a:t>8/26/2020</a:t>
            </a:fld>
            <a:endParaRPr lang="en-US" dirty="0"/>
          </a:p>
        </p:txBody>
      </p:sp>
      <p:sp>
        <p:nvSpPr>
          <p:cNvPr id="4" name="Footer Placeholder 4"/>
          <p:cNvSpPr>
            <a:spLocks noGrp="1"/>
          </p:cNvSpPr>
          <p:nvPr>
            <p:ph type="ftr" sz="quarter" idx="11"/>
          </p:nvPr>
        </p:nvSpPr>
        <p:spPr/>
        <p:txBody>
          <a:bodyPr/>
          <a:lstStyle>
            <a:lvl1pPr defTabSz="914400">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28E0F5C8-6130-4461-9B96-5E41EB9AA8B6}" type="slidenum">
              <a:rPr lang="en-US" altLang="en-US"/>
              <a:pPr>
                <a:defRPr/>
              </a:pPr>
              <a:t>‹#›</a:t>
            </a:fld>
            <a:endParaRPr lang="en-US" altLang="en-US" dirty="0"/>
          </a:p>
        </p:txBody>
      </p:sp>
    </p:spTree>
    <p:extLst>
      <p:ext uri="{BB962C8B-B14F-4D97-AF65-F5344CB8AC3E}">
        <p14:creationId xmlns:p14="http://schemas.microsoft.com/office/powerpoint/2010/main" xmlns="" val="484390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fld id="{0FE4DB5D-A4C9-420D-B0BB-1B252B89E907}" type="datetime1">
              <a:rPr lang="en-US"/>
              <a:pPr>
                <a:defRPr/>
              </a:pPr>
              <a:t>8/26/2020</a:t>
            </a:fld>
            <a:endParaRPr lang="en-US" dirty="0"/>
          </a:p>
        </p:txBody>
      </p:sp>
      <p:sp>
        <p:nvSpPr>
          <p:cNvPr id="3" name="Footer Placeholder 4"/>
          <p:cNvSpPr>
            <a:spLocks noGrp="1"/>
          </p:cNvSpPr>
          <p:nvPr>
            <p:ph type="ftr" sz="quarter" idx="11"/>
          </p:nvPr>
        </p:nvSpPr>
        <p:spPr/>
        <p:txBody>
          <a:bodyPr/>
          <a:lstStyle>
            <a:lvl1pPr defTabSz="914400">
              <a:defRPr/>
            </a:lvl1pPr>
          </a:lstStyle>
          <a:p>
            <a:pPr>
              <a:defRPr/>
            </a:pPr>
            <a:endParaRPr lang="en-US" dirty="0"/>
          </a:p>
        </p:txBody>
      </p:sp>
      <p:sp>
        <p:nvSpPr>
          <p:cNvPr id="4"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96C1283A-687A-4CB9-A47D-C3B47FDA42FE}" type="slidenum">
              <a:rPr lang="en-US" altLang="en-US"/>
              <a:pPr>
                <a:defRPr/>
              </a:pPr>
              <a:t>‹#›</a:t>
            </a:fld>
            <a:endParaRPr lang="en-US" altLang="en-US" dirty="0"/>
          </a:p>
        </p:txBody>
      </p:sp>
    </p:spTree>
    <p:extLst>
      <p:ext uri="{BB962C8B-B14F-4D97-AF65-F5344CB8AC3E}">
        <p14:creationId xmlns:p14="http://schemas.microsoft.com/office/powerpoint/2010/main" xmlns="" val="13930664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06D06E0F-2410-4E99-BADC-726B410A7496}" type="datetime1">
              <a:rPr lang="en-US"/>
              <a:pPr>
                <a:defRPr/>
              </a:pPr>
              <a:t>8/26/2020</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E69C7B50-ECC5-4DEA-9754-06A7CECE2F1B}" type="slidenum">
              <a:rPr lang="en-US" altLang="en-US"/>
              <a:pPr>
                <a:defRPr/>
              </a:pPr>
              <a:t>‹#›</a:t>
            </a:fld>
            <a:endParaRPr lang="en-US" altLang="en-US" dirty="0"/>
          </a:p>
        </p:txBody>
      </p:sp>
    </p:spTree>
    <p:extLst>
      <p:ext uri="{BB962C8B-B14F-4D97-AF65-F5344CB8AC3E}">
        <p14:creationId xmlns:p14="http://schemas.microsoft.com/office/powerpoint/2010/main" xmlns="" val="4448793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D6943327-CB24-4E68-BD73-FF93325B4C08}" type="datetime1">
              <a:rPr lang="en-US"/>
              <a:pPr>
                <a:defRPr/>
              </a:pPr>
              <a:t>8/26/2020</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064B9AFC-5D86-4ACA-8C5A-883637F16AFA}" type="slidenum">
              <a:rPr lang="en-US" altLang="en-US"/>
              <a:pPr>
                <a:defRPr/>
              </a:pPr>
              <a:t>‹#›</a:t>
            </a:fld>
            <a:endParaRPr lang="en-US" altLang="en-US" dirty="0"/>
          </a:p>
        </p:txBody>
      </p:sp>
    </p:spTree>
    <p:extLst>
      <p:ext uri="{BB962C8B-B14F-4D97-AF65-F5344CB8AC3E}">
        <p14:creationId xmlns:p14="http://schemas.microsoft.com/office/powerpoint/2010/main" xmlns="" val="11651011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48B1C432-5328-42FC-979B-CE470CAE19F4}" type="datetime1">
              <a:rPr lang="en-US"/>
              <a:pPr>
                <a:defRPr/>
              </a:pPr>
              <a:t>8/26/2020</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D8A55610-8EBF-4EA6-BE60-6DDAA8AD439E}" type="slidenum">
              <a:rPr lang="en-US" altLang="en-US"/>
              <a:pPr>
                <a:defRPr/>
              </a:pPr>
              <a:t>‹#›</a:t>
            </a:fld>
            <a:endParaRPr lang="en-US" altLang="en-US" dirty="0"/>
          </a:p>
        </p:txBody>
      </p:sp>
    </p:spTree>
    <p:extLst>
      <p:ext uri="{BB962C8B-B14F-4D97-AF65-F5344CB8AC3E}">
        <p14:creationId xmlns:p14="http://schemas.microsoft.com/office/powerpoint/2010/main" xmlns="" val="40242150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FD336BCE-3CC4-4110-89EB-D165534733EE}" type="datetime1">
              <a:rPr lang="en-US"/>
              <a:pPr>
                <a:defRPr/>
              </a:pPr>
              <a:t>8/26/2020</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6F42EFF0-C8D3-4379-8A1D-0B2EE785823D}" type="slidenum">
              <a:rPr lang="en-US" altLang="en-US"/>
              <a:pPr>
                <a:defRPr/>
              </a:pPr>
              <a:t>‹#›</a:t>
            </a:fld>
            <a:endParaRPr lang="en-US" altLang="en-US" dirty="0"/>
          </a:p>
        </p:txBody>
      </p:sp>
    </p:spTree>
    <p:extLst>
      <p:ext uri="{BB962C8B-B14F-4D97-AF65-F5344CB8AC3E}">
        <p14:creationId xmlns:p14="http://schemas.microsoft.com/office/powerpoint/2010/main" xmlns="" val="39893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D22139-1815-4234-A93F-EB93AB0F47EF}" type="slidenum">
              <a:rPr lang="en-US" altLang="en-US"/>
              <a:pPr>
                <a:defRPr/>
              </a:pPr>
              <a:t>‹#›</a:t>
            </a:fld>
            <a:endParaRPr lang="en-US" altLang="en-US" dirty="0"/>
          </a:p>
        </p:txBody>
      </p:sp>
    </p:spTree>
    <p:extLst>
      <p:ext uri="{BB962C8B-B14F-4D97-AF65-F5344CB8AC3E}">
        <p14:creationId xmlns:p14="http://schemas.microsoft.com/office/powerpoint/2010/main" xmlns="" val="672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E404A48A-990A-45D6-8EE7-F2A599FA397E}" type="slidenum">
              <a:rPr lang="en-US" altLang="en-US"/>
              <a:pPr>
                <a:defRPr/>
              </a:pPr>
              <a:t>‹#›</a:t>
            </a:fld>
            <a:endParaRPr lang="en-US" altLang="en-US" dirty="0"/>
          </a:p>
        </p:txBody>
      </p:sp>
    </p:spTree>
    <p:extLst>
      <p:ext uri="{BB962C8B-B14F-4D97-AF65-F5344CB8AC3E}">
        <p14:creationId xmlns:p14="http://schemas.microsoft.com/office/powerpoint/2010/main" xmlns="" val="348446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7D7733-CFDB-46AA-BB53-D392BD35BC23}" type="slidenum">
              <a:rPr lang="en-US" altLang="en-US"/>
              <a:pPr>
                <a:defRPr/>
              </a:pPr>
              <a:t>‹#›</a:t>
            </a:fld>
            <a:endParaRPr lang="en-US" altLang="en-US" dirty="0"/>
          </a:p>
        </p:txBody>
      </p:sp>
    </p:spTree>
    <p:extLst>
      <p:ext uri="{BB962C8B-B14F-4D97-AF65-F5344CB8AC3E}">
        <p14:creationId xmlns:p14="http://schemas.microsoft.com/office/powerpoint/2010/main" xmlns="" val="56267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9F2E5B-788A-4032-8D1D-911606D47F80}" type="slidenum">
              <a:rPr lang="en-US" altLang="en-US"/>
              <a:pPr>
                <a:defRPr/>
              </a:pPr>
              <a:t>‹#›</a:t>
            </a:fld>
            <a:endParaRPr lang="en-US" altLang="en-US" dirty="0"/>
          </a:p>
        </p:txBody>
      </p:sp>
    </p:spTree>
    <p:extLst>
      <p:ext uri="{BB962C8B-B14F-4D97-AF65-F5344CB8AC3E}">
        <p14:creationId xmlns:p14="http://schemas.microsoft.com/office/powerpoint/2010/main" xmlns="" val="151070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E00D74-BFC9-41E4-B94D-8F798776F11F}" type="slidenum">
              <a:rPr lang="en-US" altLang="en-US"/>
              <a:pPr>
                <a:defRPr/>
              </a:pPr>
              <a:t>‹#›</a:t>
            </a:fld>
            <a:endParaRPr lang="en-US" altLang="en-US" dirty="0"/>
          </a:p>
        </p:txBody>
      </p:sp>
    </p:spTree>
    <p:extLst>
      <p:ext uri="{BB962C8B-B14F-4D97-AF65-F5344CB8AC3E}">
        <p14:creationId xmlns:p14="http://schemas.microsoft.com/office/powerpoint/2010/main" xmlns="" val="1853952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700D247-F8C9-4F82-A90B-213A0250656F}" type="slidenum">
              <a:rPr lang="en-US" altLang="en-US"/>
              <a:pPr>
                <a:defRPr/>
              </a:pPr>
              <a:t>‹#›</a:t>
            </a:fld>
            <a:endParaRPr lang="en-US" altLang="en-US" dirty="0"/>
          </a:p>
        </p:txBody>
      </p:sp>
    </p:spTree>
    <p:extLst>
      <p:ext uri="{BB962C8B-B14F-4D97-AF65-F5344CB8AC3E}">
        <p14:creationId xmlns:p14="http://schemas.microsoft.com/office/powerpoint/2010/main" xmlns="" val="3869840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76B3E7E-A3C6-4D70-BDD1-323E3555AC19}" type="slidenum">
              <a:rPr lang="en-US" altLang="en-US"/>
              <a:pPr>
                <a:defRPr/>
              </a:pPr>
              <a:t>‹#›</a:t>
            </a:fld>
            <a:endParaRPr lang="en-US" altLang="en-US" dirty="0"/>
          </a:p>
        </p:txBody>
      </p:sp>
    </p:spTree>
    <p:extLst>
      <p:ext uri="{BB962C8B-B14F-4D97-AF65-F5344CB8AC3E}">
        <p14:creationId xmlns:p14="http://schemas.microsoft.com/office/powerpoint/2010/main" xmlns="" val="3349054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8F3FA2-2107-4CF3-BE9C-3E7837A26627}" type="slidenum">
              <a:rPr lang="en-US" altLang="en-US"/>
              <a:pPr>
                <a:defRPr/>
              </a:pPr>
              <a:t>‹#›</a:t>
            </a:fld>
            <a:endParaRPr lang="en-US" altLang="en-US" dirty="0"/>
          </a:p>
        </p:txBody>
      </p:sp>
    </p:spTree>
    <p:extLst>
      <p:ext uri="{BB962C8B-B14F-4D97-AF65-F5344CB8AC3E}">
        <p14:creationId xmlns:p14="http://schemas.microsoft.com/office/powerpoint/2010/main" xmlns="" val="313177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2FE9B1-1E17-48A4-9AF2-D63C2631AC4F}" type="slidenum">
              <a:rPr lang="en-US" altLang="en-US"/>
              <a:pPr>
                <a:defRPr/>
              </a:pPr>
              <a:t>‹#›</a:t>
            </a:fld>
            <a:endParaRPr lang="en-US" altLang="en-US" dirty="0"/>
          </a:p>
        </p:txBody>
      </p:sp>
    </p:spTree>
    <p:extLst>
      <p:ext uri="{BB962C8B-B14F-4D97-AF65-F5344CB8AC3E}">
        <p14:creationId xmlns:p14="http://schemas.microsoft.com/office/powerpoint/2010/main" xmlns="" val="368471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1DE371-1737-403A-99EA-7CAA9FEA077C}" type="slidenum">
              <a:rPr lang="en-US" altLang="en-US"/>
              <a:pPr>
                <a:defRPr/>
              </a:pPr>
              <a:t>‹#›</a:t>
            </a:fld>
            <a:endParaRPr lang="en-US" altLang="en-US" dirty="0"/>
          </a:p>
        </p:txBody>
      </p:sp>
    </p:spTree>
    <p:extLst>
      <p:ext uri="{BB962C8B-B14F-4D97-AF65-F5344CB8AC3E}">
        <p14:creationId xmlns:p14="http://schemas.microsoft.com/office/powerpoint/2010/main" xmlns="" val="4265666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F4AF23-8A8A-4EDC-9148-EFBA6489554A}" type="slidenum">
              <a:rPr lang="en-US" altLang="en-US"/>
              <a:pPr>
                <a:defRPr/>
              </a:pPr>
              <a:t>‹#›</a:t>
            </a:fld>
            <a:endParaRPr lang="en-US" altLang="en-US" dirty="0"/>
          </a:p>
        </p:txBody>
      </p:sp>
    </p:spTree>
    <p:extLst>
      <p:ext uri="{BB962C8B-B14F-4D97-AF65-F5344CB8AC3E}">
        <p14:creationId xmlns:p14="http://schemas.microsoft.com/office/powerpoint/2010/main" xmlns="" val="2486095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C346C5-F516-485C-B028-D6A9AF3873EA}" type="slidenum">
              <a:rPr lang="en-US" altLang="en-US"/>
              <a:pPr>
                <a:defRPr/>
              </a:pPr>
              <a:t>‹#›</a:t>
            </a:fld>
            <a:endParaRPr lang="en-US" altLang="en-US" dirty="0"/>
          </a:p>
        </p:txBody>
      </p:sp>
    </p:spTree>
    <p:extLst>
      <p:ext uri="{BB962C8B-B14F-4D97-AF65-F5344CB8AC3E}">
        <p14:creationId xmlns:p14="http://schemas.microsoft.com/office/powerpoint/2010/main" xmlns="" val="345518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1CC14A-2CAC-46DC-8DDF-409B24D06F36}" type="slidenum">
              <a:rPr lang="en-US" altLang="en-US"/>
              <a:pPr>
                <a:defRPr/>
              </a:pPr>
              <a:t>‹#›</a:t>
            </a:fld>
            <a:endParaRPr lang="en-US" altLang="en-US" dirty="0"/>
          </a:p>
        </p:txBody>
      </p:sp>
    </p:spTree>
    <p:extLst>
      <p:ext uri="{BB962C8B-B14F-4D97-AF65-F5344CB8AC3E}">
        <p14:creationId xmlns:p14="http://schemas.microsoft.com/office/powerpoint/2010/main" xmlns="" val="1614027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457200" y="1600200"/>
            <a:ext cx="8229600" cy="4525963"/>
          </a:xfr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5AAC11-3C13-44EF-8139-3A92B61FEF8E}" type="slidenum">
              <a:rPr lang="en-US" altLang="en-US"/>
              <a:pPr>
                <a:defRPr/>
              </a:pPr>
              <a:t>‹#›</a:t>
            </a:fld>
            <a:endParaRPr lang="en-US" altLang="en-US" dirty="0"/>
          </a:p>
        </p:txBody>
      </p:sp>
    </p:spTree>
    <p:extLst>
      <p:ext uri="{BB962C8B-B14F-4D97-AF65-F5344CB8AC3E}">
        <p14:creationId xmlns:p14="http://schemas.microsoft.com/office/powerpoint/2010/main" xmlns="" val="427090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6CF53BAE-980F-4B18-ACE1-8D09C1DFDF33}" type="slidenum">
              <a:rPr lang="en-US" altLang="en-US"/>
              <a:pPr>
                <a:defRPr/>
              </a:pPr>
              <a:t>‹#›</a:t>
            </a:fld>
            <a:endParaRPr lang="en-US" altLang="en-US" dirty="0"/>
          </a:p>
        </p:txBody>
      </p:sp>
    </p:spTree>
    <p:extLst>
      <p:ext uri="{BB962C8B-B14F-4D97-AF65-F5344CB8AC3E}">
        <p14:creationId xmlns:p14="http://schemas.microsoft.com/office/powerpoint/2010/main" xmlns="" val="368422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E431BF-3E38-4BEC-BE28-534DA6F4F91D}" type="slidenum">
              <a:rPr lang="en-US" altLang="en-US"/>
              <a:pPr>
                <a:defRPr/>
              </a:pPr>
              <a:t>‹#›</a:t>
            </a:fld>
            <a:endParaRPr lang="en-US" altLang="en-US" dirty="0"/>
          </a:p>
        </p:txBody>
      </p:sp>
    </p:spTree>
    <p:extLst>
      <p:ext uri="{BB962C8B-B14F-4D97-AF65-F5344CB8AC3E}">
        <p14:creationId xmlns:p14="http://schemas.microsoft.com/office/powerpoint/2010/main" xmlns="" val="85750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3D2C09-5065-451F-A52A-92E5F2EA643C}" type="slidenum">
              <a:rPr lang="en-US" altLang="en-US"/>
              <a:pPr>
                <a:defRPr/>
              </a:pPr>
              <a:t>‹#›</a:t>
            </a:fld>
            <a:endParaRPr lang="en-US" altLang="en-US" dirty="0"/>
          </a:p>
        </p:txBody>
      </p:sp>
    </p:spTree>
    <p:extLst>
      <p:ext uri="{BB962C8B-B14F-4D97-AF65-F5344CB8AC3E}">
        <p14:creationId xmlns:p14="http://schemas.microsoft.com/office/powerpoint/2010/main" xmlns="" val="426844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602E38-E3E7-4612-9413-93B00A537E1A}" type="slidenum">
              <a:rPr lang="en-US" altLang="en-US"/>
              <a:pPr>
                <a:defRPr/>
              </a:pPr>
              <a:t>‹#›</a:t>
            </a:fld>
            <a:endParaRPr lang="en-US" altLang="en-US" dirty="0"/>
          </a:p>
        </p:txBody>
      </p:sp>
    </p:spTree>
    <p:extLst>
      <p:ext uri="{BB962C8B-B14F-4D97-AF65-F5344CB8AC3E}">
        <p14:creationId xmlns:p14="http://schemas.microsoft.com/office/powerpoint/2010/main" xmlns="" val="842427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E831B63-90A9-4B40-8ADC-ADD9F4FC54F9}" type="slidenum">
              <a:rPr lang="en-US" altLang="en-US"/>
              <a:pPr>
                <a:defRPr/>
              </a:pPr>
              <a:t>‹#›</a:t>
            </a:fld>
            <a:endParaRPr lang="en-US" altLang="en-US" dirty="0"/>
          </a:p>
        </p:txBody>
      </p:sp>
    </p:spTree>
    <p:extLst>
      <p:ext uri="{BB962C8B-B14F-4D97-AF65-F5344CB8AC3E}">
        <p14:creationId xmlns:p14="http://schemas.microsoft.com/office/powerpoint/2010/main" xmlns="" val="3251346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F2E8E2A-07D5-4686-B4C8-7A14B18C6BD5}" type="slidenum">
              <a:rPr lang="en-US" altLang="en-US"/>
              <a:pPr>
                <a:defRPr/>
              </a:pPr>
              <a:t>‹#›</a:t>
            </a:fld>
            <a:endParaRPr lang="en-US" altLang="en-US" dirty="0"/>
          </a:p>
        </p:txBody>
      </p:sp>
    </p:spTree>
    <p:extLst>
      <p:ext uri="{BB962C8B-B14F-4D97-AF65-F5344CB8AC3E}">
        <p14:creationId xmlns:p14="http://schemas.microsoft.com/office/powerpoint/2010/main" xmlns="" val="179346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E01DBC-7C05-4B24-8AD2-9F47C1BD9BEE}" type="slidenum">
              <a:rPr lang="en-US" altLang="en-US"/>
              <a:pPr>
                <a:defRPr/>
              </a:pPr>
              <a:t>‹#›</a:t>
            </a:fld>
            <a:endParaRPr lang="en-US" altLang="en-US" dirty="0"/>
          </a:p>
        </p:txBody>
      </p:sp>
    </p:spTree>
    <p:extLst>
      <p:ext uri="{BB962C8B-B14F-4D97-AF65-F5344CB8AC3E}">
        <p14:creationId xmlns:p14="http://schemas.microsoft.com/office/powerpoint/2010/main" xmlns="" val="272774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3A0D5C7-BE7E-467E-8F18-0485993F5F28}" type="slidenum">
              <a:rPr lang="en-US" altLang="en-US"/>
              <a:pPr>
                <a:defRPr/>
              </a:pPr>
              <a:t>‹#›</a:t>
            </a:fld>
            <a:endParaRPr lang="en-US" altLang="en-US" dirty="0"/>
          </a:p>
        </p:txBody>
      </p:sp>
    </p:spTree>
    <p:extLst>
      <p:ext uri="{BB962C8B-B14F-4D97-AF65-F5344CB8AC3E}">
        <p14:creationId xmlns:p14="http://schemas.microsoft.com/office/powerpoint/2010/main" xmlns="" val="3932390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E9559E8-C9F9-47E5-BE5F-926B82011A39}" type="slidenum">
              <a:rPr lang="en-US" altLang="en-US"/>
              <a:pPr>
                <a:defRPr/>
              </a:pPr>
              <a:t>‹#›</a:t>
            </a:fld>
            <a:endParaRPr lang="en-US" altLang="en-US" dirty="0"/>
          </a:p>
        </p:txBody>
      </p:sp>
    </p:spTree>
    <p:extLst>
      <p:ext uri="{BB962C8B-B14F-4D97-AF65-F5344CB8AC3E}">
        <p14:creationId xmlns:p14="http://schemas.microsoft.com/office/powerpoint/2010/main" xmlns="" val="2368206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9FDFDE-1C8B-48C8-98CE-2226E63E4691}" type="slidenum">
              <a:rPr lang="en-US" altLang="en-US"/>
              <a:pPr>
                <a:defRPr/>
              </a:pPr>
              <a:t>‹#›</a:t>
            </a:fld>
            <a:endParaRPr lang="en-US" altLang="en-US" dirty="0"/>
          </a:p>
        </p:txBody>
      </p:sp>
    </p:spTree>
    <p:extLst>
      <p:ext uri="{BB962C8B-B14F-4D97-AF65-F5344CB8AC3E}">
        <p14:creationId xmlns:p14="http://schemas.microsoft.com/office/powerpoint/2010/main" xmlns="" val="612143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C0131A-CD36-4B17-B122-9207B33DCA6F}" type="slidenum">
              <a:rPr lang="en-US" altLang="en-US"/>
              <a:pPr>
                <a:defRPr/>
              </a:pPr>
              <a:t>‹#›</a:t>
            </a:fld>
            <a:endParaRPr lang="en-US" altLang="en-US" dirty="0"/>
          </a:p>
        </p:txBody>
      </p:sp>
    </p:spTree>
    <p:extLst>
      <p:ext uri="{BB962C8B-B14F-4D97-AF65-F5344CB8AC3E}">
        <p14:creationId xmlns:p14="http://schemas.microsoft.com/office/powerpoint/2010/main" xmlns="" val="375136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E169E1-F8A2-46B8-BCFC-96672BBC6AC9}" type="slidenum">
              <a:rPr lang="en-US" altLang="en-US"/>
              <a:pPr>
                <a:defRPr/>
              </a:pPr>
              <a:t>‹#›</a:t>
            </a:fld>
            <a:endParaRPr lang="en-US" altLang="en-US" dirty="0"/>
          </a:p>
        </p:txBody>
      </p:sp>
    </p:spTree>
    <p:extLst>
      <p:ext uri="{BB962C8B-B14F-4D97-AF65-F5344CB8AC3E}">
        <p14:creationId xmlns:p14="http://schemas.microsoft.com/office/powerpoint/2010/main" xmlns="" val="13409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85340C53-9615-42FA-A8C2-D652FDB50F2D}" type="slidenum">
              <a:rPr lang="en-US" altLang="en-US"/>
              <a:pPr>
                <a:defRPr/>
              </a:pPr>
              <a:t>‹#›</a:t>
            </a:fld>
            <a:endParaRPr lang="en-US" altLang="en-US" dirty="0"/>
          </a:p>
        </p:txBody>
      </p:sp>
    </p:spTree>
    <p:extLst>
      <p:ext uri="{BB962C8B-B14F-4D97-AF65-F5344CB8AC3E}">
        <p14:creationId xmlns:p14="http://schemas.microsoft.com/office/powerpoint/2010/main" xmlns="" val="2931515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2AF9D7-CB54-4EDE-901E-1C98FCB2FFE1}" type="slidenum">
              <a:rPr lang="en-US" altLang="en-US"/>
              <a:pPr>
                <a:defRPr/>
              </a:pPr>
              <a:t>‹#›</a:t>
            </a:fld>
            <a:endParaRPr lang="en-US" altLang="en-US" dirty="0"/>
          </a:p>
        </p:txBody>
      </p:sp>
    </p:spTree>
    <p:extLst>
      <p:ext uri="{BB962C8B-B14F-4D97-AF65-F5344CB8AC3E}">
        <p14:creationId xmlns:p14="http://schemas.microsoft.com/office/powerpoint/2010/main" xmlns="" val="16210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CBFDD9-C1CB-405E-8320-73DF1B616684}" type="slidenum">
              <a:rPr lang="en-US" altLang="en-US"/>
              <a:pPr>
                <a:defRPr/>
              </a:pPr>
              <a:t>‹#›</a:t>
            </a:fld>
            <a:endParaRPr lang="en-US" altLang="en-US" dirty="0"/>
          </a:p>
        </p:txBody>
      </p:sp>
    </p:spTree>
    <p:extLst>
      <p:ext uri="{BB962C8B-B14F-4D97-AF65-F5344CB8AC3E}">
        <p14:creationId xmlns:p14="http://schemas.microsoft.com/office/powerpoint/2010/main" xmlns="" val="3642259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01911F-3522-44CC-8C10-88BFEAB3A3AA}" type="slidenum">
              <a:rPr lang="en-US" altLang="en-US"/>
              <a:pPr>
                <a:defRPr/>
              </a:pPr>
              <a:t>‹#›</a:t>
            </a:fld>
            <a:endParaRPr lang="en-US" altLang="en-US" dirty="0"/>
          </a:p>
        </p:txBody>
      </p:sp>
    </p:spTree>
    <p:extLst>
      <p:ext uri="{BB962C8B-B14F-4D97-AF65-F5344CB8AC3E}">
        <p14:creationId xmlns:p14="http://schemas.microsoft.com/office/powerpoint/2010/main" xmlns="" val="1564007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E8B331E-198D-492F-8C71-F56034946DAA}" type="slidenum">
              <a:rPr lang="en-US" altLang="en-US"/>
              <a:pPr>
                <a:defRPr/>
              </a:pPr>
              <a:t>‹#›</a:t>
            </a:fld>
            <a:endParaRPr lang="en-US" altLang="en-US" dirty="0"/>
          </a:p>
        </p:txBody>
      </p:sp>
    </p:spTree>
    <p:extLst>
      <p:ext uri="{BB962C8B-B14F-4D97-AF65-F5344CB8AC3E}">
        <p14:creationId xmlns:p14="http://schemas.microsoft.com/office/powerpoint/2010/main" xmlns="" val="162158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0B31C5D-D63F-4A33-846C-0AEE1BE8A201}" type="slidenum">
              <a:rPr lang="en-US" altLang="en-US"/>
              <a:pPr>
                <a:defRPr/>
              </a:pPr>
              <a:t>‹#›</a:t>
            </a:fld>
            <a:endParaRPr lang="en-US" altLang="en-US" dirty="0"/>
          </a:p>
        </p:txBody>
      </p:sp>
    </p:spTree>
    <p:extLst>
      <p:ext uri="{BB962C8B-B14F-4D97-AF65-F5344CB8AC3E}">
        <p14:creationId xmlns:p14="http://schemas.microsoft.com/office/powerpoint/2010/main" xmlns="" val="23523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428026-BC47-45C1-9607-B18EBF843CCE}" type="slidenum">
              <a:rPr lang="en-US" altLang="en-US"/>
              <a:pPr>
                <a:defRPr/>
              </a:pPr>
              <a:t>‹#›</a:t>
            </a:fld>
            <a:endParaRPr lang="en-US" altLang="en-US" dirty="0"/>
          </a:p>
        </p:txBody>
      </p:sp>
    </p:spTree>
    <p:extLst>
      <p:ext uri="{BB962C8B-B14F-4D97-AF65-F5344CB8AC3E}">
        <p14:creationId xmlns:p14="http://schemas.microsoft.com/office/powerpoint/2010/main" xmlns="" val="379171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1B0017A-56DA-47A8-9759-99C309900A78}" type="slidenum">
              <a:rPr lang="en-US" altLang="en-US"/>
              <a:pPr>
                <a:defRPr/>
              </a:pPr>
              <a:t>‹#›</a:t>
            </a:fld>
            <a:endParaRPr lang="en-US" altLang="en-US" dirty="0"/>
          </a:p>
        </p:txBody>
      </p:sp>
    </p:spTree>
    <p:extLst>
      <p:ext uri="{BB962C8B-B14F-4D97-AF65-F5344CB8AC3E}">
        <p14:creationId xmlns:p14="http://schemas.microsoft.com/office/powerpoint/2010/main" xmlns="" val="1866170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13953B-0AF5-45BA-9A53-E7F949599D61}" type="slidenum">
              <a:rPr lang="en-US" altLang="en-US"/>
              <a:pPr>
                <a:defRPr/>
              </a:pPr>
              <a:t>‹#›</a:t>
            </a:fld>
            <a:endParaRPr lang="en-US" altLang="en-US" dirty="0"/>
          </a:p>
        </p:txBody>
      </p:sp>
    </p:spTree>
    <p:extLst>
      <p:ext uri="{BB962C8B-B14F-4D97-AF65-F5344CB8AC3E}">
        <p14:creationId xmlns:p14="http://schemas.microsoft.com/office/powerpoint/2010/main" xmlns="" val="526895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506FA3-C94E-4DE7-A35A-BD8DDF5B9A46}" type="slidenum">
              <a:rPr lang="en-US" altLang="en-US"/>
              <a:pPr>
                <a:defRPr/>
              </a:pPr>
              <a:t>‹#›</a:t>
            </a:fld>
            <a:endParaRPr lang="en-US" altLang="en-US" dirty="0"/>
          </a:p>
        </p:txBody>
      </p:sp>
    </p:spTree>
    <p:extLst>
      <p:ext uri="{BB962C8B-B14F-4D97-AF65-F5344CB8AC3E}">
        <p14:creationId xmlns:p14="http://schemas.microsoft.com/office/powerpoint/2010/main" xmlns="" val="4011869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B58BB3-AD46-4C1B-9C91-236F4B8CB914}" type="slidenum">
              <a:rPr lang="en-US" altLang="en-US"/>
              <a:pPr>
                <a:defRPr/>
              </a:pPr>
              <a:t>‹#›</a:t>
            </a:fld>
            <a:endParaRPr lang="en-US" altLang="en-US" dirty="0"/>
          </a:p>
        </p:txBody>
      </p:sp>
    </p:spTree>
    <p:extLst>
      <p:ext uri="{BB962C8B-B14F-4D97-AF65-F5344CB8AC3E}">
        <p14:creationId xmlns:p14="http://schemas.microsoft.com/office/powerpoint/2010/main" xmlns="" val="3209716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103A1F-4BE2-4CB7-BB2A-12FB3A24852F}" type="slidenum">
              <a:rPr lang="en-US" altLang="en-US"/>
              <a:pPr>
                <a:defRPr/>
              </a:pPr>
              <a:t>‹#›</a:t>
            </a:fld>
            <a:endParaRPr lang="en-US" altLang="en-US" dirty="0"/>
          </a:p>
        </p:txBody>
      </p:sp>
    </p:spTree>
    <p:extLst>
      <p:ext uri="{BB962C8B-B14F-4D97-AF65-F5344CB8AC3E}">
        <p14:creationId xmlns:p14="http://schemas.microsoft.com/office/powerpoint/2010/main" xmlns="" val="3187085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pic>
        <p:nvPicPr>
          <p:cNvPr id="7" name="Picture 6" descr="IPBES Motif Bar LG.png"/>
          <p:cNvPicPr>
            <a:picLocks noChangeAspect="1"/>
          </p:cNvPicPr>
          <p:nvPr userDrawn="1"/>
        </p:nvPicPr>
        <p:blipFill>
          <a:blip r:embed="rId2">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Tree>
    <p:extLst>
      <p:ext uri="{BB962C8B-B14F-4D97-AF65-F5344CB8AC3E}">
        <p14:creationId xmlns:p14="http://schemas.microsoft.com/office/powerpoint/2010/main" xmlns="" val="1671644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7583"/>
            <a:ext cx="9144000" cy="75649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73040" y="-10195"/>
            <a:ext cx="7886700" cy="731520"/>
          </a:xfrm>
        </p:spPr>
        <p:txBody>
          <a:bodyPr>
            <a:normAutofit/>
          </a:bodyPr>
          <a:lstStyle>
            <a:lvl1pPr>
              <a:defRPr sz="3200" b="0" i="0">
                <a:solidFill>
                  <a:schemeClr val="bg1">
                    <a:lumMod val="95000"/>
                  </a:schemeClr>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73040" y="938656"/>
            <a:ext cx="8378352" cy="5370703"/>
          </a:xfrm>
        </p:spPr>
        <p:txBody>
          <a:bodyPr>
            <a:normAutofit/>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Line 8"/>
          <p:cNvSpPr>
            <a:spLocks noChangeShapeType="1"/>
          </p:cNvSpPr>
          <p:nvPr userDrawn="1"/>
        </p:nvSpPr>
        <p:spPr bwMode="auto">
          <a:xfrm>
            <a:off x="0" y="6532419"/>
            <a:ext cx="9144000" cy="22223"/>
          </a:xfrm>
          <a:prstGeom prst="line">
            <a:avLst/>
          </a:prstGeom>
          <a:noFill/>
          <a:ln w="28575">
            <a:solidFill>
              <a:schemeClr val="accent6">
                <a:lumMod val="75000"/>
              </a:schemeClr>
            </a:solidFill>
            <a:round/>
            <a:headEnd/>
            <a:tailEnd/>
          </a:ln>
          <a:extLst>
            <a:ext uri="{909E8E84-426E-40DD-AFC4-6F175D3DCCD1}">
              <a14:hiddenFill xmlns:a14="http://schemas.microsoft.com/office/drawing/2010/main" xmlns="">
                <a:noFill/>
              </a14:hiddenFill>
            </a:ext>
          </a:extLst>
        </p:spPr>
        <p:txBody>
          <a:bodyPr/>
          <a:lstStyle/>
          <a:p>
            <a:endParaRPr lang="en-ZA" dirty="0"/>
          </a:p>
        </p:txBody>
      </p:sp>
      <p:pic>
        <p:nvPicPr>
          <p:cNvPr id="10" name="Picture 1"/>
          <p:cNvPicPr>
            <a:picLocks noChangeAspect="1"/>
          </p:cNvPicPr>
          <p:nvPr userDrawn="1"/>
        </p:nvPicPr>
        <p:blipFill>
          <a:blip r:embed="rId2" cstate="print">
            <a:extLst>
              <a:ext uri="{BEBA8EAE-BF5A-486C-A8C5-ECC9F3942E4B}">
                <a14:imgProps xmlns:a14="http://schemas.microsoft.com/office/drawing/2010/main" xmlns="">
                  <a14:imgLayer r:embed="rId3">
                    <a14:imgEffect>
                      <a14:colorTemperature colorTemp="7200"/>
                    </a14:imgEffect>
                    <a14:imgEffect>
                      <a14:saturation sat="20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442036" y="-29153"/>
            <a:ext cx="701965" cy="76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6256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987961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79115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098FBA8-5F0A-426A-A084-FF969523F15F}" type="slidenum">
              <a:rPr lang="en-US" altLang="en-US"/>
              <a:pPr>
                <a:defRPr/>
              </a:pPr>
              <a:t>‹#›</a:t>
            </a:fld>
            <a:endParaRPr lang="en-US" altLang="en-US" dirty="0"/>
          </a:p>
        </p:txBody>
      </p:sp>
    </p:spTree>
    <p:extLst>
      <p:ext uri="{BB962C8B-B14F-4D97-AF65-F5344CB8AC3E}">
        <p14:creationId xmlns:p14="http://schemas.microsoft.com/office/powerpoint/2010/main" xmlns="" val="2957852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54568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420052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523922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407842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754672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253830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647325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2800"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800" baseline="0">
                <a:solidFill>
                  <a:srgbClr val="676C5F"/>
                </a:solidFill>
                <a:latin typeface="Arial"/>
              </a:defRPr>
            </a:lvl1pPr>
            <a:lvl2pPr marL="0">
              <a:buFontTx/>
              <a:buNone/>
              <a:defRPr sz="1800" baseline="0">
                <a:solidFill>
                  <a:srgbClr val="676C5F"/>
                </a:solidFill>
                <a:latin typeface="Arial"/>
              </a:defRPr>
            </a:lvl2pPr>
            <a:lvl3pPr marL="0">
              <a:buFontTx/>
              <a:buNone/>
              <a:defRPr sz="1800" baseline="0">
                <a:solidFill>
                  <a:srgbClr val="676C5F"/>
                </a:solidFill>
                <a:latin typeface="Arial"/>
              </a:defRPr>
            </a:lvl3pPr>
            <a:lvl4pPr marL="0">
              <a:buFontTx/>
              <a:buNone/>
              <a:defRPr sz="1800" baseline="0">
                <a:solidFill>
                  <a:srgbClr val="676C5F"/>
                </a:solidFill>
                <a:latin typeface="Arial"/>
              </a:defRPr>
            </a:lvl4pPr>
            <a:lvl5pPr marL="0">
              <a:buFontTx/>
              <a:buNone/>
              <a:defRPr sz="1800"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2400" baseline="0">
                <a:solidFill>
                  <a:schemeClr val="bg1">
                    <a:lumMod val="65000"/>
                  </a:schemeClr>
                </a:solidFill>
                <a:latin typeface="Arial"/>
              </a:defRPr>
            </a:lvl1pPr>
            <a:lvl2pPr>
              <a:buFontTx/>
              <a:buNone/>
              <a:defRPr sz="2400" baseline="0">
                <a:solidFill>
                  <a:srgbClr val="6E9528"/>
                </a:solidFill>
                <a:latin typeface="Arial"/>
              </a:defRPr>
            </a:lvl2pPr>
            <a:lvl3pPr>
              <a:buFontTx/>
              <a:buNone/>
              <a:defRPr sz="2400" baseline="0">
                <a:solidFill>
                  <a:srgbClr val="6E9528"/>
                </a:solidFill>
                <a:latin typeface="Arial"/>
              </a:defRPr>
            </a:lvl3pPr>
            <a:lvl4pPr>
              <a:buFontTx/>
              <a:buNone/>
              <a:defRPr sz="2400" baseline="0">
                <a:solidFill>
                  <a:srgbClr val="6E9528"/>
                </a:solidFill>
                <a:latin typeface="Arial"/>
              </a:defRPr>
            </a:lvl4pPr>
            <a:lvl5pPr>
              <a:buFontTx/>
              <a:buNone/>
              <a:defRPr sz="240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0"/>
            <a:ext cx="5334000" cy="365125"/>
          </a:xfrm>
          <a:prstGeom prst="rect">
            <a:avLst/>
          </a:prstGeom>
        </p:spPr>
        <p:txBody>
          <a:bodyPr vert="horz" lIns="91440" tIns="45720" rIns="91440" bIns="45720" rtlCol="0" anchor="ctr"/>
          <a:lstStyle>
            <a:lvl1pPr algn="l">
              <a:defRPr sz="1100">
                <a:solidFill>
                  <a:srgbClr val="676C5F"/>
                </a:solidFill>
                <a:latin typeface="Arial"/>
                <a:cs typeface="Calibri (Body)"/>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76C5F"/>
                </a:solidFill>
                <a:effectLst/>
                <a:uLnTx/>
                <a:uFillTx/>
                <a:latin typeface="Arial"/>
                <a:ea typeface="+mn-ea"/>
              </a:rPr>
              <a:t>The Intergovernmental Platform on Biodiversity and Ecosystem Services </a:t>
            </a:r>
          </a:p>
        </p:txBody>
      </p:sp>
      <p:sp>
        <p:nvSpPr>
          <p:cNvPr id="11"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100" b="1" i="0">
                <a:solidFill>
                  <a:srgbClr val="676C5F"/>
                </a:solidFill>
                <a:latin typeface="Arial"/>
                <a:cs typeface="Calibri (Body)"/>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76C5F"/>
                </a:solidFill>
                <a:effectLst/>
                <a:uLnTx/>
                <a:uFillTx/>
                <a:latin typeface="Arial"/>
                <a:ea typeface="+mn-ea"/>
              </a:rPr>
              <a:t>www.ipbes.net</a:t>
            </a: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a:stretch>
            <a:fillRect/>
          </a:stretch>
        </p:blipFill>
        <p:spPr>
          <a:xfrm>
            <a:off x="0" y="0"/>
            <a:ext cx="9144000" cy="540000"/>
          </a:xfrm>
          <a:prstGeom prst="rect">
            <a:avLst/>
          </a:prstGeom>
        </p:spPr>
      </p:pic>
    </p:spTree>
    <p:extLst>
      <p:ext uri="{BB962C8B-B14F-4D97-AF65-F5344CB8AC3E}">
        <p14:creationId xmlns:p14="http://schemas.microsoft.com/office/powerpoint/2010/main" xmlns="" val="4066634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b="1" i="0">
                <a:latin typeface="Arial Rounded MT Bold" panose="020F0704030504030204" pitchFamily="34" charset="0"/>
              </a:defRPr>
            </a:lvl1pPr>
          </a:lstStyle>
          <a:p>
            <a:endParaRPr lang="en-GB" dirty="0"/>
          </a:p>
        </p:txBody>
      </p:sp>
      <p:sp>
        <p:nvSpPr>
          <p:cNvPr id="3" name="Slide Number Placeholder 2"/>
          <p:cNvSpPr>
            <a:spLocks noGrp="1"/>
          </p:cNvSpPr>
          <p:nvPr>
            <p:ph type="sldNum" sz="quarter" idx="10"/>
          </p:nvPr>
        </p:nvSpPr>
        <p:spPr/>
        <p:txBody>
          <a:bodyPr/>
          <a:lstStyle>
            <a:lvl1pPr>
              <a:defRPr/>
            </a:lvl1pPr>
          </a:lstStyle>
          <a:p>
            <a:fld id="{C0A76E79-370C-465C-9C95-52E2B0F2C861}" type="slidenum">
              <a:rPr lang="en-GB" smtClean="0">
                <a:solidFill>
                  <a:prstClr val="white"/>
                </a:solidFill>
              </a:rPr>
              <a:pPr/>
              <a:t>‹#›</a:t>
            </a:fld>
            <a:endParaRPr lang="en-GB" dirty="0">
              <a:solidFill>
                <a:prstClr val="white"/>
              </a:solidFill>
            </a:endParaRPr>
          </a:p>
        </p:txBody>
      </p:sp>
      <p:sp>
        <p:nvSpPr>
          <p:cNvPr id="6" name="Content Placeholder 5"/>
          <p:cNvSpPr>
            <a:spLocks noGrp="1"/>
          </p:cNvSpPr>
          <p:nvPr>
            <p:ph sz="quarter" idx="11"/>
          </p:nvPr>
        </p:nvSpPr>
        <p:spPr>
          <a:xfrm>
            <a:off x="252046" y="1052514"/>
            <a:ext cx="8639906" cy="5256212"/>
          </a:xfrm>
        </p:spPr>
        <p:txBody>
          <a:bodyPr>
            <a:normAutofit/>
          </a:bodyPr>
          <a:lstStyle>
            <a:lvl1pPr>
              <a:defRPr sz="1350">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7"/>
          <p:cNvSpPr>
            <a:spLocks noGrp="1"/>
          </p:cNvSpPr>
          <p:nvPr>
            <p:ph type="body" sz="quarter" idx="13" hasCustomPrompt="1"/>
          </p:nvPr>
        </p:nvSpPr>
        <p:spPr>
          <a:xfrm>
            <a:off x="252046" y="6525344"/>
            <a:ext cx="6978162" cy="332656"/>
          </a:xfrm>
          <a:prstGeom prst="rect">
            <a:avLst/>
          </a:prstGeom>
        </p:spPr>
        <p:txBody>
          <a:bodyPr anchor="ctr">
            <a:normAutofit/>
          </a:bodyPr>
          <a:lstStyle>
            <a:lvl1pPr marL="0" indent="0">
              <a:buNone/>
              <a:defRPr sz="692" i="1">
                <a:solidFill>
                  <a:schemeClr val="bg1"/>
                </a:solidFill>
              </a:defRPr>
            </a:lvl1pPr>
          </a:lstStyle>
          <a:p>
            <a:pPr lvl="0"/>
            <a:r>
              <a:rPr lang="en-US" dirty="0"/>
              <a:t>Note / Source</a:t>
            </a:r>
            <a:endParaRPr lang="en-GB" dirty="0"/>
          </a:p>
        </p:txBody>
      </p:sp>
      <p:sp>
        <p:nvSpPr>
          <p:cNvPr id="8" name="Rectangle 7"/>
          <p:cNvSpPr/>
          <p:nvPr userDrawn="1"/>
        </p:nvSpPr>
        <p:spPr>
          <a:xfrm>
            <a:off x="8299938" y="-23414"/>
            <a:ext cx="844062" cy="715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endParaRPr lang="en-ZA" sz="1247" dirty="0">
              <a:solidFill>
                <a:prstClr val="white"/>
              </a:solidFill>
            </a:endParaRPr>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423031" y="25325"/>
            <a:ext cx="604470" cy="7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832104"/>
            <a:ext cx="9144000" cy="0"/>
          </a:xfrm>
          <a:prstGeom prst="line">
            <a:avLst/>
          </a:prstGeom>
          <a:ln w="63500">
            <a:solidFill>
              <a:schemeClr val="accent4">
                <a:lumMod val="60000"/>
                <a:lumOff val="40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3130468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71D720C-4FAF-424D-9BD1-7C1FF3860625}" type="slidenum">
              <a:rPr lang="en-US" altLang="en-US"/>
              <a:pPr>
                <a:defRPr/>
              </a:pPr>
              <a:t>‹#›</a:t>
            </a:fld>
            <a:endParaRPr lang="en-US" altLang="en-US" dirty="0"/>
          </a:p>
        </p:txBody>
      </p:sp>
    </p:spTree>
    <p:extLst>
      <p:ext uri="{BB962C8B-B14F-4D97-AF65-F5344CB8AC3E}">
        <p14:creationId xmlns:p14="http://schemas.microsoft.com/office/powerpoint/2010/main" xmlns="" val="253208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A64E97E-177B-407C-BC8B-C614A13FFE0D}" type="slidenum">
              <a:rPr lang="en-US" altLang="en-US"/>
              <a:pPr>
                <a:defRPr/>
              </a:pPr>
              <a:t>‹#›</a:t>
            </a:fld>
            <a:endParaRPr lang="en-US" altLang="en-US" dirty="0"/>
          </a:p>
        </p:txBody>
      </p:sp>
    </p:spTree>
    <p:extLst>
      <p:ext uri="{BB962C8B-B14F-4D97-AF65-F5344CB8AC3E}">
        <p14:creationId xmlns:p14="http://schemas.microsoft.com/office/powerpoint/2010/main" xmlns="" val="3238123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046DB23-DB99-4865-812E-48BB7C077102}" type="slidenum">
              <a:rPr lang="en-US" altLang="en-US"/>
              <a:pPr>
                <a:defRPr/>
              </a:pPr>
              <a:t>‹#›</a:t>
            </a:fld>
            <a:endParaRPr lang="en-US" altLang="en-US" dirty="0"/>
          </a:p>
        </p:txBody>
      </p:sp>
    </p:spTree>
    <p:extLst>
      <p:ext uri="{BB962C8B-B14F-4D97-AF65-F5344CB8AC3E}">
        <p14:creationId xmlns:p14="http://schemas.microsoft.com/office/powerpoint/2010/main" xmlns="" val="1101188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pic>
        <p:nvPicPr>
          <p:cNvPr id="7" name="Picture 6" descr="IPBES Motif Bar LG.png"/>
          <p:cNvPicPr>
            <a:picLocks noChangeAspect="1"/>
          </p:cNvPicPr>
          <p:nvPr userDrawn="1"/>
        </p:nvPicPr>
        <p:blipFill>
          <a:blip r:embed="rId2">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Tree>
    <p:extLst>
      <p:ext uri="{BB962C8B-B14F-4D97-AF65-F5344CB8AC3E}">
        <p14:creationId xmlns:p14="http://schemas.microsoft.com/office/powerpoint/2010/main" xmlns="" val="3360070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
        <p:nvSpPr>
          <p:cNvPr id="7" name="Rectangle 6"/>
          <p:cNvSpPr/>
          <p:nvPr userDrawn="1"/>
        </p:nvSpPr>
        <p:spPr>
          <a:xfrm>
            <a:off x="0" y="-17583"/>
            <a:ext cx="9144000" cy="75649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white"/>
              </a:solidFill>
            </a:endParaRPr>
          </a:p>
        </p:txBody>
      </p:sp>
      <p:pic>
        <p:nvPicPr>
          <p:cNvPr id="8" name="Picture 7" descr="IPBES Motif Bar LG.png"/>
          <p:cNvPicPr>
            <a:picLocks noChangeAspect="1"/>
          </p:cNvPicPr>
          <p:nvPr userDrawn="1"/>
        </p:nvPicPr>
        <p:blipFill>
          <a:blip r:embed="rId2">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
        <p:nvSpPr>
          <p:cNvPr id="9" name="Line 8"/>
          <p:cNvSpPr>
            <a:spLocks noChangeShapeType="1"/>
          </p:cNvSpPr>
          <p:nvPr userDrawn="1"/>
        </p:nvSpPr>
        <p:spPr bwMode="auto">
          <a:xfrm>
            <a:off x="0" y="6532423"/>
            <a:ext cx="9144000" cy="22223"/>
          </a:xfrm>
          <a:prstGeom prst="line">
            <a:avLst/>
          </a:prstGeom>
          <a:noFill/>
          <a:ln w="28575">
            <a:solidFill>
              <a:schemeClr val="accent6">
                <a:lumMod val="75000"/>
              </a:schemeClr>
            </a:solidFill>
            <a:round/>
            <a:headEnd/>
            <a:tailEnd/>
          </a:ln>
          <a:extLst>
            <a:ext uri="{909E8E84-426E-40DD-AFC4-6F175D3DCCD1}">
              <a14:hiddenFill xmlns:a14="http://schemas.microsoft.com/office/drawing/2010/main" xmlns="">
                <a:noFill/>
              </a14:hiddenFill>
            </a:ext>
          </a:extLst>
        </p:spPr>
        <p:txBody>
          <a:bodyPr/>
          <a:lstStyle/>
          <a:p>
            <a:endParaRPr lang="en-ZA" sz="1013" dirty="0"/>
          </a:p>
        </p:txBody>
      </p:sp>
    </p:spTree>
    <p:extLst>
      <p:ext uri="{BB962C8B-B14F-4D97-AF65-F5344CB8AC3E}">
        <p14:creationId xmlns:p14="http://schemas.microsoft.com/office/powerpoint/2010/main" xmlns="" val="2067291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379044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871903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725656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894770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0266077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720225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4051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1A2E22-E775-4558-BF3D-BAC34C589B84}" type="slidenum">
              <a:rPr lang="en-US" altLang="en-US"/>
              <a:pPr>
                <a:defRPr/>
              </a:pPr>
              <a:t>‹#›</a:t>
            </a:fld>
            <a:endParaRPr lang="en-US" altLang="en-US" dirty="0"/>
          </a:p>
        </p:txBody>
      </p:sp>
    </p:spTree>
    <p:extLst>
      <p:ext uri="{BB962C8B-B14F-4D97-AF65-F5344CB8AC3E}">
        <p14:creationId xmlns:p14="http://schemas.microsoft.com/office/powerpoint/2010/main" xmlns="" val="1305160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2556549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1526323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1575"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013" baseline="0">
                <a:solidFill>
                  <a:srgbClr val="676C5F"/>
                </a:solidFill>
                <a:latin typeface="Arial"/>
              </a:defRPr>
            </a:lvl1pPr>
            <a:lvl2pPr marL="0">
              <a:buFontTx/>
              <a:buNone/>
              <a:defRPr sz="1013" baseline="0">
                <a:solidFill>
                  <a:srgbClr val="676C5F"/>
                </a:solidFill>
                <a:latin typeface="Arial"/>
              </a:defRPr>
            </a:lvl2pPr>
            <a:lvl3pPr marL="0">
              <a:buFontTx/>
              <a:buNone/>
              <a:defRPr sz="1013" baseline="0">
                <a:solidFill>
                  <a:srgbClr val="676C5F"/>
                </a:solidFill>
                <a:latin typeface="Arial"/>
              </a:defRPr>
            </a:lvl3pPr>
            <a:lvl4pPr marL="0">
              <a:buFontTx/>
              <a:buNone/>
              <a:defRPr sz="1013" baseline="0">
                <a:solidFill>
                  <a:srgbClr val="676C5F"/>
                </a:solidFill>
                <a:latin typeface="Arial"/>
              </a:defRPr>
            </a:lvl4pPr>
            <a:lvl5pPr marL="0">
              <a:buFontTx/>
              <a:buNone/>
              <a:defRPr sz="1013"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1350" baseline="0">
                <a:solidFill>
                  <a:schemeClr val="bg1">
                    <a:lumMod val="65000"/>
                  </a:schemeClr>
                </a:solidFill>
                <a:latin typeface="Arial"/>
              </a:defRPr>
            </a:lvl1pPr>
            <a:lvl2pPr>
              <a:buFontTx/>
              <a:buNone/>
              <a:defRPr sz="1350" baseline="0">
                <a:solidFill>
                  <a:srgbClr val="6E9528"/>
                </a:solidFill>
                <a:latin typeface="Arial"/>
              </a:defRPr>
            </a:lvl2pPr>
            <a:lvl3pPr>
              <a:buFontTx/>
              <a:buNone/>
              <a:defRPr sz="1350" baseline="0">
                <a:solidFill>
                  <a:srgbClr val="6E9528"/>
                </a:solidFill>
                <a:latin typeface="Arial"/>
              </a:defRPr>
            </a:lvl3pPr>
            <a:lvl4pPr>
              <a:buFontTx/>
              <a:buNone/>
              <a:defRPr sz="1350" baseline="0">
                <a:solidFill>
                  <a:srgbClr val="6E9528"/>
                </a:solidFill>
                <a:latin typeface="Arial"/>
              </a:defRPr>
            </a:lvl4pPr>
            <a:lvl5pPr>
              <a:buFontTx/>
              <a:buNone/>
              <a:defRPr sz="135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4"/>
            <a:ext cx="5334000" cy="365125"/>
          </a:xfrm>
          <a:prstGeom prst="rect">
            <a:avLst/>
          </a:prstGeom>
        </p:spPr>
        <p:txBody>
          <a:bodyPr vert="horz" lIns="91440" tIns="45720" rIns="91440" bIns="45720" rtlCol="0" anchor="ctr"/>
          <a:lstStyle>
            <a:lvl1pPr algn="l">
              <a:defRPr sz="619">
                <a:solidFill>
                  <a:srgbClr val="676C5F"/>
                </a:solidFill>
                <a:latin typeface="Arial"/>
                <a:cs typeface="Calibri (Body)"/>
              </a:defRPr>
            </a:lvl1pPr>
          </a:lstStyle>
          <a:p>
            <a:pPr defTabSz="257175">
              <a:defRPr/>
            </a:pPr>
            <a:r>
              <a:rPr lang="en-US" dirty="0"/>
              <a:t>The Intergovernmental Platform on Biodiversity and Ecosystem Services </a:t>
            </a:r>
          </a:p>
        </p:txBody>
      </p:sp>
      <p:sp>
        <p:nvSpPr>
          <p:cNvPr id="11" name="Footer Placeholder 4"/>
          <p:cNvSpPr>
            <a:spLocks noGrp="1"/>
          </p:cNvSpPr>
          <p:nvPr>
            <p:ph type="ftr" sz="quarter" idx="3"/>
          </p:nvPr>
        </p:nvSpPr>
        <p:spPr>
          <a:xfrm>
            <a:off x="5791200" y="6356354"/>
            <a:ext cx="2895600" cy="365125"/>
          </a:xfrm>
          <a:prstGeom prst="rect">
            <a:avLst/>
          </a:prstGeom>
        </p:spPr>
        <p:txBody>
          <a:bodyPr vert="horz" lIns="91440" tIns="45720" rIns="91440" bIns="45720" rtlCol="0" anchor="ctr"/>
          <a:lstStyle>
            <a:lvl1pPr algn="r">
              <a:defRPr sz="619" b="1" i="0">
                <a:solidFill>
                  <a:srgbClr val="676C5F"/>
                </a:solidFill>
                <a:latin typeface="Arial"/>
                <a:cs typeface="Calibri (Body)"/>
              </a:defRPr>
            </a:lvl1pPr>
          </a:lstStyle>
          <a:p>
            <a:pPr defTabSz="257175">
              <a:defRPr/>
            </a:pPr>
            <a:r>
              <a:rPr lang="en-US" dirty="0"/>
              <a:t>www.ipbes.net</a:t>
            </a: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a:stretch>
            <a:fillRect/>
          </a:stretch>
        </p:blipFill>
        <p:spPr>
          <a:xfrm>
            <a:off x="0" y="0"/>
            <a:ext cx="9144000" cy="540000"/>
          </a:xfrm>
          <a:prstGeom prst="rect">
            <a:avLst/>
          </a:prstGeom>
        </p:spPr>
      </p:pic>
    </p:spTree>
    <p:extLst>
      <p:ext uri="{BB962C8B-B14F-4D97-AF65-F5344CB8AC3E}">
        <p14:creationId xmlns:p14="http://schemas.microsoft.com/office/powerpoint/2010/main" xmlns="" val="3267065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lide Number Placeholder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5D6F46-2EB3-40CA-BB0E-DBFE2C07561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9789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89F4C5-F295-4EA4-B1C8-9B21C32792A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760188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0D0187-CEF0-487B-98AE-94F445C8EB1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591050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F400C0-70E4-4411-8042-BDE27641ED6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614567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132A6B-F8B0-41B9-A20C-91FF4BCE193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945093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93BB8E-0CEF-4EE2-8DA9-E6C3EC0703B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054884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78AB7D-4649-4390-96F9-2BC76C80A7A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17916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AF65E9-5550-4897-BBF9-FEBFFE046BFC}" type="slidenum">
              <a:rPr lang="en-US" altLang="en-US"/>
              <a:pPr>
                <a:defRPr/>
              </a:pPr>
              <a:t>‹#›</a:t>
            </a:fld>
            <a:endParaRPr lang="en-US" altLang="en-US" dirty="0"/>
          </a:p>
        </p:txBody>
      </p:sp>
    </p:spTree>
    <p:extLst>
      <p:ext uri="{BB962C8B-B14F-4D97-AF65-F5344CB8AC3E}">
        <p14:creationId xmlns:p14="http://schemas.microsoft.com/office/powerpoint/2010/main" xmlns="" val="1577138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772BAC-ABF3-423D-A3DE-9A4DA649E61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5563163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D4DFCB-757F-48FE-AFC9-529642BF4D6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236355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997FC2-6B61-4686-A095-C5CDBCD9ADE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33974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1E7CD1-07BA-4B0F-B37A-E1F8DDF0BCF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119676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IPBES Motif Bar LG.png"/>
          <p:cNvPicPr>
            <a:picLocks noChangeAspect="1"/>
          </p:cNvPicPr>
          <p:nvPr userDrawn="1"/>
        </p:nvPicPr>
        <p:blipFill>
          <a:blip r:embed="rId2"/>
          <a:stretch>
            <a:fillRect/>
          </a:stretch>
        </p:blipFill>
        <p:spPr>
          <a:xfrm>
            <a:off x="0" y="-29153"/>
            <a:ext cx="9144000" cy="738908"/>
          </a:xfrm>
          <a:prstGeom prst="rect">
            <a:avLst/>
          </a:prstGeom>
          <a:solidFill>
            <a:schemeClr val="accent6">
              <a:lumMod val="50000"/>
              <a:alpha val="95000"/>
            </a:schemeClr>
          </a:solidFill>
        </p:spPr>
      </p:pic>
    </p:spTree>
    <p:extLst>
      <p:ext uri="{BB962C8B-B14F-4D97-AF65-F5344CB8AC3E}">
        <p14:creationId xmlns:p14="http://schemas.microsoft.com/office/powerpoint/2010/main" xmlns="" val="29013187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7583"/>
            <a:ext cx="9144000" cy="75649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IPBES Motif Bar LG.png"/>
          <p:cNvPicPr>
            <a:picLocks noChangeAspect="1"/>
          </p:cNvPicPr>
          <p:nvPr userDrawn="1"/>
        </p:nvPicPr>
        <p:blipFill>
          <a:blip r:embed="rId2"/>
          <a:stretch>
            <a:fillRect/>
          </a:stretch>
        </p:blipFill>
        <p:spPr>
          <a:xfrm>
            <a:off x="0" y="-29153"/>
            <a:ext cx="9144000" cy="738908"/>
          </a:xfrm>
          <a:prstGeom prst="rect">
            <a:avLst/>
          </a:prstGeom>
          <a:solidFill>
            <a:schemeClr val="accent6">
              <a:lumMod val="50000"/>
              <a:alpha val="95000"/>
            </a:schemeClr>
          </a:solidFill>
        </p:spPr>
      </p:pic>
      <p:sp>
        <p:nvSpPr>
          <p:cNvPr id="2" name="Title 1"/>
          <p:cNvSpPr>
            <a:spLocks noGrp="1"/>
          </p:cNvSpPr>
          <p:nvPr>
            <p:ph type="title"/>
          </p:nvPr>
        </p:nvSpPr>
        <p:spPr>
          <a:xfrm>
            <a:off x="473040" y="-10195"/>
            <a:ext cx="7886700" cy="731520"/>
          </a:xfrm>
        </p:spPr>
        <p:txBody>
          <a:bodyPr>
            <a:normAutofit/>
          </a:bodyPr>
          <a:lstStyle>
            <a:lvl1pPr>
              <a:defRPr sz="3200" b="0" i="0">
                <a:solidFill>
                  <a:schemeClr val="bg1">
                    <a:lumMod val="95000"/>
                  </a:schemeClr>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73040" y="938656"/>
            <a:ext cx="8378352" cy="5370703"/>
          </a:xfrm>
        </p:spPr>
        <p:txBody>
          <a:bodyPr>
            <a:normAutofit/>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Line 8"/>
          <p:cNvSpPr>
            <a:spLocks noChangeShapeType="1"/>
          </p:cNvSpPr>
          <p:nvPr userDrawn="1"/>
        </p:nvSpPr>
        <p:spPr bwMode="auto">
          <a:xfrm>
            <a:off x="0" y="6532419"/>
            <a:ext cx="9144000" cy="22223"/>
          </a:xfrm>
          <a:prstGeom prst="line">
            <a:avLst/>
          </a:prstGeom>
          <a:noFill/>
          <a:ln w="28575">
            <a:solidFill>
              <a:schemeClr val="accent6">
                <a:lumMod val="75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42036" y="-29153"/>
            <a:ext cx="701965" cy="76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4045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861838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6099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761874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4028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4BABE9-0F5C-465D-B3CB-0BD0D0C2EA86}" type="slidenum">
              <a:rPr lang="en-US" altLang="en-US"/>
              <a:pPr>
                <a:defRPr/>
              </a:pPr>
              <a:t>‹#›</a:t>
            </a:fld>
            <a:endParaRPr lang="en-US" altLang="en-US" dirty="0"/>
          </a:p>
        </p:txBody>
      </p:sp>
    </p:spTree>
    <p:extLst>
      <p:ext uri="{BB962C8B-B14F-4D97-AF65-F5344CB8AC3E}">
        <p14:creationId xmlns:p14="http://schemas.microsoft.com/office/powerpoint/2010/main" xmlns="" val="3786941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46341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446978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544667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32732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56655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2800"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800" baseline="0">
                <a:solidFill>
                  <a:srgbClr val="676C5F"/>
                </a:solidFill>
                <a:latin typeface="Arial"/>
              </a:defRPr>
            </a:lvl1pPr>
            <a:lvl2pPr marL="0">
              <a:buFontTx/>
              <a:buNone/>
              <a:defRPr sz="1800" baseline="0">
                <a:solidFill>
                  <a:srgbClr val="676C5F"/>
                </a:solidFill>
                <a:latin typeface="Arial"/>
              </a:defRPr>
            </a:lvl2pPr>
            <a:lvl3pPr marL="0">
              <a:buFontTx/>
              <a:buNone/>
              <a:defRPr sz="1800" baseline="0">
                <a:solidFill>
                  <a:srgbClr val="676C5F"/>
                </a:solidFill>
                <a:latin typeface="Arial"/>
              </a:defRPr>
            </a:lvl3pPr>
            <a:lvl4pPr marL="0">
              <a:buFontTx/>
              <a:buNone/>
              <a:defRPr sz="1800" baseline="0">
                <a:solidFill>
                  <a:srgbClr val="676C5F"/>
                </a:solidFill>
                <a:latin typeface="Arial"/>
              </a:defRPr>
            </a:lvl4pPr>
            <a:lvl5pPr marL="0">
              <a:buFontTx/>
              <a:buNone/>
              <a:defRPr sz="1800"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2400" baseline="0">
                <a:solidFill>
                  <a:schemeClr val="bg1">
                    <a:lumMod val="65000"/>
                  </a:schemeClr>
                </a:solidFill>
                <a:latin typeface="Arial"/>
              </a:defRPr>
            </a:lvl1pPr>
            <a:lvl2pPr>
              <a:buFontTx/>
              <a:buNone/>
              <a:defRPr sz="2400" baseline="0">
                <a:solidFill>
                  <a:srgbClr val="6E9528"/>
                </a:solidFill>
                <a:latin typeface="Arial"/>
              </a:defRPr>
            </a:lvl2pPr>
            <a:lvl3pPr>
              <a:buFontTx/>
              <a:buNone/>
              <a:defRPr sz="2400" baseline="0">
                <a:solidFill>
                  <a:srgbClr val="6E9528"/>
                </a:solidFill>
                <a:latin typeface="Arial"/>
              </a:defRPr>
            </a:lvl3pPr>
            <a:lvl4pPr>
              <a:buFontTx/>
              <a:buNone/>
              <a:defRPr sz="2400" baseline="0">
                <a:solidFill>
                  <a:srgbClr val="6E9528"/>
                </a:solidFill>
                <a:latin typeface="Arial"/>
              </a:defRPr>
            </a:lvl4pPr>
            <a:lvl5pPr>
              <a:buFontTx/>
              <a:buNone/>
              <a:defRPr sz="240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0"/>
            <a:ext cx="5334000" cy="365125"/>
          </a:xfrm>
          <a:prstGeom prst="rect">
            <a:avLst/>
          </a:prstGeom>
        </p:spPr>
        <p:txBody>
          <a:bodyPr vert="horz" lIns="91440" tIns="45720" rIns="91440" bIns="45720" rtlCol="0" anchor="ctr"/>
          <a:lstStyle>
            <a:lvl1pPr algn="l">
              <a:defRPr sz="1100">
                <a:solidFill>
                  <a:srgbClr val="676C5F"/>
                </a:solidFill>
                <a:latin typeface="Arial"/>
                <a:cs typeface="Calibri (Body)"/>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76C5F"/>
                </a:solidFill>
                <a:effectLst/>
                <a:uLnTx/>
                <a:uFillTx/>
                <a:latin typeface="Arial"/>
                <a:ea typeface="+mn-ea"/>
              </a:rPr>
              <a:t>The Intergovernmental Platform on Biodiversity and Ecosystem Services </a:t>
            </a:r>
          </a:p>
        </p:txBody>
      </p:sp>
      <p:sp>
        <p:nvSpPr>
          <p:cNvPr id="11"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100" b="1" i="0">
                <a:solidFill>
                  <a:srgbClr val="676C5F"/>
                </a:solidFill>
                <a:latin typeface="Arial"/>
                <a:cs typeface="Calibri (Body)"/>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76C5F"/>
                </a:solidFill>
                <a:effectLst/>
                <a:uLnTx/>
                <a:uFillTx/>
                <a:latin typeface="Arial"/>
                <a:ea typeface="+mn-ea"/>
              </a:rPr>
              <a:t>www.ipbes.net</a:t>
            </a: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a:stretch>
            <a:fillRect/>
          </a:stretch>
        </p:blipFill>
        <p:spPr>
          <a:xfrm>
            <a:off x="0" y="0"/>
            <a:ext cx="9144000" cy="540000"/>
          </a:xfrm>
          <a:prstGeom prst="rect">
            <a:avLst/>
          </a:prstGeom>
        </p:spPr>
      </p:pic>
    </p:spTree>
    <p:extLst>
      <p:ext uri="{BB962C8B-B14F-4D97-AF65-F5344CB8AC3E}">
        <p14:creationId xmlns:p14="http://schemas.microsoft.com/office/powerpoint/2010/main" xmlns="" val="39900839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fld id="{11AB96ED-DA75-4E95-AB6F-066639CEA975}" type="datetime1">
              <a:rPr lang="en-US"/>
              <a:pPr>
                <a:defRPr/>
              </a:pPr>
              <a:t>8/26/2020</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4361518B-F4E6-4F47-925B-82296E2A4752}" type="slidenum">
              <a:rPr lang="en-US" altLang="en-US"/>
              <a:pPr>
                <a:defRPr/>
              </a:pPr>
              <a:t>‹#›</a:t>
            </a:fld>
            <a:endParaRPr lang="en-US" altLang="en-US" dirty="0"/>
          </a:p>
        </p:txBody>
      </p:sp>
    </p:spTree>
    <p:extLst>
      <p:ext uri="{BB962C8B-B14F-4D97-AF65-F5344CB8AC3E}">
        <p14:creationId xmlns:p14="http://schemas.microsoft.com/office/powerpoint/2010/main" xmlns="" val="944955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59130DED-F483-42E3-9959-4CE7E3C4FA88}" type="datetime1">
              <a:rPr lang="en-US"/>
              <a:pPr>
                <a:defRPr/>
              </a:pPr>
              <a:t>8/26/2020</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4E465304-4B5C-4508-8101-D5AFC80A0342}" type="slidenum">
              <a:rPr lang="en-US" altLang="en-US"/>
              <a:pPr>
                <a:defRPr/>
              </a:pPr>
              <a:t>‹#›</a:t>
            </a:fld>
            <a:endParaRPr lang="en-US" altLang="en-US" dirty="0"/>
          </a:p>
        </p:txBody>
      </p:sp>
    </p:spTree>
    <p:extLst>
      <p:ext uri="{BB962C8B-B14F-4D97-AF65-F5344CB8AC3E}">
        <p14:creationId xmlns:p14="http://schemas.microsoft.com/office/powerpoint/2010/main" xmlns="" val="4134503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1DD3561D-1DFE-4173-8E86-C6FDD928CC42}" type="datetime1">
              <a:rPr lang="en-US"/>
              <a:pPr>
                <a:defRPr/>
              </a:pPr>
              <a:t>8/26/2020</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15CB4B46-B3CE-40F4-8494-FF467E72F64A}" type="slidenum">
              <a:rPr lang="en-US" altLang="en-US"/>
              <a:pPr>
                <a:defRPr/>
              </a:pPr>
              <a:t>‹#›</a:t>
            </a:fld>
            <a:endParaRPr lang="en-US" altLang="en-US" dirty="0"/>
          </a:p>
        </p:txBody>
      </p:sp>
    </p:spTree>
    <p:extLst>
      <p:ext uri="{BB962C8B-B14F-4D97-AF65-F5344CB8AC3E}">
        <p14:creationId xmlns:p14="http://schemas.microsoft.com/office/powerpoint/2010/main" xmlns="" val="4801891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fld id="{E6348175-AB69-486C-8C19-AE7DDED560A1}" type="datetime1">
              <a:rPr lang="en-US"/>
              <a:pPr>
                <a:defRPr/>
              </a:pPr>
              <a:t>8/26/2020</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a:defRPr/>
            </a:pPr>
            <a:fld id="{C8C4C41A-7D87-4537-9C85-9CD669B1E7A4}" type="slidenum">
              <a:rPr lang="en-US" altLang="en-US"/>
              <a:pPr>
                <a:defRPr/>
              </a:pPr>
              <a:t>‹#›</a:t>
            </a:fld>
            <a:endParaRPr lang="en-US" altLang="en-US" dirty="0"/>
          </a:p>
        </p:txBody>
      </p:sp>
    </p:spTree>
    <p:extLst>
      <p:ext uri="{BB962C8B-B14F-4D97-AF65-F5344CB8AC3E}">
        <p14:creationId xmlns:p14="http://schemas.microsoft.com/office/powerpoint/2010/main" xmlns="" val="2542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C9A5E40-A668-4D2F-B6E4-750AA45484BC}" type="slidenum">
              <a:rPr lang="en-US" altLang="en-US"/>
              <a:pPr>
                <a:defRPr/>
              </a:pPr>
              <a:t>‹#›</a:t>
            </a:fld>
            <a:endParaRPr lang="en-US" altLang="en-US" dirty="0"/>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39" r:id="rId1"/>
    <p:sldLayoutId id="2147487598" r:id="rId2"/>
    <p:sldLayoutId id="2147487599" r:id="rId3"/>
    <p:sldLayoutId id="2147487600" r:id="rId4"/>
    <p:sldLayoutId id="2147487601" r:id="rId5"/>
    <p:sldLayoutId id="2147487602" r:id="rId6"/>
    <p:sldLayoutId id="2147487603" r:id="rId7"/>
    <p:sldLayoutId id="2147487604" r:id="rId8"/>
    <p:sldLayoutId id="2147487605" r:id="rId9"/>
    <p:sldLayoutId id="2147487606" r:id="rId10"/>
    <p:sldLayoutId id="21474876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FD30CB4-7227-4CA3-A66A-0784DACAED90}" type="slidenum">
              <a:rPr lang="en-US" altLang="en-US"/>
              <a:pPr>
                <a:defRPr/>
              </a:pPr>
              <a:t>‹#›</a:t>
            </a:fld>
            <a:endParaRPr lang="en-US" altLang="en-US" dirty="0"/>
          </a:p>
        </p:txBody>
      </p:sp>
      <p:pic>
        <p:nvPicPr>
          <p:cNvPr id="2055" name="Picture 7"/>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40" r:id="rId1"/>
    <p:sldLayoutId id="2147487608" r:id="rId2"/>
    <p:sldLayoutId id="2147487609" r:id="rId3"/>
    <p:sldLayoutId id="2147487610" r:id="rId4"/>
    <p:sldLayoutId id="2147487611" r:id="rId5"/>
    <p:sldLayoutId id="2147487612" r:id="rId6"/>
    <p:sldLayoutId id="2147487613" r:id="rId7"/>
    <p:sldLayoutId id="2147487614" r:id="rId8"/>
    <p:sldLayoutId id="2147487615" r:id="rId9"/>
    <p:sldLayoutId id="2147487616" r:id="rId10"/>
    <p:sldLayoutId id="2147487617" r:id="rId11"/>
    <p:sldLayoutId id="214748761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42478F0-0B5F-435F-88A6-7E5A79C8FD0B}" type="slidenum">
              <a:rPr lang="en-US" altLang="en-US"/>
              <a:pPr>
                <a:defRPr/>
              </a:pPr>
              <a:t>‹#›</a:t>
            </a:fld>
            <a:endParaRPr lang="en-US" altLang="en-US" dirty="0"/>
          </a:p>
        </p:txBody>
      </p:sp>
      <p:pic>
        <p:nvPicPr>
          <p:cNvPr id="3079" name="Picture 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41"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A6941B2-CD94-4C69-986E-1A70658F24EA}" type="slidenum">
              <a:rPr lang="en-US" altLang="en-US"/>
              <a:pPr>
                <a:defRPr/>
              </a:pPr>
              <a:t>‹#›</a:t>
            </a:fld>
            <a:endParaRPr lang="en-US" altLang="en-US" dirty="0"/>
          </a:p>
        </p:txBody>
      </p:sp>
      <p:pic>
        <p:nvPicPr>
          <p:cNvPr id="4103" name="Picture 7"/>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642" r:id="rId1"/>
    <p:sldLayoutId id="2147487629" r:id="rId2"/>
    <p:sldLayoutId id="2147487630" r:id="rId3"/>
    <p:sldLayoutId id="2147487631" r:id="rId4"/>
    <p:sldLayoutId id="2147487632" r:id="rId5"/>
    <p:sldLayoutId id="2147487633" r:id="rId6"/>
    <p:sldLayoutId id="2147487634" r:id="rId7"/>
    <p:sldLayoutId id="2147487635" r:id="rId8"/>
    <p:sldLayoutId id="2147487636" r:id="rId9"/>
    <p:sldLayoutId id="2147487637" r:id="rId10"/>
    <p:sldLayoutId id="214748763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3504370331"/>
      </p:ext>
    </p:extLst>
  </p:cSld>
  <p:clrMap bg1="lt1" tx1="dk1" bg2="lt2" tx2="dk2" accent1="accent1" accent2="accent2" accent3="accent3" accent4="accent4" accent5="accent5" accent6="accent6" hlink="hlink" folHlink="folHlink"/>
  <p:sldLayoutIdLst>
    <p:sldLayoutId id="2147487666" r:id="rId1"/>
    <p:sldLayoutId id="2147487667" r:id="rId2"/>
    <p:sldLayoutId id="2147487668" r:id="rId3"/>
    <p:sldLayoutId id="2147487669" r:id="rId4"/>
    <p:sldLayoutId id="2147487670" r:id="rId5"/>
    <p:sldLayoutId id="2147487671" r:id="rId6"/>
    <p:sldLayoutId id="2147487672" r:id="rId7"/>
    <p:sldLayoutId id="2147487673" r:id="rId8"/>
    <p:sldLayoutId id="2147487674" r:id="rId9"/>
    <p:sldLayoutId id="2147487675" r:id="rId10"/>
    <p:sldLayoutId id="2147487676" r:id="rId11"/>
    <p:sldLayoutId id="2147487677" r:id="rId12"/>
    <p:sldLayoutId id="2147487678" r:id="rId13"/>
    <p:sldLayoutId id="2147487679" r:id="rId14"/>
    <p:sldLayoutId id="2147487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9AAB36-DDC2-4959-8EF2-3FCE640E502E}" type="datetimeFigureOut">
              <a:rPr lang="en-ZA" smtClean="0"/>
              <a:pPr/>
              <a:t>2020/08/26</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4B60A-BA89-4F01-A23F-5C42FC38895C}" type="slidenum">
              <a:rPr lang="en-ZA" smtClean="0"/>
              <a:pPr/>
              <a:t>‹#›</a:t>
            </a:fld>
            <a:endParaRPr lang="en-ZA" dirty="0"/>
          </a:p>
        </p:txBody>
      </p:sp>
    </p:spTree>
    <p:extLst>
      <p:ext uri="{BB962C8B-B14F-4D97-AF65-F5344CB8AC3E}">
        <p14:creationId xmlns:p14="http://schemas.microsoft.com/office/powerpoint/2010/main" xmlns="" val="2764247701"/>
      </p:ext>
    </p:extLst>
  </p:cSld>
  <p:clrMap bg1="lt1" tx1="dk1" bg2="lt2" tx2="dk2" accent1="accent1" accent2="accent2" accent3="accent3" accent4="accent4" accent5="accent5" accent6="accent6" hlink="hlink" folHlink="folHlink"/>
  <p:sldLayoutIdLst>
    <p:sldLayoutId id="2147487682" r:id="rId1"/>
    <p:sldLayoutId id="2147487683" r:id="rId2"/>
    <p:sldLayoutId id="2147487684" r:id="rId3"/>
    <p:sldLayoutId id="2147487685" r:id="rId4"/>
    <p:sldLayoutId id="2147487686" r:id="rId5"/>
    <p:sldLayoutId id="2147487687" r:id="rId6"/>
    <p:sldLayoutId id="2147487688" r:id="rId7"/>
    <p:sldLayoutId id="2147487689" r:id="rId8"/>
    <p:sldLayoutId id="2147487690" r:id="rId9"/>
    <p:sldLayoutId id="2147487691" r:id="rId10"/>
    <p:sldLayoutId id="2147487692" r:id="rId11"/>
    <p:sldLayoutId id="214748769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FF82BA-1AF9-4090-A788-8B037B15F26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5446072"/>
      </p:ext>
    </p:extLst>
  </p:cSld>
  <p:clrMap bg1="lt1" tx1="dk1" bg2="lt2" tx2="dk2" accent1="accent1" accent2="accent2" accent3="accent3" accent4="accent4" accent5="accent5" accent6="accent6" hlink="hlink" folHlink="folHlink"/>
  <p:sldLayoutIdLst>
    <p:sldLayoutId id="2147487695" r:id="rId1"/>
    <p:sldLayoutId id="2147487696" r:id="rId2"/>
    <p:sldLayoutId id="2147487697" r:id="rId3"/>
    <p:sldLayoutId id="2147487698" r:id="rId4"/>
    <p:sldLayoutId id="2147487699" r:id="rId5"/>
    <p:sldLayoutId id="2147487700" r:id="rId6"/>
    <p:sldLayoutId id="2147487701" r:id="rId7"/>
    <p:sldLayoutId id="2147487702" r:id="rId8"/>
    <p:sldLayoutId id="2147487703" r:id="rId9"/>
    <p:sldLayoutId id="2147487704" r:id="rId10"/>
    <p:sldLayoutId id="21474877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59AAB36-DDC2-4959-8EF2-3FCE640E502E}" type="datetimeFigureOut">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2020/08/26</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34928638"/>
      </p:ext>
    </p:extLst>
  </p:cSld>
  <p:clrMap bg1="lt1" tx1="dk1" bg2="lt2" tx2="dk2" accent1="accent1" accent2="accent2" accent3="accent3" accent4="accent4" accent5="accent5" accent6="accent6" hlink="hlink" folHlink="folHlink"/>
  <p:sldLayoutIdLst>
    <p:sldLayoutId id="2147487707" r:id="rId1"/>
    <p:sldLayoutId id="2147487708" r:id="rId2"/>
    <p:sldLayoutId id="2147487709" r:id="rId3"/>
    <p:sldLayoutId id="2147487710" r:id="rId4"/>
    <p:sldLayoutId id="2147487711" r:id="rId5"/>
    <p:sldLayoutId id="2147487712" r:id="rId6"/>
    <p:sldLayoutId id="2147487713" r:id="rId7"/>
    <p:sldLayoutId id="2147487714" r:id="rId8"/>
    <p:sldLayoutId id="2147487715" r:id="rId9"/>
    <p:sldLayoutId id="2147487716" r:id="rId10"/>
    <p:sldLayoutId id="2147487717" r:id="rId11"/>
    <p:sldLayoutId id="2147487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cs typeface="+mn-cs"/>
              </a:defRPr>
            </a:lvl1pPr>
          </a:lstStyle>
          <a:p>
            <a:pPr>
              <a:defRPr/>
            </a:pPr>
            <a:fld id="{AA89B36F-C668-4D5C-9B17-6D67F7B404FF}" type="datetime1">
              <a:rPr lang="en-US"/>
              <a:pPr>
                <a:defRPr/>
              </a:pPr>
              <a:t>8/26/2020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cs typeface="Arial" panose="020B0604020202020204" pitchFamily="34" charset="0"/>
              </a:defRPr>
            </a:lvl1pPr>
          </a:lstStyle>
          <a:p>
            <a:pPr>
              <a:defRPr/>
            </a:pPr>
            <a:fld id="{96CC6496-7DE1-4E77-B14D-BCCC73107721}" type="slidenum">
              <a:rPr lang="en-US" altLang="en-US"/>
              <a:pPr>
                <a:defRPr/>
              </a:pPr>
              <a:t>‹#›</a:t>
            </a:fld>
            <a:endParaRPr lang="en-US" altLang="en-US" dirty="0"/>
          </a:p>
        </p:txBody>
      </p:sp>
    </p:spTree>
    <p:extLst>
      <p:ext uri="{BB962C8B-B14F-4D97-AF65-F5344CB8AC3E}">
        <p14:creationId xmlns:p14="http://schemas.microsoft.com/office/powerpoint/2010/main" xmlns="" val="3639880701"/>
      </p:ext>
    </p:extLst>
  </p:cSld>
  <p:clrMap bg1="lt1" tx1="dk1" bg2="lt2" tx2="dk2" accent1="accent1" accent2="accent2" accent3="accent3" accent4="accent4" accent5="accent5" accent6="accent6" hlink="hlink" folHlink="folHlink"/>
  <p:sldLayoutIdLst>
    <p:sldLayoutId id="2147487720" r:id="rId1"/>
    <p:sldLayoutId id="2147487721" r:id="rId2"/>
    <p:sldLayoutId id="2147487722" r:id="rId3"/>
    <p:sldLayoutId id="2147487723" r:id="rId4"/>
    <p:sldLayoutId id="2147487724" r:id="rId5"/>
    <p:sldLayoutId id="2147487725" r:id="rId6"/>
    <p:sldLayoutId id="2147487726" r:id="rId7"/>
    <p:sldLayoutId id="2147487727" r:id="rId8"/>
    <p:sldLayoutId id="2147487728" r:id="rId9"/>
    <p:sldLayoutId id="2147487729" r:id="rId10"/>
    <p:sldLayoutId id="214748773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2.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openxmlformats.org/officeDocument/2006/relationships/image" Target="../media/image4.pn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0"/>
            <a:ext cx="7934124" cy="1377043"/>
          </a:xfrm>
        </p:spPr>
        <p:txBody>
          <a:bodyPr>
            <a:normAutofit fontScale="90000"/>
          </a:bodyPr>
          <a:lstStyle/>
          <a:p>
            <a:pPr algn="ctr"/>
            <a:r>
              <a:rPr lang="en-US" sz="2400" b="1" dirty="0">
                <a:solidFill>
                  <a:srgbClr val="006600"/>
                </a:solidFill>
                <a:latin typeface="Arial" panose="020B0604020202020204" pitchFamily="34" charset="0"/>
                <a:cs typeface="Arial" panose="020B0604020202020204" pitchFamily="34" charset="0"/>
              </a:rPr>
              <a:t>SANPARKS 4</a:t>
            </a:r>
            <a:r>
              <a:rPr lang="en-US" sz="2400" b="1" baseline="30000" dirty="0">
                <a:solidFill>
                  <a:srgbClr val="006600"/>
                </a:solidFill>
                <a:latin typeface="Arial" panose="020B0604020202020204" pitchFamily="34" charset="0"/>
                <a:cs typeface="Arial" panose="020B0604020202020204" pitchFamily="34" charset="0"/>
              </a:rPr>
              <a:t>TH</a:t>
            </a:r>
            <a:r>
              <a:rPr lang="en-US" sz="2400" b="1" dirty="0">
                <a:solidFill>
                  <a:srgbClr val="006600"/>
                </a:solidFill>
                <a:latin typeface="Arial" panose="020B0604020202020204" pitchFamily="34" charset="0"/>
                <a:cs typeface="Arial" panose="020B0604020202020204" pitchFamily="34" charset="0"/>
              </a:rPr>
              <a:t> QUARTER REPORT</a:t>
            </a:r>
            <a:br>
              <a:rPr lang="en-US" sz="2400" b="1" dirty="0">
                <a:solidFill>
                  <a:srgbClr val="006600"/>
                </a:solidFill>
                <a:latin typeface="Arial" panose="020B0604020202020204" pitchFamily="34" charset="0"/>
                <a:cs typeface="Arial" panose="020B0604020202020204" pitchFamily="34" charset="0"/>
              </a:rPr>
            </a:br>
            <a:r>
              <a:rPr lang="en-US" sz="2400" b="1" dirty="0">
                <a:solidFill>
                  <a:srgbClr val="006600"/>
                </a:solidFill>
                <a:latin typeface="Arial" panose="020B0604020202020204" pitchFamily="34" charset="0"/>
                <a:cs typeface="Arial" panose="020B0604020202020204" pitchFamily="34" charset="0"/>
              </a:rPr>
              <a:t/>
            </a:r>
            <a:br>
              <a:rPr lang="en-US" sz="2400" b="1" dirty="0">
                <a:solidFill>
                  <a:srgbClr val="006600"/>
                </a:solidFill>
                <a:latin typeface="Arial" panose="020B0604020202020204" pitchFamily="34" charset="0"/>
                <a:cs typeface="Arial" panose="020B0604020202020204" pitchFamily="34" charset="0"/>
              </a:rPr>
            </a:br>
            <a:r>
              <a:rPr lang="en-US" sz="2400" b="1" dirty="0">
                <a:solidFill>
                  <a:srgbClr val="006600"/>
                </a:solidFill>
                <a:latin typeface="Arial" panose="020B0604020202020204" pitchFamily="34" charset="0"/>
                <a:cs typeface="Arial" panose="020B0604020202020204" pitchFamily="34" charset="0"/>
              </a:rPr>
              <a:t>Presentation to the Portfolio Committee on Forestry Fisheries and Environment </a:t>
            </a:r>
            <a:br>
              <a:rPr lang="en-US" sz="2400" b="1" dirty="0">
                <a:solidFill>
                  <a:srgbClr val="006600"/>
                </a:solidFill>
                <a:latin typeface="Arial" panose="020B0604020202020204" pitchFamily="34" charset="0"/>
                <a:cs typeface="Arial" panose="020B0604020202020204" pitchFamily="34" charset="0"/>
              </a:rPr>
            </a:br>
            <a:r>
              <a:rPr lang="en-US" sz="2400" b="1" dirty="0">
                <a:solidFill>
                  <a:srgbClr val="006600"/>
                </a:solidFill>
                <a:latin typeface="Arial" panose="020B0604020202020204" pitchFamily="34" charset="0"/>
                <a:cs typeface="Arial" panose="020B0604020202020204" pitchFamily="34" charset="0"/>
              </a:rPr>
              <a:t/>
            </a:r>
            <a:br>
              <a:rPr lang="en-US" sz="2400" b="1" dirty="0">
                <a:solidFill>
                  <a:srgbClr val="006600"/>
                </a:solidFill>
                <a:latin typeface="Arial" panose="020B0604020202020204" pitchFamily="34" charset="0"/>
                <a:cs typeface="Arial" panose="020B0604020202020204" pitchFamily="34" charset="0"/>
              </a:rPr>
            </a:br>
            <a:r>
              <a:rPr lang="en-US" sz="1600" b="1" dirty="0">
                <a:solidFill>
                  <a:srgbClr val="006600"/>
                </a:solidFill>
                <a:latin typeface="Arial" panose="020B0604020202020204" pitchFamily="34" charset="0"/>
                <a:cs typeface="Arial" panose="020B0604020202020204" pitchFamily="34" charset="0"/>
              </a:rPr>
              <a:t>Presented by Mr. Fundisile Mketeni</a:t>
            </a:r>
            <a:r>
              <a:rPr lang="en-US" sz="1600" b="1">
                <a:solidFill>
                  <a:srgbClr val="006600"/>
                </a:solidFill>
                <a:latin typeface="Arial" panose="020B0604020202020204" pitchFamily="34" charset="0"/>
                <a:cs typeface="Arial" panose="020B0604020202020204" pitchFamily="34" charset="0"/>
              </a:rPr>
              <a:t/>
            </a:r>
            <a:br>
              <a:rPr lang="en-US" sz="1600" b="1">
                <a:solidFill>
                  <a:srgbClr val="006600"/>
                </a:solidFill>
                <a:latin typeface="Arial" panose="020B0604020202020204" pitchFamily="34" charset="0"/>
                <a:cs typeface="Arial" panose="020B0604020202020204" pitchFamily="34" charset="0"/>
              </a:rPr>
            </a:br>
            <a:r>
              <a:rPr lang="en-US" sz="1600" b="1" smtClean="0">
                <a:solidFill>
                  <a:srgbClr val="006600"/>
                </a:solidFill>
                <a:latin typeface="Arial" panose="020B0604020202020204" pitchFamily="34" charset="0"/>
                <a:cs typeface="Arial" panose="020B0604020202020204" pitchFamily="34" charset="0"/>
              </a:rPr>
              <a:t>26 August </a:t>
            </a:r>
            <a:r>
              <a:rPr lang="en-US" sz="1600" b="1" dirty="0">
                <a:solidFill>
                  <a:srgbClr val="006600"/>
                </a:solidFill>
                <a:latin typeface="Arial" panose="020B0604020202020204" pitchFamily="34" charset="0"/>
                <a:cs typeface="Arial" panose="020B0604020202020204" pitchFamily="34" charset="0"/>
              </a:rPr>
              <a:t>2020</a:t>
            </a:r>
            <a:r>
              <a:rPr lang="en-US" sz="2400" b="1" dirty="0">
                <a:solidFill>
                  <a:srgbClr val="006600"/>
                </a:solidFill>
                <a:latin typeface="Arial" panose="020B0604020202020204" pitchFamily="34" charset="0"/>
                <a:cs typeface="Arial" panose="020B0604020202020204" pitchFamily="34" charset="0"/>
              </a:rPr>
              <a:t/>
            </a:r>
            <a:br>
              <a:rPr lang="en-US" sz="2400" b="1" dirty="0">
                <a:solidFill>
                  <a:srgbClr val="006600"/>
                </a:solidFill>
                <a:latin typeface="Arial" panose="020B0604020202020204" pitchFamily="34" charset="0"/>
                <a:cs typeface="Arial" panose="020B0604020202020204" pitchFamily="34" charset="0"/>
              </a:rPr>
            </a:br>
            <a:endParaRPr lang="en-ZA" sz="2400" b="1" dirty="0">
              <a:solidFill>
                <a:srgbClr val="0066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838200" y="2820890"/>
            <a:ext cx="1356914" cy="1356914"/>
          </a:xfrm>
          <a:prstGeom prst="rect">
            <a:avLst/>
          </a:prstGeom>
        </p:spPr>
      </p:pic>
      <p:pic>
        <p:nvPicPr>
          <p:cNvPr id="9" name="Picture 1"/>
          <p:cNvPicPr>
            <a:picLocks noChangeAspect="1"/>
          </p:cNvPicPr>
          <p:nvPr/>
        </p:nvPicPr>
        <p:blipFill>
          <a:blip r:embed="rId3" cstate="print">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7239000" y="2820890"/>
            <a:ext cx="1171776" cy="1358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0" y="1626587"/>
            <a:ext cx="9144000" cy="646331"/>
          </a:xfrm>
          <a:prstGeom prst="rect">
            <a:avLst/>
          </a:prstGeom>
        </p:spPr>
        <p:txBody>
          <a:bodyPr wrap="square">
            <a:spAutoFit/>
          </a:bodyPr>
          <a:lstStyle/>
          <a:p>
            <a:r>
              <a:rPr lang="en-US" sz="3600" dirty="0">
                <a:solidFill>
                  <a:schemeClr val="accent6">
                    <a:lumMod val="50000"/>
                  </a:schemeClr>
                </a:solidFill>
                <a:latin typeface="Arial Black" panose="020B0A04020102020204" pitchFamily="34" charset="0"/>
              </a:rPr>
              <a:t>SOUTH AFRICAN NATIONAL PARKS</a:t>
            </a:r>
            <a:endParaRPr lang="en-ZA" sz="3600" dirty="0"/>
          </a:p>
        </p:txBody>
      </p:sp>
    </p:spTree>
    <p:extLst>
      <p:ext uri="{BB962C8B-B14F-4D97-AF65-F5344CB8AC3E}">
        <p14:creationId xmlns:p14="http://schemas.microsoft.com/office/powerpoint/2010/main" xmlns="" val="12771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020224815"/>
              </p:ext>
            </p:extLst>
          </p:nvPr>
        </p:nvGraphicFramePr>
        <p:xfrm>
          <a:off x="76199" y="990600"/>
          <a:ext cx="8915401" cy="5203188"/>
        </p:xfrm>
        <a:graphic>
          <a:graphicData uri="http://schemas.openxmlformats.org/drawingml/2006/table">
            <a:tbl>
              <a:tblPr/>
              <a:tblGrid>
                <a:gridCol w="2438401">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65127045"/>
                    </a:ext>
                  </a:extLst>
                </a:gridCol>
                <a:gridCol w="4191000">
                  <a:extLst>
                    <a:ext uri="{9D8B030D-6E8A-4147-A177-3AD203B41FA5}">
                      <a16:colId xmlns="" xmlns:a16="http://schemas.microsoft.com/office/drawing/2014/main" val="2367210057"/>
                    </a:ext>
                  </a:extLst>
                </a:gridCol>
              </a:tblGrid>
              <a:tr h="675868">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18988">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36363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cs typeface="Calibri" panose="020F0502020204030204" pitchFamily="34" charset="0"/>
                        </a:rPr>
                        <a:t>Total hectares of land rehabilitated/</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cs typeface="Calibri" panose="020F0502020204030204" pitchFamily="34" charset="0"/>
                        </a:rPr>
                        <a:t>restored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400" dirty="0">
                          <a:effectLst/>
                          <a:latin typeface="Arial Narrow" panose="020B0606020202030204" pitchFamily="34" charset="0"/>
                          <a:ea typeface="Batang"/>
                          <a:cs typeface="Arial" panose="020B0604020202020204" pitchFamily="34" charset="0"/>
                        </a:rPr>
                        <a:t>6,015m³</a:t>
                      </a: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overall cubic meter target was exceeded at 6,850m³ , caused by changing from harder to softer engineering options particularly in Kruger.</a:t>
                      </a:r>
                      <a:endPar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26447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Percentage implementation of the Annual Rhinoceros Plan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kumimoji="0" lang="en-ZA" sz="1400" b="0" i="0" u="none" strike="noStrike" kern="1200" cap="none" normalizeH="0" baseline="0" dirty="0">
                          <a:ln>
                            <a:noFill/>
                          </a:ln>
                          <a:solidFill>
                            <a:schemeClr val="tx1"/>
                          </a:solidFill>
                          <a:effectLst/>
                          <a:latin typeface="Arial Narrow" panose="020B0606020202030204" pitchFamily="34" charset="0"/>
                          <a:ea typeface="+mn-ea"/>
                          <a:cs typeface="Calibri" panose="020F0502020204030204" pitchFamily="34" charset="0"/>
                        </a:rPr>
                        <a:t> 95% implementation of the Annual Rhinoceros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88% (22/25) of planned activities were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Completion of the socio-ecological research study was delayed and the </a:t>
                      </a: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Kruger Rhino Strategy was not completed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Corrective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Activities will be prioritized for implementation in the new financial year</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rgbClr val="000000"/>
                        </a:solidFill>
                        <a:effectLst/>
                        <a:latin typeface="Arial Narrow" panose="020B0606020202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948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6736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625958020"/>
              </p:ext>
            </p:extLst>
          </p:nvPr>
        </p:nvGraphicFramePr>
        <p:xfrm>
          <a:off x="76199" y="762000"/>
          <a:ext cx="8915401" cy="5355589"/>
        </p:xfrm>
        <a:graphic>
          <a:graphicData uri="http://schemas.openxmlformats.org/drawingml/2006/table">
            <a:tbl>
              <a:tblPr/>
              <a:tblGrid>
                <a:gridCol w="2438401">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65127045"/>
                    </a:ext>
                  </a:extLst>
                </a:gridCol>
                <a:gridCol w="4191000">
                  <a:extLst>
                    <a:ext uri="{9D8B030D-6E8A-4147-A177-3AD203B41FA5}">
                      <a16:colId xmlns="" xmlns:a16="http://schemas.microsoft.com/office/drawing/2014/main" val="2367210057"/>
                    </a:ext>
                  </a:extLst>
                </a:gridCol>
              </a:tblGrid>
              <a:tr h="533198">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409434">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44129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ZA" altLang="en-US" sz="13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Number of rhino fatalities due to poaching in KNP &amp; 6 rhino parks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ZA" sz="1350" b="0" i="0" u="none" strike="noStrike" kern="1200" cap="none" normalizeH="0" baseline="0" dirty="0">
                          <a:ln>
                            <a:noFill/>
                          </a:ln>
                          <a:solidFill>
                            <a:schemeClr val="tx1"/>
                          </a:solidFill>
                          <a:effectLst/>
                          <a:latin typeface="Arial Narrow" panose="020B0606020202030204" pitchFamily="34" charset="0"/>
                          <a:ea typeface="+mn-ea"/>
                          <a:cs typeface="Calibri" panose="020F0502020204030204" pitchFamily="34" charset="0"/>
                        </a:rPr>
                        <a:t>          </a:t>
                      </a:r>
                      <a:r>
                        <a:rPr kumimoji="0" lang="en-US" sz="13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 </a:t>
                      </a:r>
                      <a:r>
                        <a:rPr kumimoji="0" lang="en-ZA" sz="1350" b="0" i="0" u="none" strike="noStrike" kern="1200" cap="none" normalizeH="0" baseline="0" dirty="0">
                          <a:ln>
                            <a:noFill/>
                          </a:ln>
                          <a:solidFill>
                            <a:schemeClr val="tx1"/>
                          </a:solidFill>
                          <a:effectLst/>
                          <a:latin typeface="Arial Narrow" panose="020B0606020202030204" pitchFamily="34" charset="0"/>
                          <a:ea typeface="+mn-ea"/>
                          <a:cs typeface="Calibri" panose="020F0502020204030204" pitchFamily="34" charset="0"/>
                        </a:rPr>
                        <a:t>  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303 rhinos were poached</a:t>
                      </a:r>
                      <a:r>
                        <a:rPr kumimoji="0" lang="en-GB" sz="135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is a significant reduction of 21.6% and 197 animals under the established target of 500 set for the fiscal year. This can be contributed to: </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The Rangers persistent commitment, successes, ever evolving tactics and resilience to overcome daunting odds;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High value “key knock on” lower level arrests, including internal collaborators in all departments;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The ECI commitment to arresting “high value” higher level syndicate targets outside the KNP;</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The evolution and effectiveness of K9 involvement, particularly the emerging successes of free running hounds applied in operations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35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Challenges</a:t>
                      </a:r>
                      <a:endPar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 typeface="Symbol" panose="05050102010706020507" pitchFamily="18" charset="2"/>
                        <a:buNone/>
                        <a:tabLst>
                          <a:tab pos="201295" algn="l"/>
                        </a:tabLst>
                        <a:defRPr/>
                      </a:pPr>
                      <a:endPar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base" latinLnBrk="0" hangingPunct="1">
                        <a:lnSpc>
                          <a:spcPct val="115000"/>
                        </a:lnSpc>
                        <a:spcBef>
                          <a:spcPts val="0"/>
                        </a:spcBef>
                        <a:spcAft>
                          <a:spcPts val="0"/>
                        </a:spcAft>
                        <a:buClrTx/>
                        <a:buSzTx/>
                        <a:buFont typeface="Symbol" panose="05050102010706020507" pitchFamily="18" charset="2"/>
                        <a:buNone/>
                        <a:tabLst>
                          <a:tab pos="201295" algn="l"/>
                        </a:tabLst>
                        <a:defRPr/>
                      </a:pPr>
                      <a:r>
                        <a:rPr kumimoji="0" lang="en-ZA" sz="135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Relatively little known / or understanding of forces at play which may be impacting the national / international syndicates in terms of supply and demand;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750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80"/>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6736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979698767"/>
              </p:ext>
            </p:extLst>
          </p:nvPr>
        </p:nvGraphicFramePr>
        <p:xfrm>
          <a:off x="76199" y="549389"/>
          <a:ext cx="8915401" cy="5746636"/>
        </p:xfrm>
        <a:graphic>
          <a:graphicData uri="http://schemas.openxmlformats.org/drawingml/2006/table">
            <a:tbl>
              <a:tblPr/>
              <a:tblGrid>
                <a:gridCol w="2438401">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65127045"/>
                    </a:ext>
                  </a:extLst>
                </a:gridCol>
                <a:gridCol w="4191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Percentage implementation of the Annual Elephant Plan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a:latin typeface="Arial Narrow" panose="020B0606020202030204" pitchFamily="34" charset="0"/>
                        </a:rPr>
                        <a:t>95%</a:t>
                      </a:r>
                      <a:r>
                        <a:rPr lang="en-ZA" sz="1400" baseline="0" dirty="0">
                          <a:latin typeface="Arial Narrow" panose="020B0606020202030204" pitchFamily="34" charset="0"/>
                        </a:rPr>
                        <a:t> implementation of Annual Elephant Plan</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80.7% (21/26) activities scheduled for the year was implemented</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Challenges:</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The construction of the enclosures to protect sensitive riparian vegetation in Mapungubwe could not be completed due to lack of funding.</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Although a proposal to define the social expectations of stakeholders concerning elephants in the Garden Route was completed and registered, ethics requirements from the Nelson Mandela University imposed constraints on completion of the activity.</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Corrective Actions</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Mapungubwe National Park Management is applying for new funds from the EPWP programme. The Garden Route Science Node will complete the social survey as  soon as approval of ethics are  obtained.</a:t>
                      </a:r>
                      <a:endPar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564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1524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732654187"/>
              </p:ext>
            </p:extLst>
          </p:nvPr>
        </p:nvGraphicFramePr>
        <p:xfrm>
          <a:off x="114299" y="608724"/>
          <a:ext cx="8915401" cy="5725528"/>
        </p:xfrm>
        <a:graphic>
          <a:graphicData uri="http://schemas.openxmlformats.org/drawingml/2006/table">
            <a:tbl>
              <a:tblPr/>
              <a:tblGrid>
                <a:gridCol w="2133601">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implementation of Cultural Heritage Plan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a:latin typeface="Arial Narrow" panose="020B0606020202030204" pitchFamily="34" charset="0"/>
                        </a:rPr>
                        <a:t>Cult. strategy  developed </a:t>
                      </a:r>
                    </a:p>
                    <a:p>
                      <a:r>
                        <a:rPr lang="en-ZA" sz="1400" dirty="0">
                          <a:latin typeface="Arial Narrow" panose="020B0606020202030204" pitchFamily="34" charset="0"/>
                        </a:rPr>
                        <a:t>95 % activities implemented of the annual cultural heritage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111760">
                        <a:lnSpc>
                          <a:spcPct val="115000"/>
                        </a:lnSpc>
                        <a:spcBef>
                          <a:spcPts val="300"/>
                        </a:spcBef>
                        <a:spcAft>
                          <a:spcPts val="30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The cultural strategy</a:t>
                      </a:r>
                      <a:r>
                        <a:rPr lang="en-US" sz="1400" baseline="0" dirty="0">
                          <a:effectLst/>
                          <a:latin typeface="Arial Narrow" panose="020B0606020202030204" pitchFamily="34" charset="0"/>
                          <a:ea typeface="Calibri" panose="020F0502020204030204" pitchFamily="34" charset="0"/>
                          <a:cs typeface="Times New Roman" panose="02020603050405020304" pitchFamily="18" charset="0"/>
                        </a:rPr>
                        <a:t> was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ZA" sz="1400" dirty="0">
                          <a:effectLst/>
                          <a:latin typeface="Arial Narrow" panose="020B0606020202030204" pitchFamily="34" charset="0"/>
                          <a:ea typeface="Calibri" panose="020F0502020204030204" pitchFamily="34" charset="0"/>
                        </a:rPr>
                        <a:t>100% (25/25) planned annual activities were implemented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7533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Improved Climate Change preparedness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Draft Climate change preparedness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US" sz="14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The</a:t>
                      </a:r>
                      <a:r>
                        <a:rPr lang="en-US" sz="1400" b="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a:t>
                      </a:r>
                      <a:r>
                        <a:rPr kumimoji="0" lang="en-US"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raft climate change preparedness plan was completed </a:t>
                      </a:r>
                      <a:endParaRPr lang="en-ZA" sz="1400" dirty="0">
                        <a:solidFill>
                          <a:schemeClr val="tx1"/>
                        </a:solidFill>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7533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implementation of the Air wing Strategy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kumimoji="0" lang="en-ZA" sz="1400" b="0" i="0" u="none" strike="noStrike" kern="1200" cap="none" normalizeH="0" baseline="0" dirty="0">
                          <a:ln>
                            <a:noFill/>
                          </a:ln>
                          <a:solidFill>
                            <a:schemeClr val="tx1"/>
                          </a:solidFill>
                          <a:effectLst/>
                          <a:latin typeface="Arial Narrow" panose="020B0606020202030204" pitchFamily="34" charset="0"/>
                          <a:ea typeface="+mn-ea"/>
                          <a:cs typeface="Calibri" panose="020F0502020204030204" pitchFamily="34" charset="0"/>
                        </a:rPr>
                        <a:t>90%implementation of the Airwing Strategy implemented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Only 35 %  (7/20) air wing strategy was implemented</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Challenges: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HCM processes and delays compounded by housing and budgetary constraints.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Procurement and Supply Chain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Corrective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Appointment of replacement Rotor-wing pilot to fill vacancy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Appoint suitable service providers on contract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Improved maintenance planning and forecasting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Liaison with National Treasury to align procurement with the realities of unscheduled aircraft maintenance and high value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008643675"/>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7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7274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516669671"/>
              </p:ext>
            </p:extLst>
          </p:nvPr>
        </p:nvGraphicFramePr>
        <p:xfrm>
          <a:off x="81279" y="723266"/>
          <a:ext cx="8915401" cy="4324730"/>
        </p:xfrm>
        <a:graphic>
          <a:graphicData uri="http://schemas.openxmlformats.org/drawingml/2006/table">
            <a:tbl>
              <a:tblPr/>
              <a:tblGrid>
                <a:gridCol w="2133601">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implementation of activities in the annual research plan informed by the research strategy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kumimoji="0" lang="en-ZA" sz="1400" b="0" i="0" u="none" strike="noStrike" kern="1200" cap="none" normalizeH="0" baseline="0" dirty="0">
                          <a:ln>
                            <a:noFill/>
                          </a:ln>
                          <a:solidFill>
                            <a:schemeClr val="tx1"/>
                          </a:solidFill>
                          <a:effectLst/>
                          <a:latin typeface="Arial Narrow" panose="020B0606020202030204" pitchFamily="34" charset="0"/>
                          <a:ea typeface="+mn-ea"/>
                          <a:cs typeface="Calibri" panose="020F0502020204030204" pitchFamily="34" charset="0"/>
                        </a:rPr>
                        <a:t>Research strategy finalised and research plan developed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rPr>
                        <a:t>The research strategy was  finalised and approved by EXCO and a research plan was developed.</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402500">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3: SUSTAINABLY UTILIZED RESOURCES FOR FAIR AND EQUITABLE SHARING OF BENEFITS</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15000"/>
                        </a:lnSpc>
                        <a:spcAft>
                          <a:spcPts val="100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Bef>
                          <a:spcPts val="300"/>
                        </a:spcBef>
                        <a:spcAft>
                          <a:spcPts val="300"/>
                        </a:spcAft>
                      </a:pPr>
                      <a:endParaRPr lang="en-ZA" sz="1400" dirty="0">
                        <a:solidFill>
                          <a:schemeClr val="tx1"/>
                        </a:solidFill>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75335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1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 Implementation of the SANParks Wildlife Economy and Sustainable Use Programme</a:t>
                      </a:r>
                    </a:p>
                  </a:txBody>
                  <a:tcPr marL="65917" marR="6591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kumimoji="0" lang="en-ZA" sz="1400" b="0" i="0" u="none" strike="noStrike" kern="1200" cap="none" spc="10" normalizeH="0" baseline="0" dirty="0">
                          <a:ln>
                            <a:noFill/>
                          </a:ln>
                          <a:solidFill>
                            <a:srgbClr val="000000"/>
                          </a:solidFill>
                          <a:effectLst/>
                          <a:uLnTx/>
                          <a:uFillTx/>
                          <a:latin typeface="Arial Narrow" panose="020B0606020202030204" pitchFamily="34" charset="0"/>
                          <a:ea typeface="+mn-ea"/>
                          <a:cs typeface="Calibri" panose="020F0502020204030204" pitchFamily="34" charset="0"/>
                        </a:rPr>
                        <a:t>95 % implementation of the Wildlife Economy and Sustainable Use Programme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lang="en-GB" sz="1400" dirty="0">
                          <a:effectLst/>
                          <a:latin typeface="Arial Narrow" panose="020B0606020202030204" pitchFamily="34" charset="0"/>
                          <a:ea typeface="Calibri" panose="020F0502020204030204" pitchFamily="34" charset="0"/>
                          <a:cs typeface="Arial" panose="020B0604020202020204" pitchFamily="34" charset="0"/>
                        </a:rPr>
                        <a:t>89% (17/19) activities were implemented.</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Challenges:</a:t>
                      </a:r>
                    </a:p>
                    <a:p>
                      <a:pPr marL="0" marR="0" lvl="0" indent="0" algn="just" defTabSz="914400" rtl="0" eaLnBrk="1" fontAlgn="base" latinLnBrk="0" hangingPunct="1">
                        <a:lnSpc>
                          <a:spcPct val="107000"/>
                        </a:lnSpc>
                        <a:spcBef>
                          <a:spcPct val="0"/>
                        </a:spcBef>
                        <a:spcAft>
                          <a:spcPts val="800"/>
                        </a:spcAft>
                        <a:buClrTx/>
                        <a:buSzTx/>
                        <a:buFontTx/>
                        <a:buNone/>
                        <a:tabLst/>
                        <a:defRPr/>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Extensive consultation with the increased number of applications, delayed the determination of capturing costs and delivery of the animals delayed the submission to EXCO.</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Corrective measures:</a:t>
                      </a:r>
                    </a:p>
                    <a:p>
                      <a:pPr marL="0" marR="0" lvl="0" indent="0" algn="just" defTabSz="914400" rtl="0" eaLnBrk="1" fontAlgn="base" latinLnBrk="0" hangingPunct="1">
                        <a:lnSpc>
                          <a:spcPct val="107000"/>
                        </a:lnSpc>
                        <a:spcBef>
                          <a:spcPct val="0"/>
                        </a:spcBef>
                        <a:spcAft>
                          <a:spcPts val="800"/>
                        </a:spcAft>
                        <a:buClrTx/>
                        <a:buSzTx/>
                        <a:buFontTx/>
                        <a:buNone/>
                        <a:tabLst/>
                        <a:defRPr/>
                      </a:pPr>
                      <a:r>
                        <a:rPr lang="en-GB" sz="1400" dirty="0">
                          <a:effectLst/>
                          <a:latin typeface="Arial Narrow" panose="020B0606020202030204" pitchFamily="34" charset="0"/>
                          <a:ea typeface="Calibri" panose="020F0502020204030204" pitchFamily="34" charset="0"/>
                          <a:cs typeface="Arial" panose="020B0604020202020204" pitchFamily="34" charset="0"/>
                        </a:rPr>
                        <a:t>The project completed in Q 1 of the new</a:t>
                      </a:r>
                      <a:r>
                        <a:rPr lang="en-GB" sz="1400" baseline="0" dirty="0">
                          <a:effectLst/>
                          <a:latin typeface="Arial Narrow" panose="020B0606020202030204" pitchFamily="34" charset="0"/>
                          <a:ea typeface="Calibri" panose="020F0502020204030204" pitchFamily="34" charset="0"/>
                          <a:cs typeface="Arial" panose="020B0604020202020204" pitchFamily="34" charset="0"/>
                        </a:rPr>
                        <a:t> </a:t>
                      </a:r>
                      <a:r>
                        <a:rPr lang="en-GB" sz="1400" dirty="0">
                          <a:effectLst/>
                          <a:latin typeface="Arial Narrow" panose="020B0606020202030204" pitchFamily="34" charset="0"/>
                          <a:ea typeface="Calibri" panose="020F0502020204030204" pitchFamily="34" charset="0"/>
                          <a:cs typeface="Arial" panose="020B0604020202020204" pitchFamily="34" charset="0"/>
                        </a:rPr>
                        <a:t>financial year.</a:t>
                      </a:r>
                      <a:endPar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008643675"/>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3542" y="22225"/>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017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8991600" cy="381000"/>
          </a:xfrm>
        </p:spPr>
        <p:txBody>
          <a:bodyPr/>
          <a:lstStyle/>
          <a:p>
            <a:pPr>
              <a:defRPr/>
            </a:pPr>
            <a:r>
              <a:rPr lang="en-US" sz="1800" b="1" dirty="0">
                <a:solidFill>
                  <a:srgbClr val="00B050"/>
                </a:solidFill>
                <a:latin typeface="Arial" panose="020B0604020202020204" pitchFamily="34" charset="0"/>
                <a:ea typeface="+mn-ea"/>
                <a:cs typeface="+mn-cs"/>
              </a:rPr>
              <a:t>GOAL 2: DIVERSE AND RESPONSIBLE TOURISM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5334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473564762"/>
              </p:ext>
            </p:extLst>
          </p:nvPr>
        </p:nvGraphicFramePr>
        <p:xfrm>
          <a:off x="76199" y="858768"/>
          <a:ext cx="8915401" cy="5112652"/>
        </p:xfrm>
        <a:graphic>
          <a:graphicData uri="http://schemas.openxmlformats.org/drawingml/2006/table">
            <a:tbl>
              <a:tblPr/>
              <a:tblGrid>
                <a:gridCol w="2133601">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4: </a:t>
                      </a: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Calibri" panose="020F0502020204030204" pitchFamily="34" charset="0"/>
                        </a:rPr>
                        <a:t>IMPROVED TOURISM PERFORMANCE</a:t>
                      </a:r>
                      <a:endPar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Percentage growth in Tourism revenue year on year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baseline="0" dirty="0">
                          <a:latin typeface="Arial Narrow" panose="020B0606020202030204" pitchFamily="34" charset="0"/>
                        </a:rPr>
                        <a:t> </a:t>
                      </a:r>
                      <a:r>
                        <a:rPr lang="en-GB" sz="1400" b="0" dirty="0">
                          <a:effectLst/>
                          <a:latin typeface="Arial Narrow" panose="020B0606020202030204" pitchFamily="34" charset="0"/>
                          <a:ea typeface="Batang"/>
                          <a:cs typeface="Arial" panose="020B0604020202020204" pitchFamily="34" charset="0"/>
                        </a:rPr>
                        <a:t>5.5%</a:t>
                      </a:r>
                      <a:r>
                        <a:rPr lang="en-GB" sz="1400" dirty="0">
                          <a:effectLst/>
                          <a:latin typeface="Arial Narrow" panose="020B0606020202030204" pitchFamily="34" charset="0"/>
                          <a:ea typeface="Batang"/>
                          <a:cs typeface="Arial" panose="020B0604020202020204" pitchFamily="34" charset="0"/>
                        </a:rPr>
                        <a:t> increase</a:t>
                      </a:r>
                      <a:r>
                        <a:rPr lang="en-GB" sz="1400" baseline="0" dirty="0">
                          <a:effectLst/>
                          <a:latin typeface="Arial Narrow" panose="020B0606020202030204" pitchFamily="34" charset="0"/>
                          <a:ea typeface="Batang"/>
                          <a:cs typeface="Arial" panose="020B0604020202020204" pitchFamily="34" charset="0"/>
                        </a:rPr>
                        <a:t> year on year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For the period under review total revenue from Tourism increased by 6.5% to R1.885-billion, from R1.769-billion achieved in the previous year.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Domestic economic and market conditions remain subdued with general declines evident in visitation and stayover in national parks. As a result of the COVID-19 global pandemic, SA was placed in lockdown with effect midnight 26-27 March 2020. In preparation national parks were vacated from 25 March 2020.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Corrective actions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Resumption of business as soon as possible and continued emphasis on marketing and promoting national parks to domestic and international markets, through innovative initiatives such as stokvel marketing, social media drives targeting non-traditional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 markets, 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588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2: DIVERSE AND RESPONSIBLE TOURISM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222810934"/>
              </p:ext>
            </p:extLst>
          </p:nvPr>
        </p:nvGraphicFramePr>
        <p:xfrm>
          <a:off x="76199" y="858768"/>
          <a:ext cx="8915401" cy="4685932"/>
        </p:xfrm>
        <a:graphic>
          <a:graphicData uri="http://schemas.openxmlformats.org/drawingml/2006/table">
            <a:tbl>
              <a:tblPr/>
              <a:tblGrid>
                <a:gridCol w="2133601">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4: </a:t>
                      </a: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Calibri" panose="020F0502020204030204" pitchFamily="34" charset="0"/>
                        </a:rPr>
                        <a:t>IMPROVED TOURISM PERFORMANCE</a:t>
                      </a:r>
                      <a:endPar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Total number of visitors to National Parks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7 000 000</a:t>
                      </a:r>
                      <a:endParaRPr lang="en-ZA" sz="1400" baseline="0" dirty="0">
                        <a:latin typeface="Arial Narrow" panose="020B0606020202030204" pitchFamily="34" charset="0"/>
                      </a:endParaRPr>
                    </a:p>
                    <a:p>
                      <a:endParaRPr lang="en-ZA" sz="1400" baseline="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A total of 6,326,448 people visited the National Parks</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Domestic economic and market conditions remain subdued with general declines evident in visitation and stayover in national parks. As a result of the COVID-19 global pandemic, SA was placed in lockdown with effect midnight 26-27 March 2020. In preparation national parks were vacated from 25 March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Corrective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Resumption of business as soon as possible and continued emphasis on marketing and promoting national parks to domestic and international markets, through innovative initiatives such as stokvel marketing, social media drives targeting non-traditional markets,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956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2: DIVERSE AND RESPONSIBLE TOURISM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989086518"/>
              </p:ext>
            </p:extLst>
          </p:nvPr>
        </p:nvGraphicFramePr>
        <p:xfrm>
          <a:off x="76199" y="627341"/>
          <a:ext cx="8915401" cy="5734771"/>
        </p:xfrm>
        <a:graphic>
          <a:graphicData uri="http://schemas.openxmlformats.org/drawingml/2006/table">
            <a:tbl>
              <a:tblPr/>
              <a:tblGrid>
                <a:gridCol w="2133601">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447198">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4: </a:t>
                      </a: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Calibri" panose="020F0502020204030204" pitchFamily="34" charset="0"/>
                        </a:rPr>
                        <a:t>IMPROVED TOURISM PERFORMANCE</a:t>
                      </a:r>
                      <a:endPar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23308">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507536">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Accommodation occupancy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pPr>
                      <a:r>
                        <a:rPr lang="en-ZA" sz="1400" b="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Accommodation Unit Occupancy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69.4% ( 3.6% points below target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Challenges: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Domestic economic and market conditions remain subdued with general declines evident in visitation and stayover in national parks.  As a result of the COVID-19 global pandemic, SA was placed in lockdown with effect midnight 26-27 March 2020. In preparation national parks were vacated from 25 March 2020.</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Corrective Actions: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Resumption of business as soon as possible and continued emphasis on marketing and promoting national parks to domestic and international markets, through innovative initiatives such as stokvel marketing, social media drives targeting non- traditional markets, etc.</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26681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Times New Roman" panose="02020603050405020304" pitchFamily="18" charset="0"/>
                          <a:cs typeface="Calibri" panose="020F0502020204030204" pitchFamily="34" charset="0"/>
                        </a:rPr>
                        <a:t>Number of New  and Diverse Revenue Generating  Products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ZA" sz="1400" dirty="0">
                          <a:latin typeface="Arial Narrow" panose="020B0606020202030204" pitchFamily="34"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0955"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14 new products were implemented </a:t>
                      </a:r>
                    </a:p>
                    <a:p>
                      <a:pPr marL="20955" marR="0" lvl="0" indent="0" algn="l" defTabSz="9144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8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2: DIVERSE AND RESPONSIBLE TOURISM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38099"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611698940"/>
              </p:ext>
            </p:extLst>
          </p:nvPr>
        </p:nvGraphicFramePr>
        <p:xfrm>
          <a:off x="38099" y="838200"/>
          <a:ext cx="8915401" cy="4461968"/>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4: </a:t>
                      </a: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Calibri" panose="020F0502020204030204" pitchFamily="34" charset="0"/>
                        </a:rPr>
                        <a:t>IMPROVED TOURISM PERFORMANCE</a:t>
                      </a:r>
                      <a:endPar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76502">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Develop and implement Hospitality Improvement</a:t>
                      </a:r>
                      <a:r>
                        <a:rPr lang="en-ZA" sz="1400" b="0"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Plan</a:t>
                      </a:r>
                      <a:endPar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ZA" sz="1400" dirty="0">
                          <a:latin typeface="Arial Narrow" panose="020B0606020202030204" pitchFamily="34" charset="0"/>
                        </a:rPr>
                        <a:t>Hospitality Improvement plan – 2 interventions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Hospitality Improvement Plan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Two Interventions implemented: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Grading Plan for 2020 was completed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Appointment of a Service Provider for Hospitality Training</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08585" marR="10858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859854">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Total number of Visitor</a:t>
                      </a:r>
                      <a:r>
                        <a:rPr lang="en-ZA" sz="1400" b="0"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Management and Interpretation Plans reviewed and submitted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ZA" sz="1400" dirty="0">
                        <a:latin typeface="Arial Narrow" panose="020B0606020202030204" pitchFamily="34" charset="0"/>
                      </a:endParaRPr>
                    </a:p>
                    <a:p>
                      <a:r>
                        <a:rPr lang="en-ZA" sz="1400" dirty="0">
                          <a:latin typeface="Arial Narrow" panose="020B0606020202030204" pitchFamily="34" charset="0"/>
                        </a:rPr>
                        <a:t>3 visitor</a:t>
                      </a:r>
                      <a:r>
                        <a:rPr lang="en-ZA" sz="1400" baseline="0" dirty="0">
                          <a:latin typeface="Arial Narrow" panose="020B0606020202030204" pitchFamily="34" charset="0"/>
                        </a:rPr>
                        <a:t> management plans</a:t>
                      </a:r>
                      <a:r>
                        <a:rPr lang="en-ZA" sz="1400" dirty="0">
                          <a:latin typeface="Arial Narrow" panose="020B0606020202030204" pitchFamily="34" charset="0"/>
                        </a:rPr>
                        <a:t> and 3 interpretation</a:t>
                      </a:r>
                      <a:r>
                        <a:rPr lang="en-ZA" sz="1400" baseline="0" dirty="0">
                          <a:latin typeface="Arial Narrow" panose="020B0606020202030204" pitchFamily="34" charset="0"/>
                        </a:rPr>
                        <a:t> plans</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ZA" sz="1400" b="1" kern="1200" baseline="0" dirty="0">
                        <a:solidFill>
                          <a:schemeClr val="tx1"/>
                        </a:solidFill>
                        <a:latin typeface="Arial Narrow" panose="020B0606020202030204" pitchFamily="34" charset="0"/>
                        <a:ea typeface="+mn-ea"/>
                        <a:cs typeface="+mn-cs"/>
                      </a:endParaRPr>
                    </a:p>
                    <a:p>
                      <a:r>
                        <a:rPr lang="en-US" sz="1400" kern="1200" baseline="0" dirty="0">
                          <a:solidFill>
                            <a:schemeClr val="tx1"/>
                          </a:solidFill>
                          <a:latin typeface="Arial Narrow" panose="020B0606020202030204" pitchFamily="34" charset="0"/>
                          <a:ea typeface="+mn-ea"/>
                          <a:cs typeface="+mn-cs"/>
                        </a:rPr>
                        <a:t>Three (3) Visitor Management Plans and Two Interpretation Plans reviewed and submitted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r h="1280160">
                <a:tc>
                  <a:txBody>
                    <a:bodyPr/>
                    <a:lstStyle/>
                    <a:p>
                      <a:pPr>
                        <a:lnSpc>
                          <a:spcPct val="115000"/>
                        </a:lnSpc>
                      </a:pPr>
                      <a:r>
                        <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Customer satisfaction index</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ZA" sz="1400" dirty="0">
                          <a:latin typeface="Arial Narrow" panose="020B0606020202030204" pitchFamily="34" charset="0"/>
                        </a:rPr>
                        <a:t>82%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80.4%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Reservations 86.7%, Gate Access 86.4%, Overall Experience 84.3%, Activities 81.7%, Nature Experience 81.0%, Reception 80.5%, Dining 73.3%, Shopping 72.1% and Accommodation 71.8%.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3836108209"/>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123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2: DIVERSE AND RESPONSIBLE TOURISM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576803245"/>
              </p:ext>
            </p:extLst>
          </p:nvPr>
        </p:nvGraphicFramePr>
        <p:xfrm>
          <a:off x="81279" y="1295400"/>
          <a:ext cx="8915401" cy="3181346"/>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68773">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5: IMPROVED RESPONSIBLE TOURISM</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24956">
                <a:tc>
                  <a:txBody>
                    <a:bodyPr/>
                    <a:lstStyle/>
                    <a:p>
                      <a:pPr algn="ctr">
                        <a:lnSpc>
                          <a:spcPct val="100000"/>
                        </a:lnSpc>
                        <a:spcAft>
                          <a:spcPts val="0"/>
                        </a:spcAft>
                      </a:pPr>
                      <a:r>
                        <a:rPr lang="en-ZA" sz="1400" b="1" kern="1200" dirty="0">
                          <a:solidFill>
                            <a:schemeClr val="bg1"/>
                          </a:solidFill>
                          <a:effectLst/>
                          <a:latin typeface="+mn-lt"/>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mn-lt"/>
                          <a:ea typeface="+mn-ea"/>
                          <a:cs typeface="Arial" panose="020B0604020202020204" pitchFamily="34" charset="0"/>
                        </a:rPr>
                        <a:t>Programme Annual Progress and Analysis</a:t>
                      </a:r>
                    </a:p>
                    <a:p>
                      <a:pPr marL="0" marR="0" indent="52705" algn="ctr" defTabSz="457200" rtl="0" eaLnBrk="1" fontAlgn="auto" latinLnBrk="0" hangingPunct="1">
                        <a:lnSpc>
                          <a:spcPct val="100000"/>
                        </a:lnSpc>
                        <a:spcBef>
                          <a:spcPts val="0"/>
                        </a:spcBef>
                        <a:spcAft>
                          <a:spcPts val="0"/>
                        </a:spcAft>
                        <a:buClrTx/>
                        <a:buSzTx/>
                        <a:buFontTx/>
                        <a:buNone/>
                        <a:tabLst/>
                        <a:defRPr/>
                      </a:pP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15899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Develop a Responsible Tourism Assessment Plan </a:t>
                      </a:r>
                    </a:p>
                  </a:txBody>
                  <a:tcPr marL="65917" marR="6591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Responsible  Tourism Assessment Tool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The Responsible Tourism Assessment Tool was developed</a:t>
                      </a: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952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33401"/>
          </a:xfrm>
        </p:spPr>
        <p:txBody>
          <a:bodyPr>
            <a:normAutofit fontScale="90000"/>
          </a:bodyPr>
          <a:lstStyle/>
          <a:p>
            <a:r>
              <a:rPr lang="en-US" b="1" dirty="0">
                <a:solidFill>
                  <a:schemeClr val="bg1"/>
                </a:solidFill>
                <a:latin typeface="Arial" panose="020B0604020202020204" pitchFamily="34" charset="0"/>
                <a:cs typeface="Arial" panose="020B0604020202020204" pitchFamily="34" charset="0"/>
              </a:rPr>
              <a:t>Presentation outline</a:t>
            </a:r>
            <a:endParaRPr lang="en-ZA"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lvl="0" indent="-457200" algn="just" defTabSz="914400" fontAlgn="base">
              <a:lnSpc>
                <a:spcPct val="150000"/>
              </a:lnSpc>
              <a:spcBef>
                <a:spcPts val="300"/>
              </a:spcBef>
              <a:spcAft>
                <a:spcPts val="300"/>
              </a:spcAft>
              <a:buFont typeface="+mj-lt"/>
              <a:buAutoNum type="arabicPeriod"/>
              <a:defRPr/>
            </a:pPr>
            <a:r>
              <a:rPr lang="en-ZA" altLang="en-US" sz="2000" b="1" dirty="0">
                <a:solidFill>
                  <a:srgbClr val="003300"/>
                </a:solidFill>
                <a:latin typeface="Arial" panose="020B0604020202020204" pitchFamily="34" charset="0"/>
                <a:cs typeface="Arial" panose="020B0604020202020204" pitchFamily="34" charset="0"/>
              </a:rPr>
              <a:t>Vision and Mission</a:t>
            </a:r>
          </a:p>
          <a:p>
            <a:pPr marL="457200" lvl="0" indent="-457200" algn="just" defTabSz="914400" fontAlgn="base">
              <a:lnSpc>
                <a:spcPct val="150000"/>
              </a:lnSpc>
              <a:spcBef>
                <a:spcPts val="300"/>
              </a:spcBef>
              <a:spcAft>
                <a:spcPts val="300"/>
              </a:spcAft>
              <a:buFont typeface="+mj-lt"/>
              <a:buAutoNum type="arabicPeriod"/>
              <a:defRPr/>
            </a:pPr>
            <a:r>
              <a:rPr lang="en-ZA" altLang="en-US" sz="2000" b="1" dirty="0">
                <a:solidFill>
                  <a:srgbClr val="003300"/>
                </a:solidFill>
                <a:latin typeface="Arial" panose="020B0604020202020204" pitchFamily="34" charset="0"/>
                <a:cs typeface="Arial" panose="020B0604020202020204" pitchFamily="34" charset="0"/>
              </a:rPr>
              <a:t>Performance against Strategic Objectives </a:t>
            </a:r>
          </a:p>
          <a:p>
            <a:pPr marL="457200" lvl="0" indent="-457200" algn="just" defTabSz="914400" fontAlgn="base">
              <a:lnSpc>
                <a:spcPct val="150000"/>
              </a:lnSpc>
              <a:spcBef>
                <a:spcPts val="300"/>
              </a:spcBef>
              <a:spcAft>
                <a:spcPts val="300"/>
              </a:spcAft>
              <a:buFont typeface="+mj-lt"/>
              <a:buAutoNum type="arabicPeriod"/>
              <a:defRPr/>
            </a:pPr>
            <a:r>
              <a:rPr lang="en-US" altLang="en-US" sz="2000" b="1" dirty="0">
                <a:solidFill>
                  <a:srgbClr val="003300"/>
                </a:solidFill>
                <a:latin typeface="Arial" panose="020B0604020202020204" pitchFamily="34" charset="0"/>
                <a:cs typeface="Arial" panose="020B0604020202020204" pitchFamily="34" charset="0"/>
              </a:rPr>
              <a:t>Financial Performance</a:t>
            </a:r>
            <a:endParaRPr lang="en-ZA" altLang="en-US" sz="2000" b="1" dirty="0">
              <a:solidFill>
                <a:srgbClr val="FF0000"/>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369965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784363168"/>
              </p:ext>
            </p:extLst>
          </p:nvPr>
        </p:nvGraphicFramePr>
        <p:xfrm>
          <a:off x="86359" y="1060907"/>
          <a:ext cx="8915401" cy="3206294"/>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32944">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6: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IMPROVED CONTRIBUTION TO SOCIETAL TRANSFORMATION</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2126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2760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Integrated Transformation Strategy developed and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Draft</a:t>
                      </a:r>
                      <a:r>
                        <a:rPr lang="en-ZA" sz="1400" b="0" baseline="0" dirty="0">
                          <a:solidFill>
                            <a:schemeClr val="tx1"/>
                          </a:solidFill>
                          <a:latin typeface="Arial Narrow" panose="020B0606020202030204" pitchFamily="34" charset="0"/>
                          <a:cs typeface="Calibri" panose="020F0502020204030204" pitchFamily="34" charset="0"/>
                        </a:rPr>
                        <a:t> Integrated Transformation Strategy Developed</a:t>
                      </a:r>
                      <a:endParaRPr lang="en-ZA" sz="1400" b="0" dirty="0">
                        <a:solidFill>
                          <a:schemeClr val="tx1"/>
                        </a:solidFill>
                        <a:latin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draft Integrated Transformation Strategy (ITS) was developed and signed off by the COO</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endParaRPr lang="en-ZA" sz="1400" b="0" u="none"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82448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of a portfolio of opportunities for SMMEs Developed and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Portfolio of SMMEs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Arial Narrow" panose="020B0606020202030204" pitchFamily="34" charset="0"/>
                          <a:ea typeface="Times New Roman"/>
                          <a:cs typeface="+mn-cs"/>
                        </a:rPr>
                        <a:t>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rPr>
                        <a:t>A portfolio of SMMEs opportunities was developed and submitted to EXCO during November 2019 EXCO meeting. However EXCO referred the document to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Product Prioritisation Committee for further work.</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354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114299"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576344968"/>
              </p:ext>
            </p:extLst>
          </p:nvPr>
        </p:nvGraphicFramePr>
        <p:xfrm>
          <a:off x="114299" y="1259135"/>
          <a:ext cx="8915401" cy="5055883"/>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6: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IMPROVED CONTRIBUTION TO SOCIETAL TRANSFORMATION</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95611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Number of Social Legacy projects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3 Social</a:t>
                      </a:r>
                      <a:r>
                        <a:rPr lang="en-ZA" sz="1400" b="0" baseline="0" dirty="0">
                          <a:solidFill>
                            <a:schemeClr val="tx1"/>
                          </a:solidFill>
                          <a:latin typeface="Arial Narrow" panose="020B0606020202030204" pitchFamily="34" charset="0"/>
                          <a:cs typeface="Calibri" panose="020F0502020204030204" pitchFamily="34" charset="0"/>
                        </a:rPr>
                        <a:t> legacy projects implemented</a:t>
                      </a:r>
                      <a:endParaRPr lang="en-ZA" sz="1400" b="0" dirty="0">
                        <a:solidFill>
                          <a:schemeClr val="tx1"/>
                        </a:solidFill>
                        <a:latin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dirty="0">
                          <a:effectLst/>
                          <a:latin typeface="Arial Narrow" panose="020B0606020202030204" pitchFamily="34" charset="0"/>
                          <a:ea typeface="Calibri" panose="020F0502020204030204" pitchFamily="34" charset="0"/>
                          <a:cs typeface="Arial" panose="020B0604020202020204" pitchFamily="34" charset="0"/>
                        </a:rPr>
                        <a:t>Only one of three (1/3) social legacy project was completed and the two others are at different stages of completion.</a:t>
                      </a:r>
                    </a:p>
                    <a:p>
                      <a:pPr>
                        <a:spcAft>
                          <a:spcPts val="0"/>
                        </a:spcAft>
                      </a:pPr>
                      <a:endParaRPr lang="en-GB" sz="1400" dirty="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aren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Provision of phase 2 of Makushu Primary School Ablution Facilities have been completed.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aren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Contractors are on site for construction of two science laboratories viz; Jacob Mdluli and the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aren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Bunny Khosa Science Laboratories.</a:t>
                      </a:r>
                    </a:p>
                    <a:p>
                      <a:pPr marL="0" lvl="0" indent="0">
                        <a:lnSpc>
                          <a:spcPct val="115000"/>
                        </a:lnSpc>
                        <a:spcAft>
                          <a:spcPts val="0"/>
                        </a:spcAft>
                        <a:buFont typeface="+mj-lt"/>
                        <a:buNone/>
                        <a:tabLst>
                          <a:tab pos="457200" algn="l"/>
                        </a:tabLst>
                      </a:pPr>
                      <a:endPar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lvl="0" indent="0">
                        <a:lnSpc>
                          <a:spcPct val="115000"/>
                        </a:lnSpc>
                        <a:spcAft>
                          <a:spcPts val="0"/>
                        </a:spcAft>
                        <a:buFont typeface="+mj-lt"/>
                        <a:buNone/>
                        <a:tabLst>
                          <a:tab pos="457200" algn="l"/>
                        </a:tabLst>
                      </a:pPr>
                      <a:r>
                        <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Challenges: </a:t>
                      </a:r>
                    </a:p>
                    <a:p>
                      <a:pPr marL="0" lvl="0" indent="0">
                        <a:lnSpc>
                          <a:spcPct val="115000"/>
                        </a:lnSpc>
                        <a:spcAft>
                          <a:spcPts val="0"/>
                        </a:spcAft>
                        <a:buFont typeface="+mj-lt"/>
                        <a:buNone/>
                        <a:tabLst>
                          <a:tab pos="457200" algn="l"/>
                        </a:tabLst>
                      </a:pPr>
                      <a:endPar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lvl="0" indent="0">
                        <a:lnSpc>
                          <a:spcPct val="115000"/>
                        </a:lnSpc>
                        <a:spcAft>
                          <a:spcPts val="0"/>
                        </a:spcAft>
                        <a:buFont typeface="+mj-lt"/>
                        <a:buNone/>
                        <a:tabLst>
                          <a:tab pos="457200" algn="l"/>
                        </a:tabLs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The contracts were not awarded in time, due to internal capacity constraints</a:t>
                      </a:r>
                    </a:p>
                    <a:p>
                      <a:pPr marL="0" lvl="0" indent="0">
                        <a:lnSpc>
                          <a:spcPct val="115000"/>
                        </a:lnSpc>
                        <a:spcAft>
                          <a:spcPts val="0"/>
                        </a:spcAft>
                        <a:buFont typeface="+mj-lt"/>
                        <a:buNone/>
                        <a:tabLst>
                          <a:tab pos="457200" algn="l"/>
                        </a:tabLst>
                      </a:pPr>
                      <a:endParaRPr lang="en-ZA" sz="1400" dirty="0">
                        <a:effectLst/>
                        <a:latin typeface="Arial Narrow" panose="020B0606020202030204" pitchFamily="34" charset="0"/>
                        <a:ea typeface="Times New Roman" panose="02020603050405020304" pitchFamily="18" charset="0"/>
                        <a:cs typeface="Arial" panose="020B0604020202020204" pitchFamily="34" charset="0"/>
                      </a:endParaRPr>
                    </a:p>
                    <a:p>
                      <a:pPr marL="0" lvl="0" indent="0">
                        <a:lnSpc>
                          <a:spcPct val="115000"/>
                        </a:lnSpc>
                        <a:spcAft>
                          <a:spcPts val="0"/>
                        </a:spcAft>
                        <a:buFont typeface="+mj-lt"/>
                        <a:buNone/>
                        <a:tabLst>
                          <a:tab pos="457200" algn="l"/>
                        </a:tabLst>
                      </a:pPr>
                      <a:r>
                        <a:rPr lang="en-US" sz="1400" b="1" u="sng"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Corrective measures: </a:t>
                      </a:r>
                    </a:p>
                    <a:p>
                      <a:pPr marL="0" lvl="0" indent="0">
                        <a:lnSpc>
                          <a:spcPct val="115000"/>
                        </a:lnSpc>
                        <a:spcAft>
                          <a:spcPts val="0"/>
                        </a:spcAft>
                        <a:buFont typeface="+mj-lt"/>
                        <a:buNone/>
                        <a:tabLst>
                          <a:tab pos="457200" algn="l"/>
                        </a:tabLst>
                      </a:pPr>
                      <a:endPar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lvl="0" indent="0">
                        <a:lnSpc>
                          <a:spcPct val="115000"/>
                        </a:lnSpc>
                        <a:spcAft>
                          <a:spcPts val="0"/>
                        </a:spcAft>
                        <a:buFont typeface="+mj-lt"/>
                        <a:buNone/>
                        <a:tabLst>
                          <a:tab pos="457200" algn="l"/>
                        </a:tabLst>
                      </a:pPr>
                      <a:r>
                        <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These will be completed in Q 2 of the new financial year</a:t>
                      </a:r>
                      <a:endParaRPr lang="en-ZA" sz="1400" b="1" u="sng"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lvl="0" indent="0">
                        <a:spcAft>
                          <a:spcPts val="0"/>
                        </a:spcAft>
                        <a:buClr>
                          <a:srgbClr val="000000"/>
                        </a:buClr>
                        <a:buFont typeface="Arial Narrow" panose="020B0606020202030204" pitchFamily="34" charset="0"/>
                        <a:buNone/>
                      </a:pPr>
                      <a:endParaRPr lang="en-ZA" sz="1400" b="0" dirty="0">
                        <a:solidFill>
                          <a:schemeClr val="tx1"/>
                        </a:solidFill>
                        <a:effectLst/>
                        <a:latin typeface="Arial Narrow" panose="020B0606020202030204"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16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76199"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911887994"/>
              </p:ext>
            </p:extLst>
          </p:nvPr>
        </p:nvGraphicFramePr>
        <p:xfrm>
          <a:off x="76199" y="839781"/>
          <a:ext cx="8915401" cy="5190503"/>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6: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IMPROVED CONTRIBUTION TO SOCIETAL TRANSFORMATION</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616516">
                <a:tc>
                  <a:txBody>
                    <a:bodyPr/>
                    <a:lstStyle/>
                    <a:p>
                      <a:pPr marL="201930" indent="-201930" algn="just">
                        <a:lnSpc>
                          <a:spcPct val="115000"/>
                        </a:lnSpc>
                        <a:spcAft>
                          <a:spcPts val="0"/>
                        </a:spcAft>
                      </a:pPr>
                      <a:r>
                        <a:rPr lang="en-GB" sz="1400" dirty="0">
                          <a:effectLst/>
                          <a:latin typeface="Arial Narrow" panose="020B0606020202030204" pitchFamily="34" charset="0"/>
                          <a:ea typeface="Calibri" panose="020F0502020204030204" pitchFamily="34" charset="0"/>
                          <a:cs typeface="Arial" panose="020B0604020202020204" pitchFamily="34" charset="0"/>
                        </a:rPr>
                        <a:t>% Claimant beneficiation scheme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201930" indent="-201930" algn="just">
                        <a:lnSpc>
                          <a:spcPct val="115000"/>
                        </a:lnSpc>
                        <a:spcAft>
                          <a:spcPts val="0"/>
                        </a:spcAft>
                      </a:pPr>
                      <a:r>
                        <a:rPr lang="en-GB" sz="1400" dirty="0">
                          <a:effectLst/>
                          <a:latin typeface="Arial Narrow" panose="020B0606020202030204" pitchFamily="34" charset="0"/>
                          <a:ea typeface="Calibri" panose="020F0502020204030204" pitchFamily="34" charset="0"/>
                          <a:cs typeface="Arial" panose="020B0604020202020204" pitchFamily="34" charset="0"/>
                        </a:rPr>
                        <a:t>developed and implemented as per land claims identified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Land Clams Beneficiation Scheme/s developed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(Colchester land claim -Addo NP)</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30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80 % of activities implemented as per plan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land claims beneficiation package for Colchester Land Claimants was approved by EXCO and the Board for negotiation, facilitated by the Land Claims Commission in line with the prescripts of the Restitution of Land Rights Act of 1994.</a:t>
                      </a: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400" b="1" u="sng"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Challenges:</a:t>
                      </a:r>
                      <a:r>
                        <a:rPr lang="en-US" sz="1400" b="1" u="sng" kern="1200"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Claimants Dispute over the Equitable Redress and Rights provided in the Settlement Award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79 % 19/ 24 outputs in the KNP Implementation Plan were implemented.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PMU</a:t>
                      </a: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activities were put on halt until an independent facilitator has been appointed to further develop the beneficiation scheme.</a:t>
                      </a:r>
                    </a:p>
                    <a:p>
                      <a:endPar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GB" sz="1400" b="1" u="sng"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Corrective Measures: </a:t>
                      </a:r>
                    </a:p>
                    <a:p>
                      <a:endParaRPr lang="en-GB" sz="1400" b="1" u="sng"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GB" sz="1400" dirty="0">
                          <a:effectLst/>
                          <a:latin typeface="Arial Narrow" panose="020B0606020202030204" pitchFamily="34" charset="0"/>
                          <a:ea typeface="Calibri" panose="020F0502020204030204" pitchFamily="34" charset="0"/>
                          <a:cs typeface="Arial" panose="020B0604020202020204" pitchFamily="34" charset="0"/>
                        </a:rPr>
                        <a:t>Facilitate the appointment of the in depended facilitator in Q1 of 2020/21 Financial year.</a:t>
                      </a:r>
                    </a:p>
                    <a:p>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731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7274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422187560"/>
              </p:ext>
            </p:extLst>
          </p:nvPr>
        </p:nvGraphicFramePr>
        <p:xfrm>
          <a:off x="114299" y="487452"/>
          <a:ext cx="8915401" cy="5630456"/>
        </p:xfrm>
        <a:graphic>
          <a:graphicData uri="http://schemas.openxmlformats.org/drawingml/2006/table">
            <a:tbl>
              <a:tblPr/>
              <a:tblGrid>
                <a:gridCol w="2159001">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65127045"/>
                    </a:ext>
                  </a:extLst>
                </a:gridCol>
                <a:gridCol w="4775200">
                  <a:extLst>
                    <a:ext uri="{9D8B030D-6E8A-4147-A177-3AD203B41FA5}">
                      <a16:colId xmlns="" xmlns:a16="http://schemas.microsoft.com/office/drawing/2014/main" val="2367210057"/>
                    </a:ext>
                  </a:extLst>
                </a:gridCol>
              </a:tblGrid>
              <a:tr h="266740">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6: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IMPROVED CONTRIBUTION TO SOCIETAL TRANSFORMATION</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57380">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4529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Number of Environmental Education programmes developed and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3 Environmental Education</a:t>
                      </a:r>
                      <a:r>
                        <a:rPr lang="en-ZA" sz="1400" b="0" baseline="0" dirty="0">
                          <a:solidFill>
                            <a:schemeClr val="tx1"/>
                          </a:solidFill>
                          <a:latin typeface="Arial Narrow" panose="020B0606020202030204" pitchFamily="34" charset="0"/>
                          <a:cs typeface="Calibri" panose="020F0502020204030204" pitchFamily="34" charset="0"/>
                        </a:rPr>
                        <a:t> Programmes developed and implemented </a:t>
                      </a:r>
                      <a:endParaRPr lang="en-ZA" sz="1400" b="0" dirty="0">
                        <a:solidFill>
                          <a:schemeClr val="tx1"/>
                        </a:solidFill>
                        <a:latin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 EE Programmes document were developed but not yet approved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Climate Change Response Programme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Higher Education Conservation  Awareness &amp; Education    Support Programme &amp;</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SANParks National Science Engagement Programme</a:t>
                      </a:r>
                    </a:p>
                    <a:p>
                      <a:pPr marL="0" lvl="0" indent="0">
                        <a:lnSpc>
                          <a:spcPct val="107000"/>
                        </a:lnSpc>
                        <a:spcAft>
                          <a:spcPts val="0"/>
                        </a:spcAft>
                        <a:buFont typeface="Arial" panose="020B0604020202020204" pitchFamily="34" charset="0"/>
                        <a:buNone/>
                        <a:tabLst>
                          <a:tab pos="457200" algn="l"/>
                        </a:tabLst>
                      </a:pP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Challenges </a:t>
                      </a:r>
                    </a:p>
                    <a:p>
                      <a:pPr>
                        <a:lnSpc>
                          <a:spcPct val="107000"/>
                        </a:lnSpc>
                        <a:spcAft>
                          <a:spcPts val="0"/>
                        </a:spcAft>
                      </a:pPr>
                      <a:endParaRPr lang="en-ZA" sz="1400" u="sng" dirty="0">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EE plans are largely informed and dependent on the finalization of the Socio</a:t>
                      </a:r>
                      <a:r>
                        <a:rPr lang="en-US"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Economic Transformation Strategy , which is still being finalized.</a:t>
                      </a:r>
                    </a:p>
                    <a:p>
                      <a:pPr>
                        <a:lnSpc>
                          <a:spcPct val="107000"/>
                        </a:lnSpc>
                        <a:spcAft>
                          <a:spcPts val="0"/>
                        </a:spcAft>
                      </a:pPr>
                      <a:endParaRPr lang="en-US"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400" b="1" u="sng"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Corrective Actions</a:t>
                      </a:r>
                    </a:p>
                    <a:p>
                      <a:pPr>
                        <a:lnSpc>
                          <a:spcPct val="107000"/>
                        </a:lnSpc>
                        <a:spcAft>
                          <a:spcPts val="0"/>
                        </a:spcAft>
                      </a:pPr>
                      <a:endParaRPr lang="en-US" sz="1400" b="1" u="sng"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400" dirty="0">
                          <a:effectLst/>
                          <a:latin typeface="Arial Narrow" panose="020B0606020202030204" pitchFamily="34" charset="0"/>
                          <a:ea typeface="Calibri" panose="020F0502020204030204" pitchFamily="34" charset="0"/>
                          <a:cs typeface="Arial" panose="020B0604020202020204" pitchFamily="34" charset="0"/>
                        </a:rPr>
                        <a:t>SET Strategy to be completed in Q 2 of new financial year</a:t>
                      </a:r>
                      <a:endParaRPr lang="en-ZA" sz="1400" dirty="0">
                        <a:effectLst/>
                        <a:latin typeface="Arial Narrow" panose="020B0606020202030204" pitchFamily="34" charset="0"/>
                        <a:ea typeface="Batang"/>
                        <a:cs typeface="Times New Roman" panose="02020603050405020304" pitchFamily="18" charset="0"/>
                      </a:endParaRPr>
                    </a:p>
                    <a:p>
                      <a:pPr>
                        <a:lnSpc>
                          <a:spcPct val="107000"/>
                        </a:lnSpc>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146169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Determination of  baseline for Rand value of goods and services procured from local communities by SANParks</a:t>
                      </a:r>
                      <a:endParaRPr kumimoji="0" lang="en-ZA" altLang="en-US" sz="1400" b="0" i="0" u="none" strike="noStrike" cap="none" normalizeH="0" baseline="0" dirty="0">
                        <a:ln>
                          <a:noFill/>
                        </a:ln>
                        <a:solidFill>
                          <a:srgbClr val="FF0000"/>
                        </a:solidFill>
                        <a:effectLst/>
                        <a:latin typeface="Arial Narrow" panose="020B0606020202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Baseline on % Rand value spent on local SMMEs determined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baseline on percentage spent on local EME’s and QSE’s determined.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ZA" sz="1400" b="0" dirty="0">
                          <a:effectLst/>
                          <a:latin typeface="Arial Narrow" panose="020B0606020202030204" pitchFamily="34" charset="0"/>
                          <a:ea typeface="Calibri" panose="020F0502020204030204" pitchFamily="34" charset="0"/>
                          <a:cs typeface="Times New Roman" panose="02020603050405020304" pitchFamily="18" charset="0"/>
                        </a:rPr>
                        <a:t>R44, 162,208.22</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has been spent on EME’s and QSE’s this year.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4985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5334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996888915"/>
              </p:ext>
            </p:extLst>
          </p:nvPr>
        </p:nvGraphicFramePr>
        <p:xfrm>
          <a:off x="76199" y="1142771"/>
          <a:ext cx="8915401" cy="4383863"/>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 O 6: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IMPROVED CONTRIBUTION TO SOCIETAL TRANSFORMATION</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765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Relevant skills training programme in support of community development programmes developed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Skills audit report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effectLst/>
                          <a:latin typeface="Arial Narrow" panose="020B0606020202030204" pitchFamily="34" charset="0"/>
                          <a:ea typeface="Times New Roman" panose="02020603050405020304" pitchFamily="18" charset="0"/>
                        </a:rPr>
                        <a:t>The skills audit report was approved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21400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Total number of Free Access Entrants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SANParks week)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75</a:t>
                      </a:r>
                      <a:r>
                        <a:rPr lang="en-ZA" sz="1400" b="0" baseline="0" dirty="0">
                          <a:solidFill>
                            <a:schemeClr val="tx1"/>
                          </a:solidFill>
                          <a:latin typeface="Arial Narrow" panose="020B0606020202030204" pitchFamily="34" charset="0"/>
                          <a:cs typeface="Calibri" panose="020F0502020204030204" pitchFamily="34" charset="0"/>
                        </a:rPr>
                        <a:t> 000</a:t>
                      </a:r>
                      <a:endParaRPr lang="en-ZA" sz="1400" b="0" dirty="0">
                        <a:solidFill>
                          <a:schemeClr val="tx1"/>
                        </a:solidFill>
                        <a:latin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There were 113 032  free</a:t>
                      </a:r>
                      <a:r>
                        <a:rPr lang="en-ZA" sz="1400" baseline="0" dirty="0">
                          <a:effectLst/>
                          <a:latin typeface="Arial Narrow" panose="020B0606020202030204" pitchFamily="34" charset="0"/>
                          <a:ea typeface="Times New Roman" panose="02020603050405020304" pitchFamily="18" charset="0"/>
                          <a:cs typeface="Arial" panose="020B0604020202020204" pitchFamily="34" charset="0"/>
                        </a:rPr>
                        <a:t> access entrants during SANParks week (Q2) </a:t>
                      </a:r>
                      <a:endParaRPr lang="en-ZA" sz="1400" dirty="0">
                        <a:effectLst/>
                        <a:latin typeface="Arial Narrow" panose="020B0606020202030204" pitchFamily="34" charset="0"/>
                        <a:ea typeface="Times New Roman" panose="02020603050405020304" pitchFamily="18" charset="0"/>
                        <a:cs typeface="Arial" panose="020B0604020202020204" pitchFamily="34" charset="0"/>
                      </a:endParaRPr>
                    </a:p>
                    <a:p>
                      <a:pPr algn="just">
                        <a:spcAft>
                          <a:spcPts val="0"/>
                        </a:spcAft>
                      </a:pPr>
                      <a:endParaRPr lang="en-ZA" sz="1400" dirty="0">
                        <a:effectLst/>
                        <a:latin typeface="Arial Narrow" panose="020B0606020202030204" pitchFamily="34" charset="0"/>
                        <a:ea typeface="Times New Roman" panose="02020603050405020304" pitchFamily="18" charset="0"/>
                        <a:cs typeface="Arial" panose="020B0604020202020204" pitchFamily="34" charset="0"/>
                      </a:endParaRPr>
                    </a:p>
                    <a:p>
                      <a:pPr algn="just">
                        <a:spcAft>
                          <a:spcPts val="0"/>
                        </a:spcAft>
                      </a:pPr>
                      <a:r>
                        <a:rPr lang="af-ZA" sz="1400" dirty="0">
                          <a:effectLst/>
                          <a:latin typeface="Arial Narrow" panose="020B0606020202030204" pitchFamily="34" charset="0"/>
                          <a:ea typeface="Times New Roman" panose="02020603050405020304" pitchFamily="18" charset="0"/>
                          <a:cs typeface="ArialNarrow"/>
                        </a:rPr>
                        <a:t>The target was exceeded as the SANParks week free access entry was extended to the weekend and this was not the case in previous years</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327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7274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179968740"/>
              </p:ext>
            </p:extLst>
          </p:nvPr>
        </p:nvGraphicFramePr>
        <p:xfrm>
          <a:off x="50799" y="550151"/>
          <a:ext cx="8915401" cy="5640591"/>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 O 7: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OPTOMISED COMMUNITY SOCIO ECONOMIC DEVELOPMENT</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765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Total Number of Full-time Equivalent (FTE’s)  Jobs Created through EPWP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5451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5,406 FTE’s jobs were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This can be ascribed to the later start of projects in the Working for the Coast programmes – EPWP participants started working in December 2019, as opposed to a revised start date of September 2019.  The turnover in the Tourism Monitors programme and slow appointment of Environmental Monitors in the Inland Coordination programme also impacted on the person days, and FTE’s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2140014">
                <a:tc>
                  <a:txBody>
                    <a:bodyPr/>
                    <a:lstStyle/>
                    <a:p>
                      <a:pPr marL="201930" indent="-201930">
                        <a:lnSpc>
                          <a:spcPct val="115000"/>
                        </a:lnSpc>
                        <a:spcAft>
                          <a:spcPts val="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Rand Value Spent on SMMEs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201930" indent="-201930">
                        <a:lnSpc>
                          <a:spcPct val="115000"/>
                        </a:lnSpc>
                        <a:spcAft>
                          <a:spcPts val="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through EPWP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R208, 462 million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 208 840 million were spent on SMMEs through the EPWP programme </a:t>
                      </a:r>
                    </a:p>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SANParks was requested to continue implementation of the Eco-Furniture Programme and new projects funded by the National Department of Tourism. Additional SMME’s were appointed in the new projects.</a:t>
                      </a:r>
                      <a:br>
                        <a:rPr lang="en-US"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br>
                      <a:r>
                        <a:rPr lang="en-US"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recording of long-term contracts in the WIMS database adds to the figure, while teams are still in field. WIMS database management cannot change this, and in future Excel spreadsheet record will be in place</a:t>
                      </a:r>
                    </a:p>
                    <a:p>
                      <a:pPr>
                        <a:lnSpc>
                          <a:spcPct val="115000"/>
                        </a:lnSpc>
                        <a:spcAft>
                          <a:spcPts val="100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814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3: SOCIO ECONOMIC TRANSFORMATION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5334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948149594"/>
              </p:ext>
            </p:extLst>
          </p:nvPr>
        </p:nvGraphicFramePr>
        <p:xfrm>
          <a:off x="76199" y="990600"/>
          <a:ext cx="8915401" cy="4383863"/>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 O 7: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OPTOMISED COMMUNITY SOCIO ECONOMIC DEVELOPMENT</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361651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Total Number of SMMEs / Enterprises Supported through EPWP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417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400" b="1" dirty="0">
                          <a:effectLst/>
                          <a:latin typeface="Arial Narrow" panose="020B0606020202030204" pitchFamily="34" charset="0"/>
                          <a:ea typeface="Times New Roman" panose="02020603050405020304" pitchFamily="18" charset="0"/>
                        </a:rPr>
                        <a:t> </a:t>
                      </a:r>
                      <a:r>
                        <a:rPr lang="en-US" sz="1400" b="0" kern="1200" dirty="0">
                          <a:solidFill>
                            <a:srgbClr val="000000"/>
                          </a:solidFill>
                          <a:effectLst/>
                          <a:latin typeface="Arial Narrow" panose="020B0606020202030204" pitchFamily="34" charset="0"/>
                          <a:ea typeface="Times New Roman" panose="02020603050405020304" pitchFamily="18" charset="0"/>
                        </a:rPr>
                        <a:t>651 SMMEs WERE supported through</a:t>
                      </a:r>
                      <a:r>
                        <a:rPr lang="en-US" sz="1400" b="0" kern="1200" baseline="0" dirty="0">
                          <a:solidFill>
                            <a:srgbClr val="000000"/>
                          </a:solidFill>
                          <a:effectLst/>
                          <a:latin typeface="Arial Narrow" panose="020B0606020202030204" pitchFamily="34" charset="0"/>
                          <a:ea typeface="Times New Roman" panose="02020603050405020304" pitchFamily="18" charset="0"/>
                        </a:rPr>
                        <a:t> the EPWP </a:t>
                      </a:r>
                      <a:endParaRPr lang="en-US" sz="1400" b="0" kern="1200" dirty="0">
                        <a:solidFill>
                          <a:srgbClr val="000000"/>
                        </a:solidFill>
                        <a:effectLst/>
                        <a:latin typeface="Arial Narrow" panose="020B0606020202030204" pitchFamily="34" charset="0"/>
                        <a:ea typeface="Times New Roman" panose="02020603050405020304" pitchFamily="18" charset="0"/>
                      </a:endParaRPr>
                    </a:p>
                    <a:p>
                      <a:pPr>
                        <a:spcAft>
                          <a:spcPts val="0"/>
                        </a:spcAft>
                      </a:pPr>
                      <a:endParaRPr lang="en-ZA" sz="1400" b="0" dirty="0">
                        <a:effectLst/>
                        <a:latin typeface="Arial Narrow" panose="020B0606020202030204" pitchFamily="34" charset="0"/>
                        <a:ea typeface="Times New Roman" panose="02020603050405020304" pitchFamily="18" charset="0"/>
                      </a:endParaRPr>
                    </a:p>
                    <a:p>
                      <a:pPr>
                        <a:spcAft>
                          <a:spcPts val="0"/>
                        </a:spcAft>
                      </a:pPr>
                      <a:r>
                        <a:rPr lang="en-ZA" sz="1400" b="0" dirty="0">
                          <a:effectLst/>
                          <a:latin typeface="Arial Narrow" panose="020B0606020202030204" pitchFamily="34" charset="0"/>
                          <a:ea typeface="Times New Roman" panose="02020603050405020304" pitchFamily="18" charset="0"/>
                        </a:rPr>
                        <a:t> </a:t>
                      </a:r>
                      <a:r>
                        <a:rPr lang="en-US" sz="1400" b="0" kern="1200" dirty="0">
                          <a:solidFill>
                            <a:srgbClr val="000000"/>
                          </a:solidFill>
                          <a:effectLst/>
                          <a:latin typeface="Arial Narrow" panose="020B0606020202030204" pitchFamily="34" charset="0"/>
                          <a:ea typeface="Times New Roman" panose="02020603050405020304" pitchFamily="18" charset="0"/>
                        </a:rPr>
                        <a:t>This over achievement is due to: </a:t>
                      </a:r>
                    </a:p>
                    <a:p>
                      <a:pPr>
                        <a:spcAft>
                          <a:spcPts val="0"/>
                        </a:spcAft>
                      </a:pPr>
                      <a:endParaRPr lang="en-ZA" sz="1400" dirty="0">
                        <a:effectLst/>
                        <a:latin typeface="Arial Narrow" panose="020B0606020202030204" pitchFamily="34" charset="0"/>
                        <a:ea typeface="Times New Roman" panose="02020603050405020304" pitchFamily="18" charset="0"/>
                      </a:endParaRPr>
                    </a:p>
                    <a:p>
                      <a:pPr marL="342900" lvl="0" indent="-342900">
                        <a:spcAft>
                          <a:spcPts val="0"/>
                        </a:spcAft>
                        <a:buFont typeface="Arial" panose="020B0604020202020204" pitchFamily="34" charset="0"/>
                        <a:buChar char="•"/>
                        <a:tabLst>
                          <a:tab pos="201295" algn="l"/>
                        </a:tabLs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 approved projects from NDT, i.e. Addo Main Rest Camp Extension and Dinosaur Interpretive Centre project in Golden Gate which added 10 SMME’s</a:t>
                      </a:r>
                    </a:p>
                    <a:p>
                      <a:pPr marL="342900" lvl="0" indent="-342900">
                        <a:spcAft>
                          <a:spcPts val="0"/>
                        </a:spcAft>
                        <a:buFont typeface="Arial" panose="020B0604020202020204" pitchFamily="34" charset="0"/>
                        <a:buChar char="•"/>
                        <a:tabLst>
                          <a:tab pos="201295" algn="l"/>
                        </a:tabLst>
                      </a:pPr>
                      <a:r>
                        <a:rPr lang="en-US" sz="1400" kern="1200" dirty="0">
                          <a:solidFill>
                            <a:srgbClr val="000000"/>
                          </a:solidFill>
                          <a:effectLst/>
                          <a:latin typeface="Arial Narrow" panose="020B0606020202030204" pitchFamily="34" charset="0"/>
                          <a:ea typeface="Batang"/>
                          <a:cs typeface="Arial" panose="020B0604020202020204" pitchFamily="34" charset="0"/>
                        </a:rPr>
                        <a:t>Continued implementation of the Eco-Furniture Programme with 83 SMME has not included in the target</a:t>
                      </a:r>
                    </a:p>
                    <a:p>
                      <a:pPr marL="342900" lvl="0" indent="-342900">
                        <a:spcAft>
                          <a:spcPts val="0"/>
                        </a:spcAft>
                        <a:buFont typeface="Arial" panose="020B0604020202020204" pitchFamily="34" charset="0"/>
                        <a:buChar char="•"/>
                        <a:tabLst>
                          <a:tab pos="201295" algn="l"/>
                        </a:tabLst>
                      </a:pPr>
                      <a:r>
                        <a:rPr lang="en-US" sz="1400" kern="1200" dirty="0">
                          <a:solidFill>
                            <a:srgbClr val="000000"/>
                          </a:solidFill>
                          <a:effectLst/>
                          <a:latin typeface="Arial Narrow" panose="020B0606020202030204" pitchFamily="34" charset="0"/>
                          <a:ea typeface="Batang"/>
                          <a:cs typeface="Arial" panose="020B0604020202020204" pitchFamily="34" charset="0"/>
                        </a:rPr>
                        <a:t>Employment of additional teams in NRMP and Wetlands as part of remedial action to make up for time lost due to late start and impacts of SMME’s not being compliant in Health &amp; Safety, i.e. letter of Good Standing from the Compensation Commissioner.</a:t>
                      </a:r>
                      <a:endParaRPr lang="en-ZA" sz="1400" b="1" dirty="0">
                        <a:solidFill>
                          <a:schemeClr val="tx1"/>
                        </a:solidFill>
                        <a:effectLst/>
                        <a:latin typeface="Arial Narrow" panose="020B0606020202030204"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545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4: FINANCIAL ADVANCEMENT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215771678"/>
              </p:ext>
            </p:extLst>
          </p:nvPr>
        </p:nvGraphicFramePr>
        <p:xfrm>
          <a:off x="114299" y="852608"/>
          <a:ext cx="8915401" cy="5164849"/>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90525">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 O 8: GROWN AND SUSTAINED DIVERSIFIED ORGANISATIONAL REVENUE STREAMS</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68502">
                <a:tc>
                  <a:txBody>
                    <a:bodyPr/>
                    <a:lstStyle/>
                    <a:p>
                      <a:pPr>
                        <a:lnSpc>
                          <a:spcPct val="115000"/>
                        </a:lnSpc>
                      </a:pPr>
                      <a:r>
                        <a:rPr lang="en-ZA" sz="1400" b="0" spc="1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Own Revenue Generated </a:t>
                      </a:r>
                      <a:endPar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ZA" sz="1400" b="0" dirty="0">
                          <a:solidFill>
                            <a:schemeClr val="tx1"/>
                          </a:solidFill>
                          <a:latin typeface="Arial Narrow" panose="020B0606020202030204" pitchFamily="34" charset="0"/>
                          <a:cs typeface="Calibri" panose="020F0502020204030204" pitchFamily="34" charset="0"/>
                        </a:rPr>
                        <a:t>72%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1400" b="0" dirty="0">
                          <a:latin typeface="Arial Narrow" panose="020B0606020202030204" pitchFamily="34" charset="0"/>
                        </a:rPr>
                        <a:t>76%</a:t>
                      </a:r>
                      <a:r>
                        <a:rPr lang="en-US" sz="1400" b="0" baseline="0" dirty="0">
                          <a:latin typeface="Arial Narrow" panose="020B0606020202030204" pitchFamily="34" charset="0"/>
                        </a:rPr>
                        <a:t> </a:t>
                      </a:r>
                      <a:r>
                        <a:rPr lang="en-US" sz="1400" b="1" dirty="0">
                          <a:latin typeface="Arial Narrow" panose="020B0606020202030204" pitchFamily="34" charset="0"/>
                        </a:rPr>
                        <a:t> </a:t>
                      </a:r>
                      <a:r>
                        <a:rPr lang="en-US" sz="1400" b="0" dirty="0">
                          <a:latin typeface="Arial Narrow" panose="020B0606020202030204" pitchFamily="34" charset="0"/>
                        </a:rPr>
                        <a:t>own revenue was generated.</a:t>
                      </a:r>
                    </a:p>
                    <a:p>
                      <a:pPr algn="l"/>
                      <a:endParaRPr lang="en-US" sz="1400" b="1" dirty="0">
                        <a:latin typeface="Arial Narrow" panose="020B0606020202030204" pitchFamily="34" charset="0"/>
                      </a:endParaRPr>
                    </a:p>
                    <a:p>
                      <a:pPr algn="l"/>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Times New Roman"/>
                        </a:rPr>
                        <a:t>More revenue generated from conservation fees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143000">
                <a:tc>
                  <a:txBody>
                    <a:bodyPr/>
                    <a:lstStyle/>
                    <a:p>
                      <a:pPr>
                        <a:lnSpc>
                          <a:spcPct val="115000"/>
                        </a:lnSpc>
                      </a:pPr>
                      <a:r>
                        <a:rPr lang="en-ZA" sz="1400" b="0" spc="1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Fundraising Revenue raised </a:t>
                      </a:r>
                      <a:endParaRPr lang="en-ZA"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ZA" sz="1400" b="0" dirty="0">
                          <a:effectLst/>
                          <a:latin typeface="Arial Narrow" panose="020B0606020202030204" pitchFamily="34" charset="0"/>
                          <a:ea typeface="Calibri" panose="020F0502020204030204" pitchFamily="34" charset="0"/>
                          <a:cs typeface="Times New Roman" panose="02020603050405020304" pitchFamily="18" charset="0"/>
                        </a:rPr>
                        <a:t> R 60.4 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 113,035,724.77 was raised which includes: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Cash, Grant and Websites Donation</a:t>
                      </a:r>
                      <a:r>
                        <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 </a:t>
                      </a: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 102,701,308</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Kind donations: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R 5,399,620.20</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Strategic partners donations: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R 4,934,796.92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r h="571500">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9:  EFFECTIVELY AND EFFICIENTLY MANAGED FINANCIAL RESOURCES</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15000"/>
                        </a:lnSpc>
                        <a:spcAft>
                          <a:spcPts val="1000"/>
                        </a:spcAft>
                      </a:pP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987610919"/>
                  </a:ext>
                </a:extLst>
              </a:tr>
              <a:tr h="5715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cs typeface="Calibri" panose="020F0502020204030204" pitchFamily="34" charset="0"/>
                        </a:rPr>
                        <a:t>% Finance Strategy developed  and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Arial Narrow" panose="020B0606020202030204" pitchFamily="34" charset="0"/>
                          <a:ea typeface="Times New Roman" panose="02020603050405020304" pitchFamily="18" charset="0"/>
                        </a:rPr>
                        <a:t>Finance Strategy approved by the Board</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arrow" panose="020B0606020202030204" pitchFamily="34" charset="0"/>
                          <a:ea typeface="Times New Roman" panose="02020603050405020304" pitchFamily="18" charset="0"/>
                          <a:cs typeface="+mn-cs"/>
                        </a:rPr>
                        <a:t>Finance Strategy was presented to the Board, which requested further work to be done</a:t>
                      </a:r>
                      <a:endParaRPr kumimoji="0" lang="en-ZA"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257449725"/>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178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4: </a:t>
            </a:r>
            <a:r>
              <a:rPr lang="en-US" sz="1800" b="1" dirty="0">
                <a:solidFill>
                  <a:srgbClr val="00B050"/>
                </a:solidFill>
                <a:latin typeface="Arial" panose="020B0604020202020204" pitchFamily="34" charset="0"/>
              </a:rPr>
              <a:t>FINANCIAL 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7274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282336365"/>
              </p:ext>
            </p:extLst>
          </p:nvPr>
        </p:nvGraphicFramePr>
        <p:xfrm>
          <a:off x="50799" y="550151"/>
          <a:ext cx="8915401" cy="5545849"/>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7961">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a:t>
                      </a: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9:  EFFECTIVELY AND EFFICIENTLY MANAGED FINANCIAL RESOURCES</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8809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 Expenditure Budget Variance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Times New Roman"/>
                        </a:rPr>
                        <a:t>≤ 0%</a:t>
                      </a:r>
                      <a:endParaRPr lang="en-ZA" sz="1400" b="0" dirty="0">
                        <a:solidFill>
                          <a:schemeClr val="tx1"/>
                        </a:solidFill>
                        <a:latin typeface="Arial Narrow" panose="020B0606020202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GB"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- 7 % </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R 221, 846  million favourable variance is </a:t>
                      </a: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due to the following: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Timing difference in maintenance expenditure, operating costs and special project expenses.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Maintenance costs to date are R53 188 million below budget. The underspending is due to the budget funded from the infrastructure grant being provided for but the expenses have not been incurred.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Operating costs are below the budget mainly as a result of savings in insurance costs, marketing costs, and data communication costs.</a:t>
                      </a: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961569">
                <a:tc>
                  <a:txBody>
                    <a:bodyPr/>
                    <a:lstStyle/>
                    <a:p>
                      <a:pPr>
                        <a:lnSpc>
                          <a:spcPct val="115000"/>
                        </a:lnSpc>
                        <a:spcAft>
                          <a:spcPts val="0"/>
                        </a:spcAft>
                      </a:pPr>
                      <a:r>
                        <a:rPr lang="en-GB" sz="140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Cost to Income Ratio</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01:01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01.08:1</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Income to cost is within the 01:01 threshold, as operational revenue is 8% above the operational expenditure incurred to date. Total revenue, for the year to date, amounts to R3, 1143, 404 b, and is R222, 936m more than the total operating costs to date.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7021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7274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185547506"/>
              </p:ext>
            </p:extLst>
          </p:nvPr>
        </p:nvGraphicFramePr>
        <p:xfrm>
          <a:off x="50799" y="550151"/>
          <a:ext cx="8915401" cy="4997209"/>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7961">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10: ADEQUATE, APPROPRIATELY SKILLED, TRANSFORMED AND DIVERSE HUMAN CAPITAL</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946887">
                <a:tc>
                  <a:txBody>
                    <a:bodyPr/>
                    <a:lstStyle/>
                    <a:p>
                      <a:pPr algn="just">
                        <a:lnSpc>
                          <a:spcPct val="115000"/>
                        </a:lnSpc>
                        <a:spcAft>
                          <a:spcPts val="0"/>
                        </a:spcAft>
                      </a:pPr>
                      <a:r>
                        <a:rPr lang="en-ZA" sz="1400" b="1" kern="1200" dirty="0">
                          <a:solidFill>
                            <a:schemeClr val="tx1"/>
                          </a:solidFill>
                          <a:effectLst/>
                          <a:latin typeface="Arial Narrow" panose="020B0606020202030204" pitchFamily="34" charset="0"/>
                          <a:ea typeface="+mn-ea"/>
                          <a:cs typeface="Calibri" panose="020F0502020204030204" pitchFamily="34" charset="0"/>
                        </a:rPr>
                        <a:t>% of Employees from Designated EE Groups ( Black Management)</a:t>
                      </a:r>
                      <a:endParaRPr lang="en-ZA" sz="14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ZA" sz="1400" kern="1200" dirty="0">
                          <a:solidFill>
                            <a:schemeClr val="tx1"/>
                          </a:solidFill>
                          <a:effectLst/>
                          <a:latin typeface="Arial Narrow" panose="020B0606020202030204" pitchFamily="34" charset="0"/>
                          <a:ea typeface="+mn-ea"/>
                          <a:cs typeface="Calibri" panose="020F0502020204030204" pitchFamily="34" charset="0"/>
                        </a:rPr>
                        <a:t>BM=Total number of Black as % of management (grade D and upper)</a:t>
                      </a:r>
                      <a:endParaRPr lang="en-ZA" sz="14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kern="1200" dirty="0">
                          <a:solidFill>
                            <a:srgbClr val="000000"/>
                          </a:solidFill>
                          <a:effectLst/>
                          <a:latin typeface="Arial Narrow" panose="020B0606020202030204" pitchFamily="34" charset="0"/>
                          <a:ea typeface="+mn-ea"/>
                          <a:cs typeface="Calibri" panose="020F0502020204030204" pitchFamily="34" charset="0"/>
                        </a:rPr>
                        <a:t>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b="0" kern="1200" dirty="0">
                          <a:solidFill>
                            <a:schemeClr val="tx1"/>
                          </a:solidFill>
                          <a:effectLst/>
                          <a:latin typeface="Arial Narrow" panose="020B0606020202030204" pitchFamily="34" charset="0"/>
                          <a:ea typeface="+mn-ea"/>
                          <a:cs typeface="+mn-cs"/>
                        </a:rPr>
                        <a:t>60.9%</a:t>
                      </a:r>
                    </a:p>
                    <a:p>
                      <a:endParaRPr lang="en-ZA" sz="1400" b="1" kern="1200" dirty="0">
                        <a:solidFill>
                          <a:schemeClr val="tx1"/>
                        </a:solidFill>
                        <a:effectLst/>
                        <a:latin typeface="Arial Narrow" panose="020B0606020202030204" pitchFamily="34" charset="0"/>
                        <a:ea typeface="+mn-ea"/>
                        <a:cs typeface="+mn-cs"/>
                      </a:endParaRPr>
                    </a:p>
                    <a:p>
                      <a:r>
                        <a:rPr lang="en-AU" sz="1400" kern="1200" dirty="0">
                          <a:solidFill>
                            <a:schemeClr val="tx1"/>
                          </a:solidFill>
                          <a:effectLst/>
                          <a:latin typeface="Arial Narrow" panose="020B0606020202030204" pitchFamily="34" charset="0"/>
                          <a:ea typeface="+mn-ea"/>
                          <a:cs typeface="+mn-cs"/>
                        </a:rPr>
                        <a:t>Improve efforts to retain staff and recruit in accordance with the target.</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961569">
                <a:tc>
                  <a:txBody>
                    <a:bodyPr/>
                    <a:lstStyle/>
                    <a:p>
                      <a:pPr algn="just">
                        <a:lnSpc>
                          <a:spcPct val="115000"/>
                        </a:lnSpc>
                        <a:spcAft>
                          <a:spcPts val="0"/>
                        </a:spcAft>
                      </a:pPr>
                      <a:r>
                        <a:rPr lang="en-ZA" sz="1400" b="1" kern="1200" dirty="0">
                          <a:solidFill>
                            <a:schemeClr val="tx1"/>
                          </a:solidFill>
                          <a:effectLst/>
                          <a:latin typeface="Arial Narrow" panose="020B0606020202030204" pitchFamily="34" charset="0"/>
                          <a:ea typeface="+mn-ea"/>
                          <a:cs typeface="Calibri" panose="020F0502020204030204" pitchFamily="34" charset="0"/>
                        </a:rPr>
                        <a:t>% of Employees from Designated EE Groups (Woman Management)</a:t>
                      </a:r>
                      <a:endParaRPr lang="en-ZA" sz="1400" dirty="0">
                        <a:solidFill>
                          <a:schemeClr val="tx1"/>
                        </a:solidFill>
                        <a:effectLst/>
                        <a:latin typeface="Arial Narrow" panose="020B0606020202030204" pitchFamily="34" charset="0"/>
                        <a:cs typeface="Calibri" panose="020F0502020204030204" pitchFamily="34" charset="0"/>
                      </a:endParaRPr>
                    </a:p>
                    <a:p>
                      <a:pPr algn="just">
                        <a:lnSpc>
                          <a:spcPct val="115000"/>
                        </a:lnSpc>
                        <a:spcAft>
                          <a:spcPts val="0"/>
                        </a:spcAft>
                      </a:pPr>
                      <a:r>
                        <a:rPr lang="en-ZA" sz="1400" kern="1200" dirty="0">
                          <a:solidFill>
                            <a:schemeClr val="tx1"/>
                          </a:solidFill>
                          <a:effectLst/>
                          <a:latin typeface="Arial Narrow" panose="020B0606020202030204" pitchFamily="34" charset="0"/>
                          <a:ea typeface="+mn-ea"/>
                          <a:cs typeface="Calibri" panose="020F0502020204030204" pitchFamily="34" charset="0"/>
                        </a:rPr>
                        <a:t>(b) WM= Total number of Woman as % of total management</a:t>
                      </a:r>
                      <a:r>
                        <a:rPr lang="en-ZA" sz="1400" kern="1200" baseline="0" dirty="0">
                          <a:solidFill>
                            <a:schemeClr val="tx1"/>
                          </a:solidFill>
                          <a:effectLst/>
                          <a:latin typeface="Arial Narrow" panose="020B0606020202030204" pitchFamily="34" charset="0"/>
                          <a:ea typeface="+mn-ea"/>
                          <a:cs typeface="Calibri" panose="020F0502020204030204" pitchFamily="34" charset="0"/>
                        </a:rPr>
                        <a:t> </a:t>
                      </a:r>
                      <a:r>
                        <a:rPr lang="en-ZA" sz="1400" kern="1200" dirty="0">
                          <a:solidFill>
                            <a:schemeClr val="tx1"/>
                          </a:solidFill>
                          <a:effectLst/>
                          <a:latin typeface="Arial Narrow" panose="020B0606020202030204" pitchFamily="34" charset="0"/>
                          <a:ea typeface="+mn-ea"/>
                          <a:cs typeface="Calibri" panose="020F0502020204030204" pitchFamily="34" charset="0"/>
                        </a:rPr>
                        <a:t>(grade D and upper) </a:t>
                      </a:r>
                      <a:endParaRPr lang="en-ZA" sz="1400" dirty="0">
                        <a:solidFill>
                          <a:schemeClr val="tx1"/>
                        </a:solidFill>
                        <a:effectLst/>
                        <a:latin typeface="Arial Narrow" panose="020B0606020202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kern="1200" dirty="0">
                          <a:solidFill>
                            <a:srgbClr val="000000"/>
                          </a:solidFill>
                          <a:effectLst/>
                          <a:latin typeface="Arial Narrow" panose="020B0606020202030204" pitchFamily="34" charset="0"/>
                          <a:ea typeface="+mn-ea"/>
                          <a:cs typeface="Calibri" panose="020F0502020204030204" pitchFamily="34" charset="0"/>
                        </a:rPr>
                        <a:t>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39.6% </a:t>
                      </a:r>
                      <a:endParaRPr kumimoji="0" lang="en-ZA"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endParaRPr lang="en-ZA" sz="1400" b="1" kern="1200" dirty="0">
                        <a:solidFill>
                          <a:schemeClr val="tx1"/>
                        </a:solidFill>
                        <a:effectLst/>
                        <a:latin typeface="Arial Narrow" panose="020B0606020202030204" pitchFamily="34" charset="0"/>
                        <a:ea typeface="+mn-ea"/>
                        <a:cs typeface="+mn-cs"/>
                      </a:endParaRPr>
                    </a:p>
                    <a:p>
                      <a:r>
                        <a:rPr lang="en-ZA" sz="1400" b="1" u="sng" kern="1200" dirty="0">
                          <a:solidFill>
                            <a:schemeClr val="tx1"/>
                          </a:solidFill>
                          <a:effectLst/>
                          <a:latin typeface="Arial Narrow" panose="020B0606020202030204" pitchFamily="34" charset="0"/>
                          <a:ea typeface="+mn-ea"/>
                          <a:cs typeface="+mn-cs"/>
                        </a:rPr>
                        <a:t>Corrective</a:t>
                      </a:r>
                      <a:r>
                        <a:rPr lang="en-ZA" sz="1400" b="1" u="sng" kern="1200" baseline="0" dirty="0">
                          <a:solidFill>
                            <a:schemeClr val="tx1"/>
                          </a:solidFill>
                          <a:effectLst/>
                          <a:latin typeface="Arial Narrow" panose="020B0606020202030204" pitchFamily="34" charset="0"/>
                          <a:ea typeface="+mn-ea"/>
                          <a:cs typeface="+mn-cs"/>
                        </a:rPr>
                        <a:t> Measures</a:t>
                      </a:r>
                    </a:p>
                    <a:p>
                      <a:endParaRPr lang="en-ZA" sz="1400" u="sng" kern="1200" dirty="0">
                        <a:solidFill>
                          <a:schemeClr val="tx1"/>
                        </a:solidFill>
                        <a:effectLst/>
                        <a:latin typeface="Arial Narrow" panose="020B0606020202030204" pitchFamily="34" charset="0"/>
                        <a:ea typeface="+mn-ea"/>
                        <a:cs typeface="+mn-cs"/>
                      </a:endParaRPr>
                    </a:p>
                    <a:p>
                      <a:r>
                        <a:rPr lang="en-AU" sz="1400" kern="1200" dirty="0">
                          <a:solidFill>
                            <a:schemeClr val="tx1"/>
                          </a:solidFill>
                          <a:effectLst/>
                          <a:latin typeface="Arial Narrow" panose="020B0606020202030204" pitchFamily="34" charset="0"/>
                          <a:ea typeface="+mn-ea"/>
                          <a:cs typeface="+mn-cs"/>
                        </a:rPr>
                        <a:t>HCM will continue to advise Line Managers to increase efforts on recruitment of black female Managers in the new financial year</a:t>
                      </a:r>
                      <a:endParaRPr lang="en-ZA" sz="1400" kern="1200" dirty="0">
                        <a:solidFill>
                          <a:schemeClr val="tx1"/>
                        </a:solidFill>
                        <a:effectLst/>
                        <a:latin typeface="Arial Narrow" panose="020B0606020202030204" pitchFamily="34" charset="0"/>
                        <a:ea typeface="+mn-ea"/>
                        <a:cs typeface="+mn-cs"/>
                      </a:endParaRPr>
                    </a:p>
                    <a:p>
                      <a:r>
                        <a:rPr lang="en-AU" sz="1400" kern="1200" dirty="0">
                          <a:solidFill>
                            <a:schemeClr val="tx1"/>
                          </a:solidFill>
                          <a:effectLst/>
                          <a:latin typeface="Arial Narrow" panose="020B0606020202030204" pitchFamily="34" charset="0"/>
                          <a:ea typeface="+mn-ea"/>
                          <a:cs typeface="+mn-cs"/>
                        </a:rPr>
                        <a:t>Maximise retention of female Managers</a:t>
                      </a:r>
                      <a:endParaRPr lang="en-ZA" sz="1400" kern="1200" dirty="0">
                        <a:solidFill>
                          <a:schemeClr val="tx1"/>
                        </a:solidFill>
                        <a:effectLst/>
                        <a:latin typeface="Arial Narrow" panose="020B0606020202030204" pitchFamily="34" charset="0"/>
                        <a:ea typeface="+mn-ea"/>
                        <a:cs typeface="+mn-cs"/>
                      </a:endParaRPr>
                    </a:p>
                    <a:p>
                      <a:r>
                        <a:rPr lang="en-AU" sz="1400" kern="1200" dirty="0">
                          <a:solidFill>
                            <a:schemeClr val="tx1"/>
                          </a:solidFill>
                          <a:effectLst/>
                          <a:latin typeface="Arial Narrow" panose="020B0606020202030204" pitchFamily="34" charset="0"/>
                          <a:ea typeface="+mn-ea"/>
                          <a:cs typeface="+mn-cs"/>
                        </a:rPr>
                        <a:t>Recruitment of female Managers to be part of recruitment plan</a:t>
                      </a:r>
                      <a:endParaRPr lang="en-ZA" sz="1400" kern="1200" dirty="0">
                        <a:solidFill>
                          <a:schemeClr val="tx1"/>
                        </a:solidFill>
                        <a:effectLst/>
                        <a:latin typeface="Arial Narrow" panose="020B0606020202030204" pitchFamily="34" charset="0"/>
                        <a:ea typeface="+mn-ea"/>
                        <a:cs typeface="+mn-cs"/>
                      </a:endParaRPr>
                    </a:p>
                    <a:p>
                      <a:r>
                        <a:rPr lang="en-AU" sz="1400" kern="1200" dirty="0">
                          <a:solidFill>
                            <a:schemeClr val="tx1"/>
                          </a:solidFill>
                          <a:effectLst/>
                          <a:latin typeface="Arial Narrow" panose="020B0606020202030204" pitchFamily="34" charset="0"/>
                          <a:ea typeface="+mn-ea"/>
                          <a:cs typeface="+mn-cs"/>
                        </a:rPr>
                        <a:t>Recommend that recruitment of female be part of Line </a:t>
                      </a:r>
                    </a:p>
                    <a:p>
                      <a:r>
                        <a:rPr lang="en-AU" sz="1400" kern="1200" dirty="0">
                          <a:solidFill>
                            <a:schemeClr val="tx1"/>
                          </a:solidFill>
                          <a:effectLst/>
                          <a:latin typeface="Arial Narrow" panose="020B0606020202030204" pitchFamily="34" charset="0"/>
                          <a:ea typeface="+mn-ea"/>
                          <a:cs typeface="+mn-cs"/>
                        </a:rPr>
                        <a:t>Managers’ KPAs</a:t>
                      </a:r>
                    </a:p>
                    <a:p>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953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921574789"/>
              </p:ext>
            </p:extLst>
          </p:nvPr>
        </p:nvGraphicFramePr>
        <p:xfrm>
          <a:off x="152400" y="1447800"/>
          <a:ext cx="8896927" cy="4812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IPBES Motif Bar LG.png"/>
          <p:cNvPicPr>
            <a:picLocks noChangeAspect="1"/>
          </p:cNvPicPr>
          <p:nvPr/>
        </p:nvPicPr>
        <p:blipFill>
          <a:blip r:embed="rId6"/>
          <a:stretch>
            <a:fillRect/>
          </a:stretch>
        </p:blipFill>
        <p:spPr>
          <a:xfrm>
            <a:off x="0" y="0"/>
            <a:ext cx="8500960" cy="789146"/>
          </a:xfrm>
          <a:prstGeom prst="rect">
            <a:avLst/>
          </a:prstGeom>
          <a:solidFill>
            <a:schemeClr val="accent6">
              <a:lumMod val="50000"/>
              <a:alpha val="95000"/>
            </a:schemeClr>
          </a:solidFill>
        </p:spPr>
      </p:pic>
      <p:pic>
        <p:nvPicPr>
          <p:cNvPr id="18" name="Picture 1"/>
          <p:cNvPicPr>
            <a:picLocks noChangeAspect="1"/>
          </p:cNvPicPr>
          <p:nvPr/>
        </p:nvPicPr>
        <p:blipFill>
          <a:blip r:embed="rId7" cstate="print">
            <a:extLst>
              <a:ext uri="{BEBA8EAE-BF5A-486C-A8C5-ECC9F3942E4B}">
                <a14:imgProps xmlns:a14="http://schemas.microsoft.com/office/drawing/2010/main" xmlns="">
                  <a14:imgLayer r:embed="rId9">
                    <a14:imgEffect>
                      <a14:colorTemperature colorTemp="7200"/>
                    </a14:imgEffect>
                    <a14:imgEffect>
                      <a14:saturation sat="20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402782" y="0"/>
            <a:ext cx="741218" cy="811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tle 1"/>
          <p:cNvSpPr txBox="1">
            <a:spLocks/>
          </p:cNvSpPr>
          <p:nvPr/>
        </p:nvSpPr>
        <p:spPr>
          <a:xfrm>
            <a:off x="932874" y="76200"/>
            <a:ext cx="6393872" cy="415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ZA" sz="3300" dirty="0">
                <a:solidFill>
                  <a:prstClr val="white"/>
                </a:solidFill>
                <a:latin typeface="Arial Black" panose="020B0A04020102020204" pitchFamily="34" charset="0"/>
              </a:rPr>
              <a:t>SANParks vision &amp; mission</a:t>
            </a:r>
          </a:p>
        </p:txBody>
      </p:sp>
      <p:sp>
        <p:nvSpPr>
          <p:cNvPr id="6" name="Slide Number Placeholder 3"/>
          <p:cNvSpPr>
            <a:spLocks noGrp="1"/>
          </p:cNvSpPr>
          <p:nvPr>
            <p:ph type="sldNum" sz="quarter" idx="12"/>
          </p:nvPr>
        </p:nvSpPr>
        <p:spPr>
          <a:xfrm>
            <a:off x="2819400" y="6258146"/>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solidFill>
                  <a:srgbClr val="000000"/>
                </a:solidFill>
              </a:rPr>
              <a:t>2</a:t>
            </a:r>
          </a:p>
        </p:txBody>
      </p:sp>
    </p:spTree>
    <p:extLst>
      <p:ext uri="{BB962C8B-B14F-4D97-AF65-F5344CB8AC3E}">
        <p14:creationId xmlns:p14="http://schemas.microsoft.com/office/powerpoint/2010/main" xmlns="" val="74624683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15240" y="43053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60951076"/>
              </p:ext>
            </p:extLst>
          </p:nvPr>
        </p:nvGraphicFramePr>
        <p:xfrm>
          <a:off x="81279" y="733426"/>
          <a:ext cx="8915401" cy="5069018"/>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7961">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10: ADEQUATE, APPROPRIATELY SKILLED, TRANSFORMED AND DIVERSE HUMAN CAPITAL</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404087">
                <a:tc>
                  <a:txBody>
                    <a:bodyPr/>
                    <a:lstStyle/>
                    <a:p>
                      <a:pPr algn="just">
                        <a:lnSpc>
                          <a:spcPct val="115000"/>
                        </a:lnSpc>
                        <a:spcAft>
                          <a:spcPts val="0"/>
                        </a:spcAft>
                      </a:pPr>
                      <a:r>
                        <a:rPr lang="en-ZA" sz="1400" b="1" kern="1200" dirty="0">
                          <a:solidFill>
                            <a:schemeClr val="tx1"/>
                          </a:solidFill>
                          <a:effectLst/>
                          <a:latin typeface="Arial Narrow" panose="020B0606020202030204" pitchFamily="34" charset="0"/>
                          <a:ea typeface="+mn-ea"/>
                          <a:cs typeface="Calibri" panose="020F0502020204030204" pitchFamily="34" charset="0"/>
                        </a:rPr>
                        <a:t>% of Employees from Designated EE Groups (People living with Disability)</a:t>
                      </a:r>
                      <a:endParaRPr lang="en-ZA" sz="1400" dirty="0">
                        <a:solidFill>
                          <a:schemeClr val="tx1"/>
                        </a:solidFill>
                        <a:effectLst/>
                        <a:latin typeface="Arial Narrow" panose="020B0606020202030204" pitchFamily="34" charset="0"/>
                        <a:cs typeface="Calibri" panose="020F0502020204030204" pitchFamily="34" charset="0"/>
                      </a:endParaRPr>
                    </a:p>
                    <a:p>
                      <a:pPr algn="just">
                        <a:lnSpc>
                          <a:spcPct val="115000"/>
                        </a:lnSpc>
                        <a:spcAft>
                          <a:spcPts val="0"/>
                        </a:spcAft>
                      </a:pPr>
                      <a:r>
                        <a:rPr lang="en-ZA" sz="1400" kern="1200" dirty="0">
                          <a:solidFill>
                            <a:schemeClr val="tx1"/>
                          </a:solidFill>
                          <a:effectLst/>
                          <a:latin typeface="Arial Narrow" panose="020B0606020202030204" pitchFamily="34" charset="0"/>
                          <a:ea typeface="+mn-ea"/>
                          <a:cs typeface="Calibri" panose="020F0502020204030204" pitchFamily="34" charset="0"/>
                        </a:rPr>
                        <a:t>PwD= Total number of people living with disabilities as % of total staff complement. </a:t>
                      </a:r>
                      <a:endParaRPr lang="en-ZA" sz="1400" dirty="0">
                        <a:solidFill>
                          <a:schemeClr val="tx1"/>
                        </a:solidFill>
                        <a:effectLst/>
                        <a:latin typeface="Arial Narrow" panose="020B0606020202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kern="1200" dirty="0">
                          <a:solidFill>
                            <a:srgbClr val="000000"/>
                          </a:solidFill>
                          <a:effectLst/>
                          <a:latin typeface="Arial Narrow" panose="020B0606020202030204" pitchFamily="34" charset="0"/>
                          <a:ea typeface="+mn-ea"/>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1.7 % </a:t>
                      </a:r>
                      <a:endParaRPr lang="en-ZA" sz="1400" b="0" dirty="0">
                        <a:effectLst/>
                        <a:latin typeface="Times New Roman" panose="02020603050405020304" pitchFamily="18" charset="0"/>
                        <a:ea typeface="Times New Roman" panose="02020603050405020304" pitchFamily="18" charset="0"/>
                      </a:endParaRPr>
                    </a:p>
                    <a:p>
                      <a:pPr>
                        <a:spcAft>
                          <a:spcPts val="0"/>
                        </a:spcAft>
                      </a:pPr>
                      <a:r>
                        <a:rPr lang="en-ZA"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Challenges:</a:t>
                      </a:r>
                      <a:r>
                        <a:rPr lang="en-US"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target was not met due to the new requirement for submission of medical certificates confirming disability, which started in Q2.</a:t>
                      </a:r>
                    </a:p>
                    <a:p>
                      <a:pPr>
                        <a:spcAft>
                          <a:spcPts val="0"/>
                        </a:spcAft>
                      </a:pP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b="1" u="sng"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Corrective Actions</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Roll out information sessions to obtain certification. Implementation of EE Plan</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961569">
                <a:tc>
                  <a:txBody>
                    <a:bodyPr/>
                    <a:lstStyle/>
                    <a:p>
                      <a:pPr algn="just">
                        <a:lnSpc>
                          <a:spcPct val="115000"/>
                        </a:lnSpc>
                        <a:spcAft>
                          <a:spcPts val="0"/>
                        </a:spcAft>
                      </a:pPr>
                      <a:r>
                        <a:rPr lang="en-ZA" sz="1400" b="1" kern="1200" dirty="0">
                          <a:solidFill>
                            <a:schemeClr val="tx1"/>
                          </a:solidFill>
                          <a:effectLst/>
                          <a:latin typeface="Arial Narrow" panose="020B0606020202030204" pitchFamily="34" charset="0"/>
                          <a:ea typeface="+mn-ea"/>
                          <a:cs typeface="Calibri" panose="020F0502020204030204" pitchFamily="34" charset="0"/>
                        </a:rPr>
                        <a:t>% of Employees from Designated EE</a:t>
                      </a:r>
                      <a:r>
                        <a:rPr lang="en-ZA" sz="1400" kern="1200" dirty="0">
                          <a:solidFill>
                            <a:schemeClr val="tx1"/>
                          </a:solidFill>
                          <a:effectLst/>
                          <a:latin typeface="Arial Narrow" panose="020B0606020202030204" pitchFamily="34" charset="0"/>
                          <a:ea typeface="+mn-ea"/>
                          <a:cs typeface="Calibri" panose="020F0502020204030204" pitchFamily="34" charset="0"/>
                        </a:rPr>
                        <a:t> Groups (Male to Female ratio)</a:t>
                      </a:r>
                      <a:endParaRPr lang="en-ZA" sz="1400" dirty="0">
                        <a:solidFill>
                          <a:schemeClr val="tx1"/>
                        </a:solidFill>
                        <a:effectLst/>
                        <a:latin typeface="Arial Narrow" panose="020B0606020202030204" pitchFamily="34" charset="0"/>
                        <a:cs typeface="Calibri" panose="020F0502020204030204" pitchFamily="34" charset="0"/>
                      </a:endParaRPr>
                    </a:p>
                    <a:p>
                      <a:pPr algn="just">
                        <a:lnSpc>
                          <a:spcPct val="115000"/>
                        </a:lnSpc>
                        <a:spcAft>
                          <a:spcPts val="0"/>
                        </a:spcAft>
                      </a:pPr>
                      <a:r>
                        <a:rPr lang="en-ZA" sz="1400" kern="1200" dirty="0">
                          <a:solidFill>
                            <a:schemeClr val="tx1"/>
                          </a:solidFill>
                          <a:effectLst/>
                          <a:latin typeface="Arial Narrow" panose="020B0606020202030204" pitchFamily="34" charset="0"/>
                          <a:ea typeface="+mn-ea"/>
                          <a:cs typeface="Calibri" panose="020F0502020204030204" pitchFamily="34" charset="0"/>
                        </a:rPr>
                        <a:t>M:F= Total male to female ratio</a:t>
                      </a:r>
                      <a:endParaRPr lang="en-ZA" sz="1400" dirty="0">
                        <a:solidFill>
                          <a:schemeClr val="tx1"/>
                        </a:solidFill>
                        <a:effectLst/>
                        <a:latin typeface="Arial Narrow" panose="020B0606020202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kern="1200" dirty="0">
                          <a:solidFill>
                            <a:srgbClr val="000000"/>
                          </a:solidFill>
                          <a:effectLst/>
                          <a:latin typeface="Arial Narrow" panose="020B0606020202030204" pitchFamily="34" charset="0"/>
                          <a:ea typeface="+mn-ea"/>
                          <a:cs typeface="Calibri" panose="020F0502020204030204" pitchFamily="34" charset="0"/>
                        </a:rPr>
                        <a:t>1:08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Implementation of the EE and targeted recruitment plans with stronger focus on females.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Recommend that recruitment of female be part of 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Managers’ KPAs.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2613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1021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880922098"/>
              </p:ext>
            </p:extLst>
          </p:nvPr>
        </p:nvGraphicFramePr>
        <p:xfrm>
          <a:off x="76199" y="581901"/>
          <a:ext cx="8915401" cy="5774449"/>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357961">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10: ADEQUATE, APPROPRIATELY SKILLED, TRANSFORMED AND DIVERSE HUMAN CAPITAL</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8706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closing of critical competency skills gap</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Skills gap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400" kern="1200" dirty="0">
                          <a:solidFill>
                            <a:schemeClr val="tx1"/>
                          </a:solidFill>
                          <a:effectLst/>
                          <a:latin typeface="Arial Narrow" panose="020B0606020202030204" pitchFamily="34" charset="0"/>
                          <a:ea typeface="+mn-ea"/>
                          <a:cs typeface="+mn-cs"/>
                        </a:rPr>
                        <a:t> </a:t>
                      </a:r>
                      <a:r>
                        <a:rPr lang="en-US" sz="1400" b="0" kern="1200" dirty="0">
                          <a:solidFill>
                            <a:srgbClr val="000000"/>
                          </a:solidFill>
                          <a:effectLst/>
                          <a:latin typeface="Arial Narrow" panose="020B0606020202030204" pitchFamily="34" charset="0"/>
                          <a:ea typeface="+mn-ea"/>
                          <a:cs typeface="Arial" panose="020B0604020202020204" pitchFamily="34" charset="0"/>
                        </a:rPr>
                        <a:t>The</a:t>
                      </a:r>
                      <a:r>
                        <a:rPr lang="en-US" sz="1400" b="0" kern="1200" baseline="0" dirty="0">
                          <a:solidFill>
                            <a:srgbClr val="000000"/>
                          </a:solidFill>
                          <a:effectLst/>
                          <a:latin typeface="Arial Narrow" panose="020B0606020202030204" pitchFamily="34" charset="0"/>
                          <a:ea typeface="+mn-ea"/>
                          <a:cs typeface="Arial" panose="020B0604020202020204" pitchFamily="34" charset="0"/>
                        </a:rPr>
                        <a:t> skills gap report was not developed</a:t>
                      </a:r>
                    </a:p>
                    <a:p>
                      <a:pPr>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Arial Narrow" panose="020B0606020202030204" pitchFamily="34" charset="0"/>
                          <a:ea typeface="Times New Roman" panose="02020603050405020304" pitchFamily="18" charset="0"/>
                          <a:cs typeface="Arial" panose="020B0604020202020204" pitchFamily="34" charset="0"/>
                        </a:rPr>
                        <a:t> </a:t>
                      </a:r>
                      <a:r>
                        <a:rPr lang="en-US" sz="1400" b="1" u="sng"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Challenges</a:t>
                      </a:r>
                      <a:r>
                        <a:rPr lang="en-US" sz="1400" b="1" u="sng" kern="120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&amp; Corrective Actions</a:t>
                      </a:r>
                    </a:p>
                    <a:p>
                      <a:endParaRPr lang="en-GB"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r>
                        <a:rPr lang="en-GB"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Appointment of the service provider has not yet been finalised due to the inconsistency of the pricing schedule submitted by bidders. This process will recommence in the new financial year</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196156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 of payroll spent on the skills development programme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400" b="1" dirty="0">
                          <a:effectLst/>
                          <a:latin typeface="Arial Narrow" panose="020B0606020202030204" pitchFamily="34" charset="0"/>
                          <a:ea typeface="Times New Roman" panose="02020603050405020304" pitchFamily="18" charset="0"/>
                          <a:cs typeface="Arial" panose="020B0604020202020204" pitchFamily="34" charset="0"/>
                        </a:rPr>
                        <a:t>2% (R18,8m) of the baseline total payroll </a:t>
                      </a:r>
                      <a:endParaRPr lang="en-ZA" sz="1400" b="1" kern="1200" dirty="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Only</a:t>
                      </a:r>
                      <a:r>
                        <a:rPr lang="en-US" sz="1400" b="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of payroll ( R 14,394.826) was spent on</a:t>
                      </a: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the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skills programme.</a:t>
                      </a:r>
                      <a:endParaRPr lang="en-ZA" sz="1400" dirty="0">
                        <a:effectLst/>
                        <a:latin typeface="Arial Narrow" panose="020B0606020202030204" pitchFamily="34" charset="0"/>
                        <a:ea typeface="Times New Roman" panose="02020603050405020304" pitchFamily="18" charset="0"/>
                      </a:endParaRPr>
                    </a:p>
                    <a:p>
                      <a:pPr>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Arial Narrow" panose="020B0606020202030204" pitchFamily="34" charset="0"/>
                        <a:ea typeface="Times New Roman" panose="02020603050405020304" pitchFamily="18" charset="0"/>
                      </a:endParaRPr>
                    </a:p>
                    <a:p>
                      <a:r>
                        <a:rPr lang="en-ZA" sz="1400" b="1" u="sng" kern="1200" dirty="0">
                          <a:solidFill>
                            <a:schemeClr val="tx1"/>
                          </a:solidFill>
                          <a:effectLst/>
                          <a:latin typeface="Arial Narrow" panose="020B0606020202030204" pitchFamily="34" charset="0"/>
                          <a:ea typeface="+mn-ea"/>
                          <a:cs typeface="+mn-cs"/>
                        </a:rPr>
                        <a:t>Challenges</a:t>
                      </a:r>
                    </a:p>
                    <a:p>
                      <a:endParaRPr lang="en-ZA" sz="1400" kern="1200" dirty="0">
                        <a:solidFill>
                          <a:schemeClr val="tx1"/>
                        </a:solidFill>
                        <a:effectLst/>
                        <a:latin typeface="Arial Narrow" panose="020B0606020202030204" pitchFamily="34" charset="0"/>
                        <a:ea typeface="+mn-ea"/>
                        <a:cs typeface="+mn-cs"/>
                      </a:endParaRPr>
                    </a:p>
                    <a:p>
                      <a:r>
                        <a:rPr lang="en-ZA" sz="1400" kern="1200" dirty="0">
                          <a:solidFill>
                            <a:schemeClr val="tx1"/>
                          </a:solidFill>
                          <a:effectLst/>
                          <a:latin typeface="Arial Narrow" panose="020B0606020202030204" pitchFamily="34" charset="0"/>
                          <a:ea typeface="+mn-ea"/>
                          <a:cs typeface="+mn-cs"/>
                        </a:rPr>
                        <a:t>Due to COVID-19, tertiary institutions are not taking payments although bursary allocations approved. Purchase orders also made to services provides.</a:t>
                      </a:r>
                    </a:p>
                    <a:p>
                      <a:endParaRPr lang="en-ZA" sz="1400" kern="1200" dirty="0">
                        <a:solidFill>
                          <a:schemeClr val="tx1"/>
                        </a:solidFill>
                        <a:effectLst/>
                        <a:latin typeface="Arial Narrow" panose="020B0606020202030204" pitchFamily="34" charset="0"/>
                        <a:ea typeface="+mn-ea"/>
                        <a:cs typeface="+mn-cs"/>
                      </a:endParaRPr>
                    </a:p>
                    <a:p>
                      <a:r>
                        <a:rPr lang="en-ZA" sz="1400" b="1" u="sng" kern="1200" dirty="0">
                          <a:solidFill>
                            <a:schemeClr val="tx1"/>
                          </a:solidFill>
                          <a:effectLst/>
                          <a:latin typeface="Arial Narrow" panose="020B0606020202030204" pitchFamily="34" charset="0"/>
                          <a:ea typeface="+mn-ea"/>
                          <a:cs typeface="+mn-cs"/>
                        </a:rPr>
                        <a:t>Corrective Actions:</a:t>
                      </a:r>
                    </a:p>
                    <a:p>
                      <a:r>
                        <a:rPr lang="en-ZA" sz="1400" b="1" u="sng" kern="1200" dirty="0">
                          <a:solidFill>
                            <a:schemeClr val="tx1"/>
                          </a:solidFill>
                          <a:effectLst/>
                          <a:latin typeface="Arial Narrow" panose="020B0606020202030204" pitchFamily="34" charset="0"/>
                          <a:ea typeface="+mn-ea"/>
                          <a:cs typeface="+mn-cs"/>
                        </a:rPr>
                        <a:t> </a:t>
                      </a:r>
                      <a:endParaRPr lang="en-ZA" sz="1400" kern="1200" dirty="0">
                        <a:solidFill>
                          <a:schemeClr val="tx1"/>
                        </a:solidFill>
                        <a:effectLst/>
                        <a:latin typeface="Arial Narrow" panose="020B0606020202030204" pitchFamily="34" charset="0"/>
                        <a:ea typeface="+mn-ea"/>
                        <a:cs typeface="+mn-cs"/>
                      </a:endParaRPr>
                    </a:p>
                    <a:p>
                      <a:r>
                        <a:rPr lang="en-GB" sz="1400" kern="1200" dirty="0">
                          <a:solidFill>
                            <a:schemeClr val="tx1"/>
                          </a:solidFill>
                          <a:effectLst/>
                          <a:latin typeface="Arial Narrow" panose="020B0606020202030204" pitchFamily="34" charset="0"/>
                          <a:ea typeface="+mn-ea"/>
                          <a:cs typeface="+mn-cs"/>
                        </a:rPr>
                        <a:t>Complete payment process in Q1 of 2020/2021</a:t>
                      </a:r>
                      <a:endParaRPr lang="en-ZA" sz="1400" kern="1200" dirty="0">
                        <a:solidFill>
                          <a:schemeClr val="tx1"/>
                        </a:solidFill>
                        <a:effectLst/>
                        <a:latin typeface="Arial Narrow" panose="020B0606020202030204" pitchFamily="34" charset="0"/>
                        <a:ea typeface="+mn-ea"/>
                        <a:cs typeface="+mn-cs"/>
                      </a:endParaRPr>
                    </a:p>
                    <a:p>
                      <a:r>
                        <a:rPr lang="en-GB" sz="1400" kern="1200" dirty="0">
                          <a:solidFill>
                            <a:schemeClr val="tx1"/>
                          </a:solidFill>
                          <a:effectLst/>
                          <a:latin typeface="Arial Narrow" panose="020B0606020202030204" pitchFamily="34" charset="0"/>
                          <a:ea typeface="+mn-ea"/>
                          <a:cs typeface="+mn-cs"/>
                        </a:rPr>
                        <a:t>L&amp;D to design generic TOR for training.</a:t>
                      </a:r>
                      <a:endParaRPr lang="en-ZA" sz="1400" kern="1200" dirty="0">
                        <a:solidFill>
                          <a:schemeClr val="tx1"/>
                        </a:solidFill>
                        <a:effectLst/>
                        <a:latin typeface="Arial Narrow" panose="020B0606020202030204" pitchFamily="34" charset="0"/>
                        <a:ea typeface="+mn-ea"/>
                        <a:cs typeface="+mn-cs"/>
                      </a:endParaRPr>
                    </a:p>
                    <a:p>
                      <a:r>
                        <a:rPr lang="en-GB" sz="1400" kern="1200" dirty="0">
                          <a:solidFill>
                            <a:schemeClr val="tx1"/>
                          </a:solidFill>
                          <a:effectLst/>
                          <a:latin typeface="Arial Narrow" panose="020B0606020202030204" pitchFamily="34" charset="0"/>
                          <a:ea typeface="+mn-ea"/>
                          <a:cs typeface="+mn-cs"/>
                        </a:rPr>
                        <a:t>Resume training in Q1 for compliance</a:t>
                      </a:r>
                    </a:p>
                    <a:p>
                      <a:r>
                        <a:rPr lang="en-GB" sz="1400" kern="1200" dirty="0">
                          <a:solidFill>
                            <a:schemeClr val="tx1"/>
                          </a:solidFill>
                          <a:effectLst/>
                          <a:latin typeface="Arial Narrow" panose="020B0606020202030204" pitchFamily="34" charset="0"/>
                          <a:ea typeface="+mn-ea"/>
                          <a:cs typeface="+mn-cs"/>
                        </a:rPr>
                        <a:t> training</a:t>
                      </a:r>
                      <a:r>
                        <a:rPr lang="en-GB" sz="1400" b="1" kern="1200" dirty="0">
                          <a:solidFill>
                            <a:schemeClr val="tx1"/>
                          </a:solidFill>
                          <a:effectLst/>
                          <a:latin typeface="Arial Narrow" panose="020B0606020202030204" pitchFamily="34" charset="0"/>
                          <a:ea typeface="+mn-ea"/>
                          <a:cs typeface="+mn-cs"/>
                        </a:rPr>
                        <a:t>.</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9626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76199" y="5334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625699623"/>
              </p:ext>
            </p:extLst>
          </p:nvPr>
        </p:nvGraphicFramePr>
        <p:xfrm>
          <a:off x="76199" y="1524000"/>
          <a:ext cx="8915401" cy="2633602"/>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203150">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10: ADEQUATE, APPROPRIATELY SKILLED, TRANSFORMED AND DIVERSE HUMAN CAPITAL</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1960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17487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Number of initiatives for employee relations implemented (Labour, Cohesion, Wellness)</a:t>
                      </a:r>
                    </a:p>
                    <a:p>
                      <a:pPr marL="0" marR="0" lvl="0" indent="0" algn="just" defTabSz="914400" rtl="0" eaLnBrk="1" fontAlgn="base" latinLnBrk="0" hangingPunct="1">
                        <a:lnSpc>
                          <a:spcPct val="107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ZA" sz="1400" dirty="0">
                          <a:latin typeface="Arial Narrow" panose="020B0606020202030204" pitchFamily="34" charset="0"/>
                        </a:rPr>
                        <a:t>40 Management &amp; Labour Engagement, 40 rights and responsibilities</a:t>
                      </a:r>
                      <a:r>
                        <a:rPr lang="en-ZA" sz="1400" baseline="0" dirty="0">
                          <a:latin typeface="Arial Narrow" panose="020B0606020202030204" pitchFamily="34" charset="0"/>
                        </a:rPr>
                        <a:t> sessions and 20 wellness campaigns</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40 Management &amp; Labour Engagement, 40 rights and responsibilities sessions and 20 wellness campaigns were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468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534738560"/>
              </p:ext>
            </p:extLst>
          </p:nvPr>
        </p:nvGraphicFramePr>
        <p:xfrm>
          <a:off x="83819" y="1214874"/>
          <a:ext cx="8915401" cy="5100970"/>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222312">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11: SYSTEMS IMPROVED AND ENHANCED BUSINESS PROCESSES</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870687">
                <a:tc>
                  <a:txBody>
                    <a:bodyPr/>
                    <a:lstStyle/>
                    <a:p>
                      <a:pPr algn="just">
                        <a:lnSpc>
                          <a:spcPct val="115000"/>
                        </a:lnSpc>
                        <a:spcAft>
                          <a:spcPts val="0"/>
                        </a:spcAft>
                      </a:pPr>
                      <a:r>
                        <a:rPr lang="en-ZA" sz="1400" b="0" kern="1200" dirty="0">
                          <a:solidFill>
                            <a:srgbClr val="000000"/>
                          </a:solidFill>
                          <a:effectLst/>
                          <a:latin typeface="Arial Narrow" panose="020B0606020202030204" pitchFamily="34" charset="0"/>
                          <a:ea typeface="+mn-ea"/>
                          <a:cs typeface="Calibri" panose="020F0502020204030204" pitchFamily="34" charset="0"/>
                        </a:rPr>
                        <a:t>Number of projects implemented from the ICT strategy</a:t>
                      </a:r>
                    </a:p>
                    <a:p>
                      <a:pPr algn="just">
                        <a:lnSpc>
                          <a:spcPct val="115000"/>
                        </a:lnSpc>
                        <a:spcAft>
                          <a:spcPts val="0"/>
                        </a:spcAft>
                      </a:pPr>
                      <a:endParaRPr lang="en-ZA" sz="1400" b="0" dirty="0">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4 ICT projects implemented form the ICT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This target was achieved with </a:t>
                      </a:r>
                      <a:r>
                        <a:rPr lang="en-US" sz="1400" kern="1200" dirty="0">
                          <a:solidFill>
                            <a:schemeClr val="tx1"/>
                          </a:solidFill>
                          <a:effectLst/>
                          <a:latin typeface="Arial Narrow" panose="020B0606020202030204" pitchFamily="34" charset="0"/>
                          <a:ea typeface="+mn-ea"/>
                          <a:cs typeface="+mn-cs"/>
                        </a:rPr>
                        <a:t>5</a:t>
                      </a:r>
                      <a:r>
                        <a:rPr lang="en-US" sz="1400" dirty="0">
                          <a:solidFill>
                            <a:schemeClr val="tx1"/>
                          </a:solidFill>
                          <a:latin typeface="Arial Narrow" panose="020B0606020202030204" pitchFamily="34" charset="0"/>
                        </a:rPr>
                        <a:t> ITC</a:t>
                      </a:r>
                      <a:r>
                        <a:rPr lang="en-US"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projects implemented from the ITC strategy. These are: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new BPM System: Appworks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Redundant Firewall</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Implementation of FortiWeb Web Application Firewall (WAF) to Teraco</a:t>
                      </a:r>
                    </a:p>
                    <a:p>
                      <a:pPr marL="285750" lvl="0" indent="-285750">
                        <a:lnSpc>
                          <a:spcPct val="115000"/>
                        </a:lnSpc>
                        <a:spcAft>
                          <a:spcPts val="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Move tape backup to Azure cloud backup’s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Supply and implement IT infrastructure at Skukuza Safari Lodge and Nombolo Mdhluli Conference Centre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961569">
                <a:tc>
                  <a:txBody>
                    <a:bodyPr/>
                    <a:lstStyle/>
                    <a:p>
                      <a:pPr algn="just">
                        <a:lnSpc>
                          <a:spcPct val="115000"/>
                        </a:lnSpc>
                        <a:spcAft>
                          <a:spcPts val="0"/>
                        </a:spcAft>
                      </a:pPr>
                      <a:r>
                        <a:rPr lang="en-ZA" sz="1400" b="0" kern="1200" dirty="0">
                          <a:solidFill>
                            <a:srgbClr val="000000"/>
                          </a:solidFill>
                          <a:effectLst/>
                          <a:latin typeface="Arial Narrow" panose="020B0606020202030204" pitchFamily="34" charset="0"/>
                          <a:ea typeface="+mn-ea"/>
                          <a:cs typeface="Calibri" panose="020F0502020204030204" pitchFamily="34" charset="0"/>
                        </a:rPr>
                        <a:t>Number of business processes mapped and automated</a:t>
                      </a:r>
                      <a:r>
                        <a:rPr lang="en-ZA" sz="1400" b="0" kern="1200" dirty="0">
                          <a:solidFill>
                            <a:srgbClr val="92D050"/>
                          </a:solidFill>
                          <a:effectLst/>
                          <a:latin typeface="Arial Narrow" panose="020B0606020202030204" pitchFamily="34" charset="0"/>
                          <a:ea typeface="+mn-ea"/>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Mapped:</a:t>
                      </a:r>
                      <a:r>
                        <a:rPr lang="en-ZA" sz="1400" baseline="0" dirty="0">
                          <a:latin typeface="Arial Narrow" panose="020B0606020202030204" pitchFamily="34" charset="0"/>
                        </a:rPr>
                        <a:t> 4</a:t>
                      </a:r>
                    </a:p>
                    <a:p>
                      <a:r>
                        <a:rPr lang="en-ZA" sz="1400" baseline="0" dirty="0">
                          <a:latin typeface="Arial Narrow" panose="020B0606020202030204" pitchFamily="34" charset="0"/>
                        </a:rPr>
                        <a:t>Automated: 4</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 processes mapped and automated</a:t>
                      </a:r>
                    </a:p>
                    <a:p>
                      <a:endParaRPr lang="en-US" sz="1400" b="1" kern="1200" dirty="0">
                        <a:solidFill>
                          <a:srgbClr val="000000"/>
                        </a:solidFill>
                        <a:effectLst/>
                        <a:latin typeface="Arial Narrow" panose="020B0606020202030204" pitchFamily="34" charset="0"/>
                        <a:ea typeface="+mn-ea"/>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Facilities Helpdesk ( mapped &amp; Automated)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IT User Access ( mapped &amp;Automated)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HCM Query Management  (Mapped &amp; automated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Capex Mapped </a:t>
                      </a:r>
                      <a:endParaRPr lang="en-ZA" sz="1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APP Automated</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2448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928178271"/>
              </p:ext>
            </p:extLst>
          </p:nvPr>
        </p:nvGraphicFramePr>
        <p:xfrm>
          <a:off x="83819" y="1214874"/>
          <a:ext cx="8915401" cy="4699320"/>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222312">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12: ACCOUNTABLE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870687">
                <a:tc>
                  <a:txBody>
                    <a:bodyPr/>
                    <a:lstStyle/>
                    <a:p>
                      <a:pPr>
                        <a:lnSpc>
                          <a:spcPct val="115000"/>
                        </a:lnSpc>
                        <a:spcAft>
                          <a:spcPts val="0"/>
                        </a:spcAft>
                      </a:pPr>
                      <a:r>
                        <a:rPr lang="en-ZA" sz="1600" b="0" kern="1200" dirty="0">
                          <a:solidFill>
                            <a:srgbClr val="000000"/>
                          </a:solidFill>
                          <a:effectLst/>
                          <a:latin typeface="Arial Narrow" panose="020B0606020202030204" pitchFamily="34" charset="0"/>
                          <a:ea typeface="+mn-ea"/>
                          <a:cs typeface="Calibri" panose="020F0502020204030204" pitchFamily="34" charset="0"/>
                        </a:rPr>
                        <a:t>% Compliance with Governance requirements</a:t>
                      </a:r>
                    </a:p>
                    <a:p>
                      <a:pPr>
                        <a:lnSpc>
                          <a:spcPct val="115000"/>
                        </a:lnSpc>
                        <a:spcAft>
                          <a:spcPts val="0"/>
                        </a:spcAft>
                      </a:pPr>
                      <a:endParaRPr lang="en-ZA" sz="1600" b="0" kern="1200" dirty="0">
                        <a:solidFill>
                          <a:srgbClr val="000000"/>
                        </a:solidFill>
                        <a:effectLst/>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600" dirty="0">
                          <a:latin typeface="Arial Narrow" panose="020B060602020203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a:t>
                      </a:r>
                      <a:r>
                        <a:rPr lang="en-US" sz="1600" kern="120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compliance with governance requirements </a:t>
                      </a:r>
                      <a:endPar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Q1,2</a:t>
                      </a:r>
                      <a:r>
                        <a:rPr lang="en-US" sz="1600" kern="120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&amp; </a:t>
                      </a: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performance report</a:t>
                      </a:r>
                      <a:r>
                        <a:rPr lang="en-US" sz="1600" kern="120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submitted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 1,2 &amp; 3 ENE report submitted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Final draft of APP and Strategic Plan submitted to DFFE</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961569">
                <a:tc>
                  <a:txBody>
                    <a:bodyPr/>
                    <a:lstStyle/>
                    <a:p>
                      <a:pPr>
                        <a:lnSpc>
                          <a:spcPct val="115000"/>
                        </a:lnSpc>
                        <a:spcAft>
                          <a:spcPts val="0"/>
                        </a:spcAft>
                      </a:pPr>
                      <a:r>
                        <a:rPr lang="en-ZA" sz="1600" b="0" dirty="0">
                          <a:effectLst/>
                          <a:latin typeface="Arial Narrow" panose="020B0606020202030204" pitchFamily="34" charset="0"/>
                          <a:ea typeface="Times New Roman" panose="02020603050405020304" pitchFamily="18" charset="0"/>
                          <a:cs typeface="Calibri" panose="020F0502020204030204" pitchFamily="34" charset="0"/>
                        </a:rPr>
                        <a:t>Unqualified audit opinion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Unqualified audit report with no matters</a:t>
                      </a:r>
                      <a:endParaRPr lang="en-ZA" sz="16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Arial Narrow" panose="020B0606020202030204" pitchFamily="34" charset="0"/>
                          <a:ea typeface="Calibri" panose="020F0502020204030204" pitchFamily="34" charset="0"/>
                          <a:cs typeface="Arial" panose="020B0604020202020204" pitchFamily="34" charset="0"/>
                        </a:rPr>
                        <a:t>2018/19 resulted in an unqualified audit report, with matters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Quarter 1,2 &amp;</a:t>
                      </a:r>
                      <a:r>
                        <a:rPr lang="en-US" sz="1600" kern="1200" baseline="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report verified by performance team and internal audit .</a:t>
                      </a:r>
                    </a:p>
                    <a:p>
                      <a:pPr>
                        <a:lnSpc>
                          <a:spcPct val="115000"/>
                        </a:lnSpc>
                        <a:spcAft>
                          <a:spcPts val="0"/>
                        </a:spcAft>
                      </a:pPr>
                      <a:endParaRPr lang="en-US" sz="16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nSpc>
                          <a:spcPct val="115000"/>
                        </a:lnSpc>
                        <a:spcAft>
                          <a:spcPts val="0"/>
                        </a:spcAft>
                      </a:pPr>
                      <a:r>
                        <a:rPr lang="en-US" sz="1600" b="1" u="sng"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Corrective measures:</a:t>
                      </a:r>
                    </a:p>
                    <a:p>
                      <a:pPr>
                        <a:lnSpc>
                          <a:spcPct val="115000"/>
                        </a:lnSpc>
                        <a:spcAft>
                          <a:spcPts val="0"/>
                        </a:spcAft>
                      </a:pPr>
                      <a:endParaRPr lang="en-US" sz="1600" b="1" u="sng"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a:lnSpc>
                          <a:spcPct val="115000"/>
                        </a:lnSpc>
                        <a:spcAft>
                          <a:spcPts val="0"/>
                        </a:spcAft>
                      </a:pPr>
                      <a:r>
                        <a:rPr lang="en-GB" sz="1600" dirty="0">
                          <a:effectLst/>
                          <a:latin typeface="Arial Narrow" panose="020B0606020202030204" pitchFamily="34" charset="0"/>
                          <a:ea typeface="Calibri" panose="020F0502020204030204" pitchFamily="34" charset="0"/>
                          <a:cs typeface="Arial" panose="020B0604020202020204" pitchFamily="34" charset="0"/>
                        </a:rPr>
                        <a:t>Implementation of the audit plan to address corrective actions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211115084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731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867337585"/>
              </p:ext>
            </p:extLst>
          </p:nvPr>
        </p:nvGraphicFramePr>
        <p:xfrm>
          <a:off x="76199" y="836296"/>
          <a:ext cx="8915401" cy="5293358"/>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254049">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12: ACCOUNTABLE CORPORATE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57628">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666201">
                <a:tc>
                  <a:txBody>
                    <a:bodyPr/>
                    <a:lstStyle/>
                    <a:p>
                      <a:pPr algn="just">
                        <a:lnSpc>
                          <a:spcPct val="115000"/>
                        </a:lnSpc>
                        <a:spcAft>
                          <a:spcPts val="0"/>
                        </a:spcAft>
                      </a:pPr>
                      <a:r>
                        <a:rPr lang="en-ZA" sz="1400" b="0" kern="1200" dirty="0">
                          <a:solidFill>
                            <a:srgbClr val="000000"/>
                          </a:solidFill>
                          <a:effectLst/>
                          <a:latin typeface="Arial Narrow" panose="020B0606020202030204" pitchFamily="34" charset="0"/>
                          <a:ea typeface="+mn-ea"/>
                          <a:cs typeface="Calibri" panose="020F0502020204030204" pitchFamily="34" charset="0"/>
                        </a:rPr>
                        <a:t>% implementation</a:t>
                      </a:r>
                      <a:r>
                        <a:rPr lang="en-ZA" sz="1400" b="0" kern="1200" baseline="0" dirty="0">
                          <a:solidFill>
                            <a:srgbClr val="000000"/>
                          </a:solidFill>
                          <a:effectLst/>
                          <a:latin typeface="Arial Narrow" panose="020B0606020202030204" pitchFamily="34" charset="0"/>
                          <a:ea typeface="+mn-ea"/>
                          <a:cs typeface="Calibri" panose="020F0502020204030204" pitchFamily="34" charset="0"/>
                        </a:rPr>
                        <a:t> </a:t>
                      </a:r>
                      <a:r>
                        <a:rPr lang="en-ZA" sz="1400" b="0" kern="1200" dirty="0">
                          <a:solidFill>
                            <a:srgbClr val="000000"/>
                          </a:solidFill>
                          <a:effectLst/>
                          <a:latin typeface="Arial Narrow" panose="020B0606020202030204" pitchFamily="34" charset="0"/>
                          <a:ea typeface="+mn-ea"/>
                          <a:cs typeface="Calibri" panose="020F0502020204030204" pitchFamily="34" charset="0"/>
                        </a:rPr>
                        <a:t>of Enterprise Risk Management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400" b="0" dirty="0">
                          <a:effectLst/>
                          <a:latin typeface="Arial Narrow" panose="020B0606020202030204" pitchFamily="34" charset="0"/>
                          <a:ea typeface="Calibri" panose="020F0502020204030204" pitchFamily="34" charset="0"/>
                          <a:cs typeface="Times New Roman" panose="02020603050405020304" pitchFamily="18" charset="0"/>
                        </a:rPr>
                        <a:t>100% ( 16/16 )</a:t>
                      </a:r>
                      <a:r>
                        <a:rPr lang="en-GB" sz="1400" b="0" baseline="0" dirty="0">
                          <a:effectLst/>
                          <a:latin typeface="Arial Narrow" panose="020B0606020202030204" pitchFamily="34" charset="0"/>
                          <a:ea typeface="Calibri" panose="020F0502020204030204" pitchFamily="34" charset="0"/>
                          <a:cs typeface="Times New Roman" panose="02020603050405020304" pitchFamily="18" charset="0"/>
                        </a:rPr>
                        <a:t> activities of the Enterprise Risk Management Strategy was implemented.</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859188">
                <a:tc>
                  <a:txBody>
                    <a:bodyPr/>
                    <a:lstStyle/>
                    <a:p>
                      <a:pPr algn="just">
                        <a:lnSpc>
                          <a:spcPct val="115000"/>
                        </a:lnSpc>
                        <a:spcAft>
                          <a:spcPts val="0"/>
                        </a:spcAft>
                      </a:pPr>
                      <a:r>
                        <a:rPr lang="en-ZA" sz="1400" b="0" kern="1200" dirty="0">
                          <a:solidFill>
                            <a:srgbClr val="000000"/>
                          </a:solidFill>
                          <a:effectLst/>
                          <a:latin typeface="Arial Narrow" panose="020B0606020202030204" pitchFamily="34" charset="0"/>
                          <a:ea typeface="+mn-ea"/>
                          <a:cs typeface="Calibri" panose="020F0502020204030204" pitchFamily="34" charset="0"/>
                        </a:rPr>
                        <a:t>Development</a:t>
                      </a:r>
                      <a:r>
                        <a:rPr lang="en-ZA" sz="1400" b="0" kern="1200" baseline="0" dirty="0">
                          <a:solidFill>
                            <a:srgbClr val="000000"/>
                          </a:solidFill>
                          <a:effectLst/>
                          <a:latin typeface="Arial Narrow" panose="020B0606020202030204" pitchFamily="34" charset="0"/>
                          <a:ea typeface="+mn-ea"/>
                          <a:cs typeface="Calibri" panose="020F0502020204030204" pitchFamily="34" charset="0"/>
                        </a:rPr>
                        <a:t> and implementation of the </a:t>
                      </a:r>
                      <a:r>
                        <a:rPr lang="en-ZA" sz="1400" b="0" kern="1200" dirty="0">
                          <a:solidFill>
                            <a:srgbClr val="000000"/>
                          </a:solidFill>
                          <a:effectLst/>
                          <a:latin typeface="Arial Narrow" panose="020B0606020202030204" pitchFamily="34" charset="0"/>
                          <a:ea typeface="+mn-ea"/>
                          <a:cs typeface="Calibri" panose="020F0502020204030204" pitchFamily="34" charset="0"/>
                        </a:rPr>
                        <a:t>Ethics Strategy</a:t>
                      </a:r>
                    </a:p>
                    <a:p>
                      <a:pPr algn="just">
                        <a:lnSpc>
                          <a:spcPct val="115000"/>
                        </a:lnSpc>
                        <a:spcAft>
                          <a:spcPts val="0"/>
                        </a:spcAft>
                      </a:pPr>
                      <a:endParaRPr lang="en-ZA" sz="1400" b="0" kern="1200" dirty="0">
                        <a:solidFill>
                          <a:srgbClr val="000000"/>
                        </a:solidFill>
                        <a:effectLst/>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Ethics strategy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The Ethics strategy was developed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r h="495476">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13: ENHANCED INFRASTRUTURE MAINTENANCE AND RECAPITILISATION </a:t>
                      </a:r>
                      <a:endPar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dirty="0"/>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3682646007"/>
                  </a:ext>
                </a:extLst>
              </a:tr>
              <a:tr h="266081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Develop and implement national priority maintenance and recapitalisation management system</a:t>
                      </a:r>
                    </a:p>
                  </a:txBody>
                  <a:tcPr marL="65917" marR="6591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400" b="1" baseline="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p>
                    <a:p>
                      <a:pPr algn="just">
                        <a:lnSpc>
                          <a:spcPct val="115000"/>
                        </a:lnSpc>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Service Provider for the development of an Infrastructure</a:t>
                      </a:r>
                      <a:endParaRPr lang="en-ZA" sz="1400" dirty="0">
                        <a:effectLst/>
                        <a:latin typeface="Arial Narrow" panose="020B0606020202030204" pitchFamily="34" charset="0"/>
                        <a:ea typeface="Times New Roman" panose="02020603050405020304" pitchFamily="18" charset="0"/>
                      </a:endParaRPr>
                    </a:p>
                    <a:p>
                      <a:pPr algn="just">
                        <a:lnSpc>
                          <a:spcPct val="115000"/>
                        </a:lnSpc>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Maintenance and</a:t>
                      </a:r>
                      <a:endParaRPr lang="en-ZA" sz="1400" dirty="0">
                        <a:effectLst/>
                        <a:latin typeface="Arial Narrow" panose="020B0606020202030204" pitchFamily="34" charset="0"/>
                        <a:ea typeface="Times New Roman" panose="02020603050405020304" pitchFamily="18" charset="0"/>
                      </a:endParaRPr>
                    </a:p>
                    <a:p>
                      <a:pPr algn="just">
                        <a:lnSpc>
                          <a:spcPct val="115000"/>
                        </a:lnSpc>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Capitalisation</a:t>
                      </a:r>
                      <a:endParaRPr lang="en-ZA" sz="1400" dirty="0">
                        <a:effectLst/>
                        <a:latin typeface="Arial Narrow" panose="020B0606020202030204" pitchFamily="34" charset="0"/>
                        <a:ea typeface="Times New Roman" panose="02020603050405020304" pitchFamily="18" charset="0"/>
                      </a:endParaRPr>
                    </a:p>
                    <a:p>
                      <a:r>
                        <a:rPr lang="en-GB" sz="1400" dirty="0">
                          <a:effectLst/>
                          <a:latin typeface="Arial Narrow" panose="020B0606020202030204" pitchFamily="34" charset="0"/>
                          <a:ea typeface="Times New Roman" panose="02020603050405020304" pitchFamily="18" charset="0"/>
                          <a:cs typeface="Arial" panose="020B0604020202020204" pitchFamily="34" charset="0"/>
                        </a:rPr>
                        <a:t>Management System appointed</a:t>
                      </a:r>
                      <a:endParaRPr lang="en-ZA" sz="14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a:t>
                      </a:r>
                      <a:r>
                        <a:rPr lang="en-US" sz="1400" kern="1200"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Service Provider was not appointed </a:t>
                      </a:r>
                      <a:endPar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b="1" u="sng"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Challenges:</a:t>
                      </a:r>
                    </a:p>
                    <a:p>
                      <a:endParaRPr lang="en-US" sz="1400" b="1" u="sng"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 award of the tender could not be finalised by the end of March 2020,</a:t>
                      </a:r>
                      <a:r>
                        <a:rPr lang="en-US" sz="1400" kern="1200"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due to the unavailability of Bid Adjudication Committee members</a:t>
                      </a:r>
                      <a:r>
                        <a:rPr lang="en-US" sz="1400" kern="1200"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endParaRPr lang="en-US"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b="1" u="sng" kern="1200" dirty="0">
                          <a:solidFill>
                            <a:srgbClr val="000000"/>
                          </a:solidFill>
                          <a:effectLst/>
                          <a:latin typeface="Arial Narrow" panose="020B0606020202030204" pitchFamily="34" charset="0"/>
                          <a:cs typeface="Times New Roman" panose="02020603050405020304" pitchFamily="18" charset="0"/>
                        </a:rPr>
                        <a:t>Corrective measures:</a:t>
                      </a:r>
                    </a:p>
                    <a:p>
                      <a:endParaRPr lang="en-US" sz="1400" b="1" kern="1200" dirty="0">
                        <a:solidFill>
                          <a:srgbClr val="000000"/>
                        </a:solidFill>
                        <a:effectLst/>
                        <a:latin typeface="Arial Narrow" panose="020B0606020202030204" pitchFamily="34" charset="0"/>
                        <a:cs typeface="Times New Roman" panose="02020603050405020304" pitchFamily="18" charset="0"/>
                      </a:endParaRPr>
                    </a:p>
                    <a:p>
                      <a:r>
                        <a:rPr lang="en-GB" sz="1400" dirty="0">
                          <a:effectLst/>
                          <a:latin typeface="Arial Narrow" panose="020B0606020202030204" pitchFamily="34" charset="0"/>
                          <a:ea typeface="Calibri" panose="020F0502020204030204" pitchFamily="34" charset="0"/>
                          <a:cs typeface="Arial" panose="020B0604020202020204" pitchFamily="34" charset="0"/>
                        </a:rPr>
                        <a:t>The Bid Adjudication Committee will commence in the first quarter of the new financial year</a:t>
                      </a:r>
                      <a:endParaRPr lang="en-ZA" sz="1400" dirty="0"/>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2049594877"/>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679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
            <a:ext cx="8991600" cy="381000"/>
          </a:xfrm>
        </p:spPr>
        <p:txBody>
          <a:bodyPr/>
          <a:lstStyle/>
          <a:p>
            <a:pPr>
              <a:defRPr/>
            </a:pPr>
            <a:r>
              <a:rPr lang="en-US" sz="1800" b="1" dirty="0">
                <a:solidFill>
                  <a:srgbClr val="00B050"/>
                </a:solidFill>
                <a:latin typeface="Arial" panose="020B0604020202020204" pitchFamily="34" charset="0"/>
                <a:ea typeface="+mn-ea"/>
                <a:cs typeface="+mn-cs"/>
              </a:rPr>
              <a:t>GOAL 5: CAPABILITY </a:t>
            </a:r>
            <a:r>
              <a:rPr lang="en-US" sz="1800" b="1" dirty="0">
                <a:solidFill>
                  <a:srgbClr val="00B050"/>
                </a:solidFill>
                <a:latin typeface="Arial" panose="020B0604020202020204" pitchFamily="34" charset="0"/>
              </a:rPr>
              <a:t>ADVANCEMENT</a:t>
            </a:r>
            <a:r>
              <a:rPr lang="en-US" sz="1800" b="1" dirty="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702145567"/>
              </p:ext>
            </p:extLst>
          </p:nvPr>
        </p:nvGraphicFramePr>
        <p:xfrm>
          <a:off x="76199" y="853722"/>
          <a:ext cx="8915401" cy="5311620"/>
        </p:xfrm>
        <a:graphic>
          <a:graphicData uri="http://schemas.openxmlformats.org/drawingml/2006/table">
            <a:tbl>
              <a:tblPr/>
              <a:tblGrid>
                <a:gridCol w="2400301">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65127045"/>
                    </a:ext>
                  </a:extLst>
                </a:gridCol>
                <a:gridCol w="4572000">
                  <a:extLst>
                    <a:ext uri="{9D8B030D-6E8A-4147-A177-3AD203B41FA5}">
                      <a16:colId xmlns="" xmlns:a16="http://schemas.microsoft.com/office/drawing/2014/main" val="2367210057"/>
                    </a:ext>
                  </a:extLst>
                </a:gridCol>
              </a:tblGrid>
              <a:tr h="222312">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14: ENHANCED STAKEHOLDER ENGAGEMENT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45401">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6129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Calibri" panose="020F0502020204030204" pitchFamily="34" charset="0"/>
                        </a:rPr>
                        <a:t>Media reputation rating</a:t>
                      </a:r>
                      <a:endPar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Calibri" panose="020F0502020204030204" pitchFamily="34" charset="0"/>
                        </a:rPr>
                        <a:t> ≥  95%</a:t>
                      </a:r>
                      <a:endPar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97% </a:t>
                      </a:r>
                      <a:endParaRPr lang="en-ZA" sz="14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143000">
                <a:tc>
                  <a:txBody>
                    <a:body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Calibri" panose="020F0502020204030204" pitchFamily="34" charset="0"/>
                        </a:rPr>
                        <a:t>Number of awareness campaigns conducted. </a:t>
                      </a:r>
                      <a:endPar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Calibri" panose="020F0502020204030204" pitchFamily="34" charset="0"/>
                        </a:rPr>
                        <a:t>12 awareness campaigns conducted</a:t>
                      </a:r>
                      <a:endPar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a:t>
                      </a:r>
                      <a:r>
                        <a:rPr lang="en-ZA"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awareness campaigns conducted.</a:t>
                      </a:r>
                      <a:r>
                        <a:rPr lang="en-ZA"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a:lnSpc>
                          <a:spcPct val="107000"/>
                        </a:lnSpc>
                        <a:spcAft>
                          <a:spcPts val="0"/>
                        </a:spcAft>
                      </a:pPr>
                      <a:r>
                        <a:rPr lang="en-ZA" sz="1400" b="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This</a:t>
                      </a:r>
                      <a:r>
                        <a:rPr lang="en-ZA" sz="1400" b="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target is slightly overachieved due to ad hoc awareness campaigns.</a:t>
                      </a:r>
                      <a:endParaRPr lang="en-ZA" sz="1400" b="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111150844"/>
                  </a:ext>
                </a:extLst>
              </a:tr>
              <a:tr h="980785">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 of Stakeholder management plan developed and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ZA"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Stakeholder Plan approved by EXCO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400" kern="1200" dirty="0">
                          <a:solidFill>
                            <a:srgbClr val="000000"/>
                          </a:solidFill>
                          <a:effectLst/>
                          <a:latin typeface="Arial Narrow" panose="020B0606020202030204" pitchFamily="34" charset="0"/>
                          <a:ea typeface="Batang" panose="02030600000101010101"/>
                          <a:cs typeface="Arial" panose="020B0604020202020204" pitchFamily="34" charset="0"/>
                        </a:rPr>
                        <a:t>The stakeholder Management Plan was</a:t>
                      </a:r>
                      <a:r>
                        <a:rPr lang="en-ZA" sz="1400" kern="1200" baseline="0" dirty="0">
                          <a:solidFill>
                            <a:srgbClr val="000000"/>
                          </a:solidFill>
                          <a:effectLst/>
                          <a:latin typeface="Arial Narrow" panose="020B0606020202030204" pitchFamily="34" charset="0"/>
                          <a:ea typeface="Batang" panose="02030600000101010101"/>
                          <a:cs typeface="Arial" panose="020B0604020202020204" pitchFamily="34" charset="0"/>
                        </a:rPr>
                        <a:t> not finalised. </a:t>
                      </a:r>
                    </a:p>
                    <a:p>
                      <a:pPr>
                        <a:spcAft>
                          <a:spcPts val="0"/>
                        </a:spcAft>
                      </a:pPr>
                      <a:endParaRPr lang="en-ZA" sz="1400" kern="1200" dirty="0">
                        <a:solidFill>
                          <a:srgbClr val="000000"/>
                        </a:solidFill>
                        <a:effectLst/>
                        <a:latin typeface="Arial Narrow" panose="020B0606020202030204" pitchFamily="34" charset="0"/>
                        <a:ea typeface="Batang" panose="02030600000101010101"/>
                        <a:cs typeface="Arial" panose="020B0604020202020204" pitchFamily="34" charset="0"/>
                      </a:endParaRPr>
                    </a:p>
                    <a:p>
                      <a:r>
                        <a:rPr lang="en-US" sz="1400" b="1" u="sng" kern="1200" dirty="0">
                          <a:solidFill>
                            <a:srgbClr val="000000"/>
                          </a:solidFill>
                          <a:effectLst/>
                          <a:latin typeface="Arial Narrow" panose="020B0606020202030204" pitchFamily="34" charset="0"/>
                          <a:ea typeface="Batang" panose="02030600000101010101"/>
                          <a:cs typeface="Arial" panose="020B0604020202020204" pitchFamily="34" charset="0"/>
                        </a:rPr>
                        <a:t>Challenges:</a:t>
                      </a:r>
                    </a:p>
                    <a:p>
                      <a:endParaRPr lang="en-US" sz="1400" b="1" u="sng" kern="1200" dirty="0">
                        <a:solidFill>
                          <a:srgbClr val="000000"/>
                        </a:solidFill>
                        <a:effectLst/>
                        <a:latin typeface="Arial Narrow" panose="020B0606020202030204" pitchFamily="34" charset="0"/>
                        <a:ea typeface="Batang" panose="02030600000101010101"/>
                        <a:cs typeface="Arial" panose="020B0604020202020204" pitchFamily="34" charset="0"/>
                      </a:endParaRPr>
                    </a:p>
                    <a:p>
                      <a:r>
                        <a:rPr lang="en-GB" sz="1400" dirty="0">
                          <a:effectLst/>
                          <a:latin typeface="Arial Narrow" panose="020B0606020202030204" pitchFamily="34" charset="0"/>
                          <a:ea typeface="Calibri" panose="020F0502020204030204" pitchFamily="34" charset="0"/>
                          <a:cs typeface="Arial" panose="020B0604020202020204" pitchFamily="34" charset="0"/>
                        </a:rPr>
                        <a:t>The Stakeholder</a:t>
                      </a:r>
                      <a:r>
                        <a:rPr lang="en-GB" sz="1400" baseline="0" dirty="0">
                          <a:effectLst/>
                          <a:latin typeface="Arial Narrow" panose="020B0606020202030204" pitchFamily="34" charset="0"/>
                          <a:ea typeface="Calibri" panose="020F0502020204030204" pitchFamily="34" charset="0"/>
                          <a:cs typeface="Arial" panose="020B0604020202020204" pitchFamily="34" charset="0"/>
                        </a:rPr>
                        <a:t> Management Plan was not finalised due to delays in finalisation of the Stakeholder Analysis and Ranking project. In addition, human resource challenges added to delays in finalisation of the plan.</a:t>
                      </a:r>
                      <a:endParaRPr lang="en-GB" sz="1400" dirty="0">
                        <a:effectLst/>
                        <a:latin typeface="Arial Narrow" panose="020B0606020202030204" pitchFamily="34" charset="0"/>
                        <a:ea typeface="Calibri" panose="020F0502020204030204" pitchFamily="34" charset="0"/>
                        <a:cs typeface="Arial" panose="020B0604020202020204" pitchFamily="34" charset="0"/>
                      </a:endParaRPr>
                    </a:p>
                    <a:p>
                      <a:endParaRPr lang="en-GB" sz="1400" kern="1200" dirty="0">
                        <a:solidFill>
                          <a:srgbClr val="000000"/>
                        </a:solidFill>
                        <a:effectLst/>
                        <a:latin typeface="Arial Narrow" panose="020B0606020202030204" pitchFamily="34" charset="0"/>
                        <a:ea typeface="Batang" panose="02030600000101010101"/>
                        <a:cs typeface="Arial" panose="020B0604020202020204" pitchFamily="34" charset="0"/>
                      </a:endParaRPr>
                    </a:p>
                    <a:p>
                      <a:r>
                        <a:rPr lang="en-GB" sz="1400" b="1" u="sng" kern="1200" dirty="0">
                          <a:solidFill>
                            <a:srgbClr val="000000"/>
                          </a:solidFill>
                          <a:effectLst/>
                          <a:latin typeface="Arial Narrow" panose="020B0606020202030204" pitchFamily="34" charset="0"/>
                          <a:ea typeface="Batang" panose="02030600000101010101"/>
                          <a:cs typeface="Arial" panose="020B0604020202020204" pitchFamily="34" charset="0"/>
                        </a:rPr>
                        <a:t>Corrective measures:</a:t>
                      </a:r>
                    </a:p>
                    <a:p>
                      <a:endParaRPr lang="en-ZA" sz="1400" kern="1200" dirty="0">
                        <a:solidFill>
                          <a:srgbClr val="000000"/>
                        </a:solidFill>
                        <a:effectLst/>
                        <a:latin typeface="Arial Narrow" panose="020B0606020202030204" pitchFamily="34" charset="0"/>
                        <a:ea typeface="Batang" panose="02030600000101010101"/>
                        <a:cs typeface="Arial" panose="020B0604020202020204" pitchFamily="34" charset="0"/>
                      </a:endParaRPr>
                    </a:p>
                    <a:p>
                      <a:r>
                        <a:rPr lang="en-GB" sz="1400" dirty="0">
                          <a:effectLst/>
                          <a:latin typeface="Arial Narrow" panose="020B0606020202030204" pitchFamily="34" charset="0"/>
                          <a:ea typeface="Calibri" panose="020F0502020204030204" pitchFamily="34" charset="0"/>
                          <a:cs typeface="Arial" panose="020B0604020202020204" pitchFamily="34" charset="0"/>
                        </a:rPr>
                        <a:t>The stakeholder</a:t>
                      </a:r>
                      <a:r>
                        <a:rPr lang="en-GB" sz="1400" baseline="0" dirty="0">
                          <a:effectLst/>
                          <a:latin typeface="Arial Narrow" panose="020B0606020202030204" pitchFamily="34" charset="0"/>
                          <a:ea typeface="Calibri" panose="020F0502020204030204" pitchFamily="34" charset="0"/>
                          <a:cs typeface="Arial" panose="020B0604020202020204" pitchFamily="34" charset="0"/>
                        </a:rPr>
                        <a:t> management plan will be finalised in the new financial year. SANParks will further  consult with an external expert to assist in finalising the plan.</a:t>
                      </a:r>
                      <a:endParaRPr kumimoji="0" lang="en-US" sz="1400" b="0" i="0" u="none" strike="noStrike" kern="1200" cap="none" spc="0" normalizeH="0" baseline="0" dirty="0">
                        <a:ln>
                          <a:noFill/>
                        </a:ln>
                        <a:solidFill>
                          <a:srgbClr val="000000"/>
                        </a:solidFill>
                        <a:effectLst/>
                        <a:uLnTx/>
                        <a:uFillTx/>
                        <a:latin typeface="Arial Narrow" panose="020B0606020202030204" pitchFamily="34" charset="0"/>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361643392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8235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93B1FB18-AD7F-4EDA-BCD8-CE16CBF50D53}" type="slidenum">
              <a:rPr lang="en-US" altLang="en-US" smtClean="0"/>
              <a:pPr>
                <a:defRPr/>
              </a:pPr>
              <a:t>‹#›</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6637" y="1828800"/>
            <a:ext cx="7772400" cy="1884363"/>
          </a:xfrm>
        </p:spPr>
        <p:txBody>
          <a:bodyPr>
            <a:normAutofit fontScale="90000"/>
          </a:bodyPr>
          <a:lstStyle/>
          <a:p>
            <a:r>
              <a:rPr lang="en-ZA" sz="7200" dirty="0">
                <a:solidFill>
                  <a:schemeClr val="bg1">
                    <a:lumMod val="95000"/>
                  </a:schemeClr>
                </a:solidFill>
                <a:latin typeface="Arial Black" panose="020B0A04020102020204" pitchFamily="34" charset="0"/>
              </a:rPr>
              <a:t>Financial performance</a:t>
            </a:r>
          </a:p>
        </p:txBody>
      </p:sp>
    </p:spTree>
    <p:extLst>
      <p:ext uri="{BB962C8B-B14F-4D97-AF65-F5344CB8AC3E}">
        <p14:creationId xmlns:p14="http://schemas.microsoft.com/office/powerpoint/2010/main" xmlns="" val="76249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DE371-1737-403A-99EA-7CAA9FEA077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8433794" y="114890"/>
            <a:ext cx="506012" cy="585267"/>
          </a:xfrm>
          <a:prstGeom prst="rect">
            <a:avLst/>
          </a:prstGeom>
        </p:spPr>
      </p:pic>
      <p:pic>
        <p:nvPicPr>
          <p:cNvPr id="3" name="Content Placeholder 2"/>
          <p:cNvPicPr>
            <a:picLocks noGrp="1" noChangeAspect="1"/>
          </p:cNvPicPr>
          <p:nvPr>
            <p:ph idx="1"/>
          </p:nvPr>
        </p:nvPicPr>
        <p:blipFill>
          <a:blip r:embed="rId3"/>
          <a:stretch>
            <a:fillRect/>
          </a:stretch>
        </p:blipFill>
        <p:spPr>
          <a:xfrm>
            <a:off x="685800" y="381000"/>
            <a:ext cx="7747994" cy="5745163"/>
          </a:xfrm>
          <a:prstGeom prst="rect">
            <a:avLst/>
          </a:prstGeom>
        </p:spPr>
      </p:pic>
    </p:spTree>
    <p:extLst>
      <p:ext uri="{BB962C8B-B14F-4D97-AF65-F5344CB8AC3E}">
        <p14:creationId xmlns:p14="http://schemas.microsoft.com/office/powerpoint/2010/main" xmlns="" val="311102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2819400" y="6258146"/>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001D5B-A1D9-4FB3-9986-D13129CA2112}" type="slidenum">
              <a:rPr lang="en-US" altLang="en-US" sz="1400" smtClean="0">
                <a:solidFill>
                  <a:srgbClr val="000000"/>
                </a:solidFill>
              </a:rPr>
              <a:pPr>
                <a:spcBef>
                  <a:spcPct val="0"/>
                </a:spcBef>
                <a:buFontTx/>
                <a:buNone/>
              </a:pPr>
              <a:t>4</a:t>
            </a:fld>
            <a:endParaRPr lang="en-US" altLang="en-US" sz="1400" dirty="0">
              <a:solidFill>
                <a:srgbClr val="000000"/>
              </a:solidFill>
            </a:endParaRPr>
          </a:p>
        </p:txBody>
      </p:sp>
      <p:sp>
        <p:nvSpPr>
          <p:cNvPr id="37919" name="TextBox 2"/>
          <p:cNvSpPr txBox="1">
            <a:spLocks noChangeArrowheads="1"/>
          </p:cNvSpPr>
          <p:nvPr/>
        </p:nvSpPr>
        <p:spPr bwMode="auto">
          <a:xfrm>
            <a:off x="190500" y="15815"/>
            <a:ext cx="8763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2400" b="1" dirty="0">
                <a:solidFill>
                  <a:srgbClr val="00B050"/>
                </a:solidFill>
              </a:rPr>
              <a:t>SANPARKS STRATEGIC MAP</a:t>
            </a:r>
          </a:p>
        </p:txBody>
      </p:sp>
      <p:sp>
        <p:nvSpPr>
          <p:cNvPr id="37920" name="Line 4"/>
          <p:cNvSpPr>
            <a:spLocks noChangeShapeType="1"/>
          </p:cNvSpPr>
          <p:nvPr/>
        </p:nvSpPr>
        <p:spPr bwMode="auto">
          <a:xfrm>
            <a:off x="0" y="491916"/>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0000"/>
              </a:solidFill>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0212" y="6065202"/>
            <a:ext cx="683788" cy="7927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610745"/>
            <a:ext cx="8003012" cy="5521523"/>
          </a:xfrm>
          <a:prstGeom prst="rect">
            <a:avLst/>
          </a:prstGeom>
          <a:solidFill>
            <a:schemeClr val="bg1"/>
          </a:solidFill>
          <a:ln>
            <a:noFill/>
          </a:ln>
        </p:spPr>
      </p:pic>
    </p:spTree>
    <p:extLst>
      <p:ext uri="{BB962C8B-B14F-4D97-AF65-F5344CB8AC3E}">
        <p14:creationId xmlns:p14="http://schemas.microsoft.com/office/powerpoint/2010/main" xmlns="" val="98956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REVENUE &amp; EPENDITURE</a:t>
            </a:r>
            <a:endParaRPr lang="en-ZA" dirty="0"/>
          </a:p>
        </p:txBody>
      </p:sp>
      <p:sp>
        <p:nvSpPr>
          <p:cNvPr id="3" name="Content Placeholder 2"/>
          <p:cNvSpPr>
            <a:spLocks noGrp="1"/>
          </p:cNvSpPr>
          <p:nvPr>
            <p:ph idx="1"/>
          </p:nvPr>
        </p:nvSpPr>
        <p:spPr/>
        <p:txBody>
          <a:bodyPr/>
          <a:lstStyle/>
          <a:p>
            <a:pPr algn="just">
              <a:spcAft>
                <a:spcPts val="0"/>
              </a:spcAft>
            </a:pPr>
            <a:r>
              <a:rPr lang="en-GB" sz="1800" dirty="0">
                <a:latin typeface="Arial" panose="020B0604020202020204" pitchFamily="34" charset="0"/>
                <a:ea typeface="Times New Roman" panose="02020603050405020304" pitchFamily="18" charset="0"/>
              </a:rPr>
              <a:t>Total revenue, for the year to date, amounts to </a:t>
            </a:r>
            <a:r>
              <a:rPr lang="en-GB" sz="1800" b="1" dirty="0">
                <a:latin typeface="Arial" panose="020B0604020202020204" pitchFamily="34" charset="0"/>
                <a:ea typeface="Times New Roman" panose="02020603050405020304" pitchFamily="18" charset="0"/>
              </a:rPr>
              <a:t>R2, 642, 890b </a:t>
            </a:r>
            <a:r>
              <a:rPr lang="en-GB" sz="1800" dirty="0">
                <a:latin typeface="Arial" panose="020B0604020202020204" pitchFamily="34" charset="0"/>
                <a:ea typeface="Times New Roman" panose="02020603050405020304" pitchFamily="18" charset="0"/>
              </a:rPr>
              <a:t>(R2, 631, 477b), and is R358, 800m less than the expected budget of R3, 001, 690b. The negative variance is mainly as a result of all SANParks income streams performing below budget, as a result of the effects of the Covid-19 Pandemic, and special projects income which has not yet materialised. If EPWP is excluded, the negative variance between actual and budgeted revenue decreases to R143, 351m. Actual and budgeted income excluding EPWP decreases to R2, 358, 514b and R2, 644, 572b, respectively. The negative variance excluding EPWP of R286, 058m relates to the infrastructure grant which has not yet been realised as income, and under achievement on the rest of the income components except for conservation fees.</a:t>
            </a:r>
            <a:endParaRPr lang="en-ZA" sz="2000" dirty="0">
              <a:latin typeface="Times New Roman" panose="02020603050405020304" pitchFamily="18" charset="0"/>
              <a:ea typeface="Times New Roman" panose="02020603050405020304" pitchFamily="18" charset="0"/>
            </a:endParaRPr>
          </a:p>
          <a:p>
            <a:pPr marL="0" indent="0" algn="just">
              <a:buNone/>
            </a:pPr>
            <a:endParaRPr lang="en-GB" sz="1800" dirty="0">
              <a:latin typeface="Arial" panose="020B0604020202020204" pitchFamily="34" charset="0"/>
              <a:ea typeface="Times New Roman" panose="02020603050405020304" pitchFamily="18" charset="0"/>
            </a:endParaRPr>
          </a:p>
          <a:p>
            <a:pPr algn="just"/>
            <a:r>
              <a:rPr lang="en-GB" sz="1800" dirty="0">
                <a:latin typeface="Arial" panose="020B0604020202020204" pitchFamily="34" charset="0"/>
                <a:ea typeface="Times New Roman" panose="02020603050405020304" pitchFamily="18" charset="0"/>
              </a:rPr>
              <a:t>Total expenditure to date reflects a R296, 951m favourable variance when compared to the budget, as a result of a timing difference in maintenance expenditure, operating costs and special project expenses. </a:t>
            </a:r>
            <a:endParaRPr lang="en-ZA"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DE371-1737-403A-99EA-7CAA9FEA077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2"/>
          <a:stretch>
            <a:fillRect/>
          </a:stretch>
        </p:blipFill>
        <p:spPr>
          <a:xfrm>
            <a:off x="8433794" y="114890"/>
            <a:ext cx="506012" cy="585267"/>
          </a:xfrm>
          <a:prstGeom prst="rect">
            <a:avLst/>
          </a:prstGeom>
        </p:spPr>
      </p:pic>
    </p:spTree>
    <p:extLst>
      <p:ext uri="{BB962C8B-B14F-4D97-AF65-F5344CB8AC3E}">
        <p14:creationId xmlns:p14="http://schemas.microsoft.com/office/powerpoint/2010/main" xmlns="" val="152088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4" name="Picture 3"/>
          <p:cNvPicPr>
            <a:picLocks noChangeAspect="1"/>
          </p:cNvPicPr>
          <p:nvPr/>
        </p:nvPicPr>
        <p:blipFill>
          <a:blip r:embed="rId4"/>
          <a:stretch>
            <a:fillRect/>
          </a:stretch>
        </p:blipFill>
        <p:spPr>
          <a:xfrm>
            <a:off x="468086" y="990601"/>
            <a:ext cx="8142514" cy="4724400"/>
          </a:xfrm>
          <a:prstGeom prst="rect">
            <a:avLst/>
          </a:prstGeom>
        </p:spPr>
      </p:pic>
    </p:spTree>
    <p:extLst>
      <p:ext uri="{BB962C8B-B14F-4D97-AF65-F5344CB8AC3E}">
        <p14:creationId xmlns:p14="http://schemas.microsoft.com/office/powerpoint/2010/main" xmlns="" val="256314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3" name="Picture 2"/>
          <p:cNvPicPr>
            <a:picLocks noChangeAspect="1"/>
          </p:cNvPicPr>
          <p:nvPr/>
        </p:nvPicPr>
        <p:blipFill>
          <a:blip r:embed="rId4"/>
          <a:stretch>
            <a:fillRect/>
          </a:stretch>
        </p:blipFill>
        <p:spPr>
          <a:xfrm>
            <a:off x="419100" y="700157"/>
            <a:ext cx="8191500" cy="5319643"/>
          </a:xfrm>
          <a:prstGeom prst="rect">
            <a:avLst/>
          </a:prstGeom>
        </p:spPr>
      </p:pic>
    </p:spTree>
    <p:extLst>
      <p:ext uri="{BB962C8B-B14F-4D97-AF65-F5344CB8AC3E}">
        <p14:creationId xmlns:p14="http://schemas.microsoft.com/office/powerpoint/2010/main" xmlns="" val="2393253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4" name="Picture 3"/>
          <p:cNvPicPr>
            <a:picLocks noChangeAspect="1"/>
          </p:cNvPicPr>
          <p:nvPr/>
        </p:nvPicPr>
        <p:blipFill>
          <a:blip r:embed="rId4"/>
          <a:stretch>
            <a:fillRect/>
          </a:stretch>
        </p:blipFill>
        <p:spPr>
          <a:xfrm>
            <a:off x="886649" y="1493352"/>
            <a:ext cx="7114352" cy="3871296"/>
          </a:xfrm>
          <a:prstGeom prst="rect">
            <a:avLst/>
          </a:prstGeom>
        </p:spPr>
      </p:pic>
    </p:spTree>
    <p:extLst>
      <p:ext uri="{BB962C8B-B14F-4D97-AF65-F5344CB8AC3E}">
        <p14:creationId xmlns:p14="http://schemas.microsoft.com/office/powerpoint/2010/main" xmlns="" val="2961511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4" name="Picture 3"/>
          <p:cNvPicPr>
            <a:picLocks noChangeAspect="1"/>
          </p:cNvPicPr>
          <p:nvPr/>
        </p:nvPicPr>
        <p:blipFill>
          <a:blip r:embed="rId4"/>
          <a:stretch>
            <a:fillRect/>
          </a:stretch>
        </p:blipFill>
        <p:spPr>
          <a:xfrm>
            <a:off x="566581" y="1295215"/>
            <a:ext cx="7815419" cy="4267570"/>
          </a:xfrm>
          <a:prstGeom prst="rect">
            <a:avLst/>
          </a:prstGeom>
        </p:spPr>
      </p:pic>
    </p:spTree>
    <p:extLst>
      <p:ext uri="{BB962C8B-B14F-4D97-AF65-F5344CB8AC3E}">
        <p14:creationId xmlns:p14="http://schemas.microsoft.com/office/powerpoint/2010/main" xmlns="" val="2454383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a:stretch>
            <a:fillRect/>
          </a:stretch>
        </p:blipFill>
        <p:spPr>
          <a:xfrm>
            <a:off x="8433794" y="114890"/>
            <a:ext cx="506012" cy="585267"/>
          </a:xfrm>
          <a:prstGeom prst="rect">
            <a:avLst/>
          </a:prstGeom>
        </p:spPr>
      </p:pic>
      <p:pic>
        <p:nvPicPr>
          <p:cNvPr id="3" name="Picture 2"/>
          <p:cNvPicPr>
            <a:picLocks noChangeAspect="1"/>
          </p:cNvPicPr>
          <p:nvPr/>
        </p:nvPicPr>
        <p:blipFill>
          <a:blip r:embed="rId4"/>
          <a:stretch>
            <a:fillRect/>
          </a:stretch>
        </p:blipFill>
        <p:spPr>
          <a:xfrm>
            <a:off x="838200" y="700156"/>
            <a:ext cx="7315200" cy="5395843"/>
          </a:xfrm>
          <a:prstGeom prst="rect">
            <a:avLst/>
          </a:prstGeom>
        </p:spPr>
      </p:pic>
    </p:spTree>
    <p:extLst>
      <p:ext uri="{BB962C8B-B14F-4D97-AF65-F5344CB8AC3E}">
        <p14:creationId xmlns:p14="http://schemas.microsoft.com/office/powerpoint/2010/main" xmlns="" val="1805101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473"/>
            <a:ext cx="9139401" cy="6876473"/>
          </a:xfrm>
          <a:prstGeom prst="rect">
            <a:avLst/>
          </a:prstGeom>
        </p:spPr>
      </p:pic>
      <p:sp>
        <p:nvSpPr>
          <p:cNvPr id="18" name="Freeform: Shape 11">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88273" y="632990"/>
            <a:ext cx="3046982" cy="1043409"/>
          </a:xfrm>
        </p:spPr>
        <p:txBody>
          <a:bodyPr>
            <a:normAutofit/>
          </a:bodyPr>
          <a:lstStyle/>
          <a:p>
            <a:r>
              <a:rPr lang="en-ZA" sz="3100" dirty="0"/>
              <a:t>Thank you</a:t>
            </a:r>
          </a:p>
        </p:txBody>
      </p:sp>
      <p:sp>
        <p:nvSpPr>
          <p:cNvPr id="19" name="Content Placeholder 8">
            <a:extLst>
              <a:ext uri="{FF2B5EF4-FFF2-40B4-BE49-F238E27FC236}">
                <a16:creationId xmlns="" xmlns:a16="http://schemas.microsoft.com/office/drawing/2014/main" id="{4EF36091-6469-426E-B4B7-46DE570AEE40}"/>
              </a:ext>
            </a:extLst>
          </p:cNvPr>
          <p:cNvSpPr>
            <a:spLocks noGrp="1"/>
          </p:cNvSpPr>
          <p:nvPr>
            <p:ph idx="1"/>
          </p:nvPr>
        </p:nvSpPr>
        <p:spPr>
          <a:xfrm>
            <a:off x="5062605" y="1774372"/>
            <a:ext cx="3872650" cy="2754086"/>
          </a:xfrm>
        </p:spPr>
        <p:txBody>
          <a:bodyPr anchor="t">
            <a:normAutofit/>
          </a:bodyPr>
          <a:lstStyle/>
          <a:p>
            <a:pPr marL="0" indent="0" algn="ctr">
              <a:buNone/>
            </a:pPr>
            <a:r>
              <a:rPr lang="en-US" sz="6000" b="0" dirty="0">
                <a:latin typeface="Arial Black" panose="020B0A04020102020204" pitchFamily="34" charset="0"/>
              </a:rPr>
              <a:t>THANK YOU</a:t>
            </a:r>
          </a:p>
        </p:txBody>
      </p:sp>
    </p:spTree>
    <p:extLst>
      <p:ext uri="{BB962C8B-B14F-4D97-AF65-F5344CB8AC3E}">
        <p14:creationId xmlns:p14="http://schemas.microsoft.com/office/powerpoint/2010/main" xmlns="" val="95842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8991600" cy="381000"/>
          </a:xfrm>
        </p:spPr>
        <p:txBody>
          <a:bodyPr/>
          <a:lstStyle/>
          <a:p>
            <a:pPr>
              <a:defRPr/>
            </a:pPr>
            <a:r>
              <a:rPr lang="en-US" sz="2000" b="1" dirty="0">
                <a:solidFill>
                  <a:srgbClr val="00B050"/>
                </a:solidFill>
                <a:latin typeface="Arial" panose="020B0604020202020204" pitchFamily="34" charset="0"/>
                <a:ea typeface="+mn-ea"/>
                <a:cs typeface="+mn-cs"/>
              </a:rPr>
              <a:t>GOAL1: SUSTAINABLE CONSERVATION </a:t>
            </a:r>
          </a:p>
        </p:txBody>
      </p:sp>
      <p:sp>
        <p:nvSpPr>
          <p:cNvPr id="14745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712879654"/>
              </p:ext>
            </p:extLst>
          </p:nvPr>
        </p:nvGraphicFramePr>
        <p:xfrm>
          <a:off x="172719" y="784652"/>
          <a:ext cx="8839201" cy="5377598"/>
        </p:xfrm>
        <a:graphic>
          <a:graphicData uri="http://schemas.openxmlformats.org/drawingml/2006/table">
            <a:tbl>
              <a:tblPr/>
              <a:tblGrid>
                <a:gridCol w="2494281">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65127045"/>
                    </a:ext>
                  </a:extLst>
                </a:gridCol>
                <a:gridCol w="405892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Narrow" panose="020B0606020202030204" pitchFamily="34" charset="0"/>
                          <a:ea typeface="Times New Roman"/>
                          <a:cs typeface="Times New Roman"/>
                        </a:rPr>
                        <a:t>STRATEGIC OBJECTIVE 1: IMPROVED CONTRIBUTION TO A GROWING NATIONAL AND GLOBAL CONSERVATION ESTATE</a:t>
                      </a:r>
                      <a:endPar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6096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rPr>
                        <a:t>Total area acquired for inclusion in the National Parks in accordance with the Land Inclusion plan in support of national and global expansion targets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a:lnSpc>
                          <a:spcPct val="100000"/>
                        </a:lnSpc>
                        <a:spcAft>
                          <a:spcPts val="0"/>
                        </a:spcAft>
                      </a:pP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endParaRPr>
                    </a:p>
                    <a:p>
                      <a:pPr algn="just">
                        <a:lnSpc>
                          <a:spcPct val="100000"/>
                        </a:lnSpc>
                        <a:spcAft>
                          <a:spcPts val="0"/>
                        </a:spcAft>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rPr>
                        <a:t>≥ 136 300 ha</a:t>
                      </a: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138 344ha of land included into national parks</a:t>
                      </a: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506703">
                <a:tc>
                  <a:txBody>
                    <a:bodyPr/>
                    <a:lstStyle/>
                    <a:p>
                      <a:pPr>
                        <a:lnSpc>
                          <a:spcPct val="100000"/>
                        </a:lnSpc>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  Implementation of planned  activities undertaken for the three new Marine Protected Areas (MPAs) managed by SANParks</a:t>
                      </a: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95% implementation of planned activities undertaken for the three new MPAs managed by SANParks</a:t>
                      </a: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95% implementation of planned activities undertaken for the three new MPAs managed by SANParks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Three new Marine Protected Areas (MPA’s), namely, Addo Elephant National Park MPA, Namaqua National Park MPA and Robben Island MPA, were declared during the financial year, adding 229 519 ha to the conservation estate.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1479798">
                <a:tc>
                  <a:txBody>
                    <a:bodyPr/>
                    <a:lstStyle/>
                    <a:p>
                      <a:pPr>
                        <a:lnSpc>
                          <a:spcPct val="100000"/>
                        </a:lnSpc>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SANParks contribution to TFCAs assessed</a:t>
                      </a: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Draft consolidated report on the assessment of SANParks contribution to TFCA compiled</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a:lnSpc>
                          <a:spcPct val="100000"/>
                        </a:lnSpc>
                      </a:pP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The draft consolidated report on reviewed TFCA agreements was completed.</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kern="1200" baseline="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4"/>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163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5"/>
            <a:ext cx="8991600" cy="381000"/>
          </a:xfrm>
        </p:spPr>
        <p:txBody>
          <a:bodyPr/>
          <a:lstStyle/>
          <a:p>
            <a:pPr>
              <a:defRPr/>
            </a:pPr>
            <a:r>
              <a:rPr lang="en-US" sz="1800" b="1" dirty="0">
                <a:solidFill>
                  <a:srgbClr val="00B050"/>
                </a:solidFill>
                <a:latin typeface="Arial Narrow" panose="020B060602020203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38798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623460554"/>
              </p:ext>
            </p:extLst>
          </p:nvPr>
        </p:nvGraphicFramePr>
        <p:xfrm>
          <a:off x="76199" y="718934"/>
          <a:ext cx="8839201" cy="5692534"/>
        </p:xfrm>
        <a:graphic>
          <a:graphicData uri="http://schemas.openxmlformats.org/drawingml/2006/table">
            <a:tbl>
              <a:tblPr/>
              <a:tblGrid>
                <a:gridCol w="2057401">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65127045"/>
                    </a:ext>
                  </a:extLst>
                </a:gridCol>
                <a:gridCol w="47498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460964">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Tracking park management effectiveness through the number of national parks achieving a METT score of ≥ 67% and progress against identified corrective actions</a:t>
                      </a:r>
                    </a:p>
                    <a:p>
                      <a:pPr>
                        <a:lnSpc>
                          <a:spcPct val="100000"/>
                        </a:lnSpc>
                        <a:spcAft>
                          <a:spcPts val="0"/>
                        </a:spcAft>
                      </a:pPr>
                      <a:endParaRPr lang="en-ZA" sz="12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progress against identified corrective actions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80% of park achieving a METT score of &gt; 67% </a:t>
                      </a:r>
                    </a:p>
                    <a:p>
                      <a:pPr algn="just">
                        <a:lnSpc>
                          <a:spcPct val="100000"/>
                        </a:lnSpc>
                        <a:spcAft>
                          <a:spcPts val="0"/>
                        </a:spcAft>
                      </a:pPr>
                      <a:endParaRPr lang="en-ZA" sz="12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 total of 19 parks completed an online METT assessment - 3 assessments were done during quarter 4 of 2019/20.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18 of the 19 parks achieved a score of 71%, i.e. 94.7% of parks scored ≥ 67%</a:t>
                      </a:r>
                      <a:endParaRPr lang="en-ZA" sz="12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506703">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Percentage reduction of fossil fuel generated energy consumption in Parks and Kruger</a:t>
                      </a:r>
                      <a:endParaRPr kumimoji="0" lang="en-ZA" alt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a:lnSpc>
                          <a:spcPct val="100000"/>
                        </a:lnSpc>
                      </a:pPr>
                      <a:endParaRPr lang="en-ZA" sz="12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Readiness audit for  4 identified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Prepare baseline determination for 4 parks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 reduction for 3 parks</a:t>
                      </a:r>
                    </a:p>
                    <a:p>
                      <a:pPr algn="just">
                        <a:lnSpc>
                          <a:spcPct val="100000"/>
                        </a:lnSpc>
                        <a:spcAft>
                          <a:spcPts val="0"/>
                        </a:spcAft>
                      </a:pPr>
                      <a:endParaRPr lang="en-ZA" sz="12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Readiness audit was initiated in the following 4 parks: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Namaqua, Table Mountain, Camdeboo and Knysna NP’s.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Progress against baseline determination was achieved for the following Parks: Agulhas, Bontebok, West Coast and Karoo NP’s.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Baseline consumption was completed for the above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Parks identified for consumption</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Measurements: Augrabies, Kgalagadi, Mokala NP, Addo Elephant, Mountain Zebra, Golden Gate, Mapungubwe &amp; Marakele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average usage recorded over a seven to eight- month period shows a reduction of 10% from the baseline.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(Averaged across these eight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baseline="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3702" y="6984"/>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30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
            <a:ext cx="8991600" cy="381000"/>
          </a:xfrm>
        </p:spPr>
        <p:txBody>
          <a:bodyPr/>
          <a:lstStyle/>
          <a:p>
            <a:pPr>
              <a:defRPr/>
            </a:pPr>
            <a:r>
              <a:rPr lang="en-US" sz="1800" b="1" dirty="0">
                <a:solidFill>
                  <a:srgbClr val="00B050"/>
                </a:solidFill>
                <a:latin typeface="Arial Narrow" panose="020B060602020203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38101" y="37084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657776132"/>
              </p:ext>
            </p:extLst>
          </p:nvPr>
        </p:nvGraphicFramePr>
        <p:xfrm>
          <a:off x="76199" y="458522"/>
          <a:ext cx="8915401" cy="5902750"/>
        </p:xfrm>
        <a:graphic>
          <a:graphicData uri="http://schemas.openxmlformats.org/drawingml/2006/table">
            <a:tbl>
              <a:tblPr/>
              <a:tblGrid>
                <a:gridCol w="2843706">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65127045"/>
                    </a:ext>
                  </a:extLst>
                </a:gridCol>
                <a:gridCol w="3842845">
                  <a:extLst>
                    <a:ext uri="{9D8B030D-6E8A-4147-A177-3AD203B41FA5}">
                      <a16:colId xmlns="" xmlns:a16="http://schemas.microsoft.com/office/drawing/2014/main" val="2367210057"/>
                    </a:ext>
                  </a:extLst>
                </a:gridCol>
              </a:tblGrid>
              <a:tr h="441797">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50773">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673472">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Percentage reduction of fossil fuel generated energy consumption in Parks and Kruger</a:t>
                      </a:r>
                      <a:endParaRPr kumimoji="0" lang="en-ZA" alt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rPr>
                        <a:t>2% reduction of fossil fuel consumption year on year for KNP.</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There was a 2.14% reduction of fossil fuel year on year</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442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Percentage reduction of water consumption in Parks and Kruger</a:t>
                      </a:r>
                    </a:p>
                    <a:p>
                      <a:pPr>
                        <a:lnSpc>
                          <a:spcPct val="100000"/>
                        </a:lnSpc>
                      </a:pPr>
                      <a:endParaRPr lang="en-ZA" sz="14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Identify four parks for readiness audit.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Progress against Baseline determination for four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Times New Roman" panose="02020603050405020304" pitchFamily="18" charset="0"/>
                        </a:rPr>
                        <a:t>2% reduction for 3 parks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a:cs typeface="Times New Roman"/>
                      </a:endParaRPr>
                    </a:p>
                    <a:p>
                      <a:pPr algn="just">
                        <a:lnSpc>
                          <a:spcPct val="100000"/>
                        </a:lnSpc>
                        <a:spcAft>
                          <a:spcPts val="0"/>
                        </a:spcAft>
                      </a:pPr>
                      <a:endParaRPr lang="en-ZA" sz="1400" b="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Readiness audit was initiated for: Tankwa,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West Coast, Mokala &amp; Knysna NP’s.</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Progress against Baseline Determination was not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average decrease was recorded for Agulhas -24%, Wilderness -7% and Bontebok -41%.This provides an average decrease in water consumption across these three parks -24%.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Challenges:</a:t>
                      </a:r>
                      <a:endParaRPr kumimoji="0" lang="en-ZA" sz="1400" b="0"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Baseline determination was not concluded as the water meters were not installed.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Corrective Action</a:t>
                      </a:r>
                      <a:r>
                        <a:rPr kumimoji="0" lang="en-ZA" sz="14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MyCity electronic meter devices and water meters for Glen Reenen and Golden Gate Hotel have been installed during April 2020. Procurement of other meter readings is underway. </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45538" cy="63250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128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6736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687873650"/>
              </p:ext>
            </p:extLst>
          </p:nvPr>
        </p:nvGraphicFramePr>
        <p:xfrm>
          <a:off x="101599" y="914400"/>
          <a:ext cx="8915401" cy="4250830"/>
        </p:xfrm>
        <a:graphic>
          <a:graphicData uri="http://schemas.openxmlformats.org/drawingml/2006/table">
            <a:tbl>
              <a:tblPr/>
              <a:tblGrid>
                <a:gridCol w="2133601">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65127045"/>
                    </a:ext>
                  </a:extLst>
                </a:gridCol>
                <a:gridCol w="4419600">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906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Percentage reduction of water consumption in Parks and Kruger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Batang"/>
                          <a:cs typeface="Arial" panose="020B0604020202020204" pitchFamily="34" charset="0"/>
                        </a:rPr>
                        <a:t>2% reduction of water consumption year on year for KNP.</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There was a 0.1%. reduction of water consumption year on year for Kruger</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Challenges: </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 high number of pipe bursts on the main water supply line at Pretoriuskop.</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Lack in adequate awareness amongst our guests and staff.</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Corrective actions</a:t>
                      </a: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water tariffs must be reviewed.</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irrigation hours need to be reduced.</a:t>
                      </a:r>
                      <a:endParaRPr kumimoji="0" lang="en-ZA"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provision of raw water for irrigation purposes in camps and ranger post must be implemented to phase out irrigating with fresh water.</a:t>
                      </a:r>
                    </a:p>
                    <a:p>
                      <a:pPr marL="342900" marR="0" lvl="0" indent="-342900" algn="just"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Old reticulation infrastructure in camps require  replacement</a:t>
                      </a:r>
                      <a:endParaRPr lang="en-ZA" sz="1200" kern="1200" dirty="0">
                        <a:solidFill>
                          <a:schemeClr val="tx1"/>
                        </a:solidFill>
                        <a:effectLst/>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9"/>
            <a:ext cx="530298" cy="6148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19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40"/>
            <a:ext cx="8991600" cy="381000"/>
          </a:xfrm>
        </p:spPr>
        <p:txBody>
          <a:bodyPr/>
          <a:lstStyle/>
          <a:p>
            <a:pPr>
              <a:defRPr/>
            </a:pPr>
            <a:r>
              <a:rPr lang="en-US" sz="1800" b="1" dirty="0">
                <a:solidFill>
                  <a:srgbClr val="00B050"/>
                </a:solidFill>
                <a:latin typeface="Arial" panose="020B0604020202020204" pitchFamily="34" charset="0"/>
                <a:ea typeface="+mn-ea"/>
                <a:cs typeface="+mn-cs"/>
              </a:rPr>
              <a:t>GOAL1: SUSTAINABLE CONSERVATION</a:t>
            </a:r>
            <a:r>
              <a:rPr lang="en-US" sz="2000" b="1" dirty="0">
                <a:solidFill>
                  <a:srgbClr val="00B050"/>
                </a:solidFill>
                <a:latin typeface="Arial" panose="020B0604020202020204" pitchFamily="34" charset="0"/>
                <a:ea typeface="+mn-ea"/>
                <a:cs typeface="+mn-cs"/>
              </a:rPr>
              <a:t> </a:t>
            </a:r>
          </a:p>
        </p:txBody>
      </p:sp>
      <p:sp>
        <p:nvSpPr>
          <p:cNvPr id="147459" name="Line 4"/>
          <p:cNvSpPr>
            <a:spLocks noChangeShapeType="1"/>
          </p:cNvSpPr>
          <p:nvPr/>
        </p:nvSpPr>
        <p:spPr bwMode="auto">
          <a:xfrm>
            <a:off x="0" y="46736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17029796"/>
              </p:ext>
            </p:extLst>
          </p:nvPr>
        </p:nvGraphicFramePr>
        <p:xfrm>
          <a:off x="76199" y="588011"/>
          <a:ext cx="8915401" cy="5668771"/>
        </p:xfrm>
        <a:graphic>
          <a:graphicData uri="http://schemas.openxmlformats.org/drawingml/2006/table">
            <a:tbl>
              <a:tblPr/>
              <a:tblGrid>
                <a:gridCol w="2843706">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65127045"/>
                    </a:ext>
                  </a:extLst>
                </a:gridCol>
                <a:gridCol w="3842845">
                  <a:extLst>
                    <a:ext uri="{9D8B030D-6E8A-4147-A177-3AD203B41FA5}">
                      <a16:colId xmlns="" xmlns:a16="http://schemas.microsoft.com/office/drawing/2014/main" val="2367210057"/>
                    </a:ext>
                  </a:extLst>
                </a:gridCol>
              </a:tblGrid>
              <a:tr h="353134">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anose="02020603050405020304" pitchFamily="18" charset="0"/>
                        </a:rPr>
                        <a:t>STRATEGIC OBJECTIVE 2: EFFECTIVELY AND SUSTAINABILITY MANAGED ECOSYTEMS, SPECIES AND CULTURAL HERITAGE RESOURCES ACROSS BIOMES</a:t>
                      </a:r>
                      <a:endParaRPr kumimoji="0" lang="en-ZA" alt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76822">
                <a:tc>
                  <a:txBody>
                    <a:bodyPr/>
                    <a:lstStyle/>
                    <a:p>
                      <a:pPr algn="ctr">
                        <a:lnSpc>
                          <a:spcPct val="100000"/>
                        </a:lnSpc>
                        <a:spcAft>
                          <a:spcPts val="0"/>
                        </a:spcAft>
                      </a:pPr>
                      <a:r>
                        <a:rPr lang="en-ZA" sz="1400" b="1" kern="1200" dirty="0">
                          <a:solidFill>
                            <a:schemeClr val="bg1"/>
                          </a:solidFill>
                          <a:effectLst/>
                          <a:latin typeface="Arial Narrow" panose="020B0606020202030204" pitchFamily="34" charset="0"/>
                          <a:ea typeface="+mn-ea"/>
                          <a:cs typeface="Arial" panose="020B060402020202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bg1"/>
                          </a:solidFill>
                          <a:effectLst/>
                          <a:latin typeface="Arial Narrow" panose="020B0606020202030204" pitchFamily="34" charset="0"/>
                          <a:ea typeface="+mn-ea"/>
                          <a:cs typeface="Arial" panose="020B0604020202020204" pitchFamily="34" charset="0"/>
                        </a:rPr>
                        <a:t>Programme Annual Progress and Analysis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20496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cs typeface="Calibri" panose="020F0502020204030204" pitchFamily="34" charset="0"/>
                        </a:rPr>
                        <a:t>Total hectares of land rehabilitated/ restored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a:latin typeface="Arial Narrow" panose="020B0606020202030204" pitchFamily="34" charset="0"/>
                        </a:rPr>
                        <a:t>26 424ha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31,875 ha of land was rehabilitated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absorption of the Working for the Coast teams in Working for Ecosystems until such time that the programme became active enabled more initial land rehabilitation. More initial clearing was done in KNP to address new populations of Parthenium after the high rainfall events towards the end of the year (11,000ha)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15067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cs typeface="Calibri" panose="020F0502020204030204" pitchFamily="34" charset="0"/>
                        </a:rPr>
                        <a:t>Total hectares of land rehabilitated/</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panose="020B0606020202030204" pitchFamily="34" charset="0"/>
                          <a:cs typeface="Calibri" panose="020F0502020204030204" pitchFamily="34" charset="0"/>
                        </a:rPr>
                        <a:t>restored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400" dirty="0">
                          <a:latin typeface="Arial Narrow" panose="020B0606020202030204" pitchFamily="34" charset="0"/>
                        </a:rPr>
                        <a:t>Follow- up : 186 969 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rgbClr val="000000"/>
                          </a:solidFill>
                          <a:effectLst/>
                          <a:latin typeface="Arial Narrow" panose="020B0606020202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197,655 ha of follow-up land was rehabilitated.</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the Cape, GRNP and Frontier Regions planned work areas were affected by fire and unexpected high regrowth resulted in changes made from initial to follow-up clearing linked to address the regrowth after the fire.  In order to close out the landowner agreements, the focus in the Integrated Zones of SANParks moved to follow-up rehabilitation.</a:t>
                      </a:r>
                      <a:b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Some alien invasive vegetation clearing and land rehabilitation was done at a lower cost, by using the quotation system, allowing more hectares to be worked.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rgbClr val="000000"/>
                        </a:solidFill>
                        <a:effectLst/>
                        <a:latin typeface="Arial Narrow" panose="020B0606020202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bl>
          </a:graphicData>
        </a:graphic>
      </p:graphicFrame>
      <p:grpSp>
        <p:nvGrpSpPr>
          <p:cNvPr id="147492" name="Group 6"/>
          <p:cNvGrpSpPr>
            <a:grpSpLocks/>
          </p:cNvGrpSpPr>
          <p:nvPr/>
        </p:nvGrpSpPr>
        <p:grpSpPr bwMode="auto">
          <a:xfrm>
            <a:off x="1066800" y="6477000"/>
            <a:ext cx="5778500" cy="215900"/>
            <a:chOff x="685800" y="6400800"/>
            <a:chExt cx="5778500" cy="215900"/>
          </a:xfrm>
        </p:grpSpPr>
        <p:sp>
          <p:nvSpPr>
            <p:cNvPr id="147494"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On target</a:t>
              </a:r>
            </a:p>
          </p:txBody>
        </p:sp>
        <p:sp>
          <p:nvSpPr>
            <p:cNvPr id="147495"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work in progress</a:t>
              </a:r>
            </a:p>
          </p:txBody>
        </p:sp>
        <p:sp>
          <p:nvSpPr>
            <p:cNvPr id="147496"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Off target</a:t>
              </a:r>
            </a:p>
          </p:txBody>
        </p:sp>
        <p:sp>
          <p:nvSpPr>
            <p:cNvPr id="147497"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endPar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No</a:t>
              </a:r>
            </a:p>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milestone</a:t>
              </a:r>
            </a:p>
          </p:txBody>
        </p:sp>
      </p:grpSp>
      <p:sp>
        <p:nvSpPr>
          <p:cNvPr id="14749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AABCEE-E230-473A-B6AA-C47DE3F6D1F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8462" y="-5238"/>
            <a:ext cx="511678" cy="593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98656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49737</TotalTime>
  <Words>4996</Words>
  <Application>Microsoft Office PowerPoint</Application>
  <PresentationFormat>On-screen Show (4:3)</PresentationFormat>
  <Paragraphs>942</Paragraphs>
  <Slides>46</Slides>
  <Notes>37</Notes>
  <HiddenSlides>0</HiddenSlides>
  <MMClips>0</MMClips>
  <ScaleCrop>false</ScaleCrop>
  <HeadingPairs>
    <vt:vector size="4" baseType="variant">
      <vt:variant>
        <vt:lpstr>Theme</vt:lpstr>
      </vt:variant>
      <vt:variant>
        <vt:i4>9</vt:i4>
      </vt:variant>
      <vt:variant>
        <vt:lpstr>Slide Titles</vt:lpstr>
      </vt:variant>
      <vt:variant>
        <vt:i4>46</vt:i4>
      </vt:variant>
    </vt:vector>
  </HeadingPairs>
  <TitlesOfParts>
    <vt:vector size="55" baseType="lpstr">
      <vt:lpstr>Default Design</vt:lpstr>
      <vt:lpstr>1_Default Design</vt:lpstr>
      <vt:lpstr>2_Default Design</vt:lpstr>
      <vt:lpstr>3_Default Design</vt:lpstr>
      <vt:lpstr>Office Theme</vt:lpstr>
      <vt:lpstr>1_Office Theme</vt:lpstr>
      <vt:lpstr>4_Default Design</vt:lpstr>
      <vt:lpstr>2_Office Theme</vt:lpstr>
      <vt:lpstr>8_Office Theme</vt:lpstr>
      <vt:lpstr>SANPARKS 4TH QUARTER REPORT  Presentation to the Portfolio Committee on Forestry Fisheries and Environment   Presented by Mr. Fundisile Mketeni 26 August 2020 </vt:lpstr>
      <vt:lpstr>Presentation outline</vt:lpstr>
      <vt:lpstr>Slide 3</vt:lpstr>
      <vt:lpstr>Slide 4</vt:lpstr>
      <vt:lpstr>GOAL1: SUSTAINABLE CONSERVATION </vt:lpstr>
      <vt:lpstr>GOAL1: SUSTAINABLE CONSERVATION </vt:lpstr>
      <vt:lpstr>GOAL1: SUSTAINABLE CONSERVATION </vt:lpstr>
      <vt:lpstr>GOAL1: SUSTAINABLE CONSERVATION </vt:lpstr>
      <vt:lpstr>GOAL1: SUSTAINABLE CONSERVATION </vt:lpstr>
      <vt:lpstr>GOAL1: SUSTAINABLE CONSERVATION </vt:lpstr>
      <vt:lpstr>GOAL1: SUSTAINABLE CONSERVATION </vt:lpstr>
      <vt:lpstr>GOAL1: SUSTAINABLE CONSERVATION </vt:lpstr>
      <vt:lpstr>GOAL1: SUSTAINABLE CONSERVATION </vt:lpstr>
      <vt:lpstr>GOAL1: SUSTAINABLE CONSERVATION </vt:lpstr>
      <vt:lpstr>GOAL 2: DIVERSE AND RESPONSIBLE TOURISM   </vt:lpstr>
      <vt:lpstr>GOAL 2: DIVERSE AND RESPONSIBLE TOURISM   </vt:lpstr>
      <vt:lpstr>GOAL 2: DIVERSE AND RESPONSIBLE TOURISM   </vt:lpstr>
      <vt:lpstr>GOAL 2: DIVERSE AND RESPONSIBLE TOURISM   </vt:lpstr>
      <vt:lpstr>GOAL 2: DIVERSE AND RESPONSIBLE TOURISM   </vt:lpstr>
      <vt:lpstr>GOAL 3: SOCIO ECONOMIC TRANSFORMATION    </vt:lpstr>
      <vt:lpstr>GOAL 3: SOCIO ECONOMIC TRANSFORMATION    </vt:lpstr>
      <vt:lpstr>GOAL 3: SOCIO ECONOMIC TRANSFORMATION    </vt:lpstr>
      <vt:lpstr>GOAL 3: SOCIO ECONOMIC TRANSFORMATION    </vt:lpstr>
      <vt:lpstr>GOAL 3: SOCIO ECONOMIC TRANSFORMATION    </vt:lpstr>
      <vt:lpstr>GOAL 3: SOCIO ECONOMIC TRANSFORMATION    </vt:lpstr>
      <vt:lpstr>GOAL 3: SOCIO ECONOMIC TRANSFORMATION    </vt:lpstr>
      <vt:lpstr>GOAL 4: FINANCIAL ADVANCEMENT     </vt:lpstr>
      <vt:lpstr>GOAL 4: FINANCIAL ADVANCEMENT   </vt:lpstr>
      <vt:lpstr>GOAL 5: CAPABILITY ADVANCEMENT   </vt:lpstr>
      <vt:lpstr>GOAL 5: CAPABILITY ADVANCEMENT   </vt:lpstr>
      <vt:lpstr>GOAL 5: CAPABILITY ADVANCEMENT   </vt:lpstr>
      <vt:lpstr>GOAL 5: CAPABILITY ADVANCEMENT   </vt:lpstr>
      <vt:lpstr>GOAL 5: CAPABILITY ADVANCEMENT   </vt:lpstr>
      <vt:lpstr>GOAL 5: CAPABILITY ADVANCEMENT   </vt:lpstr>
      <vt:lpstr>GOAL 5: CAPABILITY ADVANCEMENT   </vt:lpstr>
      <vt:lpstr>GOAL 5: CAPABILITY ADVANCEMENT   </vt:lpstr>
      <vt:lpstr>Slide 37</vt:lpstr>
      <vt:lpstr>Financial performance</vt:lpstr>
      <vt:lpstr>Slide 39</vt:lpstr>
      <vt:lpstr>TOTAL REVENUE &amp; EPENDITURE</vt:lpstr>
      <vt:lpstr>Financial Performance – March 2019</vt:lpstr>
      <vt:lpstr>Financial Performance – March 2019</vt:lpstr>
      <vt:lpstr>Financial Performance – March 2019</vt:lpstr>
      <vt:lpstr>Financial Performance – March 2019</vt:lpstr>
      <vt:lpstr>Financial Performance – March 2019</vt:lpstr>
      <vt:lpstr>Thank you</vt:lpstr>
    </vt:vector>
  </TitlesOfParts>
  <Company>Enviromental Affairs and Tourism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GKgoetego</dc:creator>
  <cp:lastModifiedBy>USER</cp:lastModifiedBy>
  <cp:revision>1189</cp:revision>
  <cp:lastPrinted>2020-02-20T13:06:56Z</cp:lastPrinted>
  <dcterms:created xsi:type="dcterms:W3CDTF">2009-07-14T13:35:59Z</dcterms:created>
  <dcterms:modified xsi:type="dcterms:W3CDTF">2020-08-26T13:39:05Z</dcterms:modified>
</cp:coreProperties>
</file>