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ink/ink2.xml" ContentType="application/inkml+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ink/ink3.xml" ContentType="application/inkml+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ink/ink5.xml" ContentType="application/inkml+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Lst>
  <p:notesMasterIdLst>
    <p:notesMasterId r:id="rId62"/>
  </p:notesMasterIdLst>
  <p:handoutMasterIdLst>
    <p:handoutMasterId r:id="rId63"/>
  </p:handoutMasterIdLst>
  <p:sldIdLst>
    <p:sldId id="549" r:id="rId6"/>
    <p:sldId id="474" r:id="rId7"/>
    <p:sldId id="259" r:id="rId8"/>
    <p:sldId id="324" r:id="rId9"/>
    <p:sldId id="864" r:id="rId10"/>
    <p:sldId id="897" r:id="rId11"/>
    <p:sldId id="940" r:id="rId12"/>
    <p:sldId id="865" r:id="rId13"/>
    <p:sldId id="866" r:id="rId14"/>
    <p:sldId id="867" r:id="rId15"/>
    <p:sldId id="868" r:id="rId16"/>
    <p:sldId id="869" r:id="rId17"/>
    <p:sldId id="870" r:id="rId18"/>
    <p:sldId id="915" r:id="rId19"/>
    <p:sldId id="898" r:id="rId20"/>
    <p:sldId id="931" r:id="rId21"/>
    <p:sldId id="873" r:id="rId22"/>
    <p:sldId id="874" r:id="rId23"/>
    <p:sldId id="942" r:id="rId24"/>
    <p:sldId id="875" r:id="rId25"/>
    <p:sldId id="943" r:id="rId26"/>
    <p:sldId id="932" r:id="rId27"/>
    <p:sldId id="877" r:id="rId28"/>
    <p:sldId id="903" r:id="rId29"/>
    <p:sldId id="933" r:id="rId30"/>
    <p:sldId id="879" r:id="rId31"/>
    <p:sldId id="880" r:id="rId32"/>
    <p:sldId id="944" r:id="rId33"/>
    <p:sldId id="881" r:id="rId34"/>
    <p:sldId id="899" r:id="rId35"/>
    <p:sldId id="934" r:id="rId36"/>
    <p:sldId id="883" r:id="rId37"/>
    <p:sldId id="945" r:id="rId38"/>
    <p:sldId id="884" r:id="rId39"/>
    <p:sldId id="885" r:id="rId40"/>
    <p:sldId id="886" r:id="rId41"/>
    <p:sldId id="900" r:id="rId42"/>
    <p:sldId id="887" r:id="rId43"/>
    <p:sldId id="935" r:id="rId44"/>
    <p:sldId id="889" r:id="rId45"/>
    <p:sldId id="902" r:id="rId46"/>
    <p:sldId id="936" r:id="rId47"/>
    <p:sldId id="892" r:id="rId48"/>
    <p:sldId id="948" r:id="rId49"/>
    <p:sldId id="893" r:id="rId50"/>
    <p:sldId id="949" r:id="rId51"/>
    <p:sldId id="937" r:id="rId52"/>
    <p:sldId id="963" r:id="rId53"/>
    <p:sldId id="896" r:id="rId54"/>
    <p:sldId id="964" r:id="rId55"/>
    <p:sldId id="965" r:id="rId56"/>
    <p:sldId id="966" r:id="rId57"/>
    <p:sldId id="967" r:id="rId58"/>
    <p:sldId id="968" r:id="rId59"/>
    <p:sldId id="856" r:id="rId60"/>
    <p:sldId id="716" r:id="rId61"/>
  </p:sldIdLst>
  <p:sldSz cx="9144000" cy="6858000" type="screen4x3"/>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74" userDrawn="1">
          <p15:clr>
            <a:srgbClr val="A4A3A4"/>
          </p15:clr>
        </p15:guide>
        <p15:guide id="2" pos="3160" userDrawn="1">
          <p15:clr>
            <a:srgbClr val="A4A3A4"/>
          </p15:clr>
        </p15:guide>
        <p15:guide id="3" orient="horz" pos="2161" userDrawn="1">
          <p15:clr>
            <a:srgbClr val="A4A3A4"/>
          </p15:clr>
        </p15:guide>
        <p15:guide id="4" pos="3131" userDrawn="1">
          <p15:clr>
            <a:srgbClr val="A4A3A4"/>
          </p15:clr>
        </p15:guide>
        <p15:guide id="5" orient="horz" pos="2154" userDrawn="1">
          <p15:clr>
            <a:srgbClr val="A4A3A4"/>
          </p15:clr>
        </p15:guide>
        <p15:guide id="6" orient="horz" pos="2141" userDrawn="1">
          <p15:clr>
            <a:srgbClr val="A4A3A4"/>
          </p15:clr>
        </p15:guide>
        <p15:guide id="7" pos="3157" userDrawn="1">
          <p15:clr>
            <a:srgbClr val="A4A3A4"/>
          </p15:clr>
        </p15:guide>
        <p15:guide id="8" pos="3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l Mbizvo" initials="CM" lastIdx="7" clrIdx="0"/>
  <p:cmAuthor id="1" name="Riaan Aucamp" initials="RA" lastIdx="5" clrIdx="1">
    <p:extLst>
      <p:ext uri="{19B8F6BF-5375-455C-9EA6-DF929625EA0E}">
        <p15:presenceInfo xmlns:p15="http://schemas.microsoft.com/office/powerpoint/2012/main" xmlns="" userId="S-1-5-21-1701054266-2065958804-2444399980-5475" providerId="AD"/>
      </p:ext>
    </p:extLst>
  </p:cmAuthor>
  <p:cmAuthor id="2" name="Ishaam Abader" initials="IA" lastIdx="5" clrIdx="2">
    <p:extLst>
      <p:ext uri="{19B8F6BF-5375-455C-9EA6-DF929625EA0E}">
        <p15:presenceInfo xmlns:p15="http://schemas.microsoft.com/office/powerpoint/2012/main" xmlns="" userId="Ishaam Aba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6B3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81" autoAdjust="0"/>
    <p:restoredTop sz="92810" autoAdjust="0"/>
  </p:normalViewPr>
  <p:slideViewPr>
    <p:cSldViewPr>
      <p:cViewPr varScale="1">
        <p:scale>
          <a:sx n="68" d="100"/>
          <a:sy n="68" d="100"/>
        </p:scale>
        <p:origin x="-168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804" y="-76"/>
      </p:cViewPr>
      <p:guideLst>
        <p:guide orient="horz" pos="2174"/>
        <p:guide orient="horz" pos="2161"/>
        <p:guide orient="horz" pos="2154"/>
        <p:guide orient="horz" pos="2141"/>
        <p:guide pos="3160"/>
        <p:guide pos="3131"/>
        <p:guide pos="3157"/>
        <p:guide pos="312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50">
                <a:solidFill>
                  <a:schemeClr val="lt1"/>
                </a:solidFill>
              </a:ln>
              <a:effectLst/>
            </c:spPr>
            <c:extLst xmlns:c16r2="http://schemas.microsoft.com/office/drawing/2015/06/chart">
              <c:ext xmlns:c16="http://schemas.microsoft.com/office/drawing/2014/chart" uri="{C3380CC4-5D6E-409C-BE32-E72D297353CC}">
                <c16:uniqueId val="{00000001-648F-4516-A796-3C3B73A6EF10}"/>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648F-4516-A796-3C3B73A6EF10}"/>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648F-4516-A796-3C3B73A6EF10}"/>
              </c:ext>
            </c:extLst>
          </c:dPt>
          <c:dPt>
            <c:idx val="3"/>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7-648F-4516-A796-3C3B73A6EF10}"/>
              </c:ext>
            </c:extLst>
          </c:dPt>
          <c:dLbls>
            <c:dLbl>
              <c:idx val="0"/>
              <c:layout>
                <c:manualLayout>
                  <c:x val="-0.13188568661926969"/>
                  <c:y val="-0.18304306102362208"/>
                </c:manualLayout>
              </c:layout>
              <c:tx>
                <c:rich>
                  <a:bodyPr/>
                  <a:lstStyle/>
                  <a:p>
                    <a:r>
                      <a:rPr lang="en-US" dirty="0"/>
                      <a:t>61%</a:t>
                    </a:r>
                  </a:p>
                </c:rich>
              </c:tx>
              <c:showPercent val="1"/>
              <c:extLst xmlns:c16r2="http://schemas.microsoft.com/office/drawing/2015/06/chart">
                <c:ext xmlns:c16="http://schemas.microsoft.com/office/drawing/2014/chart" uri="{C3380CC4-5D6E-409C-BE32-E72D297353CC}">
                  <c16:uniqueId val="{00000001-648F-4516-A796-3C3B73A6EF10}"/>
                </c:ext>
                <c:ext xmlns:c15="http://schemas.microsoft.com/office/drawing/2012/chart" uri="{CE6537A1-D6FC-4f65-9D91-7224C49458BB}"/>
              </c:extLst>
            </c:dLbl>
            <c:dLbl>
              <c:idx val="1"/>
              <c:tx>
                <c:rich>
                  <a:bodyPr/>
                  <a:lstStyle/>
                  <a:p>
                    <a:r>
                      <a:rPr lang="en-US" dirty="0"/>
                      <a:t>31%</a:t>
                    </a:r>
                  </a:p>
                </c:rich>
              </c:tx>
              <c:showPercent val="1"/>
              <c:extLst xmlns:c16r2="http://schemas.microsoft.com/office/drawing/2015/06/chart">
                <c:ext xmlns:c16="http://schemas.microsoft.com/office/drawing/2014/chart" uri="{C3380CC4-5D6E-409C-BE32-E72D297353CC}">
                  <c16:uniqueId val="{00000003-648F-4516-A796-3C3B73A6EF10}"/>
                </c:ext>
                <c:ext xmlns:c15="http://schemas.microsoft.com/office/drawing/2012/chart" uri="{CE6537A1-D6FC-4f65-9D91-7224C49458BB}"/>
              </c:extLst>
            </c:dLbl>
            <c:dLbl>
              <c:idx val="2"/>
              <c:layout>
                <c:manualLayout>
                  <c:x val="4.9052123945671863E-2"/>
                  <c:y val="0.12658968996062989"/>
                </c:manualLayout>
              </c:layout>
              <c:tx>
                <c:rich>
                  <a:bodyPr rot="0" spcFirstLastPara="1" vertOverflow="ellipsis" vert="horz" wrap="square" lIns="38100" tIns="19050" rIns="38100" bIns="19050" anchor="ctr" anchorCtr="0">
                    <a:noAutofit/>
                  </a:bodyPr>
                  <a:lstStyle/>
                  <a:p>
                    <a:pPr algn="ctr">
                      <a:defRPr lang="en-ZA" sz="1800" b="0" i="0" u="none" strike="noStrike" kern="1200" baseline="0">
                        <a:solidFill>
                          <a:schemeClr val="tx1"/>
                        </a:solidFill>
                        <a:latin typeface="+mn-lt"/>
                        <a:ea typeface="+mn-ea"/>
                        <a:cs typeface="+mn-cs"/>
                      </a:defRPr>
                    </a:pPr>
                    <a:r>
                      <a:rPr lang="en-US" dirty="0"/>
                      <a:t>8%</a:t>
                    </a:r>
                  </a:p>
                  <a:p>
                    <a:pPr algn="ctr">
                      <a:defRPr lang="en-ZA" sz="1800" b="0" i="0" u="none" strike="noStrike" kern="1200" baseline="0">
                        <a:solidFill>
                          <a:schemeClr val="tx1"/>
                        </a:solidFill>
                        <a:latin typeface="+mn-lt"/>
                        <a:ea typeface="+mn-ea"/>
                        <a:cs typeface="+mn-cs"/>
                      </a:defRPr>
                    </a:pPr>
                    <a:endParaRPr lang="en-US" dirty="0"/>
                  </a:p>
                </c:rich>
              </c:tx>
              <c:spPr>
                <a:noFill/>
                <a:ln>
                  <a:noFill/>
                </a:ln>
                <a:effectLst/>
              </c:spPr>
              <c:showVal val="1"/>
              <c:extLst xmlns:c16r2="http://schemas.microsoft.com/office/drawing/2015/06/chart">
                <c:ext xmlns:c16="http://schemas.microsoft.com/office/drawing/2014/chart" uri="{C3380CC4-5D6E-409C-BE32-E72D297353CC}">
                  <c16:uniqueId val="{00000005-648F-4516-A796-3C3B73A6EF10}"/>
                </c:ext>
                <c:ext xmlns:c15="http://schemas.microsoft.com/office/drawing/2012/chart" uri="{CE6537A1-D6FC-4f65-9D91-7224C49458BB}">
                  <c15:layout>
                    <c:manualLayout>
                      <c:w val="0.10030744336569578"/>
                      <c:h val="0.13109374999999998"/>
                    </c:manualLayout>
                  </c15:layout>
                </c:ext>
              </c:extLst>
            </c:dLbl>
            <c:dLbl>
              <c:idx val="3"/>
              <c:delete val="1"/>
              <c:extLst xmlns:c16r2="http://schemas.microsoft.com/office/drawing/2015/06/chart">
                <c:ext xmlns:c16="http://schemas.microsoft.com/office/drawing/2014/chart" uri="{C3380CC4-5D6E-409C-BE32-E72D297353CC}">
                  <c16:uniqueId val="{00000007-648F-4516-A796-3C3B73A6EF1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ZA" sz="1800" b="0"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c:v>
                </c:pt>
                <c:pt idx="3">
                  <c:v>No milestone</c:v>
                </c:pt>
              </c:strCache>
            </c:strRef>
          </c:cat>
          <c:val>
            <c:numRef>
              <c:f>Sheet1!$B$2:$B$5</c:f>
              <c:numCache>
                <c:formatCode>General</c:formatCode>
                <c:ptCount val="4"/>
                <c:pt idx="0">
                  <c:v>60.1</c:v>
                </c:pt>
                <c:pt idx="1">
                  <c:v>31</c:v>
                </c:pt>
                <c:pt idx="2">
                  <c:v>7.7</c:v>
                </c:pt>
                <c:pt idx="3">
                  <c:v>0</c:v>
                </c:pt>
              </c:numCache>
            </c:numRef>
          </c:val>
          <c:extLst xmlns:c16r2="http://schemas.microsoft.com/office/drawing/2015/06/chart">
            <c:ext xmlns:c16="http://schemas.microsoft.com/office/drawing/2014/chart" uri="{C3380CC4-5D6E-409C-BE32-E72D297353CC}">
              <c16:uniqueId val="{00000008-648F-4516-A796-3C3B73A6EF10}"/>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632D-4626-9C2A-E6E3501F5502}"/>
              </c:ext>
            </c:extLst>
          </c:dPt>
          <c:dPt>
            <c:idx val="1"/>
            <c:spPr>
              <a:solidFill>
                <a:srgbClr val="FFFF00"/>
              </a:solidFill>
            </c:spPr>
            <c:extLst xmlns:c16r2="http://schemas.microsoft.com/office/drawing/2015/06/chart">
              <c:ext xmlns:c16="http://schemas.microsoft.com/office/drawing/2014/chart" uri="{C3380CC4-5D6E-409C-BE32-E72D297353CC}">
                <c16:uniqueId val="{00000003-632D-4626-9C2A-E6E3501F5502}"/>
              </c:ext>
            </c:extLst>
          </c:dPt>
          <c:dPt>
            <c:idx val="2"/>
            <c:spPr>
              <a:solidFill>
                <a:srgbClr val="FF0000"/>
              </a:solidFill>
            </c:spPr>
            <c:extLst xmlns:c16r2="http://schemas.microsoft.com/office/drawing/2015/06/chart">
              <c:ext xmlns:c16="http://schemas.microsoft.com/office/drawing/2014/chart" uri="{C3380CC4-5D6E-409C-BE32-E72D297353CC}">
                <c16:uniqueId val="{00000005-632D-4626-9C2A-E6E3501F5502}"/>
              </c:ext>
            </c:extLst>
          </c:dPt>
          <c:dPt>
            <c:idx val="3"/>
            <c:spPr>
              <a:solidFill>
                <a:srgbClr val="00B0F0"/>
              </a:solidFill>
            </c:spPr>
            <c:extLst xmlns:c16r2="http://schemas.microsoft.com/office/drawing/2015/06/chart">
              <c:ext xmlns:c16="http://schemas.microsoft.com/office/drawing/2014/chart" uri="{C3380CC4-5D6E-409C-BE32-E72D297353CC}">
                <c16:uniqueId val="{00000007-632D-4626-9C2A-E6E3501F5502}"/>
              </c:ext>
            </c:extLst>
          </c:dPt>
          <c:dLbls>
            <c:dLbl>
              <c:idx val="0"/>
              <c:spPr/>
              <c:txPr>
                <a:bodyPr/>
                <a:lstStyle/>
                <a:p>
                  <a:pPr>
                    <a:defRPr lang="en-US" sz="1800" baseline="0"/>
                  </a:pPr>
                  <a:endParaRPr lang="en-US"/>
                </a:p>
              </c:txPr>
            </c:dLbl>
            <c:dLbl>
              <c:idx val="1"/>
              <c:spPr/>
              <c:txPr>
                <a:bodyPr/>
                <a:lstStyle/>
                <a:p>
                  <a:pPr>
                    <a:defRPr lang="en-US" sz="1800" baseline="0"/>
                  </a:pPr>
                  <a:endParaRPr lang="en-US"/>
                </a:p>
              </c:txPr>
            </c:dLbl>
            <c:dLbl>
              <c:idx val="3"/>
              <c:delete val="1"/>
              <c:extLst xmlns:c16r2="http://schemas.microsoft.com/office/drawing/2015/06/chart">
                <c:ext xmlns:c16="http://schemas.microsoft.com/office/drawing/2014/chart" uri="{C3380CC4-5D6E-409C-BE32-E72D297353CC}">
                  <c16:uniqueId val="{00000007-632D-4626-9C2A-E6E3501F5502}"/>
                </c:ext>
                <c:ext xmlns:c15="http://schemas.microsoft.com/office/drawing/2012/chart" uri="{CE6537A1-D6FC-4f65-9D91-7224C49458BB}"/>
              </c:extLst>
            </c:dLbl>
            <c:spPr>
              <a:noFill/>
              <a:ln>
                <a:noFill/>
              </a:ln>
              <a:effectLst/>
            </c:spPr>
            <c:txPr>
              <a:bodyPr/>
              <a:lstStyle/>
              <a:p>
                <a:pPr>
                  <a:defRPr lang="en-US" sz="1800"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0.4</c:v>
                </c:pt>
                <c:pt idx="1">
                  <c:v>0.4</c:v>
                </c:pt>
                <c:pt idx="2">
                  <c:v>0.2</c:v>
                </c:pt>
                <c:pt idx="3">
                  <c:v>0</c:v>
                </c:pt>
              </c:numCache>
            </c:numRef>
          </c:val>
          <c:extLst xmlns:c16r2="http://schemas.microsoft.com/office/drawing/2015/06/chart">
            <c:ext xmlns:c16="http://schemas.microsoft.com/office/drawing/2014/chart" uri="{C3380CC4-5D6E-409C-BE32-E72D297353CC}">
              <c16:uniqueId val="{00000008-632D-4626-9C2A-E6E3501F5502}"/>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B728-4113-A78B-9A2D62DF5A54}"/>
              </c:ext>
            </c:extLst>
          </c:dPt>
          <c:dPt>
            <c:idx val="1"/>
            <c:spPr>
              <a:solidFill>
                <a:srgbClr val="FFFF00"/>
              </a:solidFill>
            </c:spPr>
            <c:extLst xmlns:c16r2="http://schemas.microsoft.com/office/drawing/2015/06/chart">
              <c:ext xmlns:c16="http://schemas.microsoft.com/office/drawing/2014/chart" uri="{C3380CC4-5D6E-409C-BE32-E72D297353CC}">
                <c16:uniqueId val="{00000003-B728-4113-A78B-9A2D62DF5A54}"/>
              </c:ext>
            </c:extLst>
          </c:dPt>
          <c:dPt>
            <c:idx val="2"/>
            <c:spPr>
              <a:solidFill>
                <a:srgbClr val="FF0000"/>
              </a:solidFill>
            </c:spPr>
            <c:extLst xmlns:c16r2="http://schemas.microsoft.com/office/drawing/2015/06/chart">
              <c:ext xmlns:c16="http://schemas.microsoft.com/office/drawing/2014/chart" uri="{C3380CC4-5D6E-409C-BE32-E72D297353CC}">
                <c16:uniqueId val="{00000005-B728-4113-A78B-9A2D62DF5A54}"/>
              </c:ext>
            </c:extLst>
          </c:dPt>
          <c:dPt>
            <c:idx val="3"/>
            <c:spPr>
              <a:solidFill>
                <a:srgbClr val="00B0F0"/>
              </a:solidFill>
            </c:spPr>
            <c:extLst xmlns:c16r2="http://schemas.microsoft.com/office/drawing/2015/06/chart">
              <c:ext xmlns:c16="http://schemas.microsoft.com/office/drawing/2014/chart" uri="{C3380CC4-5D6E-409C-BE32-E72D297353CC}">
                <c16:uniqueId val="{00000007-B728-4113-A78B-9A2D62DF5A54}"/>
              </c:ext>
            </c:extLst>
          </c:dPt>
          <c:dLbls>
            <c:dLbl>
              <c:idx val="0"/>
              <c:layout>
                <c:manualLayout>
                  <c:x val="-6.2149019838043341E-3"/>
                  <c:y val="-0.50246429330470876"/>
                </c:manualLayout>
              </c:layout>
              <c:tx>
                <c:rich>
                  <a:bodyPr/>
                  <a:lstStyle/>
                  <a:p>
                    <a:pPr>
                      <a:defRPr lang="en-US" sz="1800" baseline="0"/>
                    </a:pPr>
                    <a:r>
                      <a:rPr lang="en-US" dirty="0"/>
                      <a:t>100%</a:t>
                    </a:r>
                  </a:p>
                </c:rich>
              </c:tx>
              <c:spPr/>
              <c:showVal val="1"/>
              <c:extLst xmlns:c16r2="http://schemas.microsoft.com/office/drawing/2015/06/chart">
                <c:ext xmlns:c16="http://schemas.microsoft.com/office/drawing/2014/chart" uri="{C3380CC4-5D6E-409C-BE32-E72D297353CC}">
                  <c16:uniqueId val="{00000001-B728-4113-A78B-9A2D62DF5A5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B728-4113-A78B-9A2D62DF5A54}"/>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B728-4113-A78B-9A2D62DF5A54}"/>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B728-4113-A78B-9A2D62DF5A54}"/>
                </c:ext>
                <c:ext xmlns:c15="http://schemas.microsoft.com/office/drawing/2012/chart" uri="{CE6537A1-D6FC-4f65-9D91-7224C49458BB}"/>
              </c:extLst>
            </c:dLbl>
            <c:spPr>
              <a:noFill/>
              <a:ln>
                <a:noFill/>
              </a:ln>
              <a:effectLst/>
            </c:spPr>
            <c:txPr>
              <a:bodyPr/>
              <a:lstStyle/>
              <a:p>
                <a:pPr>
                  <a:defRPr lang="en-US" sz="1800"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General</c:formatCode>
                <c:ptCount val="4"/>
                <c:pt idx="0" formatCode="0%">
                  <c:v>1</c:v>
                </c:pt>
                <c:pt idx="2" formatCode="0%">
                  <c:v>0</c:v>
                </c:pt>
                <c:pt idx="3" formatCode="0%">
                  <c:v>0</c:v>
                </c:pt>
              </c:numCache>
            </c:numRef>
          </c:val>
          <c:extLst xmlns:c16r2="http://schemas.microsoft.com/office/drawing/2015/06/chart">
            <c:ext xmlns:c16="http://schemas.microsoft.com/office/drawing/2014/chart" uri="{C3380CC4-5D6E-409C-BE32-E72D297353CC}">
              <c16:uniqueId val="{00000008-B728-4113-A78B-9A2D62DF5A54}"/>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106C-4082-AA7E-A353B83DD913}"/>
              </c:ext>
            </c:extLst>
          </c:dPt>
          <c:dPt>
            <c:idx val="1"/>
            <c:spPr>
              <a:solidFill>
                <a:srgbClr val="FFFF00"/>
              </a:solidFill>
            </c:spPr>
            <c:extLst xmlns:c16r2="http://schemas.microsoft.com/office/drawing/2015/06/chart">
              <c:ext xmlns:c16="http://schemas.microsoft.com/office/drawing/2014/chart" uri="{C3380CC4-5D6E-409C-BE32-E72D297353CC}">
                <c16:uniqueId val="{00000003-106C-4082-AA7E-A353B83DD913}"/>
              </c:ext>
            </c:extLst>
          </c:dPt>
          <c:dPt>
            <c:idx val="2"/>
            <c:spPr>
              <a:solidFill>
                <a:srgbClr val="FF0000"/>
              </a:solidFill>
            </c:spPr>
            <c:extLst xmlns:c16r2="http://schemas.microsoft.com/office/drawing/2015/06/chart">
              <c:ext xmlns:c16="http://schemas.microsoft.com/office/drawing/2014/chart" uri="{C3380CC4-5D6E-409C-BE32-E72D297353CC}">
                <c16:uniqueId val="{00000005-106C-4082-AA7E-A353B83DD913}"/>
              </c:ext>
            </c:extLst>
          </c:dPt>
          <c:dPt>
            <c:idx val="3"/>
            <c:spPr>
              <a:solidFill>
                <a:srgbClr val="00B0F0"/>
              </a:solidFill>
            </c:spPr>
            <c:extLst xmlns:c16r2="http://schemas.microsoft.com/office/drawing/2015/06/chart">
              <c:ext xmlns:c16="http://schemas.microsoft.com/office/drawing/2014/chart" uri="{C3380CC4-5D6E-409C-BE32-E72D297353CC}">
                <c16:uniqueId val="{00000007-106C-4082-AA7E-A353B83DD913}"/>
              </c:ext>
            </c:extLst>
          </c:dPt>
          <c:dLbls>
            <c:dLbl>
              <c:idx val="0"/>
              <c:tx>
                <c:rich>
                  <a:bodyPr/>
                  <a:lstStyle/>
                  <a:p>
                    <a:pPr>
                      <a:defRPr lang="en-US" sz="1800" baseline="0"/>
                    </a:pPr>
                    <a:r>
                      <a:rPr lang="en-US" dirty="0"/>
                      <a:t>67%</a:t>
                    </a:r>
                  </a:p>
                </c:rich>
              </c:tx>
              <c:spPr/>
              <c:showVal val="1"/>
              <c:extLst xmlns:c16r2="http://schemas.microsoft.com/office/drawing/2015/06/chart">
                <c:ext xmlns:c16="http://schemas.microsoft.com/office/drawing/2014/chart" uri="{C3380CC4-5D6E-409C-BE32-E72D297353CC}">
                  <c16:uniqueId val="{00000001-106C-4082-AA7E-A353B83DD913}"/>
                </c:ext>
                <c:ext xmlns:c15="http://schemas.microsoft.com/office/drawing/2012/chart" uri="{CE6537A1-D6FC-4f65-9D91-7224C49458BB}"/>
              </c:extLst>
            </c:dLbl>
            <c:dLbl>
              <c:idx val="1"/>
              <c:tx>
                <c:rich>
                  <a:bodyPr/>
                  <a:lstStyle/>
                  <a:p>
                    <a:pPr>
                      <a:defRPr lang="en-US" sz="1800" baseline="0"/>
                    </a:pPr>
                    <a:r>
                      <a:rPr lang="en-US" dirty="0"/>
                      <a:t>33%</a:t>
                    </a:r>
                  </a:p>
                </c:rich>
              </c:tx>
              <c:spPr/>
              <c:showVal val="1"/>
              <c:extLst xmlns:c16r2="http://schemas.microsoft.com/office/drawing/2015/06/chart">
                <c:ext xmlns:c16="http://schemas.microsoft.com/office/drawing/2014/chart" uri="{C3380CC4-5D6E-409C-BE32-E72D297353CC}">
                  <c16:uniqueId val="{00000003-106C-4082-AA7E-A353B83DD91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106C-4082-AA7E-A353B83DD91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106C-4082-AA7E-A353B83DD913}"/>
                </c:ext>
                <c:ext xmlns:c15="http://schemas.microsoft.com/office/drawing/2012/chart" uri="{CE6537A1-D6FC-4f65-9D91-7224C49458BB}"/>
              </c:extLst>
            </c:dLbl>
            <c:spPr>
              <a:noFill/>
              <a:ln>
                <a:noFill/>
              </a:ln>
              <a:effectLst/>
            </c:spPr>
            <c:txPr>
              <a:bodyPr/>
              <a:lstStyle/>
              <a:p>
                <a:pPr>
                  <a:defRPr lang="en-US" sz="1800"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0.66700000000000015</c:v>
                </c:pt>
                <c:pt idx="1">
                  <c:v>0.33300000000000007</c:v>
                </c:pt>
                <c:pt idx="2">
                  <c:v>0</c:v>
                </c:pt>
                <c:pt idx="3">
                  <c:v>0</c:v>
                </c:pt>
              </c:numCache>
            </c:numRef>
          </c:val>
          <c:extLst xmlns:c16r2="http://schemas.microsoft.com/office/drawing/2015/06/chart">
            <c:ext xmlns:c16="http://schemas.microsoft.com/office/drawing/2014/chart" uri="{C3380CC4-5D6E-409C-BE32-E72D297353CC}">
              <c16:uniqueId val="{00000008-106C-4082-AA7E-A353B83DD913}"/>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E6A0-452C-9C1E-6F85EE721133}"/>
              </c:ext>
            </c:extLst>
          </c:dPt>
          <c:dPt>
            <c:idx val="1"/>
            <c:spPr>
              <a:solidFill>
                <a:srgbClr val="FFFF00"/>
              </a:solidFill>
            </c:spPr>
            <c:extLst xmlns:c16r2="http://schemas.microsoft.com/office/drawing/2015/06/chart">
              <c:ext xmlns:c16="http://schemas.microsoft.com/office/drawing/2014/chart" uri="{C3380CC4-5D6E-409C-BE32-E72D297353CC}">
                <c16:uniqueId val="{00000003-E6A0-452C-9C1E-6F85EE721133}"/>
              </c:ext>
            </c:extLst>
          </c:dPt>
          <c:dPt>
            <c:idx val="2"/>
            <c:spPr>
              <a:solidFill>
                <a:srgbClr val="FF0000"/>
              </a:solidFill>
            </c:spPr>
            <c:extLst xmlns:c16r2="http://schemas.microsoft.com/office/drawing/2015/06/chart">
              <c:ext xmlns:c16="http://schemas.microsoft.com/office/drawing/2014/chart" uri="{C3380CC4-5D6E-409C-BE32-E72D297353CC}">
                <c16:uniqueId val="{00000005-E6A0-452C-9C1E-6F85EE721133}"/>
              </c:ext>
            </c:extLst>
          </c:dPt>
          <c:dPt>
            <c:idx val="3"/>
            <c:spPr>
              <a:solidFill>
                <a:srgbClr val="00B0F0"/>
              </a:solidFill>
            </c:spPr>
            <c:extLst xmlns:c16r2="http://schemas.microsoft.com/office/drawing/2015/06/chart">
              <c:ext xmlns:c16="http://schemas.microsoft.com/office/drawing/2014/chart" uri="{C3380CC4-5D6E-409C-BE32-E72D297353CC}">
                <c16:uniqueId val="{00000007-E6A0-452C-9C1E-6F85EE721133}"/>
              </c:ext>
            </c:extLst>
          </c:dPt>
          <c:dLbls>
            <c:dLbl>
              <c:idx val="0"/>
              <c:tx>
                <c:rich>
                  <a:bodyPr/>
                  <a:lstStyle/>
                  <a:p>
                    <a:pPr>
                      <a:defRPr lang="en-US" sz="1800" baseline="0"/>
                    </a:pPr>
                    <a:r>
                      <a:rPr lang="en-US" dirty="0"/>
                      <a:t>62.5%</a:t>
                    </a:r>
                  </a:p>
                </c:rich>
              </c:tx>
              <c:spPr/>
              <c:showVal val="1"/>
              <c:extLst xmlns:c16r2="http://schemas.microsoft.com/office/drawing/2015/06/chart">
                <c:ext xmlns:c16="http://schemas.microsoft.com/office/drawing/2014/chart" uri="{C3380CC4-5D6E-409C-BE32-E72D297353CC}">
                  <c16:uniqueId val="{00000001-E6A0-452C-9C1E-6F85EE721133}"/>
                </c:ext>
                <c:ext xmlns:c15="http://schemas.microsoft.com/office/drawing/2012/chart" uri="{CE6537A1-D6FC-4f65-9D91-7224C49458BB}"/>
              </c:extLst>
            </c:dLbl>
            <c:dLbl>
              <c:idx val="1"/>
              <c:tx>
                <c:rich>
                  <a:bodyPr/>
                  <a:lstStyle/>
                  <a:p>
                    <a:pPr>
                      <a:defRPr lang="en-US" sz="1800" baseline="0"/>
                    </a:pPr>
                    <a:r>
                      <a:rPr lang="en-US" dirty="0"/>
                      <a:t>37.5%</a:t>
                    </a:r>
                  </a:p>
                </c:rich>
              </c:tx>
              <c:spPr/>
              <c:showVal val="1"/>
              <c:extLst xmlns:c16r2="http://schemas.microsoft.com/office/drawing/2015/06/chart">
                <c:ext xmlns:c16="http://schemas.microsoft.com/office/drawing/2014/chart" uri="{C3380CC4-5D6E-409C-BE32-E72D297353CC}">
                  <c16:uniqueId val="{00000003-E6A0-452C-9C1E-6F85EE72113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E6A0-452C-9C1E-6F85EE72113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E6A0-452C-9C1E-6F85EE721133}"/>
                </c:ext>
                <c:ext xmlns:c15="http://schemas.microsoft.com/office/drawing/2012/chart" uri="{CE6537A1-D6FC-4f65-9D91-7224C49458BB}"/>
              </c:extLst>
            </c:dLbl>
            <c:spPr>
              <a:noFill/>
              <a:ln>
                <a:noFill/>
              </a:ln>
              <a:effectLst/>
            </c:spPr>
            <c:txPr>
              <a:bodyPr/>
              <a:lstStyle/>
              <a:p>
                <a:pPr>
                  <a:defRPr lang="en-US" sz="1800" baseline="0"/>
                </a:pPr>
                <a:endParaRPr lang="en-US"/>
              </a:p>
            </c:txPr>
            <c:showVal val="1"/>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0.57099999999999995</c:v>
                </c:pt>
                <c:pt idx="1">
                  <c:v>0.4290000000000001</c:v>
                </c:pt>
                <c:pt idx="2">
                  <c:v>0</c:v>
                </c:pt>
                <c:pt idx="3">
                  <c:v>0</c:v>
                </c:pt>
              </c:numCache>
            </c:numRef>
          </c:val>
          <c:extLst xmlns:c16r2="http://schemas.microsoft.com/office/drawing/2015/06/chart">
            <c:ext xmlns:c16="http://schemas.microsoft.com/office/drawing/2014/chart" uri="{C3380CC4-5D6E-409C-BE32-E72D297353CC}">
              <c16:uniqueId val="{00000008-E6A0-452C-9C1E-6F85EE721133}"/>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6899-46D3-8DC3-E89A317C8EEF}"/>
              </c:ext>
            </c:extLst>
          </c:dPt>
          <c:dPt>
            <c:idx val="1"/>
            <c:spPr>
              <a:solidFill>
                <a:srgbClr val="FFFF00"/>
              </a:solidFill>
            </c:spPr>
            <c:extLst xmlns:c16r2="http://schemas.microsoft.com/office/drawing/2015/06/chart">
              <c:ext xmlns:c16="http://schemas.microsoft.com/office/drawing/2014/chart" uri="{C3380CC4-5D6E-409C-BE32-E72D297353CC}">
                <c16:uniqueId val="{00000003-6899-46D3-8DC3-E89A317C8EEF}"/>
              </c:ext>
            </c:extLst>
          </c:dPt>
          <c:dPt>
            <c:idx val="2"/>
            <c:spPr>
              <a:solidFill>
                <a:srgbClr val="FF0000"/>
              </a:solidFill>
            </c:spPr>
            <c:extLst xmlns:c16r2="http://schemas.microsoft.com/office/drawing/2015/06/chart">
              <c:ext xmlns:c16="http://schemas.microsoft.com/office/drawing/2014/chart" uri="{C3380CC4-5D6E-409C-BE32-E72D297353CC}">
                <c16:uniqueId val="{00000005-6899-46D3-8DC3-E89A317C8EEF}"/>
              </c:ext>
            </c:extLst>
          </c:dPt>
          <c:dPt>
            <c:idx val="3"/>
            <c:spPr>
              <a:solidFill>
                <a:srgbClr val="00B0F0"/>
              </a:solidFill>
            </c:spPr>
            <c:extLst xmlns:c16r2="http://schemas.microsoft.com/office/drawing/2015/06/chart">
              <c:ext xmlns:c16="http://schemas.microsoft.com/office/drawing/2014/chart" uri="{C3380CC4-5D6E-409C-BE32-E72D297353CC}">
                <c16:uniqueId val="{00000007-6899-46D3-8DC3-E89A317C8EEF}"/>
              </c:ext>
            </c:extLst>
          </c:dPt>
          <c:dLbls>
            <c:dLbl>
              <c:idx val="0"/>
              <c:layout>
                <c:manualLayout>
                  <c:x val="-6.2149019838043341E-3"/>
                  <c:y val="-0.53378359594916081"/>
                </c:manualLayout>
              </c:layout>
              <c:spPr/>
              <c:txPr>
                <a:bodyPr/>
                <a:lstStyle/>
                <a:p>
                  <a:pPr>
                    <a:defRPr lang="en-US" sz="1800" baseline="0"/>
                  </a:pPr>
                  <a:endParaRPr lang="en-US"/>
                </a:p>
              </c:txPr>
              <c:showVal val="1"/>
              <c:extLst xmlns:c16r2="http://schemas.microsoft.com/office/drawing/2015/06/chart">
                <c:ext xmlns:c16="http://schemas.microsoft.com/office/drawing/2014/chart" uri="{C3380CC4-5D6E-409C-BE32-E72D297353CC}">
                  <c16:uniqueId val="{00000001-6899-46D3-8DC3-E89A317C8EE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6899-46D3-8DC3-E89A317C8EE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6899-46D3-8DC3-E89A317C8EE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6899-46D3-8DC3-E89A317C8EEF}"/>
                </c:ext>
                <c:ext xmlns:c15="http://schemas.microsoft.com/office/drawing/2012/chart" uri="{CE6537A1-D6FC-4f65-9D91-7224C49458BB}"/>
              </c:extLst>
            </c:dLbl>
            <c:spPr>
              <a:noFill/>
              <a:ln>
                <a:noFill/>
              </a:ln>
              <a:effectLst/>
            </c:spPr>
            <c:txPr>
              <a:bodyPr/>
              <a:lstStyle/>
              <a:p>
                <a:pPr>
                  <a:defRPr lang="en-US" sz="1800"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1</c:v>
                </c:pt>
                <c:pt idx="1">
                  <c:v>0</c:v>
                </c:pt>
                <c:pt idx="2">
                  <c:v>0</c:v>
                </c:pt>
                <c:pt idx="3">
                  <c:v>0</c:v>
                </c:pt>
              </c:numCache>
            </c:numRef>
          </c:val>
          <c:extLst xmlns:c16r2="http://schemas.microsoft.com/office/drawing/2015/06/chart">
            <c:ext xmlns:c16="http://schemas.microsoft.com/office/drawing/2014/chart" uri="{C3380CC4-5D6E-409C-BE32-E72D297353CC}">
              <c16:uniqueId val="{00000008-6899-46D3-8DC3-E89A317C8EEF}"/>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9888-46F9-8E77-F0A4B4337E2A}"/>
              </c:ext>
            </c:extLst>
          </c:dPt>
          <c:dPt>
            <c:idx val="1"/>
            <c:spPr>
              <a:solidFill>
                <a:srgbClr val="FFFF00"/>
              </a:solidFill>
            </c:spPr>
            <c:extLst xmlns:c16r2="http://schemas.microsoft.com/office/drawing/2015/06/chart">
              <c:ext xmlns:c16="http://schemas.microsoft.com/office/drawing/2014/chart" uri="{C3380CC4-5D6E-409C-BE32-E72D297353CC}">
                <c16:uniqueId val="{00000003-9888-46F9-8E77-F0A4B4337E2A}"/>
              </c:ext>
            </c:extLst>
          </c:dPt>
          <c:dPt>
            <c:idx val="2"/>
            <c:spPr>
              <a:solidFill>
                <a:srgbClr val="FF0000"/>
              </a:solidFill>
            </c:spPr>
            <c:extLst xmlns:c16r2="http://schemas.microsoft.com/office/drawing/2015/06/chart">
              <c:ext xmlns:c16="http://schemas.microsoft.com/office/drawing/2014/chart" uri="{C3380CC4-5D6E-409C-BE32-E72D297353CC}">
                <c16:uniqueId val="{00000005-9888-46F9-8E77-F0A4B4337E2A}"/>
              </c:ext>
            </c:extLst>
          </c:dPt>
          <c:dPt>
            <c:idx val="3"/>
            <c:spPr>
              <a:solidFill>
                <a:srgbClr val="00B0F0"/>
              </a:solidFill>
            </c:spPr>
            <c:extLst xmlns:c16r2="http://schemas.microsoft.com/office/drawing/2015/06/chart">
              <c:ext xmlns:c16="http://schemas.microsoft.com/office/drawing/2014/chart" uri="{C3380CC4-5D6E-409C-BE32-E72D297353CC}">
                <c16:uniqueId val="{00000007-9888-46F9-8E77-F0A4B4337E2A}"/>
              </c:ext>
            </c:extLst>
          </c:dPt>
          <c:dLbls>
            <c:dLbl>
              <c:idx val="0"/>
              <c:spPr/>
              <c:txPr>
                <a:bodyPr/>
                <a:lstStyle/>
                <a:p>
                  <a:pPr>
                    <a:defRPr lang="en-US" sz="1800" baseline="0"/>
                  </a:pPr>
                  <a:endParaRPr lang="en-US"/>
                </a:p>
              </c:txPr>
            </c:dLbl>
            <c:dLbl>
              <c:idx val="1"/>
              <c:tx>
                <c:rich>
                  <a:bodyPr/>
                  <a:lstStyle/>
                  <a:p>
                    <a:pPr>
                      <a:defRPr lang="en-US" sz="1800" baseline="0"/>
                    </a:pPr>
                    <a:r>
                      <a:rPr lang="en-US" dirty="0"/>
                      <a:t>50%</a:t>
                    </a:r>
                  </a:p>
                </c:rich>
              </c:tx>
              <c:spPr/>
              <c:showVal val="1"/>
              <c:extLst xmlns:c16r2="http://schemas.microsoft.com/office/drawing/2015/06/chart">
                <c:ext xmlns:c16="http://schemas.microsoft.com/office/drawing/2014/chart" uri="{C3380CC4-5D6E-409C-BE32-E72D297353CC}">
                  <c16:uniqueId val="{00000003-9888-46F9-8E77-F0A4B4337E2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9888-46F9-8E77-F0A4B4337E2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9888-46F9-8E77-F0A4B4337E2A}"/>
                </c:ext>
                <c:ext xmlns:c15="http://schemas.microsoft.com/office/drawing/2012/chart" uri="{CE6537A1-D6FC-4f65-9D91-7224C49458BB}"/>
              </c:extLst>
            </c:dLbl>
            <c:spPr>
              <a:noFill/>
              <a:ln>
                <a:noFill/>
              </a:ln>
              <a:effectLst/>
            </c:spPr>
            <c:txPr>
              <a:bodyPr/>
              <a:lstStyle/>
              <a:p>
                <a:pPr>
                  <a:defRPr lang="en-US" sz="1800"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0.5</c:v>
                </c:pt>
                <c:pt idx="1">
                  <c:v>0.5</c:v>
                </c:pt>
                <c:pt idx="2">
                  <c:v>0</c:v>
                </c:pt>
                <c:pt idx="3">
                  <c:v>0</c:v>
                </c:pt>
              </c:numCache>
            </c:numRef>
          </c:val>
          <c:extLst xmlns:c16r2="http://schemas.microsoft.com/office/drawing/2015/06/chart">
            <c:ext xmlns:c16="http://schemas.microsoft.com/office/drawing/2014/chart" uri="{C3380CC4-5D6E-409C-BE32-E72D297353CC}">
              <c16:uniqueId val="{00000008-9888-46F9-8E77-F0A4B4337E2A}"/>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CC13-40A4-98C5-CBD59707BCE9}"/>
              </c:ext>
            </c:extLst>
          </c:dPt>
          <c:dPt>
            <c:idx val="1"/>
            <c:spPr>
              <a:solidFill>
                <a:srgbClr val="FFFF00"/>
              </a:solidFill>
            </c:spPr>
            <c:extLst xmlns:c16r2="http://schemas.microsoft.com/office/drawing/2015/06/chart">
              <c:ext xmlns:c16="http://schemas.microsoft.com/office/drawing/2014/chart" uri="{C3380CC4-5D6E-409C-BE32-E72D297353CC}">
                <c16:uniqueId val="{00000003-CC13-40A4-98C5-CBD59707BCE9}"/>
              </c:ext>
            </c:extLst>
          </c:dPt>
          <c:dPt>
            <c:idx val="2"/>
            <c:spPr>
              <a:solidFill>
                <a:srgbClr val="FF0000"/>
              </a:solidFill>
            </c:spPr>
            <c:extLst xmlns:c16r2="http://schemas.microsoft.com/office/drawing/2015/06/chart">
              <c:ext xmlns:c16="http://schemas.microsoft.com/office/drawing/2014/chart" uri="{C3380CC4-5D6E-409C-BE32-E72D297353CC}">
                <c16:uniqueId val="{00000005-CC13-40A4-98C5-CBD59707BCE9}"/>
              </c:ext>
            </c:extLst>
          </c:dPt>
          <c:dPt>
            <c:idx val="3"/>
            <c:spPr>
              <a:solidFill>
                <a:srgbClr val="00B0F0"/>
              </a:solidFill>
            </c:spPr>
            <c:extLst xmlns:c16r2="http://schemas.microsoft.com/office/drawing/2015/06/chart">
              <c:ext xmlns:c16="http://schemas.microsoft.com/office/drawing/2014/chart" uri="{C3380CC4-5D6E-409C-BE32-E72D297353CC}">
                <c16:uniqueId val="{00000007-CC13-40A4-98C5-CBD59707BCE9}"/>
              </c:ext>
            </c:extLst>
          </c:dPt>
          <c:dPt>
            <c:idx val="4"/>
            <c:spPr>
              <a:solidFill>
                <a:srgbClr val="984807"/>
              </a:solidFill>
            </c:spPr>
            <c:extLst xmlns:c16r2="http://schemas.microsoft.com/office/drawing/2015/06/chart">
              <c:ext xmlns:c16="http://schemas.microsoft.com/office/drawing/2014/chart" uri="{C3380CC4-5D6E-409C-BE32-E72D297353CC}">
                <c16:uniqueId val="{00000009-CC13-40A4-98C5-CBD59707BCE9}"/>
              </c:ext>
            </c:extLst>
          </c:dPt>
          <c:dLbls>
            <c:dLbl>
              <c:idx val="0"/>
              <c:tx>
                <c:rich>
                  <a:bodyPr/>
                  <a:lstStyle/>
                  <a:p>
                    <a:pPr>
                      <a:defRPr lang="en-US" sz="1800" baseline="0"/>
                    </a:pPr>
                    <a:r>
                      <a:rPr lang="en-US" dirty="0"/>
                      <a:t>65%</a:t>
                    </a:r>
                  </a:p>
                </c:rich>
              </c:tx>
              <c:spPr/>
              <c:showVal val="1"/>
              <c:extLst xmlns:c16r2="http://schemas.microsoft.com/office/drawing/2015/06/chart">
                <c:ext xmlns:c16="http://schemas.microsoft.com/office/drawing/2014/chart" uri="{C3380CC4-5D6E-409C-BE32-E72D297353CC}">
                  <c16:uniqueId val="{00000001-CC13-40A4-98C5-CBD59707BCE9}"/>
                </c:ext>
                <c:ext xmlns:c15="http://schemas.microsoft.com/office/drawing/2012/chart" uri="{CE6537A1-D6FC-4f65-9D91-7224C49458BB}"/>
              </c:extLst>
            </c:dLbl>
            <c:dLbl>
              <c:idx val="1"/>
              <c:tx>
                <c:rich>
                  <a:bodyPr/>
                  <a:lstStyle/>
                  <a:p>
                    <a:pPr>
                      <a:defRPr lang="en-US" sz="1800" baseline="0"/>
                    </a:pPr>
                    <a:r>
                      <a:rPr lang="en-US" dirty="0"/>
                      <a:t>30%</a:t>
                    </a:r>
                  </a:p>
                </c:rich>
              </c:tx>
              <c:spPr/>
              <c:showVal val="1"/>
              <c:extLst xmlns:c16r2="http://schemas.microsoft.com/office/drawing/2015/06/chart">
                <c:ext xmlns:c16="http://schemas.microsoft.com/office/drawing/2014/chart" uri="{C3380CC4-5D6E-409C-BE32-E72D297353CC}">
                  <c16:uniqueId val="{00000003-CC13-40A4-98C5-CBD59707BCE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CC13-40A4-98C5-CBD59707BCE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CC13-40A4-98C5-CBD59707BCE9}"/>
                </c:ext>
                <c:ext xmlns:c15="http://schemas.microsoft.com/office/drawing/2012/chart" uri="{CE6537A1-D6FC-4f65-9D91-7224C49458BB}"/>
              </c:extLst>
            </c:dLbl>
            <c:spPr>
              <a:noFill/>
              <a:ln>
                <a:noFill/>
              </a:ln>
              <a:effectLst/>
            </c:spPr>
            <c:txPr>
              <a:bodyPr/>
              <a:lstStyle/>
              <a:p>
                <a:pPr>
                  <a:defRPr lang="en-US" sz="1800"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0.65000000000000013</c:v>
                </c:pt>
                <c:pt idx="1">
                  <c:v>0.41400000000000003</c:v>
                </c:pt>
                <c:pt idx="2">
                  <c:v>0.05</c:v>
                </c:pt>
                <c:pt idx="3">
                  <c:v>0</c:v>
                </c:pt>
              </c:numCache>
            </c:numRef>
          </c:val>
          <c:extLst xmlns:c16r2="http://schemas.microsoft.com/office/drawing/2015/06/chart">
            <c:ext xmlns:c16="http://schemas.microsoft.com/office/drawing/2014/chart" uri="{C3380CC4-5D6E-409C-BE32-E72D297353CC}">
              <c16:uniqueId val="{0000000A-CC13-40A4-98C5-CBD59707BCE9}"/>
            </c:ext>
          </c:extLst>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4303605" cy="339399"/>
          </a:xfrm>
          <a:prstGeom prst="rect">
            <a:avLst/>
          </a:prstGeom>
        </p:spPr>
        <p:txBody>
          <a:bodyPr vert="horz" lIns="90413" tIns="45206" rIns="90413" bIns="45206" rtlCol="0"/>
          <a:lstStyle>
            <a:lvl1pPr algn="l">
              <a:defRPr sz="1200"/>
            </a:lvl1pPr>
          </a:lstStyle>
          <a:p>
            <a:endParaRPr lang="en-ZA" dirty="0"/>
          </a:p>
        </p:txBody>
      </p:sp>
      <p:sp>
        <p:nvSpPr>
          <p:cNvPr id="3" name="Date Placeholder 2"/>
          <p:cNvSpPr>
            <a:spLocks noGrp="1"/>
          </p:cNvSpPr>
          <p:nvPr>
            <p:ph type="dt" sz="quarter" idx="1"/>
          </p:nvPr>
        </p:nvSpPr>
        <p:spPr>
          <a:xfrm>
            <a:off x="5625503" y="6"/>
            <a:ext cx="4303605" cy="339399"/>
          </a:xfrm>
          <a:prstGeom prst="rect">
            <a:avLst/>
          </a:prstGeom>
        </p:spPr>
        <p:txBody>
          <a:bodyPr vert="horz" lIns="90413" tIns="45206" rIns="90413" bIns="45206" rtlCol="0"/>
          <a:lstStyle>
            <a:lvl1pPr algn="r">
              <a:defRPr sz="1200"/>
            </a:lvl1pPr>
          </a:lstStyle>
          <a:p>
            <a:fld id="{9B622CFB-DAB4-480F-A279-FE959EA43FFD}" type="datetimeFigureOut">
              <a:rPr lang="en-ZA" smtClean="0"/>
              <a:pPr/>
              <a:t>2020/08/26</a:t>
            </a:fld>
            <a:endParaRPr lang="en-ZA" dirty="0"/>
          </a:p>
        </p:txBody>
      </p:sp>
      <p:sp>
        <p:nvSpPr>
          <p:cNvPr id="4" name="Footer Placeholder 3"/>
          <p:cNvSpPr>
            <a:spLocks noGrp="1"/>
          </p:cNvSpPr>
          <p:nvPr>
            <p:ph type="ftr" sz="quarter" idx="2"/>
          </p:nvPr>
        </p:nvSpPr>
        <p:spPr>
          <a:xfrm>
            <a:off x="7" y="6454026"/>
            <a:ext cx="4303605" cy="339399"/>
          </a:xfrm>
          <a:prstGeom prst="rect">
            <a:avLst/>
          </a:prstGeom>
        </p:spPr>
        <p:txBody>
          <a:bodyPr vert="horz" lIns="90413" tIns="45206" rIns="90413" bIns="45206"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5503" y="6454026"/>
            <a:ext cx="4303605" cy="339399"/>
          </a:xfrm>
          <a:prstGeom prst="rect">
            <a:avLst/>
          </a:prstGeom>
        </p:spPr>
        <p:txBody>
          <a:bodyPr vert="horz" lIns="90413" tIns="45206" rIns="90413" bIns="45206" rtlCol="0" anchor="b"/>
          <a:lstStyle>
            <a:lvl1pPr algn="r">
              <a:defRPr sz="1200"/>
            </a:lvl1pPr>
          </a:lstStyle>
          <a:p>
            <a:fld id="{D7F11A13-DA02-4B70-AB62-B2A58B6C56E8}" type="slidenum">
              <a:rPr lang="en-ZA" smtClean="0"/>
              <a:pPr/>
              <a:t>‹#›</a:t>
            </a:fld>
            <a:endParaRPr lang="en-ZA" dirty="0"/>
          </a:p>
        </p:txBody>
      </p:sp>
    </p:spTree>
    <p:extLst>
      <p:ext uri="{BB962C8B-B14F-4D97-AF65-F5344CB8AC3E}">
        <p14:creationId xmlns:p14="http://schemas.microsoft.com/office/powerpoint/2010/main" xmlns="" val="38899541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6-03T13:56:05.0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6-03T13:56:07.57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0,'26'0'156,"1"0"-156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6-03T13:56:08.02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6-03T13:56:14.4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28 0,'0'-27'94</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6-03T13:56:15.15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133 0 0,'-53'0'110,"26"0"-79,-26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4303605" cy="339399"/>
          </a:xfrm>
          <a:prstGeom prst="rect">
            <a:avLst/>
          </a:prstGeom>
        </p:spPr>
        <p:txBody>
          <a:bodyPr vert="horz" lIns="90413" tIns="45206" rIns="90413" bIns="45206" rtlCol="0"/>
          <a:lstStyle>
            <a:lvl1pPr algn="l">
              <a:defRPr sz="1200"/>
            </a:lvl1pPr>
          </a:lstStyle>
          <a:p>
            <a:endParaRPr lang="en-ZA" dirty="0"/>
          </a:p>
        </p:txBody>
      </p:sp>
      <p:sp>
        <p:nvSpPr>
          <p:cNvPr id="3" name="Date Placeholder 2"/>
          <p:cNvSpPr>
            <a:spLocks noGrp="1"/>
          </p:cNvSpPr>
          <p:nvPr>
            <p:ph type="dt" idx="1"/>
          </p:nvPr>
        </p:nvSpPr>
        <p:spPr>
          <a:xfrm>
            <a:off x="5625503" y="6"/>
            <a:ext cx="4303605" cy="339399"/>
          </a:xfrm>
          <a:prstGeom prst="rect">
            <a:avLst/>
          </a:prstGeom>
        </p:spPr>
        <p:txBody>
          <a:bodyPr vert="horz" lIns="90413" tIns="45206" rIns="90413" bIns="45206" rtlCol="0"/>
          <a:lstStyle>
            <a:lvl1pPr algn="r">
              <a:defRPr sz="1200"/>
            </a:lvl1pPr>
          </a:lstStyle>
          <a:p>
            <a:fld id="{209631FF-9763-4B06-BAC1-2039CCC0F81B}" type="datetimeFigureOut">
              <a:rPr lang="en-ZA" smtClean="0"/>
              <a:pPr/>
              <a:t>2020/08/26</a:t>
            </a:fld>
            <a:endParaRPr lang="en-ZA" dirty="0"/>
          </a:p>
        </p:txBody>
      </p:sp>
      <p:sp>
        <p:nvSpPr>
          <p:cNvPr id="4" name="Slide Image Placeholder 3"/>
          <p:cNvSpPr>
            <a:spLocks noGrp="1" noRot="1" noChangeAspect="1"/>
          </p:cNvSpPr>
          <p:nvPr>
            <p:ph type="sldImg" idx="2"/>
          </p:nvPr>
        </p:nvSpPr>
        <p:spPr>
          <a:xfrm>
            <a:off x="3268663" y="509588"/>
            <a:ext cx="3394075" cy="2546350"/>
          </a:xfrm>
          <a:prstGeom prst="rect">
            <a:avLst/>
          </a:prstGeom>
          <a:noFill/>
          <a:ln w="12700">
            <a:solidFill>
              <a:prstClr val="black"/>
            </a:solidFill>
          </a:ln>
        </p:spPr>
        <p:txBody>
          <a:bodyPr vert="horz" lIns="90413" tIns="45206" rIns="90413" bIns="45206" rtlCol="0" anchor="ctr"/>
          <a:lstStyle/>
          <a:p>
            <a:endParaRPr lang="en-ZA" dirty="0"/>
          </a:p>
        </p:txBody>
      </p:sp>
      <p:sp>
        <p:nvSpPr>
          <p:cNvPr id="5" name="Notes Placeholder 4"/>
          <p:cNvSpPr>
            <a:spLocks noGrp="1"/>
          </p:cNvSpPr>
          <p:nvPr>
            <p:ph type="body" sz="quarter" idx="3"/>
          </p:nvPr>
        </p:nvSpPr>
        <p:spPr>
          <a:xfrm>
            <a:off x="993143" y="3227554"/>
            <a:ext cx="7945120" cy="3057849"/>
          </a:xfrm>
          <a:prstGeom prst="rect">
            <a:avLst/>
          </a:prstGeom>
        </p:spPr>
        <p:txBody>
          <a:bodyPr vert="horz" lIns="90413" tIns="45206" rIns="90413" bIns="452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6454026"/>
            <a:ext cx="4303605" cy="339399"/>
          </a:xfrm>
          <a:prstGeom prst="rect">
            <a:avLst/>
          </a:prstGeom>
        </p:spPr>
        <p:txBody>
          <a:bodyPr vert="horz" lIns="90413" tIns="45206" rIns="90413" bIns="45206"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5503" y="6454026"/>
            <a:ext cx="4303605" cy="339399"/>
          </a:xfrm>
          <a:prstGeom prst="rect">
            <a:avLst/>
          </a:prstGeom>
        </p:spPr>
        <p:txBody>
          <a:bodyPr vert="horz" lIns="90413" tIns="45206" rIns="90413" bIns="45206" rtlCol="0" anchor="b"/>
          <a:lstStyle>
            <a:lvl1pPr algn="r">
              <a:defRPr sz="1200"/>
            </a:lvl1pPr>
          </a:lstStyle>
          <a:p>
            <a:fld id="{4A6F2437-1DAA-4136-BD79-F4B6E034322C}" type="slidenum">
              <a:rPr lang="en-ZA" smtClean="0"/>
              <a:pPr/>
              <a:t>‹#›</a:t>
            </a:fld>
            <a:endParaRPr lang="en-ZA" dirty="0"/>
          </a:p>
        </p:txBody>
      </p:sp>
    </p:spTree>
    <p:extLst>
      <p:ext uri="{BB962C8B-B14F-4D97-AF65-F5344CB8AC3E}">
        <p14:creationId xmlns:p14="http://schemas.microsoft.com/office/powerpoint/2010/main" xmlns="" val="148889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F2437-1DAA-4136-BD79-F4B6E034322C}" type="slidenum">
              <a:rPr lang="en-ZA" smtClean="0"/>
              <a:pPr/>
              <a:t>1</a:t>
            </a:fld>
            <a:endParaRPr lang="en-ZA" dirty="0"/>
          </a:p>
        </p:txBody>
      </p:sp>
    </p:spTree>
    <p:extLst>
      <p:ext uri="{BB962C8B-B14F-4D97-AF65-F5344CB8AC3E}">
        <p14:creationId xmlns:p14="http://schemas.microsoft.com/office/powerpoint/2010/main" xmlns="" val="65228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xmlns="" val="213884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xmlns="" val="292723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xmlns="" val="389741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xmlns="" val="374809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F2437-1DAA-4136-BD79-F4B6E034322C}" type="slidenum">
              <a:rPr lang="en-ZA" smtClean="0"/>
              <a:pPr/>
              <a:t>16</a:t>
            </a:fld>
            <a:endParaRPr lang="en-ZA" dirty="0"/>
          </a:p>
        </p:txBody>
      </p:sp>
    </p:spTree>
    <p:extLst>
      <p:ext uri="{BB962C8B-B14F-4D97-AF65-F5344CB8AC3E}">
        <p14:creationId xmlns:p14="http://schemas.microsoft.com/office/powerpoint/2010/main" xmlns="" val="414910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xmlns="" val="201601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xmlns="" val="144017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xmlns="" val="166428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xmlns="" val="100027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xmlns="" val="232835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F2437-1DAA-4136-BD79-F4B6E034322C}" type="slidenum">
              <a:rPr lang="en-ZA" smtClean="0"/>
              <a:pPr/>
              <a:t>3</a:t>
            </a:fld>
            <a:endParaRPr lang="en-ZA" dirty="0"/>
          </a:p>
        </p:txBody>
      </p:sp>
    </p:spTree>
    <p:extLst>
      <p:ext uri="{BB962C8B-B14F-4D97-AF65-F5344CB8AC3E}">
        <p14:creationId xmlns:p14="http://schemas.microsoft.com/office/powerpoint/2010/main" xmlns="" val="322601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xmlns="" val="48102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xmlns="" val="1707451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xmlns="" val="222597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xmlns="" val="412840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xmlns="" val="3930588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xmlns="" val="746371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xmlns="" val="2893977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xmlns="" val="2232861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xmlns="" val="4105518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xmlns="" val="242943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xmlns="" val="3164483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xmlns="" val="10156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xmlns="" val="162447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xmlns="" val="3580759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xmlns="" val="1518608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xmlns="" val="366241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xmlns="" val="2940651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43</a:t>
            </a:fld>
            <a:endParaRPr lang="en-US" dirty="0"/>
          </a:p>
        </p:txBody>
      </p:sp>
    </p:spTree>
    <p:extLst>
      <p:ext uri="{BB962C8B-B14F-4D97-AF65-F5344CB8AC3E}">
        <p14:creationId xmlns:p14="http://schemas.microsoft.com/office/powerpoint/2010/main" xmlns="" val="2071029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44</a:t>
            </a:fld>
            <a:endParaRPr lang="en-US" dirty="0"/>
          </a:p>
        </p:txBody>
      </p:sp>
    </p:spTree>
    <p:extLst>
      <p:ext uri="{BB962C8B-B14F-4D97-AF65-F5344CB8AC3E}">
        <p14:creationId xmlns:p14="http://schemas.microsoft.com/office/powerpoint/2010/main" xmlns="" val="1148031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45</a:t>
            </a:fld>
            <a:endParaRPr lang="en-US" dirty="0"/>
          </a:p>
        </p:txBody>
      </p:sp>
    </p:spTree>
    <p:extLst>
      <p:ext uri="{BB962C8B-B14F-4D97-AF65-F5344CB8AC3E}">
        <p14:creationId xmlns:p14="http://schemas.microsoft.com/office/powerpoint/2010/main" xmlns="" val="4271077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46</a:t>
            </a:fld>
            <a:endParaRPr lang="en-US" dirty="0"/>
          </a:p>
        </p:txBody>
      </p:sp>
    </p:spTree>
    <p:extLst>
      <p:ext uri="{BB962C8B-B14F-4D97-AF65-F5344CB8AC3E}">
        <p14:creationId xmlns:p14="http://schemas.microsoft.com/office/powerpoint/2010/main" xmlns="" val="199777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xmlns="" val="392463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xmlns="" val="334062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xmlns="" val="118278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xmlns="" val="143036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xmlns="" val="216765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xmlns="" val="214041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86D0545-28DE-48DD-92FC-85AC93619302}"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2910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78F6881-5325-4D09-B3A9-09FE4CBBBC45}"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5169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1AB749C-FBCB-41A8-AB87-7953D1011B77}"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9507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703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476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3595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006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616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1954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5824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580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4EBF0E-FCD5-4579-949F-41DBB5E6FC9B}"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6195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936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57494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3882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2931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4313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D8BA908-8B4C-43F4-8E81-ED6253AB879C}"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48732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F5800DF-F973-4404-83E1-8E773C5AEBBF}"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78174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339C8-C9C2-448E-8995-2EB1E46D24D7}"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96891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F7092EF-BD03-4523-AD6E-2AC5830961F3}" type="datetime1">
              <a:rPr lang="en-ZA" smtClean="0">
                <a:solidFill>
                  <a:prstClr val="black">
                    <a:tint val="75000"/>
                  </a:prstClr>
                </a:solidFill>
              </a:rPr>
              <a:pPr/>
              <a:t>2020/08/26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0797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29FF079-BBBF-4FD8-9FC1-B9B101E51D56}" type="datetime1">
              <a:rPr lang="en-ZA" smtClean="0">
                <a:solidFill>
                  <a:prstClr val="black">
                    <a:tint val="75000"/>
                  </a:prstClr>
                </a:solidFill>
              </a:rPr>
              <a:pPr/>
              <a:t>2020/08/26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9703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EB931-E8B0-43A1-A82E-87A4C3721D3A}"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45820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661884F-8374-4E74-8F20-18D2AE6B7A06}" type="datetime1">
              <a:rPr lang="en-ZA" smtClean="0">
                <a:solidFill>
                  <a:prstClr val="black">
                    <a:tint val="75000"/>
                  </a:prstClr>
                </a:solidFill>
              </a:rPr>
              <a:pPr/>
              <a:t>2020/08/26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49338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6180D-A86C-44B9-8D9B-93A6527DC39C}" type="datetime1">
              <a:rPr lang="en-ZA" smtClean="0">
                <a:solidFill>
                  <a:prstClr val="black">
                    <a:tint val="75000"/>
                  </a:prstClr>
                </a:solidFill>
              </a:rPr>
              <a:pPr/>
              <a:t>2020/08/26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65273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B04E3D-1CA4-4F79-B9B3-E8D58BE8E731}" type="datetime1">
              <a:rPr lang="en-ZA" smtClean="0">
                <a:solidFill>
                  <a:prstClr val="black">
                    <a:tint val="75000"/>
                  </a:prstClr>
                </a:solidFill>
              </a:rPr>
              <a:pPr/>
              <a:t>2020/08/26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81160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55D1F-F8DA-440F-BCD4-58D99FA00FC8}" type="datetime1">
              <a:rPr lang="en-ZA" smtClean="0">
                <a:solidFill>
                  <a:prstClr val="black">
                    <a:tint val="75000"/>
                  </a:prstClr>
                </a:solidFill>
              </a:rPr>
              <a:pPr/>
              <a:t>2020/08/26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86327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C6655B3-3968-402C-8F1E-C1C155E08266}"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94710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4948680-B6F5-4AB7-A1D5-A3614938C064}"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6177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EE10994-B28E-489C-8238-F0EF7EE95E73}" type="datetime1">
              <a:rPr lang="en-ZA" smtClean="0">
                <a:solidFill>
                  <a:prstClr val="black">
                    <a:tint val="75000"/>
                  </a:prstClr>
                </a:solidFill>
              </a:rPr>
              <a:pPr/>
              <a:t>2020/08/26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347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0610D97-0D4B-40EF-8BB8-6D25A2F6EDC4}" type="datetime1">
              <a:rPr lang="en-ZA" smtClean="0">
                <a:solidFill>
                  <a:prstClr val="black">
                    <a:tint val="75000"/>
                  </a:prstClr>
                </a:solidFill>
              </a:rPr>
              <a:pPr/>
              <a:t>2020/08/26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991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E672DF0-3736-4FA8-8602-DCF37D97BF97}" type="datetime1">
              <a:rPr lang="en-ZA" smtClean="0">
                <a:solidFill>
                  <a:prstClr val="black">
                    <a:tint val="75000"/>
                  </a:prstClr>
                </a:solidFill>
              </a:rPr>
              <a:pPr/>
              <a:t>2020/08/26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4963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784CE-3EE0-4265-8DA1-1D3CA4BBDF2D}" type="datetime1">
              <a:rPr lang="en-ZA" smtClean="0">
                <a:solidFill>
                  <a:prstClr val="black">
                    <a:tint val="75000"/>
                  </a:prstClr>
                </a:solidFill>
              </a:rPr>
              <a:pPr/>
              <a:t>2020/08/26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2955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BDFEB-685B-4534-971C-22F4DD4F1EAA}" type="datetime1">
              <a:rPr lang="en-ZA" smtClean="0">
                <a:solidFill>
                  <a:prstClr val="black">
                    <a:tint val="75000"/>
                  </a:prstClr>
                </a:solidFill>
              </a:rPr>
              <a:pPr/>
              <a:t>2020/08/26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8796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E38B4F-A28A-4784-8BE3-AF438BB5A0E8}" type="datetime1">
              <a:rPr lang="en-ZA" smtClean="0">
                <a:solidFill>
                  <a:prstClr val="black">
                    <a:tint val="75000"/>
                  </a:prstClr>
                </a:solidFill>
              </a:rPr>
              <a:pPr/>
              <a:t>2020/08/26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2801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5F591-A840-432E-AD32-7B9993693E89}"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52034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F2EBF-B389-4C60-98E5-62DBFF10F589}" type="datetime1">
              <a:rPr lang="en-ZA" smtClean="0">
                <a:solidFill>
                  <a:prstClr val="black">
                    <a:tint val="75000"/>
                  </a:prstClr>
                </a:solidFill>
              </a:rPr>
              <a:pPr/>
              <a:t>2020/08/26</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171231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12" Type="http://schemas.openxmlformats.org/officeDocument/2006/relationships/image" Target="../media/image10.emf"/><Relationship Id="rId2" Type="http://schemas.openxmlformats.org/officeDocument/2006/relationships/notesSlide" Target="../notesSlides/notesSlide12.xml"/><Relationship Id="rId16"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customXml" Target="../ink/ink4.xml"/><Relationship Id="rId5" Type="http://schemas.openxmlformats.org/officeDocument/2006/relationships/customXml" Target="../ink/ink2.xml"/><Relationship Id="rId15" Type="http://schemas.openxmlformats.org/officeDocument/2006/relationships/customXml" Target="../ink/ink5.xml"/><Relationship Id="rId10" Type="http://schemas.openxmlformats.org/officeDocument/2006/relationships/image" Target="../media/image9.emf"/><Relationship Id="rId4" Type="http://schemas.openxmlformats.org/officeDocument/2006/relationships/image" Target="../media/image7.emf"/><Relationship Id="rId9" Type="http://schemas.openxmlformats.org/officeDocument/2006/relationships/customXml" Target="../ink/ink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360000" y="5373216"/>
            <a:ext cx="7092320" cy="1080120"/>
          </a:xfrm>
          <a:prstGeom prst="rect">
            <a:avLst/>
          </a:prstGeom>
        </p:spPr>
        <p:txBody>
          <a:bodyPr vert="horz" lIns="0" tIns="0" rIns="0" bIns="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ZA" sz="2000" b="1" dirty="0">
                <a:solidFill>
                  <a:prstClr val="black"/>
                </a:solidFill>
                <a:latin typeface="Arial" panose="020B0604020202020204" pitchFamily="34" charset="0"/>
                <a:cs typeface="Arial" panose="020B0604020202020204" pitchFamily="34" charset="0"/>
              </a:rPr>
              <a:t>Ms Carmel Mbizvo</a:t>
            </a:r>
          </a:p>
          <a:p>
            <a:r>
              <a:rPr lang="en-ZA" sz="2000" b="1" dirty="0">
                <a:solidFill>
                  <a:prstClr val="black"/>
                </a:solidFill>
                <a:latin typeface="Arial" panose="020B0604020202020204" pitchFamily="34" charset="0"/>
                <a:cs typeface="Arial" panose="020B0604020202020204" pitchFamily="34" charset="0"/>
              </a:rPr>
              <a:t>Acting Chief Executive Officer</a:t>
            </a:r>
          </a:p>
        </p:txBody>
      </p:sp>
      <p:sp>
        <p:nvSpPr>
          <p:cNvPr id="6" name="Title 1"/>
          <p:cNvSpPr>
            <a:spLocks noGrp="1"/>
          </p:cNvSpPr>
          <p:nvPr>
            <p:ph type="ctrTitle"/>
          </p:nvPr>
        </p:nvSpPr>
        <p:spPr>
          <a:xfrm>
            <a:off x="467544" y="1772816"/>
            <a:ext cx="7056784" cy="1584176"/>
          </a:xfrm>
        </p:spPr>
        <p:txBody>
          <a:bodyPr lIns="72000" tIns="0" rIns="0" bIns="0" anchor="t">
            <a:normAutofit fontScale="90000"/>
          </a:bodyPr>
          <a:lstStyle/>
          <a:p>
            <a:r>
              <a:rPr lang="en-ZA" sz="3000" b="1" dirty="0">
                <a:latin typeface="Arial Black" panose="020B0A04020102020204" pitchFamily="34" charset="0"/>
                <a:cs typeface="Arial" panose="020B0604020202020204" pitchFamily="34" charset="0"/>
              </a:rPr>
              <a:t/>
            </a:r>
            <a:br>
              <a:rPr lang="en-ZA" sz="3000" b="1" dirty="0">
                <a:latin typeface="Arial Black" panose="020B0A04020102020204" pitchFamily="34" charset="0"/>
                <a:cs typeface="Arial" panose="020B0604020202020204" pitchFamily="34" charset="0"/>
              </a:rPr>
            </a:br>
            <a:r>
              <a:rPr lang="en-ZA" sz="2700" b="1" dirty="0">
                <a:latin typeface="Arial" panose="020B0604020202020204" pitchFamily="34" charset="0"/>
                <a:cs typeface="Arial" panose="020B0604020202020204" pitchFamily="34" charset="0"/>
              </a:rPr>
              <a:t>ANNUAL PERFORMANCE PLAN 2019/20</a:t>
            </a:r>
            <a:br>
              <a:rPr lang="en-ZA" sz="2700" b="1" dirty="0">
                <a:latin typeface="Arial" panose="020B0604020202020204" pitchFamily="34" charset="0"/>
                <a:cs typeface="Arial" panose="020B0604020202020204" pitchFamily="34" charset="0"/>
              </a:rPr>
            </a:br>
            <a:r>
              <a:rPr lang="en-ZA" sz="2700" b="1" dirty="0">
                <a:latin typeface="Arial" panose="020B0604020202020204" pitchFamily="34" charset="0"/>
                <a:cs typeface="Arial" panose="020B0604020202020204" pitchFamily="34" charset="0"/>
              </a:rPr>
              <a:t>FOURTH QUARTER REPORT</a:t>
            </a:r>
            <a:br>
              <a:rPr lang="en-ZA" sz="2700" b="1" dirty="0">
                <a:latin typeface="Arial" panose="020B0604020202020204" pitchFamily="34" charset="0"/>
                <a:cs typeface="Arial" panose="020B0604020202020204" pitchFamily="34" charset="0"/>
              </a:rPr>
            </a:br>
            <a:r>
              <a:rPr lang="en-ZA" sz="2700" dirty="0">
                <a:latin typeface="Arial" panose="020B0604020202020204" pitchFamily="34" charset="0"/>
                <a:cs typeface="Arial" panose="020B0604020202020204" pitchFamily="34" charset="0"/>
              </a:rPr>
              <a:t/>
            </a:r>
            <a:br>
              <a:rPr lang="en-ZA" sz="2700" dirty="0">
                <a:latin typeface="Arial" panose="020B0604020202020204" pitchFamily="34" charset="0"/>
                <a:cs typeface="Arial" panose="020B0604020202020204" pitchFamily="34" charset="0"/>
              </a:rPr>
            </a:br>
            <a:r>
              <a:rPr lang="en-ZA" sz="2700" dirty="0">
                <a:latin typeface="Arial" panose="020B0604020202020204" pitchFamily="34" charset="0"/>
                <a:cs typeface="Arial" panose="020B0604020202020204" pitchFamily="34" charset="0"/>
              </a:rPr>
              <a:t/>
            </a:r>
            <a:br>
              <a:rPr lang="en-ZA" sz="2700" dirty="0">
                <a:latin typeface="Arial" panose="020B0604020202020204" pitchFamily="34" charset="0"/>
                <a:cs typeface="Arial" panose="020B0604020202020204" pitchFamily="34" charset="0"/>
              </a:rPr>
            </a:br>
            <a:r>
              <a:rPr lang="en-ZA" sz="2700" b="1" dirty="0">
                <a:solidFill>
                  <a:srgbClr val="0000FF"/>
                </a:solidFill>
                <a:latin typeface="Arial" panose="020B0604020202020204" pitchFamily="34" charset="0"/>
                <a:cs typeface="Arial" panose="020B0604020202020204" pitchFamily="34" charset="0"/>
              </a:rPr>
              <a:t>PORTFOLIO COMMITTEE ON ENVIRONMENT, FORESTRY AND FISHERIES (PCEFF) </a:t>
            </a:r>
            <a:br>
              <a:rPr lang="en-ZA" sz="2700" b="1" dirty="0">
                <a:solidFill>
                  <a:srgbClr val="0000FF"/>
                </a:solidFill>
                <a:latin typeface="Arial" panose="020B0604020202020204" pitchFamily="34" charset="0"/>
                <a:cs typeface="Arial" panose="020B0604020202020204" pitchFamily="34" charset="0"/>
              </a:rPr>
            </a:br>
            <a:r>
              <a:rPr lang="en-ZA" sz="2700" b="1" dirty="0">
                <a:solidFill>
                  <a:srgbClr val="0000FF"/>
                </a:solidFill>
                <a:latin typeface="Arial" panose="020B0604020202020204" pitchFamily="34" charset="0"/>
                <a:cs typeface="Arial" panose="020B0604020202020204" pitchFamily="34" charset="0"/>
              </a:rPr>
              <a:t>26 AUGUST 2020</a:t>
            </a:r>
            <a:endParaRPr lang="en-ZA" sz="2400" b="1" dirty="0">
              <a:solidFill>
                <a:srgbClr val="0000FF"/>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1</a:t>
            </a:fld>
            <a:endParaRPr lang="en-ZA" dirty="0">
              <a:solidFill>
                <a:prstClr val="black">
                  <a:tint val="75000"/>
                </a:prstClr>
              </a:solidFill>
            </a:endParaRPr>
          </a:p>
        </p:txBody>
      </p:sp>
    </p:spTree>
    <p:extLst>
      <p:ext uri="{BB962C8B-B14F-4D97-AF65-F5344CB8AC3E}">
        <p14:creationId xmlns:p14="http://schemas.microsoft.com/office/powerpoint/2010/main" xmlns="" val="184579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34194465"/>
              </p:ext>
            </p:extLst>
          </p:nvPr>
        </p:nvGraphicFramePr>
        <p:xfrm>
          <a:off x="-1" y="609599"/>
          <a:ext cx="9144000" cy="5555705"/>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6">
                  <a:extLst>
                    <a:ext uri="{9D8B030D-6E8A-4147-A177-3AD203B41FA5}">
                      <a16:colId xmlns="" xmlns:a16="http://schemas.microsoft.com/office/drawing/2014/main" val="20001"/>
                    </a:ext>
                  </a:extLst>
                </a:gridCol>
                <a:gridCol w="1141713">
                  <a:extLst>
                    <a:ext uri="{9D8B030D-6E8A-4147-A177-3AD203B41FA5}">
                      <a16:colId xmlns="" xmlns:a16="http://schemas.microsoft.com/office/drawing/2014/main" val="20002"/>
                    </a:ext>
                  </a:extLst>
                </a:gridCol>
                <a:gridCol w="1396628">
                  <a:extLst>
                    <a:ext uri="{9D8B030D-6E8A-4147-A177-3AD203B41FA5}">
                      <a16:colId xmlns="" xmlns:a16="http://schemas.microsoft.com/office/drawing/2014/main" val="20003"/>
                    </a:ext>
                  </a:extLst>
                </a:gridCol>
                <a:gridCol w="3535411">
                  <a:extLst>
                    <a:ext uri="{9D8B030D-6E8A-4147-A177-3AD203B41FA5}">
                      <a16:colId xmlns="" xmlns:a16="http://schemas.microsoft.com/office/drawing/2014/main" val="20004"/>
                    </a:ext>
                  </a:extLst>
                </a:gridCol>
              </a:tblGrid>
              <a:tr h="43481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Improved financial sustainability SANBI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48489">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472399">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Percentage increase  income generated.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4% year-on year increase in income generated.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4% year-on-year increase on income generated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baseline="0" dirty="0">
                          <a:latin typeface="Arial" panose="020B0604020202020204" pitchFamily="34" charset="0"/>
                          <a:cs typeface="Arial" panose="020B0604020202020204" pitchFamily="34" charset="0"/>
                        </a:rPr>
                        <a:t>Not achieved</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baseline="0" dirty="0">
                          <a:latin typeface="Arial" panose="020B0604020202020204" pitchFamily="34" charset="0"/>
                          <a:cs typeface="Arial" panose="020B0604020202020204" pitchFamily="34" charset="0"/>
                        </a:rPr>
                        <a:t>Year on year income generated decreased by 11%.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Not Achieved. Year on year income generated decreased by 11%.</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Year on year income generated decreased by 11%.</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r>
                        <a:rPr lang="en-ZA" sz="1200" b="0" i="0" kern="1200" dirty="0">
                          <a:solidFill>
                            <a:schemeClr val="tx1"/>
                          </a:solidFill>
                          <a:effectLst/>
                          <a:latin typeface="Arial" panose="020B0604020202020204" pitchFamily="34" charset="0"/>
                          <a:ea typeface="+mn-ea"/>
                          <a:cs typeface="Arial" panose="020B0604020202020204" pitchFamily="34" charset="0"/>
                        </a:rPr>
                        <a:t>Admission fees into the gardens decreased by 18% due to reduced visitor numbers, especially</a:t>
                      </a:r>
                      <a:r>
                        <a:rPr lang="en-ZA" sz="1200" b="0" i="0" kern="1200" baseline="0" dirty="0">
                          <a:solidFill>
                            <a:schemeClr val="tx1"/>
                          </a:solidFill>
                          <a:effectLst/>
                          <a:latin typeface="Arial" panose="020B0604020202020204" pitchFamily="34" charset="0"/>
                          <a:ea typeface="+mn-ea"/>
                          <a:cs typeface="Arial" panose="020B0604020202020204" pitchFamily="34" charset="0"/>
                        </a:rPr>
                        <a:t> international visitors.</a:t>
                      </a:r>
                      <a:r>
                        <a:rPr lang="en-ZA" sz="1200" b="0" i="0" kern="1200" dirty="0">
                          <a:solidFill>
                            <a:schemeClr val="tx1"/>
                          </a:solidFill>
                          <a:effectLst/>
                          <a:latin typeface="Arial" panose="020B0604020202020204" pitchFamily="34" charset="0"/>
                          <a:ea typeface="+mn-ea"/>
                          <a:cs typeface="Arial" panose="020B0604020202020204" pitchFamily="34" charset="0"/>
                        </a:rPr>
                        <a:t> The National State of disaster that</a:t>
                      </a:r>
                      <a:r>
                        <a:rPr lang="en-ZA" sz="1200" b="0" i="0" kern="1200" baseline="0" dirty="0">
                          <a:solidFill>
                            <a:schemeClr val="tx1"/>
                          </a:solidFill>
                          <a:effectLst/>
                          <a:latin typeface="Arial" panose="020B0604020202020204" pitchFamily="34" charset="0"/>
                          <a:ea typeface="+mn-ea"/>
                          <a:cs typeface="Arial" panose="020B0604020202020204" pitchFamily="34" charset="0"/>
                        </a:rPr>
                        <a:t> was </a:t>
                      </a:r>
                      <a:r>
                        <a:rPr lang="en-ZA" sz="1200" b="0" i="0" kern="1200" dirty="0">
                          <a:solidFill>
                            <a:schemeClr val="tx1"/>
                          </a:solidFill>
                          <a:effectLst/>
                          <a:latin typeface="Arial" panose="020B0604020202020204" pitchFamily="34" charset="0"/>
                          <a:ea typeface="+mn-ea"/>
                          <a:cs typeface="Arial" panose="020B0604020202020204" pitchFamily="34" charset="0"/>
                        </a:rPr>
                        <a:t>announced on 15 March 2020 followed</a:t>
                      </a:r>
                      <a:r>
                        <a:rPr lang="en-ZA" sz="1200" b="0" i="0" kern="1200" baseline="0" dirty="0">
                          <a:solidFill>
                            <a:schemeClr val="tx1"/>
                          </a:solidFill>
                          <a:effectLst/>
                          <a:latin typeface="Arial" panose="020B0604020202020204" pitchFamily="34" charset="0"/>
                          <a:ea typeface="+mn-ea"/>
                          <a:cs typeface="Arial" panose="020B0604020202020204" pitchFamily="34" charset="0"/>
                        </a:rPr>
                        <a:t> by a </a:t>
                      </a:r>
                      <a:r>
                        <a:rPr lang="en-ZA" sz="1200" b="0" i="0" kern="1200" dirty="0">
                          <a:solidFill>
                            <a:schemeClr val="tx1"/>
                          </a:solidFill>
                          <a:effectLst/>
                          <a:latin typeface="Arial" panose="020B0604020202020204" pitchFamily="34" charset="0"/>
                          <a:ea typeface="+mn-ea"/>
                          <a:cs typeface="Arial" panose="020B0604020202020204" pitchFamily="34" charset="0"/>
                        </a:rPr>
                        <a:t>lockdown on 26 March 2020 resulted in several events having to be postponed or cancelled.</a:t>
                      </a:r>
                      <a:r>
                        <a:rPr lang="en-ZA" sz="1200" b="0" i="0" kern="1200" baseline="0" dirty="0">
                          <a:solidFill>
                            <a:schemeClr val="tx1"/>
                          </a:solidFill>
                          <a:effectLst/>
                          <a:latin typeface="Arial" panose="020B0604020202020204" pitchFamily="34" charset="0"/>
                          <a:ea typeface="+mn-ea"/>
                          <a:cs typeface="Arial" panose="020B0604020202020204" pitchFamily="34" charset="0"/>
                        </a:rPr>
                        <a:t> </a:t>
                      </a:r>
                      <a:r>
                        <a:rPr lang="en-ZA" sz="1200" b="0" i="0" kern="1200" dirty="0">
                          <a:solidFill>
                            <a:schemeClr val="tx1"/>
                          </a:solidFill>
                          <a:effectLst/>
                          <a:latin typeface="Arial" panose="020B0604020202020204" pitchFamily="34" charset="0"/>
                          <a:ea typeface="+mn-ea"/>
                          <a:cs typeface="Arial" panose="020B0604020202020204" pitchFamily="34" charset="0"/>
                        </a:rPr>
                        <a:t>Visitors across Gardens in March 2020 were 40% down as compared to the same month in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a:t>
                      </a:r>
                      <a:r>
                        <a:rPr lang="en-ZA" sz="1200" b="1" i="0" kern="1200" baseline="0" dirty="0">
                          <a:solidFill>
                            <a:schemeClr val="tx1"/>
                          </a:solidFill>
                          <a:effectLst/>
                          <a:latin typeface="Arial" panose="020B0604020202020204" pitchFamily="34" charset="0"/>
                          <a:ea typeface="+mn-ea"/>
                          <a:cs typeface="Arial" panose="020B0604020202020204" pitchFamily="34" charset="0"/>
                        </a:rPr>
                        <a:t> Measures: </a:t>
                      </a:r>
                      <a:r>
                        <a:rPr lang="en-ZA" sz="1200" b="0" i="0" kern="1200" baseline="0" dirty="0">
                          <a:solidFill>
                            <a:schemeClr val="tx1"/>
                          </a:solidFill>
                          <a:effectLst/>
                          <a:latin typeface="Arial" panose="020B0604020202020204" pitchFamily="34" charset="0"/>
                          <a:ea typeface="+mn-ea"/>
                          <a:cs typeface="Arial" panose="020B0604020202020204" pitchFamily="34" charset="0"/>
                        </a:rPr>
                        <a:t>Developed  a post COVID-19 Marketing and Commercialisation  Revenue Initiatives Plan. In addition, SANBI has secured funding to address infrastructure  backlogs at the National Zoological Gardens and create  safe ecotourism for local and international visitors. </a:t>
                      </a: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10</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50027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58333811"/>
              </p:ext>
            </p:extLst>
          </p:nvPr>
        </p:nvGraphicFramePr>
        <p:xfrm>
          <a:off x="0" y="609601"/>
          <a:ext cx="9143999" cy="5594348"/>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44031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Improved financial sustainability SANBI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60478">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73219">
                <a:tc gridSpan="5">
                  <a:txBody>
                    <a:bodyPr/>
                    <a:lstStyle/>
                    <a:p>
                      <a:pPr>
                        <a:lnSpc>
                          <a:spcPct val="100000"/>
                        </a:lnSpc>
                      </a:pPr>
                      <a:r>
                        <a:rPr lang="en-ZA" sz="1400" b="1" kern="1200" dirty="0">
                          <a:solidFill>
                            <a:schemeClr val="bg1"/>
                          </a:solidFill>
                          <a:effectLst/>
                          <a:latin typeface="+mn-lt"/>
                          <a:ea typeface="+mn-ea"/>
                          <a:cs typeface="Arial" panose="020B0604020202020204" pitchFamily="34" charset="0"/>
                        </a:rPr>
                        <a:t>Strategic</a:t>
                      </a:r>
                      <a:r>
                        <a:rPr lang="en-ZA" sz="1400" b="1" kern="1200" baseline="0" dirty="0">
                          <a:solidFill>
                            <a:schemeClr val="bg1"/>
                          </a:solidFill>
                          <a:effectLst/>
                          <a:latin typeface="+mn-lt"/>
                          <a:ea typeface="+mn-ea"/>
                          <a:cs typeface="Arial" panose="020B0604020202020204" pitchFamily="34" charset="0"/>
                        </a:rPr>
                        <a:t> Objective: </a:t>
                      </a:r>
                      <a:r>
                        <a:rPr lang="en-ZA" sz="1400" b="1" kern="1200" dirty="0">
                          <a:solidFill>
                            <a:schemeClr val="bg1"/>
                          </a:solidFill>
                          <a:effectLst/>
                          <a:latin typeface="+mn-lt"/>
                          <a:ea typeface="+mn-ea"/>
                          <a:cs typeface="Arial" panose="020B0604020202020204" pitchFamily="34" charset="0"/>
                        </a:rPr>
                        <a:t>Effective corporate services rendered to achieve the mandate of SANBI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120332">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availability/uptime of ICT systems for internal and external customers.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90% of ICT uptime for internal and external customers.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90% of ICT uptime for internal and external customers.  (annual:90% of ICT uptime for internal and external customers)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baseline="0" dirty="0">
                          <a:solidFill>
                            <a:schemeClr val="tx1"/>
                          </a:solidFill>
                          <a:latin typeface="Arial" panose="020B0604020202020204" pitchFamily="34" charset="0"/>
                          <a:cs typeface="Arial" panose="020B0604020202020204" pitchFamily="34" charset="0"/>
                        </a:rPr>
                        <a:t>Achieved.  90% of ICT uptime for internal and external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Achieved</a:t>
                      </a: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11</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3269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62672954"/>
              </p:ext>
            </p:extLst>
          </p:nvPr>
        </p:nvGraphicFramePr>
        <p:xfrm>
          <a:off x="0" y="609600"/>
          <a:ext cx="9143999" cy="5394645"/>
        </p:xfrm>
        <a:graphic>
          <a:graphicData uri="http://schemas.openxmlformats.org/drawingml/2006/table">
            <a:tbl>
              <a:tblPr/>
              <a:tblGrid>
                <a:gridCol w="1403648">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gridCol w="3131839">
                  <a:extLst>
                    <a:ext uri="{9D8B030D-6E8A-4147-A177-3AD203B41FA5}">
                      <a16:colId xmlns="" xmlns:a16="http://schemas.microsoft.com/office/drawing/2014/main" val="20004"/>
                    </a:ext>
                  </a:extLst>
                </a:gridCol>
              </a:tblGrid>
              <a:tr h="43452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Effective corporate services rendered to achieve the mandate of SANBI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38302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89798">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Percentage of planned risk mitigation actions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100% of planned risk mitigation actions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100% of planned risk mitigation actions implemented.  (annual</a:t>
                      </a:r>
                      <a:r>
                        <a:rPr lang="en-ZA" sz="1200" kern="1200" baseline="0" dirty="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100% of planned risk mitigation actions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baseline="0" dirty="0">
                          <a:solidFill>
                            <a:schemeClr val="tx1"/>
                          </a:solidFill>
                          <a:latin typeface="Arial" panose="020B0604020202020204" pitchFamily="34" charset="0"/>
                          <a:cs typeface="Arial" panose="020B0604020202020204"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was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baseline="0" dirty="0">
                          <a:solidFill>
                            <a:schemeClr val="tx1"/>
                          </a:solidFill>
                          <a:latin typeface="Arial" panose="020B0604020202020204" pitchFamily="34" charset="0"/>
                          <a:cs typeface="Arial" panose="020B0604020202020204" pitchFamily="34" charset="0"/>
                        </a:rPr>
                        <a:t>44 out of 44 action plans implemented for the period under review</a:t>
                      </a: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297959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of compliance with key legislative requirements and Corporate Governance requirements.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 compliance. Quarterly Performance report is monitored against the approved APP including PFMA, Cash and ENE reports on a quarterly basis by DEFF according to specified time frames set out by the Department.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 compliance with all applicable legislative requirements as per statutory compliance report. (annual: 100% compliance)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Achieved</a:t>
                      </a:r>
                      <a:endParaRPr lang="en-ZA" sz="12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Arial" panose="020B0604020202020204" pitchFamily="34" charset="0"/>
                          <a:ea typeface="+mn-ea"/>
                          <a:cs typeface="Arial" panose="020B0604020202020204" pitchFamily="34" charset="0"/>
                        </a:rPr>
                        <a:t>Quarterly reports have been compiled as per the legislative requirements, awaiting to be approved by ARC and then sent to DEFF as per Statutory compliance report which is based on National Treasury Directive.</a:t>
                      </a:r>
                      <a:endParaRPr lang="en-ZA"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Achieved. </a:t>
                      </a:r>
                      <a:r>
                        <a:rPr lang="en-ZA" sz="1200" b="0" i="0" kern="1200" dirty="0">
                          <a:solidFill>
                            <a:schemeClr val="tx1"/>
                          </a:solidFill>
                          <a:effectLst/>
                          <a:latin typeface="Arial" panose="020B0604020202020204" pitchFamily="34" charset="0"/>
                          <a:ea typeface="+mn-ea"/>
                          <a:cs typeface="Arial" panose="020B0604020202020204" pitchFamily="34" charset="0"/>
                        </a:rPr>
                        <a:t>4 out</a:t>
                      </a:r>
                      <a:r>
                        <a:rPr lang="en-ZA" sz="1200" b="0" i="0" kern="1200" baseline="0" dirty="0">
                          <a:solidFill>
                            <a:schemeClr val="tx1"/>
                          </a:solidFill>
                          <a:effectLst/>
                          <a:latin typeface="Arial" panose="020B0604020202020204" pitchFamily="34" charset="0"/>
                          <a:ea typeface="+mn-ea"/>
                          <a:cs typeface="Arial" panose="020B0604020202020204" pitchFamily="34" charset="0"/>
                        </a:rPr>
                        <a:t> of 4 reports were compiled and submitted as per the legislative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12</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98879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674116414"/>
              </p:ext>
            </p:extLst>
          </p:nvPr>
        </p:nvGraphicFramePr>
        <p:xfrm>
          <a:off x="0" y="609599"/>
          <a:ext cx="9143999" cy="5594341"/>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61542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Building a compelling brand for all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6217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216740">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marketing and brand communication platforms and initiatives identified and utilised for SANBI marketing and promotion. Stakeholder relations built and sustained for the benefit of SANBI.</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170 marketing platforms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48 marketing platforms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latin typeface="Arial" panose="020B0604020202020204" pitchFamily="34" charset="0"/>
                          <a:cs typeface="Arial" panose="020B0604020202020204" pitchFamily="34" charset="0"/>
                        </a:rPr>
                        <a:t>Target exceeded by</a:t>
                      </a:r>
                      <a:r>
                        <a:rPr lang="en-ZA" sz="1200" b="0" i="0" baseline="0" dirty="0">
                          <a:solidFill>
                            <a:schemeClr val="tx1"/>
                          </a:solidFill>
                          <a:latin typeface="Arial" panose="020B0604020202020204" pitchFamily="34" charset="0"/>
                          <a:cs typeface="Arial" panose="020B0604020202020204" pitchFamily="34" charset="0"/>
                        </a:rPr>
                        <a:t> 65 marketing platforms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a:t>
                      </a:r>
                      <a:r>
                        <a:rPr lang="en-ZA" sz="1200" b="1" i="0" kern="1200" baseline="0" dirty="0">
                          <a:solidFill>
                            <a:schemeClr val="tx1"/>
                          </a:solidFill>
                          <a:effectLst/>
                          <a:latin typeface="Arial" panose="020B0604020202020204" pitchFamily="34" charset="0"/>
                          <a:ea typeface="+mn-ea"/>
                          <a:cs typeface="Arial" panose="020B0604020202020204" pitchFamily="34" charset="0"/>
                        </a:rPr>
                        <a:t> </a:t>
                      </a:r>
                      <a:r>
                        <a:rPr lang="en-ZA" sz="1200" b="1" i="0" kern="1200" dirty="0">
                          <a:solidFill>
                            <a:schemeClr val="tx1"/>
                          </a:solidFill>
                          <a:effectLst/>
                          <a:latin typeface="Arial" panose="020B0604020202020204" pitchFamily="34" charset="0"/>
                          <a:ea typeface="+mn-ea"/>
                          <a:cs typeface="Arial" panose="020B0604020202020204" pitchFamily="34" charset="0"/>
                        </a:rPr>
                        <a:t>Achieved</a:t>
                      </a:r>
                      <a:r>
                        <a:rPr lang="en-ZA" sz="1200" b="1" i="0" kern="1200" baseline="0" dirty="0">
                          <a:solidFill>
                            <a:schemeClr val="tx1"/>
                          </a:solidFill>
                          <a:effectLst/>
                          <a:latin typeface="Arial" panose="020B0604020202020204" pitchFamily="34" charset="0"/>
                          <a:ea typeface="+mn-ea"/>
                          <a:cs typeface="Arial" panose="020B0604020202020204" pitchFamily="34" charset="0"/>
                        </a:rPr>
                        <a:t> 257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 number of National Botanical Gardens (NBG) performed well in terms of developing marketing collateral and increased efforts with regard to hosting events and promotion through social media.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13</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39692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19258375"/>
              </p:ext>
            </p:extLst>
          </p:nvPr>
        </p:nvGraphicFramePr>
        <p:xfrm>
          <a:off x="0" y="609600"/>
          <a:ext cx="9143999" cy="5474608"/>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74293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Building a compelling brand for all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0831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8926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Rand Value of Advertising Value Equipment(AVE).</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R55 m AVE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R15 m AVE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Partially</a:t>
                      </a:r>
                      <a:r>
                        <a:rPr lang="en-ZA" sz="1200" kern="1200" baseline="0" dirty="0">
                          <a:solidFill>
                            <a:schemeClr val="tx1"/>
                          </a:solidFill>
                          <a:effectLst/>
                          <a:latin typeface="Arial" panose="020B0604020202020204" pitchFamily="34" charset="0"/>
                          <a:ea typeface="+mn-ea"/>
                          <a:cs typeface="Arial" panose="020B0604020202020204" pitchFamily="34" charset="0"/>
                        </a:rPr>
                        <a:t> Achieved: </a:t>
                      </a:r>
                      <a:r>
                        <a:rPr lang="en-ZA" sz="1200" kern="1200" dirty="0">
                          <a:solidFill>
                            <a:schemeClr val="tx1"/>
                          </a:solidFill>
                          <a:effectLst/>
                          <a:latin typeface="Arial" panose="020B0604020202020204" pitchFamily="34" charset="0"/>
                          <a:ea typeface="+mn-ea"/>
                          <a:cs typeface="Arial" panose="020B0604020202020204" pitchFamily="34" charset="0"/>
                        </a:rPr>
                        <a:t>R12 915 343.56 rand exposure for</a:t>
                      </a:r>
                      <a:r>
                        <a:rPr lang="en-ZA" sz="1200" kern="1200" baseline="0" dirty="0">
                          <a:solidFill>
                            <a:schemeClr val="tx1"/>
                          </a:solidFill>
                          <a:effectLst/>
                          <a:latin typeface="Arial" panose="020B0604020202020204" pitchFamily="34" charset="0"/>
                          <a:ea typeface="+mn-ea"/>
                          <a:cs typeface="Arial" panose="020B0604020202020204" pitchFamily="34" charset="0"/>
                        </a:rPr>
                        <a:t> the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 </a:t>
                      </a:r>
                      <a:r>
                        <a:rPr lang="en-ZA" sz="1200" b="0" i="0" baseline="0" dirty="0">
                          <a:solidFill>
                            <a:schemeClr val="tx1"/>
                          </a:solidFill>
                          <a:latin typeface="Arial" panose="020B0604020202020204" pitchFamily="34" charset="0"/>
                          <a:cs typeface="Arial" panose="020B0604020202020204" pitchFamily="34" charset="0"/>
                        </a:rPr>
                        <a:t>R88 676 995.37 rand exposure for the whole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baseline="0" dirty="0">
                        <a:solidFill>
                          <a:schemeClr val="tx1"/>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The launch of the National Biodiversity Assessment generated a lot of interest and this increased both the value of the traditional media coverage as well as the social media coverage</a:t>
                      </a: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14</a:t>
            </a:fld>
            <a:endParaRPr lang="en-ZA" dirty="0">
              <a:solidFill>
                <a:prstClr val="black">
                  <a:tint val="75000"/>
                </a:prstClr>
              </a:solidFill>
            </a:endParaRPr>
          </a:p>
        </p:txBody>
      </p:sp>
      <mc:AlternateContent xmlns:mc="http://schemas.openxmlformats.org/markup-compatibility/2006">
        <mc:Choice xmlns:p14="http://schemas.microsoft.com/office/powerpoint/2010/main" xmlns="" Requires="p14">
          <p:contentPart p14:bwMode="auto" r:id="rId3">
            <p14:nvContentPartPr>
              <p14:cNvPr id="11" name="Ink 10"/>
              <p14:cNvContentPartPr/>
              <p14:nvPr/>
            </p14:nvContentPartPr>
            <p14:xfrm>
              <a:off x="5114775" y="2505150"/>
              <a:ext cx="360" cy="360"/>
            </p14:xfrm>
          </p:contentPart>
        </mc:Choice>
        <mc:Fallback>
          <p:pic>
            <p:nvPicPr>
              <p:cNvPr id="11" name="Ink 10"/>
              <p:cNvPicPr/>
              <p:nvPr/>
            </p:nvPicPr>
            <p:blipFill>
              <a:blip r:embed="rId4"/>
              <a:stretch>
                <a:fillRect/>
              </a:stretch>
            </p:blipFill>
            <p:spPr>
              <a:xfrm>
                <a:off x="5066895" y="2409030"/>
                <a:ext cx="96480" cy="192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13" name="Ink 12"/>
              <p14:cNvContentPartPr/>
              <p14:nvPr/>
            </p14:nvContentPartPr>
            <p14:xfrm>
              <a:off x="5410695" y="3037950"/>
              <a:ext cx="19080" cy="720"/>
            </p14:xfrm>
          </p:contentPart>
        </mc:Choice>
        <mc:Fallback>
          <p:pic>
            <p:nvPicPr>
              <p:cNvPr id="13" name="Ink 12"/>
              <p:cNvPicPr/>
              <p:nvPr/>
            </p:nvPicPr>
            <p:blipFill>
              <a:blip r:embed="rId6"/>
              <a:stretch>
                <a:fillRect/>
              </a:stretch>
            </p:blipFill>
            <p:spPr>
              <a:xfrm>
                <a:off x="5362455" y="2942190"/>
                <a:ext cx="115200" cy="19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4" name="Ink 13"/>
              <p14:cNvContentPartPr/>
              <p14:nvPr/>
            </p14:nvContentPartPr>
            <p14:xfrm>
              <a:off x="5476935" y="3038310"/>
              <a:ext cx="360" cy="360"/>
            </p14:xfrm>
          </p:contentPart>
        </mc:Choice>
        <mc:Fallback>
          <p:pic>
            <p:nvPicPr>
              <p:cNvPr id="14" name="Ink 13"/>
              <p:cNvPicPr/>
              <p:nvPr/>
            </p:nvPicPr>
            <p:blipFill>
              <a:blip r:embed="rId10"/>
              <a:stretch>
                <a:fillRect/>
              </a:stretch>
            </p:blipFill>
            <p:spPr>
              <a:xfrm>
                <a:off x="5429055" y="2942550"/>
                <a:ext cx="96120" cy="192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17" name="Ink 16"/>
              <p14:cNvContentPartPr/>
              <p14:nvPr/>
            </p14:nvContentPartPr>
            <p14:xfrm>
              <a:off x="4714815" y="3095190"/>
              <a:ext cx="0" cy="10800"/>
            </p14:xfrm>
          </p:contentPart>
        </mc:Choice>
        <mc:Fallback>
          <p:pic>
            <p:nvPicPr>
              <p:cNvPr id="17" name="Ink 16"/>
              <p:cNvPicPr/>
              <p:nvPr/>
            </p:nvPicPr>
            <p:blipFill>
              <a:blip r:embed="rId12"/>
              <a:stretch>
                <a:fillRect/>
              </a:stretch>
            </p:blipFill>
            <p:spPr>
              <a:xfrm>
                <a:off x="0" y="0"/>
                <a:ext cx="0" cy="10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
            <p14:nvContentPartPr>
              <p14:cNvPr id="18" name="Ink 17"/>
              <p14:cNvContentPartPr/>
              <p14:nvPr/>
            </p14:nvContentPartPr>
            <p14:xfrm>
              <a:off x="4669038" y="3093114"/>
              <a:ext cx="48240" cy="720"/>
            </p14:xfrm>
          </p:contentPart>
        </mc:Choice>
        <mc:Fallback>
          <p:pic>
            <p:nvPicPr>
              <p:cNvPr id="18" name="Ink 17"/>
              <p:cNvPicPr/>
              <p:nvPr/>
            </p:nvPicPr>
            <p:blipFill>
              <a:blip r:embed="rId16"/>
              <a:stretch>
                <a:fillRect/>
              </a:stretch>
            </p:blipFill>
            <p:spPr>
              <a:xfrm>
                <a:off x="4621158" y="2900874"/>
                <a:ext cx="144000" cy="385200"/>
              </a:xfrm>
              <a:prstGeom prst="rect">
                <a:avLst/>
              </a:prstGeom>
            </p:spPr>
          </p:pic>
        </mc:Fallback>
      </mc:AlternateContent>
      <p:grpSp>
        <p:nvGrpSpPr>
          <p:cNvPr id="19" name="Group 6"/>
          <p:cNvGrpSpPr>
            <a:grpSpLocks/>
          </p:cNvGrpSpPr>
          <p:nvPr/>
        </p:nvGrpSpPr>
        <p:grpSpPr bwMode="auto">
          <a:xfrm>
            <a:off x="1066800" y="6477000"/>
            <a:ext cx="5778500" cy="215900"/>
            <a:chOff x="685800" y="6400800"/>
            <a:chExt cx="5778500" cy="215900"/>
          </a:xfrm>
        </p:grpSpPr>
        <p:sp>
          <p:nvSpPr>
            <p:cNvPr id="20"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21"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22"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23"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23629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56013571"/>
              </p:ext>
            </p:extLst>
          </p:nvPr>
        </p:nvGraphicFramePr>
        <p:xfrm>
          <a:off x="0" y="609601"/>
          <a:ext cx="9143999" cy="5161433"/>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26423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Building a compelling brand for all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2847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585417">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result stakeholder satisfaction survey.  Develop Stakeholder Relations Plan.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 result of stakeholder satisfaction survey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50% result of stakeholder satisfaction survey</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Exceeded target by 91%.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baseline="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FF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 visitor survey was done at Lowveld Botanical Gardens by the Tshwane University of Technology. The visitors recorded very high levels of satisfaction with the gardens. The flower show that was presented to celebrate the 50 years of existence provided a great deal of positive public sentiments. </a:t>
                      </a: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15</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59288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1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1651015407"/>
              </p:ext>
            </p:extLst>
          </p:nvPr>
        </p:nvGraphicFramePr>
        <p:xfrm>
          <a:off x="304802" y="990600"/>
          <a:ext cx="8686798" cy="1049338"/>
        </p:xfrm>
        <a:graphic>
          <a:graphicData uri="http://schemas.openxmlformats.org/drawingml/2006/table">
            <a:tbl>
              <a:tblPr/>
              <a:tblGrid>
                <a:gridCol w="2571406">
                  <a:extLst>
                    <a:ext uri="{9D8B030D-6E8A-4147-A177-3AD203B41FA5}">
                      <a16:colId xmlns="" xmlns:a16="http://schemas.microsoft.com/office/drawing/2014/main" val="20000"/>
                    </a:ext>
                  </a:extLst>
                </a:gridCol>
                <a:gridCol w="2208154">
                  <a:extLst>
                    <a:ext uri="{9D8B030D-6E8A-4147-A177-3AD203B41FA5}">
                      <a16:colId xmlns="" xmlns:a16="http://schemas.microsoft.com/office/drawing/2014/main" val="20001"/>
                    </a:ext>
                  </a:extLst>
                </a:gridCol>
                <a:gridCol w="2067681">
                  <a:extLst>
                    <a:ext uri="{9D8B030D-6E8A-4147-A177-3AD203B41FA5}">
                      <a16:colId xmlns="" xmlns:a16="http://schemas.microsoft.com/office/drawing/2014/main" val="20002"/>
                    </a:ext>
                  </a:extLst>
                </a:gridCol>
                <a:gridCol w="183955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61% (8/13)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31% (4/13)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8% (1/13)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5" name="Chart 4"/>
          <p:cNvGraphicFramePr/>
          <p:nvPr>
            <p:extLst>
              <p:ext uri="{D42A27DB-BD31-4B8C-83A1-F6EECF244321}">
                <p14:modId xmlns:p14="http://schemas.microsoft.com/office/powerpoint/2010/main" xmlns="" val="1205222550"/>
              </p:ext>
            </p:extLst>
          </p:nvPr>
        </p:nvGraphicFramePr>
        <p:xfrm>
          <a:off x="609600" y="2133600"/>
          <a:ext cx="7848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16</a:t>
            </a:fld>
            <a:endParaRPr lang="en-ZA" dirty="0">
              <a:solidFill>
                <a:prstClr val="black">
                  <a:tint val="75000"/>
                </a:prstClr>
              </a:solidFill>
            </a:endParaRPr>
          </a:p>
        </p:txBody>
      </p:sp>
    </p:spTree>
    <p:extLst>
      <p:ext uri="{BB962C8B-B14F-4D97-AF65-F5344CB8AC3E}">
        <p14:creationId xmlns:p14="http://schemas.microsoft.com/office/powerpoint/2010/main" xmlns="" val="175152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2 : NATIONAL BOTANICAL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1071023"/>
              </p:ext>
            </p:extLst>
          </p:nvPr>
        </p:nvGraphicFramePr>
        <p:xfrm>
          <a:off x="0" y="609599"/>
          <a:ext cx="9143999" cy="5595008"/>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388782">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 network of National Botanical Gardens are managed and maintained in order to realise benefits to SANBI, civil society and other relevant stakeholders</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2047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64781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indigenous plant species added to the living collections of SANBI’s National Botanical Gardens or the Millennium Seed Bank Partnership (MSBP)</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20 indigenous plant species added to the living collections of the combined network of National Botanical Gardens and/or the MSBP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Report reflecting 20 indigenous species added.  (annual: 20 indigenous plan species added)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Exceeded target.</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216 indigenous plant species added to the living collections of the Millennium Seed Bank Partnership (MSBP).</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a:t>
                      </a:r>
                      <a:r>
                        <a:rPr lang="en-ZA" sz="1200" b="1" i="0" kern="1200" baseline="0" dirty="0">
                          <a:solidFill>
                            <a:schemeClr val="tx1"/>
                          </a:solidFill>
                          <a:effectLst/>
                          <a:latin typeface="Arial" panose="020B0604020202020204" pitchFamily="34" charset="0"/>
                          <a:ea typeface="+mn-ea"/>
                          <a:cs typeface="Arial" panose="020B0604020202020204" pitchFamily="34" charset="0"/>
                        </a:rPr>
                        <a:t> </a:t>
                      </a:r>
                      <a:r>
                        <a:rPr lang="en-ZA" sz="1200" b="1" i="0" kern="1200" dirty="0">
                          <a:solidFill>
                            <a:schemeClr val="tx1"/>
                          </a:solidFill>
                          <a:effectLst/>
                          <a:latin typeface="Arial" panose="020B0604020202020204" pitchFamily="34" charset="0"/>
                          <a:ea typeface="+mn-ea"/>
                          <a:cs typeface="Arial" panose="020B0604020202020204" pitchFamily="34" charset="0"/>
                        </a:rPr>
                        <a:t>216 indigenous plant species added to the living collections of the Millennium Seed Bank Partnership (MSBP).</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SANBI was able to encourage and source additional field collecting support, in addition to the 4 MSBP seed collectors, from horticulturists, interns, volunteers and other conservation groups such as the Custodians of Rare and Endangered Wildflowers (CREW) in collecting seeds for the Millennium Seed Bank Partnership (MSBP).</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17</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11736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2 : NATIONAL BOTANICAL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634516309"/>
              </p:ext>
            </p:extLst>
          </p:nvPr>
        </p:nvGraphicFramePr>
        <p:xfrm>
          <a:off x="-1" y="609599"/>
          <a:ext cx="9144000" cy="5591201"/>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418043">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 network of National Botanical Gardens are managed and maintained in order to realise benefits to SANBI, civil society and other relevant stakeholders</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9248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508258">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new National Botanical Gardens established and operational.</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Thohoyandou: Basic Assessment Report(BAR) compiled for the planned infrastructural developments in the Thohoyandou Botanical Gardens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Final version of BAR for the Thohoyandou Botanical Gardens submitted to DEFF Environment Control Officer (ECO) appointed to monitor implementation of the BAR. (annual: BAR compiled for Thohoyandou Botanical Garden)</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Environmental Management Programme (EMPr)  compiled for the planned infrastructural developments in the Thohoyandou Botanical Garden.</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Environmental Control Officer (ECO) appointed to monitor implementation of the Environmental Management Programme (EMPr) in the Thohoyandou Botanical Garden</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 </a:t>
                      </a:r>
                      <a:r>
                        <a:rPr lang="en-US" sz="1200" b="1" kern="1200" dirty="0">
                          <a:solidFill>
                            <a:schemeClr val="tx1"/>
                          </a:solidFill>
                          <a:effectLst/>
                          <a:latin typeface="Arial" panose="020B0604020202020204" pitchFamily="34" charset="0"/>
                          <a:ea typeface="+mn-ea"/>
                          <a:cs typeface="Arial" panose="020B0604020202020204" pitchFamily="34" charset="0"/>
                        </a:rPr>
                        <a:t>The original target was for a BAR. BAR target was replaced by an EMPr and approved.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18</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0498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2 : NATIONAL BOTANICAL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967448539"/>
              </p:ext>
            </p:extLst>
          </p:nvPr>
        </p:nvGraphicFramePr>
        <p:xfrm>
          <a:off x="-1" y="609599"/>
          <a:ext cx="9144000" cy="5416033"/>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351011">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 network of National Botanical Gardens are managed and maintained in order to realise benefits to SANBI, civil society and other relevant stakeholders</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0366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5129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Number of new National Botanical Gardens established and operational.</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Kwelera: </a:t>
                      </a:r>
                      <a:r>
                        <a:rPr lang="en-ZA" sz="1200" b="0" dirty="0">
                          <a:solidFill>
                            <a:schemeClr val="tx1"/>
                          </a:solidFill>
                          <a:effectLst/>
                          <a:latin typeface="Arial" panose="020B0604020202020204" pitchFamily="34" charset="0"/>
                          <a:ea typeface="Times New Roman"/>
                          <a:cs typeface="Arial" panose="020B0604020202020204" pitchFamily="34" charset="0"/>
                        </a:rPr>
                        <a:t>Planned boundary fence for 10ha portion of the Kwelera NBGs completed</a:t>
                      </a: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Boundary Fence for the 10 ha portion of the Kwelera NBG completed. (annual: boundary fence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solidFill>
                            <a:schemeClr val="tx1"/>
                          </a:solidFill>
                          <a:latin typeface="Arial" panose="020B0604020202020204" pitchFamily="34" charset="0"/>
                          <a:cs typeface="Arial" panose="020B0604020202020204" pitchFamily="34" charset="0"/>
                        </a:rPr>
                        <a:t>Not achieved. Service Provider appointed in March 2020 for construction of boundary fence. Insufficient time available to construct the boundary fence.</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Not Achieved. Service Provider appointed in March 2020 for construction of boundary fence. Insufficient time available to construct the boundary fence.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r>
                        <a:rPr lang="en-ZA" sz="1200" b="0" i="0" kern="1200" dirty="0">
                          <a:solidFill>
                            <a:schemeClr val="tx1"/>
                          </a:solidFill>
                          <a:effectLst/>
                          <a:latin typeface="Arial" panose="020B0604020202020204" pitchFamily="34" charset="0"/>
                          <a:ea typeface="+mn-ea"/>
                          <a:cs typeface="Arial" panose="020B0604020202020204" pitchFamily="34" charset="0"/>
                        </a:rPr>
                        <a:t>Environmental Authorisation for planned boundary fence granted by DEFF in July/August 2019. Failed tender processes (due to technical non-compliance) that started in September 2019 resulted in the appointment of the contractor required to construct the boundary fence only being made in March 2020. Boundary fence will be constructed in 2020/21.</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i="0" kern="1200" dirty="0">
                          <a:solidFill>
                            <a:schemeClr val="tx1"/>
                          </a:solidFill>
                          <a:effectLst/>
                          <a:latin typeface="Arial" panose="020B0604020202020204" pitchFamily="34" charset="0"/>
                          <a:ea typeface="+mn-ea"/>
                          <a:cs typeface="Arial" panose="020B0604020202020204" pitchFamily="34" charset="0"/>
                        </a:rPr>
                        <a:t>SANBI SCM has modified some of the compulsory tender requirements (whilst still complying with National Treasury regulations) that should result in more bidders being eligible for evaluation in future SANBI construction tenders.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19</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08191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solidFill>
            <a:schemeClr val="bg1"/>
          </a:solidFill>
        </p:spPr>
        <p:style>
          <a:lnRef idx="1">
            <a:schemeClr val="accent3"/>
          </a:lnRef>
          <a:fillRef idx="2">
            <a:schemeClr val="accent3"/>
          </a:fillRef>
          <a:effectRef idx="1">
            <a:schemeClr val="accent3"/>
          </a:effectRef>
          <a:fontRef idx="minor">
            <a:schemeClr val="dk1"/>
          </a:fontRef>
        </p:style>
        <p:txBody>
          <a:bodyPr/>
          <a:lstStyle/>
          <a:p>
            <a:r>
              <a:rPr lang="en-ZA" b="1" dirty="0">
                <a:solidFill>
                  <a:srgbClr val="00B050"/>
                </a:solidFill>
              </a:rPr>
              <a:t>SANBI DELEGATION</a:t>
            </a:r>
          </a:p>
        </p:txBody>
      </p:sp>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2</a:t>
            </a:fld>
            <a:endParaRPr lang="en-ZA" dirty="0">
              <a:solidFill>
                <a:prstClr val="black">
                  <a:tint val="75000"/>
                </a:prstClr>
              </a:solidFill>
            </a:endParaRPr>
          </a:p>
        </p:txBody>
      </p:sp>
      <p:sp>
        <p:nvSpPr>
          <p:cNvPr id="7" name="Content Placeholder 2"/>
          <p:cNvSpPr>
            <a:spLocks noGrp="1"/>
          </p:cNvSpPr>
          <p:nvPr>
            <p:ph idx="1"/>
          </p:nvPr>
        </p:nvSpPr>
        <p:spPr>
          <a:xfrm>
            <a:off x="457200" y="1600200"/>
            <a:ext cx="8229600" cy="4421088"/>
          </a:xfrm>
        </p:spPr>
        <p:txBody>
          <a:bodyPr>
            <a:normAutofit/>
          </a:bodyPr>
          <a:lstStyle/>
          <a:p>
            <a:pPr marL="0" indent="0">
              <a:spcAft>
                <a:spcPts val="600"/>
              </a:spcAft>
              <a:buNone/>
            </a:pPr>
            <a:endParaRPr lang="en-ZA" sz="800" b="1" dirty="0"/>
          </a:p>
          <a:p>
            <a:pPr>
              <a:spcAft>
                <a:spcPts val="600"/>
              </a:spcAft>
            </a:pPr>
            <a:r>
              <a:rPr lang="en-ZA" sz="2800" b="1" dirty="0"/>
              <a:t>Mrs Beryl Ferguson, SANBI Board Chairperson</a:t>
            </a:r>
          </a:p>
          <a:p>
            <a:pPr>
              <a:spcAft>
                <a:spcPts val="600"/>
              </a:spcAft>
            </a:pPr>
            <a:r>
              <a:rPr lang="en-ZA" sz="2800" b="1" dirty="0"/>
              <a:t>Ms Carmel Mbizvo, Acting Chief Executive Officer</a:t>
            </a:r>
          </a:p>
          <a:p>
            <a:pPr>
              <a:spcAft>
                <a:spcPts val="600"/>
              </a:spcAft>
            </a:pPr>
            <a:r>
              <a:rPr lang="en-ZA" sz="2800" b="1" dirty="0"/>
              <a:t>Ms Lorato Sithole, Chief Financial Officer</a:t>
            </a:r>
          </a:p>
          <a:p>
            <a:pPr>
              <a:spcAft>
                <a:spcPts val="600"/>
              </a:spcAft>
            </a:pPr>
            <a:r>
              <a:rPr lang="en-ZA" sz="2800" b="1" dirty="0"/>
              <a:t>Mr Elliot Mashile, Chief </a:t>
            </a:r>
            <a:r>
              <a:rPr lang="en-ZA" sz="2800" b="1"/>
              <a:t>Operations </a:t>
            </a:r>
            <a:r>
              <a:rPr lang="en-ZA" sz="2800" b="1" smtClean="0"/>
              <a:t>Officer</a:t>
            </a:r>
            <a:endParaRPr lang="en-ZA" sz="2800" b="1" dirty="0"/>
          </a:p>
          <a:p>
            <a:pPr marL="0" indent="0">
              <a:spcAft>
                <a:spcPts val="600"/>
              </a:spcAft>
              <a:buNone/>
            </a:pPr>
            <a:endParaRPr lang="en-ZA" sz="2800" b="1" dirty="0"/>
          </a:p>
        </p:txBody>
      </p:sp>
    </p:spTree>
    <p:extLst>
      <p:ext uri="{BB962C8B-B14F-4D97-AF65-F5344CB8AC3E}">
        <p14:creationId xmlns:p14="http://schemas.microsoft.com/office/powerpoint/2010/main" xmlns="" val="32889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2 : NATIONAL BOTANICAL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42460282"/>
              </p:ext>
            </p:extLst>
          </p:nvPr>
        </p:nvGraphicFramePr>
        <p:xfrm>
          <a:off x="0" y="609601"/>
          <a:ext cx="9143999" cy="5477880"/>
        </p:xfrm>
        <a:graphic>
          <a:graphicData uri="http://schemas.openxmlformats.org/drawingml/2006/table">
            <a:tbl>
              <a:tblPr/>
              <a:tblGrid>
                <a:gridCol w="1603610">
                  <a:extLst>
                    <a:ext uri="{9D8B030D-6E8A-4147-A177-3AD203B41FA5}">
                      <a16:colId xmlns="" xmlns:a16="http://schemas.microsoft.com/office/drawing/2014/main" val="20000"/>
                    </a:ext>
                  </a:extLst>
                </a:gridCol>
                <a:gridCol w="1413823">
                  <a:extLst>
                    <a:ext uri="{9D8B030D-6E8A-4147-A177-3AD203B41FA5}">
                      <a16:colId xmlns="" xmlns:a16="http://schemas.microsoft.com/office/drawing/2014/main" val="20001"/>
                    </a:ext>
                  </a:extLst>
                </a:gridCol>
                <a:gridCol w="1413823">
                  <a:extLst>
                    <a:ext uri="{9D8B030D-6E8A-4147-A177-3AD203B41FA5}">
                      <a16:colId xmlns="" xmlns:a16="http://schemas.microsoft.com/office/drawing/2014/main" val="20002"/>
                    </a:ext>
                  </a:extLst>
                </a:gridCol>
                <a:gridCol w="1413823">
                  <a:extLst>
                    <a:ext uri="{9D8B030D-6E8A-4147-A177-3AD203B41FA5}">
                      <a16:colId xmlns="" xmlns:a16="http://schemas.microsoft.com/office/drawing/2014/main" val="20003"/>
                    </a:ext>
                  </a:extLst>
                </a:gridCol>
                <a:gridCol w="3298920">
                  <a:extLst>
                    <a:ext uri="{9D8B030D-6E8A-4147-A177-3AD203B41FA5}">
                      <a16:colId xmlns="" xmlns:a16="http://schemas.microsoft.com/office/drawing/2014/main" val="20004"/>
                    </a:ext>
                  </a:extLst>
                </a:gridCol>
              </a:tblGrid>
              <a:tr h="416661">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 network of National Botanical Gardens are managed and maintained in order to realise benefits to SANBI, civil society and other relevant stakeholders</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7916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499962">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maintenance, development and capital infrastructure projects completed across SANBI’s National Botanical Gardens.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45 maintenance/development projects and two (2) SANBI capital infrastructure projects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Cumulative number of 45 maintenance/development projects completed by end of Q4; 1 SANBI capital infrastructure project completed (annual: 45 maintenance/development projects; 2 SANBI capital infrastructure projects completed)</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b="0" i="0" baseline="0" dirty="0">
                          <a:solidFill>
                            <a:schemeClr val="tx1"/>
                          </a:solidFill>
                          <a:latin typeface="Arial" panose="020B0604020202020204" pitchFamily="34" charset="0"/>
                          <a:cs typeface="Arial" panose="020B0604020202020204" pitchFamily="34" charset="0"/>
                        </a:rPr>
                        <a:t>Partially achieved. 44 maintenance/ development projects and 2 capital infrastructure projects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Partially Achieved:</a:t>
                      </a:r>
                      <a:r>
                        <a:rPr lang="en-ZA" sz="1200" b="1" i="0" kern="1200" baseline="0" dirty="0">
                          <a:solidFill>
                            <a:schemeClr val="tx1"/>
                          </a:solidFill>
                          <a:effectLst/>
                          <a:latin typeface="Arial" panose="020B0604020202020204" pitchFamily="34" charset="0"/>
                          <a:ea typeface="+mn-ea"/>
                          <a:cs typeface="Arial" panose="020B0604020202020204" pitchFamily="34" charset="0"/>
                        </a:rPr>
                        <a:t> </a:t>
                      </a:r>
                      <a:r>
                        <a:rPr lang="en-ZA" sz="1200" b="1" i="0" kern="1200" dirty="0">
                          <a:solidFill>
                            <a:schemeClr val="tx1"/>
                          </a:solidFill>
                          <a:effectLst/>
                          <a:latin typeface="Arial" panose="020B0604020202020204" pitchFamily="34" charset="0"/>
                          <a:ea typeface="+mn-ea"/>
                          <a:cs typeface="Arial" panose="020B0604020202020204" pitchFamily="34" charset="0"/>
                        </a:rPr>
                        <a:t>44 maintenance/development projects and 2 capital infrastructure projects completed.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r>
                        <a:rPr lang="en-ZA" sz="1200" b="0" i="0" kern="1200" dirty="0">
                          <a:solidFill>
                            <a:schemeClr val="tx1"/>
                          </a:solidFill>
                          <a:effectLst/>
                          <a:latin typeface="Arial" panose="020B0604020202020204" pitchFamily="34" charset="0"/>
                          <a:ea typeface="+mn-ea"/>
                          <a:cs typeface="Arial" panose="020B0604020202020204" pitchFamily="34" charset="0"/>
                        </a:rPr>
                        <a:t>The final maintenance project that was scheduled for completion in March 2020 could not be finalised by the end of the quarter as the maintenance work took longer than anticipated.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i="0" kern="1200" dirty="0">
                          <a:solidFill>
                            <a:schemeClr val="tx1"/>
                          </a:solidFill>
                          <a:effectLst/>
                          <a:latin typeface="Arial" panose="020B0604020202020204" pitchFamily="34" charset="0"/>
                          <a:ea typeface="+mn-ea"/>
                          <a:cs typeface="Arial" panose="020B0604020202020204" pitchFamily="34" charset="0"/>
                        </a:rPr>
                        <a:t>Projects in 2020/21 will attempt to be completed by latest end February 2021.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20</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28930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2 : NATIONAL BOTANICAL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96872536"/>
              </p:ext>
            </p:extLst>
          </p:nvPr>
        </p:nvGraphicFramePr>
        <p:xfrm>
          <a:off x="0" y="609601"/>
          <a:ext cx="9143999" cy="5508360"/>
        </p:xfrm>
        <a:graphic>
          <a:graphicData uri="http://schemas.openxmlformats.org/drawingml/2006/table">
            <a:tbl>
              <a:tblPr/>
              <a:tblGrid>
                <a:gridCol w="1603610">
                  <a:extLst>
                    <a:ext uri="{9D8B030D-6E8A-4147-A177-3AD203B41FA5}">
                      <a16:colId xmlns="" xmlns:a16="http://schemas.microsoft.com/office/drawing/2014/main" val="20000"/>
                    </a:ext>
                  </a:extLst>
                </a:gridCol>
                <a:gridCol w="1413823">
                  <a:extLst>
                    <a:ext uri="{9D8B030D-6E8A-4147-A177-3AD203B41FA5}">
                      <a16:colId xmlns="" xmlns:a16="http://schemas.microsoft.com/office/drawing/2014/main" val="20001"/>
                    </a:ext>
                  </a:extLst>
                </a:gridCol>
                <a:gridCol w="1413823">
                  <a:extLst>
                    <a:ext uri="{9D8B030D-6E8A-4147-A177-3AD203B41FA5}">
                      <a16:colId xmlns="" xmlns:a16="http://schemas.microsoft.com/office/drawing/2014/main" val="20002"/>
                    </a:ext>
                  </a:extLst>
                </a:gridCol>
                <a:gridCol w="1413823">
                  <a:extLst>
                    <a:ext uri="{9D8B030D-6E8A-4147-A177-3AD203B41FA5}">
                      <a16:colId xmlns="" xmlns:a16="http://schemas.microsoft.com/office/drawing/2014/main" val="20003"/>
                    </a:ext>
                  </a:extLst>
                </a:gridCol>
                <a:gridCol w="3298920">
                  <a:extLst>
                    <a:ext uri="{9D8B030D-6E8A-4147-A177-3AD203B41FA5}">
                      <a16:colId xmlns="" xmlns:a16="http://schemas.microsoft.com/office/drawing/2014/main" val="20004"/>
                    </a:ext>
                  </a:extLst>
                </a:gridCol>
              </a:tblGrid>
              <a:tr h="41666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Nature-based tourism and recreational activities are strengthened in all National Botanical Gardens to contribute to SANBI’s sustainability</a:t>
                      </a:r>
                      <a:endParaRPr lang="en-ZA" sz="14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spcAft>
                          <a:spcPts val="0"/>
                        </a:spcAft>
                      </a:pP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7916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607118">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visitor numbers increased.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Minimum of five per cent (5%) annual increase in visitor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 annual increase in visitor numbers (annual: 5 % annual increase in visitor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baseline="0" dirty="0">
                          <a:latin typeface="Arial" panose="020B0604020202020204" pitchFamily="34" charset="0"/>
                          <a:cs typeface="Arial" panose="020B0604020202020204" pitchFamily="34" charset="0"/>
                        </a:rPr>
                        <a:t>Partially achieved. 3% annual increase in visitor numbers. Combined visitor number for the 12-month period 1 April 2019 to 31 March 2020 was 1,461,107 (compared with 1,413,974 for 2018/19). </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Partially achieved:3% annual increase in visitor numbers. Combined visitor number for the 12-month period 1 April 2019 to 31 March 2020 was 1,461,107 (compared with 1,413,974 for 2018/19).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r>
                        <a:rPr lang="en-ZA" sz="1200" b="0" i="0" kern="1200" dirty="0">
                          <a:solidFill>
                            <a:schemeClr val="tx1"/>
                          </a:solidFill>
                          <a:effectLst/>
                          <a:latin typeface="Arial" panose="020B0604020202020204" pitchFamily="34" charset="0"/>
                          <a:ea typeface="+mn-ea"/>
                          <a:cs typeface="Arial" panose="020B0604020202020204" pitchFamily="34" charset="0"/>
                        </a:rPr>
                        <a:t>National state of disaster announced on 15 March 2020 and lockdown on 26 March 2020 resulted in several events having to be postponed or cancelled due to restrictions on mass gatherings and events imposed by national government as from 16 March 2020. Visitors across Gardens in March 2020 were 40% down on the same month in 2019 as a result of the COVID-19 induced lockdown and restrictions on gatherings. Visitor numbers in February 2020 were 9% above the previous year's 11-month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i="0" kern="1200" dirty="0">
                          <a:solidFill>
                            <a:schemeClr val="tx1"/>
                          </a:solidFill>
                          <a:effectLst/>
                          <a:latin typeface="Arial" panose="020B0604020202020204" pitchFamily="34" charset="0"/>
                          <a:ea typeface="+mn-ea"/>
                          <a:cs typeface="Arial" panose="020B0604020202020204" pitchFamily="34" charset="0"/>
                        </a:rPr>
                        <a:t>Negative impact of the coronavirus pandemic on the global and South African economy was unexpected and unprecedented.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21</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80128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2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972846055"/>
              </p:ext>
            </p:extLst>
          </p:nvPr>
        </p:nvGraphicFramePr>
        <p:xfrm>
          <a:off x="152400" y="990600"/>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40% (2/5)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40% (2/5)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20% (1/5)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13944702"/>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22</a:t>
            </a:fld>
            <a:endParaRPr lang="en-ZA" dirty="0">
              <a:solidFill>
                <a:prstClr val="black">
                  <a:tint val="75000"/>
                </a:prstClr>
              </a:solidFill>
            </a:endParaRPr>
          </a:p>
        </p:txBody>
      </p:sp>
    </p:spTree>
    <p:extLst>
      <p:ext uri="{BB962C8B-B14F-4D97-AF65-F5344CB8AC3E}">
        <p14:creationId xmlns:p14="http://schemas.microsoft.com/office/powerpoint/2010/main" xmlns="" val="4184153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3 : FOUNDATIONAL BIODIVERSITY INFORMATION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543227431"/>
              </p:ext>
            </p:extLst>
          </p:nvPr>
        </p:nvGraphicFramePr>
        <p:xfrm>
          <a:off x="0" y="609600"/>
          <a:ext cx="9143999" cy="5273672"/>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684294">
                  <a:extLst>
                    <a:ext uri="{9D8B030D-6E8A-4147-A177-3AD203B41FA5}">
                      <a16:colId xmlns="" xmlns:a16="http://schemas.microsoft.com/office/drawing/2014/main" val="20003"/>
                    </a:ext>
                  </a:extLst>
                </a:gridCol>
                <a:gridCol w="2987823">
                  <a:extLst>
                    <a:ext uri="{9D8B030D-6E8A-4147-A177-3AD203B41FA5}">
                      <a16:colId xmlns="" xmlns:a16="http://schemas.microsoft.com/office/drawing/2014/main" val="20004"/>
                    </a:ext>
                  </a:extLst>
                </a:gridCol>
              </a:tblGrid>
              <a:tr h="496480">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Foundational biodiversity information is developed through describing and classifying species and ecosystems in South Africa</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70952">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535944">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animal and plant species for which descriptive and classification information has been 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3,200 South African species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880 South African species compiled. (annual: 3200 South African species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2301 plant species descriptions/pages were compiled and 252 animal species descriptions/pages were compiled.</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a:t>
                      </a:r>
                      <a:r>
                        <a:rPr lang="en-ZA" sz="1200" b="1" i="0" kern="1200" dirty="0">
                          <a:solidFill>
                            <a:schemeClr val="tx1"/>
                          </a:solidFill>
                          <a:effectLst/>
                          <a:latin typeface="Arial" panose="020B0604020202020204" pitchFamily="34" charset="0"/>
                          <a:ea typeface="+mn-ea"/>
                          <a:cs typeface="Arial" panose="020B0604020202020204" pitchFamily="34" charset="0"/>
                        </a:rPr>
                        <a:t>: 3304 south African species descriptions/pages were compiled</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083839">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version releases for ecosystem classification and maps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version release for an ecosystem classification and map(terrestrial)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version release for an ecosystem classification and map (terrestrial)  (annual:1version release)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The version release for terrestrial ecosystems was finalised.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a:t>
                      </a:r>
                      <a:r>
                        <a:rPr lang="en-ZA" sz="1200" b="1" i="0" dirty="0">
                          <a:solidFill>
                            <a:schemeClr val="tx1"/>
                          </a:solidFill>
                          <a:latin typeface="Arial" panose="020B0604020202020204" pitchFamily="34" charset="0"/>
                          <a:cs typeface="Arial" panose="020B0604020202020204" pitchFamily="34" charset="0"/>
                        </a:rPr>
                        <a:t>:</a:t>
                      </a:r>
                      <a:r>
                        <a:rPr lang="en-ZA" sz="1200" b="1" i="0" baseline="0" dirty="0">
                          <a:solidFill>
                            <a:schemeClr val="tx1"/>
                          </a:solidFill>
                          <a:latin typeface="Arial" panose="020B0604020202020204" pitchFamily="34" charset="0"/>
                          <a:cs typeface="Arial" panose="020B0604020202020204" pitchFamily="34" charset="0"/>
                        </a:rPr>
                        <a:t> </a:t>
                      </a:r>
                      <a:r>
                        <a:rPr lang="en-ZA" sz="1200" b="1" i="0" dirty="0">
                          <a:solidFill>
                            <a:schemeClr val="tx1"/>
                          </a:solidFill>
                          <a:latin typeface="Arial" panose="020B0604020202020204" pitchFamily="34" charset="0"/>
                          <a:cs typeface="Arial" panose="020B0604020202020204" pitchFamily="34" charset="0"/>
                        </a:rPr>
                        <a:t>The version release for terrestrial ecosystems was finalised</a:t>
                      </a: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23</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34033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3 : FOUNDATIONAL BIODIVERSITY INFORMATION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10329911"/>
              </p:ext>
            </p:extLst>
          </p:nvPr>
        </p:nvGraphicFramePr>
        <p:xfrm>
          <a:off x="0" y="609600"/>
          <a:ext cx="9143999" cy="4744842"/>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324254">
                  <a:extLst>
                    <a:ext uri="{9D8B030D-6E8A-4147-A177-3AD203B41FA5}">
                      <a16:colId xmlns="" xmlns:a16="http://schemas.microsoft.com/office/drawing/2014/main" val="20003"/>
                    </a:ext>
                  </a:extLst>
                </a:gridCol>
                <a:gridCol w="3347863">
                  <a:extLst>
                    <a:ext uri="{9D8B030D-6E8A-4147-A177-3AD203B41FA5}">
                      <a16:colId xmlns="" xmlns:a16="http://schemas.microsoft.com/office/drawing/2014/main" val="20004"/>
                    </a:ext>
                  </a:extLst>
                </a:gridCol>
              </a:tblGrid>
              <a:tr h="415341">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Foundational biodiversity information is developed through describing and classifying species and ecosystems in South Africa</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77642">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670048">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quality controlled records for plant specimens in SANBI’s Herbaria, and for animal specimens in museums or based on observations, added to databases.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56,000 biodiversity records added to database.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15,000 biodiversity records added to database (annual: 56 biodiversity records)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Partially achieved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13 252 biodiversity records (comprising 8750 animal records and 4502 plant records) were added to the database</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Annual</a:t>
                      </a:r>
                      <a:r>
                        <a:rPr lang="en-ZA" sz="1200" b="1" kern="1200" baseline="0" dirty="0">
                          <a:solidFill>
                            <a:schemeClr val="tx1"/>
                          </a:solidFill>
                          <a:effectLst/>
                          <a:latin typeface="Arial" panose="020B0604020202020204" pitchFamily="34" charset="0"/>
                          <a:ea typeface="+mn-ea"/>
                          <a:cs typeface="Arial" panose="020B0604020202020204" pitchFamily="34" charset="0"/>
                        </a:rPr>
                        <a:t> Target Exceeded: </a:t>
                      </a:r>
                      <a:r>
                        <a:rPr lang="en-ZA" sz="1200" b="1" kern="1200" dirty="0">
                          <a:solidFill>
                            <a:schemeClr val="tx1"/>
                          </a:solidFill>
                          <a:effectLst/>
                          <a:latin typeface="Arial" panose="020B0604020202020204" pitchFamily="34" charset="0"/>
                          <a:ea typeface="+mn-ea"/>
                          <a:cs typeface="Arial" panose="020B0604020202020204" pitchFamily="34" charset="0"/>
                        </a:rPr>
                        <a:t>56 468 biodiversity records were added to the database</a:t>
                      </a:r>
                      <a:r>
                        <a:rPr lang="en-ZA" sz="1200" b="1" i="0" kern="1200" dirty="0">
                          <a:solidFill>
                            <a:schemeClr val="tx1"/>
                          </a:solidFill>
                          <a:effectLst/>
                          <a:latin typeface="Arial" panose="020B0604020202020204" pitchFamily="34" charset="0"/>
                          <a:ea typeface="+mn-ea"/>
                          <a:cs typeface="Arial" panose="020B0604020202020204" pitchFamily="34" charset="0"/>
                        </a:rPr>
                        <a:t>.</a:t>
                      </a:r>
                      <a:r>
                        <a:rPr lang="en-ZA" sz="1200" b="1" i="0" kern="1200" baseline="0" dirty="0">
                          <a:solidFill>
                            <a:schemeClr val="tx1"/>
                          </a:solidFill>
                          <a:effectLst/>
                          <a:latin typeface="Arial" panose="020B0604020202020204" pitchFamily="34" charset="0"/>
                          <a:ea typeface="+mn-ea"/>
                          <a:cs typeface="Arial" panose="020B0604020202020204" pitchFamily="34" charset="0"/>
                        </a:rPr>
                        <a:t>  </a:t>
                      </a: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 by 468 records due to partner institutions providing more records than anticipated.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24</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11914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3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617985342"/>
              </p:ext>
            </p:extLst>
          </p:nvPr>
        </p:nvGraphicFramePr>
        <p:xfrm>
          <a:off x="152400" y="990600"/>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100% (3/3)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733717378"/>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25</a:t>
            </a:fld>
            <a:endParaRPr lang="en-ZA" dirty="0">
              <a:solidFill>
                <a:prstClr val="black">
                  <a:tint val="75000"/>
                </a:prstClr>
              </a:solidFill>
            </a:endParaRPr>
          </a:p>
        </p:txBody>
      </p:sp>
    </p:spTree>
    <p:extLst>
      <p:ext uri="{BB962C8B-B14F-4D97-AF65-F5344CB8AC3E}">
        <p14:creationId xmlns:p14="http://schemas.microsoft.com/office/powerpoint/2010/main" xmlns="" val="183273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4 :</a:t>
            </a:r>
            <a:r>
              <a:rPr lang="en-ZA" sz="2000" b="1" dirty="0">
                <a:solidFill>
                  <a:srgbClr val="00B050"/>
                </a:solidFill>
                <a:latin typeface="Arial" panose="020B0604020202020204" pitchFamily="34" charset="0"/>
              </a:rPr>
              <a:t>ACCESS, MONITOR AND REPORT ON THE STATE OF BIODIVERSITY  AND INCREASE KNOWLEDGE FOR DECISION MAKING</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85855871"/>
              </p:ext>
            </p:extLst>
          </p:nvPr>
        </p:nvGraphicFramePr>
        <p:xfrm>
          <a:off x="0" y="609601"/>
          <a:ext cx="9143999" cy="5467407"/>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407201">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New knowledge created to inform assessments and decision making relating to biodiversity</a:t>
                      </a:r>
                    </a:p>
                    <a:p>
                      <a:pPr algn="l">
                        <a:lnSpc>
                          <a:spcPct val="100000"/>
                        </a:lnSpc>
                        <a:spcAft>
                          <a:spcPts val="0"/>
                        </a:spcAft>
                      </a:pPr>
                      <a:endParaRPr lang="en-ZA" sz="1400" b="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5452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617721">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research papers published in journals accredited by the Department of Higher Education and Training (DHET)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85 papers published in DHET accredited journals.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20 papers published.  (annual: 85 papers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Exceeded target. 27 papers published in Q4 with a total of 86 for the year</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 by one publication. </a:t>
                      </a:r>
                      <a:r>
                        <a:rPr lang="en-ZA" sz="1200" b="0" i="0" dirty="0">
                          <a:latin typeface="Arial" panose="020B0604020202020204" pitchFamily="34" charset="0"/>
                          <a:cs typeface="Arial" panose="020B0604020202020204" pitchFamily="34" charset="0"/>
                        </a:rPr>
                        <a:t>Publications uploaded in Q4 bring the total to 86 Publications for the year, slightly exceeding the annual target of 85</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932238">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Invasive Species Project plans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45 invasive species project plans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15 project plans. (annual: 45 invasive species project plans)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45 invasive species project plans were finalised in Q4 with a total of 45 for the year</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a:t>
                      </a:r>
                      <a:r>
                        <a:rPr lang="en-ZA" sz="1200" b="1" i="0" kern="1200" dirty="0">
                          <a:solidFill>
                            <a:schemeClr val="tx1"/>
                          </a:solidFill>
                          <a:effectLst/>
                          <a:latin typeface="Arial" panose="020B0604020202020204" pitchFamily="34" charset="0"/>
                          <a:ea typeface="+mn-ea"/>
                          <a:cs typeface="Arial" panose="020B0604020202020204" pitchFamily="34" charset="0"/>
                        </a:rPr>
                        <a:t>: 45 project plans completed</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26</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062813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4 :</a:t>
            </a:r>
            <a:r>
              <a:rPr lang="en-ZA" sz="2000" b="1" dirty="0">
                <a:solidFill>
                  <a:srgbClr val="00B050"/>
                </a:solidFill>
                <a:latin typeface="Arial" panose="020B0604020202020204" pitchFamily="34" charset="0"/>
              </a:rPr>
              <a:t>ACCESS, MONITOR AND REPORT ON THE STATE OF BIODIVERSITY  AND INCREASE KNOWLEDGE FOR DECISION MAKING</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77347648"/>
              </p:ext>
            </p:extLst>
          </p:nvPr>
        </p:nvGraphicFramePr>
        <p:xfrm>
          <a:off x="0" y="609600"/>
          <a:ext cx="9143999" cy="5441464"/>
        </p:xfrm>
        <a:graphic>
          <a:graphicData uri="http://schemas.openxmlformats.org/drawingml/2006/table">
            <a:tbl>
              <a:tblPr/>
              <a:tblGrid>
                <a:gridCol w="1668612">
                  <a:extLst>
                    <a:ext uri="{9D8B030D-6E8A-4147-A177-3AD203B41FA5}">
                      <a16:colId xmlns="" xmlns:a16="http://schemas.microsoft.com/office/drawing/2014/main" val="20000"/>
                    </a:ext>
                  </a:extLst>
                </a:gridCol>
                <a:gridCol w="117519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3851919">
                  <a:extLst>
                    <a:ext uri="{9D8B030D-6E8A-4147-A177-3AD203B41FA5}">
                      <a16:colId xmlns="" xmlns:a16="http://schemas.microsoft.com/office/drawing/2014/main" val="20004"/>
                    </a:ext>
                  </a:extLst>
                </a:gridCol>
              </a:tblGrid>
              <a:tr h="371128">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New knowledge created to inform assessments and decision making relating to biodiversity</a:t>
                      </a:r>
                    </a:p>
                    <a:p>
                      <a:pPr algn="l">
                        <a:lnSpc>
                          <a:spcPct val="100000"/>
                        </a:lnSpc>
                        <a:spcAft>
                          <a:spcPts val="0"/>
                        </a:spcAft>
                      </a:pPr>
                      <a:endParaRPr lang="en-ZA" sz="1400" b="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808504">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3713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risk analysis conducted for Invasive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70 risk analysis for invasive species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30 risk analyses. (annual 70 risk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Partially</a:t>
                      </a:r>
                      <a:r>
                        <a:rPr lang="en-ZA" sz="1200" b="0" i="0" baseline="0" dirty="0">
                          <a:latin typeface="Arial" panose="020B0604020202020204" pitchFamily="34" charset="0"/>
                          <a:cs typeface="Arial" panose="020B0604020202020204" pitchFamily="34" charset="0"/>
                        </a:rPr>
                        <a:t> </a:t>
                      </a:r>
                      <a:r>
                        <a:rPr lang="en-ZA" sz="1200" b="0" i="0" dirty="0">
                          <a:latin typeface="Arial" panose="020B0604020202020204" pitchFamily="34" charset="0"/>
                          <a:cs typeface="Arial" panose="020B0604020202020204" pitchFamily="34" charset="0"/>
                        </a:rPr>
                        <a:t>achieved. Five (5) risk assessments were completed in the final quarter bringing the total to 13 for the year (i.e. 19%)</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Partially Achieved: The 13 completed risk analyses were substantially below the annual target of 70 due to further developments in best practice protocols and criteria for risk analyses. This resulted in delays in the actual assessments. </a:t>
                      </a:r>
                      <a:endParaRPr lang="en-ZA" sz="1200" b="0" i="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a:t>
                      </a:r>
                      <a:r>
                        <a:rPr lang="en-ZA" sz="1200" b="0" i="0" kern="1200" dirty="0">
                          <a:solidFill>
                            <a:schemeClr val="tx1"/>
                          </a:solidFill>
                          <a:effectLst/>
                          <a:latin typeface="Arial" panose="020B0604020202020204" pitchFamily="34" charset="0"/>
                          <a:ea typeface="+mn-ea"/>
                          <a:cs typeface="Arial" panose="020B0604020202020204" pitchFamily="34" charset="0"/>
                        </a:rPr>
                        <a:t>:  The development of risk analyses is taking place at the same time that national and international procedures and protocols are being developed and amended. SANBI is applying international best practice in order to avoid litigation and has therefore amended risk analysis protocols to align with best practice. It has taken longer than expected to put these systems in place and to appoint relevant experts to undertake the analyses.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i="0" kern="1200" dirty="0">
                          <a:solidFill>
                            <a:schemeClr val="tx1"/>
                          </a:solidFill>
                          <a:effectLst/>
                          <a:latin typeface="Arial" panose="020B0604020202020204" pitchFamily="34" charset="0"/>
                          <a:ea typeface="+mn-ea"/>
                          <a:cs typeface="Arial" panose="020B0604020202020204" pitchFamily="34" charset="0"/>
                        </a:rPr>
                        <a:t>The protocols and systems are now in place, the analysis protocols have been tested and a new risk analysis committee (ASRARP) has been appointed. It is therefore expected that SANBI will make up the backlog in the next financial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27</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257205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4 :</a:t>
            </a:r>
            <a:r>
              <a:rPr lang="en-ZA" sz="2000" b="1" dirty="0">
                <a:solidFill>
                  <a:srgbClr val="00B050"/>
                </a:solidFill>
                <a:latin typeface="Arial" panose="020B0604020202020204" pitchFamily="34" charset="0"/>
              </a:rPr>
              <a:t>ACCESS, MONITOR AND REPORT ON THE STATE OF BIODIVERSITY  AND INCREASE KNOWLEDGE FOR DECISION MAKING</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45175697"/>
              </p:ext>
            </p:extLst>
          </p:nvPr>
        </p:nvGraphicFramePr>
        <p:xfrm>
          <a:off x="0" y="609600"/>
          <a:ext cx="9143999" cy="5555361"/>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534184">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New knowledge created to inform assessments and decision making relating to biodiversity</a:t>
                      </a:r>
                    </a:p>
                    <a:p>
                      <a:pPr algn="l">
                        <a:lnSpc>
                          <a:spcPct val="100000"/>
                        </a:lnSpc>
                        <a:spcAft>
                          <a:spcPts val="0"/>
                        </a:spcAft>
                      </a:pPr>
                      <a:endParaRPr lang="en-ZA" sz="1400" b="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3205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13294">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cooperative research networks established to generate knowledge linked to SANBI ‘s mandate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 cooperative research networks(marine, biodiversity economy)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 2 draft cooperative network concepts. (annual: 2 cooperative research networks)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2  network agreements have been finalised, one for the biodiversity economy (wildlife trade) and one for marine (Coastwise).</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a:t>
                      </a:r>
                      <a:r>
                        <a:rPr lang="en-ZA" sz="1200" b="0" i="0" kern="1200" dirty="0">
                          <a:solidFill>
                            <a:schemeClr val="tx1"/>
                          </a:solidFill>
                          <a:effectLst/>
                          <a:latin typeface="Arial" panose="020B0604020202020204" pitchFamily="34" charset="0"/>
                          <a:ea typeface="+mn-ea"/>
                          <a:cs typeface="Arial" panose="020B0604020202020204" pitchFamily="34" charset="0"/>
                        </a:rPr>
                        <a:t>: Two networks established</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28</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8088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4: </a:t>
            </a:r>
            <a:r>
              <a:rPr lang="en-ZA" sz="2000" b="1" dirty="0">
                <a:solidFill>
                  <a:srgbClr val="00B050"/>
                </a:solidFill>
                <a:latin typeface="Arial" panose="020B0604020202020204" pitchFamily="34" charset="0"/>
              </a:rPr>
              <a:t>ACCESS, MONITOR AND REPORT ON THE STATE OF BIODIVERSITY  AND INCREASE KNOWLEDGE FOR DECISION MAKING</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651461087"/>
              </p:ext>
            </p:extLst>
          </p:nvPr>
        </p:nvGraphicFramePr>
        <p:xfrm>
          <a:off x="0" y="609601"/>
          <a:ext cx="9143999" cy="5608415"/>
        </p:xfrm>
        <a:graphic>
          <a:graphicData uri="http://schemas.openxmlformats.org/drawingml/2006/table">
            <a:tbl>
              <a:tblPr/>
              <a:tblGrid>
                <a:gridCol w="1668612">
                  <a:extLst>
                    <a:ext uri="{9D8B030D-6E8A-4147-A177-3AD203B41FA5}">
                      <a16:colId xmlns="" xmlns:a16="http://schemas.microsoft.com/office/drawing/2014/main" val="20000"/>
                    </a:ext>
                  </a:extLst>
                </a:gridCol>
                <a:gridCol w="117519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3923927">
                  <a:extLst>
                    <a:ext uri="{9D8B030D-6E8A-4147-A177-3AD203B41FA5}">
                      <a16:colId xmlns="" xmlns:a16="http://schemas.microsoft.com/office/drawing/2014/main" val="20004"/>
                    </a:ext>
                  </a:extLst>
                </a:gridCol>
              </a:tblGrid>
              <a:tr h="416268">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The status of biodiversity, including biological invasions, is systematically assessed to determine current state and trends and to identify risks or benefits to the environment and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1806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460017">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national biodiversity synthesis or assessments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1assessment completed and report compiled (GMOs)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Assessment. (annual: 1 assessment completed and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Partially</a:t>
                      </a:r>
                      <a:r>
                        <a:rPr lang="en-ZA" sz="1200" b="0" i="0" baseline="0" dirty="0">
                          <a:latin typeface="Arial" panose="020B0604020202020204" pitchFamily="34" charset="0"/>
                          <a:cs typeface="Arial" panose="020B0604020202020204" pitchFamily="34" charset="0"/>
                        </a:rPr>
                        <a:t> </a:t>
                      </a:r>
                      <a:r>
                        <a:rPr lang="en-ZA" sz="1200" b="0" i="0" dirty="0">
                          <a:latin typeface="Arial" panose="020B0604020202020204" pitchFamily="34" charset="0"/>
                          <a:cs typeface="Arial" panose="020B0604020202020204" pitchFamily="34" charset="0"/>
                        </a:rPr>
                        <a:t>achieved. The First order drafts of two assessments have been completed (GMOs and Biological Invasions) but the final GMO assessment has not been completed.</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baseline="0" dirty="0">
                          <a:solidFill>
                            <a:schemeClr val="tx1"/>
                          </a:solidFill>
                          <a:effectLst/>
                          <a:latin typeface="Arial" panose="020B0604020202020204" pitchFamily="34" charset="0"/>
                          <a:ea typeface="+mn-ea"/>
                          <a:cs typeface="Arial" panose="020B0604020202020204" pitchFamily="34" charset="0"/>
                        </a:rPr>
                        <a:t>Annual Target Partially Achieved. </a:t>
                      </a:r>
                      <a:r>
                        <a:rPr lang="en-ZA" sz="1200" b="1" i="0" kern="1200" dirty="0">
                          <a:solidFill>
                            <a:schemeClr val="tx1"/>
                          </a:solidFill>
                          <a:effectLst/>
                          <a:latin typeface="Arial" panose="020B0604020202020204" pitchFamily="34" charset="0"/>
                          <a:ea typeface="+mn-ea"/>
                          <a:cs typeface="Arial" panose="020B0604020202020204" pitchFamily="34" charset="0"/>
                        </a:rPr>
                        <a:t>The annual target for a completed assessment was not achieved due to delays in accessing data and due to the non-availability of volunteer authors who need to contribute critical sections to the report. The data has now been obtained and the assessment will be completed in the next financial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r>
                        <a:rPr lang="en-ZA" sz="1200" b="0" i="0" kern="1200" dirty="0">
                          <a:solidFill>
                            <a:schemeClr val="tx1"/>
                          </a:solidFill>
                          <a:effectLst/>
                          <a:latin typeface="Arial" panose="020B0604020202020204" pitchFamily="34" charset="0"/>
                          <a:ea typeface="+mn-ea"/>
                          <a:cs typeface="Arial" panose="020B0604020202020204" pitchFamily="34" charset="0"/>
                        </a:rPr>
                        <a:t>There were 2 challenges. i) The GMO assessment is the first of its kind in South Africa and has not been undertaken anywhere in the world. This has meant developing a framework for assessment from basics, which has taken additional time; 2) There is limited scientific capacity in South Africa to assess GMO impacts on biodiversity. These scientists can only contribute to the assessment when they have spare time and the assessment has therefore taken longer than scheduled.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i="0" kern="1200" dirty="0">
                          <a:solidFill>
                            <a:schemeClr val="tx1"/>
                          </a:solidFill>
                          <a:effectLst/>
                          <a:latin typeface="Arial" panose="020B0604020202020204" pitchFamily="34" charset="0"/>
                          <a:ea typeface="+mn-ea"/>
                          <a:cs typeface="Arial" panose="020B0604020202020204" pitchFamily="34" charset="0"/>
                        </a:rPr>
                        <a:t>the assessment framework has been agreed and lead authors have been appointed. The work will be completed in 2020/2021</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29</a:t>
            </a:fld>
            <a:endParaRPr lang="en-ZA" dirty="0">
              <a:solidFill>
                <a:prstClr val="black">
                  <a:tint val="75000"/>
                </a:prstClr>
              </a:solidFill>
            </a:endParaRPr>
          </a:p>
        </p:txBody>
      </p:sp>
    </p:spTree>
    <p:extLst>
      <p:ext uri="{BB962C8B-B14F-4D97-AF65-F5344CB8AC3E}">
        <p14:creationId xmlns:p14="http://schemas.microsoft.com/office/powerpoint/2010/main" xmlns="" val="18530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360000"/>
            <a:ext cx="9144000" cy="63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itle 1"/>
          <p:cNvSpPr>
            <a:spLocks noGrp="1"/>
          </p:cNvSpPr>
          <p:nvPr>
            <p:ph type="ctrTitle"/>
          </p:nvPr>
        </p:nvSpPr>
        <p:spPr>
          <a:xfrm>
            <a:off x="360000" y="359999"/>
            <a:ext cx="8388464" cy="639688"/>
          </a:xfrm>
        </p:spPr>
        <p:txBody>
          <a:bodyPr lIns="0" tIns="0" rIns="0" bIns="0" anchor="ctr">
            <a:normAutofit/>
          </a:bodyPr>
          <a:lstStyle/>
          <a:p>
            <a:r>
              <a:rPr lang="en-ZA" sz="3200" dirty="0">
                <a:solidFill>
                  <a:srgbClr val="00B050"/>
                </a:solidFill>
                <a:latin typeface="Arial Black" panose="020B0A04020102020204" pitchFamily="34" charset="0"/>
                <a:cs typeface="Arial" panose="020B0604020202020204" pitchFamily="34" charset="0"/>
              </a:rPr>
              <a:t>PRESENTATION OUTLINE</a:t>
            </a:r>
          </a:p>
        </p:txBody>
      </p:sp>
      <p:sp>
        <p:nvSpPr>
          <p:cNvPr id="3" name="Subtitle 2"/>
          <p:cNvSpPr>
            <a:spLocks noGrp="1"/>
          </p:cNvSpPr>
          <p:nvPr>
            <p:ph type="subTitle" idx="1"/>
          </p:nvPr>
        </p:nvSpPr>
        <p:spPr>
          <a:xfrm>
            <a:off x="28072" y="999687"/>
            <a:ext cx="9115928" cy="5165617"/>
          </a:xfrm>
          <a:noFill/>
        </p:spPr>
        <p:txBody>
          <a:bodyPr lIns="0" tIns="0" rIns="0" bIns="0">
            <a:normAutofit fontScale="47500" lnSpcReduction="20000"/>
          </a:bodyPr>
          <a:lstStyle/>
          <a:p>
            <a:pPr marL="285750" indent="-285750" algn="l">
              <a:lnSpc>
                <a:spcPct val="170000"/>
              </a:lnSpc>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SANBI’s Programmes </a:t>
            </a:r>
            <a:r>
              <a:rPr lang="en-ZA" sz="6000" b="1" dirty="0">
                <a:solidFill>
                  <a:srgbClr val="00B050"/>
                </a:solidFill>
                <a:latin typeface="Arial" panose="020B0604020202020204" pitchFamily="34" charset="0"/>
                <a:cs typeface="Arial" panose="020B0604020202020204" pitchFamily="34" charset="0"/>
              </a:rPr>
              <a:t>(APP 2019/20)  Slides 4 - 49</a:t>
            </a:r>
            <a:endParaRPr lang="en-ZA" sz="6000" b="1" dirty="0">
              <a:solidFill>
                <a:schemeClr val="tx1"/>
              </a:solidFill>
              <a:latin typeface="Arial" panose="020B0604020202020204" pitchFamily="34" charset="0"/>
              <a:cs typeface="Arial" panose="020B0604020202020204" pitchFamily="34" charset="0"/>
            </a:endParaRPr>
          </a:p>
          <a:p>
            <a:pPr marL="285750" indent="-285750" algn="l">
              <a:lnSpc>
                <a:spcPct val="170000"/>
              </a:lnSpc>
              <a:spcBef>
                <a:spcPts val="600"/>
              </a:spcBef>
              <a:spcAft>
                <a:spcPts val="600"/>
              </a:spcAft>
              <a:buFont typeface="Arial" panose="020B0604020202020204" pitchFamily="34" charset="0"/>
              <a:buChar char="•"/>
            </a:pPr>
            <a:r>
              <a:rPr lang="en-ZA" sz="6000" b="1" dirty="0">
                <a:solidFill>
                  <a:schemeClr val="tx1"/>
                </a:solidFill>
                <a:latin typeface="Arial" panose="020B0604020202020204" pitchFamily="34" charset="0"/>
                <a:cs typeface="Arial" panose="020B0604020202020204" pitchFamily="34" charset="0"/>
              </a:rPr>
              <a:t>Financial Performance 2019/20 </a:t>
            </a:r>
            <a:r>
              <a:rPr lang="en-ZA" sz="6000" b="1" dirty="0">
                <a:solidFill>
                  <a:srgbClr val="00B050"/>
                </a:solidFill>
                <a:latin typeface="Arial" panose="020B0604020202020204" pitchFamily="34" charset="0"/>
                <a:cs typeface="Arial" panose="020B0604020202020204" pitchFamily="34" charset="0"/>
              </a:rPr>
              <a:t>Slides 50 - 54</a:t>
            </a:r>
          </a:p>
          <a:p>
            <a:pPr algn="l">
              <a:spcBef>
                <a:spcPts val="1200"/>
              </a:spcBef>
              <a:spcAft>
                <a:spcPts val="1200"/>
              </a:spcAft>
            </a:pPr>
            <a:endParaRPr lang="en-ZA" sz="5500" b="1" dirty="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a:solidFill>
                <a:schemeClr val="tx1">
                  <a:lumMod val="95000"/>
                  <a:lumOff val="5000"/>
                </a:schemeClr>
              </a:solidFill>
              <a:latin typeface="Arial" panose="020B0604020202020204" pitchFamily="34" charset="0"/>
              <a:cs typeface="Arial" panose="020B0604020202020204" pitchFamily="34" charset="0"/>
            </a:endParaRPr>
          </a:p>
          <a:p>
            <a:pPr algn="l">
              <a:spcBef>
                <a:spcPts val="200"/>
              </a:spcBef>
              <a:spcAft>
                <a:spcPts val="600"/>
              </a:spcAft>
            </a:pP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endParaRPr lang="en-ZA" sz="29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3</a:t>
            </a:fld>
            <a:endParaRPr lang="en-ZA" dirty="0">
              <a:solidFill>
                <a:prstClr val="black">
                  <a:tint val="75000"/>
                </a:prstClr>
              </a:solidFill>
            </a:endParaRPr>
          </a:p>
        </p:txBody>
      </p:sp>
    </p:spTree>
    <p:extLst>
      <p:ext uri="{BB962C8B-B14F-4D97-AF65-F5344CB8AC3E}">
        <p14:creationId xmlns:p14="http://schemas.microsoft.com/office/powerpoint/2010/main" xmlns="" val="257016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4: </a:t>
            </a:r>
            <a:r>
              <a:rPr lang="en-ZA" sz="2000" b="1" dirty="0">
                <a:solidFill>
                  <a:srgbClr val="00B050"/>
                </a:solidFill>
                <a:latin typeface="Arial" panose="020B0604020202020204" pitchFamily="34" charset="0"/>
              </a:rPr>
              <a:t>ACCESS, MONITOR AND REPORT ON THE STATE OF BIODIVERSITY  AND INCREASE KNOWLEDGE FOR DECISION MAKING</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399685202"/>
              </p:ext>
            </p:extLst>
          </p:nvPr>
        </p:nvGraphicFramePr>
        <p:xfrm>
          <a:off x="0" y="609601"/>
          <a:ext cx="9143999" cy="5489448"/>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405892">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The status of biodiversity, including biological invasions, is systematically assessed to determine current state and trends and to identify risks or benefits to the environment and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5306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609304">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annual updates of species assessments to support NEMBA regulations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update for Non-Detriment Findings for the Scientific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update for Non-Detriment Findings. (annual: 1 update for Non-Detriment Findings for the Scientific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The work plan for NDFs was agreed by the Scientific Authority and the report on progress and status has been signed off by the Scientific Authority.</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a:t>
                      </a:r>
                      <a:r>
                        <a:rPr lang="en-ZA" sz="1200" b="0" i="0" kern="1200" dirty="0">
                          <a:solidFill>
                            <a:schemeClr val="tx1"/>
                          </a:solidFill>
                          <a:effectLst/>
                          <a:latin typeface="Arial" panose="020B0604020202020204" pitchFamily="34" charset="0"/>
                          <a:ea typeface="+mn-ea"/>
                          <a:cs typeface="Arial" panose="020B0604020202020204" pitchFamily="34" charset="0"/>
                        </a:rPr>
                        <a:t> one update for Non-detriment findings completed</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30</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00295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4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909577522"/>
              </p:ext>
            </p:extLst>
          </p:nvPr>
        </p:nvGraphicFramePr>
        <p:xfrm>
          <a:off x="152400" y="990600"/>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67% (4/6)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33 % (2/6)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24517059"/>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31</a:t>
            </a:fld>
            <a:endParaRPr lang="en-ZA" dirty="0">
              <a:solidFill>
                <a:prstClr val="black">
                  <a:tint val="75000"/>
                </a:prstClr>
              </a:solidFill>
            </a:endParaRPr>
          </a:p>
        </p:txBody>
      </p:sp>
    </p:spTree>
    <p:extLst>
      <p:ext uri="{BB962C8B-B14F-4D97-AF65-F5344CB8AC3E}">
        <p14:creationId xmlns:p14="http://schemas.microsoft.com/office/powerpoint/2010/main" xmlns="" val="296721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398028516"/>
              </p:ext>
            </p:extLst>
          </p:nvPr>
        </p:nvGraphicFramePr>
        <p:xfrm>
          <a:off x="0" y="609600"/>
          <a:ext cx="9143999" cy="5554561"/>
        </p:xfrm>
        <a:graphic>
          <a:graphicData uri="http://schemas.openxmlformats.org/drawingml/2006/table">
            <a:tbl>
              <a:tblPr/>
              <a:tblGrid>
                <a:gridCol w="1331640">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4499991">
                  <a:extLst>
                    <a:ext uri="{9D8B030D-6E8A-4147-A177-3AD203B41FA5}">
                      <a16:colId xmlns="" xmlns:a16="http://schemas.microsoft.com/office/drawing/2014/main" val="20004"/>
                    </a:ext>
                  </a:extLst>
                </a:gridCol>
              </a:tblGrid>
              <a:tr h="395425">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Tools to support management and conservation of biodiversity developed and applied</a:t>
                      </a:r>
                    </a:p>
                    <a:p>
                      <a:pPr algn="l">
                        <a:lnSpc>
                          <a:spcPct val="100000"/>
                        </a:lnSpc>
                        <a:spcAft>
                          <a:spcPts val="0"/>
                        </a:spcAft>
                      </a:pP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82108">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406163">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tools and knowledge resources developed to support mainstreaming of biodiversity assets and ecological infrastructure in production sectors and natural resource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Two decision support tools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Alien invasive Mapping Tool. (annual: 2 decision support tools)</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Partially achieved on the  Development of the alien invasive mapping tool.</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Annual Target Partially</a:t>
                      </a:r>
                      <a:r>
                        <a:rPr lang="en-ZA" sz="1200" b="1" i="0" baseline="0" dirty="0">
                          <a:latin typeface="Arial" panose="020B0604020202020204" pitchFamily="34" charset="0"/>
                          <a:cs typeface="Arial" panose="020B0604020202020204" pitchFamily="34" charset="0"/>
                        </a:rPr>
                        <a:t> Achieved: </a:t>
                      </a:r>
                      <a:r>
                        <a:rPr lang="en-ZA" sz="1200" b="1" i="0" dirty="0">
                          <a:latin typeface="Arial" panose="020B0604020202020204" pitchFamily="34" charset="0"/>
                          <a:cs typeface="Arial" panose="020B0604020202020204" pitchFamily="34" charset="0"/>
                        </a:rPr>
                        <a:t>1 of 2 decision support tools developed.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1</a:t>
                      </a:r>
                      <a:r>
                        <a:rPr lang="en-ZA" sz="1200" b="1" i="0" baseline="0" dirty="0">
                          <a:latin typeface="Arial" panose="020B0604020202020204" pitchFamily="34" charset="0"/>
                          <a:cs typeface="Arial" panose="020B0604020202020204" pitchFamily="34" charset="0"/>
                        </a:rPr>
                        <a:t> </a:t>
                      </a:r>
                      <a:r>
                        <a:rPr lang="en-ZA" sz="1200" b="1" i="0" dirty="0">
                          <a:latin typeface="Arial" panose="020B0604020202020204" pitchFamily="34" charset="0"/>
                          <a:cs typeface="Arial" panose="020B0604020202020204" pitchFamily="34" charset="0"/>
                        </a:rPr>
                        <a:t>Guideline for listed activities associated with the clearing of indigenous vegetation for orchard development (Ehlanzeni District Municipality, Mpumalanga); and 1 draft decision support tool developed: alien invasive mapping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Challenges:  </a:t>
                      </a:r>
                      <a:r>
                        <a:rPr lang="en-ZA" sz="1200" b="0" i="0" dirty="0">
                          <a:latin typeface="Arial" panose="020B0604020202020204" pitchFamily="34" charset="0"/>
                          <a:cs typeface="Arial" panose="020B0604020202020204" pitchFamily="34" charset="0"/>
                        </a:rPr>
                        <a:t>Following development of the first draft of the tool a decision was made at an alien invasive species mapping expert workshop to change the methodology. Using a new unit of assessment has taken longer than anticipated and has therefore resulted in a delay in developing the tool. The tool will also be rolled out in 2 catchments. Testing, of the revised methodology, is being done in both catchments. It is anticipated that this new methodology will yield an improved product over what was originally planned, but has resulted in a longer timeframe.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Corrective Measures: </a:t>
                      </a:r>
                      <a:r>
                        <a:rPr lang="en-ZA" sz="1200" b="0" i="0" dirty="0">
                          <a:latin typeface="Arial" panose="020B0604020202020204" pitchFamily="34" charset="0"/>
                          <a:cs typeface="Arial" panose="020B0604020202020204" pitchFamily="34" charset="0"/>
                        </a:rPr>
                        <a:t>The alien invasive mapping tools will be finalised by the end of Q1 of 2020-21.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32</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486480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77298209"/>
              </p:ext>
            </p:extLst>
          </p:nvPr>
        </p:nvGraphicFramePr>
        <p:xfrm>
          <a:off x="0" y="609600"/>
          <a:ext cx="9143999" cy="5503623"/>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219523">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Tools to support management and conservation of biodiversity developed and applied</a:t>
                      </a:r>
                    </a:p>
                    <a:p>
                      <a:pPr algn="l">
                        <a:lnSpc>
                          <a:spcPct val="100000"/>
                        </a:lnSpc>
                        <a:spcAft>
                          <a:spcPts val="0"/>
                        </a:spcAft>
                      </a:pP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0490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88162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tools and knowledge resources developed to support mainstreaming of biodiversity assets and ecological infrastructure in production sectors and natural resource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effectLst/>
                          <a:latin typeface="Arial" panose="020B0604020202020204" pitchFamily="34" charset="0"/>
                          <a:ea typeface="Times New Roman"/>
                          <a:cs typeface="Arial" panose="020B0604020202020204" pitchFamily="34" charset="0"/>
                        </a:rPr>
                        <a:t>Three knowledge resources to support  biodiversity mainstreaming developed and disseminated.</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BLU case study. (annual: 3 knowledge resources developed and disseminated)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One knowledge resource developed providing a case study from the Biodiversity and Land Use project on incorporating biodiversity priorities in the National Spatial Development Framework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 </a:t>
                      </a:r>
                      <a:r>
                        <a:rPr lang="en-ZA" sz="1200" b="1" i="0" dirty="0">
                          <a:latin typeface="Arial" panose="020B0604020202020204" pitchFamily="34" charset="0"/>
                          <a:cs typeface="Arial" panose="020B0604020202020204" pitchFamily="34" charset="0"/>
                        </a:rPr>
                        <a:t>3 knowledge resources developed: Incorporating Biodiversity into Land Use Schemes; Biodiversity is a tourism asset; Case study on incorporating biodiversity priorities into the National Spatial Development Framework.</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33</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80452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97535663"/>
              </p:ext>
            </p:extLst>
          </p:nvPr>
        </p:nvGraphicFramePr>
        <p:xfrm>
          <a:off x="-1" y="609600"/>
          <a:ext cx="9144000" cy="5411687"/>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458212">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Tools to support management and conservation of biodiversity developed and applied</a:t>
                      </a:r>
                    </a:p>
                    <a:p>
                      <a:pPr algn="l">
                        <a:lnSpc>
                          <a:spcPct val="100000"/>
                        </a:lnSpc>
                        <a:spcAft>
                          <a:spcPts val="0"/>
                        </a:spcAft>
                      </a:pPr>
                      <a:endParaRPr lang="en-ZA" sz="1400" b="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3061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066340">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tools and knowledge resources developed to support mainstreaming of biodiversity assets and ecological infrastructure in production sectors and natural resource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effectLst/>
                          <a:latin typeface="Arial" panose="020B0604020202020204" pitchFamily="34" charset="0"/>
                          <a:ea typeface="Times New Roman"/>
                          <a:cs typeface="Arial" panose="020B0604020202020204" pitchFamily="34" charset="0"/>
                        </a:rPr>
                        <a:t>Four learning or coordination events convened for provincial, municipal or other relevant decision makers.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No quarterly report. (annual: 4 learning or coordinated events convened)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No Quarterly Target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Achieved: </a:t>
                      </a:r>
                      <a:r>
                        <a:rPr lang="en-ZA" sz="1200" b="0" i="0" dirty="0">
                          <a:latin typeface="Arial" panose="020B0604020202020204" pitchFamily="34" charset="0"/>
                          <a:cs typeface="Arial" panose="020B0604020202020204" pitchFamily="34" charset="0"/>
                        </a:rPr>
                        <a:t>4 learning or coordination event convened: Biodiversity Planning Forum; Joint Biodiversity Information Management - Foundational Biodiversity Information Programme Forum (BIM-FBIP Forum); EI Indaba; and Provincial and Metro Biodiversity Planning Working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2356522">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4 training sessions convened for provincial, municipal or other relevant decision makers.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 Biodiversity information training session. (annual: 4 training sessions convened)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All training event were convened</a:t>
                      </a:r>
                      <a:r>
                        <a:rPr lang="en-ZA" sz="1200" b="0" i="0" baseline="0" dirty="0">
                          <a:latin typeface="Arial" panose="020B0604020202020204" pitchFamily="34" charset="0"/>
                          <a:cs typeface="Arial" panose="020B0604020202020204" pitchFamily="34" charset="0"/>
                        </a:rPr>
                        <a:t> in </a:t>
                      </a:r>
                      <a:r>
                        <a:rPr lang="en-ZA" sz="1200" b="0" i="0" dirty="0">
                          <a:latin typeface="Arial" panose="020B0604020202020204" pitchFamily="34" charset="0"/>
                          <a:cs typeface="Arial" panose="020B0604020202020204" pitchFamily="34" charset="0"/>
                        </a:rPr>
                        <a:t> in Q3. </a:t>
                      </a:r>
                      <a:endParaRPr lang="en-ZA" sz="1200" b="0" i="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 Target Achieved: </a:t>
                      </a:r>
                      <a:r>
                        <a:rPr lang="en-ZA" sz="1200" b="0" i="0" dirty="0">
                          <a:latin typeface="Arial" panose="020B0604020202020204" pitchFamily="34" charset="0"/>
                          <a:cs typeface="Arial" panose="020B0604020202020204" pitchFamily="34" charset="0"/>
                        </a:rPr>
                        <a:t>4 training sessions convened: Mapping Biodiversity Priorities Learning Exchange; Fitness for Use Data Training; Biodiversity Offsets in South Africa; and Implementing Biodiversity Stewardship on Communal Land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34</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886269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43975498"/>
              </p:ext>
            </p:extLst>
          </p:nvPr>
        </p:nvGraphicFramePr>
        <p:xfrm>
          <a:off x="0" y="491976"/>
          <a:ext cx="9143999" cy="5627711"/>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439412">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Tools to support management and conservation of biodiversity developed and applied</a:t>
                      </a:r>
                    </a:p>
                    <a:p>
                      <a:pPr algn="l">
                        <a:lnSpc>
                          <a:spcPct val="100000"/>
                        </a:lnSpc>
                        <a:spcAft>
                          <a:spcPts val="0"/>
                        </a:spcAft>
                      </a:pPr>
                      <a:endParaRPr lang="en-ZA" sz="1400" b="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05324">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dirty="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68297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tools and knowledge resources developed to support mainstreaming of biodiversity assets and ecological infrastructure in production sectors and natural resource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Two coordination mechanisms convened in collaboration with DEFF to support the implementation of the EbA strategy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joint steering committee meeting. (annual: 2 coordination mechanisms convened)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Partially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Joint EbA Coordination Steering Committee postponed. </a:t>
                      </a:r>
                    </a:p>
                    <a:p>
                      <a:endParaRPr lang="en-ZA"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dirty="0">
                          <a:latin typeface="Arial" panose="020B0604020202020204" pitchFamily="34" charset="0"/>
                          <a:cs typeface="Arial" panose="020B0604020202020204" pitchFamily="34" charset="0"/>
                        </a:rPr>
                        <a:t>Annual Target Partially</a:t>
                      </a:r>
                      <a:r>
                        <a:rPr lang="en-ZA" sz="1100" b="1" i="0" baseline="0" dirty="0">
                          <a:latin typeface="Arial" panose="020B0604020202020204" pitchFamily="34" charset="0"/>
                          <a:cs typeface="Arial" panose="020B0604020202020204" pitchFamily="34" charset="0"/>
                        </a:rPr>
                        <a:t> Achieved: Only </a:t>
                      </a:r>
                      <a:r>
                        <a:rPr lang="en-ZA" sz="1100" b="1" i="0" dirty="0">
                          <a:latin typeface="Arial" panose="020B0604020202020204" pitchFamily="34" charset="0"/>
                          <a:cs typeface="Arial" panose="020B0604020202020204" pitchFamily="34" charset="0"/>
                        </a:rPr>
                        <a:t>1 of 2 coordination mechanisms convened.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1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dirty="0">
                          <a:solidFill>
                            <a:schemeClr val="tx1"/>
                          </a:solidFill>
                          <a:latin typeface="Arial" panose="020B0604020202020204" pitchFamily="34" charset="0"/>
                          <a:cs typeface="Arial" panose="020B0604020202020204" pitchFamily="34" charset="0"/>
                        </a:rPr>
                        <a:t>Challenges:  </a:t>
                      </a:r>
                      <a:r>
                        <a:rPr lang="en-ZA" sz="1100" b="0" i="0" dirty="0">
                          <a:solidFill>
                            <a:schemeClr val="tx1"/>
                          </a:solidFill>
                          <a:latin typeface="Arial" panose="020B0604020202020204" pitchFamily="34" charset="0"/>
                          <a:cs typeface="Arial" panose="020B0604020202020204" pitchFamily="34" charset="0"/>
                        </a:rPr>
                        <a:t>The anticipated date for the joint Ecosystem-based Adaptation (EbA) Coordination Steering Committee meeting was 12 February 2020. This mechanism is convened in collaboration with DEFF. EbA Coordination Steering Committee meeting was postponed due to unforeseen circumstances. SANBI and DEFF met on 13 March 2020 to plan for the postponed meeting and a new date was scheduled for 31 March 2020. However, due to the lockdown announced by the President on 16 March 2020, in response to COVID-19, the steering committee meeting was not able to proceed as planned.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1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dirty="0">
                          <a:latin typeface="Arial" panose="020B0604020202020204" pitchFamily="34" charset="0"/>
                          <a:cs typeface="Arial" panose="020B0604020202020204" pitchFamily="34" charset="0"/>
                        </a:rPr>
                        <a:t>Corrective Measures: </a:t>
                      </a:r>
                      <a:r>
                        <a:rPr lang="en-ZA" sz="1100" b="0" i="0" dirty="0">
                          <a:latin typeface="Arial" panose="020B0604020202020204" pitchFamily="34" charset="0"/>
                          <a:cs typeface="Arial" panose="020B0604020202020204" pitchFamily="34" charset="0"/>
                        </a:rPr>
                        <a:t>This joint EbA Coordination Steering Committee meeting will be held in the new financial year once a suitable date is identified (dependent on the COVID-19 situation in the country).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35</a:t>
            </a:fld>
            <a:endParaRPr lang="en-ZA" dirty="0">
              <a:solidFill>
                <a:prstClr val="black">
                  <a:tint val="75000"/>
                </a:prstClr>
              </a:solidFill>
            </a:endParaRPr>
          </a:p>
        </p:txBody>
      </p:sp>
      <p:grpSp>
        <p:nvGrpSpPr>
          <p:cNvPr id="16" name="Group 6"/>
          <p:cNvGrpSpPr>
            <a:grpSpLocks/>
          </p:cNvGrpSpPr>
          <p:nvPr/>
        </p:nvGrpSpPr>
        <p:grpSpPr bwMode="auto">
          <a:xfrm>
            <a:off x="1066800" y="6477000"/>
            <a:ext cx="5778500" cy="215900"/>
            <a:chOff x="685800" y="6400800"/>
            <a:chExt cx="5778500" cy="215900"/>
          </a:xfrm>
        </p:grpSpPr>
        <p:sp>
          <p:nvSpPr>
            <p:cNvPr id="17"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2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335033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761857"/>
              </p:ext>
            </p:extLst>
          </p:nvPr>
        </p:nvGraphicFramePr>
        <p:xfrm>
          <a:off x="-1" y="609600"/>
          <a:ext cx="9144000" cy="5475034"/>
        </p:xfrm>
        <a:graphic>
          <a:graphicData uri="http://schemas.openxmlformats.org/drawingml/2006/table">
            <a:tbl>
              <a:tblPr/>
              <a:tblGrid>
                <a:gridCol w="1668612">
                  <a:extLst>
                    <a:ext uri="{9D8B030D-6E8A-4147-A177-3AD203B41FA5}">
                      <a16:colId xmlns="" xmlns:a16="http://schemas.microsoft.com/office/drawing/2014/main" val="20000"/>
                    </a:ext>
                  </a:extLst>
                </a:gridCol>
                <a:gridCol w="1226989">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606316">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0">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Access to biodiversity data, information and knowledge provided</a:t>
                      </a:r>
                    </a:p>
                    <a:p>
                      <a:pPr algn="l">
                        <a:lnSpc>
                          <a:spcPct val="100000"/>
                        </a:lnSpc>
                        <a:spcAft>
                          <a:spcPts val="0"/>
                        </a:spcAft>
                      </a:pP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1947">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297067">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biodiversity records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59 400 records published.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14,850 biodiversity published data records. (annual: 59,400 records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 </a:t>
                      </a:r>
                      <a:r>
                        <a:rPr lang="en-ZA" sz="1200" b="0" i="0" dirty="0">
                          <a:latin typeface="Arial" panose="020B0604020202020204" pitchFamily="34" charset="0"/>
                          <a:cs typeface="Arial" panose="020B0604020202020204" pitchFamily="34" charset="0"/>
                        </a:rPr>
                        <a:t>Exceeded target. 32,264 biodiversity data records published from the dung beetle collection housed at the South African National Collection of Insects, University of Pretoria.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http://ipt.sanbi.org.za/iptsanbi/resource?r=upsa</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Annual Target Exceeded. 72,732 biodiversity data records published.</a:t>
                      </a:r>
                      <a:endParaRPr lang="en-ZA"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Reason for exceeding target: The quarterly target of 18,932 biodiversity data records published (made up of 14,850 biodiversity data records from Q4 and 4,082 biodiversity records not achieved in Q3) has been exceeded by 13,332 biodiversity data records. Datasets received from the University of Pretoria, an external partner, for the dung beetle collection was larger than originally projected. The quarterly target is based on projections with actual records only known once the datasets are processed and validated. Variation is therefore anticipated in terms of the number of biodiversity records published each quarter.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Annual target of biodiversity data records published = 59,400 was exceeded by 13,332 biodiversity records to give an annual total of 72,732 biodiversity data records published. </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36</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049519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138488394"/>
              </p:ext>
            </p:extLst>
          </p:nvPr>
        </p:nvGraphicFramePr>
        <p:xfrm>
          <a:off x="-1" y="609600"/>
          <a:ext cx="9144000" cy="5483696"/>
        </p:xfrm>
        <a:graphic>
          <a:graphicData uri="http://schemas.openxmlformats.org/drawingml/2006/table">
            <a:tbl>
              <a:tblPr/>
              <a:tblGrid>
                <a:gridCol w="1668612">
                  <a:extLst>
                    <a:ext uri="{9D8B030D-6E8A-4147-A177-3AD203B41FA5}">
                      <a16:colId xmlns="" xmlns:a16="http://schemas.microsoft.com/office/drawing/2014/main" val="20000"/>
                    </a:ext>
                  </a:extLst>
                </a:gridCol>
                <a:gridCol w="1226989">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606316">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42661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a:t>
                      </a:r>
                      <a:r>
                        <a:rPr lang="en-ZA" sz="1400" b="1" kern="1200" dirty="0">
                          <a:solidFill>
                            <a:schemeClr val="bg1"/>
                          </a:solidFill>
                          <a:effectLst/>
                          <a:latin typeface="+mn-lt"/>
                          <a:ea typeface="+mn-ea"/>
                          <a:cs typeface="Arial" panose="020B0604020202020204" pitchFamily="34" charset="0"/>
                        </a:rPr>
                        <a:t> Objective: Scientific advice to support national and international policy processes provided</a:t>
                      </a:r>
                    </a:p>
                    <a:p>
                      <a:pPr>
                        <a:lnSpc>
                          <a:spcPct val="100000"/>
                        </a:lnSpc>
                      </a:pP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2835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528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Percentage of policy requests from DEFF and other organs of state responded to within timeframe stipulated in the request</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 of relevant written requests from DEFF and other organs of state responded to within timeframe stipulated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 of relevant written request from DEFF and other organs of state responded to within timeframe stipulated.  (annual: 100% of relevant written request from DEFF and other organs of state responses to within timeframe stipulated)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100% (two) policy requests responded to: the draft amendments to the Mineral and Petroleum Resources Development Regulations (MPRDR), and the draft National Spatial Development Framework (NSDF)</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Annual Target Achieved: 100% (6 of 6) relevant written requests responded to: draft National Climate Change Adaptation Strategy; draft Western Cape Biodiversity Bill; Eastern Cape Environmental Management Bill; Eastern Cape Provincial Spatial Development Framework; draft amendments to the Mineral and Petroleum Resources Development Regulations (MPRDR); draft National Spatial Development Framework (NSDF)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37</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55211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5 : </a:t>
            </a:r>
            <a:r>
              <a:rPr lang="en-ZA" sz="2000" b="1" dirty="0">
                <a:solidFill>
                  <a:srgbClr val="00B050"/>
                </a:solidFill>
                <a:latin typeface="Arial" panose="020B0604020202020204" pitchFamily="34" charset="0"/>
              </a:rPr>
              <a:t>BIODIVERSITY POLICY ADVICE, CLIMATE MITIGATION AND ACCESS TO INFORMATION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024785485"/>
              </p:ext>
            </p:extLst>
          </p:nvPr>
        </p:nvGraphicFramePr>
        <p:xfrm>
          <a:off x="-1" y="609600"/>
          <a:ext cx="9144000" cy="5654057"/>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900319">
                  <a:extLst>
                    <a:ext uri="{9D8B030D-6E8A-4147-A177-3AD203B41FA5}">
                      <a16:colId xmlns="" xmlns:a16="http://schemas.microsoft.com/office/drawing/2014/main" val="20003"/>
                    </a:ext>
                  </a:extLst>
                </a:gridCol>
                <a:gridCol w="2771799">
                  <a:extLst>
                    <a:ext uri="{9D8B030D-6E8A-4147-A177-3AD203B41FA5}">
                      <a16:colId xmlns="" xmlns:a16="http://schemas.microsoft.com/office/drawing/2014/main" val="20004"/>
                    </a:ext>
                  </a:extLst>
                </a:gridCol>
              </a:tblGrid>
              <a:tr h="441978">
                <a:tc gridSpan="5">
                  <a:txBody>
                    <a:bodyPr/>
                    <a:lstStyle/>
                    <a:p>
                      <a:pPr>
                        <a:lnSpc>
                          <a:spcPct val="100000"/>
                        </a:lnSpc>
                      </a:pPr>
                      <a:r>
                        <a:rPr lang="en-ZA" sz="1400" b="1" kern="1200" dirty="0">
                          <a:solidFill>
                            <a:schemeClr val="bg1"/>
                          </a:solidFill>
                          <a:effectLst/>
                          <a:latin typeface="+mn-lt"/>
                          <a:ea typeface="+mn-ea"/>
                          <a:cs typeface="Arial" panose="020B0604020202020204" pitchFamily="34" charset="0"/>
                        </a:rPr>
                        <a:t>Strategic Objective: An effective national accredited entity of global climate funds builds resilience and provide national and international policy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0827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571999">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and value of Adaptation Fund and Green Climate  Projects funds approved for implementation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 First stage proposal with a total value of at least USD 20 million submitted to the GCF for consideration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Written response to GCF's review of first stage proposal.  (annual: 2 first stage proposal)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Partially achieved</a:t>
                      </a:r>
                      <a:r>
                        <a:rPr lang="en-ZA" sz="1200" kern="1200" baseline="0" dirty="0">
                          <a:solidFill>
                            <a:schemeClr val="tx1"/>
                          </a:solidFill>
                          <a:effectLst/>
                          <a:latin typeface="Arial" panose="020B0604020202020204" pitchFamily="34" charset="0"/>
                          <a:ea typeface="+mn-ea"/>
                          <a:cs typeface="Arial" panose="020B0604020202020204" pitchFamily="34" charset="0"/>
                        </a:rPr>
                        <a:t>. </a:t>
                      </a:r>
                      <a:r>
                        <a:rPr lang="en-ZA" sz="1200" b="0" i="0" dirty="0">
                          <a:latin typeface="Arial" panose="020B0604020202020204" pitchFamily="34" charset="0"/>
                          <a:cs typeface="Arial" panose="020B0604020202020204" pitchFamily="34" charset="0"/>
                        </a:rPr>
                        <a:t>One of the envisaged first stage proposals has been submitted to the GCF for consideration, and a written response has been submitted to the GCF, acknowledging their review and recommendations for full proposal development. It has a value of USD 20 million. A draft of the second first stage proposal has been developed, but has not yet been submitted to the GCF.</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Annual Target</a:t>
                      </a:r>
                      <a:r>
                        <a:rPr lang="en-ZA" sz="1200" b="1" i="0" baseline="0" dirty="0">
                          <a:latin typeface="Arial" panose="020B0604020202020204" pitchFamily="34" charset="0"/>
                          <a:cs typeface="Arial" panose="020B0604020202020204" pitchFamily="34" charset="0"/>
                        </a:rPr>
                        <a:t> </a:t>
                      </a:r>
                      <a:r>
                        <a:rPr lang="en-ZA" sz="1200" b="1" i="0" dirty="0">
                          <a:latin typeface="Arial" panose="020B0604020202020204" pitchFamily="34" charset="0"/>
                          <a:cs typeface="Arial" panose="020B0604020202020204" pitchFamily="34" charset="0"/>
                        </a:rPr>
                        <a:t>Partially Achieved: 1 First stage proposal with a value of USD 20 million submitted to the GCF for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Challenges: </a:t>
                      </a:r>
                      <a:r>
                        <a:rPr lang="en-ZA" sz="1200" b="0" i="0" dirty="0">
                          <a:latin typeface="Arial" panose="020B0604020202020204" pitchFamily="34" charset="0"/>
                          <a:cs typeface="Arial" panose="020B0604020202020204" pitchFamily="34" charset="0"/>
                        </a:rPr>
                        <a:t>The second of the first stage GCF proposals, for a USD 10 million project proposal, has been developed based on an extensive review and stakeholder engagement process. Submission to the GCF is dependent on an endorsement from the Department of Agriculture, Land Reform and Rural Development. This endorsement is still 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Corrective Measures: </a:t>
                      </a:r>
                      <a:r>
                        <a:rPr lang="en-ZA" sz="1200" b="0" i="0" dirty="0">
                          <a:solidFill>
                            <a:schemeClr val="tx1"/>
                          </a:solidFill>
                          <a:latin typeface="Arial" panose="020B0604020202020204" pitchFamily="34" charset="0"/>
                          <a:cs typeface="Arial" panose="020B0604020202020204" pitchFamily="34" charset="0"/>
                        </a:rPr>
                        <a:t>SANBI requested a meeting with the Department of Agriculture, Land Reform and Rural Development to clarify their concern about the project.</a:t>
                      </a:r>
                      <a:r>
                        <a:rPr lang="en-ZA" sz="1200" b="0" i="0" dirty="0">
                          <a:solidFill>
                            <a:srgbClr val="FF0000"/>
                          </a:solidFill>
                          <a:latin typeface="Arial" panose="020B0604020202020204" pitchFamily="34" charset="0"/>
                          <a:cs typeface="Arial" panose="020B0604020202020204" pitchFamily="34" charset="0"/>
                        </a:rPr>
                        <a:t>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38</a:t>
            </a:fld>
            <a:endParaRPr lang="en-ZA" dirty="0">
              <a:solidFill>
                <a:prstClr val="black">
                  <a:tint val="75000"/>
                </a:prstClr>
              </a:solidFill>
            </a:endParaRPr>
          </a:p>
        </p:txBody>
      </p:sp>
    </p:spTree>
    <p:extLst>
      <p:ext uri="{BB962C8B-B14F-4D97-AF65-F5344CB8AC3E}">
        <p14:creationId xmlns:p14="http://schemas.microsoft.com/office/powerpoint/2010/main" xmlns="" val="146343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5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905801705"/>
              </p:ext>
            </p:extLst>
          </p:nvPr>
        </p:nvGraphicFramePr>
        <p:xfrm>
          <a:off x="152400" y="990600"/>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62.5% (5/8)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37.5% (3/8)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129346638"/>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39</a:t>
            </a:fld>
            <a:endParaRPr lang="en-ZA" dirty="0">
              <a:solidFill>
                <a:prstClr val="black">
                  <a:tint val="75000"/>
                </a:prstClr>
              </a:solidFill>
            </a:endParaRPr>
          </a:p>
        </p:txBody>
      </p:sp>
    </p:spTree>
    <p:extLst>
      <p:ext uri="{BB962C8B-B14F-4D97-AF65-F5344CB8AC3E}">
        <p14:creationId xmlns:p14="http://schemas.microsoft.com/office/powerpoint/2010/main" xmlns="" val="3876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463"/>
            <a:ext cx="9144000" cy="566057"/>
          </a:xfrm>
          <a:solidFill>
            <a:srgbClr val="CCFFCC"/>
          </a:solidFill>
          <a:ln/>
        </p:spPr>
        <p:style>
          <a:lnRef idx="1">
            <a:schemeClr val="accent3"/>
          </a:lnRef>
          <a:fillRef idx="2">
            <a:schemeClr val="accent3"/>
          </a:fillRef>
          <a:effectRef idx="1">
            <a:schemeClr val="accent3"/>
          </a:effectRef>
          <a:fontRef idx="minor">
            <a:schemeClr val="dk1"/>
          </a:fontRef>
        </p:style>
        <p:txBody>
          <a:bodyPr>
            <a:noAutofit/>
          </a:bodyPr>
          <a:lstStyle/>
          <a:p>
            <a:r>
              <a:rPr lang="en-ZA" sz="2400" b="1" dirty="0">
                <a:solidFill>
                  <a:srgbClr val="00B050"/>
                </a:solidFill>
                <a:latin typeface="Arial Black" panose="020B0A04020102020204" pitchFamily="34" charset="0"/>
                <a:cs typeface="Arial" panose="020B0604020202020204" pitchFamily="34" charset="0"/>
              </a:rPr>
              <a:t>SANBI’s Programmes</a:t>
            </a: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4</a:t>
            </a:fld>
            <a:endParaRPr lang="en-ZA" dirty="0">
              <a:solidFill>
                <a:prstClr val="black">
                  <a:tint val="75000"/>
                </a:prstClr>
              </a:solidFill>
            </a:endParaRPr>
          </a:p>
        </p:txBody>
      </p:sp>
      <p:sp>
        <p:nvSpPr>
          <p:cNvPr id="4" name="Rectangle 3"/>
          <p:cNvSpPr/>
          <p:nvPr/>
        </p:nvSpPr>
        <p:spPr>
          <a:xfrm>
            <a:off x="0" y="888279"/>
            <a:ext cx="9144000" cy="589979"/>
          </a:xfrm>
          <a:prstGeom prst="rect">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ZA" dirty="0">
              <a:solidFill>
                <a:prstClr val="white"/>
              </a:solidFill>
            </a:endParaRPr>
          </a:p>
          <a:p>
            <a:r>
              <a:rPr lang="en-ZA" sz="1900" b="1" dirty="0">
                <a:solidFill>
                  <a:prstClr val="black"/>
                </a:solidFill>
                <a:latin typeface="Arial" panose="020B0604020202020204" pitchFamily="34" charset="0"/>
                <a:cs typeface="Arial" panose="020B0604020202020204" pitchFamily="34" charset="0"/>
              </a:rPr>
              <a:t>1:  </a:t>
            </a:r>
            <a:r>
              <a:rPr lang="en-ZA" sz="2000" b="1" dirty="0">
                <a:solidFill>
                  <a:schemeClr val="tx1"/>
                </a:solidFill>
                <a:cs typeface="Arial" panose="020B0604020202020204" pitchFamily="34" charset="0"/>
              </a:rPr>
              <a:t>Render effective and efficient corporate services</a:t>
            </a:r>
          </a:p>
          <a:p>
            <a:r>
              <a:rPr lang="en-ZA" sz="2000" dirty="0">
                <a:solidFill>
                  <a:schemeClr val="tx1"/>
                </a:solidFill>
                <a:latin typeface="Arial" panose="020B0604020202020204" pitchFamily="34" charset="0"/>
                <a:cs typeface="Arial" panose="020B0604020202020204" pitchFamily="34" charset="0"/>
              </a:rPr>
              <a:t> </a:t>
            </a:r>
          </a:p>
        </p:txBody>
      </p:sp>
      <p:sp>
        <p:nvSpPr>
          <p:cNvPr id="5" name="Rectangle 4"/>
          <p:cNvSpPr/>
          <p:nvPr/>
        </p:nvSpPr>
        <p:spPr>
          <a:xfrm>
            <a:off x="0" y="1597127"/>
            <a:ext cx="9144000" cy="6371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ZA" sz="1900" b="1" dirty="0">
                <a:solidFill>
                  <a:prstClr val="black"/>
                </a:solidFill>
                <a:latin typeface="Arial" panose="020B0604020202020204" pitchFamily="34" charset="0"/>
                <a:cs typeface="Arial" panose="020B0604020202020204" pitchFamily="34" charset="0"/>
              </a:rPr>
              <a:t>2: </a:t>
            </a:r>
            <a:r>
              <a:rPr lang="en-ZA" sz="1900" b="1" dirty="0">
                <a:solidFill>
                  <a:schemeClr val="tx1"/>
                </a:solidFill>
                <a:latin typeface="Arial" panose="020B0604020202020204" pitchFamily="34" charset="0"/>
                <a:cs typeface="Arial" panose="020B0604020202020204" pitchFamily="34" charset="0"/>
              </a:rPr>
              <a:t> </a:t>
            </a:r>
            <a:r>
              <a:rPr lang="en-ZA" sz="2000" b="1" dirty="0">
                <a:solidFill>
                  <a:schemeClr val="tx1"/>
                </a:solidFill>
                <a:latin typeface="Calibri" panose="020F0502020204030204" pitchFamily="34" charset="0"/>
                <a:cs typeface="Calibri" panose="020F0502020204030204" pitchFamily="34" charset="0"/>
              </a:rPr>
              <a:t>Manage and unlock benefits of the network of National Botanical</a:t>
            </a:r>
          </a:p>
          <a:p>
            <a:r>
              <a:rPr lang="en-ZA" sz="2000" b="1" dirty="0">
                <a:solidFill>
                  <a:schemeClr val="tx1"/>
                </a:solidFill>
                <a:latin typeface="Calibri" panose="020F0502020204030204" pitchFamily="34" charset="0"/>
                <a:cs typeface="Calibri" panose="020F0502020204030204" pitchFamily="34" charset="0"/>
              </a:rPr>
              <a:t>     Gardens as windows into South Africa’s biodiversity</a:t>
            </a:r>
          </a:p>
        </p:txBody>
      </p:sp>
      <p:sp>
        <p:nvSpPr>
          <p:cNvPr id="6" name="Rectangle 5"/>
          <p:cNvSpPr/>
          <p:nvPr/>
        </p:nvSpPr>
        <p:spPr>
          <a:xfrm>
            <a:off x="0" y="2353148"/>
            <a:ext cx="9143999" cy="745226"/>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ZA" sz="1600" dirty="0">
              <a:solidFill>
                <a:prstClr val="black"/>
              </a:solidFill>
              <a:latin typeface="Arial Black" panose="020B0A04020102020204" pitchFamily="34" charset="0"/>
            </a:endParaRPr>
          </a:p>
          <a:p>
            <a:pPr defTabSz="355600"/>
            <a:r>
              <a:rPr lang="en-ZA" sz="1900" b="1" dirty="0">
                <a:solidFill>
                  <a:prstClr val="black"/>
                </a:solidFill>
                <a:latin typeface="Arial" panose="020B0604020202020204" pitchFamily="34" charset="0"/>
                <a:cs typeface="Arial" panose="020B0604020202020204" pitchFamily="34" charset="0"/>
              </a:rPr>
              <a:t>3:  </a:t>
            </a:r>
            <a:r>
              <a:rPr lang="en-US" sz="2000" b="1" dirty="0">
                <a:latin typeface="Calibri" panose="020F0502020204030204" pitchFamily="34" charset="0"/>
                <a:cs typeface="Calibri" panose="020F0502020204030204" pitchFamily="34" charset="0"/>
              </a:rPr>
              <a:t>Develop f</a:t>
            </a:r>
            <a:r>
              <a:rPr lang="en-ZA" sz="2000" b="1" dirty="0">
                <a:latin typeface="Calibri" panose="020F0502020204030204" pitchFamily="34" charset="0"/>
                <a:cs typeface="Calibri" panose="020F0502020204030204" pitchFamily="34" charset="0"/>
              </a:rPr>
              <a:t>oundational biodiversity information through describing and classifying  species and ecosystems in South Africa </a:t>
            </a:r>
            <a:endParaRPr lang="en-ZA" sz="2000" b="1" dirty="0">
              <a:solidFill>
                <a:schemeClr val="tx1"/>
              </a:solidFill>
              <a:latin typeface="Calibri" panose="020F0502020204030204" pitchFamily="34" charset="0"/>
              <a:cs typeface="Calibri" panose="020F0502020204030204" pitchFamily="34" charset="0"/>
            </a:endParaRPr>
          </a:p>
          <a:p>
            <a:pPr algn="ctr"/>
            <a:r>
              <a:rPr lang="en-ZA" sz="2000" dirty="0">
                <a:solidFill>
                  <a:prstClr val="black"/>
                </a:solidFill>
                <a:latin typeface="Arial" panose="020B0604020202020204" pitchFamily="34" charset="0"/>
                <a:cs typeface="Arial" panose="020B0604020202020204" pitchFamily="34" charset="0"/>
              </a:rPr>
              <a:t> </a:t>
            </a:r>
          </a:p>
        </p:txBody>
      </p:sp>
      <p:sp>
        <p:nvSpPr>
          <p:cNvPr id="7" name="Rectangle 6"/>
          <p:cNvSpPr/>
          <p:nvPr/>
        </p:nvSpPr>
        <p:spPr>
          <a:xfrm>
            <a:off x="0" y="3217245"/>
            <a:ext cx="9143999" cy="593508"/>
          </a:xfrm>
          <a:prstGeom prst="rect">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a:solidFill>
                  <a:prstClr val="black"/>
                </a:solidFill>
                <a:latin typeface="Arial" panose="020B0604020202020204" pitchFamily="34" charset="0"/>
                <a:cs typeface="Arial" panose="020B0604020202020204" pitchFamily="34" charset="0"/>
              </a:rPr>
              <a:t>4: </a:t>
            </a:r>
            <a:r>
              <a:rPr lang="en-US" sz="2000" b="1" dirty="0"/>
              <a:t>Assess, monitor and report on the state of biodiversity and increase  	knowledge 	for decision making </a:t>
            </a:r>
            <a:endParaRPr lang="en-ZA" sz="19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0" y="3929624"/>
            <a:ext cx="9143999" cy="54067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a:solidFill>
                  <a:prstClr val="black"/>
                </a:solidFill>
                <a:latin typeface="Arial" panose="020B0604020202020204" pitchFamily="34" charset="0"/>
                <a:cs typeface="Arial" panose="020B0604020202020204" pitchFamily="34" charset="0"/>
              </a:rPr>
              <a:t>5: </a:t>
            </a:r>
            <a:r>
              <a:rPr lang="en-ZA" sz="2000" b="1" dirty="0"/>
              <a:t>Provide biodiversity policy advice and access to biodiversity information, and 	support climate resilience</a:t>
            </a:r>
            <a:endParaRPr lang="en-ZA" sz="19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0" y="4589169"/>
            <a:ext cx="9144000" cy="603412"/>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a:solidFill>
                  <a:prstClr val="black"/>
                </a:solidFill>
                <a:latin typeface="Arial" panose="020B0604020202020204" pitchFamily="34" charset="0"/>
                <a:cs typeface="Arial" panose="020B0604020202020204" pitchFamily="34" charset="0"/>
              </a:rPr>
              <a:t>6: </a:t>
            </a:r>
            <a:r>
              <a:rPr lang="en-US" sz="2000" b="1" dirty="0">
                <a:latin typeface="Calibri" panose="020F0502020204030204" pitchFamily="34" charset="0"/>
                <a:cs typeface="Calibri" panose="020F0502020204030204" pitchFamily="34" charset="0"/>
              </a:rPr>
              <a:t>Provide human capital development, education and awareness in response to SANBI’s mandate</a:t>
            </a:r>
            <a:endParaRPr lang="en-ZA" sz="2000" b="1" dirty="0">
              <a:solidFill>
                <a:schemeClr val="tx1"/>
              </a:solidFill>
              <a:latin typeface="Calibri" panose="020F0502020204030204" pitchFamily="34" charset="0"/>
              <a:cs typeface="Calibri" panose="020F0502020204030204" pitchFamily="34" charset="0"/>
            </a:endParaRPr>
          </a:p>
        </p:txBody>
      </p:sp>
      <p:sp>
        <p:nvSpPr>
          <p:cNvPr id="10" name="TextBox 9"/>
          <p:cNvSpPr txBox="1"/>
          <p:nvPr/>
        </p:nvSpPr>
        <p:spPr>
          <a:xfrm>
            <a:off x="0" y="5281860"/>
            <a:ext cx="9144000" cy="707886"/>
          </a:xfrm>
          <a:prstGeom prst="rect">
            <a:avLst/>
          </a:prstGeom>
          <a:solidFill>
            <a:schemeClr val="accent6">
              <a:lumMod val="60000"/>
              <a:lumOff val="40000"/>
            </a:schemeClr>
          </a:solidFill>
        </p:spPr>
        <p:txBody>
          <a:bodyPr wrap="square" rtlCol="0">
            <a:spAutoFit/>
          </a:bodyPr>
          <a:lstStyle/>
          <a:p>
            <a:pPr defTabSz="271463"/>
            <a:r>
              <a:rPr lang="en-US" sz="2000" b="1" dirty="0">
                <a:latin typeface="Calibri" panose="020F0502020204030204" pitchFamily="34" charset="0"/>
                <a:cs typeface="Calibri" panose="020F0502020204030204" pitchFamily="34" charset="0"/>
              </a:rPr>
              <a:t>7:  Manage and unlock the biodiversity conservation contributions and benefits of the National Zoological Gardens</a:t>
            </a:r>
            <a:endParaRPr lang="en-ZA"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369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 HUMAN CAPITAL DEVELOPMENT AND EDUCATION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56626578"/>
              </p:ext>
            </p:extLst>
          </p:nvPr>
        </p:nvGraphicFramePr>
        <p:xfrm>
          <a:off x="-1" y="609601"/>
          <a:ext cx="9144000" cy="1837757"/>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420135">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A transformed and suitably skilled workforce for the biodiversity sector is developed</a:t>
                      </a:r>
                    </a:p>
                    <a:p>
                      <a:pPr algn="l">
                        <a:lnSpc>
                          <a:spcPct val="100000"/>
                        </a:lnSpc>
                        <a:spcAft>
                          <a:spcPts val="0"/>
                        </a:spcAft>
                      </a:pP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68964">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34723">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HCD interventions implemented in SANBI for black biodiversity professionals.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140 HCD interventions.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 HCD interventions. (annual: 140 HCD interventions)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solidFill>
                            <a:schemeClr val="tx1"/>
                          </a:solidFill>
                          <a:latin typeface="Arial" panose="020B0604020202020204" pitchFamily="34" charset="0"/>
                          <a:cs typeface="Arial" panose="020B0604020202020204" pitchFamily="34" charset="0"/>
                        </a:rPr>
                        <a:t>Partially achieved with 20 HCD interventions,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a:t>
                      </a:r>
                      <a:r>
                        <a:rPr lang="en-ZA" sz="1200" b="1" i="0" kern="1200" baseline="0" dirty="0">
                          <a:solidFill>
                            <a:schemeClr val="tx1"/>
                          </a:solidFill>
                          <a:effectLst/>
                          <a:latin typeface="Arial" panose="020B0604020202020204" pitchFamily="34" charset="0"/>
                          <a:ea typeface="+mn-ea"/>
                          <a:cs typeface="Arial" panose="020B0604020202020204" pitchFamily="34" charset="0"/>
                        </a:rPr>
                        <a:t> with a total of </a:t>
                      </a:r>
                      <a:r>
                        <a:rPr lang="en-ZA" sz="1200" b="1" i="0" kern="1200" dirty="0">
                          <a:solidFill>
                            <a:schemeClr val="tx1"/>
                          </a:solidFill>
                          <a:effectLst/>
                          <a:latin typeface="Arial" panose="020B0604020202020204" pitchFamily="34" charset="0"/>
                          <a:ea typeface="+mn-ea"/>
                          <a:cs typeface="Arial" panose="020B0604020202020204" pitchFamily="34" charset="0"/>
                        </a:rPr>
                        <a:t>148 HCD interventions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40</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graphicFrame>
        <p:nvGraphicFramePr>
          <p:cNvPr id="5" name="Table 4">
            <a:extLst>
              <a:ext uri="{FF2B5EF4-FFF2-40B4-BE49-F238E27FC236}">
                <a16:creationId xmlns="" xmlns:a16="http://schemas.microsoft.com/office/drawing/2014/main" id="{7295C210-9B22-4FB0-8036-F4B673C94337}"/>
              </a:ext>
            </a:extLst>
          </p:cNvPr>
          <p:cNvGraphicFramePr>
            <a:graphicFrameLocks noGrp="1"/>
          </p:cNvGraphicFramePr>
          <p:nvPr>
            <p:extLst>
              <p:ext uri="{D42A27DB-BD31-4B8C-83A1-F6EECF244321}">
                <p14:modId xmlns:p14="http://schemas.microsoft.com/office/powerpoint/2010/main" xmlns="" val="4049429362"/>
              </p:ext>
            </p:extLst>
          </p:nvPr>
        </p:nvGraphicFramePr>
        <p:xfrm>
          <a:off x="1" y="2462008"/>
          <a:ext cx="9144000" cy="1759077"/>
        </p:xfrm>
        <a:graphic>
          <a:graphicData uri="http://schemas.openxmlformats.org/drawingml/2006/table">
            <a:tbl>
              <a:tblPr/>
              <a:tblGrid>
                <a:gridCol w="1668612">
                  <a:extLst>
                    <a:ext uri="{9D8B030D-6E8A-4147-A177-3AD203B41FA5}">
                      <a16:colId xmlns="" xmlns:a16="http://schemas.microsoft.com/office/drawing/2014/main" val="3458595282"/>
                    </a:ext>
                  </a:extLst>
                </a:gridCol>
                <a:gridCol w="1401635">
                  <a:extLst>
                    <a:ext uri="{9D8B030D-6E8A-4147-A177-3AD203B41FA5}">
                      <a16:colId xmlns="" xmlns:a16="http://schemas.microsoft.com/office/drawing/2014/main" val="4016858504"/>
                    </a:ext>
                  </a:extLst>
                </a:gridCol>
                <a:gridCol w="1429744">
                  <a:extLst>
                    <a:ext uri="{9D8B030D-6E8A-4147-A177-3AD203B41FA5}">
                      <a16:colId xmlns="" xmlns:a16="http://schemas.microsoft.com/office/drawing/2014/main" val="1367685380"/>
                    </a:ext>
                  </a:extLst>
                </a:gridCol>
                <a:gridCol w="1368152">
                  <a:extLst>
                    <a:ext uri="{9D8B030D-6E8A-4147-A177-3AD203B41FA5}">
                      <a16:colId xmlns="" xmlns:a16="http://schemas.microsoft.com/office/drawing/2014/main" val="1156156810"/>
                    </a:ext>
                  </a:extLst>
                </a:gridCol>
                <a:gridCol w="3275857">
                  <a:extLst>
                    <a:ext uri="{9D8B030D-6E8A-4147-A177-3AD203B41FA5}">
                      <a16:colId xmlns="" xmlns:a16="http://schemas.microsoft.com/office/drawing/2014/main" val="736691855"/>
                    </a:ext>
                  </a:extLst>
                </a:gridCol>
              </a:tblGrid>
              <a:tr h="1759077">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Universities that are participating in the University Biodiversity Careers Programme aimed at attracting young people into the biodiversity sector.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15 Universities.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No Target. (annual: 15 universities)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No Quarterly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a:t>
                      </a:r>
                      <a:r>
                        <a:rPr lang="en-ZA" sz="1200" b="1"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The annual target of 15 universities was exceeded by 2 as 17 universities were reached</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910309014"/>
                  </a:ext>
                </a:extLst>
              </a:tr>
            </a:tbl>
          </a:graphicData>
        </a:graphic>
      </p:graphicFrame>
      <p:graphicFrame>
        <p:nvGraphicFramePr>
          <p:cNvPr id="7" name="Table 6">
            <a:extLst>
              <a:ext uri="{FF2B5EF4-FFF2-40B4-BE49-F238E27FC236}">
                <a16:creationId xmlns="" xmlns:a16="http://schemas.microsoft.com/office/drawing/2014/main" id="{1E25243B-D584-4DF7-B268-71F40D7DF456}"/>
              </a:ext>
            </a:extLst>
          </p:cNvPr>
          <p:cNvGraphicFramePr>
            <a:graphicFrameLocks noGrp="1"/>
          </p:cNvGraphicFramePr>
          <p:nvPr>
            <p:extLst>
              <p:ext uri="{D42A27DB-BD31-4B8C-83A1-F6EECF244321}">
                <p14:modId xmlns:p14="http://schemas.microsoft.com/office/powerpoint/2010/main" xmlns="" val="410960789"/>
              </p:ext>
            </p:extLst>
          </p:nvPr>
        </p:nvGraphicFramePr>
        <p:xfrm>
          <a:off x="0" y="4221084"/>
          <a:ext cx="9143999" cy="1852407"/>
        </p:xfrm>
        <a:graphic>
          <a:graphicData uri="http://schemas.openxmlformats.org/drawingml/2006/table">
            <a:tbl>
              <a:tblPr/>
              <a:tblGrid>
                <a:gridCol w="1668612">
                  <a:extLst>
                    <a:ext uri="{9D8B030D-6E8A-4147-A177-3AD203B41FA5}">
                      <a16:colId xmlns="" xmlns:a16="http://schemas.microsoft.com/office/drawing/2014/main" val="2951966150"/>
                    </a:ext>
                  </a:extLst>
                </a:gridCol>
                <a:gridCol w="1401635">
                  <a:extLst>
                    <a:ext uri="{9D8B030D-6E8A-4147-A177-3AD203B41FA5}">
                      <a16:colId xmlns="" xmlns:a16="http://schemas.microsoft.com/office/drawing/2014/main" val="1542077364"/>
                    </a:ext>
                  </a:extLst>
                </a:gridCol>
                <a:gridCol w="1429745">
                  <a:extLst>
                    <a:ext uri="{9D8B030D-6E8A-4147-A177-3AD203B41FA5}">
                      <a16:colId xmlns="" xmlns:a16="http://schemas.microsoft.com/office/drawing/2014/main" val="1099733038"/>
                    </a:ext>
                  </a:extLst>
                </a:gridCol>
                <a:gridCol w="1373525">
                  <a:extLst>
                    <a:ext uri="{9D8B030D-6E8A-4147-A177-3AD203B41FA5}">
                      <a16:colId xmlns="" xmlns:a16="http://schemas.microsoft.com/office/drawing/2014/main" val="3512052453"/>
                    </a:ext>
                  </a:extLst>
                </a:gridCol>
                <a:gridCol w="3270482">
                  <a:extLst>
                    <a:ext uri="{9D8B030D-6E8A-4147-A177-3AD203B41FA5}">
                      <a16:colId xmlns="" xmlns:a16="http://schemas.microsoft.com/office/drawing/2014/main" val="1086589223"/>
                    </a:ext>
                  </a:extLst>
                </a:gridCol>
              </a:tblGrid>
              <a:tr h="1852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Number of beneficiaries who participated in ‘Kids in Gardens’ Programme to promote biodiversity awareness, education and recreation</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effectLst/>
                          <a:latin typeface="Arial" panose="020B0604020202020204" pitchFamily="34" charset="0"/>
                          <a:ea typeface="Times New Roman"/>
                          <a:cs typeface="Arial" panose="020B0604020202020204" pitchFamily="34" charset="0"/>
                        </a:rPr>
                        <a:t>56 000 beneficiaries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14 000 beneficiaries. (annual: 56 000 beneficiaries)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Partially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11442 beneficiaries were reached instead of 14 000.</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Exceeded: The annual target of 56 000 was exceeded by 7 554 as 63 554 beneficiaries were reached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605265724"/>
                  </a:ext>
                </a:extLst>
              </a:tr>
            </a:tbl>
          </a:graphicData>
        </a:graphic>
      </p:graphicFrame>
    </p:spTree>
    <p:extLst>
      <p:ext uri="{BB962C8B-B14F-4D97-AF65-F5344CB8AC3E}">
        <p14:creationId xmlns:p14="http://schemas.microsoft.com/office/powerpoint/2010/main" xmlns="" val="293865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 HUMAN CAPITAL DEVELOPMENT AND EDUCATION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267625830"/>
              </p:ext>
            </p:extLst>
          </p:nvPr>
        </p:nvGraphicFramePr>
        <p:xfrm>
          <a:off x="1" y="609600"/>
          <a:ext cx="9143997" cy="5602322"/>
        </p:xfrm>
        <a:graphic>
          <a:graphicData uri="http://schemas.openxmlformats.org/drawingml/2006/table">
            <a:tbl>
              <a:tblPr/>
              <a:tblGrid>
                <a:gridCol w="1668611">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1">
                  <a:extLst>
                    <a:ext uri="{9D8B030D-6E8A-4147-A177-3AD203B41FA5}">
                      <a16:colId xmlns="" xmlns:a16="http://schemas.microsoft.com/office/drawing/2014/main" val="20004"/>
                    </a:ext>
                  </a:extLst>
                </a:gridCol>
              </a:tblGrid>
              <a:tr h="371128">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Civil society is engaged to contribute to science, monitoring &amp; biodiversity conservation.</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36004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019769">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Citizens Science platforms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Three citizen science platforms (CREW, naturalist, Bird Atlas)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CREW Annual report Annual report on Bird Atlas, iNaturalist report. (annual: 3 science platforms)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Achieved. Three citizen science platforms have been implemented (CREW for plants, SABAP2 for birds, and iNaturalist for general biodiversity</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Achieved: Citizen Science platforms implemented for CREW, iNaturalist and SABAP2</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41</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493200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6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1433766136"/>
              </p:ext>
            </p:extLst>
          </p:nvPr>
        </p:nvGraphicFramePr>
        <p:xfrm>
          <a:off x="152400" y="990600"/>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100% (4/4)</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852934618"/>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42</a:t>
            </a:fld>
            <a:endParaRPr lang="en-ZA" dirty="0">
              <a:solidFill>
                <a:prstClr val="black">
                  <a:tint val="75000"/>
                </a:prstClr>
              </a:solidFill>
            </a:endParaRPr>
          </a:p>
        </p:txBody>
      </p:sp>
    </p:spTree>
    <p:extLst>
      <p:ext uri="{BB962C8B-B14F-4D97-AF65-F5344CB8AC3E}">
        <p14:creationId xmlns:p14="http://schemas.microsoft.com/office/powerpoint/2010/main" xmlns="" val="4081065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303"/>
            <a:ext cx="8991600" cy="533400"/>
          </a:xfrm>
        </p:spPr>
        <p:txBody>
          <a:bodyPr/>
          <a:lstStyle/>
          <a:p>
            <a:r>
              <a:rPr lang="en-US" sz="2000" b="1" dirty="0">
                <a:solidFill>
                  <a:srgbClr val="00B050"/>
                </a:solidFill>
                <a:latin typeface="Arial" panose="020B0604020202020204" pitchFamily="34" charset="0"/>
              </a:rPr>
              <a:t>PROGRAMME 7 : </a:t>
            </a:r>
            <a:r>
              <a:rPr lang="en-ZA" sz="2000" b="1" dirty="0">
                <a:solidFill>
                  <a:srgbClr val="00B050"/>
                </a:solidFill>
                <a:latin typeface="Arial" panose="020B0604020202020204" pitchFamily="34" charset="0"/>
              </a:rPr>
              <a:t>NATIONAL ZOOLOGICAL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60386945"/>
              </p:ext>
            </p:extLst>
          </p:nvPr>
        </p:nvGraphicFramePr>
        <p:xfrm>
          <a:off x="0" y="609600"/>
          <a:ext cx="9143998" cy="5652552"/>
        </p:xfrm>
        <a:graphic>
          <a:graphicData uri="http://schemas.openxmlformats.org/drawingml/2006/table">
            <a:tbl>
              <a:tblPr/>
              <a:tblGrid>
                <a:gridCol w="1331640">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3995934">
                  <a:extLst>
                    <a:ext uri="{9D8B030D-6E8A-4147-A177-3AD203B41FA5}">
                      <a16:colId xmlns="" xmlns:a16="http://schemas.microsoft.com/office/drawing/2014/main" val="20004"/>
                    </a:ext>
                  </a:extLst>
                </a:gridCol>
              </a:tblGrid>
              <a:tr h="44047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Build a centre of research / training excellence and an authoritative source of scientific information on the biodiversity of wild animals and their ecosystems</a:t>
                      </a:r>
                      <a:endParaRPr kumimoji="0" lang="en-ZA" sz="1400" b="0" i="0" u="none" strike="noStrike" kern="1200" cap="none" spc="0" normalizeH="0" baseline="0" noProof="0" dirty="0">
                        <a:ln>
                          <a:noFill/>
                        </a:ln>
                        <a:solidFill>
                          <a:prstClr val="white"/>
                        </a:solidFill>
                        <a:effectLst/>
                        <a:uLnTx/>
                        <a:uFillTx/>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1638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617680">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research papers in journals accredited by the DHET.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30 publications.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 research papers. (annual: 30 research papers)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200" b="0" kern="1200" dirty="0">
                          <a:solidFill>
                            <a:schemeClr val="tx1"/>
                          </a:solidFill>
                          <a:effectLst/>
                          <a:latin typeface="Arial" panose="020B0604020202020204" pitchFamily="34" charset="0"/>
                          <a:ea typeface="+mn-ea"/>
                          <a:cs typeface="Arial" panose="020B0604020202020204" pitchFamily="34" charset="0"/>
                        </a:rPr>
                        <a:t>Partially achieved. 3 publications</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dirty="0">
                          <a:latin typeface="Arial" panose="020B0604020202020204" pitchFamily="34" charset="0"/>
                          <a:cs typeface="Arial" panose="020B0604020202020204" pitchFamily="34" charset="0"/>
                        </a:rPr>
                        <a:t>Annual Target</a:t>
                      </a:r>
                      <a:r>
                        <a:rPr lang="en-ZA" sz="1200" b="1" i="0" baseline="0" dirty="0">
                          <a:latin typeface="Arial" panose="020B0604020202020204" pitchFamily="34" charset="0"/>
                          <a:cs typeface="Arial" panose="020B0604020202020204" pitchFamily="34" charset="0"/>
                        </a:rPr>
                        <a:t> Exceeded</a:t>
                      </a:r>
                      <a:r>
                        <a:rPr lang="en-ZA" sz="1200" b="0" i="0" baseline="0" dirty="0">
                          <a:latin typeface="Arial" panose="020B0604020202020204" pitchFamily="34" charset="0"/>
                          <a:cs typeface="Arial" panose="020B0604020202020204" pitchFamily="34" charset="0"/>
                        </a:rPr>
                        <a:t>: </a:t>
                      </a:r>
                      <a:r>
                        <a:rPr lang="en-ZA" sz="1200" b="0" i="0" dirty="0">
                          <a:latin typeface="Arial" panose="020B0604020202020204" pitchFamily="34" charset="0"/>
                          <a:cs typeface="Arial" panose="020B0604020202020204" pitchFamily="34" charset="0"/>
                        </a:rPr>
                        <a:t>39 papers published which exceeds the target of 30. The higher than expected achievement was due to finalising projects as part of the integration with other SANBI research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43</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258342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303"/>
            <a:ext cx="8991600" cy="533400"/>
          </a:xfrm>
        </p:spPr>
        <p:txBody>
          <a:bodyPr/>
          <a:lstStyle/>
          <a:p>
            <a:r>
              <a:rPr lang="en-US" sz="2000" b="1" dirty="0">
                <a:solidFill>
                  <a:srgbClr val="00B050"/>
                </a:solidFill>
                <a:latin typeface="Arial" panose="020B0604020202020204" pitchFamily="34" charset="0"/>
              </a:rPr>
              <a:t>PROGRAMME 7 : </a:t>
            </a:r>
            <a:r>
              <a:rPr lang="en-ZA" sz="2000" b="1" dirty="0">
                <a:solidFill>
                  <a:srgbClr val="00B050"/>
                </a:solidFill>
                <a:latin typeface="Arial" panose="020B0604020202020204" pitchFamily="34" charset="0"/>
              </a:rPr>
              <a:t>NATIONAL ZOOLOGICAL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02231268"/>
              </p:ext>
            </p:extLst>
          </p:nvPr>
        </p:nvGraphicFramePr>
        <p:xfrm>
          <a:off x="0" y="609600"/>
          <a:ext cx="9143998" cy="5663649"/>
        </p:xfrm>
        <a:graphic>
          <a:graphicData uri="http://schemas.openxmlformats.org/drawingml/2006/table">
            <a:tbl>
              <a:tblPr/>
              <a:tblGrid>
                <a:gridCol w="1259632">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4716014">
                  <a:extLst>
                    <a:ext uri="{9D8B030D-6E8A-4147-A177-3AD203B41FA5}">
                      <a16:colId xmlns="" xmlns:a16="http://schemas.microsoft.com/office/drawing/2014/main" val="20004"/>
                    </a:ext>
                  </a:extLst>
                </a:gridCol>
              </a:tblGrid>
              <a:tr h="64939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a:t>
                      </a:r>
                      <a:r>
                        <a:rPr lang="en-ZA" sz="1400" b="1" kern="1200" dirty="0">
                          <a:solidFill>
                            <a:schemeClr val="bg1"/>
                          </a:solidFill>
                          <a:effectLst/>
                          <a:latin typeface="+mn-lt"/>
                          <a:ea typeface="+mn-ea"/>
                          <a:cs typeface="Arial" panose="020B0604020202020204" pitchFamily="34" charset="0"/>
                        </a:rPr>
                        <a:t>Create a dynamic platform that encourage utilisation by the public on the Science of Life (awareness, education &amp; communication)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46804">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267450">
                <a:tc>
                  <a:txBody>
                    <a:bodyPr/>
                    <a:lstStyle/>
                    <a:p>
                      <a:pPr algn="l">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learners reached through visits to/by the NZG</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454 000 general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89 000 general visitors. (annual: 454 000 general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Partially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Number of general visitors in Q 4: 38 170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Partially Achieved.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Arial" panose="020B0604020202020204" pitchFamily="34" charset="0"/>
                          <a:ea typeface="+mn-ea"/>
                          <a:cs typeface="Arial" panose="020B0604020202020204" pitchFamily="34" charset="0"/>
                        </a:rPr>
                        <a:t>Target was 454 000 visitors but only </a:t>
                      </a:r>
                      <a:r>
                        <a:rPr lang="en-ZA" sz="1200" b="0" dirty="0">
                          <a:solidFill>
                            <a:schemeClr val="tx1"/>
                          </a:solidFill>
                          <a:latin typeface="Arial" panose="020B0604020202020204" pitchFamily="34" charset="0"/>
                          <a:cs typeface="Arial" panose="020B0604020202020204" pitchFamily="34" charset="0"/>
                        </a:rPr>
                        <a:t>268 665 was achieved.</a:t>
                      </a:r>
                      <a:r>
                        <a:rPr lang="en-ZA" sz="1200" b="0" baseline="0" dirty="0">
                          <a:solidFill>
                            <a:schemeClr val="tx1"/>
                          </a:solidFill>
                          <a:latin typeface="Arial" panose="020B0604020202020204" pitchFamily="34" charset="0"/>
                          <a:cs typeface="Arial" panose="020B0604020202020204" pitchFamily="34" charset="0"/>
                        </a:rPr>
                        <a:t>  </a:t>
                      </a: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r>
                        <a:rPr lang="en-ZA" sz="1200" b="0" i="0" kern="1200" dirty="0">
                          <a:solidFill>
                            <a:schemeClr val="tx1"/>
                          </a:solidFill>
                          <a:effectLst/>
                          <a:latin typeface="Arial" panose="020B0604020202020204" pitchFamily="34" charset="0"/>
                          <a:ea typeface="+mn-ea"/>
                          <a:cs typeface="Arial" panose="020B0604020202020204" pitchFamily="34" charset="0"/>
                        </a:rPr>
                        <a:t>Current state of the NZG infrastructure, a number of empty enclosures and loss of market share were major challenges. The 454 000 visitors translate to 1 240 people per day which in peak periods affects the carrying capacity of the NZG.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i="0" kern="1200" dirty="0">
                          <a:solidFill>
                            <a:schemeClr val="tx1"/>
                          </a:solidFill>
                          <a:effectLst/>
                          <a:latin typeface="Arial" panose="020B0604020202020204" pitchFamily="34" charset="0"/>
                          <a:ea typeface="+mn-ea"/>
                          <a:cs typeface="Arial" panose="020B0604020202020204" pitchFamily="34" charset="0"/>
                        </a:rPr>
                        <a:t>In the financial year 2020/2021 this KPI is combined with all other gardens KPI and the achieved results for 2019/2020 financial year will form basis for the 2020/2021 target.  Revamp of facilities, stocking of animals and marketing plans will be implemented to improve current infrastructure and to further market  the NZG.  An improved marketing campaign to be implemented;</a:t>
                      </a:r>
                      <a:r>
                        <a:rPr lang="en-ZA" sz="1200" b="0" i="0" kern="1200" baseline="0" dirty="0">
                          <a:solidFill>
                            <a:schemeClr val="tx1"/>
                          </a:solidFill>
                          <a:effectLst/>
                          <a:latin typeface="Arial" panose="020B0604020202020204" pitchFamily="34" charset="0"/>
                          <a:ea typeface="+mn-ea"/>
                          <a:cs typeface="Arial" panose="020B0604020202020204" pitchFamily="34" charset="0"/>
                        </a:rPr>
                        <a:t> a</a:t>
                      </a:r>
                      <a:r>
                        <a:rPr lang="en-ZA" sz="1200" b="0" i="0" kern="1200" dirty="0">
                          <a:solidFill>
                            <a:schemeClr val="tx1"/>
                          </a:solidFill>
                          <a:effectLst/>
                          <a:latin typeface="Arial" panose="020B0604020202020204" pitchFamily="34" charset="0"/>
                          <a:ea typeface="+mn-ea"/>
                          <a:cs typeface="Arial" panose="020B0604020202020204" pitchFamily="34" charset="0"/>
                        </a:rPr>
                        <a:t>dditional lessons to be facilitated at schools; and additional science festivals to be attended (within the available budget).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44</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909782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a:lstStyle/>
          <a:p>
            <a:r>
              <a:rPr lang="en-US" sz="2000" b="1" dirty="0">
                <a:solidFill>
                  <a:srgbClr val="00B050"/>
                </a:solidFill>
                <a:latin typeface="Arial" panose="020B0604020202020204" pitchFamily="34" charset="0"/>
              </a:rPr>
              <a:t>PROGRAMME 7 : </a:t>
            </a:r>
            <a:r>
              <a:rPr lang="en-ZA" sz="2000" b="1" dirty="0">
                <a:solidFill>
                  <a:srgbClr val="00B050"/>
                </a:solidFill>
                <a:latin typeface="Arial" panose="020B0604020202020204" pitchFamily="34" charset="0"/>
              </a:rPr>
              <a:t>NATIONAL ZOOLOGICAL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48837174"/>
              </p:ext>
            </p:extLst>
          </p:nvPr>
        </p:nvGraphicFramePr>
        <p:xfrm>
          <a:off x="1" y="609600"/>
          <a:ext cx="9143999" cy="5657401"/>
        </p:xfrm>
        <a:graphic>
          <a:graphicData uri="http://schemas.openxmlformats.org/drawingml/2006/table">
            <a:tbl>
              <a:tblPr/>
              <a:tblGrid>
                <a:gridCol w="1668613">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213719">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3635896">
                  <a:extLst>
                    <a:ext uri="{9D8B030D-6E8A-4147-A177-3AD203B41FA5}">
                      <a16:colId xmlns="" xmlns:a16="http://schemas.microsoft.com/office/drawing/2014/main" val="20004"/>
                    </a:ext>
                  </a:extLst>
                </a:gridCol>
              </a:tblGrid>
              <a:tr h="445321">
                <a:tc gridSpan="5">
                  <a:txBody>
                    <a:bodyPr/>
                    <a:lstStyle/>
                    <a:p>
                      <a:pPr algn="l">
                        <a:lnSpc>
                          <a:spcPct val="100000"/>
                        </a:lnSpc>
                        <a:spcAft>
                          <a:spcPts val="0"/>
                        </a:spcAft>
                      </a:pPr>
                      <a:r>
                        <a:rPr lang="en-ZA" sz="1400" b="1" dirty="0">
                          <a:solidFill>
                            <a:schemeClr val="bg1"/>
                          </a:solidFill>
                          <a:effectLst/>
                          <a:latin typeface="+mn-lt"/>
                          <a:cs typeface="Arial" panose="020B0604020202020204" pitchFamily="34" charset="0"/>
                        </a:rPr>
                        <a:t>Strategic Objective: Create a dynamic platform that encourage utilisation by the public on the Science of Life (awareness, education &amp; communication)</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2317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78591">
                <a:tc>
                  <a:txBody>
                    <a:bodyPr/>
                    <a:lstStyle/>
                    <a:p>
                      <a:r>
                        <a:rPr lang="en-ZA" sz="1200" b="0" kern="1200" dirty="0">
                          <a:solidFill>
                            <a:schemeClr val="tx1"/>
                          </a:solidFill>
                          <a:effectLst/>
                          <a:latin typeface="Arial" panose="020B0604020202020204" pitchFamily="34" charset="0"/>
                          <a:ea typeface="+mn-ea"/>
                          <a:cs typeface="Arial" panose="020B0604020202020204" pitchFamily="34" charset="0"/>
                        </a:rPr>
                        <a:t>Number of learners reached through visits to/by the NZG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160</a:t>
                      </a:r>
                      <a:r>
                        <a:rPr lang="en-ZA" sz="1200" kern="1200" baseline="0" dirty="0">
                          <a:solidFill>
                            <a:schemeClr val="tx1"/>
                          </a:solidFill>
                          <a:effectLst/>
                          <a:latin typeface="Arial" panose="020B0604020202020204" pitchFamily="34" charset="0"/>
                          <a:ea typeface="+mn-ea"/>
                          <a:cs typeface="Arial" panose="020B0604020202020204" pitchFamily="34" charset="0"/>
                        </a:rPr>
                        <a:t> 000 learners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45,000 learners. (annual:160 000 learners)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Partially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Number of learners reached in Q 4: 36 358</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a:t>
                      </a:r>
                      <a:r>
                        <a:rPr lang="en-ZA" sz="1200" b="1" i="0" kern="1200" baseline="0" dirty="0">
                          <a:solidFill>
                            <a:schemeClr val="tx1"/>
                          </a:solidFill>
                          <a:effectLst/>
                          <a:latin typeface="Arial" panose="020B0604020202020204" pitchFamily="34" charset="0"/>
                          <a:ea typeface="+mn-ea"/>
                          <a:cs typeface="Arial" panose="020B0604020202020204" pitchFamily="34" charset="0"/>
                        </a:rPr>
                        <a:t> Target  Partially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Annual target was 160 000 learners but a total</a:t>
                      </a:r>
                      <a:r>
                        <a:rPr lang="en-ZA" sz="1200" b="0" i="0" kern="1200" baseline="0" dirty="0">
                          <a:solidFill>
                            <a:schemeClr val="tx1"/>
                          </a:solidFill>
                          <a:effectLst/>
                          <a:latin typeface="Arial" panose="020B0604020202020204" pitchFamily="34" charset="0"/>
                          <a:ea typeface="+mn-ea"/>
                          <a:cs typeface="Arial" panose="020B0604020202020204" pitchFamily="34" charset="0"/>
                        </a:rPr>
                        <a:t> of </a:t>
                      </a:r>
                      <a:r>
                        <a:rPr lang="en-ZA" sz="1200" b="0" i="0" kern="1200" dirty="0">
                          <a:solidFill>
                            <a:schemeClr val="tx1"/>
                          </a:solidFill>
                          <a:effectLst/>
                          <a:latin typeface="Arial" panose="020B0604020202020204" pitchFamily="34" charset="0"/>
                          <a:ea typeface="+mn-ea"/>
                          <a:cs typeface="Arial" panose="020B0604020202020204" pitchFamily="34" charset="0"/>
                        </a:rPr>
                        <a:t>only </a:t>
                      </a:r>
                      <a:r>
                        <a:rPr lang="en-ZA" sz="1200" b="0" i="0" kern="1200" baseline="0" dirty="0">
                          <a:solidFill>
                            <a:schemeClr val="tx1"/>
                          </a:solidFill>
                          <a:effectLst/>
                          <a:latin typeface="Arial" panose="020B0604020202020204" pitchFamily="34" charset="0"/>
                          <a:ea typeface="+mn-ea"/>
                          <a:cs typeface="Arial" panose="020B0604020202020204" pitchFamily="34" charset="0"/>
                        </a:rPr>
                        <a:t> </a:t>
                      </a:r>
                      <a:r>
                        <a:rPr lang="en-ZA" sz="1200" b="0" i="0" kern="1200" dirty="0">
                          <a:solidFill>
                            <a:schemeClr val="tx1"/>
                          </a:solidFill>
                          <a:effectLst/>
                          <a:latin typeface="Arial" panose="020B0604020202020204" pitchFamily="34" charset="0"/>
                          <a:ea typeface="+mn-ea"/>
                          <a:cs typeface="Arial" panose="020B0604020202020204" pitchFamily="34" charset="0"/>
                        </a:rPr>
                        <a:t>159 498 learners were reached.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  </a:t>
                      </a:r>
                      <a:endParaRPr lang="en-ZA"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1. SciFest Africa in Grahams town, which was annually held in March, was moved to April and thus did not take place during the financial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2. The fact that schools were not able to travel at the beginning of 2020 due to the drowning accident at one of the Gauteng schools, had a severe impact on our reach.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3. The coronavirus pandemic also had a severe impact on the NZG's numbers, e.g. in March 2020 there was a reduction of roughly 10 000 learners visiting the NZG compared to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 </a:t>
                      </a: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 Measures: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The NZG attended other science festivals and also visited schools to facilitate education programmes. This enabled us to be within 0.3% of the target.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45</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770167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a:lstStyle/>
          <a:p>
            <a:r>
              <a:rPr lang="en-US" sz="2000" b="1" dirty="0">
                <a:solidFill>
                  <a:srgbClr val="00B050"/>
                </a:solidFill>
                <a:latin typeface="Arial" panose="020B0604020202020204" pitchFamily="34" charset="0"/>
              </a:rPr>
              <a:t>PROGRAMME 7 : </a:t>
            </a:r>
            <a:r>
              <a:rPr lang="en-ZA" sz="2000" b="1" dirty="0">
                <a:solidFill>
                  <a:srgbClr val="00B050"/>
                </a:solidFill>
                <a:latin typeface="Arial" panose="020B0604020202020204" pitchFamily="34" charset="0"/>
              </a:rPr>
              <a:t>NATIONAL ZOOLOGICAL GARDENS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52377971"/>
              </p:ext>
            </p:extLst>
          </p:nvPr>
        </p:nvGraphicFramePr>
        <p:xfrm>
          <a:off x="1" y="609600"/>
          <a:ext cx="9143999" cy="5457612"/>
        </p:xfrm>
        <a:graphic>
          <a:graphicData uri="http://schemas.openxmlformats.org/drawingml/2006/table">
            <a:tbl>
              <a:tblPr/>
              <a:tblGrid>
                <a:gridCol w="1668613">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1">
                  <a:extLst>
                    <a:ext uri="{9D8B030D-6E8A-4147-A177-3AD203B41FA5}">
                      <a16:colId xmlns="" xmlns:a16="http://schemas.microsoft.com/office/drawing/2014/main" val="20004"/>
                    </a:ext>
                  </a:extLst>
                </a:gridCol>
              </a:tblGrid>
              <a:tr h="44532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bg1"/>
                          </a:solidFill>
                          <a:effectLst/>
                          <a:latin typeface="+mn-lt"/>
                          <a:cs typeface="Arial" panose="020B0604020202020204" pitchFamily="34" charset="0"/>
                        </a:rPr>
                        <a:t>Strategic Objective: Develop a zoological garden with a conservation focus</a:t>
                      </a:r>
                      <a:endParaRPr lang="en-ZA" sz="1400" b="1" kern="1200" dirty="0">
                        <a:solidFill>
                          <a:schemeClr val="bg1"/>
                        </a:solidFill>
                        <a:effectLst/>
                        <a:latin typeface="+mn-lt"/>
                        <a:ea typeface="+mn-ea"/>
                        <a:cs typeface="Arial" panose="020B0604020202020204" pitchFamily="34" charset="0"/>
                      </a:endParaRPr>
                    </a:p>
                    <a:p>
                      <a:pPr marL="0" algn="l" defTabSz="457200" rtl="0" eaLnBrk="1" latinLnBrk="0" hangingPunct="1">
                        <a:lnSpc>
                          <a:spcPct val="100000"/>
                        </a:lnSpc>
                        <a:spcAft>
                          <a:spcPts val="0"/>
                        </a:spcAft>
                      </a:pPr>
                      <a:endParaRPr lang="en-ZA" sz="1400"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23171">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28950">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studbooks published under PAAZA</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 studbooks published</a:t>
                      </a:r>
                      <a:endParaRPr lang="en-ZA"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 studbooks (annual:5 studbooks)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Achieved. Number of studbooks published in 2019-20: 5 (100% of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Target Achieved: 5 studbooks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One person acting as a consultant to the PAAZA Executive Office has agreed to take on challenging studbooks and get them on a sound footing. She is currently busy with the Cheetah studbook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Two permanent staff members in the NZG Animal Registry office will be trained in studbook management and analysis. </a:t>
                      </a: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46</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955361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normAutofit/>
          </a:bodyPr>
          <a:lstStyle/>
          <a:p>
            <a:pPr eaLnBrk="1" hangingPunct="1"/>
            <a:r>
              <a:rPr lang="en-ZA" altLang="en-US" sz="2000" b="1" dirty="0">
                <a:solidFill>
                  <a:srgbClr val="00B050"/>
                </a:solidFill>
                <a:latin typeface="Arial" panose="020B0604020202020204" pitchFamily="34" charset="0"/>
              </a:rPr>
              <a:t>ANNUAL SUMMARY OF 2019/20 PROGRAMME 7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773975910"/>
              </p:ext>
            </p:extLst>
          </p:nvPr>
        </p:nvGraphicFramePr>
        <p:xfrm>
          <a:off x="152400" y="990600"/>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50% (2/4)</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50% (2/4)</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_</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06580279"/>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47</a:t>
            </a:fld>
            <a:endParaRPr lang="en-ZA" dirty="0">
              <a:solidFill>
                <a:prstClr val="black">
                  <a:tint val="75000"/>
                </a:prstClr>
              </a:solidFill>
            </a:endParaRPr>
          </a:p>
        </p:txBody>
      </p:sp>
    </p:spTree>
    <p:extLst>
      <p:ext uri="{BB962C8B-B14F-4D97-AF65-F5344CB8AC3E}">
        <p14:creationId xmlns:p14="http://schemas.microsoft.com/office/powerpoint/2010/main" xmlns="" val="1184027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85900" y="1063229"/>
            <a:ext cx="6172200" cy="351234"/>
          </a:xfrm>
        </p:spPr>
        <p:txBody>
          <a:bodyPr/>
          <a:lstStyle/>
          <a:p>
            <a:pPr eaLnBrk="1" hangingPunct="1"/>
            <a:r>
              <a:rPr lang="en-US" altLang="en-US" sz="1500" b="1" dirty="0">
                <a:solidFill>
                  <a:srgbClr val="00B050"/>
                </a:solidFill>
                <a:latin typeface="Arial" panose="020B0604020202020204" pitchFamily="34" charset="0"/>
              </a:rPr>
              <a:t>ANNUAL </a:t>
            </a:r>
            <a:r>
              <a:rPr lang="en-US" altLang="en-US" sz="1500" b="1" dirty="0">
                <a:solidFill>
                  <a:srgbClr val="00B050"/>
                </a:solidFill>
                <a:latin typeface="Arial" panose="020B0604020202020204" pitchFamily="34" charset="0"/>
                <a:ea typeface="+mn-ea"/>
                <a:cs typeface="+mn-cs"/>
              </a:rPr>
              <a:t>SUMMARY OF 2019/20 SANBI PERFORMANCE</a:t>
            </a:r>
          </a:p>
        </p:txBody>
      </p:sp>
      <p:graphicFrame>
        <p:nvGraphicFramePr>
          <p:cNvPr id="4" name="Group 121"/>
          <p:cNvGraphicFramePr>
            <a:graphicFrameLocks noGrp="1"/>
          </p:cNvGraphicFramePr>
          <p:nvPr>
            <p:ph idx="1"/>
            <p:extLst>
              <p:ext uri="{D42A27DB-BD31-4B8C-83A1-F6EECF244321}">
                <p14:modId xmlns:p14="http://schemas.microsoft.com/office/powerpoint/2010/main" xmlns="" val="4176516129"/>
              </p:ext>
            </p:extLst>
          </p:nvPr>
        </p:nvGraphicFramePr>
        <p:xfrm>
          <a:off x="1143002" y="1484784"/>
          <a:ext cx="6857999" cy="3987300"/>
        </p:xfrm>
        <a:graphic>
          <a:graphicData uri="http://schemas.openxmlformats.org/drawingml/2006/table">
            <a:tbl>
              <a:tblPr/>
              <a:tblGrid>
                <a:gridCol w="2078849">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42138">
                  <a:extLst>
                    <a:ext uri="{9D8B030D-6E8A-4147-A177-3AD203B41FA5}">
                      <a16:colId xmlns="" xmlns:a16="http://schemas.microsoft.com/office/drawing/2014/main" val="20002"/>
                    </a:ext>
                  </a:extLst>
                </a:gridCol>
                <a:gridCol w="1134126">
                  <a:extLst>
                    <a:ext uri="{9D8B030D-6E8A-4147-A177-3AD203B41FA5}">
                      <a16:colId xmlns="" xmlns:a16="http://schemas.microsoft.com/office/drawing/2014/main" val="20003"/>
                    </a:ext>
                  </a:extLst>
                </a:gridCol>
                <a:gridCol w="1106742">
                  <a:extLst>
                    <a:ext uri="{9D8B030D-6E8A-4147-A177-3AD203B41FA5}">
                      <a16:colId xmlns="" xmlns:a16="http://schemas.microsoft.com/office/drawing/2014/main" val="20004"/>
                    </a:ext>
                  </a:extLst>
                </a:gridCol>
              </a:tblGrid>
              <a:tr h="293643">
                <a:tc>
                  <a:txBody>
                    <a:bodyPr/>
                    <a:lstStyle/>
                    <a:p>
                      <a:pPr marL="0" algn="l" defTabSz="914400" rtl="0" eaLnBrk="1" latinLnBrk="0" hangingPunct="1">
                        <a:spcAft>
                          <a:spcPts val="0"/>
                        </a:spcAft>
                      </a:pPr>
                      <a:r>
                        <a:rPr kumimoji="0" lang="en-ZA" sz="800" b="1" i="0" u="none" strike="noStrike" kern="1200" cap="none" normalizeH="0" baseline="0" dirty="0">
                          <a:ln>
                            <a:noFill/>
                          </a:ln>
                          <a:solidFill>
                            <a:schemeClr val="tx1"/>
                          </a:solidFill>
                          <a:effectLst/>
                          <a:latin typeface="Arial" pitchFamily="34" charset="0"/>
                          <a:ea typeface="+mn-ea"/>
                          <a:cs typeface="Arial" pitchFamily="34" charset="0"/>
                        </a:rPr>
                        <a:t>Programme</a:t>
                      </a:r>
                    </a:p>
                  </a:txBody>
                  <a:tcPr marL="51446" marR="51446"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tx1"/>
                          </a:solidFill>
                          <a:effectLst/>
                          <a:latin typeface="Arial" pitchFamily="34" charset="0"/>
                          <a:ea typeface="+mn-ea"/>
                          <a:cs typeface="Arial" pitchFamily="34" charset="0"/>
                        </a:rPr>
                        <a:t>% On target</a:t>
                      </a:r>
                      <a:endParaRPr kumimoji="0" lang="en-ZA" sz="800" b="1" i="0" u="none" strike="noStrike" kern="1200" cap="none" normalizeH="0" baseline="0" dirty="0">
                        <a:ln>
                          <a:noFill/>
                        </a:ln>
                        <a:solidFill>
                          <a:schemeClr val="tx1"/>
                        </a:solidFill>
                        <a:effectLst/>
                        <a:latin typeface="Arial" pitchFamily="34" charset="0"/>
                        <a:ea typeface="+mn-ea"/>
                        <a:cs typeface="Arial" pitchFamily="34" charset="0"/>
                      </a:endParaRPr>
                    </a:p>
                  </a:txBody>
                  <a:tcPr marL="51446" marR="51446"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tx1"/>
                          </a:solidFill>
                          <a:effectLst/>
                          <a:latin typeface="Arial" pitchFamily="34" charset="0"/>
                          <a:ea typeface="+mn-ea"/>
                          <a:cs typeface="Arial" pitchFamily="34" charset="0"/>
                        </a:rPr>
                        <a:t>% Work in progress</a:t>
                      </a:r>
                      <a:endParaRPr kumimoji="0" lang="en-ZA" sz="800" b="1" i="0" u="none" strike="noStrike" kern="1200" cap="none" normalizeH="0" baseline="0" dirty="0">
                        <a:ln>
                          <a:noFill/>
                        </a:ln>
                        <a:solidFill>
                          <a:schemeClr val="tx1"/>
                        </a:solidFill>
                        <a:effectLst/>
                        <a:latin typeface="Arial" pitchFamily="34" charset="0"/>
                        <a:ea typeface="+mn-ea"/>
                        <a:cs typeface="Arial" pitchFamily="34" charset="0"/>
                      </a:endParaRPr>
                    </a:p>
                  </a:txBody>
                  <a:tcPr marL="51446" marR="51446"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tx1"/>
                          </a:solidFill>
                          <a:effectLst/>
                          <a:latin typeface="Arial" pitchFamily="34" charset="0"/>
                          <a:ea typeface="+mn-ea"/>
                          <a:cs typeface="Arial" pitchFamily="34" charset="0"/>
                        </a:rPr>
                        <a:t>% Off Target</a:t>
                      </a:r>
                      <a:endParaRPr kumimoji="0" lang="en-ZA" sz="800" b="1" i="0" u="none" strike="noStrike" kern="1200" cap="none" normalizeH="0" baseline="0" dirty="0">
                        <a:ln>
                          <a:noFill/>
                        </a:ln>
                        <a:solidFill>
                          <a:schemeClr val="tx1"/>
                        </a:solidFill>
                        <a:effectLst/>
                        <a:latin typeface="Arial" pitchFamily="34" charset="0"/>
                        <a:ea typeface="+mn-ea"/>
                        <a:cs typeface="Arial" pitchFamily="34" charset="0"/>
                      </a:endParaRPr>
                    </a:p>
                  </a:txBody>
                  <a:tcPr marL="51446" marR="51446"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tx1"/>
                          </a:solidFill>
                          <a:effectLst/>
                          <a:latin typeface="Arial" pitchFamily="34" charset="0"/>
                          <a:ea typeface="+mn-ea"/>
                          <a:cs typeface="Arial" pitchFamily="34" charset="0"/>
                        </a:rPr>
                        <a:t>% No Milestone</a:t>
                      </a:r>
                      <a:endParaRPr kumimoji="0" lang="en-ZA" sz="800" b="1" i="0" u="none" strike="noStrike" kern="1200" cap="none" normalizeH="0" baseline="0" dirty="0">
                        <a:ln>
                          <a:noFill/>
                        </a:ln>
                        <a:solidFill>
                          <a:schemeClr val="tx1"/>
                        </a:solidFill>
                        <a:effectLst/>
                        <a:latin typeface="Arial" pitchFamily="34" charset="0"/>
                        <a:ea typeface="+mn-ea"/>
                        <a:cs typeface="Arial" pitchFamily="34" charset="0"/>
                      </a:endParaRPr>
                    </a:p>
                  </a:txBody>
                  <a:tcPr marL="51446" marR="51446"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415532">
                <a:tc>
                  <a:txBody>
                    <a:bodyPr/>
                    <a:lstStyle/>
                    <a:p>
                      <a:pPr marL="0" algn="l" defTabSz="914400" rtl="0" eaLnBrk="1" latinLnBrk="0" hangingPunct="1">
                        <a:spcAft>
                          <a:spcPts val="0"/>
                        </a:spcAft>
                      </a:pPr>
                      <a:r>
                        <a:rPr lang="en-ZA" sz="800" b="1" kern="1200" dirty="0">
                          <a:solidFill>
                            <a:schemeClr val="tx1"/>
                          </a:solidFill>
                          <a:latin typeface="Arial" pitchFamily="34" charset="0"/>
                          <a:ea typeface="+mn-ea"/>
                          <a:cs typeface="Arial" pitchFamily="34" charset="0"/>
                        </a:rPr>
                        <a:t>Administration </a:t>
                      </a: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61% (8/13)</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31% (4/13)</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 8% (1/13)</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426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1" kern="1200" dirty="0">
                          <a:solidFill>
                            <a:schemeClr val="tx1"/>
                          </a:solidFill>
                          <a:latin typeface="Arial" pitchFamily="34" charset="0"/>
                          <a:ea typeface="+mn-ea"/>
                          <a:cs typeface="Arial" pitchFamily="34" charset="0"/>
                        </a:rPr>
                        <a:t>National</a:t>
                      </a:r>
                      <a:r>
                        <a:rPr lang="en-ZA" sz="800" b="1" kern="1200" baseline="0" dirty="0">
                          <a:solidFill>
                            <a:schemeClr val="tx1"/>
                          </a:solidFill>
                          <a:latin typeface="Arial" pitchFamily="34" charset="0"/>
                          <a:ea typeface="+mn-ea"/>
                          <a:cs typeface="Arial" pitchFamily="34" charset="0"/>
                        </a:rPr>
                        <a:t> Botanical Gardens</a:t>
                      </a:r>
                      <a:endParaRPr lang="en-ZA" sz="800" b="1" kern="1200" dirty="0">
                        <a:solidFill>
                          <a:schemeClr val="tx1"/>
                        </a:solidFill>
                        <a:latin typeface="Arial" pitchFamily="34" charset="0"/>
                        <a:ea typeface="+mn-ea"/>
                        <a:cs typeface="Arial" pitchFamily="34" charset="0"/>
                      </a:endParaRP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40% (2/5)</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effectLst/>
                          <a:uLnTx/>
                          <a:uFillTx/>
                          <a:latin typeface="Arial" panose="020B0604020202020204" pitchFamily="34" charset="0"/>
                          <a:ea typeface=""/>
                          <a:cs typeface="Arial" panose="020B0604020202020204" pitchFamily="34" charset="0"/>
                        </a:rPr>
                        <a:t>40% (2/5)</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effectLst/>
                          <a:uLnTx/>
                          <a:uFillTx/>
                          <a:latin typeface="Arial" panose="020B0604020202020204" pitchFamily="34" charset="0"/>
                          <a:ea typeface=""/>
                          <a:cs typeface="Arial" panose="020B0604020202020204" pitchFamily="34" charset="0"/>
                        </a:rPr>
                        <a:t>20% (1/5)</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436886">
                <a:tc>
                  <a:txBody>
                    <a:bodyPr/>
                    <a:lstStyle/>
                    <a:p>
                      <a:pPr marL="0" algn="l" defTabSz="914400" rtl="0" eaLnBrk="1" latinLnBrk="0" hangingPunct="1">
                        <a:spcAft>
                          <a:spcPts val="0"/>
                        </a:spcAft>
                      </a:pPr>
                      <a:r>
                        <a:rPr lang="en-US" sz="800" b="1" dirty="0">
                          <a:latin typeface="Arial" pitchFamily="34" charset="0"/>
                          <a:cs typeface="Arial" pitchFamily="34" charset="0"/>
                        </a:rPr>
                        <a:t>Foundational</a:t>
                      </a:r>
                      <a:r>
                        <a:rPr lang="en-US" sz="800" b="1" baseline="0" dirty="0">
                          <a:latin typeface="Arial" pitchFamily="34" charset="0"/>
                          <a:cs typeface="Arial" pitchFamily="34" charset="0"/>
                        </a:rPr>
                        <a:t> Biodiversity Information</a:t>
                      </a:r>
                      <a:endParaRPr lang="en-US" sz="800" b="1" dirty="0">
                        <a:latin typeface="Arial" pitchFamily="34" charset="0"/>
                        <a:cs typeface="Arial" pitchFamily="34" charset="0"/>
                      </a:endParaRP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100% (3/3)</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effectLst/>
                          <a:uLnTx/>
                          <a:uFillTx/>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effectLst/>
                          <a:uLnTx/>
                          <a:uFillTx/>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565785">
                <a:tc>
                  <a:txBody>
                    <a:bodyPr/>
                    <a:lstStyle/>
                    <a:p>
                      <a:pPr marL="0" algn="l" defTabSz="914400" rtl="0" eaLnBrk="1" latinLnBrk="0" hangingPunct="1">
                        <a:lnSpc>
                          <a:spcPct val="150000"/>
                        </a:lnSpc>
                        <a:spcAft>
                          <a:spcPts val="0"/>
                        </a:spcAft>
                      </a:pPr>
                      <a:r>
                        <a:rPr lang="en-US" sz="800" b="1" kern="1200" dirty="0">
                          <a:solidFill>
                            <a:schemeClr val="tx1"/>
                          </a:solidFill>
                          <a:effectLst/>
                          <a:latin typeface="Arial" panose="020B0604020202020204" pitchFamily="34" charset="0"/>
                          <a:ea typeface="+mn-ea"/>
                          <a:cs typeface="Arial" panose="020B0604020202020204" pitchFamily="34" charset="0"/>
                        </a:rPr>
                        <a:t>Assess, monitor and report on the state of biodiversity and increase  knowledge</a:t>
                      </a:r>
                      <a:r>
                        <a:rPr lang="en-US" sz="800" b="1" kern="1200" baseline="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for decision making </a:t>
                      </a:r>
                      <a:endParaRPr lang="en-ZA" sz="800" b="1" kern="1200" dirty="0">
                        <a:solidFill>
                          <a:schemeClr val="tx1"/>
                        </a:solidFill>
                        <a:latin typeface="Arial" pitchFamily="34" charset="0"/>
                        <a:ea typeface="+mn-ea"/>
                        <a:cs typeface="Arial" pitchFamily="34" charset="0"/>
                      </a:endParaRP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67% (4/6)</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33% (2/6)</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589782">
                <a:tc>
                  <a:txBody>
                    <a:bodyPr/>
                    <a:lstStyle/>
                    <a:p>
                      <a:pPr marL="0" algn="l" defTabSz="914400" rtl="0" eaLnBrk="1" latinLnBrk="0" hangingPunct="1">
                        <a:spcAft>
                          <a:spcPts val="0"/>
                        </a:spcAft>
                      </a:pPr>
                      <a:r>
                        <a:rPr lang="en-ZA" sz="800" b="1" kern="1200" dirty="0">
                          <a:solidFill>
                            <a:schemeClr val="tx1"/>
                          </a:solidFill>
                          <a:latin typeface="Arial" pitchFamily="34" charset="0"/>
                          <a:ea typeface="+mn-ea"/>
                          <a:cs typeface="Arial" pitchFamily="34" charset="0"/>
                        </a:rPr>
                        <a:t>Biodiversity</a:t>
                      </a:r>
                      <a:r>
                        <a:rPr lang="en-ZA" sz="800" b="1" kern="1200" baseline="0" dirty="0">
                          <a:solidFill>
                            <a:schemeClr val="tx1"/>
                          </a:solidFill>
                          <a:latin typeface="Arial" pitchFamily="34" charset="0"/>
                          <a:ea typeface="+mn-ea"/>
                          <a:cs typeface="Arial" pitchFamily="34" charset="0"/>
                        </a:rPr>
                        <a:t>  Policy Advice, Climate, Resilience and access to Information</a:t>
                      </a:r>
                      <a:endParaRPr lang="en-ZA" sz="800" b="1" kern="1200" dirty="0">
                        <a:solidFill>
                          <a:schemeClr val="tx1"/>
                        </a:solidFill>
                        <a:latin typeface="Arial" pitchFamily="34" charset="0"/>
                        <a:ea typeface="+mn-ea"/>
                        <a:cs typeface="Arial" pitchFamily="34" charset="0"/>
                      </a:endParaRP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62.5% (5/8)</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37.5% (3/8)</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431873">
                <a:tc>
                  <a:txBody>
                    <a:bodyPr/>
                    <a:lstStyle/>
                    <a:p>
                      <a:pPr marL="0" indent="0" algn="l" defTabSz="914400" rtl="0" eaLnBrk="1" latinLnBrk="0" hangingPunct="1">
                        <a:spcAft>
                          <a:spcPts val="0"/>
                        </a:spcAft>
                        <a:buFontTx/>
                        <a:buNone/>
                      </a:pPr>
                      <a:r>
                        <a:rPr lang="en-US" sz="800" b="1" kern="1200" dirty="0">
                          <a:solidFill>
                            <a:schemeClr val="tx1"/>
                          </a:solidFill>
                          <a:latin typeface="Arial" pitchFamily="34" charset="0"/>
                          <a:ea typeface="+mn-ea"/>
                          <a:cs typeface="Arial" pitchFamily="34" charset="0"/>
                        </a:rPr>
                        <a:t>Human</a:t>
                      </a:r>
                      <a:r>
                        <a:rPr lang="en-US" sz="800" b="1" kern="1200" baseline="0" dirty="0">
                          <a:solidFill>
                            <a:schemeClr val="tx1"/>
                          </a:solidFill>
                          <a:latin typeface="Arial" pitchFamily="34" charset="0"/>
                          <a:ea typeface="+mn-ea"/>
                          <a:cs typeface="Arial" pitchFamily="34" charset="0"/>
                        </a:rPr>
                        <a:t> Capital Development and Educations</a:t>
                      </a:r>
                      <a:endParaRPr lang="en-US" sz="800" b="1" kern="1200" dirty="0">
                        <a:solidFill>
                          <a:schemeClr val="tx1"/>
                        </a:solidFill>
                        <a:latin typeface="Arial" pitchFamily="34" charset="0"/>
                        <a:ea typeface="+mn-ea"/>
                        <a:cs typeface="Arial" pitchFamily="34" charset="0"/>
                      </a:endParaRP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100% (4/4)</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395436">
                <a:tc>
                  <a:txBody>
                    <a:bodyPr/>
                    <a:lstStyle/>
                    <a:p>
                      <a:pPr marL="0" algn="l" defTabSz="914400" rtl="0" eaLnBrk="1" latinLnBrk="0" hangingPunct="1">
                        <a:spcAft>
                          <a:spcPts val="0"/>
                        </a:spcAft>
                      </a:pPr>
                      <a:r>
                        <a:rPr lang="en-US" sz="800" b="1" dirty="0">
                          <a:latin typeface="Arial" pitchFamily="34" charset="0"/>
                          <a:cs typeface="Arial" pitchFamily="34" charset="0"/>
                        </a:rPr>
                        <a:t>National Zoological Gardens</a:t>
                      </a: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50% (2/4)</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50% (2/4)</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_</a:t>
                      </a:r>
                    </a:p>
                  </a:txBody>
                  <a:tcPr marL="51437" marR="51437"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431873">
                <a:tc>
                  <a:txBody>
                    <a:bodyPr/>
                    <a:lstStyle/>
                    <a:p>
                      <a:endParaRPr lang="en-ZA" sz="800" b="1" dirty="0">
                        <a:latin typeface="Arial" pitchFamily="34" charset="0"/>
                        <a:cs typeface="Arial" pitchFamily="34" charset="0"/>
                      </a:endParaRP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65% (28/43)</a:t>
                      </a: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30% (13/43)</a:t>
                      </a: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5% (2/43)</a:t>
                      </a: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_</a:t>
                      </a:r>
                    </a:p>
                  </a:txBody>
                  <a:tcPr marL="51446" marR="51446"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48</a:t>
            </a:fld>
            <a:endParaRPr lang="en-ZA" dirty="0">
              <a:solidFill>
                <a:prstClr val="black">
                  <a:tint val="75000"/>
                </a:prstClr>
              </a:solidFill>
            </a:endParaRPr>
          </a:p>
        </p:txBody>
      </p:sp>
    </p:spTree>
    <p:extLst>
      <p:ext uri="{BB962C8B-B14F-4D97-AF65-F5344CB8AC3E}">
        <p14:creationId xmlns:p14="http://schemas.microsoft.com/office/powerpoint/2010/main" xmlns="" val="966246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US" altLang="en-US" sz="2000" b="1" dirty="0">
                <a:solidFill>
                  <a:srgbClr val="00B050"/>
                </a:solidFill>
                <a:latin typeface="Arial" panose="020B0604020202020204" pitchFamily="34" charset="0"/>
              </a:rPr>
              <a:t>ANNUAL SUMMARY OF 2019/20 SANBI PERFORMANCE</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898041943"/>
              </p:ext>
            </p:extLst>
          </p:nvPr>
        </p:nvGraphicFramePr>
        <p:xfrm>
          <a:off x="457200" y="990600"/>
          <a:ext cx="8077200" cy="1049338"/>
        </p:xfrm>
        <a:graphic>
          <a:graphicData uri="http://schemas.openxmlformats.org/drawingml/2006/table">
            <a:tbl>
              <a:tblPr/>
              <a:tblGrid>
                <a:gridCol w="2390956">
                  <a:extLst>
                    <a:ext uri="{9D8B030D-6E8A-4147-A177-3AD203B41FA5}">
                      <a16:colId xmlns="" xmlns:a16="http://schemas.microsoft.com/office/drawing/2014/main" val="20000"/>
                    </a:ext>
                  </a:extLst>
                </a:gridCol>
                <a:gridCol w="2053196">
                  <a:extLst>
                    <a:ext uri="{9D8B030D-6E8A-4147-A177-3AD203B41FA5}">
                      <a16:colId xmlns="" xmlns:a16="http://schemas.microsoft.com/office/drawing/2014/main" val="20001"/>
                    </a:ext>
                  </a:extLst>
                </a:gridCol>
                <a:gridCol w="1922582">
                  <a:extLst>
                    <a:ext uri="{9D8B030D-6E8A-4147-A177-3AD203B41FA5}">
                      <a16:colId xmlns="" xmlns:a16="http://schemas.microsoft.com/office/drawing/2014/main" val="20002"/>
                    </a:ext>
                  </a:extLst>
                </a:gridCol>
                <a:gridCol w="1710466">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65% (28/43)</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30%(13/43)</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 (2/43)</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_</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60369308"/>
              </p:ext>
            </p:extLst>
          </p:nvPr>
        </p:nvGraphicFramePr>
        <p:xfrm>
          <a:off x="488950" y="2130792"/>
          <a:ext cx="8229600" cy="434620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49</a:t>
            </a:fld>
            <a:endParaRPr lang="en-ZA" dirty="0">
              <a:solidFill>
                <a:prstClr val="black">
                  <a:tint val="75000"/>
                </a:prstClr>
              </a:solidFill>
            </a:endParaRPr>
          </a:p>
        </p:txBody>
      </p:sp>
    </p:spTree>
    <p:extLst>
      <p:ext uri="{BB962C8B-B14F-4D97-AF65-F5344CB8AC3E}">
        <p14:creationId xmlns:p14="http://schemas.microsoft.com/office/powerpoint/2010/main" xmlns="" val="36865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324538820"/>
              </p:ext>
            </p:extLst>
          </p:nvPr>
        </p:nvGraphicFramePr>
        <p:xfrm>
          <a:off x="0" y="609606"/>
          <a:ext cx="9143999" cy="5672328"/>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540278">
                  <a:extLst>
                    <a:ext uri="{9D8B030D-6E8A-4147-A177-3AD203B41FA5}">
                      <a16:colId xmlns="" xmlns:a16="http://schemas.microsoft.com/office/drawing/2014/main" val="20003"/>
                    </a:ext>
                  </a:extLst>
                </a:gridCol>
                <a:gridCol w="3131839">
                  <a:extLst>
                    <a:ext uri="{9D8B030D-6E8A-4147-A177-3AD203B41FA5}">
                      <a16:colId xmlns="" xmlns:a16="http://schemas.microsoft.com/office/drawing/2014/main" val="20004"/>
                    </a:ext>
                  </a:extLst>
                </a:gridCol>
              </a:tblGrid>
              <a:tr h="39728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SANBI is positioned as an employer of choice in the biodiversity sector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43460">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dirty="0">
                          <a:solidFill>
                            <a:schemeClr val="bg1"/>
                          </a:solidFill>
                          <a:effectLst/>
                          <a:latin typeface="+mn-lt"/>
                          <a:ea typeface="+mn-ea"/>
                          <a:cs typeface="Arial" panose="020B0604020202020204" pitchFamily="34" charset="0"/>
                        </a:rPr>
                        <a:t> Quarter Status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87292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of payroll allocated and spent on staff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of payroll spent on staff development.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 of quarterly payroll spent on staff development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Target exceeded.  Quarterly payroll was R69 542 391, with 1% being R695 424. Actual for the quarter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R809 531.09.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Target Exceeded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1.14% of annual payroll allocated and spent on staff</a:t>
                      </a:r>
                      <a:r>
                        <a:rPr lang="en-ZA" sz="1200" b="1" i="0" kern="1200" baseline="0" dirty="0">
                          <a:solidFill>
                            <a:schemeClr val="tx1"/>
                          </a:solidFill>
                          <a:effectLst/>
                          <a:latin typeface="Arial" panose="020B0604020202020204" pitchFamily="34" charset="0"/>
                          <a:ea typeface="+mn-ea"/>
                          <a:cs typeface="Arial" panose="020B0604020202020204" pitchFamily="34" charset="0"/>
                        </a:rPr>
                        <a:t> d</a:t>
                      </a:r>
                      <a:r>
                        <a:rPr lang="en-ZA" sz="1200" b="1" i="0" kern="1200" dirty="0">
                          <a:solidFill>
                            <a:schemeClr val="tx1"/>
                          </a:solidFill>
                          <a:effectLst/>
                          <a:latin typeface="Arial" panose="020B0604020202020204" pitchFamily="34" charset="0"/>
                          <a:ea typeface="+mn-ea"/>
                          <a:cs typeface="Arial" panose="020B0604020202020204" pitchFamily="34" charset="0"/>
                        </a:rPr>
                        <a:t>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i="0" kern="1200" dirty="0">
                          <a:solidFill>
                            <a:schemeClr val="tx1"/>
                          </a:solidFill>
                          <a:effectLst/>
                          <a:latin typeface="Arial" panose="020B0604020202020204" pitchFamily="34" charset="0"/>
                          <a:ea typeface="+mn-ea"/>
                          <a:cs typeface="Arial" panose="020B0604020202020204" pitchFamily="34" charset="0"/>
                        </a:rPr>
                        <a:t>(R4 111 545/R360 421 508 x 100)</a:t>
                      </a:r>
                      <a:endParaRPr lang="en-ZA" sz="1200" b="1"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Actual for the quarter was R809 531.09.  Annual target of</a:t>
                      </a:r>
                      <a:r>
                        <a:rPr lang="en-ZA" sz="1200" b="0" baseline="0" dirty="0">
                          <a:solidFill>
                            <a:schemeClr val="tx1"/>
                          </a:solidFill>
                          <a:latin typeface="Arial" panose="020B0604020202020204" pitchFamily="34" charset="0"/>
                          <a:cs typeface="Arial" panose="020B0604020202020204" pitchFamily="34" charset="0"/>
                        </a:rPr>
                        <a:t> 1% </a:t>
                      </a:r>
                      <a:r>
                        <a:rPr lang="en-ZA" sz="1200" b="0" dirty="0">
                          <a:solidFill>
                            <a:schemeClr val="tx1"/>
                          </a:solidFill>
                          <a:latin typeface="Arial" panose="020B0604020202020204" pitchFamily="34" charset="0"/>
                          <a:cs typeface="Arial" panose="020B0604020202020204" pitchFamily="34" charset="0"/>
                        </a:rPr>
                        <a:t>was R3 604 215, and annual achievement was R4 111 545.35.</a:t>
                      </a:r>
                      <a:r>
                        <a:rPr lang="en-ZA"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More staff bursaries were awarded in Q4, totalling R510 683.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2553988">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of compliance to the Employment Equity targets.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47% female staff  in full-time employment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47% female staff in full-time employment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Partially achieved: 46.4% (i.e. The actual for the fourth quarter was 343/739x100) female staff in full-time employment.</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Target  was pa</a:t>
                      </a:r>
                      <a:r>
                        <a:rPr lang="en-ZA" sz="1200" b="1" dirty="0">
                          <a:solidFill>
                            <a:schemeClr val="tx1"/>
                          </a:solidFill>
                          <a:latin typeface="Arial" panose="020B0604020202020204" pitchFamily="34" charset="0"/>
                          <a:cs typeface="Arial" panose="020B0604020202020204" pitchFamily="34" charset="0"/>
                        </a:rPr>
                        <a:t>rtially achieved: 46.4%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Challenges:   </a:t>
                      </a:r>
                      <a:r>
                        <a:rPr lang="en-ZA" sz="1200" b="0" dirty="0">
                          <a:solidFill>
                            <a:schemeClr val="tx1"/>
                          </a:solidFill>
                          <a:latin typeface="Arial" panose="020B0604020202020204" pitchFamily="34" charset="0"/>
                          <a:cs typeface="Arial" panose="020B0604020202020204" pitchFamily="34" charset="0"/>
                        </a:rPr>
                        <a:t>This target was missed by 0.6% (9 female appointments). There are positions up to middle-management level that have not as yet been advertised and 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Corrective Measures:  </a:t>
                      </a:r>
                      <a:r>
                        <a:rPr lang="en-ZA" sz="1200" b="0" dirty="0">
                          <a:solidFill>
                            <a:schemeClr val="tx1"/>
                          </a:solidFill>
                          <a:latin typeface="Arial" panose="020B0604020202020204" pitchFamily="34" charset="0"/>
                          <a:cs typeface="Arial" panose="020B0604020202020204" pitchFamily="34" charset="0"/>
                        </a:rPr>
                        <a:t>Concerted effort will be made in the new year financial year to target more female candidates. Professional search companies will be used for headhunting suitably qualified female candidates.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5</a:t>
            </a:fld>
            <a:endParaRPr lang="en-ZA" dirty="0">
              <a:solidFill>
                <a:prstClr val="black">
                  <a:tint val="75000"/>
                </a:prstClr>
              </a:solidFill>
            </a:endParaRPr>
          </a:p>
        </p:txBody>
      </p:sp>
    </p:spTree>
    <p:extLst>
      <p:ext uri="{BB962C8B-B14F-4D97-AF65-F5344CB8AC3E}">
        <p14:creationId xmlns:p14="http://schemas.microsoft.com/office/powerpoint/2010/main" xmlns="" val="524335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6864" cy="2952328"/>
          </a:xfrm>
        </p:spPr>
        <p:txBody>
          <a:bodyPr lIns="72000" tIns="0" rIns="0" bIns="0" anchor="t">
            <a:normAutofit fontScale="90000"/>
          </a:bodyPr>
          <a:lstStyle/>
          <a:p>
            <a:pPr>
              <a:spcBef>
                <a:spcPts val="600"/>
              </a:spcBef>
              <a:spcAft>
                <a:spcPts val="600"/>
              </a:spcAft>
            </a:pPr>
            <a:r>
              <a:rPr lang="en-ZA" sz="4000" b="1" dirty="0">
                <a:solidFill>
                  <a:srgbClr val="00B050"/>
                </a:solidFill>
                <a:latin typeface="Arial Black" panose="020B0A04020102020204" pitchFamily="34" charset="0"/>
                <a:cs typeface="Arial" panose="020B0604020202020204" pitchFamily="34" charset="0"/>
              </a:rPr>
              <a:t>FINANCIAL PERFORMANCE </a:t>
            </a:r>
            <a:br>
              <a:rPr lang="en-ZA" sz="4000" b="1" dirty="0">
                <a:solidFill>
                  <a:srgbClr val="00B050"/>
                </a:solidFill>
                <a:latin typeface="Arial Black" panose="020B0A04020102020204" pitchFamily="34" charset="0"/>
                <a:cs typeface="Arial" panose="020B0604020202020204" pitchFamily="34" charset="0"/>
              </a:rPr>
            </a:br>
            <a:r>
              <a:rPr lang="en-ZA" sz="4000" b="1" dirty="0">
                <a:solidFill>
                  <a:srgbClr val="00B050"/>
                </a:solidFill>
                <a:latin typeface="Arial Black" panose="020B0A04020102020204" pitchFamily="34" charset="0"/>
                <a:cs typeface="Arial" panose="020B0604020202020204" pitchFamily="34" charset="0"/>
              </a:rPr>
              <a:t/>
            </a:r>
            <a:br>
              <a:rPr lang="en-ZA" sz="4000" b="1" dirty="0">
                <a:solidFill>
                  <a:srgbClr val="00B050"/>
                </a:solidFill>
                <a:latin typeface="Arial Black" panose="020B0A04020102020204" pitchFamily="34" charset="0"/>
                <a:cs typeface="Arial" panose="020B0604020202020204" pitchFamily="34" charset="0"/>
              </a:rPr>
            </a:br>
            <a:r>
              <a:rPr lang="en-ZA" sz="4000" b="1" dirty="0">
                <a:solidFill>
                  <a:srgbClr val="00B050"/>
                </a:solidFill>
                <a:latin typeface="Arial Black" panose="020B0A04020102020204" pitchFamily="34" charset="0"/>
                <a:cs typeface="Arial" panose="020B0604020202020204" pitchFamily="34" charset="0"/>
              </a:rPr>
              <a:t>2019/20</a:t>
            </a:r>
            <a:br>
              <a:rPr lang="en-ZA" sz="4000" b="1" dirty="0">
                <a:solidFill>
                  <a:srgbClr val="00B050"/>
                </a:solidFill>
                <a:latin typeface="Arial Black" panose="020B0A04020102020204" pitchFamily="34" charset="0"/>
                <a:cs typeface="Arial" panose="020B0604020202020204" pitchFamily="34" charset="0"/>
              </a:rPr>
            </a:br>
            <a:r>
              <a:rPr lang="en-ZA" sz="4000" b="1" dirty="0">
                <a:solidFill>
                  <a:srgbClr val="00B050"/>
                </a:solidFill>
                <a:latin typeface="Arial Black" panose="020B0A04020102020204" pitchFamily="34" charset="0"/>
                <a:cs typeface="Arial" panose="020B0604020202020204" pitchFamily="34" charset="0"/>
              </a:rPr>
              <a:t/>
            </a:r>
            <a:br>
              <a:rPr lang="en-ZA" sz="4000" b="1" dirty="0">
                <a:solidFill>
                  <a:srgbClr val="00B050"/>
                </a:solidFill>
                <a:latin typeface="Arial Black" panose="020B0A04020102020204" pitchFamily="34" charset="0"/>
                <a:cs typeface="Arial" panose="020B0604020202020204" pitchFamily="34" charset="0"/>
              </a:rPr>
            </a:br>
            <a:r>
              <a:rPr lang="en-ZA" sz="4000" b="1" dirty="0">
                <a:solidFill>
                  <a:srgbClr val="00B050"/>
                </a:solidFill>
                <a:latin typeface="Arial Black" panose="020B0A04020102020204" pitchFamily="34" charset="0"/>
                <a:cs typeface="Arial" panose="020B0604020202020204" pitchFamily="34" charset="0"/>
              </a:rPr>
              <a:t>4TH QUARTER</a:t>
            </a:r>
            <a:br>
              <a:rPr lang="en-ZA" sz="4000" b="1" dirty="0">
                <a:solidFill>
                  <a:srgbClr val="00B050"/>
                </a:solidFill>
                <a:latin typeface="Arial Black" panose="020B0A04020102020204" pitchFamily="34" charset="0"/>
                <a:cs typeface="Arial" panose="020B0604020202020204" pitchFamily="34" charset="0"/>
              </a:rPr>
            </a:br>
            <a:endParaRPr lang="en-ZA" sz="4000" b="1" dirty="0">
              <a:solidFill>
                <a:srgbClr val="00B050"/>
              </a:solidFill>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50</a:t>
            </a:fld>
            <a:endParaRPr lang="en-ZA" dirty="0">
              <a:solidFill>
                <a:prstClr val="black">
                  <a:tint val="75000"/>
                </a:prstClr>
              </a:solidFill>
            </a:endParaRPr>
          </a:p>
        </p:txBody>
      </p:sp>
    </p:spTree>
    <p:extLst>
      <p:ext uri="{BB962C8B-B14F-4D97-AF65-F5344CB8AC3E}">
        <p14:creationId xmlns:p14="http://schemas.microsoft.com/office/powerpoint/2010/main" xmlns="" val="1443712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0"/>
            <a:ext cx="8064896" cy="523220"/>
          </a:xfrm>
          <a:prstGeom prst="rect">
            <a:avLst/>
          </a:prstGeom>
        </p:spPr>
        <p:txBody>
          <a:bodyPr wrap="square">
            <a:spAutoFit/>
          </a:bodyPr>
          <a:lstStyle/>
          <a:p>
            <a:pPr>
              <a:spcBef>
                <a:spcPts val="600"/>
              </a:spcBef>
              <a:spcAft>
                <a:spcPts val="600"/>
              </a:spcAft>
            </a:pPr>
            <a:r>
              <a:rPr lang="en-ZA" sz="2800" b="1" dirty="0">
                <a:solidFill>
                  <a:srgbClr val="00B050"/>
                </a:solidFill>
                <a:latin typeface="Arial Black" panose="020B0A04020102020204" pitchFamily="34" charset="0"/>
                <a:cs typeface="Arial" panose="020B0604020202020204" pitchFamily="34" charset="0"/>
              </a:rPr>
              <a:t>FINANCIAL PERFORMANCE 2019/20 Q4</a:t>
            </a:r>
          </a:p>
        </p:txBody>
      </p:sp>
      <p:pic>
        <p:nvPicPr>
          <p:cNvPr id="3" name="Picture 2"/>
          <p:cNvPicPr>
            <a:picLocks noChangeAspect="1"/>
          </p:cNvPicPr>
          <p:nvPr/>
        </p:nvPicPr>
        <p:blipFill>
          <a:blip r:embed="rId2"/>
          <a:stretch>
            <a:fillRect/>
          </a:stretch>
        </p:blipFill>
        <p:spPr>
          <a:xfrm>
            <a:off x="287524" y="654293"/>
            <a:ext cx="8568952" cy="5570984"/>
          </a:xfrm>
          <a:prstGeom prst="rect">
            <a:avLst/>
          </a:prstGeom>
        </p:spPr>
      </p:pic>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51</a:t>
            </a:fld>
            <a:endParaRPr lang="en-ZA" dirty="0">
              <a:solidFill>
                <a:prstClr val="black">
                  <a:tint val="75000"/>
                </a:prstClr>
              </a:solidFill>
            </a:endParaRPr>
          </a:p>
        </p:txBody>
      </p:sp>
    </p:spTree>
    <p:extLst>
      <p:ext uri="{BB962C8B-B14F-4D97-AF65-F5344CB8AC3E}">
        <p14:creationId xmlns:p14="http://schemas.microsoft.com/office/powerpoint/2010/main" xmlns="" val="3408168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4206"/>
            <a:ext cx="8064896" cy="523220"/>
          </a:xfrm>
          <a:prstGeom prst="rect">
            <a:avLst/>
          </a:prstGeom>
        </p:spPr>
        <p:txBody>
          <a:bodyPr wrap="square">
            <a:spAutoFit/>
          </a:bodyPr>
          <a:lstStyle/>
          <a:p>
            <a:pPr>
              <a:spcBef>
                <a:spcPts val="600"/>
              </a:spcBef>
              <a:spcAft>
                <a:spcPts val="600"/>
              </a:spcAft>
            </a:pPr>
            <a:r>
              <a:rPr lang="en-ZA" sz="2800" b="1" dirty="0">
                <a:solidFill>
                  <a:srgbClr val="00B050"/>
                </a:solidFill>
                <a:latin typeface="Arial Black" panose="020B0A04020102020204" pitchFamily="34" charset="0"/>
                <a:cs typeface="Arial" panose="020B0604020202020204" pitchFamily="34" charset="0"/>
              </a:rPr>
              <a:t>FINANCIAL PERFORMANCE 2019/20 Q4</a:t>
            </a:r>
          </a:p>
        </p:txBody>
      </p:sp>
      <p:pic>
        <p:nvPicPr>
          <p:cNvPr id="3" name="Picture 2"/>
          <p:cNvPicPr>
            <a:picLocks noChangeAspect="1"/>
          </p:cNvPicPr>
          <p:nvPr/>
        </p:nvPicPr>
        <p:blipFill>
          <a:blip r:embed="rId2"/>
          <a:stretch>
            <a:fillRect/>
          </a:stretch>
        </p:blipFill>
        <p:spPr>
          <a:xfrm>
            <a:off x="467545" y="980728"/>
            <a:ext cx="8193724" cy="4248472"/>
          </a:xfrm>
          <a:prstGeom prst="rect">
            <a:avLst/>
          </a:prstGeom>
        </p:spPr>
      </p:pic>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52</a:t>
            </a:fld>
            <a:endParaRPr lang="en-ZA" dirty="0">
              <a:solidFill>
                <a:prstClr val="black">
                  <a:tint val="75000"/>
                </a:prstClr>
              </a:solidFill>
            </a:endParaRPr>
          </a:p>
        </p:txBody>
      </p:sp>
    </p:spTree>
    <p:extLst>
      <p:ext uri="{BB962C8B-B14F-4D97-AF65-F5344CB8AC3E}">
        <p14:creationId xmlns:p14="http://schemas.microsoft.com/office/powerpoint/2010/main" xmlns="" val="1343781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0"/>
            <a:ext cx="8064896" cy="523220"/>
          </a:xfrm>
          <a:prstGeom prst="rect">
            <a:avLst/>
          </a:prstGeom>
        </p:spPr>
        <p:txBody>
          <a:bodyPr wrap="square">
            <a:spAutoFit/>
          </a:bodyPr>
          <a:lstStyle/>
          <a:p>
            <a:pPr>
              <a:spcBef>
                <a:spcPts val="600"/>
              </a:spcBef>
              <a:spcAft>
                <a:spcPts val="600"/>
              </a:spcAft>
            </a:pPr>
            <a:r>
              <a:rPr lang="en-ZA" sz="2800" b="1" dirty="0">
                <a:solidFill>
                  <a:srgbClr val="00B050"/>
                </a:solidFill>
                <a:latin typeface="Arial Black" panose="020B0A04020102020204" pitchFamily="34" charset="0"/>
                <a:cs typeface="Arial" panose="020B0604020202020204" pitchFamily="34" charset="0"/>
              </a:rPr>
              <a:t>FINANCIAL PERFORMANCE 2019/20 Q4</a:t>
            </a:r>
          </a:p>
        </p:txBody>
      </p:sp>
      <p:pic>
        <p:nvPicPr>
          <p:cNvPr id="2" name="Picture 1"/>
          <p:cNvPicPr>
            <a:picLocks noChangeAspect="1"/>
          </p:cNvPicPr>
          <p:nvPr/>
        </p:nvPicPr>
        <p:blipFill>
          <a:blip r:embed="rId2"/>
          <a:stretch>
            <a:fillRect/>
          </a:stretch>
        </p:blipFill>
        <p:spPr>
          <a:xfrm>
            <a:off x="182136" y="1052736"/>
            <a:ext cx="8422312" cy="2448272"/>
          </a:xfrm>
          <a:prstGeom prst="rect">
            <a:avLst/>
          </a:prstGeom>
        </p:spPr>
      </p:pic>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53</a:t>
            </a:fld>
            <a:endParaRPr lang="en-ZA" dirty="0">
              <a:solidFill>
                <a:prstClr val="black">
                  <a:tint val="75000"/>
                </a:prstClr>
              </a:solidFill>
            </a:endParaRPr>
          </a:p>
        </p:txBody>
      </p:sp>
    </p:spTree>
    <p:extLst>
      <p:ext uri="{BB962C8B-B14F-4D97-AF65-F5344CB8AC3E}">
        <p14:creationId xmlns:p14="http://schemas.microsoft.com/office/powerpoint/2010/main" xmlns="" val="3208951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8176" y="260648"/>
            <a:ext cx="7200800" cy="523220"/>
          </a:xfrm>
          <a:prstGeom prst="rect">
            <a:avLst/>
          </a:prstGeom>
        </p:spPr>
        <p:txBody>
          <a:bodyPr wrap="square">
            <a:spAutoFit/>
          </a:bodyPr>
          <a:lstStyle/>
          <a:p>
            <a:pPr>
              <a:spcBef>
                <a:spcPts val="600"/>
              </a:spcBef>
              <a:spcAft>
                <a:spcPts val="600"/>
              </a:spcAft>
            </a:pPr>
            <a:r>
              <a:rPr lang="en-ZA" sz="2800" b="1" dirty="0">
                <a:solidFill>
                  <a:srgbClr val="00B050"/>
                </a:solidFill>
                <a:latin typeface="Arial Black" panose="020B0A04020102020204" pitchFamily="34" charset="0"/>
                <a:cs typeface="Arial" panose="020B0604020202020204" pitchFamily="34" charset="0"/>
              </a:rPr>
              <a:t>FINANCIAL POSITION: 2019/20 Q4</a:t>
            </a:r>
          </a:p>
        </p:txBody>
      </p:sp>
      <p:pic>
        <p:nvPicPr>
          <p:cNvPr id="3" name="Picture 2"/>
          <p:cNvPicPr>
            <a:picLocks noChangeAspect="1"/>
          </p:cNvPicPr>
          <p:nvPr/>
        </p:nvPicPr>
        <p:blipFill>
          <a:blip r:embed="rId2"/>
          <a:stretch>
            <a:fillRect/>
          </a:stretch>
        </p:blipFill>
        <p:spPr>
          <a:xfrm>
            <a:off x="683568" y="908719"/>
            <a:ext cx="7704856" cy="4814769"/>
          </a:xfrm>
          <a:prstGeom prst="rect">
            <a:avLst/>
          </a:prstGeom>
        </p:spPr>
      </p:pic>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54</a:t>
            </a:fld>
            <a:endParaRPr lang="en-ZA" dirty="0">
              <a:solidFill>
                <a:prstClr val="black">
                  <a:tint val="75000"/>
                </a:prstClr>
              </a:solidFill>
            </a:endParaRPr>
          </a:p>
        </p:txBody>
      </p:sp>
    </p:spTree>
    <p:extLst>
      <p:ext uri="{BB962C8B-B14F-4D97-AF65-F5344CB8AC3E}">
        <p14:creationId xmlns:p14="http://schemas.microsoft.com/office/powerpoint/2010/main" xmlns="" val="871291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2101" y="3789040"/>
            <a:ext cx="3804155" cy="1080120"/>
          </a:xfrm>
        </p:spPr>
        <p:txBody>
          <a:bodyPr lIns="72000" tIns="0" rIns="0" bIns="0" anchor="t">
            <a:normAutofit fontScale="90000"/>
          </a:bodyPr>
          <a:lstStyle/>
          <a:p>
            <a:r>
              <a:rPr lang="en-ZA" b="1" dirty="0">
                <a:latin typeface="Arial Black" panose="020B0A04020102020204" pitchFamily="34" charset="0"/>
              </a:rPr>
              <a:t> Thank You</a:t>
            </a:r>
            <a:r>
              <a:rPr lang="en-ZA" sz="4000" b="1" dirty="0">
                <a:latin typeface="Arial Black" panose="020B0A04020102020204" pitchFamily="34" charset="0"/>
              </a:rPr>
              <a:t/>
            </a:r>
            <a:br>
              <a:rPr lang="en-ZA" sz="4000" b="1" dirty="0">
                <a:latin typeface="Arial Black" panose="020B0A04020102020204" pitchFamily="34" charset="0"/>
              </a:rPr>
            </a:br>
            <a:endParaRPr lang="en-ZA" sz="4000" b="1" dirty="0">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55</a:t>
            </a:fld>
            <a:endParaRPr lang="en-ZA" dirty="0">
              <a:solidFill>
                <a:prstClr val="black">
                  <a:tint val="75000"/>
                </a:prst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79512" y="548680"/>
            <a:ext cx="3309039"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39532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418058"/>
          </a:xfrm>
        </p:spPr>
        <p:txBody>
          <a:bodyPr>
            <a:noAutofit/>
          </a:bodyPr>
          <a:lstStyle/>
          <a:p>
            <a:r>
              <a:rPr lang="en-ZA" sz="2400" b="1" dirty="0">
                <a:solidFill>
                  <a:srgbClr val="00B050"/>
                </a:solidFill>
                <a:latin typeface="Arial Black" panose="020B0A04020102020204" pitchFamily="34" charset="0"/>
                <a:cs typeface="Arial" panose="020B0604020202020204" pitchFamily="34" charset="0"/>
              </a:rPr>
              <a:t>LIST OF ACRONYMS AND ABBREVIATIONS</a:t>
            </a:r>
          </a:p>
        </p:txBody>
      </p:sp>
      <p:graphicFrame>
        <p:nvGraphicFramePr>
          <p:cNvPr id="5" name="Table 4"/>
          <p:cNvGraphicFramePr>
            <a:graphicFrameLocks noGrp="1"/>
          </p:cNvGraphicFramePr>
          <p:nvPr>
            <p:extLst>
              <p:ext uri="{D42A27DB-BD31-4B8C-83A1-F6EECF244321}">
                <p14:modId xmlns:p14="http://schemas.microsoft.com/office/powerpoint/2010/main" xmlns="" val="4283851684"/>
              </p:ext>
            </p:extLst>
          </p:nvPr>
        </p:nvGraphicFramePr>
        <p:xfrm>
          <a:off x="10344" y="470928"/>
          <a:ext cx="9144000" cy="5760720"/>
        </p:xfrm>
        <a:graphic>
          <a:graphicData uri="http://schemas.openxmlformats.org/drawingml/2006/table">
            <a:tbl>
              <a:tblPr firstRow="1" bandRow="1">
                <a:tableStyleId>{5C22544A-7EE6-4342-B048-85BDC9FD1C3A}</a:tableStyleId>
              </a:tblPr>
              <a:tblGrid>
                <a:gridCol w="4644008">
                  <a:extLst>
                    <a:ext uri="{9D8B030D-6E8A-4147-A177-3AD203B41FA5}">
                      <a16:colId xmlns="" xmlns:a16="http://schemas.microsoft.com/office/drawing/2014/main" val="20000"/>
                    </a:ext>
                  </a:extLst>
                </a:gridCol>
                <a:gridCol w="4499992">
                  <a:extLst>
                    <a:ext uri="{9D8B030D-6E8A-4147-A177-3AD203B41FA5}">
                      <a16:colId xmlns="" xmlns:a16="http://schemas.microsoft.com/office/drawing/2014/main" val="20001"/>
                    </a:ext>
                  </a:extLst>
                </a:gridCol>
              </a:tblGrid>
              <a:tr h="5688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African Botanic Gardens Network                                         ABGN</a:t>
                      </a:r>
                    </a:p>
                    <a:p>
                      <a:r>
                        <a:rPr lang="en-GB" sz="1200" b="0" kern="1200" dirty="0">
                          <a:solidFill>
                            <a:schemeClr val="tx1"/>
                          </a:solidFill>
                          <a:effectLst/>
                          <a:latin typeface="Arial" panose="020B0604020202020204" pitchFamily="34" charset="0"/>
                          <a:ea typeface="+mn-ea"/>
                          <a:cs typeface="Arial" panose="020B0604020202020204" pitchFamily="34" charset="0"/>
                        </a:rPr>
                        <a:t>African Plants Initiative 		                               API</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Applied Biodiversity Research 	</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ABR</a:t>
                      </a:r>
                    </a:p>
                    <a:p>
                      <a:r>
                        <a:rPr lang="en-US" sz="1200" b="0" kern="1200" dirty="0">
                          <a:solidFill>
                            <a:schemeClr val="tx1"/>
                          </a:solidFill>
                          <a:effectLst/>
                          <a:latin typeface="Arial" panose="020B0604020202020204" pitchFamily="34" charset="0"/>
                          <a:ea typeface="+mn-ea"/>
                          <a:cs typeface="Arial" panose="020B0604020202020204" pitchFamily="34" charset="0"/>
                        </a:rPr>
                        <a:t>Biodiversity Information Management</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BIM</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Biodiversity Planning and Mainstreaming </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BPM</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Biosystematics 		</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BIOS</a:t>
                      </a:r>
                    </a:p>
                    <a:p>
                      <a:r>
                        <a:rPr lang="en-US" sz="1200" b="0" kern="1200" dirty="0">
                          <a:solidFill>
                            <a:schemeClr val="tx1"/>
                          </a:solidFill>
                          <a:effectLst/>
                          <a:latin typeface="Arial" panose="020B0604020202020204" pitchFamily="34" charset="0"/>
                          <a:ea typeface="+mn-ea"/>
                          <a:cs typeface="Arial" panose="020B0604020202020204" pitchFamily="34" charset="0"/>
                        </a:rPr>
                        <a:t>Biodiversity Geographic</a:t>
                      </a:r>
                      <a:r>
                        <a:rPr lang="en-US" sz="1200" b="0" kern="1200" baseline="0" dirty="0">
                          <a:solidFill>
                            <a:schemeClr val="tx1"/>
                          </a:solidFill>
                          <a:effectLst/>
                          <a:latin typeface="Arial" panose="020B0604020202020204" pitchFamily="34" charset="0"/>
                          <a:ea typeface="+mn-ea"/>
                          <a:cs typeface="Arial" panose="020B0604020202020204" pitchFamily="34" charset="0"/>
                        </a:rPr>
                        <a:t> Information System                          </a:t>
                      </a:r>
                      <a:r>
                        <a:rPr lang="en-US" sz="1200" b="0" kern="1200" dirty="0">
                          <a:solidFill>
                            <a:schemeClr val="tx1"/>
                          </a:solidFill>
                          <a:effectLst/>
                          <a:latin typeface="Arial" panose="020B0604020202020204" pitchFamily="34" charset="0"/>
                          <a:ea typeface="+mn-ea"/>
                          <a:cs typeface="Arial" panose="020B0604020202020204" pitchFamily="34" charset="0"/>
                        </a:rPr>
                        <a:t>BGIS</a:t>
                      </a:r>
                    </a:p>
                    <a:p>
                      <a:r>
                        <a:rPr lang="en-GB" sz="1200" b="0" kern="1200" dirty="0">
                          <a:solidFill>
                            <a:schemeClr val="tx1"/>
                          </a:solidFill>
                          <a:effectLst/>
                          <a:latin typeface="Arial" panose="020B0604020202020204" pitchFamily="34" charset="0"/>
                          <a:ea typeface="+mn-ea"/>
                          <a:cs typeface="Arial" panose="020B0604020202020204" pitchFamily="34" charset="0"/>
                        </a:rPr>
                        <a:t>Convention on Biological Diversity	</a:t>
                      </a:r>
                      <a:r>
                        <a:rPr lang="en-GB" sz="1200" b="0" kern="1200" baseline="0" dirty="0">
                          <a:solidFill>
                            <a:schemeClr val="tx1"/>
                          </a:solidFill>
                          <a:effectLst/>
                          <a:latin typeface="Arial" panose="020B0604020202020204" pitchFamily="34" charset="0"/>
                          <a:ea typeface="+mn-ea"/>
                          <a:cs typeface="Arial" panose="020B0604020202020204" pitchFamily="34" charset="0"/>
                        </a:rPr>
                        <a:t>                                </a:t>
                      </a:r>
                      <a:r>
                        <a:rPr lang="en-GB" sz="1200" b="0" kern="1200" dirty="0">
                          <a:solidFill>
                            <a:schemeClr val="tx1"/>
                          </a:solidFill>
                          <a:effectLst/>
                          <a:latin typeface="Arial" panose="020B0604020202020204" pitchFamily="34" charset="0"/>
                          <a:ea typeface="+mn-ea"/>
                          <a:cs typeface="Arial" panose="020B0604020202020204" pitchFamily="34" charset="0"/>
                        </a:rPr>
                        <a:t>CBD</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Convention on International Trade in Endangered Species  CITES</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Convention of the Parties                                                        COP</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Committee of Heads of Organisations of Research and Technology		                                              COHORT</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Climate Change and Bio-adaptation                                        CCB</a:t>
                      </a:r>
                    </a:p>
                    <a:p>
                      <a:r>
                        <a:rPr lang="en-US" sz="1200" b="0" kern="1200" dirty="0">
                          <a:solidFill>
                            <a:schemeClr val="tx1"/>
                          </a:solidFill>
                          <a:effectLst/>
                          <a:latin typeface="Arial" panose="020B0604020202020204" pitchFamily="34" charset="0"/>
                          <a:ea typeface="+mn-ea"/>
                          <a:cs typeface="Arial" panose="020B0604020202020204" pitchFamily="34" charset="0"/>
                        </a:rPr>
                        <a:t>Custodians or Rare and Endangered Wildflowers                CREW</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Department of Science and Technology	                                DST</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Department of Water Affairs                                                    DWA</a:t>
                      </a:r>
                    </a:p>
                    <a:p>
                      <a:r>
                        <a:rPr lang="en-GB" sz="1200" b="0" kern="1200" dirty="0">
                          <a:solidFill>
                            <a:schemeClr val="tx1"/>
                          </a:solidFill>
                          <a:effectLst/>
                          <a:latin typeface="Arial" panose="020B0604020202020204" pitchFamily="34" charset="0"/>
                          <a:ea typeface="+mn-ea"/>
                          <a:cs typeface="Arial" panose="020B0604020202020204" pitchFamily="34" charset="0"/>
                        </a:rPr>
                        <a:t>Global Biodiversity Information Framework                            GBIF</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Genetically Modified Organism                                               GMO</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Global Carbon Project 	                                                     GCP</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Global Environment Facility                                                   GEF5</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Global Taxonomy Initiative	                                                       GTI</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Human Capital Development                                                   HCD</a:t>
                      </a:r>
                    </a:p>
                    <a:p>
                      <a:r>
                        <a:rPr lang="en-US" sz="1200" b="0" kern="1200" dirty="0">
                          <a:solidFill>
                            <a:schemeClr val="tx1"/>
                          </a:solidFill>
                          <a:effectLst/>
                          <a:latin typeface="Arial" panose="020B0604020202020204" pitchFamily="34" charset="0"/>
                          <a:ea typeface="+mn-ea"/>
                          <a:cs typeface="Arial" panose="020B0604020202020204" pitchFamily="34" charset="0"/>
                        </a:rPr>
                        <a:t>International Council for Local</a:t>
                      </a:r>
                      <a:r>
                        <a:rPr lang="en-US" sz="1200" b="0" kern="1200" baseline="0" dirty="0">
                          <a:solidFill>
                            <a:schemeClr val="tx1"/>
                          </a:solidFill>
                          <a:effectLst/>
                          <a:latin typeface="Arial" panose="020B0604020202020204" pitchFamily="34" charset="0"/>
                          <a:ea typeface="+mn-ea"/>
                          <a:cs typeface="Arial" panose="020B0604020202020204" pitchFamily="34" charset="0"/>
                        </a:rPr>
                        <a:t> Environmental Initiatives        </a:t>
                      </a:r>
                      <a:r>
                        <a:rPr lang="en-US" sz="1200" b="0" kern="1200" dirty="0">
                          <a:solidFill>
                            <a:schemeClr val="tx1"/>
                          </a:solidFill>
                          <a:effectLst/>
                          <a:latin typeface="Arial" panose="020B0604020202020204" pitchFamily="34" charset="0"/>
                          <a:ea typeface="+mn-ea"/>
                          <a:cs typeface="Arial" panose="020B0604020202020204" pitchFamily="34" charset="0"/>
                        </a:rPr>
                        <a:t>ICLEI</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Inter-governmental Panel on Climate Change                        IPCC</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Invasive Alien Species                                                               IAS</a:t>
                      </a:r>
                    </a:p>
                    <a:p>
                      <a:r>
                        <a:rPr lang="en-US" sz="1200" b="0" kern="1200" dirty="0">
                          <a:solidFill>
                            <a:schemeClr val="tx1"/>
                          </a:solidFill>
                          <a:effectLst/>
                          <a:latin typeface="Arial" panose="020B0604020202020204" pitchFamily="34" charset="0"/>
                          <a:ea typeface="+mn-ea"/>
                          <a:cs typeface="Arial" panose="020B0604020202020204" pitchFamily="34" charset="0"/>
                        </a:rPr>
                        <a:t>Intergovernmental Platform on Biodiversity and Ecosystem Services		                                                  IPBES</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Learner Teacher Support Material                                          LTSM</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Management Committee                                              	     MANCO</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Marine and Coastal Management                                           MCM</a:t>
                      </a:r>
                    </a:p>
                    <a:p>
                      <a:r>
                        <a:rPr lang="en-GB" sz="1200" b="0" kern="1200" dirty="0">
                          <a:solidFill>
                            <a:schemeClr val="tx1"/>
                          </a:solidFill>
                          <a:effectLst/>
                          <a:latin typeface="Arial" panose="020B0604020202020204" pitchFamily="34" charset="0"/>
                          <a:ea typeface="+mn-ea"/>
                          <a:cs typeface="Arial" panose="020B0604020202020204" pitchFamily="34" charset="0"/>
                        </a:rPr>
                        <a:t>Management, Research and Planning Forum                    MAREP</a:t>
                      </a:r>
                      <a:endParaRPr lang="en-ZA" sz="1200" b="0" dirty="0">
                        <a:solidFill>
                          <a:schemeClr val="tx1"/>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Master Systems Information Technology Plan                   MSTP</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Medium Term Expenditure Framework                              MTEF</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Medium Term Strategic Framework                                   MTSF</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Ministers and Members of the Executive Council          MINMEC</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Meetings with Technical Officers and Heads of Departments			                    MINTECH</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National Biodiversity Framework                                          NBF</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National Biodiversity Strategy and Action Plan                NBSAP</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National Botanical Garden                                                   NBG</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National Environmental Management Act                          NEMA</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National Environmental Management Biodiversity Act	</a:t>
                      </a:r>
                      <a:r>
                        <a:rPr lang="en-GB" sz="1200" b="0" kern="1200" baseline="0" dirty="0">
                          <a:solidFill>
                            <a:schemeClr val="tx1"/>
                          </a:solidFill>
                          <a:effectLst/>
                          <a:latin typeface="Arial" panose="020B0604020202020204" pitchFamily="34" charset="0"/>
                          <a:ea typeface="+mn-ea"/>
                          <a:cs typeface="Arial" panose="020B0604020202020204" pitchFamily="34" charset="0"/>
                        </a:rPr>
                        <a:t>  </a:t>
                      </a:r>
                      <a:r>
                        <a:rPr lang="en-GB" sz="1200" b="0" kern="1200" dirty="0">
                          <a:solidFill>
                            <a:schemeClr val="tx1"/>
                          </a:solidFill>
                          <a:effectLst/>
                          <a:latin typeface="Arial" panose="020B0604020202020204" pitchFamily="34" charset="0"/>
                          <a:ea typeface="+mn-ea"/>
                          <a:cs typeface="Arial" panose="020B0604020202020204" pitchFamily="34" charset="0"/>
                        </a:rPr>
                        <a:t>NEMBA</a:t>
                      </a:r>
                    </a:p>
                    <a:p>
                      <a:r>
                        <a:rPr lang="en-GB" sz="1200" b="0" kern="1200" dirty="0">
                          <a:solidFill>
                            <a:schemeClr val="tx1"/>
                          </a:solidFill>
                          <a:effectLst/>
                          <a:latin typeface="Arial" panose="020B0604020202020204" pitchFamily="34" charset="0"/>
                          <a:ea typeface="+mn-ea"/>
                          <a:cs typeface="Arial" panose="020B0604020202020204" pitchFamily="34" charset="0"/>
                        </a:rPr>
                        <a:t>National</a:t>
                      </a:r>
                      <a:r>
                        <a:rPr lang="en-GB" sz="1200" b="0" kern="1200" baseline="0" dirty="0">
                          <a:solidFill>
                            <a:schemeClr val="tx1"/>
                          </a:solidFill>
                          <a:effectLst/>
                          <a:latin typeface="Arial" panose="020B0604020202020204" pitchFamily="34" charset="0"/>
                          <a:ea typeface="+mn-ea"/>
                          <a:cs typeface="Arial" panose="020B0604020202020204" pitchFamily="34" charset="0"/>
                        </a:rPr>
                        <a:t> Implementing Entity                                                 NIE</a:t>
                      </a:r>
                    </a:p>
                    <a:p>
                      <a:r>
                        <a:rPr lang="en-GB" sz="1200" b="0" kern="1200" baseline="0" dirty="0">
                          <a:solidFill>
                            <a:schemeClr val="tx1"/>
                          </a:solidFill>
                          <a:effectLst/>
                          <a:latin typeface="Arial" panose="020B0604020202020204" pitchFamily="34" charset="0"/>
                          <a:ea typeface="+mn-ea"/>
                          <a:cs typeface="Arial" panose="020B0604020202020204" pitchFamily="34" charset="0"/>
                        </a:rPr>
                        <a:t>National Institute of Statistics Rwanda                                NISR </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National Research Foundation                                             NRF</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National Treasury                                                                    NT</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New Partnership for Africa’s Development                       NEPAD</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Project Implementation Plan                                                  PIP</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Public Finance Management Act                                       PFMA</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Skills Intelligent System                                                         SIS</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South African National Biodiversity Institute                      SANBI</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South African National Parks                                       SANParks</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Southern African Biodiversity Support Programme          SABSP </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Southern African Development Community                       SADC</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Succulent Karoo Ecosystem Programme	                           SKEP</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Threatened or Protected Species                                       TOPS</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Unites Nations Convention to Combat Desertification	</a:t>
                      </a:r>
                      <a:r>
                        <a:rPr lang="en-GB" sz="1200" b="0" kern="1200" baseline="0" dirty="0">
                          <a:solidFill>
                            <a:schemeClr val="tx1"/>
                          </a:solidFill>
                          <a:effectLst/>
                          <a:latin typeface="Arial" panose="020B0604020202020204" pitchFamily="34" charset="0"/>
                          <a:ea typeface="+mn-ea"/>
                          <a:cs typeface="Arial" panose="020B0604020202020204" pitchFamily="34" charset="0"/>
                        </a:rPr>
                        <a:t>  </a:t>
                      </a:r>
                      <a:r>
                        <a:rPr lang="en-GB" sz="1200" b="0" kern="1200" dirty="0">
                          <a:solidFill>
                            <a:schemeClr val="tx1"/>
                          </a:solidFill>
                          <a:effectLst/>
                          <a:latin typeface="Arial" panose="020B0604020202020204" pitchFamily="34" charset="0"/>
                          <a:ea typeface="+mn-ea"/>
                          <a:cs typeface="Arial" panose="020B0604020202020204" pitchFamily="34" charset="0"/>
                        </a:rPr>
                        <a:t>UNCCD</a:t>
                      </a:r>
                    </a:p>
                    <a:p>
                      <a:r>
                        <a:rPr lang="en-GB" sz="1200" b="0" kern="1200" dirty="0">
                          <a:solidFill>
                            <a:schemeClr val="tx1"/>
                          </a:solidFill>
                          <a:effectLst/>
                          <a:latin typeface="Arial" panose="020B0604020202020204" pitchFamily="34" charset="0"/>
                          <a:ea typeface="+mn-ea"/>
                          <a:cs typeface="Arial" panose="020B0604020202020204" pitchFamily="34" charset="0"/>
                        </a:rPr>
                        <a:t>United Nations Framework Convention on Climate Change                                                            </a:t>
                      </a:r>
                    </a:p>
                    <a:p>
                      <a:r>
                        <a:rPr lang="en-GB" sz="1200" b="0" kern="1200" dirty="0">
                          <a:solidFill>
                            <a:schemeClr val="tx1"/>
                          </a:solidFill>
                          <a:effectLst/>
                          <a:latin typeface="Arial" panose="020B0604020202020204" pitchFamily="34" charset="0"/>
                          <a:ea typeface="+mn-ea"/>
                          <a:cs typeface="Arial" panose="020B0604020202020204" pitchFamily="34" charset="0"/>
                        </a:rPr>
                        <a:t>                                                                                     UNFCCC</a:t>
                      </a:r>
                      <a:endParaRPr lang="en-ZA" sz="1200" b="0"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Wildlife and Environment Society of South Africa           WESSA</a:t>
                      </a:r>
                    </a:p>
                    <a:p>
                      <a:r>
                        <a:rPr lang="en-GB" sz="1200" b="0" kern="1200" dirty="0">
                          <a:solidFill>
                            <a:schemeClr val="tx1"/>
                          </a:solidFill>
                          <a:effectLst/>
                          <a:latin typeface="Arial" panose="020B0604020202020204" pitchFamily="34" charset="0"/>
                          <a:ea typeface="+mn-ea"/>
                          <a:cs typeface="Arial" panose="020B0604020202020204" pitchFamily="34" charset="0"/>
                        </a:rPr>
                        <a:t>Work Integrated Leadership                                                  WIL</a:t>
                      </a:r>
                    </a:p>
                    <a:p>
                      <a:r>
                        <a:rPr lang="en-GB" sz="1200" b="0" kern="1200" dirty="0">
                          <a:solidFill>
                            <a:schemeClr val="tx1"/>
                          </a:solidFill>
                          <a:effectLst/>
                          <a:latin typeface="Arial" panose="020B0604020202020204" pitchFamily="34" charset="0"/>
                          <a:ea typeface="+mn-ea"/>
                          <a:cs typeface="Arial" panose="020B0604020202020204" pitchFamily="34" charset="0"/>
                        </a:rPr>
                        <a:t>World Wildlife Fund                                                             WWF</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lumMod val="75000"/>
                      </a:schemeClr>
                    </a:solidFill>
                  </a:tcPr>
                </a:tc>
                <a:extLst>
                  <a:ext uri="{0D108BD9-81ED-4DB2-BD59-A6C34878D82A}">
                    <a16:rowId xmlns="" xmlns:a16="http://schemas.microsoft.com/office/drawing/2014/main" val="10000"/>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56</a:t>
            </a:fld>
            <a:endParaRPr lang="en-ZA" dirty="0">
              <a:solidFill>
                <a:prstClr val="black">
                  <a:tint val="75000"/>
                </a:prstClr>
              </a:solidFill>
            </a:endParaRPr>
          </a:p>
        </p:txBody>
      </p:sp>
    </p:spTree>
    <p:extLst>
      <p:ext uri="{BB962C8B-B14F-4D97-AF65-F5344CB8AC3E}">
        <p14:creationId xmlns:p14="http://schemas.microsoft.com/office/powerpoint/2010/main" xmlns="" val="167623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50673311"/>
              </p:ext>
            </p:extLst>
          </p:nvPr>
        </p:nvGraphicFramePr>
        <p:xfrm>
          <a:off x="0" y="609600"/>
          <a:ext cx="9143999" cy="5624344"/>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62095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SANBI is positioned as an employer of choice in the biodiversity sector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14266">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168763">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of compliance to the Employment Equity targets.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 female staff in  top and senior 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50 % female staff in  top and senior 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 </a:t>
                      </a:r>
                      <a:r>
                        <a:rPr lang="en-ZA" sz="1200" b="0" dirty="0">
                          <a:solidFill>
                            <a:schemeClr val="tx1"/>
                          </a:solidFill>
                          <a:latin typeface="Arial" panose="020B0604020202020204" pitchFamily="34" charset="0"/>
                          <a:cs typeface="Arial" panose="020B0604020202020204" pitchFamily="34" charset="0"/>
                        </a:rPr>
                        <a:t>Partially Achieved.  The actual for the fourth quarter was 46.4% (i.e.13/28x100) female staff in top and senior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dirty="0">
                        <a:solidFill>
                          <a:schemeClr val="tx1"/>
                        </a:solidFill>
                        <a:latin typeface="Arial" panose="020B0604020202020204" pitchFamily="34" charset="0"/>
                        <a:cs typeface="Arial" panose="020B0604020202020204" pitchFamily="34" charset="0"/>
                      </a:endParaRP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Target </a:t>
                      </a:r>
                      <a:r>
                        <a:rPr lang="en-ZA" sz="1200" b="1" dirty="0">
                          <a:solidFill>
                            <a:schemeClr val="tx1"/>
                          </a:solidFill>
                          <a:latin typeface="Arial" panose="020B0604020202020204" pitchFamily="34" charset="0"/>
                          <a:cs typeface="Arial" panose="020B0604020202020204" pitchFamily="34" charset="0"/>
                        </a:rPr>
                        <a:t>Partially Achieved by 46.4%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Challenges:  </a:t>
                      </a:r>
                      <a:r>
                        <a:rPr lang="en-ZA" sz="1200" b="0" dirty="0">
                          <a:solidFill>
                            <a:schemeClr val="tx1"/>
                          </a:solidFill>
                          <a:latin typeface="Arial" panose="020B0604020202020204" pitchFamily="34" charset="0"/>
                          <a:cs typeface="Arial" panose="020B0604020202020204" pitchFamily="34" charset="0"/>
                        </a:rPr>
                        <a:t>This target was missed by 3.6%  (2 female appointments) in top and senior management. There are senior management positions that have not as yet been advertised and 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Corrective Measures: </a:t>
                      </a:r>
                      <a:r>
                        <a:rPr lang="en-ZA" sz="1200" b="0" dirty="0">
                          <a:solidFill>
                            <a:schemeClr val="tx1"/>
                          </a:solidFill>
                          <a:latin typeface="Arial" panose="020B0604020202020204" pitchFamily="34" charset="0"/>
                          <a:cs typeface="Arial" panose="020B0604020202020204" pitchFamily="34" charset="0"/>
                        </a:rPr>
                        <a:t>There are about 4 senior management position which will be advertised in the new financial year. Female candidates will be targeted to fill these positions. Succession Development  for  females will be enhanced in the Institute. Professional search companies will be used for headhunting suitably qualified female candidates.</a:t>
                      </a: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6</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61055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83685016"/>
              </p:ext>
            </p:extLst>
          </p:nvPr>
        </p:nvGraphicFramePr>
        <p:xfrm>
          <a:off x="0" y="337789"/>
          <a:ext cx="9143999" cy="5755507"/>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2">
                  <a:extLst>
                    <a:ext uri="{9D8B030D-6E8A-4147-A177-3AD203B41FA5}">
                      <a16:colId xmlns="" xmlns:a16="http://schemas.microsoft.com/office/drawing/2014/main" val="20004"/>
                    </a:ext>
                  </a:extLst>
                </a:gridCol>
              </a:tblGrid>
              <a:tr h="435854">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SANBI is positioned as an employer of choice in the biodiversity sector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64773">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4th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483069">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Percentage of compliance to the Employment Equity targets.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90% black staff  in full-time employment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90% black staff  in full-time employment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Partially Achieved.  The actual for the fourth quarter was 87.9% (i.e. 650/739x100) black staff in full-time employment.</a:t>
                      </a:r>
                    </a:p>
                    <a:p>
                      <a:pPr algn="l">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Target </a:t>
                      </a:r>
                      <a:r>
                        <a:rPr lang="en-ZA" sz="1200" b="1" kern="1200" dirty="0">
                          <a:solidFill>
                            <a:schemeClr val="tx1"/>
                          </a:solidFill>
                          <a:effectLst/>
                          <a:latin typeface="Arial" panose="020B0604020202020204" pitchFamily="34" charset="0"/>
                          <a:ea typeface="+mn-ea"/>
                          <a:cs typeface="Arial" panose="020B0604020202020204" pitchFamily="34" charset="0"/>
                        </a:rPr>
                        <a:t>Partially Achieved  by 87.9%.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Challenges:  </a:t>
                      </a:r>
                      <a:r>
                        <a:rPr lang="en-ZA" sz="1200" b="0" kern="1200" dirty="0">
                          <a:solidFill>
                            <a:schemeClr val="tx1"/>
                          </a:solidFill>
                          <a:effectLst/>
                          <a:latin typeface="Arial" panose="020B0604020202020204" pitchFamily="34" charset="0"/>
                          <a:ea typeface="+mn-ea"/>
                          <a:cs typeface="Arial" panose="020B0604020202020204" pitchFamily="34" charset="0"/>
                        </a:rPr>
                        <a:t>This target was missed by 2.1% (160 black appointments) . This target cannot be reached as we don’t have the number of vacancies that could be filled to meet this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a:solidFill>
                            <a:schemeClr val="tx1"/>
                          </a:solidFill>
                          <a:effectLst/>
                          <a:latin typeface="Arial" panose="020B0604020202020204" pitchFamily="34" charset="0"/>
                          <a:ea typeface="+mn-ea"/>
                          <a:cs typeface="Arial" panose="020B0604020202020204" pitchFamily="34" charset="0"/>
                        </a:rPr>
                        <a:t>Concerted effort will be made to appoint more black staff in the current and future vacancies that will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7</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27591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52373986"/>
              </p:ext>
            </p:extLst>
          </p:nvPr>
        </p:nvGraphicFramePr>
        <p:xfrm>
          <a:off x="-1" y="609600"/>
          <a:ext cx="9144000" cy="5636169"/>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54347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SANBI is positioned as an employer of choice in the biodiversity sector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03574">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dirty="0">
                          <a:solidFill>
                            <a:schemeClr val="bg1"/>
                          </a:solidFill>
                          <a:effectLst/>
                          <a:latin typeface="+mn-lt"/>
                          <a:ea typeface="+mn-ea"/>
                          <a:cs typeface="Arial" panose="020B0604020202020204" pitchFamily="34" charset="0"/>
                        </a:rPr>
                        <a:t> Quarter Status</a:t>
                      </a:r>
                    </a:p>
                    <a:p>
                      <a:pPr marL="0" marR="0" indent="52705" algn="ctr" defTabSz="457200" rtl="0" eaLnBrk="1" fontAlgn="auto" latinLnBrk="0" hangingPunct="1">
                        <a:lnSpc>
                          <a:spcPct val="100000"/>
                        </a:lnSpc>
                        <a:spcBef>
                          <a:spcPts val="0"/>
                        </a:spcBef>
                        <a:spcAft>
                          <a:spcPts val="0"/>
                        </a:spcAft>
                        <a:buClrTx/>
                        <a:buSzTx/>
                        <a:buFontTx/>
                        <a:buNone/>
                        <a:tabLst/>
                        <a:defRPr/>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b="1" kern="1200" dirty="0">
                        <a:solidFill>
                          <a:schemeClr val="bg1"/>
                        </a:solidFill>
                        <a:effectLst/>
                        <a:latin typeface="+mn-lt"/>
                        <a:ea typeface="+mn-ea"/>
                        <a:cs typeface="Arial" panose="020B0604020202020204" pitchFamily="34" charset="0"/>
                      </a:endParaRPr>
                    </a:p>
                    <a:p>
                      <a:pPr algn="ctr">
                        <a:lnSpc>
                          <a:spcPct val="100000"/>
                        </a:lnSpc>
                        <a:spcAft>
                          <a:spcPts val="0"/>
                        </a:spcAft>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308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Percentage of compliance to the Employment Equity targets.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 people with disabilities on full-time employment.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 people with disabilities in full-time employment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latin typeface="Arial" panose="020B0604020202020204" pitchFamily="34" charset="0"/>
                          <a:cs typeface="Arial" panose="020B0604020202020204" pitchFamily="34" charset="0"/>
                        </a:rPr>
                        <a:t>Target exceeded. </a:t>
                      </a:r>
                      <a:r>
                        <a:rPr lang="en-ZA" sz="1200" b="0" dirty="0">
                          <a:solidFill>
                            <a:schemeClr val="tx1"/>
                          </a:solidFill>
                          <a:latin typeface="Arial" panose="020B0604020202020204" pitchFamily="34" charset="0"/>
                          <a:cs typeface="Arial" panose="020B0604020202020204" pitchFamily="34" charset="0"/>
                        </a:rPr>
                        <a:t>The actual for the fourth quarter was 3.9% (i.e. 29/739x100) people with disabilities in full-time employment.  The audit conducted on staff members with disabilities revealed the accurate number of staff members with disabilities.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Target </a:t>
                      </a:r>
                      <a:r>
                        <a:rPr lang="en-ZA" sz="1200" b="1" kern="1200" dirty="0">
                          <a:solidFill>
                            <a:schemeClr val="tx1"/>
                          </a:solidFill>
                          <a:effectLst/>
                          <a:latin typeface="Arial" panose="020B0604020202020204" pitchFamily="34" charset="0"/>
                          <a:ea typeface="+mn-ea"/>
                          <a:cs typeface="Arial" panose="020B0604020202020204" pitchFamily="34" charset="0"/>
                        </a:rPr>
                        <a:t>Exceeded:</a:t>
                      </a:r>
                      <a:r>
                        <a:rPr lang="en-ZA" sz="1200" b="1" kern="1200" baseline="0" dirty="0">
                          <a:solidFill>
                            <a:schemeClr val="tx1"/>
                          </a:solidFill>
                          <a:effectLst/>
                          <a:latin typeface="Arial" panose="020B0604020202020204" pitchFamily="34" charset="0"/>
                          <a:ea typeface="+mn-ea"/>
                          <a:cs typeface="Arial" panose="020B0604020202020204" pitchFamily="34" charset="0"/>
                        </a:rPr>
                        <a:t> </a:t>
                      </a:r>
                      <a:r>
                        <a:rPr lang="en-ZA" sz="1200" b="1" kern="1200" dirty="0">
                          <a:solidFill>
                            <a:schemeClr val="tx1"/>
                          </a:solidFill>
                          <a:effectLst/>
                          <a:latin typeface="Arial" panose="020B0604020202020204" pitchFamily="34" charset="0"/>
                          <a:ea typeface="+mn-ea"/>
                          <a:cs typeface="Arial" panose="020B0604020202020204" pitchFamily="34" charset="0"/>
                        </a:rPr>
                        <a:t>3.9% people with disabilities</a:t>
                      </a: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8</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92521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normAutofit fontScale="90000"/>
          </a:bodyPr>
          <a:lstStyle/>
          <a:p>
            <a:r>
              <a:rPr lang="en-US" sz="2000" b="1" kern="1200"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83952072"/>
              </p:ext>
            </p:extLst>
          </p:nvPr>
        </p:nvGraphicFramePr>
        <p:xfrm>
          <a:off x="-1" y="609600"/>
          <a:ext cx="9144000" cy="5483695"/>
        </p:xfrm>
        <a:graphic>
          <a:graphicData uri="http://schemas.openxmlformats.org/drawingml/2006/table">
            <a:tbl>
              <a:tblPr/>
              <a:tblGrid>
                <a:gridCol w="1668612">
                  <a:extLst>
                    <a:ext uri="{9D8B030D-6E8A-4147-A177-3AD203B41FA5}">
                      <a16:colId xmlns="" xmlns:a16="http://schemas.microsoft.com/office/drawing/2014/main" val="20000"/>
                    </a:ext>
                  </a:extLst>
                </a:gridCol>
                <a:gridCol w="1401635">
                  <a:extLst>
                    <a:ext uri="{9D8B030D-6E8A-4147-A177-3AD203B41FA5}">
                      <a16:colId xmlns="" xmlns:a16="http://schemas.microsoft.com/office/drawing/2014/main" val="20001"/>
                    </a:ext>
                  </a:extLst>
                </a:gridCol>
                <a:gridCol w="1401635">
                  <a:extLst>
                    <a:ext uri="{9D8B030D-6E8A-4147-A177-3AD203B41FA5}">
                      <a16:colId xmlns="" xmlns:a16="http://schemas.microsoft.com/office/drawing/2014/main" val="20002"/>
                    </a:ext>
                  </a:extLst>
                </a:gridCol>
                <a:gridCol w="1401635">
                  <a:extLst>
                    <a:ext uri="{9D8B030D-6E8A-4147-A177-3AD203B41FA5}">
                      <a16:colId xmlns="" xmlns:a16="http://schemas.microsoft.com/office/drawing/2014/main" val="20003"/>
                    </a:ext>
                  </a:extLst>
                </a:gridCol>
                <a:gridCol w="3270483">
                  <a:extLst>
                    <a:ext uri="{9D8B030D-6E8A-4147-A177-3AD203B41FA5}">
                      <a16:colId xmlns="" xmlns:a16="http://schemas.microsoft.com/office/drawing/2014/main" val="20004"/>
                    </a:ext>
                  </a:extLst>
                </a:gridCol>
              </a:tblGrid>
              <a:tr h="44985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Strategic Objective: Implement an effective, efficient and transparent Supply Chain and Financial Management system as regulated by PFMA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66682">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dirty="0">
                          <a:solidFill>
                            <a:schemeClr val="bg1"/>
                          </a:solidFill>
                          <a:effectLst/>
                          <a:latin typeface="+mn-lt"/>
                          <a:ea typeface="+mn-ea"/>
                          <a:cs typeface="Arial" panose="020B0604020202020204" pitchFamily="34" charset="0"/>
                        </a:rPr>
                        <a:t> Quarter target 2019/20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4</a:t>
                      </a:r>
                      <a:r>
                        <a:rPr lang="en-ZA" sz="1400" b="1" kern="1200" baseline="30000" dirty="0">
                          <a:solidFill>
                            <a:schemeClr val="bg1"/>
                          </a:solidFill>
                          <a:effectLst/>
                          <a:latin typeface="+mn-lt"/>
                          <a:ea typeface="+mn-ea"/>
                          <a:cs typeface="Arial" panose="020B0604020202020204" pitchFamily="34" charset="0"/>
                        </a:rPr>
                        <a:t>th</a:t>
                      </a:r>
                      <a:r>
                        <a:rPr lang="en-ZA" sz="1400" b="1" kern="1200" baseline="0" dirty="0">
                          <a:solidFill>
                            <a:schemeClr val="bg1"/>
                          </a:solidFill>
                          <a:effectLst/>
                          <a:latin typeface="+mn-lt"/>
                          <a:ea typeface="+mn-ea"/>
                          <a:cs typeface="Arial" panose="020B0604020202020204" pitchFamily="34" charset="0"/>
                        </a:rPr>
                        <a:t> </a:t>
                      </a:r>
                      <a:r>
                        <a:rPr lang="en-ZA" sz="1400" b="1" kern="1200" dirty="0">
                          <a:solidFill>
                            <a:schemeClr val="bg1"/>
                          </a:solidFill>
                          <a:effectLst/>
                          <a:latin typeface="+mn-lt"/>
                          <a:ea typeface="+mn-ea"/>
                          <a:cs typeface="Arial" panose="020B0604020202020204" pitchFamily="34" charset="0"/>
                        </a:rPr>
                        <a:t>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0000"/>
                        </a:lnSpc>
                      </a:pPr>
                      <a:r>
                        <a:rPr lang="en-GB" sz="1400" b="1" kern="1200" dirty="0">
                          <a:solidFill>
                            <a:schemeClr val="bg1"/>
                          </a:solidFill>
                          <a:effectLst/>
                          <a:latin typeface="+mn-lt"/>
                          <a:ea typeface="+mn-ea"/>
                          <a:cs typeface="Arial" panose="020B0604020202020204" pitchFamily="34" charset="0"/>
                        </a:rPr>
                        <a:t>Programme Annual</a:t>
                      </a:r>
                      <a:r>
                        <a:rPr lang="en-GB" sz="1400" b="1" kern="1200" baseline="0" dirty="0">
                          <a:solidFill>
                            <a:schemeClr val="bg1"/>
                          </a:solidFill>
                          <a:effectLst/>
                          <a:latin typeface="+mn-lt"/>
                          <a:ea typeface="+mn-ea"/>
                          <a:cs typeface="Arial" panose="020B0604020202020204" pitchFamily="34" charset="0"/>
                        </a:rPr>
                        <a:t> </a:t>
                      </a:r>
                      <a:r>
                        <a:rPr lang="en-GB" sz="1400" b="1" kern="1200" dirty="0">
                          <a:solidFill>
                            <a:schemeClr val="bg1"/>
                          </a:solidFill>
                          <a:effectLst/>
                          <a:latin typeface="+mn-lt"/>
                          <a:ea typeface="+mn-ea"/>
                          <a:cs typeface="Arial" panose="020B0604020202020204" pitchFamily="34" charset="0"/>
                        </a:rPr>
                        <a:t>Progress and Analysis</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46715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GRAP and PFMA compliant Annual Financial Statements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Unqualified external audit opinion.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 4th  Quarter Management accounts; </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90% implementation and improvement of internal controls; 75% implementation and improvement of external audit matters (annual: unqualified audit opinion)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baseline="0" dirty="0">
                          <a:latin typeface="Arial" panose="020B0604020202020204" pitchFamily="34" charset="0"/>
                          <a:cs typeface="Arial" panose="020B0604020202020204" pitchFamily="34" charset="0"/>
                        </a:rPr>
                        <a:t>Partially Achieved. </a:t>
                      </a:r>
                      <a:r>
                        <a:rPr lang="en-ZA" sz="1200" b="0" i="0" kern="1200" dirty="0">
                          <a:solidFill>
                            <a:schemeClr val="tx1"/>
                          </a:solidFill>
                          <a:effectLst/>
                          <a:latin typeface="Arial" panose="020B0604020202020204" pitchFamily="34" charset="0"/>
                          <a:ea typeface="+mn-ea"/>
                          <a:cs typeface="Arial" panose="020B0604020202020204" pitchFamily="34" charset="0"/>
                        </a:rPr>
                        <a:t>98% of the external audit matters implemented. 79% of the internal audit matters implemented.</a:t>
                      </a: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p>
                      <a:pPr>
                        <a:lnSpc>
                          <a:spcPct val="100000"/>
                        </a:lnSpc>
                      </a:pP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Annual performance cannot be measured due to the audit opinion  not yet being issued.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mn-ea"/>
                          <a:cs typeface="Arial" panose="020B0604020202020204" pitchFamily="34" charset="0"/>
                        </a:rPr>
                        <a:t>98% of the external audit matters implemented. 79% of the internal audit matters 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Challenges</a:t>
                      </a:r>
                      <a:r>
                        <a:rPr lang="en-ZA" sz="1200" b="0" i="0" kern="1200" dirty="0">
                          <a:solidFill>
                            <a:schemeClr val="tx1"/>
                          </a:solidFill>
                          <a:effectLst/>
                          <a:latin typeface="Arial" panose="020B0604020202020204" pitchFamily="34" charset="0"/>
                          <a:ea typeface="+mn-ea"/>
                          <a:cs typeface="Arial" panose="020B0604020202020204" pitchFamily="34" charset="0"/>
                        </a:rPr>
                        <a:t>:</a:t>
                      </a:r>
                      <a:r>
                        <a:rPr lang="en-ZA" sz="1200" b="0" i="0" kern="1200" baseline="0" dirty="0">
                          <a:solidFill>
                            <a:schemeClr val="tx1"/>
                          </a:solidFill>
                          <a:effectLst/>
                          <a:latin typeface="Arial" panose="020B0604020202020204" pitchFamily="34" charset="0"/>
                          <a:ea typeface="+mn-ea"/>
                          <a:cs typeface="Arial" panose="020B0604020202020204" pitchFamily="34" charset="0"/>
                        </a:rPr>
                        <a:t> I</a:t>
                      </a:r>
                      <a:r>
                        <a:rPr lang="en-ZA" sz="1200" b="0" i="0" kern="1200" dirty="0">
                          <a:solidFill>
                            <a:schemeClr val="tx1"/>
                          </a:solidFill>
                          <a:effectLst/>
                          <a:latin typeface="Arial" panose="020B0604020202020204" pitchFamily="34" charset="0"/>
                          <a:ea typeface="+mn-ea"/>
                          <a:cs typeface="Arial" panose="020B0604020202020204" pitchFamily="34" charset="0"/>
                        </a:rPr>
                        <a:t>neffective responses to address problem</a:t>
                      </a:r>
                      <a:r>
                        <a:rPr lang="en-ZA" sz="1200" b="0" i="0" kern="1200" baseline="0" dirty="0">
                          <a:solidFill>
                            <a:schemeClr val="tx1"/>
                          </a:solidFill>
                          <a:effectLst/>
                          <a:latin typeface="Arial" panose="020B0604020202020204" pitchFamily="34" charset="0"/>
                          <a:ea typeface="+mn-ea"/>
                          <a:cs typeface="Arial" panose="020B0604020202020204" pitchFamily="34" charset="0"/>
                        </a:rPr>
                        <a:t> areas</a:t>
                      </a:r>
                      <a:r>
                        <a:rPr lang="en-ZA" sz="1200" b="0" i="0" kern="1200" dirty="0">
                          <a:solidFill>
                            <a:schemeClr val="tx1"/>
                          </a:solidFill>
                          <a:effectLst/>
                          <a:latin typeface="Arial" panose="020B0604020202020204" pitchFamily="34" charset="0"/>
                          <a:ea typeface="+mn-ea"/>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Arial" panose="020B0604020202020204" pitchFamily="34" charset="0"/>
                          <a:ea typeface="+mn-ea"/>
                          <a:cs typeface="Arial" panose="020B0604020202020204" pitchFamily="34" charset="0"/>
                        </a:rPr>
                        <a:t>Corrective</a:t>
                      </a:r>
                      <a:r>
                        <a:rPr lang="en-ZA" sz="1200" b="0" i="0" kern="1200" baseline="0" dirty="0">
                          <a:solidFill>
                            <a:schemeClr val="tx1"/>
                          </a:solidFill>
                          <a:effectLst/>
                          <a:latin typeface="Arial" panose="020B0604020202020204" pitchFamily="34" charset="0"/>
                          <a:ea typeface="+mn-ea"/>
                          <a:cs typeface="Arial" panose="020B0604020202020204" pitchFamily="34" charset="0"/>
                        </a:rPr>
                        <a:t> </a:t>
                      </a:r>
                      <a:r>
                        <a:rPr lang="en-ZA" sz="1200" b="1" i="0" kern="1200" baseline="0" dirty="0">
                          <a:solidFill>
                            <a:schemeClr val="tx1"/>
                          </a:solidFill>
                          <a:effectLst/>
                          <a:latin typeface="Arial" panose="020B0604020202020204" pitchFamily="34" charset="0"/>
                          <a:ea typeface="+mn-ea"/>
                          <a:cs typeface="Arial" panose="020B0604020202020204" pitchFamily="34" charset="0"/>
                        </a:rPr>
                        <a:t>measures:</a:t>
                      </a:r>
                      <a:r>
                        <a:rPr lang="en-ZA" sz="1200" b="0" i="0" kern="1200" baseline="0" dirty="0">
                          <a:solidFill>
                            <a:schemeClr val="tx1"/>
                          </a:solidFill>
                          <a:effectLst/>
                          <a:latin typeface="Arial" panose="020B0604020202020204" pitchFamily="34" charset="0"/>
                          <a:ea typeface="+mn-ea"/>
                          <a:cs typeface="Arial" panose="020B0604020202020204" pitchFamily="34" charset="0"/>
                        </a:rPr>
                        <a:t>  </a:t>
                      </a:r>
                      <a:r>
                        <a:rPr lang="en-ZA" sz="1200" b="0" i="0" kern="1200" dirty="0">
                          <a:solidFill>
                            <a:schemeClr val="tx1"/>
                          </a:solidFill>
                          <a:effectLst/>
                          <a:latin typeface="Arial" panose="020B0604020202020204" pitchFamily="34" charset="0"/>
                          <a:ea typeface="+mn-ea"/>
                          <a:cs typeface="Arial" panose="020B0604020202020204" pitchFamily="34" charset="0"/>
                        </a:rPr>
                        <a:t>Close monitoring of the internal and external audit finding register to ensure that internal controls are strengthened.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pP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9</a:t>
            </a:fld>
            <a:endParaRPr lang="en-ZA" dirty="0">
              <a:solidFill>
                <a:prstClr val="black">
                  <a:tint val="75000"/>
                </a:prstClr>
              </a:solidFill>
            </a:endParaRPr>
          </a:p>
        </p:txBody>
      </p:sp>
      <p:grpSp>
        <p:nvGrpSpPr>
          <p:cNvPr id="11" name="Group 6"/>
          <p:cNvGrpSpPr>
            <a:grpSpLocks/>
          </p:cNvGrpSpPr>
          <p:nvPr/>
        </p:nvGrpSpPr>
        <p:grpSpPr bwMode="auto">
          <a:xfrm>
            <a:off x="1066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00B05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240736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ing Public Document" ma:contentTypeID="0x010100C2751662385B6A4E8BCE51090992676A0500CD71158EC8AF4142A8D692A5ACEA27A8" ma:contentTypeVersion="10" ma:contentTypeDescription="" ma:contentTypeScope="" ma:versionID="9095fdcd2c798d8569855528c6f65d54">
  <xsd:schema xmlns:xsd="http://www.w3.org/2001/XMLSchema" xmlns:xs="http://www.w3.org/2001/XMLSchema" xmlns:p="http://schemas.microsoft.com/office/2006/metadata/properties" xmlns:ns2="e27a12fc-5afe-4483-87fd-ac4475018b18" targetNamespace="http://schemas.microsoft.com/office/2006/metadata/properties" ma:root="true" ma:fieldsID="ff9c6f0731405cced39a9f19db00639f" ns2:_="">
    <xsd:import namespace="e27a12fc-5afe-4483-87fd-ac4475018b18"/>
    <xsd:element name="properties">
      <xsd:complexType>
        <xsd:sequence>
          <xsd:element name="documentManagement">
            <xsd:complexType>
              <xsd:all>
                <xsd:element ref="ns2:Date1" minOccurs="0"/>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a12fc-5afe-4483-87fd-ac4475018b18" elementFormDefault="qualified">
    <xsd:import namespace="http://schemas.microsoft.com/office/2006/documentManagement/types"/>
    <xsd:import namespace="http://schemas.microsoft.com/office/infopath/2007/PartnerControls"/>
    <xsd:element name="Date1" ma:index="2" nillable="true" ma:displayName="Date" ma:format="DateOnly" ma:internalName="Date1">
      <xsd:simpleType>
        <xsd:restriction base="dms:DateTime"/>
      </xsd:simpleType>
    </xsd:element>
    <xsd:element name="Document_x0020_Category" ma:index="10" nillable="true" ma:displayName="Document Category" ma:format="Dropdown" ma:internalName="Document_x0020_Category">
      <xsd:simpleType>
        <xsd:union memberTypes="dms:Text">
          <xsd:simpleType>
            <xsd:restriction base="dms:Choice">
              <xsd:enumeration value="Addendum"/>
              <xsd:enumeration value="Agenda"/>
              <xsd:enumeration value="Brochures"/>
              <xsd:enumeration value="Compliance"/>
              <xsd:enumeration value="Email"/>
              <xsd:enumeration value="Event"/>
              <xsd:enumeration value="Fax"/>
              <xsd:enumeration value="Form"/>
              <xsd:enumeration value="General"/>
              <xsd:enumeration value="Guidelines"/>
              <xsd:enumeration value="Instructions"/>
              <xsd:enumeration value="Letter"/>
              <xsd:enumeration value="Letterhead"/>
              <xsd:enumeration value="Logo"/>
              <xsd:enumeration value="Memorandum"/>
              <xsd:enumeration value="Newsletter"/>
              <xsd:enumeration value="Policy"/>
              <xsd:enumeration value="Press Release"/>
              <xsd:enumeration value="Procedure"/>
              <xsd:enumeration value="Proposal"/>
              <xsd:enumeration value="Proposal"/>
              <xsd:enumeration value="Report"/>
              <xsd:enumeration value="Template"/>
              <xsd:enumeration value="Training Material"/>
              <xsd:enumeration value="Web page"/>
              <xsd:enumeration value="Wellnes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1 xmlns="e27a12fc-5afe-4483-87fd-ac4475018b18">2014-07-10T22:00:00+00:00</Date1>
    <Document_x0020_Category xmlns="e27a12fc-5afe-4483-87fd-ac4475018b18">PowerPoint presentation</Document_x0020_Category>
  </documentManagement>
</p:properties>
</file>

<file path=customXml/itemProps1.xml><?xml version="1.0" encoding="utf-8"?>
<ds:datastoreItem xmlns:ds="http://schemas.openxmlformats.org/officeDocument/2006/customXml" ds:itemID="{EC660E4B-1FA0-4620-ABEA-64BC262A1B3E}">
  <ds:schemaRefs>
    <ds:schemaRef ds:uri="http://schemas.microsoft.com/sharepoint/v3/contenttype/forms"/>
  </ds:schemaRefs>
</ds:datastoreItem>
</file>

<file path=customXml/itemProps2.xml><?xml version="1.0" encoding="utf-8"?>
<ds:datastoreItem xmlns:ds="http://schemas.openxmlformats.org/officeDocument/2006/customXml" ds:itemID="{3063B1CE-BF27-4C75-A5F6-680106700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a12fc-5afe-4483-87fd-ac4475018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6DAAE6-59D4-4F45-AA86-B0DD2701F85B}">
  <ds:schemaRefs>
    <ds:schemaRef ds:uri="e27a12fc-5afe-4483-87fd-ac4475018b18"/>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TotalTime>
  <Words>7934</Words>
  <Application>Microsoft Office PowerPoint</Application>
  <PresentationFormat>On-screen Show (4:3)</PresentationFormat>
  <Paragraphs>1418</Paragraphs>
  <Slides>56</Slides>
  <Notes>39</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1_Office Theme</vt:lpstr>
      <vt:lpstr>3_Office Theme</vt:lpstr>
      <vt:lpstr> ANNUAL PERFORMANCE PLAN 2019/20 FOURTH QUARTER REPORT   PORTFOLIO COMMITTEE ON ENVIRONMENT, FORESTRY AND FISHERIES (PCEFF)  26 AUGUST 2020</vt:lpstr>
      <vt:lpstr>SANBI DELEGATION</vt:lpstr>
      <vt:lpstr>PRESENTATION OUTLINE</vt:lpstr>
      <vt:lpstr>SANBI’s Programmes</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ANNUAL SUMMARY OF 2019/20 PROGRAMME 1 PERFORMANCE </vt:lpstr>
      <vt:lpstr>PROGRAMME 2 : NATIONAL BOTANICAL GARDENS</vt:lpstr>
      <vt:lpstr>PROGRAMME 2 : NATIONAL BOTANICAL GARDENS</vt:lpstr>
      <vt:lpstr>PROGRAMME 2 : NATIONAL BOTANICAL GARDENS</vt:lpstr>
      <vt:lpstr>PROGRAMME 2 : NATIONAL BOTANICAL GARDENS</vt:lpstr>
      <vt:lpstr>PROGRAMME 2 : NATIONAL BOTANICAL GARDENS</vt:lpstr>
      <vt:lpstr>ANNUAL SUMMARY OF 2019/20 PROGRAMME 2 PERFORMANCE </vt:lpstr>
      <vt:lpstr>PROGRAMME 3 : FOUNDATIONAL BIODIVERSITY INFORMATION</vt:lpstr>
      <vt:lpstr>PROGRAMME 3 : FOUNDATIONAL BIODIVERSITY INFORMATION</vt:lpstr>
      <vt:lpstr>ANNUAL SUMMARY OF 2019/20 PROGRAMME 3 PERFORMANCE </vt:lpstr>
      <vt:lpstr>PROGRAMME 4 :ACCESS, MONITOR AND REPORT ON THE STATE OF BIODIVERSITY  AND INCREASE KNOWLEDGE FOR DECISION MAKING</vt:lpstr>
      <vt:lpstr>PROGRAMME 4 :ACCESS, MONITOR AND REPORT ON THE STATE OF BIODIVERSITY  AND INCREASE KNOWLEDGE FOR DECISION MAKING</vt:lpstr>
      <vt:lpstr>PROGRAMME 4 :ACCESS, MONITOR AND REPORT ON THE STATE OF BIODIVERSITY  AND INCREASE KNOWLEDGE FOR DECISION MAKING</vt:lpstr>
      <vt:lpstr>PROGRAMME  4: ACCESS, MONITOR AND REPORT ON THE STATE OF BIODIVERSITY  AND INCREASE KNOWLEDGE FOR DECISION MAKING</vt:lpstr>
      <vt:lpstr>PROGRAMME  4: ACCESS, MONITOR AND REPORT ON THE STATE OF BIODIVERSITY  AND INCREASE KNOWLEDGE FOR DECISION MAKING</vt:lpstr>
      <vt:lpstr>ANNUAL SUMMARY OF 2019/20 PROGRAMME 4 PERFORMANCE </vt:lpstr>
      <vt:lpstr>PROGRAMME 5 : BIODIVERSITY POLICY ADVICE, CLIMATE MITIGATION AND ACCESS TO INFORMATION </vt:lpstr>
      <vt:lpstr>PROGRAMME 5 : BIODIVERSITY POLICY ADVICE, CLIMATE MITIGATION AND ACCESS TO INFORMATION </vt:lpstr>
      <vt:lpstr>PROGRAMME 5 : BIODIVERSITY POLICY ADVICE, CLIMATE MITIGATION AND ACCESS TO INFORMATION </vt:lpstr>
      <vt:lpstr>PROGRAMME 5 : BIODIVERSITY POLICY ADVICE, CLIMATE MITIGATION AND ACCESS TO INFORMATION </vt:lpstr>
      <vt:lpstr>PROGRAMME 5 : BIODIVERSITY POLICY ADVICE, CLIMATE MITIGATION AND ACCESS TO INFORMATION </vt:lpstr>
      <vt:lpstr>PROGRAMME 5 : BIODIVERSITY POLICY ADVICE, CLIMATE MITIGATION AND ACCESS TO INFORMATION </vt:lpstr>
      <vt:lpstr>PROGRAMME 5 : BIODIVERSITY POLICY ADVICE, CLIMATE MITIGATION AND ACCESS TO INFORMATION </vt:lpstr>
      <vt:lpstr>ANNUAL SUMMARY OF 2019/20 PROGRAMME 5 PERFORMANCE </vt:lpstr>
      <vt:lpstr>PROGRAMME 6 : HUMAN CAPITAL DEVELOPMENT AND EDUCATION</vt:lpstr>
      <vt:lpstr>PROGRAMME 6 : HUMAN CAPITAL DEVELOPMENT AND EDUCATION</vt:lpstr>
      <vt:lpstr>ANNUAL SUMMARY OF 2019/20 PROGRAMME 6 PERFORMANCE </vt:lpstr>
      <vt:lpstr>PROGRAMME 7 : NATIONAL ZOOLOGICAL GARDENS</vt:lpstr>
      <vt:lpstr>PROGRAMME 7 : NATIONAL ZOOLOGICAL GARDENS</vt:lpstr>
      <vt:lpstr>PROGRAMME 7 : NATIONAL ZOOLOGICAL GARDENS</vt:lpstr>
      <vt:lpstr>PROGRAMME 7 : NATIONAL ZOOLOGICAL GARDENS</vt:lpstr>
      <vt:lpstr>ANNUAL SUMMARY OF 2019/20 PROGRAMME 7 PERFORMANCE </vt:lpstr>
      <vt:lpstr>ANNUAL SUMMARY OF 2019/20 SANBI PERFORMANCE</vt:lpstr>
      <vt:lpstr>ANNUAL SUMMARY OF 2019/20 SANBI PERFORMANCE</vt:lpstr>
      <vt:lpstr>FINANCIAL PERFORMANCE   2019/20  4TH QUARTER </vt:lpstr>
      <vt:lpstr>Slide 51</vt:lpstr>
      <vt:lpstr>Slide 52</vt:lpstr>
      <vt:lpstr>Slide 53</vt:lpstr>
      <vt:lpstr>Slide 54</vt:lpstr>
      <vt:lpstr> Thank You </vt:lpstr>
      <vt:lpstr>LIST OF ACRONYMS AND ABBREVIATIONS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Mbizvo</dc:creator>
  <cp:keywords>PowerPoint Presentation</cp:keywords>
  <cp:lastModifiedBy>USER</cp:lastModifiedBy>
  <cp:revision>1595</cp:revision>
  <cp:lastPrinted>2020-03-26T09:34:07Z</cp:lastPrinted>
  <dcterms:created xsi:type="dcterms:W3CDTF">2014-06-30T08:41:33Z</dcterms:created>
  <dcterms:modified xsi:type="dcterms:W3CDTF">2020-08-26T18:46:47Z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0x010100C2751662385B6A4E8BCE51090992676A0500CD71158EC8AF4142A8D692A5ACEA27A8</vt:lpwstr>
  </property>
</Properties>
</file>