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0" r:id="rId2"/>
    <p:sldId id="279" r:id="rId3"/>
    <p:sldId id="2036" r:id="rId4"/>
    <p:sldId id="2041" r:id="rId5"/>
    <p:sldId id="2042" r:id="rId6"/>
    <p:sldId id="2043" r:id="rId7"/>
    <p:sldId id="2028" r:id="rId8"/>
    <p:sldId id="2038" r:id="rId9"/>
    <p:sldId id="2046" r:id="rId10"/>
    <p:sldId id="2044" r:id="rId11"/>
    <p:sldId id="2039" r:id="rId12"/>
    <p:sldId id="2047" r:id="rId13"/>
    <p:sldId id="2040" r:id="rId14"/>
    <p:sldId id="297" r:id="rId15"/>
    <p:sldId id="2035"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17"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3" d="2"/>
        <a:sy n="3" d="2"/>
      </p:scale>
      <p:origin x="0" y="0"/>
    </p:cViewPr>
  </p:notesTextViewPr>
  <p:sorterViewPr>
    <p:cViewPr>
      <p:scale>
        <a:sx n="100" d="100"/>
        <a:sy n="100" d="100"/>
      </p:scale>
      <p:origin x="0" y="-77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4E8211E-9770-41DF-83D0-810E1A0906F6}" type="datetimeFigureOut">
              <a:rPr lang="en-ZA" smtClean="0"/>
              <a:pPr/>
              <a:t>2020/08/26</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53F830-621F-4F4D-8AF9-BF78DF8A6D91}" type="slidenum">
              <a:rPr lang="en-ZA" smtClean="0"/>
              <a:pPr/>
              <a:t>‹#›</a:t>
            </a:fld>
            <a:endParaRPr lang="en-ZA"/>
          </a:p>
        </p:txBody>
      </p:sp>
    </p:spTree>
    <p:extLst>
      <p:ext uri="{BB962C8B-B14F-4D97-AF65-F5344CB8AC3E}">
        <p14:creationId xmlns:p14="http://schemas.microsoft.com/office/powerpoint/2010/main" xmlns="" val="1127352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E104E0-309D-4AB1-9F3E-18D8F3E37B29}" type="datetimeFigureOut">
              <a:rPr lang="en-ZA" smtClean="0"/>
              <a:pPr/>
              <a:t>2020/08/26</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B4E2DD-FB8F-4157-940A-E3B8B514D0DC}" type="slidenum">
              <a:rPr lang="en-ZA" smtClean="0"/>
              <a:pPr/>
              <a:t>‹#›</a:t>
            </a:fld>
            <a:endParaRPr lang="en-ZA"/>
          </a:p>
        </p:txBody>
      </p:sp>
    </p:spTree>
    <p:extLst>
      <p:ext uri="{BB962C8B-B14F-4D97-AF65-F5344CB8AC3E}">
        <p14:creationId xmlns:p14="http://schemas.microsoft.com/office/powerpoint/2010/main" xmlns="" val="200095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57040" indent="-291169">
              <a:defRPr>
                <a:solidFill>
                  <a:schemeClr val="tx1"/>
                </a:solidFill>
                <a:latin typeface="Arial" panose="020B0604020202020204" pitchFamily="34" charset="0"/>
                <a:ea typeface="ＭＳ Ｐゴシック" pitchFamily="34" charset="-128"/>
              </a:defRPr>
            </a:lvl2pPr>
            <a:lvl3pPr marL="1164677" indent="-232936">
              <a:defRPr>
                <a:solidFill>
                  <a:schemeClr val="tx1"/>
                </a:solidFill>
                <a:latin typeface="Arial" panose="020B0604020202020204" pitchFamily="34" charset="0"/>
                <a:ea typeface="ＭＳ Ｐゴシック" pitchFamily="34" charset="-128"/>
              </a:defRPr>
            </a:lvl3pPr>
            <a:lvl4pPr marL="1630548" indent="-232936">
              <a:defRPr>
                <a:solidFill>
                  <a:schemeClr val="tx1"/>
                </a:solidFill>
                <a:latin typeface="Arial" panose="020B0604020202020204" pitchFamily="34" charset="0"/>
                <a:ea typeface="ＭＳ Ｐゴシック" pitchFamily="34" charset="-128"/>
              </a:defRPr>
            </a:lvl4pPr>
            <a:lvl5pPr marL="2096418" indent="-232936">
              <a:defRPr>
                <a:solidFill>
                  <a:schemeClr val="tx1"/>
                </a:solidFill>
                <a:latin typeface="Arial" panose="020B0604020202020204" pitchFamily="34" charset="0"/>
                <a:ea typeface="ＭＳ Ｐゴシック" pitchFamily="34" charset="-128"/>
              </a:defRPr>
            </a:lvl5pPr>
            <a:lvl6pPr marL="256228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302815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9403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95990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a:p>
        </p:txBody>
      </p:sp>
    </p:spTree>
    <p:extLst>
      <p:ext uri="{BB962C8B-B14F-4D97-AF65-F5344CB8AC3E}">
        <p14:creationId xmlns:p14="http://schemas.microsoft.com/office/powerpoint/2010/main" xmlns="" val="1437424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7021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7533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59893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741136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01962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89887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758779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167251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89263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CBA45D6-8DAC-440D-BA96-F35058A2A5A0}" type="datetime1">
              <a:rPr lang="en-ZA" smtClean="0"/>
              <a:pPr/>
              <a:t>2020/08/26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92032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B647824-3C18-437A-8A82-00366615DC8D}" type="datetime1">
              <a:rPr lang="en-ZA" smtClean="0"/>
              <a:pPr/>
              <a:t>2020/08/26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61688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82312B7-A6DF-4950-9E46-E8277CC45CAF}" type="datetime1">
              <a:rPr lang="en-ZA" smtClean="0"/>
              <a:pPr/>
              <a:t>2020/08/26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412817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pPr/>
              <a:t>‹#›</a:t>
            </a:fld>
            <a:endParaRPr lang="en-ZA"/>
          </a:p>
        </p:txBody>
      </p:sp>
      <p:sp>
        <p:nvSpPr>
          <p:cNvPr id="9" name="Text Placeholder 8"/>
          <p:cNvSpPr>
            <a:spLocks noGrp="1"/>
          </p:cNvSpPr>
          <p:nvPr>
            <p:ph type="body" sz="quarter" idx="13" hasCustomPrompt="1"/>
          </p:nvPr>
        </p:nvSpPr>
        <p:spPr>
          <a:xfrm>
            <a:off x="838200" y="330200"/>
            <a:ext cx="1064260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xmlns="" val="602112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3" y="836712"/>
            <a:ext cx="5802875" cy="2088232"/>
          </a:xfrm>
        </p:spPr>
        <p:txBody>
          <a:bodyPr anchor="ctr"/>
          <a:lstStyle>
            <a:lvl1pPr algn="ctr">
              <a:defRPr sz="180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7099" y="3068960"/>
            <a:ext cx="5825067" cy="1368152"/>
          </a:xfrm>
        </p:spPr>
        <p:txBody>
          <a:bodyPr anchor="ctr"/>
          <a:lstStyle>
            <a:lvl1pPr marL="0" indent="0" algn="ctr">
              <a:buNone/>
              <a:defRPr sz="1500" b="1">
                <a:solidFill>
                  <a:srgbClr val="F9671C"/>
                </a:solidFill>
                <a:latin typeface="Arial" panose="020B060402020202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Enter Meeting and Presenter</a:t>
            </a:r>
          </a:p>
        </p:txBody>
      </p:sp>
      <p:sp>
        <p:nvSpPr>
          <p:cNvPr id="4" name="Date Placeholder 3"/>
          <p:cNvSpPr>
            <a:spLocks noGrp="1"/>
          </p:cNvSpPr>
          <p:nvPr>
            <p:ph type="dt" sz="half" idx="10"/>
          </p:nvPr>
        </p:nvSpPr>
        <p:spPr>
          <a:xfrm>
            <a:off x="459119" y="6205539"/>
            <a:ext cx="2743200" cy="365125"/>
          </a:xfrm>
        </p:spPr>
        <p:txBody>
          <a:bodyPr/>
          <a:lstStyle>
            <a:lvl1pPr>
              <a:defRPr/>
            </a:lvl1pPr>
          </a:lstStyle>
          <a:p>
            <a:pPr>
              <a:defRPr/>
            </a:pPr>
            <a:fld id="{90EB045D-CC78-4883-9145-466272C7FEAE}" type="datetime1">
              <a:rPr lang="en-ZA" altLang="en-US" smtClean="0"/>
              <a:pPr>
                <a:defRPr/>
              </a:pPr>
              <a:t>2020/08/26</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9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99285" y="4747395"/>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7099" y="4581128"/>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9196" y="4717119"/>
            <a:ext cx="4550635" cy="448816"/>
          </a:xfrm>
        </p:spPr>
        <p:txBody>
          <a:bodyPr anchor="ctr"/>
          <a:lstStyle>
            <a:lvl1pPr marL="0" indent="0" algn="ctr">
              <a:buNone/>
              <a:defRPr sz="1050" b="1">
                <a:solidFill>
                  <a:srgbClr val="005D28"/>
                </a:solidFill>
                <a:latin typeface="Arial" panose="020B0604020202020204" pitchFamily="34" charset="0"/>
                <a:cs typeface="Arial" panose="020B0604020202020204" pitchFamily="34" charset="0"/>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344924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79ADE0-49DC-4A28-BF49-0BF9DC57B2D4}" type="datetime1">
              <a:rPr lang="en-ZA" smtClean="0"/>
              <a:pPr/>
              <a:t>2020/08/26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856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6EDD9-D03B-4E0E-ABD5-FB6A87CEB21E}" type="datetime1">
              <a:rPr lang="en-ZA" smtClean="0"/>
              <a:pPr/>
              <a:t>2020/08/26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193434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A820FD2-40B9-437A-84D6-B51013DB7CEC}" type="datetime1">
              <a:rPr lang="en-ZA" smtClean="0"/>
              <a:pPr/>
              <a:t>2020/08/26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423273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76612950-9FDF-4929-88F8-4F0C1FE64A5C}" type="datetime1">
              <a:rPr lang="en-ZA" smtClean="0"/>
              <a:pPr/>
              <a:t>2020/08/26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130917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16AAC371-C6CB-4F5F-AB07-E69E2EBDA0D7}" type="datetime1">
              <a:rPr lang="en-ZA" smtClean="0"/>
              <a:pPr/>
              <a:t>2020/08/26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75879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EA66-94E9-42CB-97CA-97721DFDB0E2}" type="datetime1">
              <a:rPr lang="en-ZA" smtClean="0"/>
              <a:pPr/>
              <a:t>2020/08/26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411399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A1B9D4-21CE-4D3D-A416-DC560DBC0E0A}" type="datetime1">
              <a:rPr lang="en-ZA" smtClean="0"/>
              <a:pPr/>
              <a:t>2020/08/26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55887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08985-4D03-44E8-A084-91A322F83404}" type="datetime1">
              <a:rPr lang="en-ZA" smtClean="0"/>
              <a:pPr/>
              <a:t>2020/08/26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20358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BF36D-4BBF-4820-A055-62E602DF9473}" type="datetime1">
              <a:rPr lang="en-ZA" smtClean="0"/>
              <a:pPr/>
              <a:t>2020/08/26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578633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 id="2147483666"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093" y="836712"/>
            <a:ext cx="5802875" cy="2632202"/>
          </a:xfrm>
        </p:spPr>
        <p:txBody>
          <a:bodyPr>
            <a:normAutofit/>
          </a:bodyPr>
          <a:lstStyle/>
          <a:p>
            <a:r>
              <a:rPr lang="en-US" sz="2000" dirty="0"/>
              <a:t/>
            </a:r>
            <a:br>
              <a:rPr lang="en-US" sz="2000" dirty="0"/>
            </a:br>
            <a:r>
              <a:rPr lang="en-US" sz="2000" dirty="0" smtClean="0"/>
              <a:t>STATE OF THE MADIBENG </a:t>
            </a:r>
            <a:r>
              <a:rPr lang="en-US" sz="2000"/>
              <a:t>L.M </a:t>
            </a:r>
            <a:r>
              <a:rPr lang="en-US" sz="2000" smtClean="0"/>
              <a:t> </a:t>
            </a:r>
            <a:br>
              <a:rPr lang="en-US" sz="2000" smtClean="0"/>
            </a:br>
            <a:r>
              <a:rPr lang="en-US" sz="2000" dirty="0" smtClean="0"/>
              <a:t/>
            </a:r>
            <a:br>
              <a:rPr lang="en-US" sz="2000" dirty="0" smtClean="0"/>
            </a:br>
            <a:r>
              <a:rPr lang="en-US" sz="2000" dirty="0"/>
              <a:t/>
            </a:r>
            <a:br>
              <a:rPr lang="en-US" sz="2000" dirty="0"/>
            </a:br>
            <a:r>
              <a:rPr lang="en-US" sz="2000" dirty="0" smtClean="0"/>
              <a:t>PRESENTATION </a:t>
            </a:r>
            <a:r>
              <a:rPr lang="en-US" sz="2000" dirty="0"/>
              <a:t>FOR PORTFOLIO COMMITTEE</a:t>
            </a:r>
            <a:br>
              <a:rPr lang="en-US" sz="2000" dirty="0"/>
            </a:br>
            <a:r>
              <a:rPr lang="en-US" dirty="0"/>
              <a:t/>
            </a:r>
            <a:br>
              <a:rPr lang="en-US" dirty="0"/>
            </a:br>
            <a:r>
              <a:rPr lang="en-US"/>
              <a:t/>
            </a:r>
            <a:br>
              <a:rPr lang="en-US"/>
            </a:br>
            <a:endParaRPr lang="en-ZA" dirty="0"/>
          </a:p>
        </p:txBody>
      </p:sp>
      <p:sp>
        <p:nvSpPr>
          <p:cNvPr id="8" name="Subtitle 7"/>
          <p:cNvSpPr>
            <a:spLocks noGrp="1"/>
          </p:cNvSpPr>
          <p:nvPr>
            <p:ph type="subTitle" idx="1"/>
          </p:nvPr>
        </p:nvSpPr>
        <p:spPr/>
        <p:txBody>
          <a:bodyPr/>
          <a:lstStyle/>
          <a:p>
            <a:r>
              <a:rPr lang="en-US" sz="1600" dirty="0"/>
              <a:t>Presenter: Mr </a:t>
            </a:r>
            <a:r>
              <a:rPr lang="en-US" sz="1600" dirty="0" smtClean="0"/>
              <a:t>L Ncoko</a:t>
            </a:r>
            <a:endParaRPr lang="en-US" sz="1600" dirty="0"/>
          </a:p>
          <a:p>
            <a:r>
              <a:rPr lang="en-US" sz="1600" dirty="0"/>
              <a:t>Time: 09H00</a:t>
            </a:r>
          </a:p>
          <a:p>
            <a:r>
              <a:rPr lang="en-US" sz="1600" dirty="0"/>
              <a:t>Date: </a:t>
            </a:r>
            <a:r>
              <a:rPr lang="en-US" sz="1600" dirty="0" smtClean="0"/>
              <a:t>26 </a:t>
            </a:r>
            <a:r>
              <a:rPr lang="en-US" sz="1600" dirty="0"/>
              <a:t>August 2020</a:t>
            </a:r>
          </a:p>
          <a:p>
            <a:r>
              <a:rPr lang="en-US" sz="1600" dirty="0"/>
              <a:t>Virtual Meeting</a:t>
            </a:r>
          </a:p>
        </p:txBody>
      </p:sp>
      <p:sp>
        <p:nvSpPr>
          <p:cNvPr id="9" name="Content Placeholder 8"/>
          <p:cNvSpPr>
            <a:spLocks noGrp="1"/>
          </p:cNvSpPr>
          <p:nvPr>
            <p:ph sz="quarter" idx="13"/>
          </p:nvPr>
        </p:nvSpPr>
        <p:spPr>
          <a:xfrm>
            <a:off x="1511176" y="4173415"/>
            <a:ext cx="3412976" cy="601149"/>
          </a:xfrm>
        </p:spPr>
        <p:txBody>
          <a:bodyPr>
            <a:noAutofit/>
          </a:bodyPr>
          <a:lstStyle/>
          <a:p>
            <a:endParaRPr lang="en-ZA" sz="1000" dirty="0"/>
          </a:p>
          <a:p>
            <a:endParaRPr lang="en-ZA" sz="1600" dirty="0">
              <a:solidFill>
                <a:schemeClr val="accent2"/>
              </a:solidFill>
            </a:endParaRPr>
          </a:p>
          <a:p>
            <a:endParaRPr lang="en-ZA" sz="1000" dirty="0"/>
          </a:p>
        </p:txBody>
      </p:sp>
      <p:sp>
        <p:nvSpPr>
          <p:cNvPr id="2" name="Slide Number Placeholder 1"/>
          <p:cNvSpPr>
            <a:spLocks noGrp="1"/>
          </p:cNvSpPr>
          <p:nvPr>
            <p:ph type="sldNum" sz="quarter" idx="12"/>
          </p:nvPr>
        </p:nvSpPr>
        <p:spPr/>
        <p:txBody>
          <a:bodyPr/>
          <a:lstStyle/>
          <a:p>
            <a:pPr>
              <a:defRPr/>
            </a:pPr>
            <a:fld id="{0771AC7C-942F-450F-AE9F-48ABDBD49A1A}" type="slidenum">
              <a:rPr lang="en-US" altLang="en-US" smtClean="0"/>
              <a:pPr>
                <a:defRPr/>
              </a:pPr>
              <a:t>1</a:t>
            </a:fld>
            <a:endParaRPr lang="en-US" altLang="en-US" dirty="0"/>
          </a:p>
        </p:txBody>
      </p:sp>
    </p:spTree>
    <p:extLst>
      <p:ext uri="{BB962C8B-B14F-4D97-AF65-F5344CB8AC3E}">
        <p14:creationId xmlns:p14="http://schemas.microsoft.com/office/powerpoint/2010/main" xmlns="" val="3973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1" y="7196768"/>
            <a:ext cx="19157950" cy="9233772"/>
          </a:xfrm>
        </p:spPr>
        <p:txBody>
          <a:bodyPr>
            <a:normAutofit/>
          </a:bodyPr>
          <a:lstStyle/>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smtClean="0">
                <a:solidFill>
                  <a:schemeClr val="accent2"/>
                </a:solidFill>
              </a:rPr>
              <a:t>AUDIT OUTCOME</a:t>
            </a:r>
            <a:endParaRPr lang="en-ZA" sz="2800" dirty="0">
              <a:solidFill>
                <a:schemeClr val="accent2"/>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5"/>
          <p:cNvSpPr>
            <a:spLocks noChangeArrowheads="1"/>
          </p:cNvSpPr>
          <p:nvPr/>
        </p:nvSpPr>
        <p:spPr bwMode="auto">
          <a:xfrm>
            <a:off x="0" y="0"/>
            <a:ext cx="21336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10" name="Object 9"/>
          <p:cNvGraphicFramePr>
            <a:graphicFrameLocks noChangeAspect="1"/>
          </p:cNvGraphicFramePr>
          <p:nvPr>
            <p:extLst>
              <p:ext uri="{D42A27DB-BD31-4B8C-83A1-F6EECF244321}">
                <p14:modId xmlns:p14="http://schemas.microsoft.com/office/powerpoint/2010/main" xmlns="" val="4185297233"/>
              </p:ext>
            </p:extLst>
          </p:nvPr>
        </p:nvGraphicFramePr>
        <p:xfrm>
          <a:off x="411018" y="1460310"/>
          <a:ext cx="10668000" cy="3687887"/>
        </p:xfrm>
        <a:graphic>
          <a:graphicData uri="http://schemas.openxmlformats.org/presentationml/2006/ole">
            <p:oleObj spid="_x0000_s1034" name="Worksheet" r:id="rId4" imgW="5686588" imgH="790718" progId="Excel.Sheet.12">
              <p:embed/>
            </p:oleObj>
          </a:graphicData>
        </a:graphic>
      </p:graphicFrame>
    </p:spTree>
    <p:extLst>
      <p:ext uri="{BB962C8B-B14F-4D97-AF65-F5344CB8AC3E}">
        <p14:creationId xmlns:p14="http://schemas.microsoft.com/office/powerpoint/2010/main" xmlns="" val="332435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8343" y="842838"/>
            <a:ext cx="11350171" cy="5796658"/>
          </a:xfrm>
        </p:spPr>
        <p:txBody>
          <a:bodyPr>
            <a:normAutofit/>
          </a:bodyPr>
          <a:lstStyle/>
          <a:p>
            <a:pPr marL="342900" indent="-342900" algn="just">
              <a:buFont typeface="Arial" panose="020B0604020202020204" pitchFamily="34" charset="0"/>
              <a:buChar char="•"/>
            </a:pPr>
            <a:r>
              <a:rPr lang="en-ZA" sz="2400" dirty="0"/>
              <a:t>Poor state of internal roads, especially in villages, insufficient funding for infrastructure,  stoppages of projects by business forums.</a:t>
            </a:r>
          </a:p>
          <a:p>
            <a:pPr marL="342900" indent="-342900" algn="just">
              <a:buFont typeface="Arial" panose="020B0604020202020204" pitchFamily="34" charset="0"/>
              <a:buChar char="•"/>
            </a:pPr>
            <a:r>
              <a:rPr lang="en-ZA" sz="2400" dirty="0"/>
              <a:t>Most sewerage pump stations are not functional and this result in sewer spillages within the residential areas and continuous contamination of the Crocodile River. This has led to litigation by the Ngwenya River Estate.</a:t>
            </a:r>
          </a:p>
          <a:p>
            <a:pPr marL="342900" indent="-342900" algn="just">
              <a:buFont typeface="Arial" panose="020B0604020202020204" pitchFamily="34" charset="0"/>
              <a:buChar char="•"/>
            </a:pPr>
            <a:r>
              <a:rPr lang="en-ZA" sz="2400" dirty="0"/>
              <a:t>There is no operations and maintenance plan for roads and water infrastructure assets. </a:t>
            </a:r>
          </a:p>
          <a:p>
            <a:pPr marL="342900" indent="-342900" algn="just">
              <a:buFont typeface="Arial" panose="020B0604020202020204" pitchFamily="34" charset="0"/>
              <a:buChar char="•"/>
            </a:pPr>
            <a:r>
              <a:rPr lang="en-ZA" sz="2400" dirty="0"/>
              <a:t> The municipality has a service level agreement with Tshwane Metro regarding water supply in the Eastern areas of the municipality.</a:t>
            </a:r>
          </a:p>
          <a:p>
            <a:pPr marL="342900" indent="-342900" algn="just">
              <a:buFont typeface="Arial" panose="020B0604020202020204" pitchFamily="34" charset="0"/>
              <a:buChar char="•"/>
            </a:pPr>
            <a:r>
              <a:rPr lang="en-US" sz="2400" dirty="0"/>
              <a:t>No sufficient bulk water, due to delays in construction of the plant that  was started 2014 to date.</a:t>
            </a:r>
          </a:p>
          <a:p>
            <a:pPr marL="342900" indent="-342900" algn="just">
              <a:buFont typeface="Arial" panose="020B0604020202020204" pitchFamily="34" charset="0"/>
              <a:buChar char="•"/>
            </a:pPr>
            <a:r>
              <a:rPr lang="en-US" sz="2400" dirty="0"/>
              <a:t>MISA assisted the municipality with the development of Electricity Master Plan, however there is no funding from the municipality to fund it’s implementation. There is a need to also develop Master Plans for other Infrastructure.</a:t>
            </a:r>
          </a:p>
          <a:p>
            <a:pPr marL="0" indent="0">
              <a:buNone/>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SERVICE DELIVERY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79187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8343" y="842838"/>
            <a:ext cx="11350171" cy="5796658"/>
          </a:xfrm>
        </p:spPr>
        <p:txBody>
          <a:bodyPr>
            <a:normAutofit/>
          </a:bodyPr>
          <a:lstStyle/>
          <a:p>
            <a:pPr marL="342900" indent="-342900" algn="just">
              <a:buFont typeface="Arial" panose="020B0604020202020204" pitchFamily="34" charset="0"/>
              <a:buChar char="•"/>
            </a:pPr>
            <a:r>
              <a:rPr lang="en-ZA" sz="2400" dirty="0" smtClean="0"/>
              <a:t>Over </a:t>
            </a:r>
            <a:r>
              <a:rPr lang="en-ZA" sz="2400" dirty="0"/>
              <a:t>the 2 financial years the municipality has been losing MIG funds totalling to R156 million and their expenditure has not improved regardless the municipality placed under Administration, as at June 2020 the municipality is at 48%. </a:t>
            </a:r>
          </a:p>
          <a:p>
            <a:pPr marL="342900" indent="-342900" algn="just">
              <a:buFont typeface="Arial" panose="020B0604020202020204" pitchFamily="34" charset="0"/>
              <a:buChar char="•"/>
            </a:pPr>
            <a:endParaRPr lang="en-US" sz="2400" dirty="0"/>
          </a:p>
          <a:p>
            <a:pPr marL="0" indent="0">
              <a:buNone/>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smtClean="0">
                <a:solidFill>
                  <a:schemeClr val="accent2"/>
                </a:solidFill>
              </a:rPr>
              <a:t>MIG PERFOMANCE </a:t>
            </a:r>
            <a:endParaRPr lang="en-ZA" sz="2800" dirty="0">
              <a:solidFill>
                <a:schemeClr val="accent2"/>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xmlns="" val="3193822916"/>
              </p:ext>
            </p:extLst>
          </p:nvPr>
        </p:nvGraphicFramePr>
        <p:xfrm>
          <a:off x="488514" y="2379945"/>
          <a:ext cx="10584493" cy="2299973"/>
        </p:xfrm>
        <a:graphic>
          <a:graphicData uri="http://schemas.openxmlformats.org/drawingml/2006/table">
            <a:tbl>
              <a:tblPr firstRow="1" firstCol="1" bandRow="1">
                <a:tableStyleId>{5C22544A-7EE6-4342-B048-85BDC9FD1C3A}</a:tableStyleId>
              </a:tblPr>
              <a:tblGrid>
                <a:gridCol w="1574552">
                  <a:extLst>
                    <a:ext uri="{9D8B030D-6E8A-4147-A177-3AD203B41FA5}">
                      <a16:colId xmlns:a16="http://schemas.microsoft.com/office/drawing/2014/main" xmlns="" val="2978748868"/>
                    </a:ext>
                  </a:extLst>
                </a:gridCol>
                <a:gridCol w="1399603">
                  <a:extLst>
                    <a:ext uri="{9D8B030D-6E8A-4147-A177-3AD203B41FA5}">
                      <a16:colId xmlns:a16="http://schemas.microsoft.com/office/drawing/2014/main" xmlns="" val="3773181508"/>
                    </a:ext>
                  </a:extLst>
                </a:gridCol>
                <a:gridCol w="2011929">
                  <a:extLst>
                    <a:ext uri="{9D8B030D-6E8A-4147-A177-3AD203B41FA5}">
                      <a16:colId xmlns:a16="http://schemas.microsoft.com/office/drawing/2014/main" xmlns="" val="249334551"/>
                    </a:ext>
                  </a:extLst>
                </a:gridCol>
                <a:gridCol w="2099403">
                  <a:extLst>
                    <a:ext uri="{9D8B030D-6E8A-4147-A177-3AD203B41FA5}">
                      <a16:colId xmlns:a16="http://schemas.microsoft.com/office/drawing/2014/main" xmlns="" val="3261251506"/>
                    </a:ext>
                  </a:extLst>
                </a:gridCol>
                <a:gridCol w="1924454">
                  <a:extLst>
                    <a:ext uri="{9D8B030D-6E8A-4147-A177-3AD203B41FA5}">
                      <a16:colId xmlns:a16="http://schemas.microsoft.com/office/drawing/2014/main" xmlns="" val="262773314"/>
                    </a:ext>
                  </a:extLst>
                </a:gridCol>
                <a:gridCol w="1574552">
                  <a:extLst>
                    <a:ext uri="{9D8B030D-6E8A-4147-A177-3AD203B41FA5}">
                      <a16:colId xmlns:a16="http://schemas.microsoft.com/office/drawing/2014/main" xmlns="" val="2066053726"/>
                    </a:ext>
                  </a:extLst>
                </a:gridCol>
              </a:tblGrid>
              <a:tr h="495471">
                <a:tc gridSpan="2">
                  <a:txBody>
                    <a:bodyPr/>
                    <a:lstStyle/>
                    <a:p>
                      <a:pPr>
                        <a:lnSpc>
                          <a:spcPct val="106000"/>
                        </a:lnSpc>
                        <a:spcAft>
                          <a:spcPts val="0"/>
                        </a:spcAft>
                      </a:pPr>
                      <a:r>
                        <a:rPr lang="en-US" sz="1100" kern="1200">
                          <a:effectLst/>
                        </a:rPr>
                        <a:t>2019/20 Allocation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hMerge="1">
                  <a:txBody>
                    <a:bodyPr/>
                    <a:lstStyle/>
                    <a:p>
                      <a:endParaRPr lang="en-ZA"/>
                    </a:p>
                  </a:txBody>
                  <a:tcPr/>
                </a:tc>
                <a:tc gridSpan="2">
                  <a:txBody>
                    <a:bodyPr/>
                    <a:lstStyle/>
                    <a:p>
                      <a:pPr>
                        <a:lnSpc>
                          <a:spcPct val="106000"/>
                        </a:lnSpc>
                        <a:spcAft>
                          <a:spcPts val="0"/>
                        </a:spcAft>
                      </a:pPr>
                      <a:r>
                        <a:rPr lang="en-US" sz="1100" kern="1200">
                          <a:effectLst/>
                        </a:rPr>
                        <a:t>2019/20 Expenditure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hMerge="1">
                  <a:txBody>
                    <a:bodyPr/>
                    <a:lstStyle/>
                    <a:p>
                      <a:endParaRPr lang="en-ZA"/>
                    </a:p>
                  </a:txBody>
                  <a:tcPr/>
                </a:tc>
                <a:tc gridSpan="2">
                  <a:txBody>
                    <a:bodyPr/>
                    <a:lstStyle/>
                    <a:p>
                      <a:pPr>
                        <a:lnSpc>
                          <a:spcPct val="106000"/>
                        </a:lnSpc>
                        <a:spcAft>
                          <a:spcPts val="0"/>
                        </a:spcAft>
                      </a:pPr>
                      <a:r>
                        <a:rPr lang="en-US" sz="1100" kern="1200">
                          <a:effectLst/>
                        </a:rPr>
                        <a:t>2020/21 Allocation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hMerge="1">
                  <a:txBody>
                    <a:bodyPr/>
                    <a:lstStyle/>
                    <a:p>
                      <a:endParaRPr lang="en-ZA"/>
                    </a:p>
                  </a:txBody>
                  <a:tcPr/>
                </a:tc>
                <a:extLst>
                  <a:ext uri="{0D108BD9-81ED-4DB2-BD59-A6C34878D82A}">
                    <a16:rowId xmlns:a16="http://schemas.microsoft.com/office/drawing/2014/main" xmlns="" val="2203018913"/>
                  </a:ext>
                </a:extLst>
              </a:tr>
              <a:tr h="544932">
                <a:tc>
                  <a:txBody>
                    <a:bodyPr/>
                    <a:lstStyle/>
                    <a:p>
                      <a:pPr>
                        <a:lnSpc>
                          <a:spcPct val="106000"/>
                        </a:lnSpc>
                        <a:spcAft>
                          <a:spcPts val="0"/>
                        </a:spcAft>
                      </a:pPr>
                      <a:r>
                        <a:rPr lang="en-US" sz="1100" kern="1200">
                          <a:effectLst/>
                        </a:rPr>
                        <a:t>Capital Allocation</a:t>
                      </a:r>
                      <a:endParaRPr lang="en-ZA" sz="1100">
                        <a:effectLst/>
                      </a:endParaRPr>
                    </a:p>
                    <a:p>
                      <a:pPr>
                        <a:lnSpc>
                          <a:spcPct val="106000"/>
                        </a:lnSpc>
                        <a:spcAft>
                          <a:spcPts val="0"/>
                        </a:spcAft>
                      </a:pPr>
                      <a:r>
                        <a:rPr lang="en-US" sz="1100" kern="12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100" kern="1200">
                          <a:effectLst/>
                        </a:rPr>
                        <a:t>Project Management Unit (PMU)</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100" kern="1200">
                          <a:effectLst/>
                        </a:rPr>
                        <a:t>Capital Expenditure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100" kern="1200">
                          <a:effectLst/>
                        </a:rPr>
                        <a:t>PMU Expenditure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100" kern="1200">
                          <a:effectLst/>
                        </a:rPr>
                        <a:t>Capital Allocation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100" kern="1200">
                          <a:effectLst/>
                        </a:rPr>
                        <a:t>Project Management Unit (PMU)</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2726849325"/>
                  </a:ext>
                </a:extLst>
              </a:tr>
              <a:tr h="1259570">
                <a:tc>
                  <a:txBody>
                    <a:bodyPr/>
                    <a:lstStyle/>
                    <a:p>
                      <a:pPr>
                        <a:lnSpc>
                          <a:spcPct val="107000"/>
                        </a:lnSpc>
                        <a:spcAft>
                          <a:spcPts val="800"/>
                        </a:spcAft>
                      </a:pPr>
                      <a:r>
                        <a:rPr lang="en-US" sz="1000">
                          <a:effectLst/>
                        </a:rPr>
                        <a:t> </a:t>
                      </a:r>
                      <a:endParaRPr lang="en-ZA" sz="1100">
                        <a:effectLst/>
                      </a:endParaRPr>
                    </a:p>
                    <a:p>
                      <a:pPr>
                        <a:lnSpc>
                          <a:spcPct val="107000"/>
                        </a:lnSpc>
                        <a:spcAft>
                          <a:spcPts val="800"/>
                        </a:spcAft>
                      </a:pPr>
                      <a:r>
                        <a:rPr lang="en-US" sz="1000">
                          <a:effectLst/>
                        </a:rPr>
                        <a:t>R272 298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000">
                          <a:effectLst/>
                        </a:rPr>
                        <a:t> </a:t>
                      </a:r>
                      <a:endParaRPr lang="en-ZA" sz="1100">
                        <a:effectLst/>
                      </a:endParaRPr>
                    </a:p>
                    <a:p>
                      <a:pPr>
                        <a:lnSpc>
                          <a:spcPct val="106000"/>
                        </a:lnSpc>
                        <a:spcAft>
                          <a:spcPts val="0"/>
                        </a:spcAft>
                      </a:pPr>
                      <a:r>
                        <a:rPr lang="en-US" sz="1000">
                          <a:effectLst/>
                        </a:rPr>
                        <a:t> </a:t>
                      </a:r>
                      <a:endParaRPr lang="en-ZA" sz="1100">
                        <a:effectLst/>
                      </a:endParaRPr>
                    </a:p>
                    <a:p>
                      <a:pPr>
                        <a:lnSpc>
                          <a:spcPct val="106000"/>
                        </a:lnSpc>
                        <a:spcAft>
                          <a:spcPts val="0"/>
                        </a:spcAft>
                      </a:pPr>
                      <a:r>
                        <a:rPr lang="en-US" sz="1000">
                          <a:effectLst/>
                        </a:rPr>
                        <a:t>R 9 499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000">
                          <a:effectLst/>
                        </a:rPr>
                        <a:t> </a:t>
                      </a:r>
                      <a:endParaRPr lang="en-ZA" sz="1100">
                        <a:effectLst/>
                      </a:endParaRPr>
                    </a:p>
                    <a:p>
                      <a:pPr algn="ctr">
                        <a:lnSpc>
                          <a:spcPct val="107000"/>
                        </a:lnSpc>
                        <a:spcAft>
                          <a:spcPts val="800"/>
                        </a:spcAft>
                      </a:pPr>
                      <a:r>
                        <a:rPr lang="en-US" sz="1000">
                          <a:effectLst/>
                        </a:rPr>
                        <a:t>            </a:t>
                      </a:r>
                      <a:endParaRPr lang="en-ZA" sz="1100">
                        <a:effectLst/>
                      </a:endParaRPr>
                    </a:p>
                    <a:p>
                      <a:pPr algn="ctr">
                        <a:lnSpc>
                          <a:spcPct val="107000"/>
                        </a:lnSpc>
                        <a:spcAft>
                          <a:spcPts val="800"/>
                        </a:spcAft>
                      </a:pPr>
                      <a:r>
                        <a:rPr lang="en-US" sz="1000">
                          <a:effectLst/>
                        </a:rPr>
                        <a:t> R 131 972</a:t>
                      </a:r>
                      <a:endParaRPr lang="en-ZA" sz="1100">
                        <a:effectLst/>
                      </a:endParaRPr>
                    </a:p>
                    <a:p>
                      <a:pPr algn="ctr">
                        <a:lnSpc>
                          <a:spcPct val="107000"/>
                        </a:lnSpc>
                        <a:spcAft>
                          <a:spcPts val="800"/>
                        </a:spcAft>
                      </a:pPr>
                      <a:r>
                        <a:rPr lang="en-US" sz="10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000">
                          <a:effectLst/>
                        </a:rPr>
                        <a:t> </a:t>
                      </a:r>
                      <a:endParaRPr lang="en-ZA" sz="1100">
                        <a:effectLst/>
                      </a:endParaRPr>
                    </a:p>
                    <a:p>
                      <a:pPr>
                        <a:lnSpc>
                          <a:spcPct val="106000"/>
                        </a:lnSpc>
                        <a:spcAft>
                          <a:spcPts val="0"/>
                        </a:spcAft>
                      </a:pPr>
                      <a:r>
                        <a:rPr lang="en-US" sz="1000">
                          <a:effectLst/>
                        </a:rPr>
                        <a:t> </a:t>
                      </a:r>
                      <a:endParaRPr lang="en-ZA" sz="1100">
                        <a:effectLst/>
                      </a:endParaRPr>
                    </a:p>
                    <a:p>
                      <a:pPr>
                        <a:lnSpc>
                          <a:spcPct val="106000"/>
                        </a:lnSpc>
                        <a:spcAft>
                          <a:spcPts val="0"/>
                        </a:spcAft>
                      </a:pPr>
                      <a:r>
                        <a:rPr lang="en-US" sz="1000">
                          <a:effectLst/>
                        </a:rPr>
                        <a:t> </a:t>
                      </a:r>
                      <a:endParaRPr lang="en-ZA" sz="1100">
                        <a:effectLst/>
                      </a:endParaRPr>
                    </a:p>
                    <a:p>
                      <a:pPr>
                        <a:lnSpc>
                          <a:spcPct val="106000"/>
                        </a:lnSpc>
                        <a:spcAft>
                          <a:spcPts val="0"/>
                        </a:spcAft>
                      </a:pPr>
                      <a:r>
                        <a:rPr lang="en-US" sz="1000">
                          <a:effectLst/>
                        </a:rPr>
                        <a:t>R 4 249</a:t>
                      </a:r>
                      <a:endParaRPr lang="en-ZA" sz="1100">
                        <a:effectLst/>
                      </a:endParaRPr>
                    </a:p>
                    <a:p>
                      <a:pPr>
                        <a:lnSpc>
                          <a:spcPct val="106000"/>
                        </a:lnSpc>
                        <a:spcAft>
                          <a:spcPts val="0"/>
                        </a:spcAft>
                      </a:pPr>
                      <a:r>
                        <a:rPr lang="en-US" sz="1000">
                          <a:effectLst/>
                        </a:rPr>
                        <a:t>PMU not fully capacitated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US" sz="1000" dirty="0">
                          <a:effectLst/>
                        </a:rPr>
                        <a:t> </a:t>
                      </a:r>
                      <a:endParaRPr lang="en-ZA" sz="1100" dirty="0">
                        <a:effectLst/>
                      </a:endParaRPr>
                    </a:p>
                    <a:p>
                      <a:pPr>
                        <a:lnSpc>
                          <a:spcPct val="107000"/>
                        </a:lnSpc>
                        <a:spcAft>
                          <a:spcPts val="800"/>
                        </a:spcAft>
                      </a:pPr>
                      <a:r>
                        <a:rPr lang="en-US" sz="1000" dirty="0">
                          <a:effectLst/>
                        </a:rPr>
                        <a:t> </a:t>
                      </a:r>
                      <a:endParaRPr lang="en-ZA" sz="1100" dirty="0">
                        <a:effectLst/>
                      </a:endParaRPr>
                    </a:p>
                    <a:p>
                      <a:pPr>
                        <a:lnSpc>
                          <a:spcPct val="107000"/>
                        </a:lnSpc>
                        <a:spcAft>
                          <a:spcPts val="800"/>
                        </a:spcAft>
                      </a:pPr>
                      <a:r>
                        <a:rPr lang="en-US" sz="1000" dirty="0">
                          <a:effectLst/>
                        </a:rPr>
                        <a:t>R265 811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6000"/>
                        </a:lnSpc>
                        <a:spcAft>
                          <a:spcPts val="0"/>
                        </a:spcAft>
                      </a:pPr>
                      <a:r>
                        <a:rPr lang="en-US" sz="1000" dirty="0">
                          <a:effectLst/>
                        </a:rPr>
                        <a:t> </a:t>
                      </a:r>
                      <a:endParaRPr lang="en-ZA" sz="1100" dirty="0">
                        <a:effectLst/>
                      </a:endParaRPr>
                    </a:p>
                    <a:p>
                      <a:pPr>
                        <a:lnSpc>
                          <a:spcPct val="106000"/>
                        </a:lnSpc>
                        <a:spcAft>
                          <a:spcPts val="0"/>
                        </a:spcAft>
                      </a:pPr>
                      <a:r>
                        <a:rPr lang="en-US" sz="1000" dirty="0">
                          <a:effectLst/>
                        </a:rPr>
                        <a:t> </a:t>
                      </a:r>
                      <a:endParaRPr lang="en-ZA" sz="1100" dirty="0">
                        <a:effectLst/>
                      </a:endParaRPr>
                    </a:p>
                    <a:p>
                      <a:pPr>
                        <a:lnSpc>
                          <a:spcPct val="106000"/>
                        </a:lnSpc>
                        <a:spcAft>
                          <a:spcPts val="0"/>
                        </a:spcAft>
                      </a:pPr>
                      <a:r>
                        <a:rPr lang="en-US" sz="1000" dirty="0">
                          <a:effectLst/>
                        </a:rPr>
                        <a:t> </a:t>
                      </a:r>
                      <a:endParaRPr lang="en-ZA" sz="1100" dirty="0">
                        <a:effectLst/>
                      </a:endParaRPr>
                    </a:p>
                    <a:p>
                      <a:pPr>
                        <a:lnSpc>
                          <a:spcPct val="106000"/>
                        </a:lnSpc>
                        <a:spcAft>
                          <a:spcPts val="0"/>
                        </a:spcAft>
                      </a:pPr>
                      <a:r>
                        <a:rPr lang="en-US" sz="1000" dirty="0">
                          <a:effectLst/>
                        </a:rPr>
                        <a:t>R 8 990 </a:t>
                      </a:r>
                      <a:endParaRPr lang="en-ZA" sz="1100" dirty="0">
                        <a:effectLst/>
                      </a:endParaRPr>
                    </a:p>
                    <a:p>
                      <a:pPr>
                        <a:lnSpc>
                          <a:spcPct val="106000"/>
                        </a:lnSpc>
                        <a:spcAft>
                          <a:spcPts val="0"/>
                        </a:spcAft>
                      </a:pPr>
                      <a:r>
                        <a:rPr lang="en-US" sz="10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4022804338"/>
                  </a:ext>
                </a:extLst>
              </a:tr>
            </a:tbl>
          </a:graphicData>
        </a:graphic>
      </p:graphicFrame>
    </p:spTree>
    <p:extLst>
      <p:ext uri="{BB962C8B-B14F-4D97-AF65-F5344CB8AC3E}">
        <p14:creationId xmlns:p14="http://schemas.microsoft.com/office/powerpoint/2010/main" xmlns="" val="263383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5143" y="842838"/>
            <a:ext cx="11524343" cy="5796658"/>
          </a:xfrm>
        </p:spPr>
        <p:txBody>
          <a:bodyPr>
            <a:normAutofit lnSpcReduction="10000"/>
          </a:bodyPr>
          <a:lstStyle/>
          <a:p>
            <a:pPr marL="342900" indent="-342900" algn="just">
              <a:buFont typeface="Arial" panose="020B0604020202020204" pitchFamily="34" charset="0"/>
              <a:buChar char="•"/>
            </a:pPr>
            <a:r>
              <a:rPr lang="en-ZA" sz="2400" dirty="0">
                <a:latin typeface="+mn-lt"/>
              </a:rPr>
              <a:t>The municipality is currently busy with the upgrade of water pump stations, ensure that all pump station have backup pumps and that all electrical component is in working order. There currently water karting to where there is no formal water reticulation continuously.</a:t>
            </a:r>
            <a:r>
              <a:rPr lang="en-US" sz="2400" dirty="0">
                <a:latin typeface="+mn-lt"/>
              </a:rPr>
              <a:t> </a:t>
            </a:r>
          </a:p>
          <a:p>
            <a:pPr marL="342900" lvl="0" indent="-342900" algn="just">
              <a:buFont typeface="Arial" panose="020B0604020202020204" pitchFamily="34" charset="0"/>
              <a:buChar char="•"/>
            </a:pPr>
            <a:r>
              <a:rPr lang="en-US" sz="2400" dirty="0">
                <a:latin typeface="+mn-lt"/>
              </a:rPr>
              <a:t>Water carting is supplied by the municipality continuously in areas where there is no water. </a:t>
            </a:r>
            <a:r>
              <a:rPr lang="en-ZA" sz="2400" dirty="0">
                <a:latin typeface="+mn-lt"/>
              </a:rPr>
              <a:t>DWS also has provided the municipality with 3 x 18 000 litres water tankers to assist with the delivery of water to areas where their residents do not have any access to water,</a:t>
            </a:r>
          </a:p>
          <a:p>
            <a:pPr marL="342900" lvl="0" indent="-342900" algn="just">
              <a:buFont typeface="Arial" panose="020B0604020202020204" pitchFamily="34" charset="0"/>
              <a:buChar char="•"/>
            </a:pPr>
            <a:r>
              <a:rPr lang="en-ZA" sz="2400" dirty="0">
                <a:latin typeface="+mn-lt"/>
              </a:rPr>
              <a:t>The municipality has implemented operation and maintenance measures on the Brits Water treatment works and improved their water quality. </a:t>
            </a:r>
            <a:r>
              <a:rPr lang="en-ZA" sz="2400" dirty="0" err="1">
                <a:latin typeface="+mn-lt"/>
              </a:rPr>
              <a:t>Magalies</a:t>
            </a:r>
            <a:r>
              <a:rPr lang="en-ZA" sz="2400" dirty="0">
                <a:latin typeface="+mn-lt"/>
              </a:rPr>
              <a:t> Water’s laboratory has also tested the water quality; and the municipality has completed the cleaning of their  25 reservoirs</a:t>
            </a:r>
            <a:endParaRPr lang="en-US" sz="2400" dirty="0">
              <a:latin typeface="+mn-lt"/>
            </a:endParaRPr>
          </a:p>
          <a:p>
            <a:pPr marL="342900" indent="-342900" algn="just">
              <a:buFont typeface="Arial" panose="020B0604020202020204" pitchFamily="34" charset="0"/>
              <a:buChar char="•"/>
            </a:pPr>
            <a:r>
              <a:rPr lang="en-ZA" sz="2400" dirty="0">
                <a:latin typeface="+mn-lt"/>
              </a:rPr>
              <a:t>DWS has provided the municipality with 3 x 18 000 litres water tankers to assist with the delivery of water to areas where their residents do not have any access to water.</a:t>
            </a:r>
          </a:p>
          <a:p>
            <a:pPr marL="342900" indent="-342900" algn="just">
              <a:buFont typeface="Arial" panose="020B0604020202020204" pitchFamily="34" charset="0"/>
              <a:buChar char="•"/>
            </a:pPr>
            <a:r>
              <a:rPr lang="en-ZA" sz="2400" dirty="0">
                <a:latin typeface="+mn-lt"/>
              </a:rPr>
              <a:t>MISA donated to the municipality 300 x hand sanitisers, and  300 bars of soaps and also facilitating funding through DBSA to drill 8 boreholes in the rural areas of the municipality.</a:t>
            </a:r>
          </a:p>
          <a:p>
            <a:pPr marL="0" indent="0">
              <a:buNone/>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SUPPORT ON </a:t>
            </a:r>
            <a:r>
              <a:rPr lang="en-ZA" sz="2800" dirty="0" smtClean="0">
                <a:solidFill>
                  <a:schemeClr val="accent2"/>
                </a:solidFill>
              </a:rPr>
              <a:t>COVID-19 </a:t>
            </a:r>
            <a:endParaRPr lang="en-ZA" sz="2800" dirty="0">
              <a:solidFill>
                <a:schemeClr val="accent2"/>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95723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829" y="842838"/>
            <a:ext cx="11393714" cy="5796658"/>
          </a:xfrm>
        </p:spPr>
        <p:txBody>
          <a:bodyPr>
            <a:normAutofit/>
          </a:bodyPr>
          <a:lstStyle/>
          <a:p>
            <a:pPr marL="342900" indent="-342900" algn="just" defTabSz="457200">
              <a:lnSpc>
                <a:spcPct val="120000"/>
              </a:lnSpc>
              <a:spcBef>
                <a:spcPts val="0"/>
              </a:spcBef>
              <a:buFont typeface="Arial" panose="020B0604020202020204" pitchFamily="34" charset="0"/>
              <a:buChar char="•"/>
              <a:defRPr/>
            </a:pPr>
            <a:r>
              <a:rPr lang="en-GB" dirty="0">
                <a:latin typeface="+mn-lt"/>
              </a:rPr>
              <a:t>T</a:t>
            </a:r>
            <a:r>
              <a:rPr lang="en-GB" sz="2400" dirty="0">
                <a:latin typeface="+mn-lt"/>
              </a:rPr>
              <a:t>he municipality need to fill the 4 vacant senior managers position urgently.</a:t>
            </a:r>
          </a:p>
          <a:p>
            <a:pPr marL="342900" indent="-342900" algn="just" defTabSz="457200">
              <a:lnSpc>
                <a:spcPct val="120000"/>
              </a:lnSpc>
              <a:spcBef>
                <a:spcPts val="0"/>
              </a:spcBef>
              <a:buFont typeface="Arial" panose="020B0604020202020204" pitchFamily="34" charset="0"/>
              <a:buChar char="•"/>
              <a:defRPr/>
            </a:pPr>
            <a:r>
              <a:rPr lang="en-GB" sz="2400" dirty="0">
                <a:latin typeface="+mn-lt"/>
              </a:rPr>
              <a:t>MEC ensure that recommendations of forensic reports are implemented including disciplinary action against officials implicated in VBS.</a:t>
            </a:r>
          </a:p>
          <a:p>
            <a:pPr marL="342900" indent="-342900" algn="just" defTabSz="457200">
              <a:lnSpc>
                <a:spcPct val="120000"/>
              </a:lnSpc>
              <a:spcBef>
                <a:spcPts val="0"/>
              </a:spcBef>
              <a:buFont typeface="Arial" panose="020B0604020202020204" pitchFamily="34" charset="0"/>
              <a:buChar char="•"/>
              <a:defRPr/>
            </a:pPr>
            <a:r>
              <a:rPr lang="en-GB" sz="2400" dirty="0">
                <a:latin typeface="+mn-lt"/>
              </a:rPr>
              <a:t>Section 106 of the Municipal Systems Act investigation into maladministration and allegations of corruption need to be implemented.</a:t>
            </a:r>
          </a:p>
          <a:p>
            <a:pPr marL="342900" indent="-342900" algn="just" defTabSz="457200">
              <a:lnSpc>
                <a:spcPct val="120000"/>
              </a:lnSpc>
              <a:spcBef>
                <a:spcPts val="0"/>
              </a:spcBef>
              <a:buFont typeface="Arial" panose="020B0604020202020204" pitchFamily="34" charset="0"/>
              <a:buChar char="•"/>
              <a:defRPr/>
            </a:pPr>
            <a:r>
              <a:rPr lang="en-GB" sz="2400" dirty="0">
                <a:latin typeface="+mn-lt"/>
              </a:rPr>
              <a:t>The MEC to be directed to institute the Code of Conduct for Councillors to deal with allegations of ill discipline amongst councillors. </a:t>
            </a:r>
          </a:p>
          <a:p>
            <a:pPr marL="342900" indent="-342900" algn="just" defTabSz="457200">
              <a:lnSpc>
                <a:spcPct val="120000"/>
              </a:lnSpc>
              <a:spcBef>
                <a:spcPts val="0"/>
              </a:spcBef>
              <a:buFont typeface="Arial" panose="020B0604020202020204" pitchFamily="34" charset="0"/>
              <a:buChar char="•"/>
              <a:defRPr/>
            </a:pPr>
            <a:r>
              <a:rPr lang="en-GB" sz="2400" dirty="0">
                <a:latin typeface="+mn-lt"/>
              </a:rPr>
              <a:t>MISA must assist the municipality in the development of infrastructure services Master Plans also support in acceleration of MIG expenditures.</a:t>
            </a:r>
          </a:p>
          <a:p>
            <a:pPr marL="342900" indent="-342900" algn="just" defTabSz="457200">
              <a:lnSpc>
                <a:spcPct val="120000"/>
              </a:lnSpc>
              <a:spcBef>
                <a:spcPts val="0"/>
              </a:spcBef>
              <a:buFont typeface="Arial" panose="020B0604020202020204" pitchFamily="34" charset="0"/>
              <a:buChar char="•"/>
              <a:defRPr/>
            </a:pPr>
            <a:r>
              <a:rPr lang="en-GB" sz="2400" dirty="0">
                <a:latin typeface="+mn-lt"/>
              </a:rPr>
              <a:t>DWS and </a:t>
            </a:r>
            <a:r>
              <a:rPr lang="en-GB" sz="2400" dirty="0" err="1">
                <a:latin typeface="+mn-lt"/>
              </a:rPr>
              <a:t>Magalies</a:t>
            </a:r>
            <a:r>
              <a:rPr lang="en-GB" sz="2400" dirty="0">
                <a:latin typeface="+mn-lt"/>
              </a:rPr>
              <a:t> </a:t>
            </a:r>
            <a:r>
              <a:rPr lang="en-US" sz="2400" dirty="0" err="1">
                <a:latin typeface="+mn-lt"/>
              </a:rPr>
              <a:t>Waterboard</a:t>
            </a:r>
            <a:r>
              <a:rPr lang="en-US" sz="2400" dirty="0">
                <a:latin typeface="+mn-lt"/>
              </a:rPr>
              <a:t> be engaged to unblock delays on the construction of the plant in order to resolve all water and sanitation problems of the municipality.</a:t>
            </a:r>
            <a:endParaRPr lang="en-GB" sz="2400" dirty="0">
              <a:latin typeface="+mn-lt"/>
            </a:endParaRPr>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WAY FORWARD / CONCLUSION</a:t>
            </a:r>
            <a:r>
              <a:rPr lang="en-ZA" sz="2800" dirty="0"/>
              <a:t> </a:t>
            </a:r>
          </a:p>
        </p:txBody>
      </p:sp>
      <p:sp>
        <p:nvSpPr>
          <p:cNvPr id="5" name="Slide Number Placeholder 4"/>
          <p:cNvSpPr>
            <a:spLocks noGrp="1"/>
          </p:cNvSpPr>
          <p:nvPr>
            <p:ph type="sldNum" sz="quarter" idx="12"/>
          </p:nvPr>
        </p:nvSpPr>
        <p:spPr/>
        <p:txBody>
          <a:bodyPr/>
          <a:lstStyle/>
          <a:p>
            <a:fld id="{2AEFF4E0-09CF-465B-A129-0A4208E40038}" type="slidenum">
              <a:rPr lang="en-ZA" smtClean="0"/>
              <a:pPr/>
              <a:t>14</a:t>
            </a:fld>
            <a:endParaRPr lang="en-ZA"/>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42600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0545" y="842838"/>
            <a:ext cx="9688945" cy="5796658"/>
          </a:xfrm>
        </p:spPr>
        <p:txBody>
          <a:bodyPr>
            <a:normAutofit/>
          </a:bodyPr>
          <a:lstStyle/>
          <a:p>
            <a:pPr algn="just" defTabSz="457200">
              <a:lnSpc>
                <a:spcPct val="120000"/>
              </a:lnSpc>
              <a:spcBef>
                <a:spcPts val="0"/>
              </a:spcBef>
              <a:buFont typeface="Wingdings" panose="05000000000000000000" pitchFamily="2" charset="2"/>
              <a:buChar char="Ø"/>
              <a:defRPr/>
            </a:pPr>
            <a:endParaRPr lang="en-GB" sz="2400" dirty="0"/>
          </a:p>
          <a:p>
            <a:pPr marL="0" indent="0" algn="just" defTabSz="457200">
              <a:lnSpc>
                <a:spcPct val="120000"/>
              </a:lnSpc>
              <a:spcBef>
                <a:spcPts val="0"/>
              </a:spcBef>
              <a:buNone/>
              <a:defRPr/>
            </a:pPr>
            <a:r>
              <a:rPr lang="en-GB" sz="2400"/>
              <a:t>Recommended that:</a:t>
            </a:r>
            <a:endParaRPr lang="en-GB" sz="2400" dirty="0"/>
          </a:p>
          <a:p>
            <a:pPr algn="just" defTabSz="457200">
              <a:lnSpc>
                <a:spcPct val="120000"/>
              </a:lnSpc>
              <a:spcBef>
                <a:spcPts val="0"/>
              </a:spcBef>
              <a:buFont typeface="Wingdings" panose="05000000000000000000" pitchFamily="2" charset="2"/>
              <a:buChar char="Ø"/>
              <a:defRPr/>
            </a:pPr>
            <a:r>
              <a:rPr lang="en-GB" sz="2400" dirty="0"/>
              <a:t>The Portfolio Committee notes the presentation</a:t>
            </a:r>
          </a:p>
          <a:p>
            <a:pPr algn="just" defTabSz="457200">
              <a:lnSpc>
                <a:spcPct val="120000"/>
              </a:lnSpc>
              <a:spcBef>
                <a:spcPts val="0"/>
              </a:spcBef>
              <a:buFont typeface="Wingdings" panose="05000000000000000000" pitchFamily="2" charset="2"/>
              <a:buChar char="Ø"/>
              <a:defRPr/>
            </a:pPr>
            <a:r>
              <a:rPr lang="en-GB" sz="2400" dirty="0"/>
              <a:t>Note that the Minister will engage with the MEC to receive the close out report of the Administrator for section 139(1)(b).</a:t>
            </a:r>
          </a:p>
          <a:p>
            <a:pPr marL="0" indent="0" algn="just" defTabSz="457200">
              <a:lnSpc>
                <a:spcPct val="120000"/>
              </a:lnSpc>
              <a:spcBef>
                <a:spcPts val="0"/>
              </a:spcBef>
              <a:buNone/>
              <a:defRPr/>
            </a:pPr>
            <a:endParaRPr lang="en-GB" dirty="0"/>
          </a:p>
          <a:p>
            <a:pPr marL="0" indent="0" algn="just" defTabSz="457200">
              <a:lnSpc>
                <a:spcPct val="120000"/>
              </a:lnSpc>
              <a:spcBef>
                <a:spcPts val="0"/>
              </a:spcBef>
              <a:buNone/>
              <a:defRPr/>
            </a:pPr>
            <a:endParaRPr lang="en-GB"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RECOMMENDATIONS</a:t>
            </a:r>
            <a:r>
              <a:rPr lang="en-ZA" sz="2800" dirty="0"/>
              <a:t> </a:t>
            </a:r>
          </a:p>
        </p:txBody>
      </p:sp>
      <p:sp>
        <p:nvSpPr>
          <p:cNvPr id="5" name="Slide Number Placeholder 4"/>
          <p:cNvSpPr>
            <a:spLocks noGrp="1"/>
          </p:cNvSpPr>
          <p:nvPr>
            <p:ph type="sldNum" sz="quarter" idx="12"/>
          </p:nvPr>
        </p:nvSpPr>
        <p:spPr/>
        <p:txBody>
          <a:bodyPr/>
          <a:lstStyle/>
          <a:p>
            <a:fld id="{2AEFF4E0-09CF-465B-A129-0A4208E40038}" type="slidenum">
              <a:rPr lang="en-ZA" smtClean="0"/>
              <a:pPr/>
              <a:t>15</a:t>
            </a:fld>
            <a:endParaRPr lang="en-ZA"/>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65323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8685" y="103213"/>
            <a:ext cx="9144000" cy="890939"/>
          </a:xfrm>
          <a:ln>
            <a:solidFill>
              <a:schemeClr val="accent2"/>
            </a:solidFill>
          </a:ln>
        </p:spPr>
        <p:txBody>
          <a:bodyPr>
            <a:normAutofit/>
          </a:bodyPr>
          <a:lstStyle/>
          <a:p>
            <a:r>
              <a:rPr lang="en-ZA" sz="2800" b="1" dirty="0">
                <a:solidFill>
                  <a:schemeClr val="accent2"/>
                </a:solidFill>
                <a:latin typeface="Arial" panose="020B0604020202020204" pitchFamily="34" charset="0"/>
                <a:cs typeface="Arial" panose="020B0604020202020204" pitchFamily="34" charset="0"/>
              </a:rPr>
              <a:t>PRESENTATION OUTLINE </a:t>
            </a:r>
          </a:p>
        </p:txBody>
      </p:sp>
      <p:sp>
        <p:nvSpPr>
          <p:cNvPr id="3" name="Subtitle 2"/>
          <p:cNvSpPr>
            <a:spLocks noGrp="1"/>
          </p:cNvSpPr>
          <p:nvPr>
            <p:ph type="subTitle" idx="1"/>
          </p:nvPr>
        </p:nvSpPr>
        <p:spPr>
          <a:xfrm>
            <a:off x="580570" y="1136220"/>
            <a:ext cx="10900229" cy="3680449"/>
          </a:xfrm>
        </p:spPr>
        <p:txBody>
          <a:bodyPr>
            <a:normAutofit fontScale="25000" lnSpcReduction="20000"/>
          </a:bodyPr>
          <a:lstStyle/>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PURPOSE </a:t>
            </a:r>
            <a:endParaRPr lang="en-ZA" sz="5500" b="1" dirty="0" smtClean="0">
              <a:latin typeface="Arial" panose="020B0604020202020204" pitchFamily="34" charset="0"/>
              <a:cs typeface="Arial" panose="020B0604020202020204" pitchFamily="34" charset="0"/>
            </a:endParaRPr>
          </a:p>
          <a:p>
            <a:pPr marL="342900" indent="-342900" algn="l">
              <a:lnSpc>
                <a:spcPct val="150000"/>
              </a:lnSpc>
              <a:buAutoNum type="arabicPeriod"/>
            </a:pPr>
            <a:r>
              <a:rPr lang="en-ZA" sz="5500" b="1" dirty="0" smtClean="0">
                <a:latin typeface="Arial" panose="020B0604020202020204" pitchFamily="34" charset="0"/>
                <a:cs typeface="Arial" panose="020B0604020202020204" pitchFamily="34" charset="0"/>
              </a:rPr>
              <a:t>INTRODUCTION</a:t>
            </a:r>
          </a:p>
          <a:p>
            <a:pPr marL="342900" indent="-342900" algn="l">
              <a:lnSpc>
                <a:spcPct val="150000"/>
              </a:lnSpc>
              <a:buAutoNum type="arabicPeriod"/>
            </a:pPr>
            <a:r>
              <a:rPr lang="en-ZA" sz="5500" b="1" dirty="0" smtClean="0">
                <a:latin typeface="Arial" panose="020B0604020202020204" pitchFamily="34" charset="0"/>
                <a:cs typeface="Arial" panose="020B0604020202020204" pitchFamily="34" charset="0"/>
              </a:rPr>
              <a:t>SOCIO – ECONOMIC STATUS</a:t>
            </a:r>
          </a:p>
          <a:p>
            <a:pPr marL="342900" indent="-342900" algn="l">
              <a:lnSpc>
                <a:spcPct val="150000"/>
              </a:lnSpc>
              <a:buAutoNum type="arabicPeriod"/>
            </a:pPr>
            <a:r>
              <a:rPr lang="en-ZA" sz="5500" b="1" dirty="0" smtClean="0">
                <a:latin typeface="Arial" panose="020B0604020202020204" pitchFamily="34" charset="0"/>
                <a:cs typeface="Arial" panose="020B0604020202020204" pitchFamily="34" charset="0"/>
              </a:rPr>
              <a:t>EDUCATION AND HUMAN CAPITAL</a:t>
            </a:r>
            <a:endParaRPr lang="en-ZA" sz="5500" b="1" dirty="0">
              <a:latin typeface="Arial" panose="020B0604020202020204" pitchFamily="34" charset="0"/>
              <a:cs typeface="Arial" panose="020B0604020202020204" pitchFamily="34" charset="0"/>
            </a:endParaRPr>
          </a:p>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GOVERNANCE &amp; ADMINISTRATION</a:t>
            </a:r>
          </a:p>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FINANCIAL </a:t>
            </a:r>
            <a:r>
              <a:rPr lang="en-ZA" sz="5500" b="1" dirty="0" smtClean="0">
                <a:latin typeface="Arial" panose="020B0604020202020204" pitchFamily="34" charset="0"/>
                <a:cs typeface="Arial" panose="020B0604020202020204" pitchFamily="34" charset="0"/>
              </a:rPr>
              <a:t>MANAGEMENT</a:t>
            </a:r>
          </a:p>
          <a:p>
            <a:pPr marL="342900" indent="-342900" algn="l">
              <a:lnSpc>
                <a:spcPct val="150000"/>
              </a:lnSpc>
              <a:buAutoNum type="arabicPeriod"/>
            </a:pPr>
            <a:r>
              <a:rPr lang="en-ZA" sz="5500" b="1" dirty="0" smtClean="0">
                <a:latin typeface="Arial" panose="020B0604020202020204" pitchFamily="34" charset="0"/>
                <a:cs typeface="Arial" panose="020B0604020202020204" pitchFamily="34" charset="0"/>
              </a:rPr>
              <a:t>AUDIT OUTCOMES</a:t>
            </a:r>
            <a:endParaRPr lang="en-ZA" sz="5500" b="1" dirty="0">
              <a:latin typeface="Arial" panose="020B0604020202020204" pitchFamily="34" charset="0"/>
              <a:cs typeface="Arial" panose="020B0604020202020204" pitchFamily="34" charset="0"/>
            </a:endParaRPr>
          </a:p>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SERVICE DELIVERY </a:t>
            </a:r>
            <a:endParaRPr lang="en-ZA" sz="5500" b="1" dirty="0" smtClean="0">
              <a:latin typeface="Arial" panose="020B0604020202020204" pitchFamily="34" charset="0"/>
              <a:cs typeface="Arial" panose="020B0604020202020204" pitchFamily="34" charset="0"/>
            </a:endParaRPr>
          </a:p>
          <a:p>
            <a:pPr marL="342900" indent="-342900" algn="l">
              <a:lnSpc>
                <a:spcPct val="150000"/>
              </a:lnSpc>
              <a:buAutoNum type="arabicPeriod"/>
            </a:pPr>
            <a:r>
              <a:rPr lang="en-ZA" sz="5500" b="1" dirty="0" smtClean="0">
                <a:latin typeface="Arial" panose="020B0604020202020204" pitchFamily="34" charset="0"/>
                <a:cs typeface="Arial" panose="020B0604020202020204" pitchFamily="34" charset="0"/>
              </a:rPr>
              <a:t>MIG PERFOMANCE</a:t>
            </a:r>
            <a:endParaRPr lang="en-ZA" sz="5500" b="1" dirty="0">
              <a:latin typeface="Arial" panose="020B0604020202020204" pitchFamily="34" charset="0"/>
              <a:cs typeface="Arial" panose="020B0604020202020204" pitchFamily="34" charset="0"/>
            </a:endParaRPr>
          </a:p>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SUPPORT ON COVID -19</a:t>
            </a:r>
          </a:p>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WAYFORWARD</a:t>
            </a:r>
          </a:p>
          <a:p>
            <a:pPr marL="342900" indent="-342900" algn="l">
              <a:lnSpc>
                <a:spcPct val="150000"/>
              </a:lnSpc>
              <a:buAutoNum type="arabicPeriod"/>
            </a:pPr>
            <a:r>
              <a:rPr lang="en-ZA" sz="5500" b="1" dirty="0">
                <a:latin typeface="Arial" panose="020B0604020202020204" pitchFamily="34" charset="0"/>
                <a:cs typeface="Arial" panose="020B0604020202020204" pitchFamily="34" charset="0"/>
              </a:rPr>
              <a:t>RECOMMENDATIONS</a:t>
            </a:r>
          </a:p>
          <a:p>
            <a:pPr marL="342900" indent="-342900" algn="l">
              <a:lnSpc>
                <a:spcPct val="150000"/>
              </a:lnSpc>
              <a:buAutoNum type="arabicPeriod"/>
            </a:pPr>
            <a:endParaRPr lang="en-ZA" sz="1600" b="1" dirty="0">
              <a:latin typeface="Arial" panose="020B0604020202020204" pitchFamily="34" charset="0"/>
              <a:cs typeface="Arial" panose="020B0604020202020204" pitchFamily="34" charset="0"/>
            </a:endParaRPr>
          </a:p>
          <a:p>
            <a:pPr marL="342900" indent="-342900" algn="l">
              <a:buAutoNum type="arabicPeriod"/>
            </a:pPr>
            <a:endParaRPr lang="en-ZA" sz="1600" b="1" dirty="0">
              <a:latin typeface="Arial" panose="020B0604020202020204" pitchFamily="34" charset="0"/>
              <a:cs typeface="Arial" panose="020B0604020202020204" pitchFamily="34" charset="0"/>
            </a:endParaRPr>
          </a:p>
          <a:p>
            <a:pPr marL="342900" indent="-342900" algn="l">
              <a:buAutoNum type="arabicPeriod"/>
            </a:pPr>
            <a:endParaRPr lang="en-ZA" sz="1600" b="1" dirty="0">
              <a:latin typeface="Arial" panose="020B0604020202020204" pitchFamily="34" charset="0"/>
              <a:cs typeface="Arial" panose="020B0604020202020204" pitchFamily="34" charset="0"/>
            </a:endParaRPr>
          </a:p>
          <a:p>
            <a:pPr marL="342900" indent="-342900" algn="l">
              <a:buAutoNum type="arabicPeriod"/>
            </a:pPr>
            <a:endParaRPr lang="en-ZA" sz="1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2</a:t>
            </a:fld>
            <a:endParaRPr lang="en-ZA"/>
          </a:p>
        </p:txBody>
      </p:sp>
    </p:spTree>
    <p:extLst>
      <p:ext uri="{BB962C8B-B14F-4D97-AF65-F5344CB8AC3E}">
        <p14:creationId xmlns:p14="http://schemas.microsoft.com/office/powerpoint/2010/main" xmlns="" val="404022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a:solidFill>
                  <a:schemeClr val="accent2"/>
                </a:solidFill>
                <a:latin typeface="Arial" panose="020B0604020202020204" pitchFamily="34" charset="0"/>
                <a:cs typeface="Arial" panose="020B0604020202020204" pitchFamily="34" charset="0"/>
              </a:rPr>
              <a:t>PURPOSE </a:t>
            </a:r>
            <a:r>
              <a:rPr lang="en-ZA" sz="2800" b="1" dirty="0" smtClean="0">
                <a:solidFill>
                  <a:schemeClr val="accent2"/>
                </a:solidFill>
                <a:latin typeface="Arial" panose="020B0604020202020204" pitchFamily="34" charset="0"/>
                <a:cs typeface="Arial" panose="020B0604020202020204" pitchFamily="34" charset="0"/>
              </a:rPr>
              <a:t> </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a:bodyPr>
          <a:lstStyle/>
          <a:p>
            <a:pPr algn="just"/>
            <a:endParaRPr lang="en-ZA"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600" dirty="0">
                <a:latin typeface="Arial" panose="020B0604020202020204" pitchFamily="34" charset="0"/>
                <a:cs typeface="Arial" panose="020B0604020202020204" pitchFamily="34" charset="0"/>
              </a:rPr>
              <a:t>To appraise the Portfolio Committee regarding state of the Madibeng L.M covering 3 pillars which are, Governance &amp; Administration, Financial Management, Service Delivery and s</a:t>
            </a:r>
            <a:r>
              <a:rPr lang="en-ZA" sz="2600" dirty="0" smtClean="0">
                <a:latin typeface="Arial" panose="020B0604020202020204" pitchFamily="34" charset="0"/>
                <a:cs typeface="Arial" panose="020B0604020202020204" pitchFamily="34" charset="0"/>
              </a:rPr>
              <a:t>upport on Covid -19.</a:t>
            </a:r>
            <a:endParaRPr lang="en-ZA" sz="2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600" dirty="0">
                <a:latin typeface="Arial" panose="020B0604020202020204" pitchFamily="34" charset="0"/>
                <a:cs typeface="Arial" panose="020B0604020202020204" pitchFamily="34" charset="0"/>
              </a:rPr>
              <a:t>The Department will engage the MEC to receive a close out report for section 139(1)(b) of the </a:t>
            </a:r>
            <a:r>
              <a:rPr lang="en-ZA" sz="2600" dirty="0" smtClean="0">
                <a:latin typeface="Arial" panose="020B0604020202020204" pitchFamily="34" charset="0"/>
                <a:cs typeface="Arial" panose="020B0604020202020204" pitchFamily="34" charset="0"/>
              </a:rPr>
              <a:t>Constitution. </a:t>
            </a:r>
            <a:endParaRPr lang="en-ZA" sz="26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3</a:t>
            </a:fld>
            <a:endParaRPr lang="en-ZA"/>
          </a:p>
        </p:txBody>
      </p:sp>
    </p:spTree>
    <p:extLst>
      <p:ext uri="{BB962C8B-B14F-4D97-AF65-F5344CB8AC3E}">
        <p14:creationId xmlns:p14="http://schemas.microsoft.com/office/powerpoint/2010/main" xmlns="" val="103788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smtClean="0">
                <a:solidFill>
                  <a:schemeClr val="accent2"/>
                </a:solidFill>
                <a:latin typeface="Arial" panose="020B0604020202020204" pitchFamily="34" charset="0"/>
                <a:cs typeface="Arial" panose="020B0604020202020204" pitchFamily="34" charset="0"/>
              </a:rPr>
              <a:t>INTRODUCTION</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fontScale="25000" lnSpcReduction="20000"/>
          </a:bodyPr>
          <a:lstStyle/>
          <a:p>
            <a:pPr algn="just"/>
            <a:endParaRPr lang="en-ZA" sz="96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9600" dirty="0">
                <a:latin typeface="Arial" panose="020B0604020202020204" pitchFamily="34" charset="0"/>
                <a:cs typeface="Arial" panose="020B0604020202020204" pitchFamily="34" charset="0"/>
              </a:rPr>
              <a:t>The municipality was placed under section 139(1)(b) interventions five (5) times due to political instability, weak municipal administration as the municipality had to go for 4 years without senior management being appointed. The </a:t>
            </a:r>
            <a:r>
              <a:rPr lang="en-ZA" sz="9600" dirty="0" smtClean="0">
                <a:latin typeface="Arial" panose="020B0604020202020204" pitchFamily="34" charset="0"/>
                <a:cs typeface="Arial" panose="020B0604020202020204" pitchFamily="34" charset="0"/>
              </a:rPr>
              <a:t>section 139(1)(b) intervention included </a:t>
            </a:r>
            <a:r>
              <a:rPr lang="en-ZA" sz="9600" dirty="0">
                <a:latin typeface="Arial" panose="020B0604020202020204" pitchFamily="34" charset="0"/>
                <a:cs typeface="Arial" panose="020B0604020202020204" pitchFamily="34" charset="0"/>
              </a:rPr>
              <a:t>targeted intervention on water and sanitation.</a:t>
            </a:r>
          </a:p>
          <a:p>
            <a:pPr marL="342900" indent="-342900" algn="just">
              <a:buFont typeface="Arial" panose="020B0604020202020204" pitchFamily="34" charset="0"/>
              <a:buChar char="•"/>
            </a:pPr>
            <a:r>
              <a:rPr lang="en-ZA" sz="9600" dirty="0">
                <a:latin typeface="Arial" panose="020B0604020202020204" pitchFamily="34" charset="0"/>
                <a:cs typeface="Arial" panose="020B0604020202020204" pitchFamily="34" charset="0"/>
              </a:rPr>
              <a:t>Allegations of Maladministration and corruption have been reported over the years, a forensic report remains not implemented by municipal council, this include taking disciplinary processes against officials who invested in VBS.</a:t>
            </a:r>
          </a:p>
          <a:p>
            <a:pPr marL="342900" indent="-342900" algn="just">
              <a:buFont typeface="Arial" panose="020B0604020202020204" pitchFamily="34" charset="0"/>
              <a:buChar char="•"/>
            </a:pPr>
            <a:r>
              <a:rPr lang="en-ZA" sz="9600" dirty="0">
                <a:latin typeface="Arial" panose="020B0604020202020204" pitchFamily="34" charset="0"/>
                <a:cs typeface="Arial" panose="020B0604020202020204" pitchFamily="34" charset="0"/>
              </a:rPr>
              <a:t>The municipality has water supply challenges in rural parts of the municipality and water quality challenges </a:t>
            </a:r>
            <a:r>
              <a:rPr lang="en-ZA" sz="9600" dirty="0" smtClean="0">
                <a:latin typeface="Arial" panose="020B0604020202020204" pitchFamily="34" charset="0"/>
                <a:cs typeface="Arial" panose="020B0604020202020204" pitchFamily="34" charset="0"/>
              </a:rPr>
              <a:t>where </a:t>
            </a:r>
            <a:r>
              <a:rPr lang="en-ZA" sz="9600" dirty="0">
                <a:latin typeface="Arial" panose="020B0604020202020204" pitchFamily="34" charset="0"/>
                <a:cs typeface="Arial" panose="020B0604020202020204" pitchFamily="34" charset="0"/>
              </a:rPr>
              <a:t>there is piped supply of water. There is vandalisation and theft of infrastructure meant for service delivery. </a:t>
            </a:r>
          </a:p>
          <a:p>
            <a:pPr marL="342900" indent="-342900" algn="just">
              <a:buFont typeface="Arial" panose="020B0604020202020204" pitchFamily="34" charset="0"/>
              <a:buChar char="•"/>
            </a:pPr>
            <a:r>
              <a:rPr lang="en-ZA" sz="9600" dirty="0">
                <a:latin typeface="Arial" panose="020B0604020202020204" pitchFamily="34" charset="0"/>
                <a:cs typeface="Arial" panose="020B0604020202020204" pitchFamily="34" charset="0"/>
              </a:rPr>
              <a:t>Administration has been lifted as at 30 June 2020 with little progress or non tangible results, however we are awaiting for the close out report from the MEC</a:t>
            </a:r>
            <a:r>
              <a:rPr lang="en-ZA" sz="9600" dirty="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n-ZA" sz="9600" dirty="0" smtClean="0">
                <a:latin typeface="Arial" panose="020B0604020202020204" pitchFamily="34" charset="0"/>
                <a:cs typeface="Arial" panose="020B0604020202020204" pitchFamily="34" charset="0"/>
              </a:rPr>
              <a:t>Recently, on the 03 July 2020, the provincial EXCO resolved again to place the municipality under section 139(1)(b) of the Constitution.</a:t>
            </a:r>
            <a:endParaRPr lang="en-ZA" sz="9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ZA" sz="96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4</a:t>
            </a:fld>
            <a:endParaRPr lang="en-ZA"/>
          </a:p>
        </p:txBody>
      </p:sp>
    </p:spTree>
    <p:extLst>
      <p:ext uri="{BB962C8B-B14F-4D97-AF65-F5344CB8AC3E}">
        <p14:creationId xmlns:p14="http://schemas.microsoft.com/office/powerpoint/2010/main" xmlns="" val="162649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smtClean="0">
                <a:solidFill>
                  <a:schemeClr val="accent2"/>
                </a:solidFill>
                <a:latin typeface="Arial" panose="020B0604020202020204" pitchFamily="34" charset="0"/>
                <a:cs typeface="Arial" panose="020B0604020202020204" pitchFamily="34" charset="0"/>
              </a:rPr>
              <a:t>SOCIO – ECONOMIC PROFILE</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fontScale="47500" lnSpcReduction="20000"/>
          </a:bodyPr>
          <a:lstStyle/>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Agriculture, Tourism and mining are the main primary economies, Agriculture sector which produces food is the biggest primary economy.</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Tourism also plays a major economic role as it is based on the natural systems, there are scenic routes, heritage sites, resorts and nature reserves are some of the main attractions in the tourism sector.</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The mining sector is dominated by platinum and chromium mining as well as quarrying activity.</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The mining and activities have to be managed in such a manner as to make sure that their impact on the natural environment and resources is controlled.</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Secondary economy activities are metal works, smelting, automobile production, textile production, chemical industries, engineering industries, manufacturing, energy utilities, breweries, bottlers, lastly construction.</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The tertiary sector of the economy are associated with retail and wholesale sales, transportation, distribution, entertainment, restaurants, clerical services, media tourism, insurance, banking, health care and law.</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The N4 Highway plays a significant role within the transport, logistics and distribution activities within the municipal area. </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The N4 Highway facilitates transport linkages between Rustenburg, Tshwane and Johannesburg.</a:t>
            </a:r>
          </a:p>
          <a:p>
            <a:pPr marL="342900" indent="-342900" algn="just">
              <a:buFont typeface="Arial" panose="020B0604020202020204" pitchFamily="34" charset="0"/>
              <a:buChar char="•"/>
            </a:pPr>
            <a:r>
              <a:rPr lang="en-ZA" sz="4200" dirty="0" smtClean="0">
                <a:latin typeface="Arial" panose="020B0604020202020204" pitchFamily="34" charset="0"/>
                <a:cs typeface="Arial" panose="020B0604020202020204" pitchFamily="34" charset="0"/>
              </a:rPr>
              <a:t>Brits is the administrative capital of the municipality, bearing the bulk of municipal and government services. The </a:t>
            </a:r>
            <a:r>
              <a:rPr lang="en-ZA" sz="4200" dirty="0" err="1" smtClean="0">
                <a:latin typeface="Arial" panose="020B0604020202020204" pitchFamily="34" charset="0"/>
                <a:cs typeface="Arial" panose="020B0604020202020204" pitchFamily="34" charset="0"/>
              </a:rPr>
              <a:t>Phelindaba</a:t>
            </a:r>
            <a:r>
              <a:rPr lang="en-ZA" sz="4200" dirty="0" smtClean="0">
                <a:latin typeface="Arial" panose="020B0604020202020204" pitchFamily="34" charset="0"/>
                <a:cs typeface="Arial" panose="020B0604020202020204" pitchFamily="34" charset="0"/>
              </a:rPr>
              <a:t> nuclear facility also forms part of the government services.</a:t>
            </a:r>
          </a:p>
          <a:p>
            <a:pPr marL="342900" indent="-342900" algn="just">
              <a:buFont typeface="Arial" panose="020B0604020202020204" pitchFamily="34" charset="0"/>
              <a:buChar char="•"/>
            </a:pPr>
            <a:endParaRPr lang="en-ZA" sz="3400" dirty="0">
              <a:latin typeface="Arial" panose="020B0604020202020204" pitchFamily="34" charset="0"/>
              <a:cs typeface="Arial" panose="020B0604020202020204" pitchFamily="34" charset="0"/>
            </a:endParaRPr>
          </a:p>
          <a:p>
            <a:pPr algn="just"/>
            <a:endParaRPr lang="en-ZA" sz="3400" dirty="0">
              <a:latin typeface="Arial" panose="020B0604020202020204" pitchFamily="34" charset="0"/>
              <a:cs typeface="Arial" panose="020B0604020202020204" pitchFamily="34" charset="0"/>
            </a:endParaRPr>
          </a:p>
          <a:p>
            <a:pPr algn="just"/>
            <a:endParaRPr lang="en-ZA" sz="51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ZA" sz="96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5</a:t>
            </a:fld>
            <a:endParaRPr lang="en-ZA"/>
          </a:p>
        </p:txBody>
      </p:sp>
    </p:spTree>
    <p:extLst>
      <p:ext uri="{BB962C8B-B14F-4D97-AF65-F5344CB8AC3E}">
        <p14:creationId xmlns:p14="http://schemas.microsoft.com/office/powerpoint/2010/main" xmlns="" val="228335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smtClean="0">
                <a:solidFill>
                  <a:schemeClr val="accent2"/>
                </a:solidFill>
                <a:latin typeface="Arial" panose="020B0604020202020204" pitchFamily="34" charset="0"/>
                <a:cs typeface="Arial" panose="020B0604020202020204" pitchFamily="34" charset="0"/>
              </a:rPr>
              <a:t>EDUCATION AND HUMAN CAPITAL</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a:bodyPr>
          <a:lstStyle/>
          <a:p>
            <a:pPr algn="just"/>
            <a:endParaRPr lang="en-ZA"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In most developed and developing countries, a growing proportion of workers are devoted to the tertiary sector of economy.</a:t>
            </a: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The ability of individuals to contribute to production is largely dependant on their level of human capital development.</a:t>
            </a: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This level of development is indicated by demographics indicators such as education, housing, employment and income levels.</a:t>
            </a: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Education and formal training play an important role in the overall value of people.</a:t>
            </a: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Increased value of Madibeng municipality residents can improve their living conditions.</a:t>
            </a: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Further Education and Training (FET) colleges, which concentrate on economic sectors present in the municipality will improve the human capital in Madibeng municipality. This will also reduce the unemployment rate in the municipality.</a:t>
            </a:r>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6</a:t>
            </a:fld>
            <a:endParaRPr lang="en-ZA"/>
          </a:p>
        </p:txBody>
      </p:sp>
    </p:spTree>
    <p:extLst>
      <p:ext uri="{BB962C8B-B14F-4D97-AF65-F5344CB8AC3E}">
        <p14:creationId xmlns:p14="http://schemas.microsoft.com/office/powerpoint/2010/main" xmlns="" val="71641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7715" y="542357"/>
            <a:ext cx="11582400" cy="6097139"/>
          </a:xfrm>
        </p:spPr>
        <p:txBody>
          <a:bodyPr>
            <a:noAutofit/>
          </a:bodyPr>
          <a:lstStyle/>
          <a:p>
            <a:pPr marL="342900" indent="-342900" algn="just">
              <a:buFont typeface="Arial" panose="020B0604020202020204" pitchFamily="34" charset="0"/>
              <a:buChar char="•"/>
            </a:pPr>
            <a:r>
              <a:rPr lang="en-ZA" sz="1800" dirty="0"/>
              <a:t>The municipality has during the intervention, embraced and demonstrated commitment and support towards the realisation of the objective of the intervention, as a result the council resolved to extend the 6 months term to another 6 months.</a:t>
            </a:r>
          </a:p>
          <a:p>
            <a:pPr marL="342900" indent="-342900" algn="just">
              <a:buFont typeface="Arial" panose="020B0604020202020204" pitchFamily="34" charset="0"/>
              <a:buChar char="•"/>
            </a:pPr>
            <a:r>
              <a:rPr lang="en-ZA" sz="1800" dirty="0"/>
              <a:t>The situation in the municipality can be described as stable and improving although there are serious underlying challenges which will take a long time to address. </a:t>
            </a:r>
          </a:p>
          <a:p>
            <a:pPr marL="342900" indent="-342900" algn="just">
              <a:buFont typeface="Arial" panose="020B0604020202020204" pitchFamily="34" charset="0"/>
              <a:buChar char="•"/>
            </a:pPr>
            <a:r>
              <a:rPr lang="en-ZA" sz="1800" dirty="0"/>
              <a:t>The damage inflicted to the municipal finances, coupled with the dilapidated state of municipal infrastructure will require a complete turn –around in the way in which the municipality is managed politically and administratively. </a:t>
            </a:r>
          </a:p>
          <a:p>
            <a:pPr marL="342900" indent="-342900" algn="just">
              <a:buFont typeface="Arial" panose="020B0604020202020204" pitchFamily="34" charset="0"/>
              <a:buChar char="•"/>
            </a:pPr>
            <a:r>
              <a:rPr lang="en-ZA" sz="1800" dirty="0"/>
              <a:t>Council and Mayoral Committee meetings as per council agenda, the majority of portfolio committees are meeting regularly and only a few meetings are postponed, MPAC and Audit Committee are also functional.</a:t>
            </a:r>
          </a:p>
          <a:p>
            <a:pPr marL="342900" indent="-342900" algn="just">
              <a:buFont typeface="Arial" panose="020B0604020202020204" pitchFamily="34" charset="0"/>
              <a:buChar char="•"/>
            </a:pPr>
            <a:r>
              <a:rPr lang="en-ZA" sz="1800" dirty="0"/>
              <a:t>Low staff morale, four positions of Municipal Manager, Chief Financial Officer and Directors of Infrastructure and Technical and Human Settlement and Planning </a:t>
            </a:r>
            <a:r>
              <a:rPr lang="en-ZA" sz="1800" dirty="0" smtClean="0"/>
              <a:t>still remain vacant, regardless that the municipality was placed under section 139(1)(b) of the Constitution.</a:t>
            </a:r>
            <a:endParaRPr lang="en-ZA" sz="1800" dirty="0"/>
          </a:p>
          <a:p>
            <a:pPr marL="342900" indent="-342900" algn="just">
              <a:buFont typeface="Arial" panose="020B0604020202020204" pitchFamily="34" charset="0"/>
              <a:buChar char="•"/>
            </a:pPr>
            <a:r>
              <a:rPr lang="en-ZA" sz="1800" dirty="0"/>
              <a:t>The organisational structure is bloated at the top and is not aligned to the municipal functions and high number of unresolved labour matters, blurred lines of responsibility between council and administration.</a:t>
            </a:r>
          </a:p>
          <a:p>
            <a:pPr marL="342900" indent="-342900" algn="just">
              <a:buFont typeface="Arial" panose="020B0604020202020204" pitchFamily="34" charset="0"/>
              <a:buChar char="•"/>
            </a:pPr>
            <a:r>
              <a:rPr lang="en-ZA" sz="1800" dirty="0"/>
              <a:t>There is a need to investigate the IT contract because the IT </a:t>
            </a:r>
            <a:r>
              <a:rPr lang="en-ZA" sz="1800" dirty="0" smtClean="0"/>
              <a:t>Company has </a:t>
            </a:r>
            <a:r>
              <a:rPr lang="en-ZA" sz="1800" dirty="0"/>
              <a:t>5 different accounts with the municipality. Maladministration of credit cards, illegal debit orders in the municipal primary bank account. There is a need to conduct life style audit starting with Councillors. </a:t>
            </a:r>
          </a:p>
          <a:p>
            <a:pPr marL="342900" indent="-342900" algn="just">
              <a:buFont typeface="Arial" panose="020B0604020202020204" pitchFamily="34" charset="0"/>
              <a:buChar char="•"/>
            </a:pPr>
            <a:r>
              <a:rPr lang="en-ZA" sz="1800" dirty="0"/>
              <a:t>The are allegations of rented thugs/ criminal activities that usually invade and disrupt operations in municipal offices.</a:t>
            </a:r>
          </a:p>
          <a:p>
            <a:pPr marL="0" indent="0">
              <a:buNone/>
            </a:pPr>
            <a:endParaRPr lang="en-ZA" sz="1800" dirty="0"/>
          </a:p>
        </p:txBody>
      </p:sp>
      <p:sp>
        <p:nvSpPr>
          <p:cNvPr id="4" name="Text Placeholder 3"/>
          <p:cNvSpPr>
            <a:spLocks noGrp="1"/>
          </p:cNvSpPr>
          <p:nvPr>
            <p:ph type="body" sz="quarter" idx="13"/>
          </p:nvPr>
        </p:nvSpPr>
        <p:spPr>
          <a:xfrm>
            <a:off x="822035" y="1"/>
            <a:ext cx="9845964" cy="460378"/>
          </a:xfrm>
          <a:ln>
            <a:solidFill>
              <a:schemeClr val="accent2"/>
            </a:solidFill>
          </a:ln>
        </p:spPr>
        <p:txBody>
          <a:bodyPr/>
          <a:lstStyle/>
          <a:p>
            <a:r>
              <a:rPr lang="en-ZA" sz="2800" dirty="0">
                <a:solidFill>
                  <a:schemeClr val="accent2"/>
                </a:solidFill>
              </a:rPr>
              <a:t>GOVERNANCE AND ADMINISTRATION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30248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1" y="842838"/>
            <a:ext cx="10947400" cy="5796658"/>
          </a:xfrm>
        </p:spPr>
        <p:txBody>
          <a:bodyPr>
            <a:normAutofit/>
          </a:bodyPr>
          <a:lstStyle/>
          <a:p>
            <a:pPr marL="342900" indent="-342900" algn="just">
              <a:buFont typeface="Arial" panose="020B0604020202020204" pitchFamily="34" charset="0"/>
              <a:buChar char="•"/>
            </a:pPr>
            <a:r>
              <a:rPr lang="en-ZA" dirty="0"/>
              <a:t>The </a:t>
            </a:r>
            <a:r>
              <a:rPr lang="en-ZA" dirty="0" err="1"/>
              <a:t>mSCOA</a:t>
            </a:r>
            <a:r>
              <a:rPr lang="en-ZA" dirty="0"/>
              <a:t> implementation is progressing well through the commitment of Municipal Leadership however not all modules offered by the system have been fully implemented.</a:t>
            </a:r>
          </a:p>
          <a:p>
            <a:pPr marL="342900" indent="-342900" algn="just">
              <a:buFont typeface="Arial" panose="020B0604020202020204" pitchFamily="34" charset="0"/>
              <a:buChar char="•"/>
            </a:pPr>
            <a:r>
              <a:rPr lang="en-ZA" dirty="0"/>
              <a:t>Consequence management not implemented despite huge irregular expenditure (R130 million) and other forms of misconduct or </a:t>
            </a:r>
            <a:r>
              <a:rPr lang="en-ZA" dirty="0" smtClean="0"/>
              <a:t>non-compliance. </a:t>
            </a:r>
            <a:endParaRPr lang="en-ZA" dirty="0"/>
          </a:p>
          <a:p>
            <a:pPr marL="342900" indent="-342900" algn="just">
              <a:buFont typeface="Arial" panose="020B0604020202020204" pitchFamily="34" charset="0"/>
              <a:buChar char="•"/>
            </a:pPr>
            <a:r>
              <a:rPr lang="en-ZA" dirty="0"/>
              <a:t>The municipality is in financial distress, thus being highly indebted to its creditors this opens room for potential litigations.</a:t>
            </a:r>
          </a:p>
          <a:p>
            <a:pPr marL="342900" indent="-342900" algn="just">
              <a:buFont typeface="Arial" panose="020B0604020202020204" pitchFamily="34" charset="0"/>
              <a:buChar char="•"/>
            </a:pPr>
            <a:r>
              <a:rPr lang="en-ZA" dirty="0" smtClean="0"/>
              <a:t>Electricity </a:t>
            </a:r>
            <a:r>
              <a:rPr lang="en-ZA" dirty="0"/>
              <a:t>and water loses due to poor maintenance and ageing infrastructure.</a:t>
            </a:r>
          </a:p>
          <a:p>
            <a:pPr marL="342900" indent="-342900" algn="just">
              <a:buFont typeface="Arial" panose="020B0604020202020204" pitchFamily="34" charset="0"/>
              <a:buChar char="•"/>
            </a:pPr>
            <a:r>
              <a:rPr lang="en-ZA" dirty="0"/>
              <a:t>The municipality has embarked on a cost of electricity supply study to harmonise electricity tariffs that will improve in revenue generation. This was triggered by the litigation against the municipality by Britz Industrial Association (BIA) whereby CoGTA national intervened and the matter was resolved. </a:t>
            </a:r>
          </a:p>
          <a:p>
            <a:pPr marL="342900" indent="-342900" algn="just">
              <a:buFont typeface="Arial" panose="020B0604020202020204" pitchFamily="34" charset="0"/>
              <a:buChar char="•"/>
            </a:pPr>
            <a:r>
              <a:rPr lang="en-ZA" dirty="0"/>
              <a:t>There is a need to investigate all Regulation 32 of SCM awarding of tenders.</a:t>
            </a:r>
          </a:p>
          <a:p>
            <a:pPr marL="342900" indent="-342900" algn="just">
              <a:buFont typeface="Arial" panose="020B0604020202020204" pitchFamily="34" charset="0"/>
              <a:buChar char="•"/>
            </a:pPr>
            <a:r>
              <a:rPr lang="en-ZA" dirty="0"/>
              <a:t>The municipality has started a program on improved and secured record management system to curb loss of critical documents required for audit purposes by AG.</a:t>
            </a:r>
          </a:p>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FINANCIAL MANAGEMENT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4902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1" y="842838"/>
            <a:ext cx="10947400" cy="5796658"/>
          </a:xfrm>
        </p:spPr>
        <p:txBody>
          <a:bodyPr>
            <a:normAutofit/>
          </a:bodyPr>
          <a:lstStyle/>
          <a:p>
            <a:pPr marL="342900" indent="-342900">
              <a:buFont typeface="Arial" panose="020B0604020202020204" pitchFamily="34" charset="0"/>
              <a:buChar char="•"/>
            </a:pPr>
            <a:r>
              <a:rPr lang="en-US" dirty="0"/>
              <a:t>The municipality obtained </a:t>
            </a:r>
            <a:r>
              <a:rPr lang="en-US" dirty="0" smtClean="0"/>
              <a:t>disclaimer of </a:t>
            </a:r>
            <a:r>
              <a:rPr lang="en-US" dirty="0"/>
              <a:t>audit opinion for four consecutive years and AGSA identified  continuous use of consultants and the municipality has the highest cost of consultants in the province and yet no value was realized due to a lack of proper record-keeping practices, which at times appeared deliberate in order to hide the extent of irregularities. </a:t>
            </a:r>
            <a:endParaRPr lang="en-ZA" dirty="0"/>
          </a:p>
          <a:p>
            <a:pPr marL="342900" indent="-342900">
              <a:buFont typeface="Arial" panose="020B0604020202020204" pitchFamily="34" charset="0"/>
              <a:buChar char="•"/>
            </a:pPr>
            <a:r>
              <a:rPr lang="en-US" dirty="0"/>
              <a:t>There was also instability at both municipal manager and chief financial officer level during the financial year and the provincial treasury seconded staff to the municipality to assist in these roles after year-end. However, even the provincial treasury’s seconded staff could not assist the municipality due to an inability to maintain proper records to support the information presented in the financial statements. </a:t>
            </a:r>
            <a:endParaRPr lang="en-ZA" dirty="0"/>
          </a:p>
          <a:p>
            <a:pPr marL="342900" indent="-342900">
              <a:buFont typeface="Arial" panose="020B0604020202020204" pitchFamily="34" charset="0"/>
              <a:buChar char="•"/>
            </a:pPr>
            <a:r>
              <a:rPr lang="en-US" dirty="0"/>
              <a:t>In terms of municipal mitigating measures the municipality advocates for reconciliation of accounting records, correction of prior year issues and early implementation of annual financial statements plan to avoid late review of annual financial statements.</a:t>
            </a:r>
            <a:endParaRPr lang="en-ZA" dirty="0"/>
          </a:p>
          <a:p>
            <a:pPr marL="342900" indent="-342900">
              <a:buFont typeface="Arial" panose="020B0604020202020204" pitchFamily="34" charset="0"/>
              <a:buChar char="•"/>
            </a:pPr>
            <a:r>
              <a:rPr lang="en-US" dirty="0"/>
              <a:t>The </a:t>
            </a:r>
            <a:r>
              <a:rPr lang="en-US" dirty="0" err="1"/>
              <a:t>DCoG</a:t>
            </a:r>
            <a:r>
              <a:rPr lang="en-US" dirty="0"/>
              <a:t> will be rolling out the following projects to assist the municipality to improve audit outcomes: </a:t>
            </a:r>
            <a:r>
              <a:rPr lang="en-US" b="1" dirty="0"/>
              <a:t>data management </a:t>
            </a:r>
            <a:r>
              <a:rPr lang="en-US" dirty="0"/>
              <a:t>which aimed to assist municipality with accurate and complete billing, and </a:t>
            </a:r>
            <a:r>
              <a:rPr lang="en-US" b="1" dirty="0"/>
              <a:t>records management</a:t>
            </a:r>
            <a:r>
              <a:rPr lang="en-US" dirty="0"/>
              <a:t> to assist the municipality to improve records management systems.</a:t>
            </a:r>
            <a:endParaRPr lang="en-ZA" dirty="0"/>
          </a:p>
          <a:p>
            <a:pPr marL="0" indent="0" algn="just">
              <a:buNone/>
            </a:pPr>
            <a:endParaRPr lang="en-ZA" dirty="0"/>
          </a:p>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0" indent="0">
              <a:buNone/>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smtClean="0">
                <a:solidFill>
                  <a:schemeClr val="accent2"/>
                </a:solidFill>
              </a:rPr>
              <a:t>AUDIT OUTCOMES</a:t>
            </a:r>
            <a:endParaRPr lang="en-ZA" sz="2800" dirty="0">
              <a:solidFill>
                <a:schemeClr val="accent2"/>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6216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1676</Words>
  <Application>Microsoft Office PowerPoint</Application>
  <PresentationFormat>Custom</PresentationFormat>
  <Paragraphs>176</Paragraphs>
  <Slides>15</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Worksheet</vt:lpstr>
      <vt:lpstr> STATE OF THE MADIBENG L.M     PRESENTATION FOR PORTFOLIO COMMITTEE   </vt:lpstr>
      <vt:lpstr>PRESENTATION OUTLINE </vt:lpstr>
      <vt:lpstr>PURPOSE  </vt:lpstr>
      <vt:lpstr>INTRODUCTION</vt:lpstr>
      <vt:lpstr>SOCIO – ECONOMIC PROFILE</vt:lpstr>
      <vt:lpstr>EDUCATION AND HUMAN CAPITAL</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Dumisani Mngadi</dc:creator>
  <cp:lastModifiedBy>USER</cp:lastModifiedBy>
  <cp:revision>590</cp:revision>
  <cp:lastPrinted>2019-04-02T12:35:11Z</cp:lastPrinted>
  <dcterms:created xsi:type="dcterms:W3CDTF">2018-11-11T15:26:03Z</dcterms:created>
  <dcterms:modified xsi:type="dcterms:W3CDTF">2020-08-26T04:29:49Z</dcterms:modified>
</cp:coreProperties>
</file>