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69" r:id="rId3"/>
    <p:sldId id="295" r:id="rId4"/>
    <p:sldId id="293" r:id="rId5"/>
    <p:sldId id="340" r:id="rId6"/>
    <p:sldId id="333" r:id="rId7"/>
    <p:sldId id="341" r:id="rId8"/>
    <p:sldId id="338" r:id="rId9"/>
    <p:sldId id="328" r:id="rId10"/>
    <p:sldId id="339" r:id="rId11"/>
    <p:sldId id="322" r:id="rId12"/>
  </p:sldIdLst>
  <p:sldSz cx="9144000" cy="6858000" type="screen4x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bongile Dorcas Khoza" initials="SDK" lastIdx="9" clrIdx="0">
    <p:extLst>
      <p:ext uri="{19B8F6BF-5375-455C-9EA6-DF929625EA0E}">
        <p15:presenceInfo xmlns:p15="http://schemas.microsoft.com/office/powerpoint/2012/main" userId="S-1-5-21-3998480680-1760562881-1058161749-56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3C32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2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5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8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D763A9CD-E413-4ABE-94BA-BF0BE0A1165E}" type="datetimeFigureOut">
              <a:rPr lang="en-ZA" smtClean="0"/>
              <a:t>2020/08/21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84069"/>
            <a:ext cx="5447030" cy="3914240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5"/>
            <a:ext cx="2950475" cy="49877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5"/>
            <a:ext cx="2950475" cy="49877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6D915202-9615-46E8-8707-E0A9322B54D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618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15202-9615-46E8-8707-E0A9322B54D4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15245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15202-9615-46E8-8707-E0A9322B54D4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26617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15202-9615-46E8-8707-E0A9322B54D4}" type="slidenum">
              <a:rPr lang="en-ZA" smtClean="0">
                <a:solidFill>
                  <a:prstClr val="black"/>
                </a:solidFill>
              </a:rPr>
              <a:pPr/>
              <a:t>7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747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15202-9615-46E8-8707-E0A9322B54D4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504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66D1-329A-4FBF-8E3A-B50F7DA35C35}" type="datetime1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458-FE5D-A943-8B68-DF1632607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8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3B2D-2198-4D37-ACCA-1849BBDEED23}" type="datetime1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458-FE5D-A943-8B68-DF1632607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6098-C3EC-4E8E-8D6F-6B5318A082EE}" type="datetime1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458-FE5D-A943-8B68-DF1632607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6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5549-0E76-4D25-86D2-B62F6C8B73DA}" type="datetime1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458-FE5D-A943-8B68-DF1632607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2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DD51-AA49-4B76-809A-F56AA31B3CD0}" type="datetime1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458-FE5D-A943-8B68-DF1632607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9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6158-C94D-4C9C-88C5-592B69D62C79}" type="datetime1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458-FE5D-A943-8B68-DF1632607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3749-704B-4353-8465-C324EEF6BC85}" type="datetime1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458-FE5D-A943-8B68-DF1632607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9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4BD2-2882-4120-B73D-C486C7FE9607}" type="datetime1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458-FE5D-A943-8B68-DF1632607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2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7C35-3B6C-41F2-BD60-F5EBF13EF13E}" type="datetime1">
              <a:rPr lang="en-US" smtClean="0"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458-FE5D-A943-8B68-DF1632607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77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CE94-877E-4ABD-943E-6FE5AA08A6EE}" type="datetime1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458-FE5D-A943-8B68-DF1632607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1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1A9E-1CFD-43BA-8F40-FC73D88CFFD2}" type="datetime1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458-FE5D-A943-8B68-DF1632607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2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92203-FE59-4A34-8FDE-8A1D41468D94}" type="datetime1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DE458-FE5D-A943-8B68-DF1632607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3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22041" rtl="0" eaLnBrk="1" latinLnBrk="0" hangingPunct="1">
        <a:spcBef>
          <a:spcPct val="0"/>
        </a:spcBef>
        <a:buNone/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422041" rtl="0" eaLnBrk="1" latinLnBrk="0" hangingPunct="1">
        <a:spcBef>
          <a:spcPct val="20000"/>
        </a:spcBef>
        <a:buFont typeface="Arial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422041" rtl="0" eaLnBrk="1" latinLnBrk="0" hangingPunct="1">
        <a:spcBef>
          <a:spcPct val="20000"/>
        </a:spcBef>
        <a:buFont typeface="Arial"/>
        <a:buChar char="–"/>
        <a:defRPr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422041" rtl="0" eaLnBrk="1" latinLnBrk="0" hangingPunct="1">
        <a:spcBef>
          <a:spcPct val="20000"/>
        </a:spcBef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422041" rtl="0" eaLnBrk="1" latinLnBrk="0" hangingPunct="1">
        <a:spcBef>
          <a:spcPct val="20000"/>
        </a:spcBef>
        <a:buFont typeface="Arial"/>
        <a:buChar char="–"/>
        <a:defRPr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422041" rtl="0" eaLnBrk="1" latinLnBrk="0" hangingPunct="1">
        <a:spcBef>
          <a:spcPct val="20000"/>
        </a:spcBef>
        <a:buFont typeface="Arial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FOSTER CARE PROGRESS REPORT ON THE IMPLEMENTATION OF THE NORTH GAUTENG HIGH COURT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ORDER (NGHCO)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OF THE 26 NOVEMBER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2019 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2"/>
            <a:ext cx="6400800" cy="1752600"/>
          </a:xfrm>
        </p:spPr>
        <p:txBody>
          <a:bodyPr/>
          <a:lstStyle/>
          <a:p>
            <a:r>
              <a:rPr lang="en-ZA" b="1" dirty="0"/>
              <a:t>PORTFOLIO COMMITTEE FOR SOCIAL DEVELOPMENT</a:t>
            </a:r>
            <a:endParaRPr lang="en-US" b="1" dirty="0"/>
          </a:p>
          <a:p>
            <a:r>
              <a:rPr lang="en-US" b="1" dirty="0" smtClean="0"/>
              <a:t>26 AUG 2020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097731" y="6173789"/>
            <a:ext cx="2133600" cy="365125"/>
          </a:xfrm>
        </p:spPr>
        <p:txBody>
          <a:bodyPr/>
          <a:lstStyle/>
          <a:p>
            <a:fld id="{E6EDE458-FE5D-A943-8B68-DF1632607E4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9447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PROPOSALS TO ADDRESS CHALLENGES   </a:t>
            </a:r>
            <a:endParaRPr lang="en-Z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7806"/>
            <a:ext cx="8229600" cy="48183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Provision of tools of the trade by provinces.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Provinces to procure PPEs for staff.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 on management of staff rotation in line with Disaster Management Protocols for COVID-19.</a:t>
            </a:r>
          </a:p>
          <a:p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Provinces to submit bi-weekly reports as required by Portfolio Committee.</a:t>
            </a:r>
            <a:endParaRPr lang="en-ZA" sz="2800" dirty="0"/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088105" y="6126166"/>
            <a:ext cx="2133600" cy="365125"/>
          </a:xfrm>
        </p:spPr>
        <p:txBody>
          <a:bodyPr/>
          <a:lstStyle/>
          <a:p>
            <a:fld id="{E6EDE458-FE5D-A943-8B68-DF1632607E4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28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1873"/>
            <a:ext cx="8229600" cy="666266"/>
          </a:xfrm>
        </p:spPr>
        <p:txBody>
          <a:bodyPr>
            <a:normAutofit/>
          </a:bodyPr>
          <a:lstStyle/>
          <a:p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  <a:r>
              <a:rPr lang="en-ZA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2131" y="1020073"/>
            <a:ext cx="8703329" cy="4235321"/>
          </a:xfrm>
        </p:spPr>
        <p:txBody>
          <a:bodyPr>
            <a:normAutofit/>
          </a:bodyPr>
          <a:lstStyle/>
          <a:p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It is recommended that the Portfolio </a:t>
            </a: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Committee:</a:t>
            </a: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Take note of the progress made in the implementation of the </a:t>
            </a: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NGHCO; and</a:t>
            </a: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Further support the parliamentary process to expedite the processing of the </a:t>
            </a: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two Bills </a:t>
            </a: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in compliance with the court order.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3263033" y="6259031"/>
            <a:ext cx="2133600" cy="365125"/>
          </a:xfrm>
        </p:spPr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187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164"/>
            <a:ext cx="8229600" cy="699920"/>
          </a:xfrm>
        </p:spPr>
        <p:txBody>
          <a:bodyPr>
            <a:normAutofit/>
          </a:bodyPr>
          <a:lstStyle/>
          <a:p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1. Purpose</a:t>
            </a:r>
          </a:p>
          <a:p>
            <a:pPr marL="0" indent="0">
              <a:buNone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2. Introduction</a:t>
            </a:r>
          </a:p>
          <a:p>
            <a:pPr marL="0" indent="0">
              <a:buNone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3. Progress</a:t>
            </a:r>
          </a:p>
          <a:p>
            <a:pPr marL="0" indent="0">
              <a:buNone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3.1 Status of the Children’s Amendment Bill.</a:t>
            </a:r>
          </a:p>
          <a:p>
            <a:pPr marL="0" indent="0">
              <a:buNone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3.2. Progress made on the foster care orders affected by the NGHCO</a:t>
            </a:r>
          </a:p>
          <a:p>
            <a:pPr marL="0" indent="0">
              <a:buNone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Interventions to address foster care cases </a:t>
            </a:r>
          </a:p>
          <a:p>
            <a:pPr marL="0" indent="0">
              <a:buNone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Common challenges in implementing NGHCO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Proposals to address challenges 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Recommendations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51735" y="6173789"/>
            <a:ext cx="2133600" cy="365125"/>
          </a:xfrm>
        </p:spPr>
        <p:txBody>
          <a:bodyPr/>
          <a:lstStyle/>
          <a:p>
            <a:fld id="{E6EDE458-FE5D-A943-8B68-DF1632607E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02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1.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509" y="1417639"/>
            <a:ext cx="8340291" cy="2355464"/>
          </a:xfrm>
        </p:spPr>
        <p:txBody>
          <a:bodyPr>
            <a:normAutofit/>
          </a:bodyPr>
          <a:lstStyle/>
          <a:p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The purpose of the presentation is to provide a foster care progress report on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implementation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of the North Gauteng High Court Order to the Portfolio Committee. </a:t>
            </a: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demonstrate a web based foster care monitoring tool. 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097731" y="6173789"/>
            <a:ext cx="2133600" cy="365125"/>
          </a:xfrm>
        </p:spPr>
        <p:txBody>
          <a:bodyPr/>
          <a:lstStyle/>
          <a:p>
            <a:fld id="{E6EDE458-FE5D-A943-8B68-DF1632607E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94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603"/>
            <a:ext cx="8229600" cy="744036"/>
          </a:xfrm>
        </p:spPr>
        <p:txBody>
          <a:bodyPr>
            <a:normAutofit/>
          </a:bodyPr>
          <a:lstStyle/>
          <a:p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2.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505" y="635268"/>
            <a:ext cx="8720489" cy="5242124"/>
          </a:xfrm>
        </p:spPr>
        <p:txBody>
          <a:bodyPr>
            <a:normAutofit/>
          </a:bodyPr>
          <a:lstStyle/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presentation provides a progress made regarding the legislative reform process.</a:t>
            </a:r>
          </a:p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It also provides progress made by provinces on the implementation of the North Gauteng High Court Order that is due to lapse on 26 November 2020.</a:t>
            </a:r>
          </a:p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provincial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recovery plans including a status of provincial interventions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on mechanisms, structures and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resources are detailed in the narrative report.</a:t>
            </a:r>
          </a:p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 per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PC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 in May 2020, a presentation of a web based foster care monitoring tool will also be presented.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sz="2000" dirty="0"/>
          </a:p>
          <a:p>
            <a:pPr>
              <a:buFont typeface="Wingdings" panose="05000000000000000000" pitchFamily="2" charset="2"/>
              <a:buChar char="q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22859" y="6270494"/>
            <a:ext cx="2133600" cy="365125"/>
          </a:xfrm>
        </p:spPr>
        <p:txBody>
          <a:bodyPr/>
          <a:lstStyle/>
          <a:p>
            <a:fld id="{E6EDE458-FE5D-A943-8B68-DF1632607E4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415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149"/>
            <a:ext cx="8229600" cy="1143000"/>
          </a:xfrm>
        </p:spPr>
        <p:txBody>
          <a:bodyPr>
            <a:noAutofit/>
          </a:bodyPr>
          <a:lstStyle/>
          <a:p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CURRENT STATUS OF THE CHILDREN’S AMENDMENT BILL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4113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Assistance Bill was passed by National Assembly on 09 June 2020 and the Bill has been referred to the NCOP. </a:t>
            </a:r>
          </a:p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Minister will brief the Select Committee on Health and Social Services on 25 August 2020. </a:t>
            </a:r>
          </a:p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10 June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2020, Cabinet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granted approval for the Children’s Amendment Bill to be submitted to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Parliament. 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Department submitted the Children’s Amendment Bill and MOO to the Office of the Chief State Law Adviser for certification on 19 June 2020. </a:t>
            </a:r>
          </a:p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OCSLA provided feedback and an opinion on 24 July 2020.</a:t>
            </a:r>
          </a:p>
          <a:p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The Children’s Amendment Bill and MOO were revised to incorporate sector concerns and State Law Advisor’s recommendations.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Department addressed all their comments, effected the proposed changes, and submitted the revised Bill and MOO to the OCSLA on 28 July 2020 for final certification.</a:t>
            </a:r>
          </a:p>
          <a:p>
            <a:pPr marL="0" indent="0">
              <a:buNone/>
            </a:pPr>
            <a:endParaRPr lang="en-ZA" sz="2400" dirty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458-FE5D-A943-8B68-DF1632607E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806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217714"/>
            <a:ext cx="9036844" cy="459540"/>
          </a:xfrm>
        </p:spPr>
        <p:txBody>
          <a:bodyPr>
            <a:noAutofit/>
          </a:bodyPr>
          <a:lstStyle/>
          <a:p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3.2(i)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PROGRESS </a:t>
            </a:r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REPORT ON FOSTER CARE ORDERS AFFECTED BY THE NGHCO (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DSD, </a:t>
            </a:r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MAY 2020) </a:t>
            </a:r>
            <a:endParaRPr lang="en-Z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Z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sz="2400" dirty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51622" y="6173789"/>
            <a:ext cx="2133600" cy="365125"/>
          </a:xfrm>
        </p:spPr>
        <p:txBody>
          <a:bodyPr/>
          <a:lstStyle/>
          <a:p>
            <a:fld id="{E6EDE458-FE5D-A943-8B68-DF1632607E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08816"/>
              </p:ext>
            </p:extLst>
          </p:nvPr>
        </p:nvGraphicFramePr>
        <p:xfrm>
          <a:off x="0" y="783773"/>
          <a:ext cx="9036845" cy="4683237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037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9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15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2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97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8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934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 PROVINCE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BASELINE </a:t>
                      </a:r>
                      <a:r>
                        <a:rPr lang="en-ZA" sz="1400" b="1" dirty="0" smtClean="0">
                          <a:effectLst/>
                        </a:rPr>
                        <a:t>(26 NOV</a:t>
                      </a:r>
                      <a:r>
                        <a:rPr lang="en-ZA" sz="1400" b="1" baseline="0" dirty="0" smtClean="0">
                          <a:effectLst/>
                        </a:rPr>
                        <a:t> 2019 </a:t>
                      </a:r>
                      <a:r>
                        <a:rPr lang="en-ZA" sz="1400" b="1" dirty="0" smtClean="0">
                          <a:effectLst/>
                        </a:rPr>
                        <a:t>TO 30 APRIL  2020)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220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effectLst/>
                        </a:rPr>
                        <a:t>OVERALL PROGRESS MADE TOWARD BASELINE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DEVIATION</a:t>
                      </a:r>
                      <a:r>
                        <a:rPr lang="en-ZA" sz="14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220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PROJECTED BASELINE FOR FEB 2020 TO NOV 2020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PROGRESS MADE </a:t>
                      </a:r>
                      <a:r>
                        <a:rPr lang="en-ZA" sz="1400" b="1" dirty="0" smtClean="0">
                          <a:effectLst/>
                        </a:rPr>
                        <a:t>ON PROJECTIONS FOR MAY-JUL 2020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OVERALL OUTSTANDING </a:t>
                      </a:r>
                      <a:endParaRPr lang="en-ZA" sz="1400" b="1" dirty="0"/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7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25 815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7 589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55" marR="46355" marT="9525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18 307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55" marR="46355" marT="9525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</a:rPr>
                        <a:t>25 355 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0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43 667</a:t>
                      </a:r>
                      <a:endParaRPr lang="en-ZA" sz="1400" b="1" dirty="0"/>
                    </a:p>
                  </a:txBody>
                  <a:tcPr marL="46484" marR="46484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1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ZA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3</a:t>
                      </a:r>
                      <a:r>
                        <a:rPr lang="en-ZA" sz="1400" baseline="0" dirty="0" smtClean="0">
                          <a:effectLst/>
                        </a:rPr>
                        <a:t> 217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698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2 519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</a:rPr>
                        <a:t>4</a:t>
                      </a:r>
                      <a:r>
                        <a:rPr lang="en-ZA" sz="1400" b="1" baseline="0" dirty="0" smtClean="0">
                          <a:effectLst/>
                        </a:rPr>
                        <a:t> 387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79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6 827</a:t>
                      </a:r>
                      <a:endParaRPr lang="en-ZA" sz="1400" b="1" dirty="0"/>
                    </a:p>
                  </a:txBody>
                  <a:tcPr marL="46484" marR="46484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44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ZA" sz="1400" dirty="0" smtClean="0">
                          <a:effectLst/>
                        </a:rPr>
                        <a:t>GP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14 </a:t>
                      </a:r>
                      <a:r>
                        <a:rPr lang="en-ZA" sz="1400" dirty="0" smtClean="0">
                          <a:effectLst/>
                        </a:rPr>
                        <a:t>678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6 102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55" marR="46355" marT="9525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8 576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55" marR="46355" marT="9525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</a:rPr>
                        <a:t>8 388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0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16 964</a:t>
                      </a:r>
                      <a:endParaRPr lang="en-ZA" sz="1400" b="1" dirty="0"/>
                    </a:p>
                  </a:txBody>
                  <a:tcPr marL="46484" marR="46484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62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ZA" sz="1400" dirty="0" smtClean="0">
                          <a:effectLst/>
                        </a:rPr>
                        <a:t>KZN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20 397</a:t>
                      </a:r>
                      <a:endParaRPr lang="en-ZA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8 952 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11 445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21 333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1 129</a:t>
                      </a:r>
                      <a:endParaRPr lang="en-ZA" sz="14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31 649</a:t>
                      </a:r>
                      <a:endParaRPr lang="en-ZA" sz="1400" b="1" dirty="0"/>
                    </a:p>
                  </a:txBody>
                  <a:tcPr marL="46484" marR="46484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76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ZA" sz="1400" dirty="0" smtClean="0">
                          <a:effectLst/>
                        </a:rPr>
                        <a:t>LP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3 051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745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2 306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5 432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143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7 595</a:t>
                      </a:r>
                      <a:endParaRPr lang="en-ZA" sz="1400" b="1" dirty="0"/>
                    </a:p>
                  </a:txBody>
                  <a:tcPr marL="46484" marR="46484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17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ZA" sz="1400" dirty="0" smtClean="0">
                          <a:effectLst/>
                        </a:rPr>
                        <a:t>MP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1 512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473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55" marR="46355" marT="9525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1 039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55" marR="46355" marT="9525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1 893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0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2 932</a:t>
                      </a:r>
                      <a:endParaRPr lang="en-ZA" sz="1400" b="1" dirty="0"/>
                    </a:p>
                  </a:txBody>
                  <a:tcPr marL="46484" marR="46484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17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ZA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2 093</a:t>
                      </a:r>
                      <a:endParaRPr lang="en-ZA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1 870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220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effectLst/>
                        </a:rPr>
                        <a:t>2 420</a:t>
                      </a:r>
                      <a:endParaRPr lang="en-ZA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228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2 415</a:t>
                      </a:r>
                      <a:endParaRPr lang="en-ZA" sz="1400" b="1" dirty="0"/>
                    </a:p>
                  </a:txBody>
                  <a:tcPr marL="46484" marR="46484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17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ZA" sz="1400" dirty="0" smtClean="0">
                          <a:effectLst/>
                        </a:rPr>
                        <a:t>NW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3</a:t>
                      </a:r>
                      <a:r>
                        <a:rPr lang="en-ZA" sz="1400" baseline="0" dirty="0" smtClean="0">
                          <a:effectLst/>
                        </a:rPr>
                        <a:t> 497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2 869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628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4</a:t>
                      </a:r>
                      <a:r>
                        <a:rPr lang="en-ZA" sz="1400" b="1" baseline="0" dirty="0">
                          <a:effectLst/>
                        </a:rPr>
                        <a:t> 773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5 401</a:t>
                      </a:r>
                      <a:endParaRPr lang="en-ZA" sz="1400" b="1" dirty="0"/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73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ZA" sz="1400" dirty="0" smtClean="0">
                          <a:effectLst/>
                        </a:rPr>
                        <a:t>WC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</a:t>
                      </a:r>
                      <a:r>
                        <a:rPr lang="en-US" sz="1400" baseline="0" dirty="0" smtClean="0">
                          <a:effectLst/>
                        </a:rPr>
                        <a:t> 747</a:t>
                      </a:r>
                      <a:endParaRPr lang="en-Z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040" marR="29210" marT="4127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5 658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9210" marT="41275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4 089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9210" marT="41275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8 </a:t>
                      </a:r>
                      <a:r>
                        <a:rPr lang="en-GB" sz="1400" b="1" dirty="0" smtClean="0">
                          <a:effectLst/>
                        </a:rPr>
                        <a:t>142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540</a:t>
                      </a:r>
                      <a:endParaRPr lang="en-ZA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28575" marT="37465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11 691</a:t>
                      </a:r>
                      <a:endParaRPr lang="en-ZA" sz="1400" b="1" dirty="0"/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32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TOTAL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 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b="1" dirty="0" smtClean="0"/>
                        <a:t>84</a:t>
                      </a:r>
                      <a:r>
                        <a:rPr lang="en-ZA" sz="1400" b="1" baseline="0" dirty="0" smtClean="0"/>
                        <a:t> 007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36 667</a:t>
                      </a:r>
                      <a:endParaRPr lang="en-Z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55" marR="46355" marT="9525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49 132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55" marR="46355" marT="9525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82 123</a:t>
                      </a:r>
                      <a:endParaRPr lang="en-ZA" sz="1400" b="1" dirty="0"/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2 119</a:t>
                      </a:r>
                      <a:endParaRPr lang="en-ZA" sz="1400" b="1" dirty="0"/>
                    </a:p>
                  </a:txBody>
                  <a:tcPr marL="46484" marR="4648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129 141</a:t>
                      </a:r>
                      <a:endParaRPr lang="en-ZA" sz="1400" b="1" dirty="0"/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148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15686"/>
            <a:ext cx="9036844" cy="361568"/>
          </a:xfrm>
        </p:spPr>
        <p:txBody>
          <a:bodyPr>
            <a:noAutofit/>
          </a:bodyPr>
          <a:lstStyle/>
          <a:p>
            <a: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3.2(ii) PROGRESS REPORT ON FOSTER CARE ORDERS AFFECTED BY THE NGHCO (</a:t>
            </a:r>
            <a: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  <a:t>DSD</a:t>
            </a:r>
            <a: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JULY 2020)</a:t>
            </a:r>
            <a:endParaRPr lang="en-Z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Z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sz="2400" dirty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51622" y="6173789"/>
            <a:ext cx="2133600" cy="365125"/>
          </a:xfrm>
        </p:spPr>
        <p:txBody>
          <a:bodyPr/>
          <a:lstStyle/>
          <a:p>
            <a:fld id="{E6EDE458-FE5D-A943-8B68-DF1632607E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804552"/>
              </p:ext>
            </p:extLst>
          </p:nvPr>
        </p:nvGraphicFramePr>
        <p:xfrm>
          <a:off x="0" y="783773"/>
          <a:ext cx="8884921" cy="5732256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680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71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871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871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8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2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48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934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 PROVINCE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OUTSTANDING</a:t>
                      </a:r>
                      <a:r>
                        <a:rPr lang="en-ZA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FOSTER CARE ORDERS AS AT 26 NOV 2019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220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OVERALL PROGRESS MADE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DEVIATION</a:t>
                      </a:r>
                      <a:r>
                        <a:rPr lang="en-ZA" sz="14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AT END OF JULY 2020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TOTAL OF TARGETS SET BETWEEN DEC 2019 AND JULY 2020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TOTAL PROGRESS MADE BETWEEN DEC 2019 AND </a:t>
                      </a:r>
                      <a:r>
                        <a:rPr lang="en-ZA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JULY</a:t>
                      </a:r>
                      <a:r>
                        <a:rPr lang="en-ZA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2020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DEVIATION ON FC ORDERS THAT WERE PROJECTED/TARGETED BETWEEN DEC 2019 AND JULY 2020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220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PROJECTIONS/TARGETS AUGUST  -NOV 2020</a:t>
                      </a:r>
                      <a:endParaRPr lang="en-ZA" sz="1400" i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PROGRESS JULY 2020, NGHC REPORT              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OUTSTANDING</a:t>
                      </a: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7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438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438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</a:t>
                      </a: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836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6 293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16 543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1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6 447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3 102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3 345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4537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1429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3108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3 417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248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3 169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44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</a:rPr>
                        <a:t>GP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14 678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8 767 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5 910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5 069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4 965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62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</a:rPr>
                        <a:t>KZN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20 397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10 234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10 163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200" dirty="0">
                        <a:solidFill>
                          <a:schemeClr val="tx1"/>
                        </a:solidFill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200" dirty="0">
                        <a:solidFill>
                          <a:schemeClr val="tx1"/>
                        </a:solidFill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200" dirty="0">
                        <a:solidFill>
                          <a:schemeClr val="tx1"/>
                        </a:solidFill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10 576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2 770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7 806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76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</a:rPr>
                        <a:t>LP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3 138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875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2 263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5 331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4 595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6 500</a:t>
                      </a:r>
                      <a:endParaRPr lang="en-ZA" sz="14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1 237</a:t>
                      </a:r>
                      <a:endParaRPr lang="en-ZA" sz="14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u="non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5 263</a:t>
                      </a:r>
                      <a:endParaRPr lang="en-ZA" sz="14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17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</a:rPr>
                        <a:t>MP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766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588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178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1 310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443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895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17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2 381 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2 200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181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3 148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2 64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584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1 505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391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1 114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17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</a:rPr>
                        <a:t>NW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4 491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1 777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2 714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2 278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376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1 902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73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</a:rPr>
                        <a:t>WC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4 888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3 177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1 711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7 365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3 218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4 147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5 895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1 425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4 470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32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84" marR="4648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57 624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31 158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26 465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59 386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13 287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46 127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030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65" y="202131"/>
            <a:ext cx="8797939" cy="649639"/>
          </a:xfrm>
        </p:spPr>
        <p:txBody>
          <a:bodyPr>
            <a:noAutofit/>
          </a:bodyPr>
          <a:lstStyle/>
          <a:p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INTERVENTIONS TO ADDRESS FOSTER CARE CASES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065" y="1163782"/>
            <a:ext cx="8881931" cy="4448816"/>
          </a:xfrm>
        </p:spPr>
        <p:txBody>
          <a:bodyPr>
            <a:normAutofit fontScale="925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Z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 of Basic Education was engaged regarding access to proof of school registration in provinces.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Z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6 425 Form </a:t>
            </a:r>
            <a:r>
              <a:rPr lang="en-ZA" sz="3200" dirty="0">
                <a:latin typeface="Arial" panose="020B0604020202020204" pitchFamily="34" charset="0"/>
                <a:cs typeface="Arial" panose="020B0604020202020204" pitchFamily="34" charset="0"/>
              </a:rPr>
              <a:t>30 inquiries were screened </a:t>
            </a:r>
            <a:r>
              <a:rPr lang="en-Z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between April and August </a:t>
            </a:r>
            <a:r>
              <a:rPr lang="en-ZA" sz="3200" dirty="0">
                <a:latin typeface="Arial" panose="020B0604020202020204" pitchFamily="34" charset="0"/>
                <a:cs typeface="Arial" panose="020B0604020202020204" pitchFamily="34" charset="0"/>
              </a:rPr>
              <a:t>2020.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ZA" sz="3200" dirty="0">
                <a:latin typeface="Arial" panose="020B0604020202020204" pitchFamily="34" charset="0"/>
                <a:cs typeface="Arial" panose="020B0604020202020204" pitchFamily="34" charset="0"/>
              </a:rPr>
              <a:t>National Office continuously monitors the implementation of foster care programme by provinces.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ZA" sz="3200" dirty="0">
                <a:latin typeface="Arial" panose="020B0604020202020204" pitchFamily="34" charset="0"/>
                <a:cs typeface="Arial" panose="020B0604020202020204" pitchFamily="34" charset="0"/>
              </a:rPr>
              <a:t>Telephonic </a:t>
            </a:r>
            <a:r>
              <a:rPr lang="en-Z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and virtual engagements were held with </a:t>
            </a:r>
            <a:r>
              <a:rPr lang="en-ZA" sz="3200" dirty="0"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Z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stakeholders.</a:t>
            </a:r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ZA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2041" lvl="1" indent="0">
              <a:buNone/>
            </a:pPr>
            <a:endParaRPr lang="en-Z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34054" y="6161425"/>
            <a:ext cx="2133600" cy="365125"/>
          </a:xfrm>
        </p:spPr>
        <p:txBody>
          <a:bodyPr/>
          <a:lstStyle/>
          <a:p>
            <a:fld id="{E6EDE458-FE5D-A943-8B68-DF1632607E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56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995" y="0"/>
            <a:ext cx="8448805" cy="790074"/>
          </a:xfrm>
        </p:spPr>
        <p:txBody>
          <a:bodyPr>
            <a:normAutofit/>
          </a:bodyPr>
          <a:lstStyle/>
          <a:p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COMMON CHALLENGES IMPLEMENTING NGHCO</a:t>
            </a:r>
            <a:endParaRPr lang="en-Z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0075"/>
            <a:ext cx="8229600" cy="4680284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Z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Due to disruptions from COVID-19, some provinces were unable to obtain information for reporting progress to PC.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Provision </a:t>
            </a:r>
            <a:r>
              <a:rPr lang="en-ZA" sz="2900" dirty="0">
                <a:latin typeface="Arial" panose="020B0604020202020204" pitchFamily="34" charset="0"/>
                <a:cs typeface="Arial" panose="020B0604020202020204" pitchFamily="34" charset="0"/>
              </a:rPr>
              <a:t>of sufficient PPEs to officials is a </a:t>
            </a:r>
            <a:r>
              <a:rPr lang="en-Z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 for them to do home visits.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SWs </a:t>
            </a:r>
            <a:r>
              <a:rPr lang="en-ZA" sz="2900" dirty="0">
                <a:latin typeface="Arial" panose="020B0604020202020204" pitchFamily="34" charset="0"/>
                <a:cs typeface="Arial" panose="020B0604020202020204" pitchFamily="34" charset="0"/>
              </a:rPr>
              <a:t>working according to a shift roster.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Access to tools of the trade.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6606" y="5991448"/>
            <a:ext cx="2133600" cy="730030"/>
          </a:xfrm>
        </p:spPr>
        <p:txBody>
          <a:bodyPr/>
          <a:lstStyle/>
          <a:p>
            <a:fld id="{E6EDE458-FE5D-A943-8B68-DF1632607E4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814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11092</TotalTime>
  <Words>972</Words>
  <Application>Microsoft Office PowerPoint</Application>
  <PresentationFormat>On-screen Show (4:3)</PresentationFormat>
  <Paragraphs>243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1_Office Theme</vt:lpstr>
      <vt:lpstr>FOSTER CARE PROGRESS REPORT ON THE IMPLEMENTATION OF THE NORTH GAUTENG HIGH COURT ORDER (NGHCO) OF THE 26 NOVEMBER 2019    </vt:lpstr>
      <vt:lpstr>OUTLINE</vt:lpstr>
      <vt:lpstr>1. PURPOSE</vt:lpstr>
      <vt:lpstr>2. INTRODUCTION</vt:lpstr>
      <vt:lpstr>3.1 CURRENT STATUS OF THE CHILDREN’S AMENDMENT BILL</vt:lpstr>
      <vt:lpstr>3.2(i) PROGRESS REPORT ON FOSTER CARE ORDERS AFFECTED BY THE NGHCO (DSD, MAY 2020) </vt:lpstr>
      <vt:lpstr>3.2(ii) PROGRESS REPORT ON FOSTER CARE ORDERS AFFECTED BY THE NGHCO (DSD, JULY 2020)</vt:lpstr>
      <vt:lpstr>4. INTERVENTIONS TO ADDRESS FOSTER CARE CASES  </vt:lpstr>
      <vt:lpstr>5. COMMON CHALLENGES IMPLEMENTING NGHCO</vt:lpstr>
      <vt:lpstr>6. PROPOSALS TO ADDRESS CHALLENGES   </vt:lpstr>
      <vt:lpstr>7. RECOMMENDATION </vt:lpstr>
    </vt:vector>
  </TitlesOfParts>
  <Company>DSD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Lucky Lebelo</dc:creator>
  <cp:lastModifiedBy>Lindiwe Ntsabo</cp:lastModifiedBy>
  <cp:revision>633</cp:revision>
  <cp:lastPrinted>2020-03-12T12:37:56Z</cp:lastPrinted>
  <dcterms:created xsi:type="dcterms:W3CDTF">2017-04-24T13:16:48Z</dcterms:created>
  <dcterms:modified xsi:type="dcterms:W3CDTF">2020-08-21T15:36:43Z</dcterms:modified>
</cp:coreProperties>
</file>