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1" r:id="rId2"/>
  </p:sldMasterIdLst>
  <p:notesMasterIdLst>
    <p:notesMasterId r:id="rId13"/>
  </p:notesMasterIdLst>
  <p:handoutMasterIdLst>
    <p:handoutMasterId r:id="rId14"/>
  </p:handoutMasterIdLst>
  <p:sldIdLst>
    <p:sldId id="276" r:id="rId3"/>
    <p:sldId id="257" r:id="rId4"/>
    <p:sldId id="277" r:id="rId5"/>
    <p:sldId id="273" r:id="rId6"/>
    <p:sldId id="275" r:id="rId7"/>
    <p:sldId id="269" r:id="rId8"/>
    <p:sldId id="267" r:id="rId9"/>
    <p:sldId id="265" r:id="rId10"/>
    <p:sldId id="266" r:id="rId11"/>
    <p:sldId id="274"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1.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476770372647516E-2"/>
          <c:y val="0.13707713958864118"/>
          <c:w val="0.807018656829387"/>
          <c:h val="0.70607434111674405"/>
        </c:manualLayout>
      </c:layout>
      <c:lineChart>
        <c:grouping val="standard"/>
        <c:varyColors val="0"/>
        <c:ser>
          <c:idx val="2"/>
          <c:order val="2"/>
          <c:tx>
            <c:strRef>
              <c:f>Sheet1!$D$1</c:f>
              <c:strCache>
                <c:ptCount val="1"/>
                <c:pt idx="0">
                  <c:v>Strength</c:v>
                </c:pt>
              </c:strCache>
            </c:strRef>
          </c:tx>
          <c:spPr>
            <a:ln w="38100" cap="rnd">
              <a:solidFill>
                <a:srgbClr val="FF0000"/>
              </a:solidFill>
              <a:round/>
            </a:ln>
            <a:effectLst/>
          </c:spPr>
          <c:marker>
            <c:symbol val="none"/>
          </c:marker>
          <c:dLbls>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7"/>
              <c:layout>
                <c:manualLayout>
                  <c:x val="-1.2877439233139335E-2"/>
                  <c:y val="6.040142135591397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2015</c:v>
                </c:pt>
                <c:pt idx="1">
                  <c:v>2016</c:v>
                </c:pt>
                <c:pt idx="2">
                  <c:v>2017</c:v>
                </c:pt>
                <c:pt idx="3">
                  <c:v>2018</c:v>
                </c:pt>
                <c:pt idx="4">
                  <c:v>2019</c:v>
                </c:pt>
                <c:pt idx="5">
                  <c:v>2020</c:v>
                </c:pt>
                <c:pt idx="6">
                  <c:v>2021</c:v>
                </c:pt>
                <c:pt idx="7">
                  <c:v>2022</c:v>
                </c:pt>
              </c:numCache>
            </c:numRef>
          </c:cat>
          <c:val>
            <c:numRef>
              <c:f>Sheet1!$D$2:$D$9</c:f>
              <c:numCache>
                <c:formatCode>_(* #,##0_);_(* \(#,##0\);_(* "-"??_);_(@_)</c:formatCode>
                <c:ptCount val="8"/>
                <c:pt idx="0">
                  <c:v>77964</c:v>
                </c:pt>
                <c:pt idx="1">
                  <c:v>77987</c:v>
                </c:pt>
                <c:pt idx="2">
                  <c:v>76480</c:v>
                </c:pt>
                <c:pt idx="3">
                  <c:v>75104</c:v>
                </c:pt>
                <c:pt idx="4">
                  <c:v>74445</c:v>
                </c:pt>
                <c:pt idx="5">
                  <c:v>73870</c:v>
                </c:pt>
                <c:pt idx="6">
                  <c:v>75000</c:v>
                </c:pt>
                <c:pt idx="7">
                  <c:v>75000</c:v>
                </c:pt>
              </c:numCache>
            </c:numRef>
          </c:val>
          <c:smooth val="0"/>
        </c:ser>
        <c:dLbls>
          <c:showLegendKey val="0"/>
          <c:showVal val="0"/>
          <c:showCatName val="0"/>
          <c:showSerName val="0"/>
          <c:showPercent val="0"/>
          <c:showBubbleSize val="0"/>
        </c:dLbls>
        <c:marker val="1"/>
        <c:smooth val="0"/>
        <c:axId val="-1750889952"/>
        <c:axId val="-1750904640"/>
      </c:lineChart>
      <c:lineChart>
        <c:grouping val="standard"/>
        <c:varyColors val="0"/>
        <c:ser>
          <c:idx val="0"/>
          <c:order val="0"/>
          <c:tx>
            <c:strRef>
              <c:f>Sheet1!$B$1</c:f>
              <c:strCache>
                <c:ptCount val="1"/>
                <c:pt idx="0">
                  <c:v>Requirement</c:v>
                </c:pt>
              </c:strCache>
            </c:strRef>
          </c:tx>
          <c:spPr>
            <a:ln w="28575" cap="rnd">
              <a:solidFill>
                <a:schemeClr val="tx1"/>
              </a:solidFill>
              <a:round/>
            </a:ln>
            <a:effectLst/>
          </c:spPr>
          <c:marker>
            <c:symbol val="none"/>
          </c:marker>
          <c:dLbls>
            <c:dLbl>
              <c:idx val="2"/>
              <c:layout>
                <c:manualLayout>
                  <c:x val="-6.8036060709802573E-2"/>
                  <c:y val="-3.614988888502459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2015</c:v>
                </c:pt>
                <c:pt idx="1">
                  <c:v>2016</c:v>
                </c:pt>
                <c:pt idx="2">
                  <c:v>2017</c:v>
                </c:pt>
                <c:pt idx="3">
                  <c:v>2018</c:v>
                </c:pt>
                <c:pt idx="4">
                  <c:v>2019</c:v>
                </c:pt>
                <c:pt idx="5">
                  <c:v>2020</c:v>
                </c:pt>
                <c:pt idx="6">
                  <c:v>2021</c:v>
                </c:pt>
                <c:pt idx="7">
                  <c:v>2022</c:v>
                </c:pt>
              </c:numCache>
            </c:numRef>
          </c:cat>
          <c:val>
            <c:numRef>
              <c:f>Sheet1!$B$2:$B$9</c:f>
              <c:numCache>
                <c:formatCode>_(* #,##0_);_(* \(#,##0\);_(* "-"??_);_(@_)</c:formatCode>
                <c:ptCount val="8"/>
                <c:pt idx="0">
                  <c:v>23005</c:v>
                </c:pt>
                <c:pt idx="1">
                  <c:v>24788</c:v>
                </c:pt>
                <c:pt idx="2">
                  <c:v>28227</c:v>
                </c:pt>
                <c:pt idx="3">
                  <c:v>30011</c:v>
                </c:pt>
                <c:pt idx="4">
                  <c:v>31803</c:v>
                </c:pt>
                <c:pt idx="5">
                  <c:v>34195</c:v>
                </c:pt>
                <c:pt idx="6">
                  <c:v>36597</c:v>
                </c:pt>
                <c:pt idx="7">
                  <c:v>39224</c:v>
                </c:pt>
              </c:numCache>
            </c:numRef>
          </c:val>
          <c:smooth val="0"/>
        </c:ser>
        <c:ser>
          <c:idx val="1"/>
          <c:order val="1"/>
          <c:tx>
            <c:strRef>
              <c:f>Sheet1!$C$1</c:f>
              <c:strCache>
                <c:ptCount val="1"/>
                <c:pt idx="0">
                  <c:v>Allocation</c:v>
                </c:pt>
              </c:strCache>
            </c:strRef>
          </c:tx>
          <c:spPr>
            <a:ln w="28575" cap="rnd">
              <a:solidFill>
                <a:srgbClr val="FFC000"/>
              </a:solidFill>
              <a:round/>
            </a:ln>
            <a:effectLst/>
          </c:spPr>
          <c:marker>
            <c:symbol val="none"/>
          </c:marker>
          <c:dLbls>
            <c:dLbl>
              <c:idx val="3"/>
              <c:layout>
                <c:manualLayout>
                  <c:x val="-2.9785651793525811E-2"/>
                  <c:y val="3.299536832119224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smtClean="0"/>
                      <a:t>29,193</a:t>
                    </a:r>
                    <a:endParaRPr lang="en-US" dirty="0"/>
                  </a:p>
                </c:rich>
              </c:tx>
              <c:dLblPos val="b"/>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2015</c:v>
                </c:pt>
                <c:pt idx="1">
                  <c:v>2016</c:v>
                </c:pt>
                <c:pt idx="2">
                  <c:v>2017</c:v>
                </c:pt>
                <c:pt idx="3">
                  <c:v>2018</c:v>
                </c:pt>
                <c:pt idx="4">
                  <c:v>2019</c:v>
                </c:pt>
                <c:pt idx="5">
                  <c:v>2020</c:v>
                </c:pt>
                <c:pt idx="6">
                  <c:v>2021</c:v>
                </c:pt>
                <c:pt idx="7">
                  <c:v>2022</c:v>
                </c:pt>
              </c:numCache>
            </c:numRef>
          </c:cat>
          <c:val>
            <c:numRef>
              <c:f>Sheet1!$C$2:$C$9</c:f>
              <c:numCache>
                <c:formatCode>_(* #,##0_);_(* \(#,##0\);_(* "-"??_);_(@_)</c:formatCode>
                <c:ptCount val="8"/>
                <c:pt idx="0">
                  <c:v>23005</c:v>
                </c:pt>
                <c:pt idx="1">
                  <c:v>24788</c:v>
                </c:pt>
                <c:pt idx="2">
                  <c:v>27116</c:v>
                </c:pt>
                <c:pt idx="3">
                  <c:v>28100</c:v>
                </c:pt>
                <c:pt idx="4">
                  <c:v>29193</c:v>
                </c:pt>
                <c:pt idx="5">
                  <c:v>31365</c:v>
                </c:pt>
                <c:pt idx="6">
                  <c:v>33204</c:v>
                </c:pt>
                <c:pt idx="7">
                  <c:v>34648</c:v>
                </c:pt>
              </c:numCache>
            </c:numRef>
          </c:val>
          <c:smooth val="0"/>
        </c:ser>
        <c:dLbls>
          <c:showLegendKey val="0"/>
          <c:showVal val="0"/>
          <c:showCatName val="0"/>
          <c:showSerName val="0"/>
          <c:showPercent val="0"/>
          <c:showBubbleSize val="0"/>
        </c:dLbls>
        <c:marker val="1"/>
        <c:smooth val="0"/>
        <c:axId val="-1572809888"/>
        <c:axId val="-1572811520"/>
      </c:lineChart>
      <c:catAx>
        <c:axId val="-17508899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Financial Year</a:t>
                </a:r>
                <a:r>
                  <a:rPr lang="en-US" baseline="0" dirty="0" smtClean="0"/>
                  <a:t>: 1 Apr annually</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50904640"/>
        <c:crosses val="autoZero"/>
        <c:auto val="1"/>
        <c:lblAlgn val="ctr"/>
        <c:lblOffset val="100"/>
        <c:noMultiLvlLbl val="0"/>
      </c:catAx>
      <c:valAx>
        <c:axId val="-1750904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HR Capacity</a:t>
                </a:r>
                <a:endParaRPr lang="en-US" dirty="0"/>
              </a:p>
            </c:rich>
          </c:tx>
          <c:layout>
            <c:manualLayout>
              <c:xMode val="edge"/>
              <c:yMode val="edge"/>
              <c:x val="0"/>
              <c:y val="0.39722976017800715"/>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50889952"/>
        <c:crosses val="autoZero"/>
        <c:crossBetween val="between"/>
      </c:valAx>
      <c:valAx>
        <c:axId val="-1572811520"/>
        <c:scaling>
          <c:orientation val="minMax"/>
        </c:scaling>
        <c:delete val="0"/>
        <c:axPos val="r"/>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CoE</a:t>
                </a:r>
                <a:r>
                  <a:rPr lang="en-US" baseline="0" dirty="0" smtClean="0"/>
                  <a:t> Allocation &amp; Projection</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2809888"/>
        <c:crosses val="max"/>
        <c:crossBetween val="between"/>
      </c:valAx>
      <c:catAx>
        <c:axId val="-1572809888"/>
        <c:scaling>
          <c:orientation val="minMax"/>
        </c:scaling>
        <c:delete val="1"/>
        <c:axPos val="b"/>
        <c:numFmt formatCode="General" sourceLinked="1"/>
        <c:majorTickMark val="out"/>
        <c:minorTickMark val="none"/>
        <c:tickLblPos val="nextTo"/>
        <c:crossAx val="-157281152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ZA" b="1" dirty="0">
                <a:latin typeface="Arial" panose="020B0604020202020204" pitchFamily="34" charset="0"/>
                <a:cs typeface="Arial" panose="020B0604020202020204" pitchFamily="34" charset="0"/>
              </a:rPr>
              <a:t>DOD </a:t>
            </a:r>
            <a:r>
              <a:rPr lang="en-ZA" b="1" dirty="0" smtClean="0">
                <a:latin typeface="Arial" panose="020B0604020202020204" pitchFamily="34" charset="0"/>
                <a:cs typeface="Arial" panose="020B0604020202020204" pitchFamily="34" charset="0"/>
              </a:rPr>
              <a:t>HR Capacity and</a:t>
            </a:r>
            <a:r>
              <a:rPr lang="en-ZA" b="1" baseline="0" dirty="0" smtClean="0">
                <a:latin typeface="Arial" panose="020B0604020202020204" pitchFamily="34" charset="0"/>
                <a:cs typeface="Arial" panose="020B0604020202020204" pitchFamily="34" charset="0"/>
              </a:rPr>
              <a:t> Costs</a:t>
            </a:r>
            <a:r>
              <a:rPr lang="en-ZA" b="1" dirty="0" smtClean="0">
                <a:latin typeface="Arial" panose="020B0604020202020204" pitchFamily="34" charset="0"/>
                <a:cs typeface="Arial" panose="020B0604020202020204" pitchFamily="34" charset="0"/>
              </a:rPr>
              <a:t> </a:t>
            </a:r>
            <a:r>
              <a:rPr lang="en-ZA" b="1" dirty="0">
                <a:latin typeface="Arial" panose="020B0604020202020204" pitchFamily="34" charset="0"/>
                <a:cs typeface="Arial" panose="020B0604020202020204" pitchFamily="34" charset="0"/>
              </a:rPr>
              <a:t>as on 1 April Annually</a:t>
            </a:r>
          </a:p>
        </c:rich>
      </c:tx>
      <c:layout>
        <c:manualLayout>
          <c:xMode val="edge"/>
          <c:yMode val="edge"/>
          <c:x val="0.36508331971364016"/>
          <c:y val="2.089575752365529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0573071590889638"/>
          <c:y val="6.3907094162440364E-2"/>
          <c:w val="0.85011576706031555"/>
          <c:h val="0.80055145675630934"/>
        </c:manualLayout>
      </c:layout>
      <c:lineChart>
        <c:grouping val="standard"/>
        <c:varyColors val="0"/>
        <c:ser>
          <c:idx val="1"/>
          <c:order val="1"/>
          <c:tx>
            <c:strRef>
              <c:f>'[Chart in Microsoft Word]Sheet1'!$A$3</c:f>
              <c:strCache>
                <c:ptCount val="1"/>
                <c:pt idx="0">
                  <c:v>MSDS</c:v>
                </c:pt>
              </c:strCache>
            </c:strRef>
          </c:tx>
          <c:spPr>
            <a:ln w="28575" cap="rnd">
              <a:solidFill>
                <a:schemeClr val="accent4"/>
              </a:solidFill>
              <a:round/>
            </a:ln>
            <a:effectLst/>
          </c:spPr>
          <c:marker>
            <c:symbol val="none"/>
          </c:marker>
          <c:dLbls>
            <c:dLbl>
              <c:idx val="9"/>
              <c:layout>
                <c:manualLayout>
                  <c:x val="-2.8133237346424301E-2"/>
                  <c:y val="2.9714204377291856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'[Chart in Microsoft Word]Sheet1'!$B$1:$AD$1</c:f>
              <c:numCache>
                <c:formatCode>General</c:formatCode>
                <c:ptCount val="2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formatCode="0">
                  <c:v>2013</c:v>
                </c:pt>
                <c:pt idx="20">
                  <c:v>2014</c:v>
                </c:pt>
                <c:pt idx="21">
                  <c:v>2015</c:v>
                </c:pt>
                <c:pt idx="22">
                  <c:v>2016</c:v>
                </c:pt>
                <c:pt idx="23">
                  <c:v>2017</c:v>
                </c:pt>
                <c:pt idx="24">
                  <c:v>2018</c:v>
                </c:pt>
                <c:pt idx="25">
                  <c:v>2019</c:v>
                </c:pt>
                <c:pt idx="26">
                  <c:v>2020</c:v>
                </c:pt>
                <c:pt idx="27">
                  <c:v>2021</c:v>
                </c:pt>
                <c:pt idx="28">
                  <c:v>2022</c:v>
                </c:pt>
              </c:numCache>
            </c:numRef>
          </c:cat>
          <c:val>
            <c:numRef>
              <c:f>'[Chart in Microsoft Word]Sheet1'!$B$3:$AD$3</c:f>
              <c:numCache>
                <c:formatCode>General</c:formatCode>
                <c:ptCount val="29"/>
                <c:pt idx="9">
                  <c:v>1354</c:v>
                </c:pt>
                <c:pt idx="10">
                  <c:v>3560</c:v>
                </c:pt>
                <c:pt idx="11">
                  <c:v>6279</c:v>
                </c:pt>
                <c:pt idx="12">
                  <c:v>8224</c:v>
                </c:pt>
                <c:pt idx="13">
                  <c:v>8392</c:v>
                </c:pt>
                <c:pt idx="14">
                  <c:v>7387</c:v>
                </c:pt>
                <c:pt idx="15">
                  <c:v>7357</c:v>
                </c:pt>
                <c:pt idx="16">
                  <c:v>8825</c:v>
                </c:pt>
                <c:pt idx="17">
                  <c:v>8841</c:v>
                </c:pt>
                <c:pt idx="18">
                  <c:v>6578</c:v>
                </c:pt>
                <c:pt idx="19">
                  <c:v>4714</c:v>
                </c:pt>
                <c:pt idx="20">
                  <c:v>4504</c:v>
                </c:pt>
                <c:pt idx="21">
                  <c:v>3940</c:v>
                </c:pt>
                <c:pt idx="22">
                  <c:v>3884</c:v>
                </c:pt>
                <c:pt idx="23">
                  <c:v>3761</c:v>
                </c:pt>
                <c:pt idx="24">
                  <c:v>3477</c:v>
                </c:pt>
                <c:pt idx="25">
                  <c:v>3505</c:v>
                </c:pt>
                <c:pt idx="26">
                  <c:v>3759</c:v>
                </c:pt>
                <c:pt idx="27">
                  <c:v>4484</c:v>
                </c:pt>
                <c:pt idx="28">
                  <c:v>4534</c:v>
                </c:pt>
              </c:numCache>
            </c:numRef>
          </c:val>
          <c:smooth val="0"/>
        </c:ser>
        <c:ser>
          <c:idx val="2"/>
          <c:order val="2"/>
          <c:tx>
            <c:strRef>
              <c:f>'[Chart in Microsoft Word]Sheet1'!$A$4</c:f>
              <c:strCache>
                <c:ptCount val="1"/>
                <c:pt idx="0">
                  <c:v>HR Budget - RM</c:v>
                </c:pt>
              </c:strCache>
            </c:strRef>
          </c:tx>
          <c:spPr>
            <a:ln w="28575" cap="rnd">
              <a:solidFill>
                <a:schemeClr val="accent6"/>
              </a:solidFill>
              <a:round/>
            </a:ln>
            <a:effectLst/>
          </c:spPr>
          <c:marker>
            <c:symbol val="none"/>
          </c:marker>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eparator>, </c:separator>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'[Chart in Microsoft Word]Sheet1'!$B$1:$AD$1</c:f>
              <c:numCache>
                <c:formatCode>General</c:formatCode>
                <c:ptCount val="2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formatCode="0">
                  <c:v>2013</c:v>
                </c:pt>
                <c:pt idx="20">
                  <c:v>2014</c:v>
                </c:pt>
                <c:pt idx="21">
                  <c:v>2015</c:v>
                </c:pt>
                <c:pt idx="22">
                  <c:v>2016</c:v>
                </c:pt>
                <c:pt idx="23">
                  <c:v>2017</c:v>
                </c:pt>
                <c:pt idx="24">
                  <c:v>2018</c:v>
                </c:pt>
                <c:pt idx="25">
                  <c:v>2019</c:v>
                </c:pt>
                <c:pt idx="26">
                  <c:v>2020</c:v>
                </c:pt>
                <c:pt idx="27">
                  <c:v>2021</c:v>
                </c:pt>
                <c:pt idx="28">
                  <c:v>2022</c:v>
                </c:pt>
              </c:numCache>
            </c:numRef>
          </c:cat>
          <c:val>
            <c:numRef>
              <c:f>'[Chart in Microsoft Word]Sheet1'!$B$4:$AD$4</c:f>
              <c:numCache>
                <c:formatCode>General</c:formatCode>
                <c:ptCount val="29"/>
                <c:pt idx="0">
                  <c:v>2952</c:v>
                </c:pt>
                <c:pt idx="1">
                  <c:v>3561</c:v>
                </c:pt>
                <c:pt idx="2">
                  <c:v>4293</c:v>
                </c:pt>
                <c:pt idx="3">
                  <c:v>5819</c:v>
                </c:pt>
                <c:pt idx="4">
                  <c:v>5755</c:v>
                </c:pt>
                <c:pt idx="5">
                  <c:v>5725</c:v>
                </c:pt>
                <c:pt idx="6">
                  <c:v>5861</c:v>
                </c:pt>
                <c:pt idx="7">
                  <c:v>6309</c:v>
                </c:pt>
                <c:pt idx="8">
                  <c:v>5754</c:v>
                </c:pt>
                <c:pt idx="9">
                  <c:v>7193</c:v>
                </c:pt>
                <c:pt idx="10">
                  <c:v>7723</c:v>
                </c:pt>
                <c:pt idx="11">
                  <c:v>8196</c:v>
                </c:pt>
                <c:pt idx="12">
                  <c:v>9038</c:v>
                </c:pt>
                <c:pt idx="13">
                  <c:v>9736</c:v>
                </c:pt>
                <c:pt idx="14">
                  <c:v>10620</c:v>
                </c:pt>
                <c:pt idx="15">
                  <c:v>12706</c:v>
                </c:pt>
                <c:pt idx="16">
                  <c:v>16597</c:v>
                </c:pt>
                <c:pt idx="17">
                  <c:v>17569</c:v>
                </c:pt>
                <c:pt idx="18">
                  <c:v>19346</c:v>
                </c:pt>
                <c:pt idx="19">
                  <c:v>20595</c:v>
                </c:pt>
                <c:pt idx="20">
                  <c:v>21332</c:v>
                </c:pt>
                <c:pt idx="21">
                  <c:v>23005</c:v>
                </c:pt>
                <c:pt idx="22">
                  <c:v>24788</c:v>
                </c:pt>
                <c:pt idx="23">
                  <c:v>28227</c:v>
                </c:pt>
                <c:pt idx="24">
                  <c:v>30011</c:v>
                </c:pt>
                <c:pt idx="25">
                  <c:v>31803</c:v>
                </c:pt>
                <c:pt idx="26">
                  <c:v>34195</c:v>
                </c:pt>
                <c:pt idx="27">
                  <c:v>36597</c:v>
                </c:pt>
                <c:pt idx="28">
                  <c:v>39224</c:v>
                </c:pt>
              </c:numCache>
            </c:numRef>
          </c:val>
          <c:smooth val="0"/>
        </c:ser>
        <c:dLbls>
          <c:showLegendKey val="0"/>
          <c:showVal val="0"/>
          <c:showCatName val="0"/>
          <c:showSerName val="0"/>
          <c:showPercent val="0"/>
          <c:showBubbleSize val="0"/>
        </c:dLbls>
        <c:marker val="1"/>
        <c:smooth val="0"/>
        <c:axId val="-1572807168"/>
        <c:axId val="-1572815328"/>
      </c:lineChart>
      <c:lineChart>
        <c:grouping val="standard"/>
        <c:varyColors val="0"/>
        <c:ser>
          <c:idx val="0"/>
          <c:order val="0"/>
          <c:tx>
            <c:strRef>
              <c:f>'[Chart in Microsoft Word]Sheet1'!$A$2</c:f>
              <c:strCache>
                <c:ptCount val="1"/>
                <c:pt idx="0">
                  <c:v>Total</c:v>
                </c:pt>
              </c:strCache>
            </c:strRef>
          </c:tx>
          <c:spPr>
            <a:ln w="28575" cap="rnd">
              <a:solidFill>
                <a:schemeClr val="accent2"/>
              </a:solidFill>
              <a:round/>
            </a:ln>
            <a:effectLst/>
          </c:spPr>
          <c:marker>
            <c:symbol val="none"/>
          </c:marker>
          <c:dLbls>
            <c:dLbl>
              <c:idx val="2"/>
              <c:layout/>
              <c:dLblPos val="b"/>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1852124246441951E-2"/>
                  <c:y val="-2.091908205290272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2.7342607725447547E-2"/>
                  <c:y val="-1.693733163779740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7"/>
              <c:delete val="1"/>
              <c:extLst>
                <c:ext xmlns:c15="http://schemas.microsoft.com/office/drawing/2012/chart" uri="{CE6537A1-D6FC-4f65-9D91-7224C49458BB}"/>
              </c:extLst>
            </c:dLbl>
            <c:dLbl>
              <c:idx val="24"/>
              <c:layout/>
              <c:dLblPos val="b"/>
              <c:showLegendKey val="0"/>
              <c:showVal val="1"/>
              <c:showCatName val="0"/>
              <c:showSerName val="0"/>
              <c:showPercent val="0"/>
              <c:showBubbleSize val="0"/>
              <c:extLst>
                <c:ext xmlns:c15="http://schemas.microsoft.com/office/drawing/2012/chart" uri="{CE6537A1-D6FC-4f65-9D91-7224C49458BB}">
                  <c15:layout/>
                </c:ext>
              </c:extLst>
            </c:dLbl>
            <c:dLbl>
              <c:idx val="25"/>
              <c:layout/>
              <c:dLblPos val="b"/>
              <c:showLegendKey val="0"/>
              <c:showVal val="1"/>
              <c:showCatName val="0"/>
              <c:showSerName val="0"/>
              <c:showPercent val="0"/>
              <c:showBubbleSize val="0"/>
              <c:extLst>
                <c:ext xmlns:c15="http://schemas.microsoft.com/office/drawing/2012/chart" uri="{CE6537A1-D6FC-4f65-9D91-7224C49458BB}">
                  <c15:layout/>
                </c:ext>
              </c:extLst>
            </c:dLbl>
            <c:dLbl>
              <c:idx val="26"/>
              <c:layout/>
              <c:dLblPos val="b"/>
              <c:showLegendKey val="0"/>
              <c:showVal val="1"/>
              <c:showCatName val="0"/>
              <c:showSerName val="0"/>
              <c:showPercent val="0"/>
              <c:showBubbleSize val="0"/>
              <c:extLst>
                <c:ext xmlns:c15="http://schemas.microsoft.com/office/drawing/2012/chart" uri="{CE6537A1-D6FC-4f65-9D91-7224C49458BB}">
                  <c15:layout/>
                </c:ext>
              </c:extLst>
            </c:dLbl>
            <c:dLbl>
              <c:idx val="27"/>
              <c:layout/>
              <c:dLblPos val="b"/>
              <c:showLegendKey val="0"/>
              <c:showVal val="1"/>
              <c:showCatName val="0"/>
              <c:showSerName val="0"/>
              <c:showPercent val="0"/>
              <c:showBubbleSize val="0"/>
              <c:extLst>
                <c:ext xmlns:c15="http://schemas.microsoft.com/office/drawing/2012/chart" uri="{CE6537A1-D6FC-4f65-9D91-7224C49458BB}">
                  <c15:layout/>
                </c:ext>
              </c:extLst>
            </c:dLbl>
            <c:dLbl>
              <c:idx val="28"/>
              <c:layout/>
              <c:dLblPos val="b"/>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 in Microsoft Word]Sheet1'!$B$1:$AD$1</c:f>
              <c:numCache>
                <c:formatCode>General</c:formatCode>
                <c:ptCount val="2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formatCode="0">
                  <c:v>2013</c:v>
                </c:pt>
                <c:pt idx="20">
                  <c:v>2014</c:v>
                </c:pt>
                <c:pt idx="21">
                  <c:v>2015</c:v>
                </c:pt>
                <c:pt idx="22">
                  <c:v>2016</c:v>
                </c:pt>
                <c:pt idx="23">
                  <c:v>2017</c:v>
                </c:pt>
                <c:pt idx="24">
                  <c:v>2018</c:v>
                </c:pt>
                <c:pt idx="25">
                  <c:v>2019</c:v>
                </c:pt>
                <c:pt idx="26">
                  <c:v>2020</c:v>
                </c:pt>
                <c:pt idx="27">
                  <c:v>2021</c:v>
                </c:pt>
                <c:pt idx="28">
                  <c:v>2022</c:v>
                </c:pt>
              </c:numCache>
            </c:numRef>
          </c:cat>
          <c:val>
            <c:numRef>
              <c:f>'[Chart in Microsoft Word]Sheet1'!$B$2:$AD$2</c:f>
              <c:numCache>
                <c:formatCode>General</c:formatCode>
                <c:ptCount val="29"/>
                <c:pt idx="0">
                  <c:v>82705</c:v>
                </c:pt>
                <c:pt idx="1">
                  <c:v>99874</c:v>
                </c:pt>
                <c:pt idx="2">
                  <c:v>101353</c:v>
                </c:pt>
                <c:pt idx="3">
                  <c:v>99430</c:v>
                </c:pt>
                <c:pt idx="4">
                  <c:v>93324</c:v>
                </c:pt>
                <c:pt idx="5">
                  <c:v>86533</c:v>
                </c:pt>
                <c:pt idx="6">
                  <c:v>82454</c:v>
                </c:pt>
                <c:pt idx="7">
                  <c:v>78823</c:v>
                </c:pt>
                <c:pt idx="8">
                  <c:v>76937</c:v>
                </c:pt>
                <c:pt idx="9">
                  <c:v>76132</c:v>
                </c:pt>
                <c:pt idx="10">
                  <c:v>75791</c:v>
                </c:pt>
                <c:pt idx="11">
                  <c:v>76929</c:v>
                </c:pt>
                <c:pt idx="12">
                  <c:v>77587</c:v>
                </c:pt>
                <c:pt idx="13">
                  <c:v>77425</c:v>
                </c:pt>
                <c:pt idx="14">
                  <c:v>74838</c:v>
                </c:pt>
                <c:pt idx="15">
                  <c:v>74555</c:v>
                </c:pt>
                <c:pt idx="16">
                  <c:v>77166</c:v>
                </c:pt>
                <c:pt idx="17">
                  <c:v>79045</c:v>
                </c:pt>
                <c:pt idx="18">
                  <c:v>78744</c:v>
                </c:pt>
                <c:pt idx="19">
                  <c:v>78771</c:v>
                </c:pt>
                <c:pt idx="20">
                  <c:v>78513</c:v>
                </c:pt>
                <c:pt idx="21">
                  <c:v>77964</c:v>
                </c:pt>
                <c:pt idx="22">
                  <c:v>77987</c:v>
                </c:pt>
                <c:pt idx="23">
                  <c:v>76480</c:v>
                </c:pt>
                <c:pt idx="24">
                  <c:v>75104</c:v>
                </c:pt>
                <c:pt idx="25">
                  <c:v>74445</c:v>
                </c:pt>
                <c:pt idx="26">
                  <c:v>73870</c:v>
                </c:pt>
                <c:pt idx="27">
                  <c:v>75000</c:v>
                </c:pt>
                <c:pt idx="28">
                  <c:v>75000</c:v>
                </c:pt>
              </c:numCache>
            </c:numRef>
          </c:val>
          <c:smooth val="0"/>
        </c:ser>
        <c:ser>
          <c:idx val="3"/>
          <c:order val="3"/>
          <c:tx>
            <c:strRef>
              <c:f>'[Chart in Microsoft Word]Sheet1'!$A$5</c:f>
              <c:strCache>
                <c:ptCount val="1"/>
                <c:pt idx="0">
                  <c:v>% of Total Budget</c:v>
                </c:pt>
              </c:strCache>
            </c:strRef>
          </c:tx>
          <c:spPr>
            <a:ln w="28575" cap="rnd">
              <a:solidFill>
                <a:schemeClr val="accent2">
                  <a:lumMod val="60000"/>
                </a:schemeClr>
              </a:solidFill>
              <a:round/>
            </a:ln>
            <a:effectLst/>
          </c:spPr>
          <c:marker>
            <c:symbol val="none"/>
          </c:marker>
          <c:cat>
            <c:numRef>
              <c:f>'[Chart in Microsoft Word]Sheet1'!$B$1:$AD$1</c:f>
              <c:numCache>
                <c:formatCode>General</c:formatCode>
                <c:ptCount val="2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formatCode="0">
                  <c:v>2013</c:v>
                </c:pt>
                <c:pt idx="20">
                  <c:v>2014</c:v>
                </c:pt>
                <c:pt idx="21">
                  <c:v>2015</c:v>
                </c:pt>
                <c:pt idx="22">
                  <c:v>2016</c:v>
                </c:pt>
                <c:pt idx="23">
                  <c:v>2017</c:v>
                </c:pt>
                <c:pt idx="24">
                  <c:v>2018</c:v>
                </c:pt>
                <c:pt idx="25">
                  <c:v>2019</c:v>
                </c:pt>
                <c:pt idx="26">
                  <c:v>2020</c:v>
                </c:pt>
                <c:pt idx="27">
                  <c:v>2021</c:v>
                </c:pt>
                <c:pt idx="28">
                  <c:v>2022</c:v>
                </c:pt>
              </c:numCache>
            </c:numRef>
          </c:cat>
          <c:val>
            <c:numRef>
              <c:f>'[Chart in Microsoft Word]Sheet1'!$B$5:$AD$5</c:f>
              <c:numCache>
                <c:formatCode>0</c:formatCode>
                <c:ptCount val="29"/>
                <c:pt idx="0">
                  <c:v>32</c:v>
                </c:pt>
                <c:pt idx="1">
                  <c:v>34</c:v>
                </c:pt>
                <c:pt idx="2">
                  <c:v>42</c:v>
                </c:pt>
                <c:pt idx="3">
                  <c:v>50</c:v>
                </c:pt>
                <c:pt idx="4">
                  <c:v>57</c:v>
                </c:pt>
                <c:pt idx="5">
                  <c:v>51</c:v>
                </c:pt>
                <c:pt idx="6">
                  <c:v>42</c:v>
                </c:pt>
                <c:pt idx="7">
                  <c:v>39</c:v>
                </c:pt>
                <c:pt idx="8">
                  <c:v>35</c:v>
                </c:pt>
                <c:pt idx="9">
                  <c:v>35</c:v>
                </c:pt>
                <c:pt idx="10">
                  <c:v>38</c:v>
                </c:pt>
                <c:pt idx="11">
                  <c:v>36</c:v>
                </c:pt>
                <c:pt idx="12">
                  <c:v>38</c:v>
                </c:pt>
                <c:pt idx="13">
                  <c:v>37</c:v>
                </c:pt>
                <c:pt idx="14">
                  <c:v>38</c:v>
                </c:pt>
                <c:pt idx="15">
                  <c:v>36</c:v>
                </c:pt>
                <c:pt idx="16">
                  <c:v>44</c:v>
                </c:pt>
                <c:pt idx="17">
                  <c:v>48</c:v>
                </c:pt>
                <c:pt idx="18">
                  <c:v>47</c:v>
                </c:pt>
                <c:pt idx="19">
                  <c:v>52</c:v>
                </c:pt>
                <c:pt idx="20">
                  <c:v>52</c:v>
                </c:pt>
                <c:pt idx="21">
                  <c:v>55</c:v>
                </c:pt>
                <c:pt idx="22">
                  <c:v>58</c:v>
                </c:pt>
                <c:pt idx="23">
                  <c:v>57</c:v>
                </c:pt>
                <c:pt idx="24">
                  <c:v>62</c:v>
                </c:pt>
                <c:pt idx="25">
                  <c:v>63</c:v>
                </c:pt>
                <c:pt idx="26">
                  <c:v>65</c:v>
                </c:pt>
                <c:pt idx="27" formatCode="General">
                  <c:v>72</c:v>
                </c:pt>
                <c:pt idx="28" formatCode="General">
                  <c:v>74</c:v>
                </c:pt>
              </c:numCache>
            </c:numRef>
          </c:val>
          <c:smooth val="0"/>
        </c:ser>
        <c:dLbls>
          <c:showLegendKey val="0"/>
          <c:showVal val="0"/>
          <c:showCatName val="0"/>
          <c:showSerName val="0"/>
          <c:showPercent val="0"/>
          <c:showBubbleSize val="0"/>
        </c:dLbls>
        <c:marker val="1"/>
        <c:smooth val="0"/>
        <c:axId val="-1572815872"/>
        <c:axId val="-1572814240"/>
      </c:lineChart>
      <c:catAx>
        <c:axId val="-15728071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2815328"/>
        <c:crosses val="autoZero"/>
        <c:auto val="1"/>
        <c:lblAlgn val="ctr"/>
        <c:lblOffset val="100"/>
        <c:noMultiLvlLbl val="0"/>
      </c:catAx>
      <c:valAx>
        <c:axId val="-1572815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ZA" b="1" dirty="0" smtClean="0"/>
                  <a:t>HR Capacity</a:t>
                </a:r>
                <a:endParaRPr lang="en-ZA" b="1" dirty="0"/>
              </a:p>
            </c:rich>
          </c:tx>
          <c:layout>
            <c:manualLayout>
              <c:xMode val="edge"/>
              <c:yMode val="edge"/>
              <c:x val="0.97294563791277122"/>
              <c:y val="0.4685993531014287"/>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2807168"/>
        <c:crosses val="autoZero"/>
        <c:crossBetween val="between"/>
      </c:valAx>
      <c:valAx>
        <c:axId val="-1572814240"/>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2815872"/>
        <c:crosses val="max"/>
        <c:crossBetween val="between"/>
      </c:valAx>
      <c:catAx>
        <c:axId val="-157281587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1572814240"/>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700" b="0"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showDLblsOverMax val="0"/>
  </c:chart>
  <c:spPr>
    <a:pattFill prst="pct5">
      <a:fgClr>
        <a:schemeClr val="accent1"/>
      </a:fgClr>
      <a:bgClr>
        <a:schemeClr val="bg1"/>
      </a:bgClr>
    </a:patt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45C1EA4-8BB2-4CDF-A12C-A596CC05BF23}" type="datetimeFigureOut">
              <a:rPr lang="en-US" smtClean="0"/>
              <a:t>8/19/2020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E01E4E1-216F-4CC2-A3D4-3C170D2B9CD1}" type="slidenum">
              <a:rPr lang="en-US" smtClean="0"/>
              <a:t>‹#›</a:t>
            </a:fld>
            <a:endParaRPr lang="en-US"/>
          </a:p>
        </p:txBody>
      </p:sp>
    </p:spTree>
    <p:extLst>
      <p:ext uri="{BB962C8B-B14F-4D97-AF65-F5344CB8AC3E}">
        <p14:creationId xmlns:p14="http://schemas.microsoft.com/office/powerpoint/2010/main" val="67646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6D16D2C-5327-4014-ACA3-EE8D97B91591}" type="datetimeFigureOut">
              <a:rPr lang="en-US" smtClean="0"/>
              <a:t>8/19/2020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EB58F5E-E1F2-43AD-A0D3-16951FC37539}" type="slidenum">
              <a:rPr lang="en-US" smtClean="0"/>
              <a:t>‹#›</a:t>
            </a:fld>
            <a:endParaRPr lang="en-US"/>
          </a:p>
        </p:txBody>
      </p:sp>
    </p:spTree>
    <p:extLst>
      <p:ext uri="{BB962C8B-B14F-4D97-AF65-F5344CB8AC3E}">
        <p14:creationId xmlns:p14="http://schemas.microsoft.com/office/powerpoint/2010/main" val="239776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655072-6625-47BA-9767-E7EBA4931DD9}"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8646442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Master" Target="../slideMasters/slideMaster2.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Master" Target="../slideMasters/slideMaster2.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oleObject" Target="../embeddings/oleObject5.bin"/></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Master" Target="../slideMasters/slideMaster2.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6.bin"/></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Master" Target="../slideMasters/slideMaster2.xml"/><Relationship Id="rId1" Type="http://schemas.openxmlformats.org/officeDocument/2006/relationships/vmlDrawing" Target="../drawings/vmlDrawing7.vml"/><Relationship Id="rId5" Type="http://schemas.openxmlformats.org/officeDocument/2006/relationships/image" Target="../media/image2.emf"/><Relationship Id="rId4" Type="http://schemas.openxmlformats.org/officeDocument/2006/relationships/oleObject" Target="../embeddings/oleObject7.bin"/></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Master" Target="../slideMasters/slideMaster2.xml"/><Relationship Id="rId1" Type="http://schemas.openxmlformats.org/officeDocument/2006/relationships/vmlDrawing" Target="../drawings/vmlDrawing8.v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Master" Target="../slideMasters/slideMaster2.xml"/><Relationship Id="rId1" Type="http://schemas.openxmlformats.org/officeDocument/2006/relationships/vmlDrawing" Target="../drawings/vmlDrawing9.v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Master" Target="../slideMasters/slideMaster2.xml"/><Relationship Id="rId1" Type="http://schemas.openxmlformats.org/officeDocument/2006/relationships/vmlDrawing" Target="../drawings/vmlDrawing10.vml"/><Relationship Id="rId5" Type="http://schemas.openxmlformats.org/officeDocument/2006/relationships/image" Target="../media/image2.emf"/><Relationship Id="rId4" Type="http://schemas.openxmlformats.org/officeDocument/2006/relationships/oleObject" Target="../embeddings/oleObject10.bin"/></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Master" Target="../slideMasters/slideMaster1.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1201079" cy="485139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2" y="1"/>
            <a:ext cx="11201081" cy="4851398"/>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l">
              <a:defRPr sz="5000" spc="2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215055" y="89916"/>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Object 12"/>
          <p:cNvGraphicFramePr>
            <a:graphicFrameLocks noChangeAspect="1"/>
          </p:cNvGraphicFramePr>
          <p:nvPr userDrawn="1">
            <p:extLst>
              <p:ext uri="{D42A27DB-BD31-4B8C-83A1-F6EECF244321}">
                <p14:modId xmlns:p14="http://schemas.microsoft.com/office/powerpoint/2010/main" val="1102409196"/>
              </p:ext>
            </p:extLst>
          </p:nvPr>
        </p:nvGraphicFramePr>
        <p:xfrm>
          <a:off x="11276541" y="1080516"/>
          <a:ext cx="918162" cy="937598"/>
        </p:xfrm>
        <a:graphic>
          <a:graphicData uri="http://schemas.openxmlformats.org/presentationml/2006/ole">
            <mc:AlternateContent xmlns:mc="http://schemas.openxmlformats.org/markup-compatibility/2006">
              <mc:Choice xmlns:v="urn:schemas-microsoft-com:vml" Requires="v">
                <p:oleObj spid="_x0000_s2064"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76541" y="1080516"/>
                        <a:ext cx="918162" cy="937598"/>
                      </a:xfrm>
                      <a:prstGeom prst="rect">
                        <a:avLst/>
                      </a:prstGeom>
                      <a:noFill/>
                      <a:ln>
                        <a:noFill/>
                      </a:ln>
                      <a:effectLst/>
                      <a:extLst/>
                    </p:spPr>
                  </p:pic>
                </p:oleObj>
              </mc:Fallback>
            </mc:AlternateContent>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D9A0C1-1382-4DFA-9B71-2168CB40FBFA}"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31762"/>
            <a:ext cx="1188519"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nvPr>
        </p:nvGraphicFramePr>
        <p:xfrm>
          <a:off x="10685432" y="184764"/>
          <a:ext cx="1130046" cy="937598"/>
        </p:xfrm>
        <a:graphic>
          <a:graphicData uri="http://schemas.openxmlformats.org/presentationml/2006/ole">
            <mc:AlternateContent xmlns:mc="http://schemas.openxmlformats.org/markup-compatibility/2006">
              <mc:Choice xmlns:v="urn:schemas-microsoft-com:vml" Requires="v">
                <p:oleObj spid="_x0000_s4100"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5432" y="184764"/>
                        <a:ext cx="1130046"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190664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0922" y="365127"/>
            <a:ext cx="9350526" cy="757236"/>
          </a:xfrm>
        </p:spPr>
        <p:txBody>
          <a:bodyPr>
            <a:normAutofit/>
          </a:bodyPr>
          <a:lstStyle>
            <a:lvl1pPr algn="l">
              <a:defRPr sz="3200" b="1">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838201" y="1284051"/>
            <a:ext cx="10511733" cy="4892912"/>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4102B8E5-0026-4742-B391-277D49E066C3}"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31762"/>
            <a:ext cx="1188519"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nvPr>
        </p:nvGraphicFramePr>
        <p:xfrm>
          <a:off x="10685432" y="184764"/>
          <a:ext cx="1130046" cy="937598"/>
        </p:xfrm>
        <a:graphic>
          <a:graphicData uri="http://schemas.openxmlformats.org/presentationml/2006/ole">
            <mc:AlternateContent xmlns:mc="http://schemas.openxmlformats.org/markup-compatibility/2006">
              <mc:Choice xmlns:v="urn:schemas-microsoft-com:vml" Requires="v">
                <p:oleObj spid="_x0000_s5124"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5432" y="184764"/>
                        <a:ext cx="1130046"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3034616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29BEA-F6E5-4ACA-B3A2-939E97202340}"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31762"/>
            <a:ext cx="1188519"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nvPr>
        </p:nvGraphicFramePr>
        <p:xfrm>
          <a:off x="10685432" y="184764"/>
          <a:ext cx="1130046" cy="937598"/>
        </p:xfrm>
        <a:graphic>
          <a:graphicData uri="http://schemas.openxmlformats.org/presentationml/2006/ole">
            <mc:AlternateContent xmlns:mc="http://schemas.openxmlformats.org/markup-compatibility/2006">
              <mc:Choice xmlns:v="urn:schemas-microsoft-com:vml" Requires="v">
                <p:oleObj spid="_x0000_s6148"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5432" y="184764"/>
                        <a:ext cx="1130046"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1081270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40921" y="365127"/>
            <a:ext cx="9338802" cy="549274"/>
          </a:xfrm>
        </p:spPr>
        <p:txBody>
          <a:bodyPr>
            <a:noAutofit/>
          </a:bodyPr>
          <a:lstStyle>
            <a:lvl1pPr>
              <a:defRPr sz="3200" b="1">
                <a:latin typeface="Arial" pitchFamily="34" charset="0"/>
                <a:cs typeface="Arial" pitchFamily="34" charset="0"/>
              </a:defRPr>
            </a:lvl1pPr>
          </a:lstStyle>
          <a:p>
            <a:r>
              <a:rPr lang="en-US" smtClean="0"/>
              <a:t>Click to edit Master title style</a:t>
            </a:r>
            <a:endParaRPr lang="en-GB"/>
          </a:p>
        </p:txBody>
      </p:sp>
      <p:sp>
        <p:nvSpPr>
          <p:cNvPr id="3" name="Content Placeholder 2"/>
          <p:cNvSpPr>
            <a:spLocks noGrp="1"/>
          </p:cNvSpPr>
          <p:nvPr>
            <p:ph sz="half" idx="1"/>
          </p:nvPr>
        </p:nvSpPr>
        <p:spPr>
          <a:xfrm>
            <a:off x="838201" y="1189038"/>
            <a:ext cx="5181600" cy="5054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1" y="1189038"/>
            <a:ext cx="5181600" cy="5054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888F99-20E5-492E-BA0E-5A7A062F51B8}" type="datetime1">
              <a:rPr lang="en-GB" smtClean="0">
                <a:solidFill>
                  <a:prstClr val="black">
                    <a:tint val="75000"/>
                  </a:prstClr>
                </a:solidFill>
              </a:rPr>
              <a:pPr/>
              <a:t>19/08/2020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8"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31762"/>
            <a:ext cx="1188519"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Object 8"/>
          <p:cNvGraphicFramePr>
            <a:graphicFrameLocks noChangeAspect="1"/>
          </p:cNvGraphicFramePr>
          <p:nvPr userDrawn="1">
            <p:extLst/>
          </p:nvPr>
        </p:nvGraphicFramePr>
        <p:xfrm>
          <a:off x="10685432" y="184764"/>
          <a:ext cx="1130046" cy="937598"/>
        </p:xfrm>
        <a:graphic>
          <a:graphicData uri="http://schemas.openxmlformats.org/presentationml/2006/ole">
            <mc:AlternateContent xmlns:mc="http://schemas.openxmlformats.org/markup-compatibility/2006">
              <mc:Choice xmlns:v="urn:schemas-microsoft-com:vml" Requires="v">
                <p:oleObj spid="_x0000_s7172"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5432" y="184764"/>
                        <a:ext cx="1130046"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886030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F071C4-B2DE-44A2-8ACA-57DAAA25D9C9}" type="datetime1">
              <a:rPr lang="en-GB" smtClean="0">
                <a:solidFill>
                  <a:prstClr val="black">
                    <a:tint val="75000"/>
                  </a:prstClr>
                </a:solidFill>
              </a:rPr>
              <a:pPr/>
              <a:t>19/08/2020</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10" name="Picture 9"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31762"/>
            <a:ext cx="1188519"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Object 10"/>
          <p:cNvGraphicFramePr>
            <a:graphicFrameLocks noChangeAspect="1"/>
          </p:cNvGraphicFramePr>
          <p:nvPr userDrawn="1">
            <p:extLst/>
          </p:nvPr>
        </p:nvGraphicFramePr>
        <p:xfrm>
          <a:off x="10685432" y="184764"/>
          <a:ext cx="1130046" cy="937598"/>
        </p:xfrm>
        <a:graphic>
          <a:graphicData uri="http://schemas.openxmlformats.org/presentationml/2006/ole">
            <mc:AlternateContent xmlns:mc="http://schemas.openxmlformats.org/markup-compatibility/2006">
              <mc:Choice xmlns:v="urn:schemas-microsoft-com:vml" Requires="v">
                <p:oleObj spid="_x0000_s8196"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5432" y="184764"/>
                        <a:ext cx="1130046"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744398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40922" y="365127"/>
            <a:ext cx="9358924" cy="658455"/>
          </a:xfrm>
        </p:spPr>
        <p:txBody>
          <a:bodyPr>
            <a:normAutofit/>
          </a:bodyPr>
          <a:lstStyle>
            <a:lvl1pPr>
              <a:defRPr sz="3200" b="1">
                <a:latin typeface="Arial" pitchFamily="34" charset="0"/>
                <a:cs typeface="Arial" pitchFamily="34" charset="0"/>
              </a:defRPr>
            </a:lvl1p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AD913E-68D5-408A-9143-6F99D3E11B70}" type="datetime1">
              <a:rPr lang="en-GB" smtClean="0">
                <a:solidFill>
                  <a:prstClr val="black">
                    <a:tint val="75000"/>
                  </a:prstClr>
                </a:solidFill>
              </a:rPr>
              <a:pPr/>
              <a:t>19/08/2020</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6" name="Picture 5"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31762"/>
            <a:ext cx="1188519"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6"/>
          <p:cNvGraphicFramePr>
            <a:graphicFrameLocks noChangeAspect="1"/>
          </p:cNvGraphicFramePr>
          <p:nvPr userDrawn="1">
            <p:extLst/>
          </p:nvPr>
        </p:nvGraphicFramePr>
        <p:xfrm>
          <a:off x="10685432" y="184764"/>
          <a:ext cx="1130046" cy="937598"/>
        </p:xfrm>
        <a:graphic>
          <a:graphicData uri="http://schemas.openxmlformats.org/presentationml/2006/ole">
            <mc:AlternateContent xmlns:mc="http://schemas.openxmlformats.org/markup-compatibility/2006">
              <mc:Choice xmlns:v="urn:schemas-microsoft-com:vml" Requires="v">
                <p:oleObj spid="_x0000_s9220"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5432" y="184764"/>
                        <a:ext cx="1130046"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761662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CBAC1-7D66-43AA-ADED-F3A38184602A}" type="datetime1">
              <a:rPr lang="en-GB" smtClean="0">
                <a:solidFill>
                  <a:prstClr val="black">
                    <a:tint val="75000"/>
                  </a:prstClr>
                </a:solidFill>
              </a:rPr>
              <a:pPr/>
              <a:t>19/08/2020</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5"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1" y="131762"/>
            <a:ext cx="1188519"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5"/>
          <p:cNvGraphicFramePr>
            <a:graphicFrameLocks noChangeAspect="1"/>
          </p:cNvGraphicFramePr>
          <p:nvPr userDrawn="1">
            <p:extLst/>
          </p:nvPr>
        </p:nvGraphicFramePr>
        <p:xfrm>
          <a:off x="10685432" y="184764"/>
          <a:ext cx="1130046" cy="937598"/>
        </p:xfrm>
        <a:graphic>
          <a:graphicData uri="http://schemas.openxmlformats.org/presentationml/2006/ole">
            <mc:AlternateContent xmlns:mc="http://schemas.openxmlformats.org/markup-compatibility/2006">
              <mc:Choice xmlns:v="urn:schemas-microsoft-com:vml" Requires="v">
                <p:oleObj spid="_x0000_s10244"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5432" y="184764"/>
                        <a:ext cx="1130046"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217446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7EDF1-6B62-4483-9C63-D5408B7FA9A2}" type="datetime1">
              <a:rPr lang="en-GB" smtClean="0">
                <a:solidFill>
                  <a:prstClr val="black">
                    <a:tint val="75000"/>
                  </a:prstClr>
                </a:solidFill>
              </a:rPr>
              <a:pPr/>
              <a:t>19/08/2020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5973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7"/>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523B0-28F8-4421-B65E-608A54DDD558}" type="datetime1">
              <a:rPr lang="en-GB" smtClean="0">
                <a:solidFill>
                  <a:prstClr val="black">
                    <a:tint val="75000"/>
                  </a:prstClr>
                </a:solidFill>
              </a:rPr>
              <a:pPr/>
              <a:t>19/08/2020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81999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245C4D-F538-46AE-BF5F-13A1DAE6492B}"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61055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A98E08-6FA1-4B1C-B5B7-8AAE2A049924}"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723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9" name="Rectangle 8"/>
          <p:cNvSpPr/>
          <p:nvPr/>
        </p:nvSpPr>
        <p:spPr>
          <a:xfrm>
            <a:off x="0" y="2616200"/>
            <a:ext cx="12192000" cy="195580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11353800" cy="1463040"/>
          </a:xfrm>
        </p:spPr>
        <p:txBody>
          <a:bodyPr anchor="ctr">
            <a:normAutofit/>
          </a:bodyPr>
          <a:lstStyle>
            <a:lvl1pPr algn="l">
              <a:defRPr sz="5000" b="0" spc="200" baseline="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5A61015F-7CC6-4D0A-9D87-873EA4C304CC}" type="datetimeFigureOut">
              <a:rPr lang="en-US" dirty="0"/>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10" name="Picture 9"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215055" y="89916"/>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Object 11"/>
          <p:cNvGraphicFramePr>
            <a:graphicFrameLocks noChangeAspect="1"/>
          </p:cNvGraphicFramePr>
          <p:nvPr userDrawn="1">
            <p:extLst>
              <p:ext uri="{D42A27DB-BD31-4B8C-83A1-F6EECF244321}">
                <p14:modId xmlns:p14="http://schemas.microsoft.com/office/powerpoint/2010/main" val="1102409196"/>
              </p:ext>
            </p:extLst>
          </p:nvPr>
        </p:nvGraphicFramePr>
        <p:xfrm>
          <a:off x="11276541" y="1080516"/>
          <a:ext cx="918162" cy="937598"/>
        </p:xfrm>
        <a:graphic>
          <a:graphicData uri="http://schemas.openxmlformats.org/presentationml/2006/ole">
            <mc:AlternateContent xmlns:mc="http://schemas.openxmlformats.org/markup-compatibility/2006">
              <mc:Choice xmlns:v="urn:schemas-microsoft-com:vml" Requires="v">
                <p:oleObj spid="_x0000_s3088"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76541" y="1080516"/>
                        <a:ext cx="918162" cy="937598"/>
                      </a:xfrm>
                      <a:prstGeom prst="rect">
                        <a:avLst/>
                      </a:prstGeom>
                      <a:noFill/>
                      <a:ln>
                        <a:noFill/>
                      </a:ln>
                      <a:effectLst/>
                      <a:extLst/>
                    </p:spPr>
                  </p:pic>
                </p:oleObj>
              </mc:Fallback>
            </mc:AlternateContent>
          </a:graphicData>
        </a:graphic>
      </p:graphicFrame>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8/19/2020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8/19/2020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8/19/2020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descr="A:\SANDF.w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1215055" y="89916"/>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Object 8"/>
          <p:cNvGraphicFramePr>
            <a:graphicFrameLocks noChangeAspect="1"/>
          </p:cNvGraphicFramePr>
          <p:nvPr userDrawn="1">
            <p:extLst>
              <p:ext uri="{D42A27DB-BD31-4B8C-83A1-F6EECF244321}">
                <p14:modId xmlns:p14="http://schemas.microsoft.com/office/powerpoint/2010/main" val="225297467"/>
              </p:ext>
            </p:extLst>
          </p:nvPr>
        </p:nvGraphicFramePr>
        <p:xfrm>
          <a:off x="11276541" y="1080516"/>
          <a:ext cx="918162" cy="937598"/>
        </p:xfrm>
        <a:graphic>
          <a:graphicData uri="http://schemas.openxmlformats.org/presentationml/2006/ole">
            <mc:AlternateContent xmlns:mc="http://schemas.openxmlformats.org/markup-compatibility/2006">
              <mc:Choice xmlns:v="urn:schemas-microsoft-com:vml" Requires="v">
                <p:oleObj spid="_x0000_s1051" name="CorelDRAW" r:id="rId15" imgW="2281047" imgH="2242185" progId="CorelDRAW.Graphic.11">
                  <p:embed/>
                </p:oleObj>
              </mc:Choice>
              <mc:Fallback>
                <p:oleObj name="CorelDRAW" r:id="rId15" imgW="2281047" imgH="2242185" progId="CorelDRAW.Graphic.11">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276541" y="1080516"/>
                        <a:ext cx="918162" cy="937598"/>
                      </a:xfrm>
                      <a:prstGeom prst="rect">
                        <a:avLst/>
                      </a:prstGeom>
                      <a:noFill/>
                      <a:ln>
                        <a:noFill/>
                      </a:ln>
                      <a:effectLs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39D06358-B7A7-4DFA-9E1C-0DF376A107A0}" type="datetime1">
              <a:rPr lang="en-GB" smtClean="0">
                <a:solidFill>
                  <a:prstClr val="black">
                    <a:tint val="75000"/>
                  </a:prstClr>
                </a:solidFill>
              </a:rPr>
              <a:pPr defTabSz="914400"/>
              <a:t>19/08/2020</a:t>
            </a:fld>
            <a:endParaRPr lang="en-GB" dirty="0">
              <a:solidFill>
                <a:prstClr val="black">
                  <a:tint val="75000"/>
                </a:prstClr>
              </a:solidFill>
            </a:endParaRPr>
          </a:p>
        </p:txBody>
      </p:sp>
      <p:sp>
        <p:nvSpPr>
          <p:cNvPr id="5" name="Footer Placeholder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To demonstrate the process of planning</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1536EF6-4503-4EFE-B8FE-E9987BDA753C}" type="slidenum">
              <a:rPr lang="en-GB" smtClean="0">
                <a:solidFill>
                  <a:prstClr val="black">
                    <a:tint val="75000"/>
                  </a:prstClr>
                </a:solidFill>
              </a:rPr>
              <a:pPr defTabSz="914400"/>
              <a:t>‹#›</a:t>
            </a:fld>
            <a:endParaRPr lang="en-GB" dirty="0">
              <a:solidFill>
                <a:prstClr val="black">
                  <a:tint val="75000"/>
                </a:prstClr>
              </a:solidFill>
            </a:endParaRPr>
          </a:p>
        </p:txBody>
      </p:sp>
    </p:spTree>
    <p:extLst>
      <p:ext uri="{BB962C8B-B14F-4D97-AF65-F5344CB8AC3E}">
        <p14:creationId xmlns:p14="http://schemas.microsoft.com/office/powerpoint/2010/main" val="1796944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40552" y="2614097"/>
            <a:ext cx="8182217" cy="110251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ZA" sz="3600" b="1" dirty="0">
              <a:solidFill>
                <a:prstClr val="black"/>
              </a:solidFill>
              <a:latin typeface="Arial" panose="020B0604020202020204" pitchFamily="34" charset="0"/>
              <a:cs typeface="Arial" panose="020B0604020202020204" pitchFamily="34" charset="0"/>
            </a:endParaRPr>
          </a:p>
        </p:txBody>
      </p:sp>
      <p:sp>
        <p:nvSpPr>
          <p:cNvPr id="5" name="Date Placeholder 3"/>
          <p:cNvSpPr txBox="1">
            <a:spLocks/>
          </p:cNvSpPr>
          <p:nvPr/>
        </p:nvSpPr>
        <p:spPr>
          <a:xfrm>
            <a:off x="1976438" y="6350805"/>
            <a:ext cx="222885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6C74C-BF45-418B-AC3C-9603BE44795A}" type="datetime1">
              <a:rPr lang="en-GB">
                <a:solidFill>
                  <a:prstClr val="black">
                    <a:tint val="75000"/>
                  </a:prstClr>
                </a:solidFill>
              </a:rPr>
              <a:pPr/>
              <a:t>19/08/2020</a:t>
            </a:fld>
            <a:endParaRPr lang="en-GB" dirty="0">
              <a:solidFill>
                <a:prstClr val="black">
                  <a:tint val="75000"/>
                </a:prstClr>
              </a:solidFill>
            </a:endParaRPr>
          </a:p>
        </p:txBody>
      </p:sp>
      <p:sp>
        <p:nvSpPr>
          <p:cNvPr id="7" name="Title 6"/>
          <p:cNvSpPr>
            <a:spLocks noGrp="1"/>
          </p:cNvSpPr>
          <p:nvPr>
            <p:ph type="ctrTitle"/>
          </p:nvPr>
        </p:nvSpPr>
        <p:spPr>
          <a:xfrm>
            <a:off x="1621972" y="1360899"/>
            <a:ext cx="8853715" cy="3192462"/>
          </a:xfrm>
        </p:spPr>
        <p:txBody>
          <a:bodyPr>
            <a:normAutofit fontScale="90000"/>
          </a:bodyPr>
          <a:lstStyle/>
          <a:p>
            <a:r>
              <a:rPr lang="en-ZA" sz="4000" b="1" dirty="0" smtClean="0">
                <a:latin typeface="Arial" pitchFamily="34" charset="0"/>
                <a:cs typeface="Arial" pitchFamily="34" charset="0"/>
              </a:rPr>
              <a:t>COMPENSATION OF EMPLOYEES PRESENTATION </a:t>
            </a:r>
            <a:r>
              <a:rPr lang="en-ZA" sz="4000" b="1" dirty="0">
                <a:latin typeface="Arial" pitchFamily="34" charset="0"/>
                <a:cs typeface="Arial" pitchFamily="34" charset="0"/>
              </a:rPr>
              <a:t>TO THE PORTFOLIO COMMITTEE ON DEFENCE</a:t>
            </a:r>
            <a:br>
              <a:rPr lang="en-ZA" sz="4000" b="1" dirty="0">
                <a:latin typeface="Arial" pitchFamily="34" charset="0"/>
                <a:cs typeface="Arial" pitchFamily="34" charset="0"/>
              </a:rPr>
            </a:br>
            <a:r>
              <a:rPr lang="en-ZA" sz="4000" b="1" dirty="0">
                <a:latin typeface="Arial" pitchFamily="34" charset="0"/>
                <a:cs typeface="Arial" pitchFamily="34" charset="0"/>
              </a:rPr>
              <a:t/>
            </a:r>
            <a:br>
              <a:rPr lang="en-ZA" sz="4000" b="1" dirty="0">
                <a:latin typeface="Arial" pitchFamily="34" charset="0"/>
                <a:cs typeface="Arial" pitchFamily="34" charset="0"/>
              </a:rPr>
            </a:br>
            <a:endParaRPr lang="en-ZA" sz="4000" dirty="0"/>
          </a:p>
        </p:txBody>
      </p:sp>
      <p:sp>
        <p:nvSpPr>
          <p:cNvPr id="9" name="TextBox 8"/>
          <p:cNvSpPr txBox="1"/>
          <p:nvPr/>
        </p:nvSpPr>
        <p:spPr>
          <a:xfrm>
            <a:off x="7552107" y="4793891"/>
            <a:ext cx="2135521" cy="738664"/>
          </a:xfrm>
          <a:prstGeom prst="rect">
            <a:avLst/>
          </a:prstGeom>
          <a:noFill/>
        </p:spPr>
        <p:txBody>
          <a:bodyPr wrap="none" rtlCol="0">
            <a:spAutoFit/>
          </a:bodyPr>
          <a:lstStyle/>
          <a:p>
            <a:pPr defTabSz="914400"/>
            <a:r>
              <a:rPr lang="en-ZA" sz="1400" dirty="0">
                <a:solidFill>
                  <a:prstClr val="black"/>
                </a:solidFill>
                <a:latin typeface="Arial" pitchFamily="34" charset="0"/>
                <a:cs typeface="Arial" pitchFamily="34" charset="0"/>
              </a:rPr>
              <a:t>Presented by:</a:t>
            </a:r>
          </a:p>
          <a:p>
            <a:pPr defTabSz="914400"/>
            <a:r>
              <a:rPr lang="en-ZA" sz="1400" dirty="0" smtClean="0">
                <a:solidFill>
                  <a:prstClr val="black"/>
                </a:solidFill>
                <a:latin typeface="Arial" pitchFamily="34" charset="0"/>
                <a:cs typeface="Arial" pitchFamily="34" charset="0"/>
              </a:rPr>
              <a:t>R </a:t>
            </a:r>
            <a:r>
              <a:rPr lang="en-ZA" sz="1400" dirty="0" err="1" smtClean="0">
                <a:solidFill>
                  <a:prstClr val="black"/>
                </a:solidFill>
                <a:latin typeface="Arial" pitchFamily="34" charset="0"/>
                <a:cs typeface="Arial" pitchFamily="34" charset="0"/>
              </a:rPr>
              <a:t>Adm</a:t>
            </a:r>
            <a:r>
              <a:rPr lang="en-ZA" sz="1400" dirty="0" smtClean="0">
                <a:solidFill>
                  <a:prstClr val="black"/>
                </a:solidFill>
                <a:latin typeface="Arial" pitchFamily="34" charset="0"/>
                <a:cs typeface="Arial" pitchFamily="34" charset="0"/>
              </a:rPr>
              <a:t> A.E. </a:t>
            </a:r>
            <a:r>
              <a:rPr lang="en-ZA" sz="1400" dirty="0" err="1" smtClean="0">
                <a:solidFill>
                  <a:prstClr val="black"/>
                </a:solidFill>
                <a:latin typeface="Arial" pitchFamily="34" charset="0"/>
                <a:cs typeface="Arial" pitchFamily="34" charset="0"/>
              </a:rPr>
              <a:t>Kubu</a:t>
            </a:r>
            <a:endParaRPr lang="en-ZA" sz="1400" dirty="0">
              <a:solidFill>
                <a:prstClr val="black"/>
              </a:solidFill>
              <a:latin typeface="Arial" pitchFamily="34" charset="0"/>
              <a:cs typeface="Arial" pitchFamily="34" charset="0"/>
            </a:endParaRPr>
          </a:p>
          <a:p>
            <a:pPr defTabSz="914400"/>
            <a:r>
              <a:rPr lang="en-ZA" sz="1400" dirty="0" smtClean="0">
                <a:solidFill>
                  <a:prstClr val="black"/>
                </a:solidFill>
                <a:latin typeface="Arial" pitchFamily="34" charset="0"/>
                <a:cs typeface="Arial" pitchFamily="34" charset="0"/>
              </a:rPr>
              <a:t>Chief Human Resources</a:t>
            </a:r>
            <a:endParaRPr lang="en-ZA"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143386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 DISCUSSION</a:t>
            </a:r>
            <a:endParaRPr lang="en-US" dirty="0"/>
          </a:p>
        </p:txBody>
      </p:sp>
    </p:spTree>
    <p:extLst>
      <p:ext uri="{BB962C8B-B14F-4D97-AF65-F5344CB8AC3E}">
        <p14:creationId xmlns:p14="http://schemas.microsoft.com/office/powerpoint/2010/main" val="2259409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a:t>
            </a:r>
            <a:endParaRPr lang="en-US" dirty="0"/>
          </a:p>
        </p:txBody>
      </p:sp>
      <p:sp>
        <p:nvSpPr>
          <p:cNvPr id="3" name="Content Placeholder 2"/>
          <p:cNvSpPr>
            <a:spLocks noGrp="1"/>
          </p:cNvSpPr>
          <p:nvPr>
            <p:ph idx="1"/>
          </p:nvPr>
        </p:nvSpPr>
        <p:spPr/>
        <p:txBody>
          <a:bodyPr/>
          <a:lstStyle/>
          <a:p>
            <a:r>
              <a:rPr lang="en-US" dirty="0" smtClean="0"/>
              <a:t>To brief the Portfolio Committee on </a:t>
            </a:r>
            <a:r>
              <a:rPr lang="en-US" dirty="0" err="1" smtClean="0"/>
              <a:t>Defence</a:t>
            </a:r>
            <a:r>
              <a:rPr lang="en-US" dirty="0" smtClean="0"/>
              <a:t> on the Compensation of </a:t>
            </a:r>
            <a:r>
              <a:rPr lang="en-US" dirty="0" err="1" smtClean="0"/>
              <a:t>Emplooyees</a:t>
            </a:r>
            <a:r>
              <a:rPr lang="en-US" dirty="0" smtClean="0"/>
              <a:t> of the Department of </a:t>
            </a:r>
            <a:r>
              <a:rPr lang="en-US" dirty="0" err="1" smtClean="0"/>
              <a:t>Defence</a:t>
            </a:r>
            <a:endParaRPr lang="en-US" dirty="0"/>
          </a:p>
        </p:txBody>
      </p:sp>
    </p:spTree>
    <p:extLst>
      <p:ext uri="{BB962C8B-B14F-4D97-AF65-F5344CB8AC3E}">
        <p14:creationId xmlns:p14="http://schemas.microsoft.com/office/powerpoint/2010/main" val="2133318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pPr lvl="1"/>
            <a:r>
              <a:rPr lang="en-US" dirty="0"/>
              <a:t>Managing </a:t>
            </a:r>
            <a:r>
              <a:rPr lang="en-US" dirty="0" smtClean="0"/>
              <a:t>Future HR Capacity</a:t>
            </a:r>
          </a:p>
          <a:p>
            <a:pPr lvl="1"/>
            <a:r>
              <a:rPr lang="en-US" dirty="0" err="1" smtClean="0"/>
              <a:t>CoE</a:t>
            </a:r>
            <a:r>
              <a:rPr lang="en-US" dirty="0" smtClean="0"/>
              <a:t> Allocation </a:t>
            </a:r>
            <a:r>
              <a:rPr lang="en-US" dirty="0" err="1"/>
              <a:t>vs</a:t>
            </a:r>
            <a:r>
              <a:rPr lang="en-US" dirty="0"/>
              <a:t> </a:t>
            </a:r>
            <a:r>
              <a:rPr lang="en-US" dirty="0" smtClean="0"/>
              <a:t>Expenditure/Projection </a:t>
            </a:r>
            <a:r>
              <a:rPr lang="en-US" dirty="0" err="1"/>
              <a:t>vs</a:t>
            </a:r>
            <a:r>
              <a:rPr lang="en-US" dirty="0"/>
              <a:t> </a:t>
            </a:r>
            <a:r>
              <a:rPr lang="en-US" dirty="0" smtClean="0"/>
              <a:t>HR Capacity</a:t>
            </a:r>
          </a:p>
          <a:p>
            <a:pPr lvl="1"/>
            <a:r>
              <a:rPr lang="en-US" dirty="0" smtClean="0"/>
              <a:t>DOD HR Capacity and Cost as on 1 April Annually </a:t>
            </a:r>
          </a:p>
          <a:p>
            <a:pPr lvl="1"/>
            <a:r>
              <a:rPr lang="en-ZA" dirty="0" smtClean="0"/>
              <a:t>Budget Allocation Ratios</a:t>
            </a:r>
          </a:p>
          <a:p>
            <a:pPr lvl="1"/>
            <a:r>
              <a:rPr lang="en-ZA" dirty="0" smtClean="0"/>
              <a:t> Key Personnel Issues</a:t>
            </a:r>
            <a:endParaRPr lang="en-US" dirty="0"/>
          </a:p>
        </p:txBody>
      </p:sp>
    </p:spTree>
    <p:extLst>
      <p:ext uri="{BB962C8B-B14F-4D97-AF65-F5344CB8AC3E}">
        <p14:creationId xmlns:p14="http://schemas.microsoft.com/office/powerpoint/2010/main" val="1135926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future </a:t>
            </a:r>
            <a:r>
              <a:rPr lang="en-US" dirty="0" err="1" smtClean="0"/>
              <a:t>hr</a:t>
            </a:r>
            <a:r>
              <a:rPr lang="en-US" dirty="0" smtClean="0"/>
              <a:t> capacity (1)</a:t>
            </a:r>
            <a:endParaRPr lang="en-US" dirty="0"/>
          </a:p>
        </p:txBody>
      </p:sp>
      <p:sp>
        <p:nvSpPr>
          <p:cNvPr id="3" name="Content Placeholder 2"/>
          <p:cNvSpPr>
            <a:spLocks noGrp="1"/>
          </p:cNvSpPr>
          <p:nvPr>
            <p:ph idx="1"/>
          </p:nvPr>
        </p:nvSpPr>
        <p:spPr/>
        <p:txBody>
          <a:bodyPr>
            <a:normAutofit/>
          </a:bodyPr>
          <a:lstStyle/>
          <a:p>
            <a:pPr>
              <a:buSzPct val="70000"/>
              <a:buFont typeface="Wingdings" panose="05000000000000000000" pitchFamily="2" charset="2"/>
              <a:buChar char="§"/>
            </a:pPr>
            <a:r>
              <a:rPr lang="en-US" dirty="0" smtClean="0"/>
              <a:t>Strategic Guidance:  DOD Strategic Plan 2020 - 2025</a:t>
            </a:r>
          </a:p>
          <a:p>
            <a:pPr lvl="1">
              <a:buSzPct val="70000"/>
              <a:buFont typeface="Wingdings" panose="05000000000000000000" pitchFamily="2" charset="2"/>
              <a:buChar char="§"/>
            </a:pPr>
            <a:r>
              <a:rPr lang="en-US" dirty="0" smtClean="0"/>
              <a:t>Continue to rejuvenate the force</a:t>
            </a:r>
          </a:p>
          <a:p>
            <a:pPr lvl="1">
              <a:buSzPct val="70000"/>
              <a:buFont typeface="Wingdings" panose="05000000000000000000" pitchFamily="2" charset="2"/>
              <a:buChar char="§"/>
            </a:pPr>
            <a:r>
              <a:rPr lang="en-US" dirty="0" smtClean="0"/>
              <a:t>Reserves will augment HR capacity requirements</a:t>
            </a:r>
          </a:p>
          <a:p>
            <a:pPr lvl="1">
              <a:buSzPct val="70000"/>
              <a:buFont typeface="Wingdings" panose="05000000000000000000" pitchFamily="2" charset="2"/>
              <a:buChar char="§"/>
            </a:pPr>
            <a:r>
              <a:rPr lang="en-US" dirty="0" smtClean="0"/>
              <a:t>Eliminate duplicating structures</a:t>
            </a:r>
          </a:p>
          <a:p>
            <a:pPr lvl="1">
              <a:buSzPct val="70000"/>
              <a:buFont typeface="Wingdings" panose="05000000000000000000" pitchFamily="2" charset="2"/>
              <a:buChar char="§"/>
            </a:pPr>
            <a:r>
              <a:rPr lang="en-US" dirty="0" smtClean="0"/>
              <a:t>Accelerate the development of a sustainable HR Strategy and Plan</a:t>
            </a:r>
          </a:p>
          <a:p>
            <a:pPr lvl="1">
              <a:buSzPct val="70000"/>
              <a:buFont typeface="Wingdings" panose="05000000000000000000" pitchFamily="2" charset="2"/>
              <a:buChar char="§"/>
            </a:pPr>
            <a:r>
              <a:rPr lang="en-US" dirty="0" err="1" smtClean="0"/>
              <a:t>Optimise</a:t>
            </a:r>
            <a:r>
              <a:rPr lang="en-US" dirty="0" smtClean="0"/>
              <a:t> personnel utilization</a:t>
            </a:r>
          </a:p>
          <a:p>
            <a:pPr lvl="1">
              <a:buSzPct val="70000"/>
              <a:buFont typeface="Wingdings" panose="05000000000000000000" pitchFamily="2" charset="2"/>
              <a:buChar char="§"/>
            </a:pPr>
            <a:r>
              <a:rPr lang="en-US" dirty="0" smtClean="0"/>
              <a:t>Ensure military discipline</a:t>
            </a:r>
          </a:p>
          <a:p>
            <a:pPr lvl="1">
              <a:buSzPct val="70000"/>
              <a:buFont typeface="Wingdings" panose="05000000000000000000" pitchFamily="2" charset="2"/>
              <a:buChar char="§"/>
            </a:pPr>
            <a:r>
              <a:rPr lang="en-US" dirty="0" smtClean="0"/>
              <a:t>Maintain the current operational capability within the current operational strength to ensure rejuvenation</a:t>
            </a:r>
          </a:p>
          <a:p>
            <a:pPr lvl="1">
              <a:buSzPct val="70000"/>
              <a:buFont typeface="Wingdings" panose="05000000000000000000" pitchFamily="2" charset="2"/>
              <a:buChar char="§"/>
            </a:pPr>
            <a:r>
              <a:rPr lang="en-US" dirty="0" smtClean="0"/>
              <a:t>Rejuvenate the personnel component through approved and funded mechanisms to ensure upward renewal and functional career mobility</a:t>
            </a:r>
          </a:p>
        </p:txBody>
      </p:sp>
    </p:spTree>
    <p:extLst>
      <p:ext uri="{BB962C8B-B14F-4D97-AF65-F5344CB8AC3E}">
        <p14:creationId xmlns:p14="http://schemas.microsoft.com/office/powerpoint/2010/main" val="188854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future </a:t>
            </a:r>
            <a:r>
              <a:rPr lang="en-US" dirty="0" err="1"/>
              <a:t>hr</a:t>
            </a:r>
            <a:r>
              <a:rPr lang="en-US" dirty="0"/>
              <a:t> capacity </a:t>
            </a:r>
            <a:r>
              <a:rPr lang="en-US" dirty="0" smtClean="0"/>
              <a:t>(2)</a:t>
            </a:r>
            <a:endParaRPr lang="en-US" dirty="0"/>
          </a:p>
        </p:txBody>
      </p:sp>
      <p:sp>
        <p:nvSpPr>
          <p:cNvPr id="3" name="Content Placeholder 2"/>
          <p:cNvSpPr>
            <a:spLocks noGrp="1"/>
          </p:cNvSpPr>
          <p:nvPr>
            <p:ph idx="1"/>
          </p:nvPr>
        </p:nvSpPr>
        <p:spPr/>
        <p:txBody>
          <a:bodyPr/>
          <a:lstStyle/>
          <a:p>
            <a:pPr>
              <a:buSzPct val="70000"/>
              <a:buFont typeface="Wingdings" panose="05000000000000000000" pitchFamily="2" charset="2"/>
              <a:buChar char="§"/>
            </a:pPr>
            <a:r>
              <a:rPr lang="en-US" dirty="0"/>
              <a:t>Fundamental principle is that </a:t>
            </a:r>
            <a:r>
              <a:rPr lang="en-US" u="sng" dirty="0"/>
              <a:t>more soldiers should cost less</a:t>
            </a:r>
            <a:r>
              <a:rPr lang="en-US" dirty="0"/>
              <a:t> in order to curtail growing HR costs</a:t>
            </a:r>
          </a:p>
          <a:p>
            <a:pPr>
              <a:buSzPct val="70000"/>
              <a:buFont typeface="Wingdings" panose="05000000000000000000" pitchFamily="2" charset="2"/>
              <a:buChar char="§"/>
            </a:pPr>
            <a:r>
              <a:rPr lang="en-US" dirty="0"/>
              <a:t>HR mechanisms to manage future HR capacity</a:t>
            </a:r>
          </a:p>
          <a:p>
            <a:pPr lvl="1">
              <a:buSzPct val="70000"/>
              <a:buFont typeface="Wingdings" panose="05000000000000000000" pitchFamily="2" charset="2"/>
              <a:buChar char="§"/>
            </a:pPr>
            <a:r>
              <a:rPr lang="en-US" dirty="0"/>
              <a:t>Rely on natural attrition to reduce the force</a:t>
            </a:r>
          </a:p>
          <a:p>
            <a:pPr lvl="1">
              <a:buSzPct val="70000"/>
              <a:buFont typeface="Wingdings" panose="05000000000000000000" pitchFamily="2" charset="2"/>
              <a:buChar char="§"/>
            </a:pPr>
            <a:r>
              <a:rPr lang="en-US" dirty="0"/>
              <a:t>Rejuvenation Strategy</a:t>
            </a:r>
          </a:p>
          <a:p>
            <a:pPr lvl="1">
              <a:buSzPct val="70000"/>
              <a:buFont typeface="Wingdings" panose="05000000000000000000" pitchFamily="2" charset="2"/>
              <a:buChar char="§"/>
            </a:pPr>
            <a:r>
              <a:rPr lang="en-US" dirty="0"/>
              <a:t>Implementing severance</a:t>
            </a:r>
          </a:p>
          <a:p>
            <a:pPr lvl="1">
              <a:buSzPct val="70000"/>
              <a:buFont typeface="Wingdings" panose="05000000000000000000" pitchFamily="2" charset="2"/>
              <a:buChar char="§"/>
            </a:pPr>
            <a:r>
              <a:rPr lang="en-US" dirty="0"/>
              <a:t>Managing personnel flow (career mobility</a:t>
            </a:r>
            <a:r>
              <a:rPr lang="en-US" dirty="0" smtClean="0"/>
              <a:t>)</a:t>
            </a:r>
          </a:p>
          <a:p>
            <a:pPr lvl="1">
              <a:buSzPct val="70000"/>
              <a:buFont typeface="Wingdings" panose="05000000000000000000" pitchFamily="2" charset="2"/>
              <a:buChar char="§"/>
            </a:pPr>
            <a:r>
              <a:rPr lang="en-US" dirty="0" smtClean="0"/>
              <a:t>Affirming service dispensation management principles</a:t>
            </a:r>
          </a:p>
          <a:p>
            <a:pPr lvl="1">
              <a:buSzPct val="70000"/>
              <a:buFont typeface="Wingdings" panose="05000000000000000000" pitchFamily="2" charset="2"/>
              <a:buChar char="§"/>
            </a:pPr>
            <a:r>
              <a:rPr lang="en-US" dirty="0" smtClean="0"/>
              <a:t>Education, training and development</a:t>
            </a:r>
            <a:endParaRPr lang="en-US" dirty="0"/>
          </a:p>
          <a:p>
            <a:endParaRPr lang="en-US" dirty="0"/>
          </a:p>
        </p:txBody>
      </p:sp>
      <p:grpSp>
        <p:nvGrpSpPr>
          <p:cNvPr id="4" name="Group 3"/>
          <p:cNvGrpSpPr/>
          <p:nvPr/>
        </p:nvGrpSpPr>
        <p:grpSpPr>
          <a:xfrm>
            <a:off x="6357258" y="2983556"/>
            <a:ext cx="4905830" cy="2350444"/>
            <a:chOff x="8984343" y="4580128"/>
            <a:chExt cx="4905830" cy="2350444"/>
          </a:xfrm>
        </p:grpSpPr>
        <p:sp>
          <p:nvSpPr>
            <p:cNvPr id="5" name="TextBox 4"/>
            <p:cNvSpPr txBox="1"/>
            <p:nvPr/>
          </p:nvSpPr>
          <p:spPr>
            <a:xfrm>
              <a:off x="9390743" y="5432184"/>
              <a:ext cx="4499430" cy="64633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dirty="0" smtClean="0"/>
                <a:t>HR mechanisms have implications for assuring adequate forces and bears a financial cost </a:t>
              </a:r>
              <a:endParaRPr lang="en-US" dirty="0"/>
            </a:p>
          </p:txBody>
        </p:sp>
        <p:sp>
          <p:nvSpPr>
            <p:cNvPr id="6" name="Right Brace 5"/>
            <p:cNvSpPr/>
            <p:nvPr/>
          </p:nvSpPr>
          <p:spPr>
            <a:xfrm>
              <a:off x="8984343" y="4580128"/>
              <a:ext cx="406400" cy="235044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48893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CoE allocation </a:t>
            </a:r>
            <a:r>
              <a:rPr lang="en-US" sz="4800" dirty="0" err="1" smtClean="0"/>
              <a:t>vs</a:t>
            </a:r>
            <a:r>
              <a:rPr lang="en-US" sz="4800" dirty="0" smtClean="0"/>
              <a:t> expenditure/projection </a:t>
            </a:r>
            <a:r>
              <a:rPr lang="en-US" sz="4800" dirty="0" err="1" smtClean="0"/>
              <a:t>vs</a:t>
            </a:r>
            <a:r>
              <a:rPr lang="en-US" sz="4800" dirty="0" smtClean="0"/>
              <a:t> </a:t>
            </a:r>
            <a:r>
              <a:rPr lang="en-US" sz="4800" dirty="0" err="1" smtClean="0"/>
              <a:t>hr</a:t>
            </a:r>
            <a:r>
              <a:rPr lang="en-US" sz="4800" dirty="0" smtClean="0"/>
              <a:t> capacity</a:t>
            </a:r>
            <a:endParaRPr lang="en-US" sz="4800" dirty="0"/>
          </a:p>
        </p:txBody>
      </p:sp>
      <p:graphicFrame>
        <p:nvGraphicFramePr>
          <p:cNvPr id="9" name="Content Placeholder 8"/>
          <p:cNvGraphicFramePr>
            <a:graphicFrameLocks noGrp="1"/>
          </p:cNvGraphicFramePr>
          <p:nvPr>
            <p:ph idx="4294967295"/>
            <p:extLst>
              <p:ext uri="{D42A27DB-BD31-4B8C-83A1-F6EECF244321}">
                <p14:modId xmlns:p14="http://schemas.microsoft.com/office/powerpoint/2010/main" val="606319396"/>
              </p:ext>
            </p:extLst>
          </p:nvPr>
        </p:nvGraphicFramePr>
        <p:xfrm>
          <a:off x="857250" y="1895474"/>
          <a:ext cx="10706100" cy="4835525"/>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6667500" y="5417295"/>
            <a:ext cx="2198002" cy="230832"/>
          </a:xfrm>
          <a:prstGeom prst="rect">
            <a:avLst/>
          </a:prstGeom>
          <a:noFill/>
        </p:spPr>
        <p:txBody>
          <a:bodyPr wrap="square" rtlCol="0">
            <a:spAutoFit/>
          </a:bodyPr>
          <a:lstStyle/>
          <a:p>
            <a:r>
              <a:rPr lang="en-US" sz="900" b="1" dirty="0" smtClean="0">
                <a:latin typeface="Arial" panose="020B0604020202020204" pitchFamily="34" charset="0"/>
                <a:cs typeface="Arial" panose="020B0604020202020204" pitchFamily="34" charset="0"/>
              </a:rPr>
              <a:t>Accumulative CoE Shortfall: Rb16.3</a:t>
            </a:r>
            <a:endParaRPr lang="en-US" sz="900" b="1" dirty="0">
              <a:latin typeface="Arial" panose="020B0604020202020204" pitchFamily="34" charset="0"/>
              <a:cs typeface="Arial" panose="020B0604020202020204" pitchFamily="34" charset="0"/>
            </a:endParaRPr>
          </a:p>
        </p:txBody>
      </p:sp>
      <p:sp>
        <p:nvSpPr>
          <p:cNvPr id="12" name="Left Brace 11"/>
          <p:cNvSpPr/>
          <p:nvPr/>
        </p:nvSpPr>
        <p:spPr>
          <a:xfrm rot="16200000">
            <a:off x="7801568" y="3083439"/>
            <a:ext cx="144987" cy="4278133"/>
          </a:xfrm>
          <a:prstGeom prst="leftBrace">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3" name="Left Brace 12"/>
          <p:cNvSpPr/>
          <p:nvPr/>
        </p:nvSpPr>
        <p:spPr>
          <a:xfrm rot="16200000">
            <a:off x="6664604" y="3821937"/>
            <a:ext cx="172289" cy="2031506"/>
          </a:xfrm>
          <a:prstGeom prst="leftBrace">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4" name="TextBox 13"/>
          <p:cNvSpPr txBox="1"/>
          <p:nvPr/>
        </p:nvSpPr>
        <p:spPr>
          <a:xfrm>
            <a:off x="5814740" y="4851075"/>
            <a:ext cx="2104970" cy="230832"/>
          </a:xfrm>
          <a:prstGeom prst="rect">
            <a:avLst/>
          </a:prstGeom>
          <a:noFill/>
        </p:spPr>
        <p:txBody>
          <a:bodyPr wrap="square" rtlCol="0">
            <a:spAutoFit/>
          </a:bodyPr>
          <a:lstStyle/>
          <a:p>
            <a:r>
              <a:rPr lang="en-US" sz="900" b="1" dirty="0" smtClean="0">
                <a:latin typeface="Arial" panose="020B0604020202020204" pitchFamily="34" charset="0"/>
                <a:cs typeface="Arial" panose="020B0604020202020204" pitchFamily="34" charset="0"/>
              </a:rPr>
              <a:t>Re-</a:t>
            </a:r>
            <a:r>
              <a:rPr lang="en-US" sz="900" b="1" dirty="0" err="1" smtClean="0">
                <a:latin typeface="Arial" panose="020B0604020202020204" pitchFamily="34" charset="0"/>
                <a:cs typeface="Arial" panose="020B0604020202020204" pitchFamily="34" charset="0"/>
              </a:rPr>
              <a:t>prioritised</a:t>
            </a:r>
            <a:r>
              <a:rPr lang="en-US" sz="900" b="1" dirty="0" smtClean="0">
                <a:latin typeface="Arial" panose="020B0604020202020204" pitchFamily="34" charset="0"/>
                <a:cs typeface="Arial" panose="020B0604020202020204" pitchFamily="34" charset="0"/>
              </a:rPr>
              <a:t> CoE Shortfall: Rb8.5</a:t>
            </a:r>
            <a:endParaRPr lang="en-US" sz="900" b="1" dirty="0">
              <a:latin typeface="Arial" panose="020B0604020202020204" pitchFamily="34" charset="0"/>
              <a:cs typeface="Arial" panose="020B0604020202020204" pitchFamily="34" charset="0"/>
            </a:endParaRPr>
          </a:p>
        </p:txBody>
      </p:sp>
      <p:sp>
        <p:nvSpPr>
          <p:cNvPr id="15" name="Left Brace 14"/>
          <p:cNvSpPr/>
          <p:nvPr/>
        </p:nvSpPr>
        <p:spPr>
          <a:xfrm rot="16200000">
            <a:off x="9338115" y="4258838"/>
            <a:ext cx="202402" cy="1147625"/>
          </a:xfrm>
          <a:prstGeom prst="leftBrace">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6" name="TextBox 15"/>
          <p:cNvSpPr txBox="1"/>
          <p:nvPr/>
        </p:nvSpPr>
        <p:spPr>
          <a:xfrm>
            <a:off x="8762626" y="4899663"/>
            <a:ext cx="1592948" cy="230832"/>
          </a:xfrm>
          <a:prstGeom prst="rect">
            <a:avLst/>
          </a:prstGeom>
          <a:noFill/>
        </p:spPr>
        <p:txBody>
          <a:bodyPr wrap="square" rtlCol="0">
            <a:spAutoFit/>
          </a:bodyPr>
          <a:lstStyle/>
          <a:p>
            <a:r>
              <a:rPr lang="en-US" sz="900" b="1" dirty="0" smtClean="0">
                <a:latin typeface="Arial" panose="020B0604020202020204" pitchFamily="34" charset="0"/>
                <a:cs typeface="Arial" panose="020B0604020202020204" pitchFamily="34" charset="0"/>
              </a:rPr>
              <a:t>CoE Shortfall: Rb7.8</a:t>
            </a:r>
            <a:endParaRPr lang="en-US" sz="900" b="1" dirty="0">
              <a:latin typeface="Arial" panose="020B0604020202020204" pitchFamily="34" charset="0"/>
              <a:cs typeface="Arial" panose="020B0604020202020204" pitchFamily="34" charset="0"/>
            </a:endParaRPr>
          </a:p>
        </p:txBody>
      </p:sp>
      <p:sp>
        <p:nvSpPr>
          <p:cNvPr id="17" name="TextBox 16"/>
          <p:cNvSpPr txBox="1"/>
          <p:nvPr/>
        </p:nvSpPr>
        <p:spPr>
          <a:xfrm>
            <a:off x="6280320" y="5606040"/>
            <a:ext cx="3278780" cy="230832"/>
          </a:xfrm>
          <a:prstGeom prst="rect">
            <a:avLst/>
          </a:prstGeom>
          <a:noFill/>
        </p:spPr>
        <p:txBody>
          <a:bodyPr wrap="square" rtlCol="0">
            <a:spAutoFit/>
          </a:bodyPr>
          <a:lstStyle/>
          <a:p>
            <a:r>
              <a:rPr lang="en-US" sz="900" b="1" dirty="0" smtClean="0">
                <a:latin typeface="Arial" panose="020B0604020202020204" pitchFamily="34" charset="0"/>
                <a:cs typeface="Arial" panose="020B0604020202020204" pitchFamily="34" charset="0"/>
              </a:rPr>
              <a:t>Reduce HR capacity by 9,512 to fit within CoE Allocation</a:t>
            </a:r>
            <a:endParaRPr lang="en-US" sz="900" b="1" dirty="0">
              <a:latin typeface="Arial" panose="020B0604020202020204" pitchFamily="34" charset="0"/>
              <a:cs typeface="Arial" panose="020B0604020202020204" pitchFamily="34" charset="0"/>
            </a:endParaRPr>
          </a:p>
        </p:txBody>
      </p:sp>
      <p:grpSp>
        <p:nvGrpSpPr>
          <p:cNvPr id="3" name="Group 2"/>
          <p:cNvGrpSpPr/>
          <p:nvPr/>
        </p:nvGrpSpPr>
        <p:grpSpPr>
          <a:xfrm>
            <a:off x="10011959" y="3017650"/>
            <a:ext cx="1067521" cy="278035"/>
            <a:chOff x="5554277" y="3284824"/>
            <a:chExt cx="1067521" cy="278035"/>
          </a:xfrm>
        </p:grpSpPr>
        <p:sp>
          <p:nvSpPr>
            <p:cNvPr id="19" name="Text Box 4"/>
            <p:cNvSpPr txBox="1"/>
            <p:nvPr/>
          </p:nvSpPr>
          <p:spPr>
            <a:xfrm>
              <a:off x="5712202" y="3312423"/>
              <a:ext cx="909596" cy="2032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spcBef>
                  <a:spcPts val="0"/>
                </a:spcBef>
                <a:spcAft>
                  <a:spcPts val="0"/>
                </a:spcAft>
              </a:pPr>
              <a:r>
                <a:rPr lang="en-GB" sz="1000" b="1"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rPr>
                <a:t>CoE Shortfall</a:t>
              </a:r>
              <a:endParaRPr lang="en-US"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Left Brace 19"/>
            <p:cNvSpPr/>
            <p:nvPr/>
          </p:nvSpPr>
          <p:spPr>
            <a:xfrm rot="10800000">
              <a:off x="5554277" y="3284824"/>
              <a:ext cx="157925" cy="278035"/>
            </a:xfrm>
            <a:prstGeom prst="leftBrace">
              <a:avLst/>
            </a:prstGeom>
            <a:noFill/>
            <a:ln w="19050" cap="flat" cmpd="sng" algn="ctr">
              <a:solidFill>
                <a:srgbClr val="FF0000"/>
              </a:solidFill>
              <a:prstDash val="solid"/>
            </a:ln>
            <a:effectLst/>
          </p:spPr>
          <p:txBody>
            <a:bodyPr/>
            <a:lstStyle/>
            <a:p>
              <a:endParaRPr lang="en-US">
                <a:solidFill>
                  <a:srgbClr val="FF0000"/>
                </a:solidFill>
              </a:endParaRPr>
            </a:p>
          </p:txBody>
        </p:sp>
      </p:grpSp>
      <p:sp>
        <p:nvSpPr>
          <p:cNvPr id="4" name="Oval 3"/>
          <p:cNvSpPr/>
          <p:nvPr/>
        </p:nvSpPr>
        <p:spPr>
          <a:xfrm>
            <a:off x="4445794" y="3843337"/>
            <a:ext cx="50006" cy="571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462315" y="3714749"/>
            <a:ext cx="100285" cy="1047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83870" y="3588545"/>
            <a:ext cx="159818" cy="14525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569721" y="3410804"/>
            <a:ext cx="196781" cy="15869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8662341" y="3224161"/>
            <a:ext cx="255440" cy="1976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9611476" y="3048846"/>
            <a:ext cx="285148" cy="27305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a:stCxn id="4" idx="0"/>
            <a:endCxn id="39" idx="2"/>
          </p:cNvCxnSpPr>
          <p:nvPr/>
        </p:nvCxnSpPr>
        <p:spPr>
          <a:xfrm flipV="1">
            <a:off x="4470797" y="2516652"/>
            <a:ext cx="11574" cy="13266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1" idx="0"/>
          </p:cNvCxnSpPr>
          <p:nvPr/>
        </p:nvCxnSpPr>
        <p:spPr>
          <a:xfrm flipV="1">
            <a:off x="5512458" y="2507121"/>
            <a:ext cx="1450" cy="120762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2" idx="0"/>
          </p:cNvCxnSpPr>
          <p:nvPr/>
        </p:nvCxnSpPr>
        <p:spPr>
          <a:xfrm flipV="1">
            <a:off x="6563779" y="2463800"/>
            <a:ext cx="0" cy="112474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3" idx="0"/>
          </p:cNvCxnSpPr>
          <p:nvPr/>
        </p:nvCxnSpPr>
        <p:spPr>
          <a:xfrm flipH="1" flipV="1">
            <a:off x="7668111" y="2463800"/>
            <a:ext cx="1" cy="9470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4" idx="0"/>
          </p:cNvCxnSpPr>
          <p:nvPr/>
        </p:nvCxnSpPr>
        <p:spPr>
          <a:xfrm flipV="1">
            <a:off x="8790061" y="2463801"/>
            <a:ext cx="0" cy="7603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5" idx="0"/>
          </p:cNvCxnSpPr>
          <p:nvPr/>
        </p:nvCxnSpPr>
        <p:spPr>
          <a:xfrm flipV="1">
            <a:off x="9754050" y="2463800"/>
            <a:ext cx="0" cy="5850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135160" y="2255042"/>
            <a:ext cx="694421" cy="261610"/>
          </a:xfrm>
          <a:prstGeom prst="rect">
            <a:avLst/>
          </a:prstGeom>
          <a:noFill/>
        </p:spPr>
        <p:txBody>
          <a:bodyPr wrap="none" rtlCol="0">
            <a:spAutoFit/>
          </a:bodyPr>
          <a:lstStyle/>
          <a:p>
            <a:r>
              <a:rPr lang="en-US" sz="1100" b="1" dirty="0" smtClean="0">
                <a:solidFill>
                  <a:srgbClr val="FF0000"/>
                </a:solidFill>
                <a:latin typeface="Arial" panose="020B0604020202020204" pitchFamily="34" charset="0"/>
                <a:cs typeface="Arial" panose="020B0604020202020204" pitchFamily="34" charset="0"/>
              </a:rPr>
              <a:t>-Rm144</a:t>
            </a:r>
            <a:endParaRPr lang="en-US" sz="1100" b="1" dirty="0">
              <a:solidFill>
                <a:srgbClr val="FF0000"/>
              </a:solidFill>
              <a:latin typeface="Arial" panose="020B0604020202020204" pitchFamily="34" charset="0"/>
              <a:cs typeface="Arial" panose="020B0604020202020204" pitchFamily="34" charset="0"/>
            </a:endParaRPr>
          </a:p>
        </p:txBody>
      </p:sp>
      <p:sp>
        <p:nvSpPr>
          <p:cNvPr id="40" name="TextBox 39"/>
          <p:cNvSpPr txBox="1"/>
          <p:nvPr/>
        </p:nvSpPr>
        <p:spPr>
          <a:xfrm>
            <a:off x="5203949" y="2245510"/>
            <a:ext cx="615874" cy="261610"/>
          </a:xfrm>
          <a:prstGeom prst="rect">
            <a:avLst/>
          </a:prstGeom>
          <a:noFill/>
        </p:spPr>
        <p:txBody>
          <a:bodyPr wrap="none" rtlCol="0">
            <a:spAutoFit/>
          </a:bodyPr>
          <a:lstStyle/>
          <a:p>
            <a:r>
              <a:rPr lang="en-US" sz="1100" b="1" dirty="0" smtClean="0">
                <a:solidFill>
                  <a:srgbClr val="FF0000"/>
                </a:solidFill>
                <a:latin typeface="Arial" panose="020B0604020202020204" pitchFamily="34" charset="0"/>
                <a:cs typeface="Arial" panose="020B0604020202020204" pitchFamily="34" charset="0"/>
              </a:rPr>
              <a:t>-Rb2.9</a:t>
            </a:r>
            <a:endParaRPr lang="en-US" sz="1100" b="1" dirty="0">
              <a:solidFill>
                <a:srgbClr val="FF0000"/>
              </a:solidFill>
              <a:latin typeface="Arial" panose="020B0604020202020204" pitchFamily="34" charset="0"/>
              <a:cs typeface="Arial" panose="020B0604020202020204" pitchFamily="34" charset="0"/>
            </a:endParaRPr>
          </a:p>
        </p:txBody>
      </p:sp>
      <p:sp>
        <p:nvSpPr>
          <p:cNvPr id="41" name="TextBox 40"/>
          <p:cNvSpPr txBox="1"/>
          <p:nvPr/>
        </p:nvSpPr>
        <p:spPr>
          <a:xfrm>
            <a:off x="6236152" y="2245510"/>
            <a:ext cx="615874" cy="261610"/>
          </a:xfrm>
          <a:prstGeom prst="rect">
            <a:avLst/>
          </a:prstGeom>
          <a:noFill/>
        </p:spPr>
        <p:txBody>
          <a:bodyPr wrap="none" rtlCol="0">
            <a:spAutoFit/>
          </a:bodyPr>
          <a:lstStyle/>
          <a:p>
            <a:r>
              <a:rPr lang="en-US" sz="1100" b="1" dirty="0" smtClean="0">
                <a:solidFill>
                  <a:srgbClr val="FF0000"/>
                </a:solidFill>
                <a:latin typeface="Arial" panose="020B0604020202020204" pitchFamily="34" charset="0"/>
                <a:cs typeface="Arial" panose="020B0604020202020204" pitchFamily="34" charset="0"/>
              </a:rPr>
              <a:t>-Rb2.6</a:t>
            </a:r>
            <a:endParaRPr lang="en-US" sz="1100" b="1" dirty="0">
              <a:solidFill>
                <a:srgbClr val="FF0000"/>
              </a:solidFill>
              <a:latin typeface="Arial" panose="020B0604020202020204" pitchFamily="34" charset="0"/>
              <a:cs typeface="Arial" panose="020B0604020202020204" pitchFamily="34" charset="0"/>
            </a:endParaRPr>
          </a:p>
        </p:txBody>
      </p:sp>
      <p:sp>
        <p:nvSpPr>
          <p:cNvPr id="42" name="TextBox 41"/>
          <p:cNvSpPr txBox="1"/>
          <p:nvPr/>
        </p:nvSpPr>
        <p:spPr>
          <a:xfrm>
            <a:off x="7350923" y="2254727"/>
            <a:ext cx="498855" cy="261610"/>
          </a:xfrm>
          <a:prstGeom prst="rect">
            <a:avLst/>
          </a:prstGeom>
          <a:noFill/>
        </p:spPr>
        <p:txBody>
          <a:bodyPr wrap="none" rtlCol="0">
            <a:spAutoFit/>
          </a:bodyPr>
          <a:lstStyle/>
          <a:p>
            <a:r>
              <a:rPr lang="en-US" sz="1100" b="1" dirty="0" smtClean="0">
                <a:solidFill>
                  <a:srgbClr val="FF0000"/>
                </a:solidFill>
                <a:latin typeface="Arial" panose="020B0604020202020204" pitchFamily="34" charset="0"/>
                <a:cs typeface="Arial" panose="020B0604020202020204" pitchFamily="34" charset="0"/>
              </a:rPr>
              <a:t>-Rb3</a:t>
            </a:r>
            <a:endParaRPr lang="en-US" sz="1100" b="1" dirty="0">
              <a:solidFill>
                <a:srgbClr val="FF0000"/>
              </a:solidFill>
              <a:latin typeface="Arial" panose="020B0604020202020204" pitchFamily="34" charset="0"/>
              <a:cs typeface="Arial" panose="020B0604020202020204" pitchFamily="34" charset="0"/>
            </a:endParaRPr>
          </a:p>
        </p:txBody>
      </p:sp>
      <p:sp>
        <p:nvSpPr>
          <p:cNvPr id="43" name="TextBox 42"/>
          <p:cNvSpPr txBox="1"/>
          <p:nvPr/>
        </p:nvSpPr>
        <p:spPr>
          <a:xfrm>
            <a:off x="8484464" y="2232299"/>
            <a:ext cx="615874" cy="261610"/>
          </a:xfrm>
          <a:prstGeom prst="rect">
            <a:avLst/>
          </a:prstGeom>
          <a:noFill/>
        </p:spPr>
        <p:txBody>
          <a:bodyPr wrap="none" rtlCol="0">
            <a:spAutoFit/>
          </a:bodyPr>
          <a:lstStyle/>
          <a:p>
            <a:r>
              <a:rPr lang="en-US" sz="1100" b="1" dirty="0" smtClean="0">
                <a:solidFill>
                  <a:srgbClr val="FF0000"/>
                </a:solidFill>
                <a:latin typeface="Arial" panose="020B0604020202020204" pitchFamily="34" charset="0"/>
                <a:cs typeface="Arial" panose="020B0604020202020204" pitchFamily="34" charset="0"/>
              </a:rPr>
              <a:t>-Rb3.5</a:t>
            </a:r>
            <a:endParaRPr lang="en-US" sz="1100" b="1" dirty="0">
              <a:solidFill>
                <a:srgbClr val="FF0000"/>
              </a:solidFill>
              <a:latin typeface="Arial" panose="020B0604020202020204" pitchFamily="34" charset="0"/>
              <a:cs typeface="Arial" panose="020B0604020202020204" pitchFamily="34" charset="0"/>
            </a:endParaRPr>
          </a:p>
        </p:txBody>
      </p:sp>
      <p:sp>
        <p:nvSpPr>
          <p:cNvPr id="44" name="TextBox 43"/>
          <p:cNvSpPr txBox="1"/>
          <p:nvPr/>
        </p:nvSpPr>
        <p:spPr>
          <a:xfrm>
            <a:off x="9422523" y="2247971"/>
            <a:ext cx="615874" cy="261610"/>
          </a:xfrm>
          <a:prstGeom prst="rect">
            <a:avLst/>
          </a:prstGeom>
          <a:noFill/>
        </p:spPr>
        <p:txBody>
          <a:bodyPr wrap="none" rtlCol="0">
            <a:spAutoFit/>
          </a:bodyPr>
          <a:lstStyle/>
          <a:p>
            <a:r>
              <a:rPr lang="en-US" sz="1100" b="1" dirty="0" smtClean="0">
                <a:solidFill>
                  <a:srgbClr val="FF0000"/>
                </a:solidFill>
                <a:latin typeface="Arial" panose="020B0604020202020204" pitchFamily="34" charset="0"/>
                <a:cs typeface="Arial" panose="020B0604020202020204" pitchFamily="34" charset="0"/>
              </a:rPr>
              <a:t>-Rb4.3</a:t>
            </a:r>
            <a:endParaRPr lang="en-US" sz="11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7742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868370908"/>
              </p:ext>
            </p:extLst>
          </p:nvPr>
        </p:nvGraphicFramePr>
        <p:xfrm>
          <a:off x="189257" y="203774"/>
          <a:ext cx="11678893" cy="6475822"/>
        </p:xfrm>
        <a:graphic>
          <a:graphicData uri="http://schemas.openxmlformats.org/drawingml/2006/chart">
            <c:chart xmlns:c="http://schemas.openxmlformats.org/drawingml/2006/chart" xmlns:r="http://schemas.openxmlformats.org/officeDocument/2006/relationships" r:id="rId2"/>
          </a:graphicData>
        </a:graphic>
      </p:graphicFrame>
      <p:grpSp>
        <p:nvGrpSpPr>
          <p:cNvPr id="58" name="Group 57"/>
          <p:cNvGrpSpPr/>
          <p:nvPr/>
        </p:nvGrpSpPr>
        <p:grpSpPr>
          <a:xfrm>
            <a:off x="5936207" y="1614623"/>
            <a:ext cx="1455194" cy="801987"/>
            <a:chOff x="5994402" y="1470591"/>
            <a:chExt cx="1441061" cy="790009"/>
          </a:xfrm>
        </p:grpSpPr>
        <p:sp>
          <p:nvSpPr>
            <p:cNvPr id="23" name="TextBox 22"/>
            <p:cNvSpPr txBox="1"/>
            <p:nvPr/>
          </p:nvSpPr>
          <p:spPr>
            <a:xfrm>
              <a:off x="5994402" y="1470591"/>
              <a:ext cx="1441061" cy="312528"/>
            </a:xfrm>
            <a:prstGeom prst="rect">
              <a:avLst/>
            </a:prstGeom>
            <a:noFill/>
            <a:ln>
              <a:solidFill>
                <a:schemeClr val="tx1"/>
              </a:solidFill>
            </a:ln>
          </p:spPr>
          <p:txBody>
            <a:bodyPr wrap="square" rtlCol="0">
              <a:spAutoFit/>
            </a:bodyPr>
            <a:lstStyle/>
            <a:p>
              <a:pPr algn="just"/>
              <a:r>
                <a:rPr lang="en-ZA" sz="731" b="1" dirty="0">
                  <a:solidFill>
                    <a:prstClr val="black"/>
                  </a:solidFill>
                  <a:latin typeface="Arial" panose="020B0604020202020204" pitchFamily="34" charset="0"/>
                  <a:cs typeface="Arial" panose="020B0604020202020204" pitchFamily="34" charset="0"/>
                </a:rPr>
                <a:t>Implementation of New Salary Mil Dispensation</a:t>
              </a:r>
            </a:p>
          </p:txBody>
        </p:sp>
        <p:sp>
          <p:nvSpPr>
            <p:cNvPr id="24" name="Down Arrow 23"/>
            <p:cNvSpPr/>
            <p:nvPr/>
          </p:nvSpPr>
          <p:spPr>
            <a:xfrm>
              <a:off x="6680198" y="1846865"/>
              <a:ext cx="110069" cy="41373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463" dirty="0">
                <a:solidFill>
                  <a:prstClr val="white"/>
                </a:solidFill>
              </a:endParaRPr>
            </a:p>
          </p:txBody>
        </p:sp>
      </p:grpSp>
      <p:sp>
        <p:nvSpPr>
          <p:cNvPr id="25" name="TextBox 24"/>
          <p:cNvSpPr txBox="1"/>
          <p:nvPr/>
        </p:nvSpPr>
        <p:spPr>
          <a:xfrm rot="16200000">
            <a:off x="-306698" y="3037922"/>
            <a:ext cx="1798952" cy="301232"/>
          </a:xfrm>
          <a:prstGeom prst="rect">
            <a:avLst/>
          </a:prstGeom>
          <a:noFill/>
        </p:spPr>
        <p:txBody>
          <a:bodyPr wrap="none" rtlCol="0">
            <a:spAutoFit/>
          </a:bodyPr>
          <a:lstStyle/>
          <a:p>
            <a:r>
              <a:rPr lang="en-US" sz="975" dirty="0">
                <a:solidFill>
                  <a:prstClr val="black"/>
                </a:solidFill>
              </a:rPr>
              <a:t>CoE Allocation and Costs</a:t>
            </a:r>
          </a:p>
        </p:txBody>
      </p:sp>
      <p:grpSp>
        <p:nvGrpSpPr>
          <p:cNvPr id="56" name="Group 55"/>
          <p:cNvGrpSpPr/>
          <p:nvPr/>
        </p:nvGrpSpPr>
        <p:grpSpPr>
          <a:xfrm>
            <a:off x="7034091" y="2913838"/>
            <a:ext cx="742799" cy="549398"/>
            <a:chOff x="7081625" y="2750403"/>
            <a:chExt cx="735585" cy="541193"/>
          </a:xfrm>
        </p:grpSpPr>
        <p:sp>
          <p:nvSpPr>
            <p:cNvPr id="2" name="TextBox 1"/>
            <p:cNvSpPr txBox="1"/>
            <p:nvPr/>
          </p:nvSpPr>
          <p:spPr>
            <a:xfrm>
              <a:off x="7130236" y="2750403"/>
              <a:ext cx="686974" cy="252062"/>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CTC/ICS</a:t>
              </a:r>
            </a:p>
          </p:txBody>
        </p:sp>
        <p:sp>
          <p:nvSpPr>
            <p:cNvPr id="12" name="Left Brace 11"/>
            <p:cNvSpPr/>
            <p:nvPr/>
          </p:nvSpPr>
          <p:spPr>
            <a:xfrm rot="5400000">
              <a:off x="7274348" y="2703469"/>
              <a:ext cx="249614" cy="635060"/>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894" dirty="0">
                <a:solidFill>
                  <a:prstClr val="black"/>
                </a:solidFill>
              </a:endParaRPr>
            </a:p>
          </p:txBody>
        </p:sp>
        <p:sp>
          <p:nvSpPr>
            <p:cNvPr id="27" name="TextBox 26"/>
            <p:cNvSpPr txBox="1"/>
            <p:nvPr/>
          </p:nvSpPr>
          <p:spPr>
            <a:xfrm>
              <a:off x="7149727" y="3039534"/>
              <a:ext cx="542949" cy="252062"/>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Rb2.8</a:t>
              </a:r>
            </a:p>
          </p:txBody>
        </p:sp>
      </p:grpSp>
      <p:grpSp>
        <p:nvGrpSpPr>
          <p:cNvPr id="57" name="Group 56"/>
          <p:cNvGrpSpPr/>
          <p:nvPr/>
        </p:nvGrpSpPr>
        <p:grpSpPr>
          <a:xfrm>
            <a:off x="7966592" y="2717143"/>
            <a:ext cx="693711" cy="511766"/>
            <a:chOff x="8005070" y="2556641"/>
            <a:chExt cx="686974" cy="504122"/>
          </a:xfrm>
        </p:grpSpPr>
        <p:sp>
          <p:nvSpPr>
            <p:cNvPr id="28" name="TextBox 27"/>
            <p:cNvSpPr txBox="1"/>
            <p:nvPr/>
          </p:nvSpPr>
          <p:spPr>
            <a:xfrm>
              <a:off x="8005070" y="2556641"/>
              <a:ext cx="686974" cy="252061"/>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CTC/ICS</a:t>
              </a:r>
            </a:p>
          </p:txBody>
        </p:sp>
        <p:sp>
          <p:nvSpPr>
            <p:cNvPr id="29" name="Left Brace 28"/>
            <p:cNvSpPr/>
            <p:nvPr/>
          </p:nvSpPr>
          <p:spPr>
            <a:xfrm rot="5400000">
              <a:off x="8158502" y="2558868"/>
              <a:ext cx="230832" cy="528485"/>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894" dirty="0">
                <a:solidFill>
                  <a:prstClr val="black"/>
                </a:solidFill>
              </a:endParaRPr>
            </a:p>
          </p:txBody>
        </p:sp>
        <p:sp>
          <p:nvSpPr>
            <p:cNvPr id="30" name="TextBox 29"/>
            <p:cNvSpPr txBox="1"/>
            <p:nvPr/>
          </p:nvSpPr>
          <p:spPr>
            <a:xfrm>
              <a:off x="8005070" y="2808702"/>
              <a:ext cx="608057" cy="252061"/>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Rm800</a:t>
              </a:r>
            </a:p>
          </p:txBody>
        </p:sp>
      </p:grpSp>
      <p:grpSp>
        <p:nvGrpSpPr>
          <p:cNvPr id="54" name="Group 53"/>
          <p:cNvGrpSpPr/>
          <p:nvPr/>
        </p:nvGrpSpPr>
        <p:grpSpPr>
          <a:xfrm>
            <a:off x="5887420" y="3664168"/>
            <a:ext cx="693711" cy="471751"/>
            <a:chOff x="5946091" y="3489522"/>
            <a:chExt cx="686973" cy="464705"/>
          </a:xfrm>
        </p:grpSpPr>
        <p:sp>
          <p:nvSpPr>
            <p:cNvPr id="31" name="TextBox 30"/>
            <p:cNvSpPr txBox="1"/>
            <p:nvPr/>
          </p:nvSpPr>
          <p:spPr>
            <a:xfrm>
              <a:off x="5946091" y="3489522"/>
              <a:ext cx="686973" cy="252061"/>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CTC/ICS</a:t>
              </a:r>
            </a:p>
          </p:txBody>
        </p:sp>
        <p:sp>
          <p:nvSpPr>
            <p:cNvPr id="32" name="Left Brace 31"/>
            <p:cNvSpPr/>
            <p:nvPr/>
          </p:nvSpPr>
          <p:spPr>
            <a:xfrm rot="5400000">
              <a:off x="6167805" y="3521101"/>
              <a:ext cx="128121" cy="423710"/>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894" dirty="0">
                <a:solidFill>
                  <a:prstClr val="black"/>
                </a:solidFill>
              </a:endParaRPr>
            </a:p>
          </p:txBody>
        </p:sp>
        <p:sp>
          <p:nvSpPr>
            <p:cNvPr id="33" name="TextBox 32"/>
            <p:cNvSpPr txBox="1"/>
            <p:nvPr/>
          </p:nvSpPr>
          <p:spPr>
            <a:xfrm>
              <a:off x="5961434" y="3702166"/>
              <a:ext cx="608056" cy="252061"/>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Rm884</a:t>
              </a:r>
            </a:p>
          </p:txBody>
        </p:sp>
      </p:grpSp>
      <p:grpSp>
        <p:nvGrpSpPr>
          <p:cNvPr id="53" name="Group 52"/>
          <p:cNvGrpSpPr/>
          <p:nvPr/>
        </p:nvGrpSpPr>
        <p:grpSpPr>
          <a:xfrm>
            <a:off x="5135747" y="3905256"/>
            <a:ext cx="693711" cy="501648"/>
            <a:chOff x="5201716" y="3727009"/>
            <a:chExt cx="686973" cy="494155"/>
          </a:xfrm>
        </p:grpSpPr>
        <p:sp>
          <p:nvSpPr>
            <p:cNvPr id="34" name="TextBox 33"/>
            <p:cNvSpPr txBox="1"/>
            <p:nvPr/>
          </p:nvSpPr>
          <p:spPr>
            <a:xfrm>
              <a:off x="5201716" y="3727009"/>
              <a:ext cx="686973" cy="252061"/>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CTC/ICS</a:t>
              </a:r>
            </a:p>
          </p:txBody>
        </p:sp>
        <p:sp>
          <p:nvSpPr>
            <p:cNvPr id="35" name="Left Brace 34"/>
            <p:cNvSpPr/>
            <p:nvPr/>
          </p:nvSpPr>
          <p:spPr>
            <a:xfrm rot="5400000">
              <a:off x="5416388" y="3751839"/>
              <a:ext cx="199283" cy="465666"/>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894" dirty="0">
                <a:solidFill>
                  <a:prstClr val="black"/>
                </a:solidFill>
              </a:endParaRPr>
            </a:p>
          </p:txBody>
        </p:sp>
        <p:sp>
          <p:nvSpPr>
            <p:cNvPr id="36" name="TextBox 35"/>
            <p:cNvSpPr txBox="1"/>
            <p:nvPr/>
          </p:nvSpPr>
          <p:spPr>
            <a:xfrm>
              <a:off x="5241175" y="3969103"/>
              <a:ext cx="608056" cy="252061"/>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Rm842</a:t>
              </a:r>
            </a:p>
          </p:txBody>
        </p:sp>
      </p:grpSp>
      <p:grpSp>
        <p:nvGrpSpPr>
          <p:cNvPr id="59" name="Group 58"/>
          <p:cNvGrpSpPr/>
          <p:nvPr/>
        </p:nvGrpSpPr>
        <p:grpSpPr>
          <a:xfrm>
            <a:off x="8142110" y="1311617"/>
            <a:ext cx="1333585" cy="1001072"/>
            <a:chOff x="8178884" y="1172110"/>
            <a:chExt cx="1320632" cy="986121"/>
          </a:xfrm>
        </p:grpSpPr>
        <p:sp>
          <p:nvSpPr>
            <p:cNvPr id="3" name="Lightning Bolt 2"/>
            <p:cNvSpPr/>
            <p:nvPr/>
          </p:nvSpPr>
          <p:spPr>
            <a:xfrm>
              <a:off x="8853844" y="1402942"/>
              <a:ext cx="569555" cy="755289"/>
            </a:xfrm>
            <a:prstGeom prst="lightningBol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solidFill>
                  <a:prstClr val="white"/>
                </a:solidFill>
              </a:endParaRPr>
            </a:p>
          </p:txBody>
        </p:sp>
        <p:sp>
          <p:nvSpPr>
            <p:cNvPr id="37" name="TextBox 29"/>
            <p:cNvSpPr txBox="1"/>
            <p:nvPr/>
          </p:nvSpPr>
          <p:spPr>
            <a:xfrm>
              <a:off x="8178884" y="1172110"/>
              <a:ext cx="1320632" cy="390481"/>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ZA" sz="731" b="1" dirty="0">
                  <a:solidFill>
                    <a:prstClr val="black"/>
                  </a:solidFill>
                  <a:latin typeface="Arial" panose="020B0604020202020204" pitchFamily="34" charset="0"/>
                  <a:cs typeface="Arial" panose="020B0604020202020204" pitchFamily="34" charset="0"/>
                </a:rPr>
                <a:t>Imposed CoE ceiling</a:t>
              </a:r>
            </a:p>
          </p:txBody>
        </p:sp>
      </p:grpSp>
      <p:grpSp>
        <p:nvGrpSpPr>
          <p:cNvPr id="52" name="Group 51"/>
          <p:cNvGrpSpPr/>
          <p:nvPr/>
        </p:nvGrpSpPr>
        <p:grpSpPr>
          <a:xfrm>
            <a:off x="4549829" y="4239968"/>
            <a:ext cx="693711" cy="480809"/>
            <a:chOff x="4621493" y="4056731"/>
            <a:chExt cx="686974" cy="473629"/>
          </a:xfrm>
        </p:grpSpPr>
        <p:sp>
          <p:nvSpPr>
            <p:cNvPr id="42" name="TextBox 41"/>
            <p:cNvSpPr txBox="1"/>
            <p:nvPr/>
          </p:nvSpPr>
          <p:spPr>
            <a:xfrm>
              <a:off x="4621493" y="4056731"/>
              <a:ext cx="686974" cy="252062"/>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CTC/ICS</a:t>
              </a:r>
            </a:p>
          </p:txBody>
        </p:sp>
        <p:sp>
          <p:nvSpPr>
            <p:cNvPr id="43" name="TextBox 42"/>
            <p:cNvSpPr txBox="1"/>
            <p:nvPr/>
          </p:nvSpPr>
          <p:spPr>
            <a:xfrm>
              <a:off x="4660952" y="4278298"/>
              <a:ext cx="608057" cy="252062"/>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Rm530</a:t>
              </a:r>
            </a:p>
          </p:txBody>
        </p:sp>
        <p:sp>
          <p:nvSpPr>
            <p:cNvPr id="44" name="Left Brace 43"/>
            <p:cNvSpPr/>
            <p:nvPr/>
          </p:nvSpPr>
          <p:spPr>
            <a:xfrm rot="5400000">
              <a:off x="4794143" y="4071048"/>
              <a:ext cx="199283" cy="465666"/>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894" dirty="0">
                <a:solidFill>
                  <a:prstClr val="black"/>
                </a:solidFill>
              </a:endParaRPr>
            </a:p>
          </p:txBody>
        </p:sp>
      </p:grpSp>
      <p:sp>
        <p:nvSpPr>
          <p:cNvPr id="7" name="Oval 6"/>
          <p:cNvSpPr/>
          <p:nvPr/>
        </p:nvSpPr>
        <p:spPr>
          <a:xfrm>
            <a:off x="10282504" y="5602689"/>
            <a:ext cx="1140043" cy="10933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solidFill>
                <a:prstClr val="white"/>
              </a:solidFill>
            </a:endParaRPr>
          </a:p>
        </p:txBody>
      </p:sp>
      <p:grpSp>
        <p:nvGrpSpPr>
          <p:cNvPr id="63" name="Group 62"/>
          <p:cNvGrpSpPr/>
          <p:nvPr/>
        </p:nvGrpSpPr>
        <p:grpSpPr>
          <a:xfrm>
            <a:off x="9529490" y="3007692"/>
            <a:ext cx="1869254" cy="2259466"/>
            <a:chOff x="9552788" y="2896193"/>
            <a:chExt cx="1851099" cy="2225720"/>
          </a:xfrm>
        </p:grpSpPr>
        <p:sp>
          <p:nvSpPr>
            <p:cNvPr id="13" name="TextBox 12"/>
            <p:cNvSpPr txBox="1"/>
            <p:nvPr/>
          </p:nvSpPr>
          <p:spPr>
            <a:xfrm>
              <a:off x="9881679" y="4214800"/>
              <a:ext cx="1243339" cy="390481"/>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Accumulative CoE</a:t>
              </a:r>
            </a:p>
            <a:p>
              <a:r>
                <a:rPr lang="en-US" sz="731" b="1" dirty="0">
                  <a:solidFill>
                    <a:prstClr val="black"/>
                  </a:solidFill>
                  <a:latin typeface="Arial" panose="020B0604020202020204" pitchFamily="34" charset="0"/>
                  <a:cs typeface="Arial" panose="020B0604020202020204" pitchFamily="34" charset="0"/>
                </a:rPr>
                <a:t>Shortfall: Rb16.3</a:t>
              </a:r>
            </a:p>
          </p:txBody>
        </p:sp>
        <p:sp>
          <p:nvSpPr>
            <p:cNvPr id="14" name="Left Brace 13"/>
            <p:cNvSpPr/>
            <p:nvPr/>
          </p:nvSpPr>
          <p:spPr>
            <a:xfrm rot="16200000">
              <a:off x="10408292" y="3302619"/>
              <a:ext cx="141865" cy="1586715"/>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894" dirty="0">
                <a:solidFill>
                  <a:prstClr val="black"/>
                </a:solidFill>
              </a:endParaRPr>
            </a:p>
          </p:txBody>
        </p:sp>
        <p:sp>
          <p:nvSpPr>
            <p:cNvPr id="16" name="Left Brace 15"/>
            <p:cNvSpPr/>
            <p:nvPr/>
          </p:nvSpPr>
          <p:spPr>
            <a:xfrm rot="16200000">
              <a:off x="10088694" y="2493366"/>
              <a:ext cx="138382" cy="944036"/>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894" dirty="0">
                <a:solidFill>
                  <a:prstClr val="black"/>
                </a:solidFill>
              </a:endParaRPr>
            </a:p>
          </p:txBody>
        </p:sp>
        <p:sp>
          <p:nvSpPr>
            <p:cNvPr id="18" name="TextBox 17"/>
            <p:cNvSpPr txBox="1"/>
            <p:nvPr/>
          </p:nvSpPr>
          <p:spPr>
            <a:xfrm>
              <a:off x="9552788" y="3145806"/>
              <a:ext cx="1203881" cy="390481"/>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Reprioritised CoE</a:t>
              </a:r>
            </a:p>
            <a:p>
              <a:r>
                <a:rPr lang="en-US" sz="731" b="1" dirty="0">
                  <a:solidFill>
                    <a:prstClr val="black"/>
                  </a:solidFill>
                  <a:latin typeface="Arial" panose="020B0604020202020204" pitchFamily="34" charset="0"/>
                  <a:cs typeface="Arial" panose="020B0604020202020204" pitchFamily="34" charset="0"/>
                </a:rPr>
                <a:t>Shortfall: Rb8.5</a:t>
              </a:r>
            </a:p>
          </p:txBody>
        </p:sp>
        <p:sp>
          <p:nvSpPr>
            <p:cNvPr id="20" name="Left Brace 19"/>
            <p:cNvSpPr/>
            <p:nvPr/>
          </p:nvSpPr>
          <p:spPr>
            <a:xfrm rot="16200000">
              <a:off x="10923119" y="3319432"/>
              <a:ext cx="138426" cy="560500"/>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894" dirty="0">
                <a:solidFill>
                  <a:prstClr val="black"/>
                </a:solidFill>
              </a:endParaRPr>
            </a:p>
          </p:txBody>
        </p:sp>
        <p:sp>
          <p:nvSpPr>
            <p:cNvPr id="26" name="TextBox 25"/>
            <p:cNvSpPr txBox="1"/>
            <p:nvPr/>
          </p:nvSpPr>
          <p:spPr>
            <a:xfrm>
              <a:off x="10061902" y="3778320"/>
              <a:ext cx="1341985" cy="252062"/>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CoE Shortfall: Rb7.8</a:t>
              </a:r>
            </a:p>
          </p:txBody>
        </p:sp>
        <p:sp>
          <p:nvSpPr>
            <p:cNvPr id="45" name="TextBox 44"/>
            <p:cNvSpPr txBox="1"/>
            <p:nvPr/>
          </p:nvSpPr>
          <p:spPr>
            <a:xfrm>
              <a:off x="9848866" y="4593011"/>
              <a:ext cx="1521869" cy="528902"/>
            </a:xfrm>
            <a:prstGeom prst="rect">
              <a:avLst/>
            </a:prstGeom>
            <a:noFill/>
          </p:spPr>
          <p:txBody>
            <a:bodyPr wrap="square" rtlCol="0">
              <a:spAutoFit/>
            </a:bodyPr>
            <a:lstStyle/>
            <a:p>
              <a:r>
                <a:rPr lang="en-US" sz="731" b="1" dirty="0">
                  <a:solidFill>
                    <a:prstClr val="black"/>
                  </a:solidFill>
                  <a:latin typeface="Arial" panose="020B0604020202020204" pitchFamily="34" charset="0"/>
                  <a:cs typeface="Arial" panose="020B0604020202020204" pitchFamily="34" charset="0"/>
                </a:rPr>
                <a:t>Reduce HR capacity by 9,512 to fit within CoE Allocation</a:t>
              </a:r>
            </a:p>
          </p:txBody>
        </p:sp>
      </p:grpSp>
      <p:grpSp>
        <p:nvGrpSpPr>
          <p:cNvPr id="60" name="Group 59"/>
          <p:cNvGrpSpPr/>
          <p:nvPr/>
        </p:nvGrpSpPr>
        <p:grpSpPr>
          <a:xfrm>
            <a:off x="6561558" y="747377"/>
            <a:ext cx="2430659" cy="396402"/>
            <a:chOff x="6613683" y="616298"/>
            <a:chExt cx="2407052" cy="390481"/>
          </a:xfrm>
        </p:grpSpPr>
        <p:sp>
          <p:nvSpPr>
            <p:cNvPr id="48" name="TextBox 47"/>
            <p:cNvSpPr txBox="1"/>
            <p:nvPr/>
          </p:nvSpPr>
          <p:spPr>
            <a:xfrm>
              <a:off x="6613683" y="616298"/>
              <a:ext cx="2407052" cy="390481"/>
            </a:xfrm>
            <a:prstGeom prst="rect">
              <a:avLst/>
            </a:prstGeom>
            <a:noFill/>
          </p:spPr>
          <p:txBody>
            <a:bodyPr wrap="square" rtlCol="0">
              <a:spAutoFit/>
            </a:bodyPr>
            <a:lstStyle/>
            <a:p>
              <a:r>
                <a:rPr lang="en-US" sz="731" b="1" dirty="0">
                  <a:solidFill>
                    <a:prstClr val="black"/>
                  </a:solidFill>
                  <a:latin typeface="Arial" panose="020B0604020202020204" pitchFamily="34" charset="0"/>
                  <a:cs typeface="Arial" panose="020B0604020202020204" pitchFamily="34" charset="0"/>
                </a:rPr>
                <a:t>Drive to earn more:  OSD, Deploy, </a:t>
              </a:r>
            </a:p>
            <a:p>
              <a:r>
                <a:rPr lang="en-US" sz="731" b="1" dirty="0">
                  <a:solidFill>
                    <a:prstClr val="black"/>
                  </a:solidFill>
                  <a:latin typeface="Arial" panose="020B0604020202020204" pitchFamily="34" charset="0"/>
                  <a:cs typeface="Arial" panose="020B0604020202020204" pitchFamily="34" charset="0"/>
                </a:rPr>
                <a:t>Promote, Allowance</a:t>
              </a:r>
            </a:p>
          </p:txBody>
        </p:sp>
        <p:cxnSp>
          <p:nvCxnSpPr>
            <p:cNvPr id="49" name="Straight Arrow Connector 48"/>
            <p:cNvCxnSpPr/>
            <p:nvPr/>
          </p:nvCxnSpPr>
          <p:spPr>
            <a:xfrm>
              <a:off x="6692404" y="955055"/>
              <a:ext cx="23283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4525499" y="3244250"/>
            <a:ext cx="1632058" cy="309175"/>
            <a:chOff x="4597399" y="3075879"/>
            <a:chExt cx="1616207" cy="304558"/>
          </a:xfrm>
        </p:grpSpPr>
        <p:sp>
          <p:nvSpPr>
            <p:cNvPr id="46" name="TextBox 45"/>
            <p:cNvSpPr txBox="1"/>
            <p:nvPr/>
          </p:nvSpPr>
          <p:spPr>
            <a:xfrm>
              <a:off x="4769029" y="3075879"/>
              <a:ext cx="1444577" cy="252062"/>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Curb loss of expertise</a:t>
              </a:r>
            </a:p>
          </p:txBody>
        </p:sp>
        <p:cxnSp>
          <p:nvCxnSpPr>
            <p:cNvPr id="51" name="Straight Connector 50"/>
            <p:cNvCxnSpPr/>
            <p:nvPr/>
          </p:nvCxnSpPr>
          <p:spPr>
            <a:xfrm>
              <a:off x="4597399" y="3380437"/>
              <a:ext cx="16002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64" name="TextBox 63"/>
          <p:cNvSpPr txBox="1"/>
          <p:nvPr/>
        </p:nvSpPr>
        <p:spPr>
          <a:xfrm>
            <a:off x="1815248" y="1194449"/>
            <a:ext cx="1215688" cy="255883"/>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Peak HR Strength</a:t>
            </a:r>
          </a:p>
        </p:txBody>
      </p:sp>
      <p:sp>
        <p:nvSpPr>
          <p:cNvPr id="66" name="Rectangle 65"/>
          <p:cNvSpPr/>
          <p:nvPr/>
        </p:nvSpPr>
        <p:spPr>
          <a:xfrm>
            <a:off x="1316722" y="3518190"/>
            <a:ext cx="2650089" cy="677441"/>
          </a:xfrm>
          <a:prstGeom prst="rect">
            <a:avLst/>
          </a:prstGeom>
        </p:spPr>
        <p:txBody>
          <a:bodyPr wrap="square">
            <a:spAutoFit/>
          </a:bodyPr>
          <a:lstStyle/>
          <a:p>
            <a:pPr marL="139303" indent="-139303" algn="just">
              <a:buFont typeface="Arial" panose="020B0604020202020204" pitchFamily="34" charset="0"/>
              <a:buChar char="•"/>
            </a:pPr>
            <a:r>
              <a:rPr lang="en-ZA" sz="731" b="1" dirty="0">
                <a:solidFill>
                  <a:prstClr val="black"/>
                </a:solidFill>
                <a:latin typeface="Arial" panose="020B0604020202020204" pitchFamily="34" charset="0"/>
                <a:cs typeface="Arial" panose="020B0604020202020204" pitchFamily="34" charset="0"/>
              </a:rPr>
              <a:t>Strength on 1 April Annually</a:t>
            </a:r>
          </a:p>
          <a:p>
            <a:pPr marL="139303" indent="-139303" algn="just">
              <a:buFont typeface="Arial" panose="020B0604020202020204" pitchFamily="34" charset="0"/>
              <a:buChar char="•"/>
            </a:pPr>
            <a:r>
              <a:rPr lang="en-ZA" sz="731" b="1" dirty="0">
                <a:solidFill>
                  <a:prstClr val="black"/>
                </a:solidFill>
                <a:latin typeface="Arial" panose="020B0604020202020204" pitchFamily="34" charset="0"/>
                <a:cs typeface="Arial" panose="020B0604020202020204" pitchFamily="34" charset="0"/>
              </a:rPr>
              <a:t>MSDS Strength on 1 April Annually</a:t>
            </a:r>
          </a:p>
          <a:p>
            <a:pPr marL="139303" indent="-139303" algn="just">
              <a:buFont typeface="Arial" panose="020B0604020202020204" pitchFamily="34" charset="0"/>
              <a:buChar char="•"/>
            </a:pPr>
            <a:r>
              <a:rPr lang="en-ZA" sz="731" b="1" dirty="0">
                <a:solidFill>
                  <a:prstClr val="black"/>
                </a:solidFill>
                <a:latin typeface="Arial" panose="020B0604020202020204" pitchFamily="34" charset="0"/>
                <a:cs typeface="Arial" panose="020B0604020202020204" pitchFamily="34" charset="0"/>
              </a:rPr>
              <a:t>Expenditure reported for the FY</a:t>
            </a:r>
          </a:p>
          <a:p>
            <a:pPr marL="139303" indent="-139303" algn="just">
              <a:buFont typeface="Arial" panose="020B0604020202020204" pitchFamily="34" charset="0"/>
              <a:buChar char="•"/>
            </a:pPr>
            <a:r>
              <a:rPr lang="en-ZA" sz="731" b="1" dirty="0">
                <a:solidFill>
                  <a:prstClr val="black"/>
                </a:solidFill>
                <a:latin typeface="Arial" panose="020B0604020202020204" pitchFamily="34" charset="0"/>
                <a:cs typeface="Arial" panose="020B0604020202020204" pitchFamily="34" charset="0"/>
              </a:rPr>
              <a:t>Projected Expenditure for MTEF 2020</a:t>
            </a:r>
          </a:p>
        </p:txBody>
      </p:sp>
      <p:grpSp>
        <p:nvGrpSpPr>
          <p:cNvPr id="68" name="Group 67"/>
          <p:cNvGrpSpPr/>
          <p:nvPr/>
        </p:nvGrpSpPr>
        <p:grpSpPr>
          <a:xfrm>
            <a:off x="10305230" y="503975"/>
            <a:ext cx="1124224" cy="542451"/>
            <a:chOff x="10320996" y="376529"/>
            <a:chExt cx="1113306" cy="534350"/>
          </a:xfrm>
        </p:grpSpPr>
        <p:sp>
          <p:nvSpPr>
            <p:cNvPr id="65" name="TextBox 64"/>
            <p:cNvSpPr txBox="1"/>
            <p:nvPr/>
          </p:nvSpPr>
          <p:spPr>
            <a:xfrm>
              <a:off x="10378392" y="376529"/>
              <a:ext cx="1055910" cy="252062"/>
            </a:xfrm>
            <a:prstGeom prst="rect">
              <a:avLst/>
            </a:prstGeom>
            <a:noFill/>
          </p:spPr>
          <p:txBody>
            <a:bodyPr wrap="none" rtlCol="0">
              <a:spAutoFit/>
            </a:bodyPr>
            <a:lstStyle/>
            <a:p>
              <a:r>
                <a:rPr lang="en-US" sz="731" b="1" dirty="0">
                  <a:solidFill>
                    <a:prstClr val="black"/>
                  </a:solidFill>
                  <a:latin typeface="Arial" panose="020B0604020202020204" pitchFamily="34" charset="0"/>
                  <a:cs typeface="Arial" panose="020B0604020202020204" pitchFamily="34" charset="0"/>
                </a:rPr>
                <a:t>Projection CoE</a:t>
              </a:r>
            </a:p>
          </p:txBody>
        </p:sp>
        <p:sp>
          <p:nvSpPr>
            <p:cNvPr id="67" name="Left Brace 66"/>
            <p:cNvSpPr/>
            <p:nvPr/>
          </p:nvSpPr>
          <p:spPr>
            <a:xfrm rot="5400000">
              <a:off x="10640954" y="341307"/>
              <a:ext cx="249614" cy="889529"/>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894" dirty="0">
                <a:solidFill>
                  <a:prstClr val="black"/>
                </a:solidFill>
              </a:endParaRPr>
            </a:p>
          </p:txBody>
        </p:sp>
      </p:grpSp>
    </p:spTree>
    <p:extLst>
      <p:ext uri="{BB962C8B-B14F-4D97-AF65-F5344CB8AC3E}">
        <p14:creationId xmlns:p14="http://schemas.microsoft.com/office/powerpoint/2010/main" val="1237070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ZA" dirty="0" smtClean="0"/>
              <a:t>BUDGET ALLOCATION RATIOS </a:t>
            </a:r>
            <a:endParaRPr lang="en-GB" dirty="0"/>
          </a:p>
        </p:txBody>
      </p:sp>
      <p:graphicFrame>
        <p:nvGraphicFramePr>
          <p:cNvPr id="7" name="Table 6">
            <a:extLst>
              <a:ext uri="{FF2B5EF4-FFF2-40B4-BE49-F238E27FC236}">
                <a16:creationId xmlns="" xmlns:a16="http://schemas.microsoft.com/office/drawing/2014/main" id="{12C628E8-4DC8-6C41-A748-044D9F3C3DB0}"/>
              </a:ext>
            </a:extLst>
          </p:cNvPr>
          <p:cNvGraphicFramePr>
            <a:graphicFrameLocks noGrp="1"/>
          </p:cNvGraphicFramePr>
          <p:nvPr>
            <p:extLst>
              <p:ext uri="{D42A27DB-BD31-4B8C-83A1-F6EECF244321}">
                <p14:modId xmlns:p14="http://schemas.microsoft.com/office/powerpoint/2010/main" val="2802156984"/>
              </p:ext>
            </p:extLst>
          </p:nvPr>
        </p:nvGraphicFramePr>
        <p:xfrm>
          <a:off x="846259" y="1799082"/>
          <a:ext cx="10097965" cy="4768024"/>
        </p:xfrm>
        <a:graphic>
          <a:graphicData uri="http://schemas.openxmlformats.org/drawingml/2006/table">
            <a:tbl>
              <a:tblPr firstRow="1" bandRow="1"/>
              <a:tblGrid>
                <a:gridCol w="479006">
                  <a:extLst>
                    <a:ext uri="{9D8B030D-6E8A-4147-A177-3AD203B41FA5}">
                      <a16:colId xmlns="" xmlns:a16="http://schemas.microsoft.com/office/drawing/2014/main" val="20006"/>
                    </a:ext>
                  </a:extLst>
                </a:gridCol>
                <a:gridCol w="1408726">
                  <a:extLst>
                    <a:ext uri="{9D8B030D-6E8A-4147-A177-3AD203B41FA5}">
                      <a16:colId xmlns="" xmlns:a16="http://schemas.microsoft.com/office/drawing/2014/main" val="20000"/>
                    </a:ext>
                  </a:extLst>
                </a:gridCol>
                <a:gridCol w="1408726">
                  <a:extLst>
                    <a:ext uri="{9D8B030D-6E8A-4147-A177-3AD203B41FA5}">
                      <a16:colId xmlns="" xmlns:a16="http://schemas.microsoft.com/office/drawing/2014/main" val="20004"/>
                    </a:ext>
                  </a:extLst>
                </a:gridCol>
                <a:gridCol w="1397722">
                  <a:extLst>
                    <a:ext uri="{9D8B030D-6E8A-4147-A177-3AD203B41FA5}">
                      <a16:colId xmlns="" xmlns:a16="http://schemas.microsoft.com/office/drawing/2014/main" val="20005"/>
                    </a:ext>
                  </a:extLst>
                </a:gridCol>
                <a:gridCol w="1419731">
                  <a:extLst>
                    <a:ext uri="{9D8B030D-6E8A-4147-A177-3AD203B41FA5}">
                      <a16:colId xmlns="" xmlns:a16="http://schemas.microsoft.com/office/drawing/2014/main" val="20001"/>
                    </a:ext>
                  </a:extLst>
                </a:gridCol>
                <a:gridCol w="1430737">
                  <a:extLst>
                    <a:ext uri="{9D8B030D-6E8A-4147-A177-3AD203B41FA5}">
                      <a16:colId xmlns="" xmlns:a16="http://schemas.microsoft.com/office/drawing/2014/main" val="20002"/>
                    </a:ext>
                  </a:extLst>
                </a:gridCol>
                <a:gridCol w="1397722">
                  <a:extLst>
                    <a:ext uri="{9D8B030D-6E8A-4147-A177-3AD203B41FA5}">
                      <a16:colId xmlns="" xmlns:a16="http://schemas.microsoft.com/office/drawing/2014/main" val="20003"/>
                    </a:ext>
                  </a:extLst>
                </a:gridCol>
                <a:gridCol w="1155595">
                  <a:extLst>
                    <a:ext uri="{9D8B030D-6E8A-4147-A177-3AD203B41FA5}">
                      <a16:colId xmlns="" xmlns:a16="http://schemas.microsoft.com/office/drawing/2014/main" val="20007"/>
                    </a:ext>
                  </a:extLst>
                </a:gridCol>
              </a:tblGrid>
              <a:tr h="507513">
                <a:tc gridSpan="2">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n-US" sz="1800" dirty="0" smtClean="0">
                          <a:solidFill>
                            <a:schemeClr val="bg1"/>
                          </a:solidFill>
                        </a:rPr>
                        <a:t>Description</a:t>
                      </a:r>
                      <a:endParaRPr lang="en-US"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F7137"/>
                    </a:solidFill>
                  </a:tcPr>
                </a:tc>
                <a:tc hMerge="1">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endParaRPr lang="en-US"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F7137"/>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n-US" sz="1800" dirty="0">
                          <a:solidFill>
                            <a:schemeClr val="bg1"/>
                          </a:solidFill>
                        </a:rPr>
                        <a:t>2018/19</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rPr>
                        <a:t>(Actual</a:t>
                      </a:r>
                      <a:r>
                        <a:rPr lang="en-US" sz="1800" dirty="0" smtClean="0">
                          <a:solidFill>
                            <a:schemeClr val="bg1"/>
                          </a:solidFill>
                        </a:rPr>
                        <a:t>) (*R000</a:t>
                      </a:r>
                      <a:r>
                        <a:rPr lang="en-US" sz="1800" dirty="0">
                          <a:solidFill>
                            <a:schemeClr val="bg1"/>
                          </a:solidFill>
                        </a:rPr>
                        <a:t>)</a:t>
                      </a:r>
                      <a:endParaRPr lang="en-US" sz="1800"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F7137"/>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n-US" sz="1800" dirty="0" smtClean="0">
                          <a:solidFill>
                            <a:schemeClr val="bg1"/>
                          </a:solidFill>
                        </a:rPr>
                        <a:t>2019/20</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(Actual) (*R000) </a:t>
                      </a:r>
                      <a:endParaRPr lang="en-US"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F7137"/>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2020/21     In-year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(*R000)</a:t>
                      </a:r>
                      <a:endParaRPr lang="en-ZA"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F7137"/>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2021/22 Projected</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(*R000)</a:t>
                      </a:r>
                      <a:endParaRPr lang="en-ZA"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F7137"/>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2022/23 Projected</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(*R000)</a:t>
                      </a:r>
                      <a:endParaRPr lang="en-ZA" sz="18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F7137"/>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n-ZA" sz="1800" dirty="0">
                          <a:solidFill>
                            <a:schemeClr val="bg1"/>
                          </a:solidFill>
                        </a:rPr>
                        <a:t>Optimal Ratios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F7137"/>
                    </a:solidFill>
                  </a:tcPr>
                </a:tc>
                <a:extLst>
                  <a:ext uri="{0D108BD9-81ED-4DB2-BD59-A6C34878D82A}">
                    <a16:rowId xmlns="" xmlns:a16="http://schemas.microsoft.com/office/drawing/2014/main" val="10000"/>
                  </a:ext>
                </a:extLst>
              </a:tr>
              <a:tr h="483346">
                <a:tc gridSpan="2">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700" b="0" dirty="0" smtClean="0">
                          <a:solidFill>
                            <a:schemeClr val="tx1"/>
                          </a:solidFill>
                        </a:rPr>
                        <a:t>Defence Allocation</a:t>
                      </a:r>
                      <a:endParaRPr lang="en-ZA"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endParaRPr lang="en-ZA"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48 492</a:t>
                      </a:r>
                      <a:r>
                        <a:rPr lang="en-ZA" sz="1800" b="1" baseline="0" dirty="0">
                          <a:solidFill>
                            <a:schemeClr val="tx1"/>
                          </a:solidFill>
                        </a:rPr>
                        <a:t> 072</a:t>
                      </a:r>
                      <a:endParaRPr lang="en-ZA"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50 512 992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52 438 621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50 852 491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52 993 577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endParaRPr lang="en-ZA"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507513">
                <a:tc rowSpan="2">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700" b="0" dirty="0">
                          <a:solidFill>
                            <a:schemeClr val="tx1"/>
                          </a:solidFill>
                        </a:rPr>
                        <a:t>CoE </a:t>
                      </a:r>
                      <a:r>
                        <a:rPr lang="en-ZA" sz="1700" b="0" dirty="0" smtClean="0">
                          <a:solidFill>
                            <a:schemeClr val="tx1"/>
                          </a:solidFill>
                        </a:rPr>
                        <a:t>Allocation</a:t>
                      </a:r>
                      <a:endParaRPr lang="en-ZA"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27 116 696</a:t>
                      </a:r>
                    </a:p>
                    <a:p>
                      <a:pPr algn="ctr"/>
                      <a:r>
                        <a:rPr lang="en-ZA" sz="1800" b="1" dirty="0">
                          <a:solidFill>
                            <a:srgbClr val="FF0000"/>
                          </a:solidFill>
                        </a:rPr>
                        <a:t>55.91%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29 193 710</a:t>
                      </a:r>
                    </a:p>
                    <a:p>
                      <a:pPr algn="ctr"/>
                      <a:r>
                        <a:rPr lang="en-ZA" sz="1800" b="1" dirty="0">
                          <a:solidFill>
                            <a:srgbClr val="FF0000"/>
                          </a:solidFill>
                        </a:rPr>
                        <a:t>57.79%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US" sz="1800" b="1" dirty="0" smtClean="0">
                          <a:solidFill>
                            <a:schemeClr val="tx1"/>
                          </a:solidFill>
                        </a:rPr>
                        <a:t>31 177 687</a:t>
                      </a:r>
                      <a:endParaRPr lang="en-US" sz="1800" b="1" dirty="0">
                        <a:solidFill>
                          <a:schemeClr val="tx1"/>
                        </a:solidFill>
                      </a:endParaRPr>
                    </a:p>
                    <a:p>
                      <a:pPr algn="ctr"/>
                      <a:r>
                        <a:rPr lang="en-US" sz="1800" b="1" dirty="0" smtClean="0">
                          <a:solidFill>
                            <a:srgbClr val="FF0000"/>
                          </a:solidFill>
                        </a:rPr>
                        <a:t>59.45%</a:t>
                      </a:r>
                      <a:endParaRPr lang="en-ZA"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US" sz="1800" b="1" dirty="0" smtClean="0">
                          <a:solidFill>
                            <a:schemeClr val="tx1"/>
                          </a:solidFill>
                        </a:rPr>
                        <a:t>33 204237</a:t>
                      </a:r>
                      <a:endParaRPr lang="en-US" sz="1800" b="1" dirty="0">
                        <a:solidFill>
                          <a:schemeClr val="tx1"/>
                        </a:solidFill>
                      </a:endParaRPr>
                    </a:p>
                    <a:p>
                      <a:pPr algn="ctr"/>
                      <a:r>
                        <a:rPr lang="en-US" sz="1800" b="1" dirty="0" smtClean="0">
                          <a:solidFill>
                            <a:srgbClr val="FF0000"/>
                          </a:solidFill>
                        </a:rPr>
                        <a:t>65.29%</a:t>
                      </a:r>
                      <a:endParaRPr lang="en-ZA"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US" sz="1800" b="1" dirty="0" smtClean="0">
                          <a:solidFill>
                            <a:schemeClr val="tx1"/>
                          </a:solidFill>
                        </a:rPr>
                        <a:t>34 648416</a:t>
                      </a:r>
                      <a:endParaRPr lang="en-US" sz="1800" b="1" dirty="0">
                        <a:solidFill>
                          <a:schemeClr val="tx1"/>
                        </a:solidFill>
                      </a:endParaRPr>
                    </a:p>
                    <a:p>
                      <a:pPr algn="ctr"/>
                      <a:r>
                        <a:rPr lang="en-US" sz="1800" b="1" dirty="0" smtClean="0">
                          <a:solidFill>
                            <a:srgbClr val="FF0000"/>
                          </a:solidFill>
                        </a:rPr>
                        <a:t>65.38%</a:t>
                      </a:r>
                      <a:endParaRPr lang="en-ZA"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rowSpan="2">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rgbClr val="0066FF"/>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536123">
                <a:tc vMerge="1">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endParaRPr lang="en-ZA"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F7137">
                        <a:alpha val="1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700" b="0" baseline="0" dirty="0" smtClean="0">
                          <a:solidFill>
                            <a:schemeClr val="tx1"/>
                          </a:solidFill>
                        </a:rPr>
                        <a:t>Projected </a:t>
                      </a:r>
                      <a:r>
                        <a:rPr lang="en-ZA" sz="1700" b="0" baseline="0" dirty="0">
                          <a:solidFill>
                            <a:schemeClr val="tx1"/>
                          </a:solidFill>
                        </a:rPr>
                        <a:t>CoE</a:t>
                      </a:r>
                      <a:endParaRPr lang="en-ZA"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804"/>
                      </a:scheme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30 011 960</a:t>
                      </a:r>
                    </a:p>
                    <a:p>
                      <a:pPr marL="0" marR="0" indent="0" algn="ctr" defTabSz="914400" rtl="0" eaLnBrk="1" fontAlgn="auto" latinLnBrk="0" hangingPunct="1">
                        <a:lnSpc>
                          <a:spcPct val="100000"/>
                        </a:lnSpc>
                        <a:spcBef>
                          <a:spcPts val="0"/>
                        </a:spcBef>
                        <a:spcAft>
                          <a:spcPts val="0"/>
                        </a:spcAft>
                        <a:buClrTx/>
                        <a:buSzTx/>
                        <a:buFontTx/>
                        <a:buNone/>
                        <a:tabLst/>
                        <a:defRPr/>
                      </a:pPr>
                      <a:r>
                        <a:rPr lang="en-ZA" sz="1800" b="1" dirty="0">
                          <a:solidFill>
                            <a:srgbClr val="FF0000"/>
                          </a:solidFill>
                        </a:rPr>
                        <a:t>61,89%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804"/>
                      </a:scheme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31 891 704</a:t>
                      </a:r>
                    </a:p>
                    <a:p>
                      <a:pPr algn="ctr"/>
                      <a:r>
                        <a:rPr lang="en-ZA" sz="1800" b="1" dirty="0">
                          <a:solidFill>
                            <a:srgbClr val="FF0000"/>
                          </a:solidFill>
                        </a:rPr>
                        <a:t>63,15%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804"/>
                      </a:scheme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34 195 252</a:t>
                      </a:r>
                    </a:p>
                    <a:p>
                      <a:pPr algn="ctr"/>
                      <a:r>
                        <a:rPr lang="en-ZA" sz="1800" b="1" dirty="0">
                          <a:solidFill>
                            <a:srgbClr val="FF0000"/>
                          </a:solidFill>
                        </a:rPr>
                        <a:t>65,21%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804"/>
                      </a:scheme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36 597 365</a:t>
                      </a:r>
                    </a:p>
                    <a:p>
                      <a:pPr algn="ctr"/>
                      <a:r>
                        <a:rPr lang="en-ZA" sz="1800" b="1" dirty="0">
                          <a:solidFill>
                            <a:srgbClr val="FF0000"/>
                          </a:solidFill>
                        </a:rPr>
                        <a:t>71,96%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804"/>
                      </a:scheme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39 224 288</a:t>
                      </a:r>
                    </a:p>
                    <a:p>
                      <a:pPr algn="ctr"/>
                      <a:r>
                        <a:rPr lang="en-ZA" sz="1800" b="1" dirty="0">
                          <a:solidFill>
                            <a:srgbClr val="FF0000"/>
                          </a:solidFill>
                        </a:rPr>
                        <a:t>74,02%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804"/>
                      </a:schemeClr>
                    </a:solidFill>
                  </a:tcPr>
                </a:tc>
                <a:tc vMerge="1">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endParaRPr lang="en-ZA" sz="1800" b="1" dirty="0">
                        <a:solidFill>
                          <a:srgbClr val="0066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9804"/>
                      </a:schemeClr>
                    </a:solidFill>
                  </a:tcPr>
                </a:tc>
                <a:extLst>
                  <a:ext uri="{0D108BD9-81ED-4DB2-BD59-A6C34878D82A}">
                    <a16:rowId xmlns="" xmlns:a16="http://schemas.microsoft.com/office/drawing/2014/main" val="10004"/>
                  </a:ext>
                </a:extLst>
              </a:tr>
              <a:tr h="725019">
                <a:tc rowSpan="2">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US" sz="1800" b="1" dirty="0">
                          <a:solidFill>
                            <a:schemeClr val="tx1"/>
                          </a:solidFill>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US" sz="1700" b="0" dirty="0">
                          <a:solidFill>
                            <a:schemeClr val="tx1"/>
                          </a:solidFill>
                        </a:rPr>
                        <a:t>Operating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17 177 474</a:t>
                      </a:r>
                    </a:p>
                    <a:p>
                      <a:pPr algn="ctr"/>
                      <a:r>
                        <a:rPr lang="en-ZA" sz="1800" b="1" dirty="0">
                          <a:solidFill>
                            <a:srgbClr val="FF0000"/>
                          </a:solidFill>
                        </a:rPr>
                        <a:t>35.42%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16 619 280</a:t>
                      </a:r>
                    </a:p>
                    <a:p>
                      <a:pPr algn="ctr"/>
                      <a:r>
                        <a:rPr lang="en-ZA" sz="1800" b="1" dirty="0">
                          <a:solidFill>
                            <a:srgbClr val="FF0000"/>
                          </a:solidFill>
                        </a:rPr>
                        <a:t>32.90%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fontAlgn="b"/>
                      <a:r>
                        <a:rPr lang="en-ZA" sz="1800" b="1" i="0" u="none" strike="noStrike" kern="1200" dirty="0">
                          <a:solidFill>
                            <a:schemeClr val="tx1"/>
                          </a:solidFill>
                          <a:effectLst/>
                          <a:latin typeface="+mn-lt"/>
                          <a:ea typeface="+mn-ea"/>
                          <a:cs typeface="+mn-cs"/>
                        </a:rPr>
                        <a:t>18 684 529</a:t>
                      </a:r>
                    </a:p>
                    <a:p>
                      <a:pPr algn="ctr" fontAlgn="b"/>
                      <a:r>
                        <a:rPr lang="en-ZA" sz="1800" b="1" i="0" u="none" strike="noStrike" kern="1200" dirty="0">
                          <a:solidFill>
                            <a:srgbClr val="FF0000"/>
                          </a:solidFill>
                          <a:effectLst/>
                          <a:latin typeface="+mn-lt"/>
                          <a:ea typeface="+mn-ea"/>
                          <a:cs typeface="+mn-cs"/>
                        </a:rPr>
                        <a:t>35.56%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17 526 903</a:t>
                      </a:r>
                    </a:p>
                    <a:p>
                      <a:pPr algn="ctr"/>
                      <a:r>
                        <a:rPr lang="en-ZA" sz="1800" b="1" dirty="0">
                          <a:solidFill>
                            <a:srgbClr val="FF0000"/>
                          </a:solidFill>
                        </a:rPr>
                        <a:t>34.46%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fontAlgn="b"/>
                      <a:r>
                        <a:rPr lang="en-ZA" sz="1800" b="1" i="0" u="none" strike="noStrike" kern="1200" dirty="0">
                          <a:solidFill>
                            <a:schemeClr val="tx1"/>
                          </a:solidFill>
                          <a:effectLst/>
                          <a:latin typeface="+mn-lt"/>
                          <a:ea typeface="+mn-ea"/>
                          <a:cs typeface="+mn-cs"/>
                        </a:rPr>
                        <a:t>18 425 899</a:t>
                      </a:r>
                    </a:p>
                    <a:p>
                      <a:pPr algn="ctr" fontAlgn="b"/>
                      <a:r>
                        <a:rPr lang="en-ZA" sz="1800" b="1" i="0" u="none" strike="noStrike" kern="1200" dirty="0">
                          <a:solidFill>
                            <a:srgbClr val="FF0000"/>
                          </a:solidFill>
                          <a:effectLst/>
                          <a:latin typeface="+mn-lt"/>
                          <a:ea typeface="+mn-ea"/>
                          <a:cs typeface="+mn-cs"/>
                        </a:rPr>
                        <a:t>34.77%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rowSpan="2">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fontAlgn="b"/>
                      <a:r>
                        <a:rPr lang="en-ZA" sz="1800" b="1" i="0" u="none" strike="noStrike" kern="1200" dirty="0">
                          <a:solidFill>
                            <a:srgbClr val="0066FF"/>
                          </a:solidFill>
                          <a:effectLst/>
                          <a:latin typeface="+mn-lt"/>
                          <a:ea typeface="+mn-ea"/>
                          <a:cs typeface="+mn-cs"/>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725019">
                <a:tc vMerge="1">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endParaRPr 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F7137">
                        <a:alpha val="23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US" sz="1700" b="0" dirty="0" smtClean="0">
                          <a:solidFill>
                            <a:schemeClr val="tx1"/>
                          </a:solidFill>
                        </a:rPr>
                        <a:t>Internal </a:t>
                      </a:r>
                      <a:r>
                        <a:rPr lang="en-US" sz="1700" b="0" dirty="0">
                          <a:solidFill>
                            <a:schemeClr val="tx1"/>
                          </a:solidFill>
                        </a:rPr>
                        <a:t>Adjustment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14 282</a:t>
                      </a:r>
                      <a:r>
                        <a:rPr lang="en-ZA" sz="1800" b="1" baseline="0" dirty="0">
                          <a:solidFill>
                            <a:schemeClr val="tx1"/>
                          </a:solidFill>
                        </a:rPr>
                        <a:t> 211</a:t>
                      </a:r>
                      <a:endParaRPr lang="en-ZA" sz="1800" b="1" dirty="0">
                        <a:solidFill>
                          <a:schemeClr val="tx1"/>
                        </a:solidFill>
                      </a:endParaRPr>
                    </a:p>
                    <a:p>
                      <a:pPr algn="ctr"/>
                      <a:r>
                        <a:rPr lang="en-ZA" sz="1800" b="1" dirty="0">
                          <a:solidFill>
                            <a:srgbClr val="FF0000"/>
                          </a:solidFill>
                        </a:rPr>
                        <a:t>29,46%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13 921 356</a:t>
                      </a:r>
                    </a:p>
                    <a:p>
                      <a:pPr algn="ctr"/>
                      <a:r>
                        <a:rPr lang="en-ZA" sz="1800" b="1" dirty="0">
                          <a:solidFill>
                            <a:srgbClr val="FF0000"/>
                          </a:solidFill>
                        </a:rPr>
                        <a:t>27,55%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fontAlgn="b"/>
                      <a:r>
                        <a:rPr lang="en-ZA" sz="1800" b="1" i="0" u="none" strike="noStrike" kern="1200" dirty="0" smtClean="0">
                          <a:solidFill>
                            <a:schemeClr val="tx1"/>
                          </a:solidFill>
                          <a:effectLst/>
                          <a:latin typeface="+mn-lt"/>
                          <a:ea typeface="+mn-ea"/>
                          <a:cs typeface="+mn-cs"/>
                        </a:rPr>
                        <a:t>12 866 422</a:t>
                      </a:r>
                      <a:endParaRPr lang="en-ZA" sz="1800" b="1" i="0" u="none" strike="noStrike" kern="1200" dirty="0">
                        <a:solidFill>
                          <a:schemeClr val="tx1"/>
                        </a:solidFill>
                        <a:effectLst/>
                        <a:latin typeface="+mn-lt"/>
                        <a:ea typeface="+mn-ea"/>
                        <a:cs typeface="+mn-cs"/>
                      </a:endParaRPr>
                    </a:p>
                    <a:p>
                      <a:pPr algn="ctr" fontAlgn="b"/>
                      <a:r>
                        <a:rPr lang="en-ZA" sz="1800" b="1" i="0" u="none" strike="noStrike" kern="1200" dirty="0" smtClean="0">
                          <a:solidFill>
                            <a:srgbClr val="FF0000"/>
                          </a:solidFill>
                          <a:effectLst/>
                          <a:latin typeface="+mn-lt"/>
                          <a:ea typeface="+mn-ea"/>
                          <a:cs typeface="+mn-cs"/>
                        </a:rPr>
                        <a:t>24.53%</a:t>
                      </a:r>
                      <a:endParaRPr lang="en-ZA" sz="1800" b="1" i="0" u="none" strike="noStrike" kern="1200" dirty="0">
                        <a:solidFill>
                          <a:srgbClr val="FF0000"/>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smtClean="0">
                          <a:solidFill>
                            <a:schemeClr val="tx1"/>
                          </a:solidFill>
                        </a:rPr>
                        <a:t>12 912 609</a:t>
                      </a:r>
                      <a:endParaRPr lang="en-ZA" sz="1800" b="1" dirty="0">
                        <a:solidFill>
                          <a:schemeClr val="tx1"/>
                        </a:solidFill>
                      </a:endParaRPr>
                    </a:p>
                    <a:p>
                      <a:pPr algn="ctr"/>
                      <a:r>
                        <a:rPr lang="en-ZA" sz="1800" b="1" dirty="0" smtClean="0">
                          <a:solidFill>
                            <a:srgbClr val="FF0000"/>
                          </a:solidFill>
                        </a:rPr>
                        <a:t>25.39%</a:t>
                      </a:r>
                      <a:endParaRPr lang="en-ZA"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fontAlgn="b"/>
                      <a:r>
                        <a:rPr lang="en-ZA" sz="1800" b="1" i="0" u="none" strike="noStrike" kern="1200" dirty="0">
                          <a:solidFill>
                            <a:schemeClr val="tx1"/>
                          </a:solidFill>
                          <a:effectLst/>
                          <a:latin typeface="+mn-lt"/>
                          <a:ea typeface="+mn-ea"/>
                          <a:cs typeface="+mn-cs"/>
                        </a:rPr>
                        <a:t>12 </a:t>
                      </a:r>
                      <a:r>
                        <a:rPr lang="en-ZA" sz="1800" b="1" i="0" u="none" strike="noStrike" kern="1200" dirty="0" smtClean="0">
                          <a:solidFill>
                            <a:schemeClr val="tx1"/>
                          </a:solidFill>
                          <a:effectLst/>
                          <a:latin typeface="+mn-lt"/>
                          <a:ea typeface="+mn-ea"/>
                          <a:cs typeface="+mn-cs"/>
                        </a:rPr>
                        <a:t>337 407</a:t>
                      </a:r>
                      <a:endParaRPr lang="en-ZA" sz="1800" b="1" i="0" u="none" strike="noStrike" kern="1200" dirty="0">
                        <a:solidFill>
                          <a:schemeClr val="tx1"/>
                        </a:solidFill>
                        <a:effectLst/>
                        <a:latin typeface="+mn-lt"/>
                        <a:ea typeface="+mn-ea"/>
                        <a:cs typeface="+mn-cs"/>
                      </a:endParaRPr>
                    </a:p>
                    <a:p>
                      <a:pPr algn="ctr" fontAlgn="b"/>
                      <a:r>
                        <a:rPr lang="en-ZA" sz="1800" b="1" i="0" u="none" strike="noStrike" kern="1200" dirty="0" smtClean="0">
                          <a:solidFill>
                            <a:srgbClr val="FF0000"/>
                          </a:solidFill>
                          <a:effectLst/>
                          <a:latin typeface="+mn-lt"/>
                          <a:ea typeface="+mn-ea"/>
                          <a:cs typeface="+mn-cs"/>
                        </a:rPr>
                        <a:t>23.28%</a:t>
                      </a:r>
                      <a:endParaRPr lang="en-ZA" sz="1800" b="1" i="0" u="none" strike="noStrike" kern="1200" dirty="0">
                        <a:solidFill>
                          <a:srgbClr val="FF0000"/>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fontAlgn="b"/>
                      <a:endParaRPr lang="en-ZA" sz="1800" b="1" i="0" u="none" strike="noStrike" kern="1200" dirty="0">
                        <a:solidFill>
                          <a:srgbClr val="0066FF"/>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520008">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US" sz="1700" b="0" dirty="0">
                          <a:solidFill>
                            <a:schemeClr val="tx1"/>
                          </a:solidFill>
                        </a:rPr>
                        <a:t>SDA </a:t>
                      </a:r>
                    </a:p>
                    <a:p>
                      <a:pPr algn="ctr"/>
                      <a:r>
                        <a:rPr lang="en-US" sz="1700" b="0" baseline="0" dirty="0">
                          <a:solidFill>
                            <a:schemeClr val="tx1"/>
                          </a:solidFill>
                        </a:rPr>
                        <a:t>baseline</a:t>
                      </a:r>
                      <a:endParaRPr lang="en-ZA"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4 197 902</a:t>
                      </a:r>
                    </a:p>
                    <a:p>
                      <a:pPr algn="ctr"/>
                      <a:r>
                        <a:rPr lang="en-ZA" sz="1800" b="1" dirty="0" smtClean="0">
                          <a:solidFill>
                            <a:srgbClr val="FF0000"/>
                          </a:solidFill>
                        </a:rPr>
                        <a:t>8.65</a:t>
                      </a:r>
                      <a:r>
                        <a:rPr lang="en-ZA" sz="1800" b="1" dirty="0">
                          <a:solidFill>
                            <a:srgbClr val="FF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chemeClr val="tx1"/>
                          </a:solidFill>
                        </a:rPr>
                        <a:t>4 699 932</a:t>
                      </a:r>
                    </a:p>
                    <a:p>
                      <a:pPr algn="ctr"/>
                      <a:r>
                        <a:rPr lang="en-ZA" sz="1800" b="1" dirty="0" smtClean="0">
                          <a:solidFill>
                            <a:srgbClr val="FF0000"/>
                          </a:solidFill>
                        </a:rPr>
                        <a:t>9.30</a:t>
                      </a:r>
                      <a:r>
                        <a:rPr lang="en-ZA" sz="1800" b="1" dirty="0">
                          <a:solidFill>
                            <a:srgbClr val="FF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US" sz="1800" b="1" dirty="0" smtClean="0">
                          <a:solidFill>
                            <a:schemeClr val="tx1"/>
                          </a:solidFill>
                        </a:rPr>
                        <a:t>5 376 947</a:t>
                      </a:r>
                      <a:endParaRPr lang="en-US" sz="1800" b="1" dirty="0">
                        <a:solidFill>
                          <a:schemeClr val="tx1"/>
                        </a:solidFill>
                      </a:endParaRPr>
                    </a:p>
                    <a:p>
                      <a:pPr algn="ctr"/>
                      <a:r>
                        <a:rPr lang="en-US" sz="1800" b="1" dirty="0" smtClean="0">
                          <a:solidFill>
                            <a:srgbClr val="FF0000"/>
                          </a:solidFill>
                        </a:rPr>
                        <a:t>10.25%</a:t>
                      </a:r>
                      <a:endParaRPr lang="en-ZA"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US" sz="1800" b="1" dirty="0" smtClean="0">
                          <a:solidFill>
                            <a:schemeClr val="tx1"/>
                          </a:solidFill>
                        </a:rPr>
                        <a:t>1 342 517</a:t>
                      </a:r>
                      <a:endParaRPr lang="en-US" sz="1800" b="1" dirty="0">
                        <a:solidFill>
                          <a:schemeClr val="tx1"/>
                        </a:solidFill>
                      </a:endParaRPr>
                    </a:p>
                    <a:p>
                      <a:pPr algn="ctr"/>
                      <a:r>
                        <a:rPr lang="en-US" sz="1800" b="1" dirty="0" smtClean="0">
                          <a:solidFill>
                            <a:srgbClr val="FF0000"/>
                          </a:solidFill>
                        </a:rPr>
                        <a:t>2.64%</a:t>
                      </a:r>
                      <a:endParaRPr lang="en-ZA"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US" sz="1800" b="1" dirty="0" smtClean="0">
                          <a:solidFill>
                            <a:schemeClr val="tx1"/>
                          </a:solidFill>
                        </a:rPr>
                        <a:t>1 431</a:t>
                      </a:r>
                      <a:r>
                        <a:rPr lang="en-US" sz="1800" b="1" baseline="0" dirty="0" smtClean="0">
                          <a:solidFill>
                            <a:schemeClr val="tx1"/>
                          </a:solidFill>
                        </a:rPr>
                        <a:t> 882</a:t>
                      </a:r>
                      <a:endParaRPr lang="en-US" sz="1800" b="1" dirty="0">
                        <a:solidFill>
                          <a:schemeClr val="tx1"/>
                        </a:solidFill>
                      </a:endParaRPr>
                    </a:p>
                    <a:p>
                      <a:pPr algn="ctr"/>
                      <a:r>
                        <a:rPr lang="en-US" sz="1800" b="1" dirty="0" smtClean="0">
                          <a:solidFill>
                            <a:srgbClr val="FF0000"/>
                          </a:solidFill>
                        </a:rPr>
                        <a:t>2.70%</a:t>
                      </a:r>
                      <a:endParaRPr lang="en-ZA"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ctr"/>
                      <a:r>
                        <a:rPr lang="en-ZA" sz="1800" b="1" dirty="0">
                          <a:solidFill>
                            <a:srgbClr val="0066FF"/>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743926496"/>
                  </a:ext>
                </a:extLst>
              </a:tr>
            </a:tbl>
          </a:graphicData>
        </a:graphic>
      </p:graphicFrame>
    </p:spTree>
    <p:extLst>
      <p:ext uri="{BB962C8B-B14F-4D97-AF65-F5344CB8AC3E}">
        <p14:creationId xmlns:p14="http://schemas.microsoft.com/office/powerpoint/2010/main" val="660635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KEY PERSONNEL ISSUES</a:t>
            </a:r>
            <a:endParaRPr lang="en-ZA" dirty="0"/>
          </a:p>
        </p:txBody>
      </p:sp>
      <p:sp>
        <p:nvSpPr>
          <p:cNvPr id="3" name="Content Placeholder 2"/>
          <p:cNvSpPr>
            <a:spLocks noGrp="1"/>
          </p:cNvSpPr>
          <p:nvPr>
            <p:ph idx="1"/>
          </p:nvPr>
        </p:nvSpPr>
        <p:spPr>
          <a:xfrm>
            <a:off x="1024127" y="1922194"/>
            <a:ext cx="9805797" cy="4711149"/>
          </a:xfrm>
        </p:spPr>
        <p:txBody>
          <a:bodyPr>
            <a:normAutofit lnSpcReduction="10000"/>
          </a:bodyPr>
          <a:lstStyle/>
          <a:p>
            <a:pPr algn="just"/>
            <a:r>
              <a:rPr lang="en-GB" b="1" dirty="0" smtClean="0"/>
              <a:t>Challenge</a:t>
            </a:r>
          </a:p>
          <a:p>
            <a:pPr lvl="1" algn="just"/>
            <a:r>
              <a:rPr lang="en-US" dirty="0" smtClean="0"/>
              <a:t>The HR component will eventually </a:t>
            </a:r>
            <a:r>
              <a:rPr lang="en-US" b="1" dirty="0" smtClean="0"/>
              <a:t>consume all resources </a:t>
            </a:r>
            <a:r>
              <a:rPr lang="en-US" dirty="0" smtClean="0"/>
              <a:t>required by the DOD to </a:t>
            </a:r>
            <a:r>
              <a:rPr lang="en-US" b="1" dirty="0" smtClean="0"/>
              <a:t>execute its mandate</a:t>
            </a:r>
            <a:r>
              <a:rPr lang="en-US" dirty="0" smtClean="0"/>
              <a:t>. This is largely due to consistent </a:t>
            </a:r>
            <a:r>
              <a:rPr lang="en-US" b="1" dirty="0" smtClean="0"/>
              <a:t>budget cuts </a:t>
            </a:r>
            <a:r>
              <a:rPr lang="en-US" dirty="0" smtClean="0"/>
              <a:t>and the </a:t>
            </a:r>
            <a:r>
              <a:rPr lang="en-US" b="1" dirty="0" smtClean="0"/>
              <a:t>capping</a:t>
            </a:r>
            <a:r>
              <a:rPr lang="en-US" dirty="0" smtClean="0"/>
              <a:t> of the </a:t>
            </a:r>
            <a:r>
              <a:rPr lang="en-US" b="1" dirty="0" smtClean="0"/>
              <a:t>CoE</a:t>
            </a:r>
            <a:r>
              <a:rPr lang="en-US" dirty="0" smtClean="0"/>
              <a:t> </a:t>
            </a:r>
            <a:r>
              <a:rPr lang="en-US" b="1" dirty="0" smtClean="0"/>
              <a:t>ceiling</a:t>
            </a:r>
            <a:r>
              <a:rPr lang="en-US" dirty="0" smtClean="0"/>
              <a:t> </a:t>
            </a:r>
            <a:r>
              <a:rPr lang="en-US" b="1" dirty="0" smtClean="0"/>
              <a:t>below</a:t>
            </a:r>
            <a:r>
              <a:rPr lang="en-US" dirty="0" smtClean="0"/>
              <a:t> the existing strength compelling the Department to source </a:t>
            </a:r>
            <a:r>
              <a:rPr lang="en-US" b="1" dirty="0" smtClean="0"/>
              <a:t>additional funding </a:t>
            </a:r>
            <a:r>
              <a:rPr lang="en-US" dirty="0" smtClean="0"/>
              <a:t>from the </a:t>
            </a:r>
            <a:r>
              <a:rPr lang="en-US" b="1" dirty="0" smtClean="0"/>
              <a:t>operating portion </a:t>
            </a:r>
            <a:r>
              <a:rPr lang="en-US" dirty="0" smtClean="0"/>
              <a:t>of the budget. </a:t>
            </a:r>
          </a:p>
          <a:p>
            <a:pPr lvl="1" algn="just"/>
            <a:r>
              <a:rPr lang="en-ZA" dirty="0"/>
              <a:t>The </a:t>
            </a:r>
            <a:r>
              <a:rPr lang="en-ZA" b="1" dirty="0"/>
              <a:t>understanding of the concept </a:t>
            </a:r>
            <a:r>
              <a:rPr lang="en-ZA" dirty="0"/>
              <a:t>of rejuvenating the SANDF workforce has </a:t>
            </a:r>
            <a:r>
              <a:rPr lang="en-ZA" b="1" dirty="0"/>
              <a:t>moved-on from HR redundancy to assuring available forces</a:t>
            </a:r>
            <a:r>
              <a:rPr lang="en-ZA" dirty="0"/>
              <a:t> by causing a personnel flow which creates internal vacancies that are filled at entry level.  It will allow for the retention of expertise and institutional memory which are critical for the preparation of and employing/deploying forces and be coupled to utilising available HR tools for example implementing an exit mechanism.</a:t>
            </a:r>
            <a:endParaRPr lang="en-US" dirty="0"/>
          </a:p>
          <a:p>
            <a:r>
              <a:rPr lang="en-ZA" b="1" dirty="0" smtClean="0"/>
              <a:t>Implication</a:t>
            </a:r>
          </a:p>
          <a:p>
            <a:pPr lvl="1"/>
            <a:r>
              <a:rPr lang="en-US" dirty="0" smtClean="0"/>
              <a:t>The DoD may be unable to provide </a:t>
            </a:r>
            <a:r>
              <a:rPr lang="en-US" b="1" dirty="0" smtClean="0"/>
              <a:t>value against its funding </a:t>
            </a:r>
            <a:r>
              <a:rPr lang="en-US" dirty="0" smtClean="0"/>
              <a:t>from the fiscus as all other elements of POSTEDFIT will be </a:t>
            </a:r>
            <a:r>
              <a:rPr lang="en-US" b="1" dirty="0" smtClean="0"/>
              <a:t>negatively</a:t>
            </a:r>
            <a:r>
              <a:rPr lang="en-US" dirty="0" smtClean="0"/>
              <a:t> affected. </a:t>
            </a:r>
          </a:p>
          <a:p>
            <a:pPr lvl="1"/>
            <a:r>
              <a:rPr lang="en-US" b="1" dirty="0" smtClean="0"/>
              <a:t>Lifting</a:t>
            </a:r>
            <a:r>
              <a:rPr lang="en-US" dirty="0" smtClean="0"/>
              <a:t> of the CoE through additional funding (Rb3 per annum).</a:t>
            </a:r>
          </a:p>
          <a:p>
            <a:pPr lvl="1"/>
            <a:r>
              <a:rPr lang="en-ZA" dirty="0"/>
              <a:t>The </a:t>
            </a:r>
            <a:r>
              <a:rPr lang="en-ZA" b="1" dirty="0"/>
              <a:t>tempo and pace of rejuvenating the SANDF workforce </a:t>
            </a:r>
            <a:r>
              <a:rPr lang="en-ZA" dirty="0"/>
              <a:t>composition is dependent on the trajectory of CoE allocation and if not addressed will result in a continued disparity between budget requirement and allocation</a:t>
            </a:r>
            <a:r>
              <a:rPr lang="en-ZA" dirty="0" smtClean="0"/>
              <a:t>.</a:t>
            </a:r>
            <a:endParaRPr lang="en-US" dirty="0"/>
          </a:p>
        </p:txBody>
      </p:sp>
    </p:spTree>
    <p:extLst>
      <p:ext uri="{BB962C8B-B14F-4D97-AF65-F5344CB8AC3E}">
        <p14:creationId xmlns:p14="http://schemas.microsoft.com/office/powerpoint/2010/main" val="3994294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342</TotalTime>
  <Words>783</Words>
  <Application>Microsoft Office PowerPoint</Application>
  <PresentationFormat>Widescreen</PresentationFormat>
  <Paragraphs>182</Paragraphs>
  <Slides>10</Slides>
  <Notes>1</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22" baseType="lpstr">
      <vt:lpstr>Arial</vt:lpstr>
      <vt:lpstr>Arial Narrow</vt:lpstr>
      <vt:lpstr>Calibri</vt:lpstr>
      <vt:lpstr>Calibri Light</vt:lpstr>
      <vt:lpstr>Times New Roman</vt:lpstr>
      <vt:lpstr>Tw Cen MT</vt:lpstr>
      <vt:lpstr>Tw Cen MT Condensed</vt:lpstr>
      <vt:lpstr>Wingdings</vt:lpstr>
      <vt:lpstr>Wingdings 3</vt:lpstr>
      <vt:lpstr>Integral</vt:lpstr>
      <vt:lpstr>Office Theme</vt:lpstr>
      <vt:lpstr>CorelDRAW</vt:lpstr>
      <vt:lpstr>COMPENSATION OF EMPLOYEES PRESENTATION TO THE PORTFOLIO COMMITTEE ON DEFENCE  </vt:lpstr>
      <vt:lpstr>Aim</vt:lpstr>
      <vt:lpstr>SCOPE</vt:lpstr>
      <vt:lpstr>Managing future hr capacity (1)</vt:lpstr>
      <vt:lpstr>Managing future hr capacity (2)</vt:lpstr>
      <vt:lpstr>CoE allocation vs expenditure/projection vs hr capacity</vt:lpstr>
      <vt:lpstr>PowerPoint Presentation</vt:lpstr>
      <vt:lpstr>BUDGET ALLOCATION RATIOS </vt:lpstr>
      <vt:lpstr>KEY PERSONNEL ISSUES</vt:lpstr>
      <vt:lpstr>QUESTIONS /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discussion brief to the hrcc on the pursuit of hr strategy and planning</dc:title>
  <dc:creator>RICHARDS KM</dc:creator>
  <cp:lastModifiedBy>MORAKE H</cp:lastModifiedBy>
  <cp:revision>33</cp:revision>
  <cp:lastPrinted>2020-06-26T06:52:37Z</cp:lastPrinted>
  <dcterms:created xsi:type="dcterms:W3CDTF">2020-06-23T05:16:47Z</dcterms:created>
  <dcterms:modified xsi:type="dcterms:W3CDTF">2020-08-19T12:03:10Z</dcterms:modified>
</cp:coreProperties>
</file>