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2.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24"/>
  </p:notesMasterIdLst>
  <p:handoutMasterIdLst>
    <p:handoutMasterId r:id="rId25"/>
  </p:handoutMasterIdLst>
  <p:sldIdLst>
    <p:sldId id="256" r:id="rId3"/>
    <p:sldId id="259" r:id="rId4"/>
    <p:sldId id="307" r:id="rId5"/>
    <p:sldId id="359" r:id="rId6"/>
    <p:sldId id="363" r:id="rId7"/>
    <p:sldId id="365" r:id="rId8"/>
    <p:sldId id="315" r:id="rId9"/>
    <p:sldId id="370" r:id="rId10"/>
    <p:sldId id="352" r:id="rId11"/>
    <p:sldId id="325" r:id="rId12"/>
    <p:sldId id="371" r:id="rId13"/>
    <p:sldId id="366" r:id="rId14"/>
    <p:sldId id="349" r:id="rId15"/>
    <p:sldId id="367" r:id="rId16"/>
    <p:sldId id="350" r:id="rId17"/>
    <p:sldId id="357" r:id="rId18"/>
    <p:sldId id="346" r:id="rId19"/>
    <p:sldId id="262" r:id="rId20"/>
    <p:sldId id="310" r:id="rId21"/>
    <p:sldId id="369" r:id="rId22"/>
    <p:sldId id="293" r:id="rId23"/>
  </p:sldIdLst>
  <p:sldSz cx="12192000" cy="6858000"/>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AA17"/>
    <a:srgbClr val="D56306"/>
    <a:srgbClr val="4368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72" autoAdjust="0"/>
    <p:restoredTop sz="94660"/>
  </p:normalViewPr>
  <p:slideViewPr>
    <p:cSldViewPr snapToGrid="0">
      <p:cViewPr varScale="1">
        <p:scale>
          <a:sx n="70" d="100"/>
          <a:sy n="70" d="100"/>
        </p:scale>
        <p:origin x="456" y="44"/>
      </p:cViewPr>
      <p:guideLst/>
    </p:cSldViewPr>
  </p:slideViewPr>
  <p:notesTextViewPr>
    <p:cViewPr>
      <p:scale>
        <a:sx n="3" d="2"/>
        <a:sy n="3" d="2"/>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4576525590551178E-2"/>
          <c:y val="8.4660765443535249E-2"/>
          <c:w val="0.91106579151131073"/>
          <c:h val="0.45202974628171477"/>
        </c:manualLayout>
      </c:layout>
      <c:barChart>
        <c:barDir val="col"/>
        <c:grouping val="clustered"/>
        <c:varyColors val="0"/>
        <c:dLbls>
          <c:showLegendKey val="0"/>
          <c:showVal val="0"/>
          <c:showCatName val="0"/>
          <c:showSerName val="0"/>
          <c:showPercent val="0"/>
          <c:showBubbleSize val="0"/>
        </c:dLbls>
        <c:gapWidth val="267"/>
        <c:overlap val="-43"/>
        <c:axId val="2036311776"/>
        <c:axId val="2036303616"/>
      </c:barChart>
      <c:catAx>
        <c:axId val="2036311776"/>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400" b="0" i="0" u="none" strike="noStrike" kern="1200" cap="none" spc="0" normalizeH="0" baseline="0">
                <a:solidFill>
                  <a:schemeClr val="dk1">
                    <a:lumMod val="65000"/>
                    <a:lumOff val="35000"/>
                  </a:schemeClr>
                </a:solidFill>
                <a:latin typeface="+mn-lt"/>
                <a:ea typeface="+mn-ea"/>
                <a:cs typeface="+mn-cs"/>
              </a:defRPr>
            </a:pPr>
            <a:endParaRPr lang="en-US"/>
          </a:p>
        </c:txPr>
        <c:crossAx val="2036303616"/>
        <c:crosses val="autoZero"/>
        <c:auto val="1"/>
        <c:lblAlgn val="ctr"/>
        <c:lblOffset val="100"/>
        <c:noMultiLvlLbl val="0"/>
      </c:catAx>
      <c:valAx>
        <c:axId val="2036303616"/>
        <c:scaling>
          <c:orientation val="minMax"/>
        </c:scaling>
        <c:delete val="1"/>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crossAx val="2036311776"/>
        <c:crosses val="autoZero"/>
        <c:crossBetween val="between"/>
      </c:valAx>
      <c:spPr>
        <a:pattFill prst="ltDnDiag">
          <a:fgClr>
            <a:srgbClr val="000000">
              <a:alpha val="0"/>
            </a:srgbClr>
          </a:fgClr>
          <a:bgClr>
            <a:srgbClr val="FFFFFF"/>
          </a:bgClr>
        </a:pattFill>
        <a:ln w="25400">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ZA" sz="1190" baseline="0" dirty="0"/>
              <a:t>National Departments Misconduct Cases (3rd  Quarter - 1 October </a:t>
            </a:r>
            <a:r>
              <a:rPr lang="en-ZA" sz="1190" baseline="0" dirty="0" smtClean="0"/>
              <a:t>2019 </a:t>
            </a:r>
            <a:r>
              <a:rPr lang="en-ZA" sz="1190" baseline="0" dirty="0"/>
              <a:t>(GREEN) - 31 December </a:t>
            </a:r>
            <a:r>
              <a:rPr lang="en-ZA" sz="1190" baseline="0" dirty="0" smtClean="0"/>
              <a:t>2019 </a:t>
            </a:r>
            <a:r>
              <a:rPr lang="en-ZA" sz="1190" baseline="0" dirty="0"/>
              <a:t>Comparison</a:t>
            </a:r>
          </a:p>
          <a:p>
            <a:pPr>
              <a:defRPr/>
            </a:pPr>
            <a:r>
              <a:rPr lang="en-ZA" sz="1190" baseline="0" dirty="0"/>
              <a:t>(4th Quarter 01 January 2020  - 31 March 2020 Comparison (BLUE)</a:t>
            </a:r>
          </a:p>
        </c:rich>
      </c:tx>
      <c:layout>
        <c:manualLayout>
          <c:xMode val="edge"/>
          <c:yMode val="edge"/>
          <c:x val="0.12977700568107839"/>
          <c:y val="0"/>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0709475397853749"/>
          <c:y val="0.17060008524575457"/>
          <c:w val="0.86936967741417648"/>
          <c:h val="0.62377856535753806"/>
        </c:manualLayout>
      </c:layout>
      <c:barChart>
        <c:barDir val="col"/>
        <c:grouping val="clustered"/>
        <c:varyColors val="0"/>
        <c:ser>
          <c:idx val="0"/>
          <c:order val="0"/>
          <c:tx>
            <c:strRef>
              <c:f>Sheet1!$B$1</c:f>
              <c:strCache>
                <c:ptCount val="1"/>
                <c:pt idx="0">
                  <c:v>3rd Quarter (01 October 2019 - 31 December 2019)</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Total number of misconduct cases reported</c:v>
                </c:pt>
                <c:pt idx="1">
                  <c:v>Total number of miconduct cases finalised</c:v>
                </c:pt>
                <c:pt idx="2">
                  <c:v>Total number of cases finalised within 90 days</c:v>
                </c:pt>
                <c:pt idx="3">
                  <c:v>Total number of misconduct cases finalised outside 90 days </c:v>
                </c:pt>
                <c:pt idx="4">
                  <c:v>Total number of misconduct cases pending</c:v>
                </c:pt>
              </c:strCache>
            </c:strRef>
          </c:cat>
          <c:val>
            <c:numRef>
              <c:f>Sheet1!$B$2:$B$6</c:f>
              <c:numCache>
                <c:formatCode>General</c:formatCode>
                <c:ptCount val="5"/>
                <c:pt idx="0">
                  <c:v>1079</c:v>
                </c:pt>
                <c:pt idx="1">
                  <c:v>664</c:v>
                </c:pt>
                <c:pt idx="2">
                  <c:v>628</c:v>
                </c:pt>
                <c:pt idx="3">
                  <c:v>36</c:v>
                </c:pt>
                <c:pt idx="4">
                  <c:v>415</c:v>
                </c:pt>
              </c:numCache>
            </c:numRef>
          </c:val>
          <c:extLst xmlns:c16r2="http://schemas.microsoft.com/office/drawing/2015/06/chart">
            <c:ext xmlns:c16="http://schemas.microsoft.com/office/drawing/2014/chart" uri="{C3380CC4-5D6E-409C-BE32-E72D297353CC}">
              <c16:uniqueId val="{00000000-E688-46EC-9F89-8B3493E4FF2E}"/>
            </c:ext>
          </c:extLst>
        </c:ser>
        <c:ser>
          <c:idx val="1"/>
          <c:order val="1"/>
          <c:tx>
            <c:strRef>
              <c:f>Sheet1!$C$1</c:f>
              <c:strCache>
                <c:ptCount val="1"/>
                <c:pt idx="0">
                  <c:v>4th  Quarter (1 January 2020  - 31 March 2020)</c:v>
                </c:pt>
              </c:strCache>
            </c:strRef>
          </c:tx>
          <c:spPr>
            <a:solidFill>
              <a:srgbClr val="00B050"/>
            </a:solidFill>
            <a:ln>
              <a:noFill/>
            </a:ln>
            <a:effectLst>
              <a:outerShdw blurRad="57150" dist="19050" dir="5400000" algn="ctr" rotWithShape="0">
                <a:srgbClr val="000000">
                  <a:alpha val="63000"/>
                </a:srgbClr>
              </a:outerShdw>
            </a:effectLst>
          </c:spPr>
          <c:invertIfNegative val="0"/>
          <c:dLbls>
            <c:spPr>
              <a:noFill/>
              <a:ln>
                <a:solidFill>
                  <a:schemeClr val="tx1"/>
                </a:solid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Total number of misconduct cases reported</c:v>
                </c:pt>
                <c:pt idx="1">
                  <c:v>Total number of miconduct cases finalised</c:v>
                </c:pt>
                <c:pt idx="2">
                  <c:v>Total number of cases finalised within 90 days</c:v>
                </c:pt>
                <c:pt idx="3">
                  <c:v>Total number of misconduct cases finalised outside 90 days </c:v>
                </c:pt>
                <c:pt idx="4">
                  <c:v>Total number of misconduct cases pending</c:v>
                </c:pt>
              </c:strCache>
            </c:strRef>
          </c:cat>
          <c:val>
            <c:numRef>
              <c:f>Sheet1!$C$2:$C$6</c:f>
              <c:numCache>
                <c:formatCode>General</c:formatCode>
                <c:ptCount val="5"/>
                <c:pt idx="0">
                  <c:v>816</c:v>
                </c:pt>
                <c:pt idx="1">
                  <c:v>377</c:v>
                </c:pt>
                <c:pt idx="2">
                  <c:v>328</c:v>
                </c:pt>
                <c:pt idx="3">
                  <c:v>49</c:v>
                </c:pt>
                <c:pt idx="4">
                  <c:v>439</c:v>
                </c:pt>
              </c:numCache>
            </c:numRef>
          </c:val>
          <c:extLst xmlns:c16r2="http://schemas.microsoft.com/office/drawing/2015/06/chart">
            <c:ext xmlns:c16="http://schemas.microsoft.com/office/drawing/2014/chart" uri="{C3380CC4-5D6E-409C-BE32-E72D297353CC}">
              <c16:uniqueId val="{00000001-E688-46EC-9F89-8B3493E4FF2E}"/>
            </c:ext>
          </c:extLst>
        </c:ser>
        <c:dLbls>
          <c:dLblPos val="inEnd"/>
          <c:showLegendKey val="0"/>
          <c:showVal val="1"/>
          <c:showCatName val="0"/>
          <c:showSerName val="0"/>
          <c:showPercent val="0"/>
          <c:showBubbleSize val="0"/>
        </c:dLbls>
        <c:gapWidth val="100"/>
        <c:overlap val="-24"/>
        <c:axId val="2036296544"/>
        <c:axId val="2036297088"/>
      </c:barChart>
      <c:catAx>
        <c:axId val="2036296544"/>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36297088"/>
        <c:crosses val="autoZero"/>
        <c:auto val="1"/>
        <c:lblAlgn val="ctr"/>
        <c:lblOffset val="100"/>
        <c:noMultiLvlLbl val="0"/>
      </c:catAx>
      <c:valAx>
        <c:axId val="20362970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r>
                  <a:rPr lang="en-ZA"/>
                  <a:t>NUMBER OF MISCONDUCT CASES</a:t>
                </a:r>
              </a:p>
            </c:rich>
          </c:tx>
          <c:layout>
            <c:manualLayout>
              <c:xMode val="edge"/>
              <c:yMode val="edge"/>
              <c:x val="2.2038567493112946E-3"/>
              <c:y val="0.39398106486689172"/>
            </c:manualLayout>
          </c:layout>
          <c:overlay val="0"/>
          <c:spPr>
            <a:noFill/>
            <a:ln>
              <a:noFill/>
            </a:ln>
            <a:effectLst/>
          </c:spPr>
          <c:txPr>
            <a:bodyPr rot="-54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362965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bg1"/>
                </a:solidFill>
                <a:latin typeface="+mn-lt"/>
                <a:ea typeface="+mn-ea"/>
                <a:cs typeface="+mn-cs"/>
              </a:defRPr>
            </a:pPr>
            <a:r>
              <a:rPr lang="en-ZA" dirty="0">
                <a:solidFill>
                  <a:schemeClr val="bg1"/>
                </a:solidFill>
              </a:rPr>
              <a:t>Provincial Misconduct Cases</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bg1"/>
              </a:solidFill>
              <a:latin typeface="+mn-lt"/>
              <a:ea typeface="+mn-ea"/>
              <a:cs typeface="+mn-cs"/>
            </a:defRPr>
          </a:pPr>
          <a:endParaRPr lang="en-US"/>
        </a:p>
      </c:txPr>
    </c:title>
    <c:autoTitleDeleted val="0"/>
    <c:plotArea>
      <c:layout>
        <c:manualLayout>
          <c:layoutTarget val="inner"/>
          <c:xMode val="edge"/>
          <c:yMode val="edge"/>
          <c:x val="9.7923378134434233E-2"/>
          <c:y val="0.12169775216645402"/>
          <c:w val="0.68267398218692155"/>
          <c:h val="0.79824770157920188"/>
        </c:manualLayout>
      </c:layout>
      <c:barChart>
        <c:barDir val="col"/>
        <c:grouping val="clustered"/>
        <c:varyColors val="0"/>
        <c:ser>
          <c:idx val="0"/>
          <c:order val="0"/>
          <c:tx>
            <c:strRef>
              <c:f>Sheet1!$B$1</c:f>
              <c:strCache>
                <c:ptCount val="1"/>
                <c:pt idx="0">
                  <c:v>Total number of misconduct cases received</c:v>
                </c:pt>
              </c:strCache>
            </c:strRef>
          </c:tx>
          <c:spPr>
            <a:solidFill>
              <a:srgbClr val="FFFF00"/>
            </a:solidFill>
            <a:ln>
              <a:noFill/>
            </a:ln>
            <a:effectLst>
              <a:outerShdw blurRad="57150" dist="19050" dir="5400000" algn="ctr" rotWithShape="0">
                <a:srgbClr val="000000">
                  <a:alpha val="63000"/>
                </a:srgbClr>
              </a:outerShdw>
            </a:effectLst>
          </c:spPr>
          <c:invertIfNegative val="0"/>
          <c:dLbls>
            <c:dLbl>
              <c:idx val="1"/>
              <c:tx>
                <c:rich>
                  <a:bodyPr/>
                  <a:lstStyle/>
                  <a:p>
                    <a:r>
                      <a:rPr lang="en-US" dirty="0" smtClean="0"/>
                      <a:t>1626</a:t>
                    </a:r>
                    <a:endParaRPr lang="en-US" dirty="0"/>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E0B5-4C13-83C8-57A580AF5234}"/>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Arial Black" panose="020B0A040201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3rd  (01 october 2019 - 31 December 2019)</c:v>
                </c:pt>
                <c:pt idx="1">
                  <c:v>4th Quarter(01 January 2020 - 31 March 2020)</c:v>
                </c:pt>
              </c:strCache>
            </c:strRef>
          </c:cat>
          <c:val>
            <c:numRef>
              <c:f>Sheet1!$B$2:$B$3</c:f>
              <c:numCache>
                <c:formatCode>General</c:formatCode>
                <c:ptCount val="2"/>
                <c:pt idx="0">
                  <c:v>2053</c:v>
                </c:pt>
                <c:pt idx="1">
                  <c:v>1385</c:v>
                </c:pt>
              </c:numCache>
            </c:numRef>
          </c:val>
          <c:extLst xmlns:c16r2="http://schemas.microsoft.com/office/drawing/2015/06/chart">
            <c:ext xmlns:c16="http://schemas.microsoft.com/office/drawing/2014/chart" uri="{C3380CC4-5D6E-409C-BE32-E72D297353CC}">
              <c16:uniqueId val="{00000000-53C0-4849-952F-5A847FE82936}"/>
            </c:ext>
          </c:extLst>
        </c:ser>
        <c:ser>
          <c:idx val="1"/>
          <c:order val="1"/>
          <c:tx>
            <c:strRef>
              <c:f>Sheet1!$C$1</c:f>
              <c:strCache>
                <c:ptCount val="1"/>
                <c:pt idx="0">
                  <c:v>Total number of misconduct cases finalised</c:v>
                </c:pt>
              </c:strCache>
            </c:strRef>
          </c:tx>
          <c:spPr>
            <a:solidFill>
              <a:srgbClr val="00B050"/>
            </a:solidFill>
            <a:ln>
              <a:solidFill>
                <a:srgbClr val="00B050"/>
              </a:solidFill>
            </a:ln>
            <a:effectLst>
              <a:outerShdw blurRad="57150" dist="19050" dir="5400000" algn="ctr" rotWithShape="0">
                <a:srgbClr val="000000">
                  <a:alpha val="63000"/>
                </a:srgbClr>
              </a:outerShdw>
            </a:effectLst>
          </c:spPr>
          <c:invertIfNegative val="0"/>
          <c:dLbls>
            <c:dLbl>
              <c:idx val="1"/>
              <c:tx>
                <c:rich>
                  <a:bodyPr/>
                  <a:lstStyle/>
                  <a:p>
                    <a:r>
                      <a:rPr lang="en-US" dirty="0" smtClean="0"/>
                      <a:t>468</a:t>
                    </a:r>
                    <a:endParaRPr lang="en-US" dirty="0"/>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E0B5-4C13-83C8-57A580AF5234}"/>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Black" panose="020B0A04020102020204" pitchFamily="34" charset="0"/>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3rd  (01 october 2019 - 31 December 2019)</c:v>
                </c:pt>
                <c:pt idx="1">
                  <c:v>4th Quarter(01 January 2020 - 31 March 2020)</c:v>
                </c:pt>
              </c:strCache>
            </c:strRef>
          </c:cat>
          <c:val>
            <c:numRef>
              <c:f>Sheet1!$C$2:$C$3</c:f>
              <c:numCache>
                <c:formatCode>General</c:formatCode>
                <c:ptCount val="2"/>
                <c:pt idx="0">
                  <c:v>716</c:v>
                </c:pt>
                <c:pt idx="1">
                  <c:v>403</c:v>
                </c:pt>
              </c:numCache>
            </c:numRef>
          </c:val>
          <c:extLst xmlns:c16r2="http://schemas.microsoft.com/office/drawing/2015/06/chart">
            <c:ext xmlns:c16="http://schemas.microsoft.com/office/drawing/2014/chart" uri="{C3380CC4-5D6E-409C-BE32-E72D297353CC}">
              <c16:uniqueId val="{00000001-53C0-4849-952F-5A847FE82936}"/>
            </c:ext>
          </c:extLst>
        </c:ser>
        <c:ser>
          <c:idx val="2"/>
          <c:order val="2"/>
          <c:tx>
            <c:strRef>
              <c:f>Sheet1!$D$1</c:f>
              <c:strCache>
                <c:ptCount val="1"/>
                <c:pt idx="0">
                  <c:v>Total number of misconduct cases finalised within 90 days period </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dLbl>
              <c:idx val="1"/>
              <c:tx>
                <c:rich>
                  <a:bodyPr/>
                  <a:lstStyle/>
                  <a:p>
                    <a:r>
                      <a:rPr lang="en-US" dirty="0" smtClean="0"/>
                      <a:t>347</a:t>
                    </a:r>
                    <a:endParaRPr lang="en-US" dirty="0"/>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E0B5-4C13-83C8-57A580AF5234}"/>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Black" panose="020B0A04020102020204" pitchFamily="34" charset="0"/>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3rd  (01 october 2019 - 31 December 2019)</c:v>
                </c:pt>
                <c:pt idx="1">
                  <c:v>4th Quarter(01 January 2020 - 31 March 2020)</c:v>
                </c:pt>
              </c:strCache>
            </c:strRef>
          </c:cat>
          <c:val>
            <c:numRef>
              <c:f>Sheet1!$D$2:$D$3</c:f>
              <c:numCache>
                <c:formatCode>General</c:formatCode>
                <c:ptCount val="2"/>
                <c:pt idx="0">
                  <c:v>495</c:v>
                </c:pt>
                <c:pt idx="1">
                  <c:v>282</c:v>
                </c:pt>
              </c:numCache>
            </c:numRef>
          </c:val>
          <c:extLst xmlns:c16r2="http://schemas.microsoft.com/office/drawing/2015/06/chart">
            <c:ext xmlns:c16="http://schemas.microsoft.com/office/drawing/2014/chart" uri="{C3380CC4-5D6E-409C-BE32-E72D297353CC}">
              <c16:uniqueId val="{00000002-53C0-4849-952F-5A847FE82936}"/>
            </c:ext>
          </c:extLst>
        </c:ser>
        <c:ser>
          <c:idx val="3"/>
          <c:order val="3"/>
          <c:tx>
            <c:strRef>
              <c:f>Sheet1!$E$1</c:f>
              <c:strCache>
                <c:ptCount val="1"/>
                <c:pt idx="0">
                  <c:v>Total Number of misconduct cases finalised outside 90 days </c:v>
                </c:pt>
              </c:strCache>
            </c:strRef>
          </c:tx>
          <c:spPr>
            <a:solidFill>
              <a:srgbClr val="FF0000"/>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Black" panose="020B0A04020102020204" pitchFamily="34" charset="0"/>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3rd  (01 october 2019 - 31 December 2019)</c:v>
                </c:pt>
                <c:pt idx="1">
                  <c:v>4th Quarter(01 January 2020 - 31 March 2020)</c:v>
                </c:pt>
              </c:strCache>
            </c:strRef>
          </c:cat>
          <c:val>
            <c:numRef>
              <c:f>Sheet1!$E$2:$E$3</c:f>
              <c:numCache>
                <c:formatCode>General</c:formatCode>
                <c:ptCount val="2"/>
                <c:pt idx="0">
                  <c:v>221</c:v>
                </c:pt>
                <c:pt idx="1">
                  <c:v>121</c:v>
                </c:pt>
              </c:numCache>
            </c:numRef>
          </c:val>
          <c:extLst xmlns:c16r2="http://schemas.microsoft.com/office/drawing/2015/06/chart">
            <c:ext xmlns:c16="http://schemas.microsoft.com/office/drawing/2014/chart" uri="{C3380CC4-5D6E-409C-BE32-E72D297353CC}">
              <c16:uniqueId val="{00000003-53C0-4849-952F-5A847FE82936}"/>
            </c:ext>
          </c:extLst>
        </c:ser>
        <c:ser>
          <c:idx val="4"/>
          <c:order val="4"/>
          <c:tx>
            <c:strRef>
              <c:f>Sheet1!$F$1</c:f>
              <c:strCache>
                <c:ptCount val="1"/>
                <c:pt idx="0">
                  <c:v>Total number of misconduct cases pending</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dLbl>
              <c:idx val="1"/>
              <c:tx>
                <c:rich>
                  <a:bodyPr/>
                  <a:lstStyle/>
                  <a:p>
                    <a:r>
                      <a:rPr lang="en-US" dirty="0" smtClean="0"/>
                      <a:t>1158</a:t>
                    </a:r>
                    <a:endParaRPr lang="en-US" dirty="0"/>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E0B5-4C13-83C8-57A580AF5234}"/>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Arial Black" panose="020B0A04020102020204" pitchFamily="34" charset="0"/>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3rd  (01 october 2019 - 31 December 2019)</c:v>
                </c:pt>
                <c:pt idx="1">
                  <c:v>4th Quarter(01 January 2020 - 31 March 2020)</c:v>
                </c:pt>
              </c:strCache>
            </c:strRef>
          </c:cat>
          <c:val>
            <c:numRef>
              <c:f>Sheet1!$F$2:$F$3</c:f>
              <c:numCache>
                <c:formatCode>General</c:formatCode>
                <c:ptCount val="2"/>
                <c:pt idx="0">
                  <c:v>1337</c:v>
                </c:pt>
                <c:pt idx="1">
                  <c:v>982</c:v>
                </c:pt>
              </c:numCache>
            </c:numRef>
          </c:val>
          <c:extLst xmlns:c16r2="http://schemas.microsoft.com/office/drawing/2015/06/chart">
            <c:ext xmlns:c16="http://schemas.microsoft.com/office/drawing/2014/chart" uri="{C3380CC4-5D6E-409C-BE32-E72D297353CC}">
              <c16:uniqueId val="{00000004-53C0-4849-952F-5A847FE82936}"/>
            </c:ext>
          </c:extLst>
        </c:ser>
        <c:dLbls>
          <c:showLegendKey val="0"/>
          <c:showVal val="0"/>
          <c:showCatName val="0"/>
          <c:showSerName val="0"/>
          <c:showPercent val="0"/>
          <c:showBubbleSize val="0"/>
        </c:dLbls>
        <c:gapWidth val="150"/>
        <c:axId val="2036305792"/>
        <c:axId val="2036304160"/>
      </c:barChart>
      <c:catAx>
        <c:axId val="2036305792"/>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2036304160"/>
        <c:crosses val="autoZero"/>
        <c:auto val="1"/>
        <c:lblAlgn val="ctr"/>
        <c:lblOffset val="100"/>
        <c:noMultiLvlLbl val="0"/>
      </c:catAx>
      <c:valAx>
        <c:axId val="203630416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r>
                  <a:rPr lang="en-ZA" dirty="0"/>
                  <a:t>NUMBER OF </a:t>
                </a:r>
                <a:r>
                  <a:rPr lang="en-ZA" dirty="0">
                    <a:solidFill>
                      <a:schemeClr val="bg1"/>
                    </a:solidFill>
                  </a:rPr>
                  <a:t>MISCONDUCT</a:t>
                </a:r>
                <a:r>
                  <a:rPr lang="en-ZA" dirty="0"/>
                  <a:t> CAES </a:t>
                </a:r>
                <a:r>
                  <a:rPr lang="en-ZA" dirty="0" smtClean="0"/>
                  <a:t>RECEIVED</a:t>
                </a:r>
                <a:endParaRPr lang="en-ZA" dirty="0"/>
              </a:p>
            </c:rich>
          </c:tx>
          <c:overlay val="0"/>
          <c:spPr>
            <a:noFill/>
            <a:ln>
              <a:noFill/>
            </a:ln>
            <a:effectLst/>
          </c:spPr>
          <c:txPr>
            <a:bodyPr rot="-54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36305792"/>
        <c:crosses val="autoZero"/>
        <c:crossBetween val="between"/>
      </c:valAx>
      <c:spPr>
        <a:noFill/>
        <a:ln>
          <a:noFill/>
        </a:ln>
        <a:effectLst/>
      </c:spPr>
    </c:plotArea>
    <c:legend>
      <c:legendPos val="r"/>
      <c:layout>
        <c:manualLayout>
          <c:xMode val="edge"/>
          <c:yMode val="edge"/>
          <c:x val="0.78020471656289581"/>
          <c:y val="0.10953325601741648"/>
          <c:w val="0.20783713694980949"/>
          <c:h val="0.75387902093633663"/>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ZA" b="1" i="0" baseline="0" dirty="0"/>
              <a:t>Overall Total number of precautionary suspension </a:t>
            </a:r>
            <a:r>
              <a:rPr lang="en-ZA" b="1" i="0" baseline="0" dirty="0" smtClean="0"/>
              <a:t>cases</a:t>
            </a:r>
            <a:endParaRPr lang="en-ZA" b="1" i="0" baseline="0"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6.6039661708953049E-2"/>
          <c:y val="0.14718253968253969"/>
          <c:w val="0.85062700495771359"/>
          <c:h val="0.57237976831843373"/>
        </c:manualLayout>
      </c:layout>
      <c:barChart>
        <c:barDir val="col"/>
        <c:grouping val="clustered"/>
        <c:varyColors val="0"/>
        <c:ser>
          <c:idx val="0"/>
          <c:order val="0"/>
          <c:tx>
            <c:strRef>
              <c:f>Sheet1!$B$1</c:f>
              <c:strCache>
                <c:ptCount val="1"/>
                <c:pt idx="0">
                  <c:v>Number of Precautionary suspensions  received</c:v>
                </c:pt>
              </c:strCache>
            </c:strRef>
          </c:tx>
          <c:spPr>
            <a:solidFill>
              <a:srgbClr val="FFFF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National Departments</c:v>
                </c:pt>
                <c:pt idx="1">
                  <c:v>Provinces</c:v>
                </c:pt>
                <c:pt idx="2">
                  <c:v>TOTAL</c:v>
                </c:pt>
              </c:strCache>
            </c:strRef>
          </c:cat>
          <c:val>
            <c:numRef>
              <c:f>Sheet1!$B$2:$B$4</c:f>
              <c:numCache>
                <c:formatCode>General</c:formatCode>
                <c:ptCount val="3"/>
                <c:pt idx="0">
                  <c:v>186</c:v>
                </c:pt>
                <c:pt idx="1">
                  <c:v>260</c:v>
                </c:pt>
                <c:pt idx="2">
                  <c:v>446</c:v>
                </c:pt>
              </c:numCache>
            </c:numRef>
          </c:val>
          <c:extLst xmlns:c16r2="http://schemas.microsoft.com/office/drawing/2015/06/chart">
            <c:ext xmlns:c16="http://schemas.microsoft.com/office/drawing/2014/chart" uri="{C3380CC4-5D6E-409C-BE32-E72D297353CC}">
              <c16:uniqueId val="{00000000-34A4-499A-90B1-6424589BB60F}"/>
            </c:ext>
          </c:extLst>
        </c:ser>
        <c:ser>
          <c:idx val="1"/>
          <c:order val="1"/>
          <c:tx>
            <c:strRef>
              <c:f>Sheet1!$C$1</c:f>
              <c:strCache>
                <c:ptCount val="1"/>
                <c:pt idx="0">
                  <c:v>Number of Precautionary suspensions finalised</c:v>
                </c:pt>
              </c:strCache>
            </c:strRef>
          </c:tx>
          <c:spPr>
            <a:solidFill>
              <a:srgbClr val="00206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National Departments</c:v>
                </c:pt>
                <c:pt idx="1">
                  <c:v>Provinces</c:v>
                </c:pt>
                <c:pt idx="2">
                  <c:v>TOTAL</c:v>
                </c:pt>
              </c:strCache>
            </c:strRef>
          </c:cat>
          <c:val>
            <c:numRef>
              <c:f>Sheet1!$C$2:$C$4</c:f>
              <c:numCache>
                <c:formatCode>General</c:formatCode>
                <c:ptCount val="3"/>
                <c:pt idx="0">
                  <c:v>103</c:v>
                </c:pt>
                <c:pt idx="1">
                  <c:v>37</c:v>
                </c:pt>
                <c:pt idx="2">
                  <c:v>140</c:v>
                </c:pt>
              </c:numCache>
            </c:numRef>
          </c:val>
          <c:extLst xmlns:c16r2="http://schemas.microsoft.com/office/drawing/2015/06/chart">
            <c:ext xmlns:c16="http://schemas.microsoft.com/office/drawing/2014/chart" uri="{C3380CC4-5D6E-409C-BE32-E72D297353CC}">
              <c16:uniqueId val="{00000001-34A4-499A-90B1-6424589BB60F}"/>
            </c:ext>
          </c:extLst>
        </c:ser>
        <c:ser>
          <c:idx val="2"/>
          <c:order val="2"/>
          <c:tx>
            <c:strRef>
              <c:f>Sheet1!$D$1</c:f>
              <c:strCache>
                <c:ptCount val="1"/>
                <c:pt idx="0">
                  <c:v>Number of Precautionary suspensions pending</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National Departments</c:v>
                </c:pt>
                <c:pt idx="1">
                  <c:v>Provinces</c:v>
                </c:pt>
                <c:pt idx="2">
                  <c:v>TOTAL</c:v>
                </c:pt>
              </c:strCache>
            </c:strRef>
          </c:cat>
          <c:val>
            <c:numRef>
              <c:f>Sheet1!$D$2:$D$4</c:f>
              <c:numCache>
                <c:formatCode>General</c:formatCode>
                <c:ptCount val="3"/>
                <c:pt idx="0">
                  <c:v>83</c:v>
                </c:pt>
                <c:pt idx="1">
                  <c:v>223</c:v>
                </c:pt>
                <c:pt idx="2">
                  <c:v>306</c:v>
                </c:pt>
              </c:numCache>
            </c:numRef>
          </c:val>
          <c:extLst xmlns:c16r2="http://schemas.microsoft.com/office/drawing/2015/06/chart">
            <c:ext xmlns:c16="http://schemas.microsoft.com/office/drawing/2014/chart" uri="{C3380CC4-5D6E-409C-BE32-E72D297353CC}">
              <c16:uniqueId val="{00000002-34A4-499A-90B1-6424589BB60F}"/>
            </c:ext>
          </c:extLst>
        </c:ser>
        <c:dLbls>
          <c:showLegendKey val="0"/>
          <c:showVal val="0"/>
          <c:showCatName val="0"/>
          <c:showSerName val="0"/>
          <c:showPercent val="0"/>
          <c:showBubbleSize val="0"/>
        </c:dLbls>
        <c:gapWidth val="219"/>
        <c:overlap val="-27"/>
        <c:axId val="2036300352"/>
        <c:axId val="2036302528"/>
      </c:barChart>
      <c:catAx>
        <c:axId val="2036300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2036302528"/>
        <c:crosses val="autoZero"/>
        <c:auto val="1"/>
        <c:lblAlgn val="ctr"/>
        <c:lblOffset val="100"/>
        <c:noMultiLvlLbl val="0"/>
      </c:catAx>
      <c:valAx>
        <c:axId val="20363025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363003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46400" cy="495299"/>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49689" y="2"/>
            <a:ext cx="2946400" cy="495299"/>
          </a:xfrm>
          <a:prstGeom prst="rect">
            <a:avLst/>
          </a:prstGeom>
        </p:spPr>
        <p:txBody>
          <a:bodyPr vert="horz" lIns="91440" tIns="45720" rIns="91440" bIns="45720" rtlCol="0"/>
          <a:lstStyle>
            <a:lvl1pPr algn="r">
              <a:defRPr sz="1200"/>
            </a:lvl1pPr>
          </a:lstStyle>
          <a:p>
            <a:fld id="{C6D1735A-EAF8-4A88-A0F7-B5FE82E7E4D0}" type="datetimeFigureOut">
              <a:rPr lang="en-ZA" smtClean="0"/>
              <a:t>2020/08/24</a:t>
            </a:fld>
            <a:endParaRPr lang="en-ZA" dirty="0"/>
          </a:p>
        </p:txBody>
      </p:sp>
      <p:sp>
        <p:nvSpPr>
          <p:cNvPr id="4" name="Footer Placeholder 3"/>
          <p:cNvSpPr>
            <a:spLocks noGrp="1"/>
          </p:cNvSpPr>
          <p:nvPr>
            <p:ph type="ftr" sz="quarter" idx="2"/>
          </p:nvPr>
        </p:nvSpPr>
        <p:spPr>
          <a:xfrm>
            <a:off x="0" y="9378951"/>
            <a:ext cx="2946400" cy="495299"/>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49689" y="9378951"/>
            <a:ext cx="2946400" cy="495299"/>
          </a:xfrm>
          <a:prstGeom prst="rect">
            <a:avLst/>
          </a:prstGeom>
        </p:spPr>
        <p:txBody>
          <a:bodyPr vert="horz" lIns="91440" tIns="45720" rIns="91440" bIns="45720" rtlCol="0" anchor="b"/>
          <a:lstStyle>
            <a:lvl1pPr algn="r">
              <a:defRPr sz="1200"/>
            </a:lvl1pPr>
          </a:lstStyle>
          <a:p>
            <a:fld id="{41EDDA79-5A63-43B4-9BFA-49120BAF9C67}" type="slidenum">
              <a:rPr lang="en-ZA" smtClean="0"/>
              <a:t>‹#›</a:t>
            </a:fld>
            <a:endParaRPr lang="en-ZA" dirty="0"/>
          </a:p>
        </p:txBody>
      </p:sp>
    </p:spTree>
    <p:extLst>
      <p:ext uri="{BB962C8B-B14F-4D97-AF65-F5344CB8AC3E}">
        <p14:creationId xmlns:p14="http://schemas.microsoft.com/office/powerpoint/2010/main" val="36485774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2945659" cy="495427"/>
          </a:xfrm>
          <a:prstGeom prst="rect">
            <a:avLst/>
          </a:prstGeom>
        </p:spPr>
        <p:txBody>
          <a:bodyPr vert="horz" lIns="92446" tIns="46223" rIns="92446" bIns="46223" rtlCol="0"/>
          <a:lstStyle>
            <a:lvl1pPr algn="l">
              <a:defRPr sz="1200"/>
            </a:lvl1pPr>
          </a:lstStyle>
          <a:p>
            <a:endParaRPr lang="en-ZA" dirty="0"/>
          </a:p>
        </p:txBody>
      </p:sp>
      <p:sp>
        <p:nvSpPr>
          <p:cNvPr id="3" name="Date Placeholder 2"/>
          <p:cNvSpPr>
            <a:spLocks noGrp="1"/>
          </p:cNvSpPr>
          <p:nvPr>
            <p:ph type="dt" idx="1"/>
          </p:nvPr>
        </p:nvSpPr>
        <p:spPr>
          <a:xfrm>
            <a:off x="3850447" y="2"/>
            <a:ext cx="2945659" cy="495427"/>
          </a:xfrm>
          <a:prstGeom prst="rect">
            <a:avLst/>
          </a:prstGeom>
        </p:spPr>
        <p:txBody>
          <a:bodyPr vert="horz" lIns="92446" tIns="46223" rIns="92446" bIns="46223" rtlCol="0"/>
          <a:lstStyle>
            <a:lvl1pPr algn="r">
              <a:defRPr sz="1200"/>
            </a:lvl1pPr>
          </a:lstStyle>
          <a:p>
            <a:fld id="{271A2ECD-1087-4D39-B39E-A0A68A31D23E}" type="datetimeFigureOut">
              <a:rPr lang="en-ZA" smtClean="0"/>
              <a:t>2020/08/24</a:t>
            </a:fld>
            <a:endParaRPr lang="en-ZA" dirty="0"/>
          </a:p>
        </p:txBody>
      </p:sp>
      <p:sp>
        <p:nvSpPr>
          <p:cNvPr id="4" name="Slide Image Placeholder 3"/>
          <p:cNvSpPr>
            <a:spLocks noGrp="1" noRot="1" noChangeAspect="1"/>
          </p:cNvSpPr>
          <p:nvPr>
            <p:ph type="sldImg" idx="2"/>
          </p:nvPr>
        </p:nvSpPr>
        <p:spPr>
          <a:xfrm>
            <a:off x="436563" y="1231900"/>
            <a:ext cx="5926137" cy="3333750"/>
          </a:xfrm>
          <a:prstGeom prst="rect">
            <a:avLst/>
          </a:prstGeom>
          <a:noFill/>
          <a:ln w="12700">
            <a:solidFill>
              <a:prstClr val="black"/>
            </a:solidFill>
          </a:ln>
        </p:spPr>
        <p:txBody>
          <a:bodyPr vert="horz" lIns="92446" tIns="46223" rIns="92446" bIns="46223" rtlCol="0" anchor="ctr"/>
          <a:lstStyle/>
          <a:p>
            <a:endParaRPr lang="en-ZA" dirty="0"/>
          </a:p>
        </p:txBody>
      </p:sp>
      <p:sp>
        <p:nvSpPr>
          <p:cNvPr id="5" name="Notes Placeholder 4"/>
          <p:cNvSpPr>
            <a:spLocks noGrp="1"/>
          </p:cNvSpPr>
          <p:nvPr>
            <p:ph type="body" sz="quarter" idx="3"/>
          </p:nvPr>
        </p:nvSpPr>
        <p:spPr>
          <a:xfrm>
            <a:off x="679768" y="4751984"/>
            <a:ext cx="5438140" cy="3887986"/>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3" y="9378825"/>
            <a:ext cx="2945659" cy="495426"/>
          </a:xfrm>
          <a:prstGeom prst="rect">
            <a:avLst/>
          </a:prstGeom>
        </p:spPr>
        <p:txBody>
          <a:bodyPr vert="horz" lIns="92446" tIns="46223" rIns="92446" bIns="46223"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7" y="9378825"/>
            <a:ext cx="2945659" cy="495426"/>
          </a:xfrm>
          <a:prstGeom prst="rect">
            <a:avLst/>
          </a:prstGeom>
        </p:spPr>
        <p:txBody>
          <a:bodyPr vert="horz" lIns="92446" tIns="46223" rIns="92446" bIns="46223" rtlCol="0" anchor="b"/>
          <a:lstStyle>
            <a:lvl1pPr algn="r">
              <a:defRPr sz="1200"/>
            </a:lvl1pPr>
          </a:lstStyle>
          <a:p>
            <a:fld id="{69A5A6A7-CE50-40F4-923B-4462BCF8675B}" type="slidenum">
              <a:rPr lang="en-ZA" smtClean="0"/>
              <a:t>‹#›</a:t>
            </a:fld>
            <a:endParaRPr lang="en-ZA" dirty="0"/>
          </a:p>
        </p:txBody>
      </p:sp>
    </p:spTree>
    <p:extLst>
      <p:ext uri="{BB962C8B-B14F-4D97-AF65-F5344CB8AC3E}">
        <p14:creationId xmlns:p14="http://schemas.microsoft.com/office/powerpoint/2010/main" val="3605319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training</a:t>
            </a:r>
            <a:r>
              <a:rPr lang="en-US" baseline="0" dirty="0" smtClean="0"/>
              <a:t> need to be supplemented, the pool can be developed further depending on their performance </a:t>
            </a:r>
          </a:p>
          <a:p>
            <a:endParaRPr lang="en-US" dirty="0"/>
          </a:p>
        </p:txBody>
      </p:sp>
      <p:sp>
        <p:nvSpPr>
          <p:cNvPr id="4" name="Slide Number Placeholder 3"/>
          <p:cNvSpPr>
            <a:spLocks noGrp="1"/>
          </p:cNvSpPr>
          <p:nvPr>
            <p:ph type="sldNum" sz="quarter" idx="10"/>
          </p:nvPr>
        </p:nvSpPr>
        <p:spPr/>
        <p:txBody>
          <a:bodyPr/>
          <a:lstStyle/>
          <a:p>
            <a:fld id="{69A5A6A7-CE50-40F4-923B-4462BCF8675B}" type="slidenum">
              <a:rPr lang="en-ZA" smtClean="0"/>
              <a:t>20</a:t>
            </a:fld>
            <a:endParaRPr lang="en-ZA" dirty="0"/>
          </a:p>
        </p:txBody>
      </p:sp>
    </p:spTree>
    <p:extLst>
      <p:ext uri="{BB962C8B-B14F-4D97-AF65-F5344CB8AC3E}">
        <p14:creationId xmlns:p14="http://schemas.microsoft.com/office/powerpoint/2010/main" val="41444201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l="-7" r="20945"/>
          <a:stretch/>
        </p:blipFill>
        <p:spPr>
          <a:xfrm>
            <a:off x="-12700" y="-5038"/>
            <a:ext cx="12204000" cy="5805573"/>
          </a:xfrm>
          <a:prstGeom prst="rect">
            <a:avLst/>
          </a:prstGeom>
        </p:spPr>
      </p:pic>
      <p:pic>
        <p:nvPicPr>
          <p:cNvPr id="7" name="Picture 6" descr="HD-ShadowLon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a:prstGeom prst="rect">
            <a:avLst/>
          </a:prstGeom>
        </p:spPr>
        <p:txBody>
          <a:bodyPr anchor="ctr" anchorCtr="0">
            <a:noAutofit/>
          </a:bodyPr>
          <a:lstStyle>
            <a:lvl1pPr algn="ctr">
              <a:defRPr sz="4400"/>
            </a:lvl1pPr>
          </a:lstStyle>
          <a:p>
            <a:r>
              <a:rPr lang="en-US" dirty="0" smtClean="0"/>
              <a:t>Click to edit Master title style</a:t>
            </a:r>
            <a:endParaRPr lang="en-US" dirty="0"/>
          </a:p>
        </p:txBody>
      </p:sp>
      <p:sp>
        <p:nvSpPr>
          <p:cNvPr id="3" name="Subtitle 2"/>
          <p:cNvSpPr>
            <a:spLocks noGrp="1"/>
          </p:cNvSpPr>
          <p:nvPr>
            <p:ph type="subTitle" idx="1"/>
          </p:nvPr>
        </p:nvSpPr>
        <p:spPr>
          <a:xfrm>
            <a:off x="2362200" y="4394039"/>
            <a:ext cx="9841800" cy="1117687"/>
          </a:xfrm>
          <a:prstGeom prst="rect">
            <a:avLst/>
          </a:prstGeom>
          <a:solidFill>
            <a:srgbClr val="D56306"/>
          </a:solidFill>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a:xfrm>
            <a:off x="9255346" y="2750337"/>
            <a:ext cx="1171888" cy="1356442"/>
          </a:xfrm>
          <a:prstGeom prst="rect">
            <a:avLst/>
          </a:prstGeom>
        </p:spPr>
        <p:txBody>
          <a:bodyPr/>
          <a:lstStyle/>
          <a:p>
            <a:fld id="{B59ACEC8-D248-43BB-9E41-8F603F9ACC52}" type="slidenum">
              <a:rPr lang="en-ZA" smtClean="0"/>
              <a:t>‹#›</a:t>
            </a:fld>
            <a:endParaRPr lang="en-ZA" dirty="0"/>
          </a:p>
        </p:txBody>
      </p:sp>
    </p:spTree>
    <p:extLst>
      <p:ext uri="{BB962C8B-B14F-4D97-AF65-F5344CB8AC3E}">
        <p14:creationId xmlns:p14="http://schemas.microsoft.com/office/powerpoint/2010/main" val="2448176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933964"/>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944111"/>
            <a:ext cx="1602997" cy="144270"/>
          </a:xfrm>
          <a:prstGeom prst="rect">
            <a:avLst/>
          </a:prstGeom>
        </p:spPr>
      </p:pic>
      <p:sp>
        <p:nvSpPr>
          <p:cNvPr id="17" name="Rectangle 16"/>
          <p:cNvSpPr/>
          <p:nvPr/>
        </p:nvSpPr>
        <p:spPr bwMode="ltGray">
          <a:xfrm>
            <a:off x="0" y="0"/>
            <a:ext cx="10437812" cy="9525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6" y="7713"/>
            <a:ext cx="1602997" cy="944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28601" y="168295"/>
            <a:ext cx="10083800" cy="670287"/>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228600" y="1094546"/>
            <a:ext cx="11809203" cy="4545412"/>
          </a:xfrm>
          <a:prstGeom prst="rect">
            <a:avLst/>
          </a:prstGeom>
        </p:spPr>
        <p:txBody>
          <a:bodyPr/>
          <a:lstStyle>
            <a:lvl1pPr>
              <a:defRPr>
                <a:solidFill>
                  <a:schemeClr val="bg1">
                    <a:lumMod val="65000"/>
                    <a:lumOff val="35000"/>
                  </a:schemeClr>
                </a:solidFill>
              </a:defRPr>
            </a:lvl1pPr>
            <a:lvl2pPr>
              <a:defRPr>
                <a:solidFill>
                  <a:schemeClr val="bg1">
                    <a:lumMod val="65000"/>
                    <a:lumOff val="35000"/>
                  </a:schemeClr>
                </a:solidFill>
              </a:defRPr>
            </a:lvl2pPr>
            <a:lvl3pPr>
              <a:defRPr>
                <a:solidFill>
                  <a:schemeClr val="bg1">
                    <a:lumMod val="65000"/>
                    <a:lumOff val="35000"/>
                  </a:schemeClr>
                </a:solidFill>
              </a:defRPr>
            </a:lvl3pPr>
            <a:lvl4pPr>
              <a:defRPr>
                <a:solidFill>
                  <a:schemeClr val="bg1">
                    <a:lumMod val="65000"/>
                    <a:lumOff val="35000"/>
                  </a:schemeClr>
                </a:solidFill>
              </a:defRPr>
            </a:lvl4pPr>
            <a:lvl5pPr>
              <a:defRPr>
                <a:solidFill>
                  <a:schemeClr val="bg1">
                    <a:lumMod val="65000"/>
                    <a:lumOff val="3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11125200" y="141292"/>
            <a:ext cx="912603" cy="697290"/>
          </a:xfrm>
          <a:prstGeom prst="rect">
            <a:avLst/>
          </a:prstGeom>
        </p:spPr>
        <p:txBody>
          <a:bodyPr/>
          <a:lstStyle/>
          <a:p>
            <a:fld id="{B59ACEC8-D248-43BB-9E41-8F603F9ACC52}" type="slidenum">
              <a:rPr lang="en-ZA" smtClean="0"/>
              <a:t>‹#›</a:t>
            </a:fld>
            <a:endParaRPr lang="en-ZA" dirty="0"/>
          </a:p>
        </p:txBody>
      </p:sp>
    </p:spTree>
    <p:extLst>
      <p:ext uri="{BB962C8B-B14F-4D97-AF65-F5344CB8AC3E}">
        <p14:creationId xmlns:p14="http://schemas.microsoft.com/office/powerpoint/2010/main" val="33347596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070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3071901"/>
            <a:ext cx="1602997" cy="144270"/>
          </a:xfrm>
          <a:prstGeom prst="rect">
            <a:avLst/>
          </a:prstGeom>
        </p:spPr>
      </p:pic>
      <p:sp>
        <p:nvSpPr>
          <p:cNvPr id="9" name="Rectangle 8"/>
          <p:cNvSpPr/>
          <p:nvPr/>
        </p:nvSpPr>
        <p:spPr bwMode="ltGray">
          <a:xfrm>
            <a:off x="0" y="1710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1710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4" y="1853895"/>
            <a:ext cx="9613860" cy="1090788"/>
          </a:xfrm>
          <a:prstGeom prst="rect">
            <a:avLst/>
          </a:prstGeo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4" y="3216171"/>
            <a:ext cx="9613860" cy="1704017"/>
          </a:xfrm>
          <a:prstGeom prst="rect">
            <a:avLst/>
          </a:prstGeo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10729457" y="1853895"/>
            <a:ext cx="1154151" cy="1090789"/>
          </a:xfrm>
          <a:prstGeom prst="rect">
            <a:avLst/>
          </a:prstGeom>
        </p:spPr>
        <p:txBody>
          <a:bodyPr/>
          <a:lstStyle/>
          <a:p>
            <a:fld id="{B59ACEC8-D248-43BB-9E41-8F603F9ACC52}" type="slidenum">
              <a:rPr lang="en-ZA" smtClean="0"/>
              <a:t>‹#›</a:t>
            </a:fld>
            <a:endParaRPr lang="en-ZA" dirty="0"/>
          </a:p>
        </p:txBody>
      </p:sp>
    </p:spTree>
    <p:extLst>
      <p:ext uri="{BB962C8B-B14F-4D97-AF65-F5344CB8AC3E}">
        <p14:creationId xmlns:p14="http://schemas.microsoft.com/office/powerpoint/2010/main" val="14436986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5" y="838582"/>
            <a:ext cx="1602997" cy="144270"/>
          </a:xfrm>
          <a:prstGeom prst="rect">
            <a:avLst/>
          </a:prstGeom>
        </p:spPr>
      </p:pic>
      <p:sp>
        <p:nvSpPr>
          <p:cNvPr id="6" name="Rectangle 5"/>
          <p:cNvSpPr/>
          <p:nvPr/>
        </p:nvSpPr>
        <p:spPr>
          <a:xfrm>
            <a:off x="10585825" y="36710"/>
            <a:ext cx="1602997" cy="8018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Slide Number Placeholder 3"/>
          <p:cNvSpPr>
            <a:spLocks noGrp="1"/>
          </p:cNvSpPr>
          <p:nvPr>
            <p:ph type="sldNum" sz="quarter" idx="12"/>
          </p:nvPr>
        </p:nvSpPr>
        <p:spPr>
          <a:xfrm>
            <a:off x="11125200" y="141292"/>
            <a:ext cx="912603" cy="697290"/>
          </a:xfrm>
          <a:prstGeom prst="rect">
            <a:avLst/>
          </a:prstGeom>
        </p:spPr>
        <p:txBody>
          <a:bodyPr/>
          <a:lstStyle/>
          <a:p>
            <a:fld id="{B59ACEC8-D248-43BB-9E41-8F603F9ACC52}" type="slidenum">
              <a:rPr lang="en-ZA" smtClean="0"/>
              <a:t>‹#›</a:t>
            </a:fld>
            <a:endParaRPr lang="en-ZA" dirty="0"/>
          </a:p>
        </p:txBody>
      </p:sp>
    </p:spTree>
    <p:extLst>
      <p:ext uri="{BB962C8B-B14F-4D97-AF65-F5344CB8AC3E}">
        <p14:creationId xmlns:p14="http://schemas.microsoft.com/office/powerpoint/2010/main" val="3858943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7856" y="1841498"/>
            <a:ext cx="8718877" cy="3036061"/>
          </a:xfrm>
          <a:prstGeom prst="rect">
            <a:avLst/>
          </a:prstGeo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4885279"/>
            <a:ext cx="8156579" cy="548968"/>
          </a:xfrm>
          <a:prstGeom prst="rect">
            <a:avLst/>
          </a:prstGeo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16" name="TextBox 15"/>
          <p:cNvSpPr txBox="1"/>
          <p:nvPr/>
        </p:nvSpPr>
        <p:spPr>
          <a:xfrm>
            <a:off x="583572" y="19800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42654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pic>
        <p:nvPicPr>
          <p:cNvPr id="34" name="Picture 33" descr="HD-ShadowLong.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933964"/>
            <a:ext cx="10437812" cy="321164"/>
          </a:xfrm>
          <a:prstGeom prst="rect">
            <a:avLst/>
          </a:prstGeom>
        </p:spPr>
      </p:pic>
      <p:pic>
        <p:nvPicPr>
          <p:cNvPr id="35" name="Picture 34" descr="HD-ShadowShort.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585826" y="944111"/>
            <a:ext cx="1602997" cy="144270"/>
          </a:xfrm>
          <a:prstGeom prst="rect">
            <a:avLst/>
          </a:prstGeom>
        </p:spPr>
      </p:pic>
      <p:sp>
        <p:nvSpPr>
          <p:cNvPr id="36" name="Rectangle 35"/>
          <p:cNvSpPr/>
          <p:nvPr userDrawn="1"/>
        </p:nvSpPr>
        <p:spPr bwMode="ltGray">
          <a:xfrm>
            <a:off x="0" y="0"/>
            <a:ext cx="10437812" cy="9525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Rectangle 36"/>
          <p:cNvSpPr/>
          <p:nvPr userDrawn="1"/>
        </p:nvSpPr>
        <p:spPr>
          <a:xfrm>
            <a:off x="10585826" y="7713"/>
            <a:ext cx="1602997" cy="944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Title 1"/>
          <p:cNvSpPr txBox="1">
            <a:spLocks/>
          </p:cNvSpPr>
          <p:nvPr userDrawn="1"/>
        </p:nvSpPr>
        <p:spPr>
          <a:xfrm>
            <a:off x="228601" y="168295"/>
            <a:ext cx="10083800" cy="670287"/>
          </a:xfrm>
          <a:prstGeom prst="rect">
            <a:avLst/>
          </a:prstGeom>
        </p:spPr>
        <p:txBody>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dirty="0" smtClean="0"/>
              <a:t>Click to edit Master title style</a:t>
            </a:r>
            <a:endParaRPr lang="en-US" dirty="0"/>
          </a:p>
        </p:txBody>
      </p:sp>
      <p:sp>
        <p:nvSpPr>
          <p:cNvPr id="39" name="Slide Number Placeholder 5"/>
          <p:cNvSpPr>
            <a:spLocks noGrp="1"/>
          </p:cNvSpPr>
          <p:nvPr>
            <p:ph type="sldNum" sz="quarter" idx="12"/>
          </p:nvPr>
        </p:nvSpPr>
        <p:spPr>
          <a:xfrm>
            <a:off x="11125200" y="141292"/>
            <a:ext cx="912603" cy="697290"/>
          </a:xfrm>
          <a:prstGeom prst="rect">
            <a:avLst/>
          </a:prstGeom>
        </p:spPr>
        <p:txBody>
          <a:bodyPr/>
          <a:lstStyle/>
          <a:p>
            <a:fld id="{B59ACEC8-D248-43BB-9E41-8F603F9ACC52}" type="slidenum">
              <a:rPr lang="en-ZA" smtClean="0"/>
              <a:t>‹#›</a:t>
            </a:fld>
            <a:endParaRPr lang="en-ZA" dirty="0"/>
          </a:p>
        </p:txBody>
      </p:sp>
    </p:spTree>
    <p:extLst>
      <p:ext uri="{BB962C8B-B14F-4D97-AF65-F5344CB8AC3E}">
        <p14:creationId xmlns:p14="http://schemas.microsoft.com/office/powerpoint/2010/main" val="3470928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d slide">
    <p:spTree>
      <p:nvGrpSpPr>
        <p:cNvPr id="1" name=""/>
        <p:cNvGrpSpPr/>
        <p:nvPr/>
      </p:nvGrpSpPr>
      <p:grpSpPr>
        <a:xfrm>
          <a:off x="0" y="0"/>
          <a:ext cx="0" cy="0"/>
          <a:chOff x="0" y="0"/>
          <a:chExt cx="0" cy="0"/>
        </a:xfrm>
      </p:grpSpPr>
      <p:sp>
        <p:nvSpPr>
          <p:cNvPr id="7" name="TextBox 6"/>
          <p:cNvSpPr txBox="1"/>
          <p:nvPr userDrawn="1"/>
        </p:nvSpPr>
        <p:spPr>
          <a:xfrm>
            <a:off x="0" y="1244982"/>
            <a:ext cx="12192000" cy="4616648"/>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ZA" sz="4000" kern="1200" dirty="0" smtClean="0">
                <a:solidFill>
                  <a:schemeClr val="tx1"/>
                </a:solidFill>
                <a:effectLst/>
                <a:latin typeface="Arial" panose="020B0604020202020204" pitchFamily="34" charset="0"/>
                <a:ea typeface="+mn-ea"/>
                <a:cs typeface="Arial" panose="020B0604020202020204" pitchFamily="34" charset="0"/>
              </a:rPr>
              <a:t>Dankie / Thank you / Ngiyathokoza</a:t>
            </a:r>
          </a:p>
          <a:p>
            <a:pPr algn="ctr">
              <a:lnSpc>
                <a:spcPct val="150000"/>
              </a:lnSpc>
            </a:pPr>
            <a:r>
              <a:rPr lang="en-ZA" sz="4000" kern="1200" dirty="0" smtClean="0">
                <a:solidFill>
                  <a:schemeClr val="tx1"/>
                </a:solidFill>
                <a:effectLst/>
                <a:latin typeface="Arial" panose="020B0604020202020204" pitchFamily="34" charset="0"/>
                <a:ea typeface="+mn-ea"/>
                <a:cs typeface="Arial" panose="020B0604020202020204" pitchFamily="34" charset="0"/>
              </a:rPr>
              <a:t>Enkosi / Ngiyabonga / Ke a leboga</a:t>
            </a:r>
          </a:p>
          <a:p>
            <a:pPr algn="ctr">
              <a:lnSpc>
                <a:spcPct val="150000"/>
              </a:lnSpc>
            </a:pPr>
            <a:r>
              <a:rPr lang="en-ZA" sz="4000" kern="1200" dirty="0" smtClean="0">
                <a:solidFill>
                  <a:schemeClr val="tx1"/>
                </a:solidFill>
                <a:effectLst/>
                <a:latin typeface="Arial" panose="020B0604020202020204" pitchFamily="34" charset="0"/>
                <a:ea typeface="+mn-ea"/>
                <a:cs typeface="Arial" panose="020B0604020202020204" pitchFamily="34" charset="0"/>
              </a:rPr>
              <a:t>Ke a leboha / Ndi a livhuwa</a:t>
            </a:r>
          </a:p>
          <a:p>
            <a:pPr algn="ctr">
              <a:lnSpc>
                <a:spcPct val="150000"/>
              </a:lnSpc>
            </a:pPr>
            <a:r>
              <a:rPr lang="en-ZA" sz="4000" kern="1200" dirty="0" smtClean="0">
                <a:solidFill>
                  <a:schemeClr val="tx1"/>
                </a:solidFill>
                <a:effectLst/>
                <a:latin typeface="Arial" panose="020B0604020202020204" pitchFamily="34" charset="0"/>
                <a:ea typeface="+mn-ea"/>
                <a:cs typeface="Arial" panose="020B0604020202020204" pitchFamily="34" charset="0"/>
              </a:rPr>
              <a:t>Ndza khensa</a:t>
            </a:r>
          </a:p>
          <a:p>
            <a:pPr algn="ctr">
              <a:lnSpc>
                <a:spcPct val="150000"/>
              </a:lnSpc>
            </a:pPr>
            <a:endParaRPr lang="en-ZA"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667924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852072"/>
            <a:ext cx="10437812" cy="321164"/>
          </a:xfrm>
          <a:prstGeom prst="rect">
            <a:avLst/>
          </a:prstGeom>
        </p:spPr>
      </p:pic>
      <p:sp>
        <p:nvSpPr>
          <p:cNvPr id="11" name="Rectangle 10"/>
          <p:cNvSpPr/>
          <p:nvPr/>
        </p:nvSpPr>
        <p:spPr bwMode="ltGray">
          <a:xfrm>
            <a:off x="0" y="977900"/>
            <a:ext cx="10437812" cy="894286"/>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19" y="1120381"/>
            <a:ext cx="9613862" cy="588535"/>
          </a:xfrm>
          <a:prstGeom prst="rect">
            <a:avLst/>
          </a:prstGeom>
        </p:spPr>
        <p:txBody>
          <a:bodyPr anchor="b"/>
          <a:lstStyle>
            <a:lvl1pPr>
              <a:defRPr sz="3200"/>
            </a:lvl1pPr>
          </a:lstStyle>
          <a:p>
            <a:r>
              <a:rPr lang="en-US" dirty="0" smtClean="0"/>
              <a:t>Contact us</a:t>
            </a:r>
            <a:endParaRPr lang="en-US" dirty="0"/>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055525" y="2261716"/>
            <a:ext cx="457200" cy="457200"/>
          </a:xfrm>
          <a:prstGeom prst="rect">
            <a:avLst/>
          </a:prstGeom>
        </p:spPr>
      </p:pic>
      <p:pic>
        <p:nvPicPr>
          <p:cNvPr id="8" name="Picture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055525" y="4400404"/>
            <a:ext cx="457200" cy="457200"/>
          </a:xfrm>
          <a:prstGeom prst="rect">
            <a:avLst/>
          </a:prstGeom>
        </p:spPr>
      </p:pic>
      <p:pic>
        <p:nvPicPr>
          <p:cNvPr id="13" name="Picture 1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9055525" y="3687508"/>
            <a:ext cx="457200" cy="457200"/>
          </a:xfrm>
          <a:prstGeom prst="rect">
            <a:avLst/>
          </a:prstGeom>
        </p:spPr>
      </p:pic>
      <p:pic>
        <p:nvPicPr>
          <p:cNvPr id="14" name="Picture 13"/>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9055525" y="5113300"/>
            <a:ext cx="457200" cy="457200"/>
          </a:xfrm>
          <a:prstGeom prst="rect">
            <a:avLst/>
          </a:prstGeom>
        </p:spPr>
      </p:pic>
      <p:pic>
        <p:nvPicPr>
          <p:cNvPr id="15" name="Picture 14"/>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055525" y="2974612"/>
            <a:ext cx="457200" cy="457200"/>
          </a:xfrm>
          <a:prstGeom prst="rect">
            <a:avLst/>
          </a:prstGeom>
        </p:spPr>
      </p:pic>
      <p:sp>
        <p:nvSpPr>
          <p:cNvPr id="16" name="TextBox 15"/>
          <p:cNvSpPr txBox="1"/>
          <p:nvPr userDrawn="1"/>
        </p:nvSpPr>
        <p:spPr>
          <a:xfrm>
            <a:off x="2768600" y="2451100"/>
            <a:ext cx="3695700" cy="369332"/>
          </a:xfrm>
          <a:prstGeom prst="rect">
            <a:avLst/>
          </a:prstGeom>
          <a:noFill/>
        </p:spPr>
        <p:txBody>
          <a:bodyPr wrap="square" rtlCol="0">
            <a:spAutoFit/>
          </a:bodyPr>
          <a:lstStyle/>
          <a:p>
            <a:r>
              <a:rPr lang="en-ZA" dirty="0" smtClean="0"/>
              <a:t>Name</a:t>
            </a:r>
            <a:endParaRPr lang="en-ZA" dirty="0"/>
          </a:p>
        </p:txBody>
      </p:sp>
      <p:sp>
        <p:nvSpPr>
          <p:cNvPr id="18" name="Text Placeholder 17"/>
          <p:cNvSpPr>
            <a:spLocks noGrp="1"/>
          </p:cNvSpPr>
          <p:nvPr>
            <p:ph type="body" sz="quarter" idx="10"/>
          </p:nvPr>
        </p:nvSpPr>
        <p:spPr>
          <a:xfrm>
            <a:off x="681038" y="3924300"/>
            <a:ext cx="6189662" cy="914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val="28150159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endParaRPr lang="en-ZA"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ZA" dirty="0"/>
          </a:p>
        </p:txBody>
      </p:sp>
      <p:pic>
        <p:nvPicPr>
          <p:cNvPr id="8" name="Picture 7"/>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547007" y="5800536"/>
            <a:ext cx="10058400" cy="1057464"/>
          </a:xfrm>
          <a:prstGeom prst="rect">
            <a:avLst/>
          </a:prstGeom>
        </p:spPr>
      </p:pic>
      <p:sp>
        <p:nvSpPr>
          <p:cNvPr id="9" name="Rectangle 8"/>
          <p:cNvSpPr>
            <a:spLocks noChangeAspect="1"/>
          </p:cNvSpPr>
          <p:nvPr userDrawn="1"/>
        </p:nvSpPr>
        <p:spPr>
          <a:xfrm>
            <a:off x="0" y="5780314"/>
            <a:ext cx="12192000" cy="10776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12" name="Picture 11"/>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66800" y="5790425"/>
            <a:ext cx="10058400" cy="1057464"/>
          </a:xfrm>
          <a:prstGeom prst="rect">
            <a:avLst/>
          </a:prstGeom>
        </p:spPr>
      </p:pic>
    </p:spTree>
    <p:extLst>
      <p:ext uri="{BB962C8B-B14F-4D97-AF65-F5344CB8AC3E}">
        <p14:creationId xmlns:p14="http://schemas.microsoft.com/office/powerpoint/2010/main" val="426134899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7" r:id="rId4"/>
    <p:sldLayoutId id="2147483672" r:id="rId5"/>
    <p:sldLayoutId id="2147483678" r:id="rId6"/>
    <p:sldLayoutId id="2147483673" r:id="rId7"/>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0322" y="2503856"/>
            <a:ext cx="8198502" cy="2004136"/>
          </a:xfrm>
        </p:spPr>
        <p:txBody>
          <a:bodyPr/>
          <a:lstStyle/>
          <a:p>
            <a:r>
              <a:rPr lang="en-ZA" sz="3200" dirty="0" smtClean="0">
                <a:latin typeface="Calibri" panose="020F0502020204030204" pitchFamily="34" charset="0"/>
              </a:rPr>
              <a:t/>
            </a:r>
            <a:br>
              <a:rPr lang="en-ZA" sz="3200" dirty="0" smtClean="0">
                <a:latin typeface="Calibri" panose="020F0502020204030204" pitchFamily="34" charset="0"/>
              </a:rPr>
            </a:br>
            <a:r>
              <a:rPr lang="en-ZA" sz="3200" b="1" dirty="0" smtClean="0">
                <a:latin typeface="Calibri" panose="020F0502020204030204" pitchFamily="34" charset="0"/>
              </a:rPr>
              <a:t>STATUS OF DISCIPLINE MANAGEMENT IN THE PUBLIC SERVICE:</a:t>
            </a:r>
            <a:br>
              <a:rPr lang="en-ZA" sz="3200" b="1" dirty="0" smtClean="0">
                <a:latin typeface="Calibri" panose="020F0502020204030204" pitchFamily="34" charset="0"/>
              </a:rPr>
            </a:br>
            <a:r>
              <a:rPr lang="en-US" sz="2800" i="1" dirty="0" smtClean="0">
                <a:solidFill>
                  <a:srgbClr val="FFFF00"/>
                </a:solidFill>
                <a:latin typeface="Calibri" panose="020F0502020204030204" pitchFamily="34" charset="0"/>
              </a:rPr>
              <a:t>Update on disciplinary cases, suspensions and cost of suspensions</a:t>
            </a:r>
            <a:endParaRPr lang="en-ZA" sz="3200" i="1" dirty="0">
              <a:solidFill>
                <a:srgbClr val="FFFF00"/>
              </a:solidFill>
              <a:latin typeface="Calibri" panose="020F0502020204030204" pitchFamily="34" charset="0"/>
            </a:endParaRPr>
          </a:p>
        </p:txBody>
      </p:sp>
      <p:sp>
        <p:nvSpPr>
          <p:cNvPr id="3" name="Subtitle 2"/>
          <p:cNvSpPr>
            <a:spLocks noGrp="1"/>
          </p:cNvSpPr>
          <p:nvPr>
            <p:ph type="subTitle" idx="1"/>
          </p:nvPr>
        </p:nvSpPr>
        <p:spPr>
          <a:xfrm>
            <a:off x="5753365" y="4408327"/>
            <a:ext cx="6142182" cy="1117687"/>
          </a:xfrm>
        </p:spPr>
        <p:txBody>
          <a:bodyPr>
            <a:normAutofit/>
          </a:bodyPr>
          <a:lstStyle/>
          <a:p>
            <a:pPr algn="l"/>
            <a:r>
              <a:rPr lang="en-ZA" b="1" dirty="0" smtClean="0">
                <a:solidFill>
                  <a:srgbClr val="FFFF00"/>
                </a:solidFill>
                <a:latin typeface="Calibri" panose="020F0502020204030204" pitchFamily="34" charset="0"/>
              </a:rPr>
              <a:t>Director-General: Ms. Yoliswa Makhasi</a:t>
            </a:r>
          </a:p>
          <a:p>
            <a:pPr algn="l"/>
            <a:r>
              <a:rPr lang="en-ZA" dirty="0" smtClean="0">
                <a:latin typeface="Calibri" panose="020F0502020204030204" pitchFamily="34" charset="0"/>
              </a:rPr>
              <a:t>Acting CD: TAU: Dr Salomon Hoogenraad-Vermaak</a:t>
            </a:r>
            <a:endParaRPr lang="en-ZA" dirty="0">
              <a:latin typeface="Calibri" panose="020F0502020204030204" pitchFamily="34" charset="0"/>
            </a:endParaRPr>
          </a:p>
          <a:p>
            <a:pPr algn="l"/>
            <a:endParaRPr lang="en-ZA" dirty="0" smtClean="0">
              <a:latin typeface="Calibri" panose="020F0502020204030204" pitchFamily="34" charset="0"/>
            </a:endParaRPr>
          </a:p>
        </p:txBody>
      </p:sp>
      <p:sp>
        <p:nvSpPr>
          <p:cNvPr id="4" name="Rectangle 3"/>
          <p:cNvSpPr/>
          <p:nvPr/>
        </p:nvSpPr>
        <p:spPr>
          <a:xfrm>
            <a:off x="9251879" y="2661007"/>
            <a:ext cx="2753474" cy="15103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26 August 2020</a:t>
            </a:r>
            <a:endParaRPr lang="en-US" dirty="0"/>
          </a:p>
        </p:txBody>
      </p:sp>
    </p:spTree>
    <p:extLst>
      <p:ext uri="{BB962C8B-B14F-4D97-AF65-F5344CB8AC3E}">
        <p14:creationId xmlns:p14="http://schemas.microsoft.com/office/powerpoint/2010/main" val="6289381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625" y="27739"/>
            <a:ext cx="10083800" cy="1115261"/>
          </a:xfrm>
        </p:spPr>
        <p:txBody>
          <a:bodyPr/>
          <a:lstStyle/>
          <a:p>
            <a:r>
              <a:rPr lang="en-ZA" sz="2400" b="1" dirty="0" smtClean="0"/>
              <a:t>Q 4 PROVINCIAL MISCONDUCT CASES (01 JANUARY 202O - 31 MARCH 2020)</a:t>
            </a:r>
            <a:endParaRPr lang="en-ZA"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8533059"/>
              </p:ext>
            </p:extLst>
          </p:nvPr>
        </p:nvGraphicFramePr>
        <p:xfrm>
          <a:off x="0" y="838582"/>
          <a:ext cx="12192000" cy="5921015"/>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xmlns="" val="20000"/>
                    </a:ext>
                  </a:extLst>
                </a:gridCol>
                <a:gridCol w="2032000">
                  <a:extLst>
                    <a:ext uri="{9D8B030D-6E8A-4147-A177-3AD203B41FA5}">
                      <a16:colId xmlns:a16="http://schemas.microsoft.com/office/drawing/2014/main" xmlns="" val="20001"/>
                    </a:ext>
                  </a:extLst>
                </a:gridCol>
                <a:gridCol w="2032000">
                  <a:extLst>
                    <a:ext uri="{9D8B030D-6E8A-4147-A177-3AD203B41FA5}">
                      <a16:colId xmlns:a16="http://schemas.microsoft.com/office/drawing/2014/main" xmlns="" val="20002"/>
                    </a:ext>
                  </a:extLst>
                </a:gridCol>
                <a:gridCol w="2032000">
                  <a:extLst>
                    <a:ext uri="{9D8B030D-6E8A-4147-A177-3AD203B41FA5}">
                      <a16:colId xmlns:a16="http://schemas.microsoft.com/office/drawing/2014/main" xmlns="" val="20003"/>
                    </a:ext>
                  </a:extLst>
                </a:gridCol>
                <a:gridCol w="2032000">
                  <a:extLst>
                    <a:ext uri="{9D8B030D-6E8A-4147-A177-3AD203B41FA5}">
                      <a16:colId xmlns:a16="http://schemas.microsoft.com/office/drawing/2014/main" xmlns="" val="20004"/>
                    </a:ext>
                  </a:extLst>
                </a:gridCol>
                <a:gridCol w="2032000">
                  <a:extLst>
                    <a:ext uri="{9D8B030D-6E8A-4147-A177-3AD203B41FA5}">
                      <a16:colId xmlns:a16="http://schemas.microsoft.com/office/drawing/2014/main" xmlns="" val="20005"/>
                    </a:ext>
                  </a:extLst>
                </a:gridCol>
              </a:tblGrid>
              <a:tr h="1465435">
                <a:tc>
                  <a:txBody>
                    <a:bodyPr/>
                    <a:lstStyle/>
                    <a:p>
                      <a:pPr>
                        <a:lnSpc>
                          <a:spcPct val="120000"/>
                        </a:lnSpc>
                        <a:spcAft>
                          <a:spcPts val="0"/>
                        </a:spcAft>
                      </a:pPr>
                      <a:r>
                        <a:rPr lang="en-ZA" sz="2000" b="1" dirty="0" smtClean="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PROVINCES</a:t>
                      </a:r>
                      <a:endParaRPr lang="en-ZA" sz="2000" dirty="0">
                        <a:solidFill>
                          <a:srgbClr val="53813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20000"/>
                        </a:lnSpc>
                        <a:spcAft>
                          <a:spcPts val="0"/>
                        </a:spcAft>
                      </a:pPr>
                      <a:r>
                        <a:rPr lang="en-ZA" sz="20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Number of Misconduct cases received</a:t>
                      </a:r>
                      <a:endParaRPr lang="en-ZA" sz="2000" dirty="0">
                        <a:solidFill>
                          <a:srgbClr val="53813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20000"/>
                        </a:lnSpc>
                        <a:spcAft>
                          <a:spcPts val="0"/>
                        </a:spcAft>
                      </a:pPr>
                      <a:r>
                        <a:rPr lang="en-ZA" sz="20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Number of Misconduct cases finalised</a:t>
                      </a:r>
                      <a:endParaRPr lang="en-ZA" sz="2000" dirty="0">
                        <a:solidFill>
                          <a:srgbClr val="53813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20000"/>
                        </a:lnSpc>
                        <a:spcAft>
                          <a:spcPts val="0"/>
                        </a:spcAft>
                      </a:pPr>
                      <a:r>
                        <a:rPr lang="en-ZA" sz="20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Number of Misconduct Cases Finalised within 90 days</a:t>
                      </a:r>
                      <a:endParaRPr lang="en-ZA" sz="2000" dirty="0">
                        <a:solidFill>
                          <a:srgbClr val="53813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20000"/>
                        </a:lnSpc>
                        <a:spcAft>
                          <a:spcPts val="0"/>
                        </a:spcAft>
                      </a:pPr>
                      <a:r>
                        <a:rPr lang="en-ZA" sz="20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Number of Misconduct cases Finalised outside 90 days</a:t>
                      </a:r>
                      <a:endParaRPr lang="en-ZA" sz="2000" dirty="0">
                        <a:solidFill>
                          <a:srgbClr val="53813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20000"/>
                        </a:lnSpc>
                        <a:spcAft>
                          <a:spcPts val="0"/>
                        </a:spcAft>
                      </a:pPr>
                      <a:r>
                        <a:rPr lang="en-ZA" sz="20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Pending</a:t>
                      </a:r>
                      <a:endParaRPr lang="en-ZA" sz="2000" dirty="0">
                        <a:solidFill>
                          <a:srgbClr val="53813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445558">
                <a:tc>
                  <a:txBody>
                    <a:bodyPr/>
                    <a:lstStyle/>
                    <a:p>
                      <a:pPr>
                        <a:lnSpc>
                          <a:spcPct val="120000"/>
                        </a:lnSpc>
                        <a:spcAft>
                          <a:spcPts val="0"/>
                        </a:spcAft>
                      </a:pPr>
                      <a:r>
                        <a:rPr lang="en-ZA" sz="20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Eastern Cape</a:t>
                      </a:r>
                      <a:endParaRPr lang="en-ZA" sz="2000" dirty="0">
                        <a:solidFill>
                          <a:srgbClr val="53813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20000"/>
                        </a:lnSpc>
                        <a:spcBef>
                          <a:spcPts val="0"/>
                        </a:spcBef>
                        <a:spcAft>
                          <a:spcPts val="0"/>
                        </a:spcAft>
                      </a:pPr>
                      <a:r>
                        <a:rPr lang="en-ZA" sz="16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108</a:t>
                      </a:r>
                      <a:endParaRPr lang="en-US" sz="1600" dirty="0">
                        <a:solidFill>
                          <a:srgbClr val="C4591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20000"/>
                        </a:lnSpc>
                        <a:spcBef>
                          <a:spcPts val="0"/>
                        </a:spcBef>
                        <a:spcAft>
                          <a:spcPts val="0"/>
                        </a:spcAft>
                      </a:pPr>
                      <a:r>
                        <a:rPr lang="en-ZA" sz="16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14</a:t>
                      </a:r>
                      <a:endParaRPr lang="en-US" sz="1600" dirty="0">
                        <a:solidFill>
                          <a:srgbClr val="C4591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20000"/>
                        </a:lnSpc>
                        <a:spcBef>
                          <a:spcPts val="0"/>
                        </a:spcBef>
                        <a:spcAft>
                          <a:spcPts val="0"/>
                        </a:spcAft>
                      </a:pPr>
                      <a:r>
                        <a:rPr lang="en-ZA" sz="16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a:t>
                      </a:r>
                      <a:endParaRPr lang="en-US" sz="1600" dirty="0">
                        <a:solidFill>
                          <a:srgbClr val="C4591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20000"/>
                        </a:lnSpc>
                        <a:spcBef>
                          <a:spcPts val="0"/>
                        </a:spcBef>
                        <a:spcAft>
                          <a:spcPts val="0"/>
                        </a:spcAft>
                      </a:pPr>
                      <a:r>
                        <a:rPr lang="en-ZA" sz="16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a:t>
                      </a:r>
                      <a:endParaRPr lang="en-US" sz="1600" dirty="0">
                        <a:solidFill>
                          <a:srgbClr val="C4591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20000"/>
                        </a:lnSpc>
                        <a:spcBef>
                          <a:spcPts val="0"/>
                        </a:spcBef>
                        <a:spcAft>
                          <a:spcPts val="0"/>
                        </a:spcAft>
                      </a:pPr>
                      <a:r>
                        <a:rPr lang="en-ZA" sz="16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94</a:t>
                      </a:r>
                      <a:endParaRPr lang="en-US" sz="1600" dirty="0">
                        <a:solidFill>
                          <a:srgbClr val="C4591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445558">
                <a:tc>
                  <a:txBody>
                    <a:bodyPr/>
                    <a:lstStyle/>
                    <a:p>
                      <a:pPr>
                        <a:lnSpc>
                          <a:spcPct val="120000"/>
                        </a:lnSpc>
                        <a:spcAft>
                          <a:spcPts val="0"/>
                        </a:spcAft>
                      </a:pPr>
                      <a:r>
                        <a:rPr lang="en-ZA" sz="20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Free State</a:t>
                      </a:r>
                      <a:endParaRPr lang="en-ZA" sz="2000" dirty="0">
                        <a:solidFill>
                          <a:srgbClr val="53813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20000"/>
                        </a:lnSpc>
                        <a:spcBef>
                          <a:spcPts val="0"/>
                        </a:spcBef>
                        <a:spcAft>
                          <a:spcPts val="0"/>
                        </a:spcAft>
                      </a:pPr>
                      <a:r>
                        <a:rPr lang="en-ZA" sz="16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345</a:t>
                      </a:r>
                      <a:endParaRPr lang="en-US" sz="1600" dirty="0">
                        <a:solidFill>
                          <a:srgbClr val="C4591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20000"/>
                        </a:lnSpc>
                        <a:spcBef>
                          <a:spcPts val="0"/>
                        </a:spcBef>
                        <a:spcAft>
                          <a:spcPts val="0"/>
                        </a:spcAft>
                      </a:pPr>
                      <a:r>
                        <a:rPr lang="en-ZA"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42</a:t>
                      </a:r>
                      <a:endParaRPr lang="en-US" sz="1600" dirty="0">
                        <a:solidFill>
                          <a:srgbClr val="C4591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20000"/>
                        </a:lnSpc>
                        <a:spcBef>
                          <a:spcPts val="0"/>
                        </a:spcBef>
                        <a:spcAft>
                          <a:spcPts val="0"/>
                        </a:spcAft>
                      </a:pPr>
                      <a:r>
                        <a:rPr lang="en-ZA"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24</a:t>
                      </a:r>
                      <a:endParaRPr lang="en-US" sz="1600" dirty="0">
                        <a:solidFill>
                          <a:srgbClr val="C4591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20000"/>
                        </a:lnSpc>
                        <a:spcBef>
                          <a:spcPts val="0"/>
                        </a:spcBef>
                        <a:spcAft>
                          <a:spcPts val="0"/>
                        </a:spcAft>
                      </a:pPr>
                      <a:r>
                        <a:rPr lang="en-ZA"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18</a:t>
                      </a:r>
                      <a:endParaRPr lang="en-US" sz="1600" dirty="0">
                        <a:solidFill>
                          <a:srgbClr val="C4591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20000"/>
                        </a:lnSpc>
                        <a:spcBef>
                          <a:spcPts val="0"/>
                        </a:spcBef>
                        <a:spcAft>
                          <a:spcPts val="0"/>
                        </a:spcAft>
                      </a:pPr>
                      <a:r>
                        <a:rPr lang="en-ZA"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303</a:t>
                      </a:r>
                      <a:endParaRPr lang="en-US" sz="1600" dirty="0">
                        <a:solidFill>
                          <a:srgbClr val="C4591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445558">
                <a:tc>
                  <a:txBody>
                    <a:bodyPr/>
                    <a:lstStyle/>
                    <a:p>
                      <a:pPr>
                        <a:lnSpc>
                          <a:spcPct val="120000"/>
                        </a:lnSpc>
                        <a:spcAft>
                          <a:spcPts val="0"/>
                        </a:spcAft>
                      </a:pPr>
                      <a:r>
                        <a:rPr lang="en-ZA" sz="20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Gauteng</a:t>
                      </a:r>
                      <a:endParaRPr lang="en-ZA" sz="2000" dirty="0">
                        <a:solidFill>
                          <a:srgbClr val="53813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20000"/>
                        </a:lnSpc>
                        <a:spcBef>
                          <a:spcPts val="0"/>
                        </a:spcBef>
                        <a:spcAft>
                          <a:spcPts val="0"/>
                        </a:spcAft>
                      </a:pPr>
                      <a:r>
                        <a:rPr lang="en-ZA" sz="16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 report</a:t>
                      </a:r>
                      <a:endParaRPr lang="en-US" sz="1600" dirty="0">
                        <a:solidFill>
                          <a:srgbClr val="C4591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20000"/>
                        </a:lnSpc>
                        <a:spcBef>
                          <a:spcPts val="0"/>
                        </a:spcBef>
                        <a:spcAft>
                          <a:spcPts val="0"/>
                        </a:spcAft>
                      </a:pPr>
                      <a:r>
                        <a:rPr lang="en-ZA"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 report</a:t>
                      </a:r>
                      <a:endParaRPr lang="en-US" sz="1600" dirty="0">
                        <a:solidFill>
                          <a:srgbClr val="C4591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20000"/>
                        </a:lnSpc>
                        <a:spcBef>
                          <a:spcPts val="0"/>
                        </a:spcBef>
                        <a:spcAft>
                          <a:spcPts val="0"/>
                        </a:spcAft>
                      </a:pPr>
                      <a:r>
                        <a:rPr lang="en-ZA"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 report</a:t>
                      </a:r>
                      <a:endParaRPr lang="en-US" sz="1600" dirty="0">
                        <a:solidFill>
                          <a:srgbClr val="C4591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20000"/>
                        </a:lnSpc>
                        <a:spcBef>
                          <a:spcPts val="0"/>
                        </a:spcBef>
                        <a:spcAft>
                          <a:spcPts val="0"/>
                        </a:spcAft>
                      </a:pPr>
                      <a:r>
                        <a:rPr lang="en-ZA"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 report</a:t>
                      </a:r>
                      <a:endParaRPr lang="en-US" sz="1600" dirty="0">
                        <a:solidFill>
                          <a:srgbClr val="C4591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20000"/>
                        </a:lnSpc>
                        <a:spcBef>
                          <a:spcPts val="0"/>
                        </a:spcBef>
                        <a:spcAft>
                          <a:spcPts val="0"/>
                        </a:spcAft>
                      </a:pPr>
                      <a:r>
                        <a:rPr lang="en-ZA"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 report</a:t>
                      </a:r>
                      <a:endParaRPr lang="en-US" sz="1600" dirty="0">
                        <a:solidFill>
                          <a:srgbClr val="C4591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445558">
                <a:tc>
                  <a:txBody>
                    <a:bodyPr/>
                    <a:lstStyle/>
                    <a:p>
                      <a:pPr>
                        <a:lnSpc>
                          <a:spcPct val="120000"/>
                        </a:lnSpc>
                        <a:spcAft>
                          <a:spcPts val="0"/>
                        </a:spcAft>
                      </a:pPr>
                      <a:r>
                        <a:rPr lang="en-ZA" sz="20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Kwazulu-Natal</a:t>
                      </a:r>
                      <a:endParaRPr lang="en-ZA" sz="2000" dirty="0">
                        <a:solidFill>
                          <a:srgbClr val="53813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20000"/>
                        </a:lnSpc>
                        <a:spcBef>
                          <a:spcPts val="0"/>
                        </a:spcBef>
                        <a:spcAft>
                          <a:spcPts val="0"/>
                        </a:spcAft>
                      </a:pPr>
                      <a:r>
                        <a:rPr lang="en-ZA" sz="16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467</a:t>
                      </a:r>
                      <a:endParaRPr lang="en-US" sz="1600" dirty="0">
                        <a:solidFill>
                          <a:srgbClr val="C4591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20000"/>
                        </a:lnSpc>
                        <a:spcBef>
                          <a:spcPts val="0"/>
                        </a:spcBef>
                        <a:spcAft>
                          <a:spcPts val="0"/>
                        </a:spcAft>
                      </a:pPr>
                      <a:r>
                        <a:rPr lang="en-ZA"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109</a:t>
                      </a:r>
                      <a:endParaRPr lang="en-US" sz="1600" dirty="0">
                        <a:solidFill>
                          <a:srgbClr val="C4591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20000"/>
                        </a:lnSpc>
                        <a:spcBef>
                          <a:spcPts val="0"/>
                        </a:spcBef>
                        <a:spcAft>
                          <a:spcPts val="0"/>
                        </a:spcAft>
                      </a:pPr>
                      <a:r>
                        <a:rPr lang="en-ZA"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49</a:t>
                      </a:r>
                      <a:endParaRPr lang="en-US" sz="1600" dirty="0">
                        <a:solidFill>
                          <a:srgbClr val="C4591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20000"/>
                        </a:lnSpc>
                        <a:spcBef>
                          <a:spcPts val="0"/>
                        </a:spcBef>
                        <a:spcAft>
                          <a:spcPts val="0"/>
                        </a:spcAft>
                      </a:pPr>
                      <a:r>
                        <a:rPr lang="en-ZA"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60</a:t>
                      </a:r>
                      <a:endParaRPr lang="en-US" sz="1600" dirty="0">
                        <a:solidFill>
                          <a:srgbClr val="C4591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20000"/>
                        </a:lnSpc>
                        <a:spcBef>
                          <a:spcPts val="0"/>
                        </a:spcBef>
                        <a:spcAft>
                          <a:spcPts val="0"/>
                        </a:spcAft>
                      </a:pPr>
                      <a:r>
                        <a:rPr lang="en-ZA"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358</a:t>
                      </a:r>
                      <a:endParaRPr lang="en-US" sz="1600" dirty="0">
                        <a:solidFill>
                          <a:srgbClr val="C4591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r h="445558">
                <a:tc>
                  <a:txBody>
                    <a:bodyPr/>
                    <a:lstStyle/>
                    <a:p>
                      <a:pPr>
                        <a:lnSpc>
                          <a:spcPct val="120000"/>
                        </a:lnSpc>
                        <a:spcAft>
                          <a:spcPts val="0"/>
                        </a:spcAft>
                      </a:pPr>
                      <a:r>
                        <a:rPr lang="en-ZA" sz="20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Limpopo</a:t>
                      </a:r>
                      <a:endParaRPr lang="en-ZA" sz="2000" dirty="0">
                        <a:solidFill>
                          <a:srgbClr val="53813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20000"/>
                        </a:lnSpc>
                        <a:spcBef>
                          <a:spcPts val="0"/>
                        </a:spcBef>
                        <a:spcAft>
                          <a:spcPts val="0"/>
                        </a:spcAft>
                      </a:pPr>
                      <a:r>
                        <a:rPr lang="en-ZA" sz="16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26</a:t>
                      </a:r>
                      <a:endParaRPr lang="en-US" sz="1600" dirty="0">
                        <a:solidFill>
                          <a:srgbClr val="C4591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20000"/>
                        </a:lnSpc>
                        <a:spcBef>
                          <a:spcPts val="0"/>
                        </a:spcBef>
                        <a:spcAft>
                          <a:spcPts val="0"/>
                        </a:spcAft>
                      </a:pPr>
                      <a:r>
                        <a:rPr lang="en-ZA"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a:t>
                      </a:r>
                      <a:endParaRPr lang="en-US" sz="1600" dirty="0">
                        <a:solidFill>
                          <a:srgbClr val="C4591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20000"/>
                        </a:lnSpc>
                        <a:spcBef>
                          <a:spcPts val="0"/>
                        </a:spcBef>
                        <a:spcAft>
                          <a:spcPts val="0"/>
                        </a:spcAft>
                      </a:pPr>
                      <a:r>
                        <a:rPr lang="en-ZA"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a:t>
                      </a:r>
                      <a:endParaRPr lang="en-US" sz="1600" dirty="0">
                        <a:solidFill>
                          <a:srgbClr val="C4591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20000"/>
                        </a:lnSpc>
                        <a:spcBef>
                          <a:spcPts val="0"/>
                        </a:spcBef>
                        <a:spcAft>
                          <a:spcPts val="0"/>
                        </a:spcAft>
                      </a:pPr>
                      <a:r>
                        <a:rPr lang="en-ZA"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en-US" sz="1600" dirty="0">
                        <a:solidFill>
                          <a:srgbClr val="C4591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20000"/>
                        </a:lnSpc>
                        <a:spcBef>
                          <a:spcPts val="0"/>
                        </a:spcBef>
                        <a:spcAft>
                          <a:spcPts val="0"/>
                        </a:spcAft>
                      </a:pPr>
                      <a:r>
                        <a:rPr lang="en-ZA"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18</a:t>
                      </a:r>
                      <a:endParaRPr lang="en-US" sz="1600" dirty="0">
                        <a:solidFill>
                          <a:srgbClr val="C4591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5"/>
                  </a:ext>
                </a:extLst>
              </a:tr>
              <a:tr h="445558">
                <a:tc>
                  <a:txBody>
                    <a:bodyPr/>
                    <a:lstStyle/>
                    <a:p>
                      <a:pPr>
                        <a:lnSpc>
                          <a:spcPct val="120000"/>
                        </a:lnSpc>
                        <a:spcAft>
                          <a:spcPts val="0"/>
                        </a:spcAft>
                      </a:pPr>
                      <a:r>
                        <a:rPr lang="en-ZA" sz="20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Mpumalanga</a:t>
                      </a:r>
                      <a:endParaRPr lang="en-ZA" sz="2000" dirty="0">
                        <a:solidFill>
                          <a:srgbClr val="53813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20000"/>
                        </a:lnSpc>
                        <a:spcBef>
                          <a:spcPts val="0"/>
                        </a:spcBef>
                        <a:spcAft>
                          <a:spcPts val="0"/>
                        </a:spcAft>
                      </a:pPr>
                      <a:r>
                        <a:rPr lang="en-ZA" sz="16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 report</a:t>
                      </a:r>
                      <a:endParaRPr lang="en-US" sz="1600" dirty="0">
                        <a:solidFill>
                          <a:srgbClr val="C4591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20000"/>
                        </a:lnSpc>
                        <a:spcBef>
                          <a:spcPts val="0"/>
                        </a:spcBef>
                        <a:spcAft>
                          <a:spcPts val="0"/>
                        </a:spcAft>
                      </a:pPr>
                      <a:r>
                        <a:rPr lang="en-ZA"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 report</a:t>
                      </a:r>
                      <a:endParaRPr lang="en-US" sz="1600" dirty="0">
                        <a:solidFill>
                          <a:srgbClr val="C4591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20000"/>
                        </a:lnSpc>
                        <a:spcBef>
                          <a:spcPts val="0"/>
                        </a:spcBef>
                        <a:spcAft>
                          <a:spcPts val="0"/>
                        </a:spcAft>
                      </a:pPr>
                      <a:r>
                        <a:rPr lang="en-ZA"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 report</a:t>
                      </a:r>
                      <a:endParaRPr lang="en-US" sz="1600" dirty="0">
                        <a:solidFill>
                          <a:srgbClr val="C4591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20000"/>
                        </a:lnSpc>
                        <a:spcBef>
                          <a:spcPts val="0"/>
                        </a:spcBef>
                        <a:spcAft>
                          <a:spcPts val="0"/>
                        </a:spcAft>
                      </a:pPr>
                      <a:r>
                        <a:rPr lang="en-ZA"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 report</a:t>
                      </a:r>
                      <a:endParaRPr lang="en-US" sz="1600" dirty="0">
                        <a:solidFill>
                          <a:srgbClr val="C4591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20000"/>
                        </a:lnSpc>
                        <a:spcBef>
                          <a:spcPts val="0"/>
                        </a:spcBef>
                        <a:spcAft>
                          <a:spcPts val="0"/>
                        </a:spcAft>
                      </a:pPr>
                      <a:r>
                        <a:rPr lang="en-ZA"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 report</a:t>
                      </a:r>
                      <a:endParaRPr lang="en-US" sz="1600" dirty="0">
                        <a:solidFill>
                          <a:srgbClr val="C4591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6"/>
                  </a:ext>
                </a:extLst>
              </a:tr>
              <a:tr h="445558">
                <a:tc>
                  <a:txBody>
                    <a:bodyPr/>
                    <a:lstStyle/>
                    <a:p>
                      <a:pPr>
                        <a:lnSpc>
                          <a:spcPct val="120000"/>
                        </a:lnSpc>
                        <a:spcAft>
                          <a:spcPts val="0"/>
                        </a:spcAft>
                      </a:pPr>
                      <a:r>
                        <a:rPr lang="en-ZA" sz="20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Northern Cape</a:t>
                      </a:r>
                      <a:endParaRPr lang="en-ZA" sz="2000" dirty="0">
                        <a:solidFill>
                          <a:srgbClr val="53813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20000"/>
                        </a:lnSpc>
                        <a:spcBef>
                          <a:spcPts val="0"/>
                        </a:spcBef>
                        <a:spcAft>
                          <a:spcPts val="0"/>
                        </a:spcAft>
                      </a:pPr>
                      <a:r>
                        <a:rPr lang="en-ZA" sz="16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111</a:t>
                      </a:r>
                      <a:endParaRPr lang="en-US" sz="1600" dirty="0">
                        <a:solidFill>
                          <a:srgbClr val="C4591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20000"/>
                        </a:lnSpc>
                        <a:spcBef>
                          <a:spcPts val="0"/>
                        </a:spcBef>
                        <a:spcAft>
                          <a:spcPts val="0"/>
                        </a:spcAft>
                      </a:pPr>
                      <a:r>
                        <a:rPr lang="en-ZA"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31</a:t>
                      </a:r>
                      <a:endParaRPr lang="en-US" sz="1600" dirty="0">
                        <a:solidFill>
                          <a:srgbClr val="C4591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20000"/>
                        </a:lnSpc>
                        <a:spcBef>
                          <a:spcPts val="0"/>
                        </a:spcBef>
                        <a:spcAft>
                          <a:spcPts val="0"/>
                        </a:spcAft>
                      </a:pPr>
                      <a:r>
                        <a:rPr lang="en-ZA"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16</a:t>
                      </a:r>
                      <a:endParaRPr lang="en-US" sz="1600" dirty="0">
                        <a:solidFill>
                          <a:srgbClr val="C4591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20000"/>
                        </a:lnSpc>
                        <a:spcBef>
                          <a:spcPts val="0"/>
                        </a:spcBef>
                        <a:spcAft>
                          <a:spcPts val="0"/>
                        </a:spcAft>
                      </a:pPr>
                      <a:r>
                        <a:rPr lang="en-ZA"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15</a:t>
                      </a:r>
                      <a:endParaRPr lang="en-US" sz="1600" dirty="0">
                        <a:solidFill>
                          <a:srgbClr val="C4591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20000"/>
                        </a:lnSpc>
                        <a:spcBef>
                          <a:spcPts val="0"/>
                        </a:spcBef>
                        <a:spcAft>
                          <a:spcPts val="0"/>
                        </a:spcAft>
                      </a:pPr>
                      <a:r>
                        <a:rPr lang="en-ZA"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80</a:t>
                      </a:r>
                      <a:endParaRPr lang="en-US" sz="1600" dirty="0">
                        <a:solidFill>
                          <a:srgbClr val="C4591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7"/>
                  </a:ext>
                </a:extLst>
              </a:tr>
              <a:tr h="445558">
                <a:tc>
                  <a:txBody>
                    <a:bodyPr/>
                    <a:lstStyle/>
                    <a:p>
                      <a:pPr>
                        <a:lnSpc>
                          <a:spcPct val="120000"/>
                        </a:lnSpc>
                        <a:spcAft>
                          <a:spcPts val="0"/>
                        </a:spcAft>
                      </a:pPr>
                      <a:r>
                        <a:rPr lang="en-ZA" sz="20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North West</a:t>
                      </a:r>
                      <a:endParaRPr lang="en-ZA" sz="2000" dirty="0">
                        <a:solidFill>
                          <a:srgbClr val="53813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20000"/>
                        </a:lnSpc>
                        <a:spcBef>
                          <a:spcPts val="0"/>
                        </a:spcBef>
                        <a:spcAft>
                          <a:spcPts val="0"/>
                        </a:spcAft>
                      </a:pPr>
                      <a:r>
                        <a:rPr lang="en-ZA" sz="16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138</a:t>
                      </a:r>
                      <a:endParaRPr lang="en-US" sz="1600" dirty="0">
                        <a:solidFill>
                          <a:srgbClr val="C4591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20000"/>
                        </a:lnSpc>
                        <a:spcBef>
                          <a:spcPts val="0"/>
                        </a:spcBef>
                        <a:spcAft>
                          <a:spcPts val="0"/>
                        </a:spcAft>
                      </a:pPr>
                      <a:r>
                        <a:rPr lang="en-ZA"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31</a:t>
                      </a:r>
                      <a:endParaRPr lang="en-US" sz="1600" dirty="0">
                        <a:solidFill>
                          <a:srgbClr val="C4591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20000"/>
                        </a:lnSpc>
                        <a:spcBef>
                          <a:spcPts val="0"/>
                        </a:spcBef>
                        <a:spcAft>
                          <a:spcPts val="0"/>
                        </a:spcAft>
                      </a:pPr>
                      <a:r>
                        <a:rPr lang="en-ZA"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20</a:t>
                      </a:r>
                      <a:endParaRPr lang="en-US" sz="1600" dirty="0">
                        <a:solidFill>
                          <a:srgbClr val="C4591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20000"/>
                        </a:lnSpc>
                        <a:spcBef>
                          <a:spcPts val="0"/>
                        </a:spcBef>
                        <a:spcAft>
                          <a:spcPts val="0"/>
                        </a:spcAft>
                      </a:pPr>
                      <a:r>
                        <a:rPr lang="en-ZA"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11</a:t>
                      </a:r>
                      <a:endParaRPr lang="en-US" sz="1600" dirty="0">
                        <a:solidFill>
                          <a:srgbClr val="C4591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20000"/>
                        </a:lnSpc>
                        <a:spcBef>
                          <a:spcPts val="0"/>
                        </a:spcBef>
                        <a:spcAft>
                          <a:spcPts val="0"/>
                        </a:spcAft>
                      </a:pPr>
                      <a:r>
                        <a:rPr lang="en-ZA"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107</a:t>
                      </a:r>
                      <a:endParaRPr lang="en-US" sz="1600" dirty="0">
                        <a:solidFill>
                          <a:srgbClr val="C4591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8"/>
                  </a:ext>
                </a:extLst>
              </a:tr>
              <a:tr h="445558">
                <a:tc>
                  <a:txBody>
                    <a:bodyPr/>
                    <a:lstStyle/>
                    <a:p>
                      <a:pPr>
                        <a:lnSpc>
                          <a:spcPct val="120000"/>
                        </a:lnSpc>
                        <a:spcAft>
                          <a:spcPts val="0"/>
                        </a:spcAft>
                      </a:pPr>
                      <a:r>
                        <a:rPr lang="en-ZA" sz="2000" b="1"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Western Cape</a:t>
                      </a:r>
                      <a:endParaRPr lang="en-ZA" sz="2000" dirty="0">
                        <a:solidFill>
                          <a:srgbClr val="53813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20000"/>
                        </a:lnSpc>
                        <a:spcBef>
                          <a:spcPts val="0"/>
                        </a:spcBef>
                        <a:spcAft>
                          <a:spcPts val="0"/>
                        </a:spcAft>
                      </a:pPr>
                      <a:r>
                        <a:rPr lang="en-ZA" sz="16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431</a:t>
                      </a:r>
                      <a:endParaRPr lang="en-US" sz="1600" dirty="0">
                        <a:solidFill>
                          <a:srgbClr val="C4591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20000"/>
                        </a:lnSpc>
                        <a:spcBef>
                          <a:spcPts val="0"/>
                        </a:spcBef>
                        <a:spcAft>
                          <a:spcPts val="0"/>
                        </a:spcAft>
                      </a:pPr>
                      <a:r>
                        <a:rPr lang="en-ZA"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233</a:t>
                      </a:r>
                      <a:endParaRPr lang="en-US" sz="1600" dirty="0">
                        <a:solidFill>
                          <a:srgbClr val="C4591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20000"/>
                        </a:lnSpc>
                        <a:spcBef>
                          <a:spcPts val="0"/>
                        </a:spcBef>
                        <a:spcAft>
                          <a:spcPts val="0"/>
                        </a:spcAft>
                      </a:pPr>
                      <a:r>
                        <a:rPr lang="en-ZA"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223</a:t>
                      </a:r>
                      <a:endParaRPr lang="en-US" sz="1600" dirty="0">
                        <a:solidFill>
                          <a:srgbClr val="C4591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20000"/>
                        </a:lnSpc>
                        <a:spcBef>
                          <a:spcPts val="0"/>
                        </a:spcBef>
                        <a:spcAft>
                          <a:spcPts val="0"/>
                        </a:spcAft>
                      </a:pPr>
                      <a:r>
                        <a:rPr lang="en-ZA"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a:t>
                      </a:r>
                      <a:endParaRPr lang="en-US" sz="1600" dirty="0">
                        <a:solidFill>
                          <a:srgbClr val="C4591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20000"/>
                        </a:lnSpc>
                        <a:spcBef>
                          <a:spcPts val="0"/>
                        </a:spcBef>
                        <a:spcAft>
                          <a:spcPts val="0"/>
                        </a:spcAft>
                      </a:pPr>
                      <a:r>
                        <a:rPr lang="en-ZA"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198</a:t>
                      </a:r>
                      <a:endParaRPr lang="en-US" sz="1600" dirty="0">
                        <a:solidFill>
                          <a:srgbClr val="C4591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9"/>
                  </a:ext>
                </a:extLst>
              </a:tr>
              <a:tr h="445558">
                <a:tc>
                  <a:txBody>
                    <a:bodyPr/>
                    <a:lstStyle/>
                    <a:p>
                      <a:pPr>
                        <a:lnSpc>
                          <a:spcPct val="120000"/>
                        </a:lnSpc>
                        <a:spcAft>
                          <a:spcPts val="0"/>
                        </a:spcAft>
                      </a:pPr>
                      <a:r>
                        <a:rPr lang="en-ZA" sz="2000" b="1" dirty="0">
                          <a:solidFill>
                            <a:srgbClr val="00B050"/>
                          </a:solidFill>
                          <a:effectLst/>
                          <a:latin typeface="Arial Narrow" panose="020B0606020202030204" pitchFamily="34" charset="0"/>
                          <a:ea typeface="Times New Roman" panose="02020603050405020304" pitchFamily="18" charset="0"/>
                          <a:cs typeface="Calibri" panose="020F0502020204030204" pitchFamily="34" charset="0"/>
                        </a:rPr>
                        <a:t>Total</a:t>
                      </a:r>
                      <a:endParaRPr lang="en-ZA" sz="20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20000"/>
                        </a:lnSpc>
                        <a:spcBef>
                          <a:spcPts val="0"/>
                        </a:spcBef>
                        <a:spcAft>
                          <a:spcPts val="0"/>
                        </a:spcAft>
                      </a:pPr>
                      <a:r>
                        <a:rPr lang="en-ZA" sz="1600" b="1"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1626</a:t>
                      </a:r>
                      <a:endParaRPr lang="en-US" sz="16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20000"/>
                        </a:lnSpc>
                        <a:spcBef>
                          <a:spcPts val="0"/>
                        </a:spcBef>
                        <a:spcAft>
                          <a:spcPts val="0"/>
                        </a:spcAft>
                      </a:pPr>
                      <a:r>
                        <a:rPr lang="en-ZA" sz="1600" b="1"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468</a:t>
                      </a:r>
                      <a:endParaRPr lang="en-US" sz="16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20000"/>
                        </a:lnSpc>
                        <a:spcBef>
                          <a:spcPts val="0"/>
                        </a:spcBef>
                        <a:spcAft>
                          <a:spcPts val="0"/>
                        </a:spcAft>
                      </a:pPr>
                      <a:r>
                        <a:rPr lang="en-ZA" sz="1600" b="1"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347</a:t>
                      </a:r>
                      <a:endParaRPr lang="en-US" sz="16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20000"/>
                        </a:lnSpc>
                        <a:spcBef>
                          <a:spcPts val="0"/>
                        </a:spcBef>
                        <a:spcAft>
                          <a:spcPts val="0"/>
                        </a:spcAft>
                      </a:pPr>
                      <a:r>
                        <a:rPr lang="en-ZA" sz="1600" b="1"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121</a:t>
                      </a:r>
                      <a:endParaRPr lang="en-US" sz="16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r">
                        <a:lnSpc>
                          <a:spcPct val="120000"/>
                        </a:lnSpc>
                        <a:spcBef>
                          <a:spcPts val="0"/>
                        </a:spcBef>
                        <a:spcAft>
                          <a:spcPts val="0"/>
                        </a:spcAft>
                      </a:pPr>
                      <a:r>
                        <a:rPr lang="en-ZA" sz="1600" b="1"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1158</a:t>
                      </a:r>
                      <a:endParaRPr lang="en-US" sz="16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10"/>
                  </a:ext>
                </a:extLst>
              </a:tr>
            </a:tbl>
          </a:graphicData>
        </a:graphic>
      </p:graphicFrame>
      <p:sp>
        <p:nvSpPr>
          <p:cNvPr id="4" name="Slide Number Placeholder 3"/>
          <p:cNvSpPr>
            <a:spLocks noGrp="1"/>
          </p:cNvSpPr>
          <p:nvPr>
            <p:ph type="sldNum" sz="quarter" idx="12"/>
          </p:nvPr>
        </p:nvSpPr>
        <p:spPr/>
        <p:txBody>
          <a:bodyPr/>
          <a:lstStyle/>
          <a:p>
            <a:fld id="{B59ACEC8-D248-43BB-9E41-8F603F9ACC52}" type="slidenum">
              <a:rPr lang="en-ZA" smtClean="0"/>
              <a:t>10</a:t>
            </a:fld>
            <a:endParaRPr lang="en-ZA" dirty="0"/>
          </a:p>
        </p:txBody>
      </p:sp>
    </p:spTree>
    <p:extLst>
      <p:ext uri="{BB962C8B-B14F-4D97-AF65-F5344CB8AC3E}">
        <p14:creationId xmlns:p14="http://schemas.microsoft.com/office/powerpoint/2010/main" val="30596202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1"/>
            <a:ext cx="10083800" cy="1004934"/>
          </a:xfrm>
        </p:spPr>
        <p:txBody>
          <a:bodyPr/>
          <a:lstStyle/>
          <a:p>
            <a:r>
              <a:rPr lang="en-ZA" altLang="en-US" sz="2400" b="1" dirty="0" smtClean="0">
                <a:cs typeface="Arial" panose="020B0604020202020204" pitchFamily="34" charset="0"/>
              </a:rPr>
              <a:t>TYPES OF MISCONDUCT </a:t>
            </a:r>
            <a:endParaRPr lang="en-ZA" sz="2400" b="1" dirty="0"/>
          </a:p>
        </p:txBody>
      </p:sp>
      <p:sp>
        <p:nvSpPr>
          <p:cNvPr id="3" name="Content Placeholder 2"/>
          <p:cNvSpPr>
            <a:spLocks noGrp="1"/>
          </p:cNvSpPr>
          <p:nvPr>
            <p:ph idx="1"/>
          </p:nvPr>
        </p:nvSpPr>
        <p:spPr>
          <a:xfrm>
            <a:off x="152286" y="1065400"/>
            <a:ext cx="11820521" cy="5607665"/>
          </a:xfrm>
        </p:spPr>
        <p:txBody>
          <a:bodyPr/>
          <a:lstStyle/>
          <a:p>
            <a:pPr>
              <a:lnSpc>
                <a:spcPct val="150000"/>
              </a:lnSpc>
            </a:pPr>
            <a:r>
              <a:rPr lang="en-ZA" dirty="0" smtClean="0">
                <a:solidFill>
                  <a:schemeClr val="bg1"/>
                </a:solidFill>
              </a:rPr>
              <a:t>The </a:t>
            </a:r>
            <a:r>
              <a:rPr lang="en-ZA" dirty="0">
                <a:solidFill>
                  <a:schemeClr val="bg1"/>
                </a:solidFill>
              </a:rPr>
              <a:t>types of </a:t>
            </a:r>
            <a:r>
              <a:rPr lang="en-ZA" dirty="0" smtClean="0">
                <a:solidFill>
                  <a:schemeClr val="bg1"/>
                </a:solidFill>
              </a:rPr>
              <a:t>misconduct </a:t>
            </a:r>
            <a:r>
              <a:rPr lang="en-ZA" dirty="0">
                <a:solidFill>
                  <a:schemeClr val="bg1"/>
                </a:solidFill>
              </a:rPr>
              <a:t>relate </a:t>
            </a:r>
            <a:r>
              <a:rPr lang="en-ZA" dirty="0" smtClean="0">
                <a:solidFill>
                  <a:schemeClr val="bg1"/>
                </a:solidFill>
              </a:rPr>
              <a:t>to:</a:t>
            </a:r>
          </a:p>
          <a:p>
            <a:pPr marL="0" indent="0">
              <a:lnSpc>
                <a:spcPct val="150000"/>
              </a:lnSpc>
              <a:buNone/>
            </a:pPr>
            <a:r>
              <a:rPr lang="en-ZA" dirty="0" smtClean="0">
                <a:solidFill>
                  <a:schemeClr val="bg1"/>
                </a:solidFill>
              </a:rPr>
              <a:t>financial </a:t>
            </a:r>
            <a:r>
              <a:rPr lang="en-ZA" dirty="0">
                <a:solidFill>
                  <a:schemeClr val="bg1"/>
                </a:solidFill>
              </a:rPr>
              <a:t>misconduct/ irregular expenditure, absenteeism, dishonesty, assault, damage to state property, contravention of code of conduct, failure to carry out lawful order, poor work performance, sexual harassment, insubordination, negligence, failure to comply with procurement procedures, dereliction of duty, intimidation, abuse of sick leave, </a:t>
            </a:r>
            <a:r>
              <a:rPr lang="en-ZA" dirty="0" smtClean="0">
                <a:solidFill>
                  <a:schemeClr val="bg1"/>
                </a:solidFill>
              </a:rPr>
              <a:t>drunk </a:t>
            </a:r>
            <a:r>
              <a:rPr lang="en-ZA" dirty="0">
                <a:solidFill>
                  <a:schemeClr val="bg1"/>
                </a:solidFill>
              </a:rPr>
              <a:t>on duty, insolent behaviour, failure to declare previous misconducts, prejudice and disrespect, theft, fraud and bribery.</a:t>
            </a:r>
          </a:p>
          <a:p>
            <a:pPr marL="0" indent="0">
              <a:lnSpc>
                <a:spcPct val="150000"/>
              </a:lnSpc>
              <a:buNone/>
            </a:pPr>
            <a:endParaRPr lang="en-ZA" sz="2000" dirty="0">
              <a:solidFill>
                <a:schemeClr val="bg1"/>
              </a:solidFill>
            </a:endParaRPr>
          </a:p>
        </p:txBody>
      </p:sp>
      <p:sp>
        <p:nvSpPr>
          <p:cNvPr id="4" name="Slide Number Placeholder 3"/>
          <p:cNvSpPr>
            <a:spLocks noGrp="1"/>
          </p:cNvSpPr>
          <p:nvPr>
            <p:ph type="sldNum" sz="quarter" idx="12"/>
          </p:nvPr>
        </p:nvSpPr>
        <p:spPr/>
        <p:txBody>
          <a:bodyPr/>
          <a:lstStyle/>
          <a:p>
            <a:fld id="{B59ACEC8-D248-43BB-9E41-8F603F9ACC52}" type="slidenum">
              <a:rPr lang="en-ZA" smtClean="0"/>
              <a:t>11</a:t>
            </a:fld>
            <a:endParaRPr lang="en-ZA" dirty="0"/>
          </a:p>
        </p:txBody>
      </p:sp>
    </p:spTree>
    <p:extLst>
      <p:ext uri="{BB962C8B-B14F-4D97-AF65-F5344CB8AC3E}">
        <p14:creationId xmlns:p14="http://schemas.microsoft.com/office/powerpoint/2010/main" val="13980392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ZA" dirty="0" smtClean="0"/>
              <a:t>PRECAUTIONARY SUSPENTIONS</a:t>
            </a:r>
            <a:endParaRPr lang="en-ZA" dirty="0"/>
          </a:p>
        </p:txBody>
      </p:sp>
      <p:sp>
        <p:nvSpPr>
          <p:cNvPr id="9" name="Text Placeholder 8"/>
          <p:cNvSpPr>
            <a:spLocks noGrp="1"/>
          </p:cNvSpPr>
          <p:nvPr>
            <p:ph type="body" idx="1"/>
          </p:nvPr>
        </p:nvSpPr>
        <p:spPr/>
        <p:txBody>
          <a:bodyPr/>
          <a:lstStyle/>
          <a:p>
            <a:endParaRPr lang="en-ZA" dirty="0"/>
          </a:p>
        </p:txBody>
      </p:sp>
      <p:sp>
        <p:nvSpPr>
          <p:cNvPr id="4" name="Slide Number Placeholder 3"/>
          <p:cNvSpPr>
            <a:spLocks noGrp="1"/>
          </p:cNvSpPr>
          <p:nvPr>
            <p:ph type="sldNum" sz="quarter" idx="12"/>
          </p:nvPr>
        </p:nvSpPr>
        <p:spPr/>
        <p:txBody>
          <a:bodyPr/>
          <a:lstStyle/>
          <a:p>
            <a:fld id="{B59ACEC8-D248-43BB-9E41-8F603F9ACC52}" type="slidenum">
              <a:rPr lang="en-ZA" smtClean="0"/>
              <a:pPr/>
              <a:t>12</a:t>
            </a:fld>
            <a:endParaRPr lang="en-ZA" dirty="0"/>
          </a:p>
        </p:txBody>
      </p:sp>
    </p:spTree>
    <p:extLst>
      <p:ext uri="{BB962C8B-B14F-4D97-AF65-F5344CB8AC3E}">
        <p14:creationId xmlns:p14="http://schemas.microsoft.com/office/powerpoint/2010/main" val="7103121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113431"/>
            <a:ext cx="10083800" cy="670287"/>
          </a:xfrm>
        </p:spPr>
        <p:txBody>
          <a:bodyPr/>
          <a:lstStyle/>
          <a:p>
            <a:r>
              <a:rPr lang="en-ZA" sz="2400" b="1" dirty="0"/>
              <a:t>NUMBER OF PRECAUTIONARY SUSPENSION CASES FOR NATIONAL </a:t>
            </a:r>
            <a:r>
              <a:rPr lang="en-ZA" sz="2400" b="1" dirty="0" smtClean="0"/>
              <a:t>AND PROVINCIAL DEPARTMENTS (Q 4)</a:t>
            </a:r>
            <a:endParaRPr lang="en-US" sz="2400" dirty="0"/>
          </a:p>
        </p:txBody>
      </p:sp>
      <p:sp>
        <p:nvSpPr>
          <p:cNvPr id="4" name="Slide Number Placeholder 3"/>
          <p:cNvSpPr>
            <a:spLocks noGrp="1"/>
          </p:cNvSpPr>
          <p:nvPr>
            <p:ph type="sldNum" sz="quarter" idx="12"/>
          </p:nvPr>
        </p:nvSpPr>
        <p:spPr/>
        <p:txBody>
          <a:bodyPr/>
          <a:lstStyle/>
          <a:p>
            <a:fld id="{B59ACEC8-D248-43BB-9E41-8F603F9ACC52}" type="slidenum">
              <a:rPr lang="en-ZA" smtClean="0"/>
              <a:t>13</a:t>
            </a:fld>
            <a:endParaRPr lang="en-ZA"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36977947"/>
              </p:ext>
            </p:extLst>
          </p:nvPr>
        </p:nvGraphicFramePr>
        <p:xfrm>
          <a:off x="228601" y="1093788"/>
          <a:ext cx="11809413" cy="4546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831631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029" y="-32465"/>
            <a:ext cx="10083800" cy="1096096"/>
          </a:xfrm>
        </p:spPr>
        <p:txBody>
          <a:bodyPr/>
          <a:lstStyle/>
          <a:p>
            <a:r>
              <a:rPr lang="en-ZA" sz="2400" b="1" dirty="0"/>
              <a:t>NATIONAL </a:t>
            </a:r>
            <a:r>
              <a:rPr lang="en-ZA" sz="2400" b="1" dirty="0" smtClean="0"/>
              <a:t>DEPARTMENTS: COST OF </a:t>
            </a:r>
            <a:r>
              <a:rPr lang="en-ZA" sz="2400" b="1" dirty="0"/>
              <a:t>PRECAUTIONARY SUSPENSION CASES </a:t>
            </a:r>
            <a:r>
              <a:rPr lang="en-ZA" sz="2400" b="1" dirty="0" smtClean="0"/>
              <a:t>Q 3 (01 </a:t>
            </a:r>
            <a:r>
              <a:rPr lang="en-ZA" sz="2400" b="1" dirty="0"/>
              <a:t>OCTOBER 2019 – 31 DECEMBER 2019) AND </a:t>
            </a:r>
            <a:r>
              <a:rPr lang="en-ZA" sz="2400" b="1" dirty="0" smtClean="0"/>
              <a:t>Q 4 </a:t>
            </a:r>
            <a:r>
              <a:rPr lang="en-ZA" sz="2400" b="1" dirty="0"/>
              <a:t>(01 JANUARY 2020 – 31 MARCH 2020)</a:t>
            </a:r>
            <a:r>
              <a:rPr lang="en-ZA" sz="1800" b="1" dirty="0"/>
              <a:t/>
            </a:r>
            <a:br>
              <a:rPr lang="en-ZA" sz="1800" b="1" dirty="0"/>
            </a:br>
            <a:endParaRPr lang="en-US" sz="1800" dirty="0"/>
          </a:p>
        </p:txBody>
      </p:sp>
      <p:sp>
        <p:nvSpPr>
          <p:cNvPr id="4" name="Slide Number Placeholder 3"/>
          <p:cNvSpPr>
            <a:spLocks noGrp="1"/>
          </p:cNvSpPr>
          <p:nvPr>
            <p:ph type="sldNum" sz="quarter" idx="12"/>
          </p:nvPr>
        </p:nvSpPr>
        <p:spPr/>
        <p:txBody>
          <a:bodyPr/>
          <a:lstStyle/>
          <a:p>
            <a:fld id="{B59ACEC8-D248-43BB-9E41-8F603F9ACC52}" type="slidenum">
              <a:rPr lang="en-ZA" smtClean="0"/>
              <a:t>14</a:t>
            </a:fld>
            <a:endParaRPr lang="en-ZA"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374895251"/>
              </p:ext>
            </p:extLst>
          </p:nvPr>
        </p:nvGraphicFramePr>
        <p:xfrm>
          <a:off x="2002535" y="2185415"/>
          <a:ext cx="7046056" cy="1779081"/>
        </p:xfrm>
        <a:graphic>
          <a:graphicData uri="http://schemas.openxmlformats.org/drawingml/2006/table">
            <a:tbl>
              <a:tblPr firstRow="1" firstCol="1" bandRow="1">
                <a:tableStyleId>{5C22544A-7EE6-4342-B048-85BDC9FD1C3A}</a:tableStyleId>
              </a:tblPr>
              <a:tblGrid>
                <a:gridCol w="2063477">
                  <a:extLst>
                    <a:ext uri="{9D8B030D-6E8A-4147-A177-3AD203B41FA5}">
                      <a16:colId xmlns:a16="http://schemas.microsoft.com/office/drawing/2014/main" xmlns="" val="20000"/>
                    </a:ext>
                  </a:extLst>
                </a:gridCol>
                <a:gridCol w="2490906">
                  <a:extLst>
                    <a:ext uri="{9D8B030D-6E8A-4147-A177-3AD203B41FA5}">
                      <a16:colId xmlns:a16="http://schemas.microsoft.com/office/drawing/2014/main" xmlns="" val="20001"/>
                    </a:ext>
                  </a:extLst>
                </a:gridCol>
                <a:gridCol w="2491673">
                  <a:extLst>
                    <a:ext uri="{9D8B030D-6E8A-4147-A177-3AD203B41FA5}">
                      <a16:colId xmlns:a16="http://schemas.microsoft.com/office/drawing/2014/main" xmlns="" val="20002"/>
                    </a:ext>
                  </a:extLst>
                </a:gridCol>
              </a:tblGrid>
              <a:tr h="431781">
                <a:tc gridSpan="3">
                  <a:txBody>
                    <a:bodyPr/>
                    <a:lstStyle/>
                    <a:p>
                      <a:pPr algn="just">
                        <a:lnSpc>
                          <a:spcPct val="150000"/>
                        </a:lnSpc>
                        <a:spcAft>
                          <a:spcPts val="800"/>
                        </a:spcAft>
                      </a:pPr>
                      <a:r>
                        <a:rPr lang="en-US" sz="1200" dirty="0">
                          <a:effectLst/>
                        </a:rPr>
                        <a:t>Cost of Misconduct Cases</a:t>
                      </a:r>
                      <a:endParaRPr lang="en-ZA"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431781">
                <a:tc>
                  <a:txBody>
                    <a:bodyPr/>
                    <a:lstStyle/>
                    <a:p>
                      <a:pPr algn="just">
                        <a:lnSpc>
                          <a:spcPct val="150000"/>
                        </a:lnSpc>
                        <a:spcAft>
                          <a:spcPts val="800"/>
                        </a:spcAft>
                      </a:pPr>
                      <a:r>
                        <a:rPr lang="en-US" sz="1200" dirty="0">
                          <a:effectLst/>
                        </a:rPr>
                        <a:t>National Departments</a:t>
                      </a:r>
                      <a:endParaRPr lang="en-ZA"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US" sz="1200" dirty="0">
                          <a:effectLst/>
                        </a:rPr>
                        <a:t>Q3: R 14 611595, 02</a:t>
                      </a:r>
                      <a:endParaRPr lang="en-ZA"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US" sz="1200" dirty="0">
                          <a:effectLst/>
                        </a:rPr>
                        <a:t>Q 4: R 11 </a:t>
                      </a:r>
                      <a:r>
                        <a:rPr lang="en-US" sz="1200" dirty="0" smtClean="0">
                          <a:effectLst/>
                        </a:rPr>
                        <a:t>381 124, 33</a:t>
                      </a:r>
                      <a:endParaRPr lang="en-ZA"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915519">
                <a:tc>
                  <a:txBody>
                    <a:bodyPr/>
                    <a:lstStyle/>
                    <a:p>
                      <a:pPr algn="just">
                        <a:lnSpc>
                          <a:spcPct val="150000"/>
                        </a:lnSpc>
                        <a:spcAft>
                          <a:spcPts val="800"/>
                        </a:spcAft>
                      </a:pPr>
                      <a:r>
                        <a:rPr lang="en-US" sz="1200">
                          <a:effectLst/>
                        </a:rPr>
                        <a:t>Provincial Departments</a:t>
                      </a:r>
                      <a:endParaRPr lang="en-ZA"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US" sz="1200">
                          <a:effectLst/>
                        </a:rPr>
                        <a:t>Q3: R 84 030 992, 79</a:t>
                      </a:r>
                      <a:endParaRPr lang="en-ZA"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US" sz="1200" dirty="0">
                          <a:effectLst/>
                        </a:rPr>
                        <a:t>Q 4</a:t>
                      </a:r>
                      <a:r>
                        <a:rPr lang="en-US" sz="1200" dirty="0" smtClean="0">
                          <a:effectLst/>
                        </a:rPr>
                        <a:t>: R 74 068</a:t>
                      </a:r>
                      <a:r>
                        <a:rPr lang="en-US" sz="1200" baseline="0" dirty="0" smtClean="0">
                          <a:effectLst/>
                        </a:rPr>
                        <a:t> 656,33</a:t>
                      </a:r>
                      <a:endParaRPr lang="en-ZA" sz="105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bl>
          </a:graphicData>
        </a:graphic>
      </p:graphicFrame>
      <p:sp>
        <p:nvSpPr>
          <p:cNvPr id="9" name="Rectangle 2"/>
          <p:cNvSpPr>
            <a:spLocks noChangeArrowheads="1"/>
          </p:cNvSpPr>
          <p:nvPr/>
        </p:nvSpPr>
        <p:spPr bwMode="auto">
          <a:xfrm>
            <a:off x="-2541637" y="-84415"/>
            <a:ext cx="1473363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ZA" altLang="en-US" sz="12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Comparison </a:t>
            </a:r>
            <a:endParaRPr kumimoji="0" lang="en-ZA" altLang="en-US" sz="1800" b="0" i="0" u="none" strike="noStrike" cap="none" normalizeH="0" baseline="0" smtClean="0">
              <a:ln>
                <a:noFill/>
              </a:ln>
              <a:solidFill>
                <a:schemeClr val="tx1"/>
              </a:solidFill>
              <a:effectLst/>
              <a:latin typeface="Arial" panose="020B0604020202020204" pitchFamily="34" charset="0"/>
            </a:endParaRPr>
          </a:p>
        </p:txBody>
      </p:sp>
      <p:sp>
        <p:nvSpPr>
          <p:cNvPr id="3" name="TextBox 2"/>
          <p:cNvSpPr txBox="1"/>
          <p:nvPr/>
        </p:nvSpPr>
        <p:spPr>
          <a:xfrm>
            <a:off x="2002535" y="4331368"/>
            <a:ext cx="7961597" cy="1200329"/>
          </a:xfrm>
          <a:prstGeom prst="rect">
            <a:avLst/>
          </a:prstGeom>
          <a:noFill/>
        </p:spPr>
        <p:txBody>
          <a:bodyPr wrap="square" rtlCol="0">
            <a:spAutoFit/>
          </a:bodyPr>
          <a:lstStyle/>
          <a:p>
            <a:r>
              <a:rPr lang="en-US" dirty="0" smtClean="0">
                <a:solidFill>
                  <a:schemeClr val="bg1"/>
                </a:solidFill>
              </a:rPr>
              <a:t>This reduction can be contributed to the fact that two departments did not report (Gauteng and Mpumalanga) thereby skewing the statistics, but also the reduction in costs from Limpopo, who </a:t>
            </a:r>
            <a:r>
              <a:rPr lang="en-ZA" dirty="0" smtClean="0">
                <a:solidFill>
                  <a:schemeClr val="bg1"/>
                </a:solidFill>
              </a:rPr>
              <a:t>reduced </a:t>
            </a:r>
            <a:r>
              <a:rPr lang="en-ZA" dirty="0">
                <a:solidFill>
                  <a:schemeClr val="bg1"/>
                </a:solidFill>
              </a:rPr>
              <a:t>their cost from R 3.9 million to just less than a R 1 </a:t>
            </a:r>
            <a:r>
              <a:rPr lang="en-ZA" dirty="0" smtClean="0">
                <a:solidFill>
                  <a:schemeClr val="bg1"/>
                </a:solidFill>
              </a:rPr>
              <a:t>million.</a:t>
            </a:r>
            <a:endParaRPr lang="en-ZA" dirty="0">
              <a:solidFill>
                <a:schemeClr val="bg1"/>
              </a:solidFill>
            </a:endParaRPr>
          </a:p>
        </p:txBody>
      </p:sp>
    </p:spTree>
    <p:extLst>
      <p:ext uri="{BB962C8B-B14F-4D97-AF65-F5344CB8AC3E}">
        <p14:creationId xmlns:p14="http://schemas.microsoft.com/office/powerpoint/2010/main" val="24640870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400" b="1" dirty="0"/>
              <a:t>TOTAL COST OF PRECAUTIONARY SUSPENSION CASES </a:t>
            </a:r>
            <a:r>
              <a:rPr lang="en-ZA" sz="2400" b="1" dirty="0" smtClean="0"/>
              <a:t>FOR </a:t>
            </a:r>
            <a:r>
              <a:rPr lang="en-ZA" sz="2400" b="1" dirty="0"/>
              <a:t>NATIONAL </a:t>
            </a:r>
            <a:r>
              <a:rPr lang="en-ZA" sz="2400" b="1" dirty="0" smtClean="0"/>
              <a:t>DEPARTMENTS </a:t>
            </a:r>
            <a:r>
              <a:rPr lang="en-ZA" sz="1400" b="1" dirty="0" smtClean="0"/>
              <a:t>(This slide reflects the amounts for departments who did report)</a:t>
            </a:r>
            <a:endParaRPr lang="en-US" sz="2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56500326"/>
              </p:ext>
            </p:extLst>
          </p:nvPr>
        </p:nvGraphicFramePr>
        <p:xfrm>
          <a:off x="228601" y="1063446"/>
          <a:ext cx="11809202" cy="7406371"/>
        </p:xfrm>
        <a:graphic>
          <a:graphicData uri="http://schemas.openxmlformats.org/drawingml/2006/table">
            <a:tbl>
              <a:tblPr firstRow="1" firstCol="1" bandRow="1">
                <a:tableStyleId>{5C22544A-7EE6-4342-B048-85BDC9FD1C3A}</a:tableStyleId>
              </a:tblPr>
              <a:tblGrid>
                <a:gridCol w="7448620">
                  <a:extLst>
                    <a:ext uri="{9D8B030D-6E8A-4147-A177-3AD203B41FA5}">
                      <a16:colId xmlns:a16="http://schemas.microsoft.com/office/drawing/2014/main" xmlns="" val="20000"/>
                    </a:ext>
                  </a:extLst>
                </a:gridCol>
                <a:gridCol w="4360582">
                  <a:extLst>
                    <a:ext uri="{9D8B030D-6E8A-4147-A177-3AD203B41FA5}">
                      <a16:colId xmlns:a16="http://schemas.microsoft.com/office/drawing/2014/main" xmlns="" val="20001"/>
                    </a:ext>
                  </a:extLst>
                </a:gridCol>
              </a:tblGrid>
              <a:tr h="493507">
                <a:tc>
                  <a:txBody>
                    <a:bodyPr/>
                    <a:lstStyle/>
                    <a:p>
                      <a:pPr marL="0" marR="0" algn="l">
                        <a:lnSpc>
                          <a:spcPct val="120000"/>
                        </a:lnSpc>
                        <a:spcBef>
                          <a:spcPts val="0"/>
                        </a:spcBef>
                        <a:spcAft>
                          <a:spcPts val="0"/>
                        </a:spcAft>
                      </a:pPr>
                      <a:r>
                        <a:rPr lang="en-ZA" dirty="0">
                          <a:solidFill>
                            <a:schemeClr val="bg1"/>
                          </a:solidFill>
                        </a:rPr>
                        <a:t>NATIONAL DEPARTMENTS</a:t>
                      </a:r>
                      <a:endParaRPr lang="en-US" dirty="0">
                        <a:solidFill>
                          <a:schemeClr val="bg1"/>
                        </a:solidFill>
                      </a:endParaRPr>
                    </a:p>
                  </a:txBody>
                  <a:tcPr marL="61052" marR="61052" marT="0" marB="0"/>
                </a:tc>
                <a:tc>
                  <a:txBody>
                    <a:bodyPr/>
                    <a:lstStyle/>
                    <a:p>
                      <a:pPr marL="0" marR="0" algn="l">
                        <a:lnSpc>
                          <a:spcPct val="120000"/>
                        </a:lnSpc>
                        <a:spcBef>
                          <a:spcPts val="0"/>
                        </a:spcBef>
                        <a:spcAft>
                          <a:spcPts val="0"/>
                        </a:spcAft>
                      </a:pPr>
                      <a:r>
                        <a:rPr lang="en-ZA" sz="1000" dirty="0">
                          <a:effectLst/>
                        </a:rPr>
                        <a:t>TOTAL COST OF PRECAUTIONARY SUSPENSION CASES  </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1052" marR="61052" marT="0" marB="0"/>
                </a:tc>
                <a:extLst>
                  <a:ext uri="{0D108BD9-81ED-4DB2-BD59-A6C34878D82A}">
                    <a16:rowId xmlns:a16="http://schemas.microsoft.com/office/drawing/2014/main" xmlns="" val="10000"/>
                  </a:ext>
                </a:extLst>
              </a:tr>
              <a:tr h="266257">
                <a:tc>
                  <a:txBody>
                    <a:bodyPr/>
                    <a:lstStyle/>
                    <a:p>
                      <a:pPr marL="0" marR="0" algn="l">
                        <a:lnSpc>
                          <a:spcPct val="120000"/>
                        </a:lnSpc>
                        <a:spcBef>
                          <a:spcPts val="0"/>
                        </a:spcBef>
                        <a:spcAft>
                          <a:spcPts val="0"/>
                        </a:spcAft>
                      </a:pPr>
                      <a:r>
                        <a:rPr lang="en-ZA" dirty="0">
                          <a:solidFill>
                            <a:schemeClr val="bg1"/>
                          </a:solidFill>
                        </a:rPr>
                        <a:t>Correctional Services</a:t>
                      </a:r>
                      <a:endParaRPr lang="en-US" dirty="0">
                        <a:solidFill>
                          <a:schemeClr val="bg1"/>
                        </a:solidFill>
                      </a:endParaRPr>
                    </a:p>
                  </a:txBody>
                  <a:tcPr marL="61052" marR="61052" marT="0" marB="0"/>
                </a:tc>
                <a:tc>
                  <a:txBody>
                    <a:bodyPr/>
                    <a:lstStyle/>
                    <a:p>
                      <a:pPr marL="0" marR="0" algn="l">
                        <a:lnSpc>
                          <a:spcPct val="120000"/>
                        </a:lnSpc>
                        <a:spcBef>
                          <a:spcPts val="0"/>
                        </a:spcBef>
                        <a:spcAft>
                          <a:spcPts val="0"/>
                        </a:spcAft>
                      </a:pPr>
                      <a:r>
                        <a:rPr lang="en-ZA" dirty="0"/>
                        <a:t>R 4 827 670, 49 </a:t>
                      </a:r>
                      <a:endParaRPr lang="en-US" dirty="0"/>
                    </a:p>
                  </a:txBody>
                  <a:tcPr marL="61052" marR="61052" marT="0" marB="0"/>
                </a:tc>
                <a:extLst>
                  <a:ext uri="{0D108BD9-81ED-4DB2-BD59-A6C34878D82A}">
                    <a16:rowId xmlns:a16="http://schemas.microsoft.com/office/drawing/2014/main" xmlns="" val="10001"/>
                  </a:ext>
                </a:extLst>
              </a:tr>
              <a:tr h="301871">
                <a:tc>
                  <a:txBody>
                    <a:bodyPr/>
                    <a:lstStyle/>
                    <a:p>
                      <a:pPr marL="0" marR="0" algn="l">
                        <a:lnSpc>
                          <a:spcPct val="120000"/>
                        </a:lnSpc>
                        <a:spcBef>
                          <a:spcPts val="0"/>
                        </a:spcBef>
                        <a:spcAft>
                          <a:spcPts val="0"/>
                        </a:spcAft>
                      </a:pPr>
                      <a:r>
                        <a:rPr lang="en-ZA" dirty="0">
                          <a:solidFill>
                            <a:schemeClr val="bg1"/>
                          </a:solidFill>
                        </a:rPr>
                        <a:t>Employment and Labour</a:t>
                      </a:r>
                      <a:endParaRPr lang="en-US" dirty="0">
                        <a:solidFill>
                          <a:schemeClr val="bg1"/>
                        </a:solidFill>
                      </a:endParaRPr>
                    </a:p>
                  </a:txBody>
                  <a:tcPr marL="61052" marR="61052" marT="0" marB="0"/>
                </a:tc>
                <a:tc>
                  <a:txBody>
                    <a:bodyPr/>
                    <a:lstStyle/>
                    <a:p>
                      <a:pPr marL="0" marR="0" algn="l">
                        <a:lnSpc>
                          <a:spcPct val="120000"/>
                        </a:lnSpc>
                        <a:spcBef>
                          <a:spcPts val="0"/>
                        </a:spcBef>
                        <a:spcAft>
                          <a:spcPts val="0"/>
                        </a:spcAft>
                      </a:pPr>
                      <a:r>
                        <a:rPr lang="en-ZA" dirty="0"/>
                        <a:t>R 410 943,45</a:t>
                      </a:r>
                      <a:endParaRPr lang="en-US" dirty="0"/>
                    </a:p>
                  </a:txBody>
                  <a:tcPr marL="61052" marR="61052" marT="0" marB="0"/>
                </a:tc>
                <a:extLst>
                  <a:ext uri="{0D108BD9-81ED-4DB2-BD59-A6C34878D82A}">
                    <a16:rowId xmlns:a16="http://schemas.microsoft.com/office/drawing/2014/main" xmlns="" val="10002"/>
                  </a:ext>
                </a:extLst>
              </a:tr>
              <a:tr h="214249">
                <a:tc>
                  <a:txBody>
                    <a:bodyPr/>
                    <a:lstStyle/>
                    <a:p>
                      <a:pPr marL="0" marR="0" algn="l">
                        <a:lnSpc>
                          <a:spcPct val="120000"/>
                        </a:lnSpc>
                        <a:spcBef>
                          <a:spcPts val="0"/>
                        </a:spcBef>
                        <a:spcAft>
                          <a:spcPts val="0"/>
                        </a:spcAft>
                      </a:pPr>
                      <a:r>
                        <a:rPr lang="en-ZA" dirty="0">
                          <a:solidFill>
                            <a:schemeClr val="bg1"/>
                          </a:solidFill>
                        </a:rPr>
                        <a:t>Environmental Affairs</a:t>
                      </a:r>
                      <a:endParaRPr lang="en-US" dirty="0">
                        <a:solidFill>
                          <a:schemeClr val="bg1"/>
                        </a:solidFill>
                      </a:endParaRPr>
                    </a:p>
                  </a:txBody>
                  <a:tcPr marL="61052" marR="61052" marT="0" marB="0"/>
                </a:tc>
                <a:tc>
                  <a:txBody>
                    <a:bodyPr/>
                    <a:lstStyle/>
                    <a:p>
                      <a:pPr marL="0" marR="0" algn="l">
                        <a:lnSpc>
                          <a:spcPct val="120000"/>
                        </a:lnSpc>
                        <a:spcBef>
                          <a:spcPts val="0"/>
                        </a:spcBef>
                        <a:spcAft>
                          <a:spcPts val="0"/>
                        </a:spcAft>
                      </a:pPr>
                      <a:r>
                        <a:rPr lang="en-ZA" dirty="0"/>
                        <a:t>R 279 174,41</a:t>
                      </a:r>
                      <a:endParaRPr lang="en-US" dirty="0"/>
                    </a:p>
                  </a:txBody>
                  <a:tcPr marL="61052" marR="61052" marT="0" marB="0"/>
                </a:tc>
                <a:extLst>
                  <a:ext uri="{0D108BD9-81ED-4DB2-BD59-A6C34878D82A}">
                    <a16:rowId xmlns:a16="http://schemas.microsoft.com/office/drawing/2014/main" xmlns="" val="10003"/>
                  </a:ext>
                </a:extLst>
              </a:tr>
              <a:tr h="218771">
                <a:tc>
                  <a:txBody>
                    <a:bodyPr/>
                    <a:lstStyle/>
                    <a:p>
                      <a:pPr marL="0" marR="0" algn="l">
                        <a:lnSpc>
                          <a:spcPct val="120000"/>
                        </a:lnSpc>
                        <a:spcBef>
                          <a:spcPts val="0"/>
                        </a:spcBef>
                        <a:spcAft>
                          <a:spcPts val="0"/>
                        </a:spcAft>
                      </a:pPr>
                      <a:r>
                        <a:rPr lang="en-ZA" dirty="0">
                          <a:solidFill>
                            <a:schemeClr val="bg1"/>
                          </a:solidFill>
                        </a:rPr>
                        <a:t>Government Communications and Information System</a:t>
                      </a:r>
                      <a:endParaRPr lang="en-US" dirty="0">
                        <a:solidFill>
                          <a:schemeClr val="bg1"/>
                        </a:solidFill>
                      </a:endParaRPr>
                    </a:p>
                  </a:txBody>
                  <a:tcPr marL="61052" marR="61052" marT="0" marB="0">
                    <a:solidFill>
                      <a:schemeClr val="tx1"/>
                    </a:solidFill>
                  </a:tcPr>
                </a:tc>
                <a:tc>
                  <a:txBody>
                    <a:bodyPr/>
                    <a:lstStyle/>
                    <a:p>
                      <a:pPr marL="0" marR="0" algn="l">
                        <a:lnSpc>
                          <a:spcPct val="120000"/>
                        </a:lnSpc>
                        <a:spcBef>
                          <a:spcPts val="0"/>
                        </a:spcBef>
                        <a:spcAft>
                          <a:spcPts val="0"/>
                        </a:spcAft>
                      </a:pPr>
                      <a:r>
                        <a:rPr lang="en-ZA" dirty="0"/>
                        <a:t>R 40 056,90</a:t>
                      </a:r>
                      <a:endParaRPr lang="en-US" dirty="0"/>
                    </a:p>
                  </a:txBody>
                  <a:tcPr marL="61052" marR="61052" marT="0" marB="0"/>
                </a:tc>
                <a:extLst>
                  <a:ext uri="{0D108BD9-81ED-4DB2-BD59-A6C34878D82A}">
                    <a16:rowId xmlns:a16="http://schemas.microsoft.com/office/drawing/2014/main" xmlns="" val="10004"/>
                  </a:ext>
                </a:extLst>
              </a:tr>
              <a:tr h="179087">
                <a:tc>
                  <a:txBody>
                    <a:bodyPr/>
                    <a:lstStyle/>
                    <a:p>
                      <a:pPr marL="0" marR="0" algn="l">
                        <a:lnSpc>
                          <a:spcPct val="120000"/>
                        </a:lnSpc>
                        <a:spcBef>
                          <a:spcPts val="0"/>
                        </a:spcBef>
                        <a:spcAft>
                          <a:spcPts val="0"/>
                        </a:spcAft>
                      </a:pPr>
                      <a:r>
                        <a:rPr lang="en-ZA" dirty="0">
                          <a:solidFill>
                            <a:schemeClr val="bg1"/>
                          </a:solidFill>
                        </a:rPr>
                        <a:t>Higher Education and Training  </a:t>
                      </a:r>
                      <a:endParaRPr lang="en-US" dirty="0">
                        <a:solidFill>
                          <a:schemeClr val="bg1"/>
                        </a:solidFill>
                      </a:endParaRPr>
                    </a:p>
                  </a:txBody>
                  <a:tcPr marL="61052" marR="61052" marT="0" marB="0"/>
                </a:tc>
                <a:tc>
                  <a:txBody>
                    <a:bodyPr/>
                    <a:lstStyle/>
                    <a:p>
                      <a:pPr marL="0" marR="0" algn="l">
                        <a:lnSpc>
                          <a:spcPct val="120000"/>
                        </a:lnSpc>
                        <a:spcBef>
                          <a:spcPts val="0"/>
                        </a:spcBef>
                        <a:spcAft>
                          <a:spcPts val="0"/>
                        </a:spcAft>
                      </a:pPr>
                      <a:r>
                        <a:rPr lang="en-ZA" dirty="0"/>
                        <a:t>R 3 620 009,60</a:t>
                      </a:r>
                      <a:endParaRPr lang="en-US" dirty="0"/>
                    </a:p>
                  </a:txBody>
                  <a:tcPr marL="61052" marR="61052" marT="0" marB="0"/>
                </a:tc>
                <a:extLst>
                  <a:ext uri="{0D108BD9-81ED-4DB2-BD59-A6C34878D82A}">
                    <a16:rowId xmlns:a16="http://schemas.microsoft.com/office/drawing/2014/main" xmlns="" val="10005"/>
                  </a:ext>
                </a:extLst>
              </a:tr>
              <a:tr h="179087">
                <a:tc>
                  <a:txBody>
                    <a:bodyPr/>
                    <a:lstStyle/>
                    <a:p>
                      <a:pPr marL="0" marR="0" algn="l">
                        <a:lnSpc>
                          <a:spcPct val="120000"/>
                        </a:lnSpc>
                        <a:spcBef>
                          <a:spcPts val="0"/>
                        </a:spcBef>
                        <a:spcAft>
                          <a:spcPts val="0"/>
                        </a:spcAft>
                      </a:pPr>
                      <a:r>
                        <a:rPr lang="en-ZA" dirty="0">
                          <a:solidFill>
                            <a:schemeClr val="bg1"/>
                          </a:solidFill>
                        </a:rPr>
                        <a:t>Home Affairs</a:t>
                      </a:r>
                      <a:endParaRPr lang="en-US" dirty="0">
                        <a:solidFill>
                          <a:schemeClr val="bg1"/>
                        </a:solidFill>
                      </a:endParaRPr>
                    </a:p>
                  </a:txBody>
                  <a:tcPr marL="61052" marR="61052" marT="0" marB="0"/>
                </a:tc>
                <a:tc>
                  <a:txBody>
                    <a:bodyPr/>
                    <a:lstStyle/>
                    <a:p>
                      <a:pPr marL="0" marR="0" algn="l">
                        <a:lnSpc>
                          <a:spcPct val="120000"/>
                        </a:lnSpc>
                        <a:spcBef>
                          <a:spcPts val="0"/>
                        </a:spcBef>
                        <a:spcAft>
                          <a:spcPts val="0"/>
                        </a:spcAft>
                      </a:pPr>
                      <a:r>
                        <a:rPr lang="en-ZA" dirty="0"/>
                        <a:t>R 66 231,80</a:t>
                      </a:r>
                      <a:endParaRPr lang="en-US" dirty="0"/>
                    </a:p>
                  </a:txBody>
                  <a:tcPr marL="61052" marR="61052" marT="0" marB="0"/>
                </a:tc>
                <a:extLst>
                  <a:ext uri="{0D108BD9-81ED-4DB2-BD59-A6C34878D82A}">
                    <a16:rowId xmlns:a16="http://schemas.microsoft.com/office/drawing/2014/main" xmlns="" val="10006"/>
                  </a:ext>
                </a:extLst>
              </a:tr>
              <a:tr h="179087">
                <a:tc>
                  <a:txBody>
                    <a:bodyPr/>
                    <a:lstStyle/>
                    <a:p>
                      <a:pPr marL="0" marR="0" algn="l">
                        <a:lnSpc>
                          <a:spcPct val="120000"/>
                        </a:lnSpc>
                        <a:spcBef>
                          <a:spcPts val="0"/>
                        </a:spcBef>
                        <a:spcAft>
                          <a:spcPts val="0"/>
                        </a:spcAft>
                      </a:pPr>
                      <a:r>
                        <a:rPr lang="en-ZA" dirty="0">
                          <a:solidFill>
                            <a:schemeClr val="bg1"/>
                          </a:solidFill>
                        </a:rPr>
                        <a:t>Independent Police Investigative Directorate</a:t>
                      </a:r>
                      <a:endParaRPr lang="en-US" dirty="0">
                        <a:solidFill>
                          <a:schemeClr val="bg1"/>
                        </a:solidFill>
                      </a:endParaRPr>
                    </a:p>
                  </a:txBody>
                  <a:tcPr marL="61052" marR="61052" marT="0" marB="0"/>
                </a:tc>
                <a:tc>
                  <a:txBody>
                    <a:bodyPr/>
                    <a:lstStyle/>
                    <a:p>
                      <a:pPr marL="0" marR="0" algn="l">
                        <a:lnSpc>
                          <a:spcPct val="120000"/>
                        </a:lnSpc>
                        <a:spcBef>
                          <a:spcPts val="0"/>
                        </a:spcBef>
                        <a:spcAft>
                          <a:spcPts val="0"/>
                        </a:spcAft>
                      </a:pPr>
                      <a:r>
                        <a:rPr lang="en-ZA" dirty="0"/>
                        <a:t>R 393 323,09 </a:t>
                      </a:r>
                      <a:endParaRPr lang="en-US" dirty="0"/>
                    </a:p>
                  </a:txBody>
                  <a:tcPr marL="61052" marR="61052" marT="0" marB="0"/>
                </a:tc>
                <a:extLst>
                  <a:ext uri="{0D108BD9-81ED-4DB2-BD59-A6C34878D82A}">
                    <a16:rowId xmlns:a16="http://schemas.microsoft.com/office/drawing/2014/main" xmlns="" val="10007"/>
                  </a:ext>
                </a:extLst>
              </a:tr>
              <a:tr h="358174">
                <a:tc>
                  <a:txBody>
                    <a:bodyPr/>
                    <a:lstStyle/>
                    <a:p>
                      <a:pPr marL="0" marR="0" algn="l">
                        <a:lnSpc>
                          <a:spcPct val="120000"/>
                        </a:lnSpc>
                        <a:spcBef>
                          <a:spcPts val="0"/>
                        </a:spcBef>
                        <a:spcAft>
                          <a:spcPts val="0"/>
                        </a:spcAft>
                      </a:pPr>
                      <a:r>
                        <a:rPr lang="en-ZA" dirty="0">
                          <a:solidFill>
                            <a:schemeClr val="bg1"/>
                          </a:solidFill>
                        </a:rPr>
                        <a:t>Office of the Chief Justice</a:t>
                      </a:r>
                      <a:endParaRPr lang="en-US" dirty="0">
                        <a:solidFill>
                          <a:schemeClr val="bg1"/>
                        </a:solidFill>
                      </a:endParaRPr>
                    </a:p>
                    <a:p>
                      <a:pPr marL="0" marR="0" algn="l">
                        <a:lnSpc>
                          <a:spcPct val="120000"/>
                        </a:lnSpc>
                        <a:spcBef>
                          <a:spcPts val="0"/>
                        </a:spcBef>
                        <a:spcAft>
                          <a:spcPts val="0"/>
                        </a:spcAft>
                      </a:pPr>
                      <a:r>
                        <a:rPr lang="en-ZA" dirty="0">
                          <a:solidFill>
                            <a:schemeClr val="bg1"/>
                          </a:solidFill>
                        </a:rPr>
                        <a:t> </a:t>
                      </a:r>
                      <a:endParaRPr lang="en-US" dirty="0">
                        <a:solidFill>
                          <a:schemeClr val="bg1"/>
                        </a:solidFill>
                      </a:endParaRPr>
                    </a:p>
                  </a:txBody>
                  <a:tcPr marL="61052" marR="61052" marT="0" marB="0"/>
                </a:tc>
                <a:tc>
                  <a:txBody>
                    <a:bodyPr/>
                    <a:lstStyle/>
                    <a:p>
                      <a:pPr marL="0" marR="0" algn="l">
                        <a:lnSpc>
                          <a:spcPct val="120000"/>
                        </a:lnSpc>
                        <a:spcBef>
                          <a:spcPts val="0"/>
                        </a:spcBef>
                        <a:spcAft>
                          <a:spcPts val="0"/>
                        </a:spcAft>
                      </a:pPr>
                      <a:r>
                        <a:rPr lang="en-ZA" dirty="0"/>
                        <a:t>R 136 667,26</a:t>
                      </a:r>
                      <a:endParaRPr lang="en-US" dirty="0"/>
                    </a:p>
                    <a:p>
                      <a:pPr marL="0" marR="0" algn="l">
                        <a:lnSpc>
                          <a:spcPct val="120000"/>
                        </a:lnSpc>
                        <a:spcBef>
                          <a:spcPts val="0"/>
                        </a:spcBef>
                        <a:spcAft>
                          <a:spcPts val="0"/>
                        </a:spcAft>
                      </a:pPr>
                      <a:r>
                        <a:rPr lang="en-ZA" dirty="0"/>
                        <a:t> </a:t>
                      </a:r>
                      <a:endParaRPr lang="en-US" dirty="0"/>
                    </a:p>
                  </a:txBody>
                  <a:tcPr marL="61052" marR="61052" marT="0" marB="0"/>
                </a:tc>
                <a:extLst>
                  <a:ext uri="{0D108BD9-81ED-4DB2-BD59-A6C34878D82A}">
                    <a16:rowId xmlns:a16="http://schemas.microsoft.com/office/drawing/2014/main" xmlns="" val="10008"/>
                  </a:ext>
                </a:extLst>
              </a:tr>
              <a:tr h="358174">
                <a:tc>
                  <a:txBody>
                    <a:bodyPr/>
                    <a:lstStyle/>
                    <a:p>
                      <a:pPr marL="0" marR="0" algn="l">
                        <a:lnSpc>
                          <a:spcPct val="120000"/>
                        </a:lnSpc>
                        <a:spcBef>
                          <a:spcPts val="0"/>
                        </a:spcBef>
                        <a:spcAft>
                          <a:spcPts val="0"/>
                        </a:spcAft>
                      </a:pPr>
                      <a:r>
                        <a:rPr lang="en-ZA" dirty="0">
                          <a:solidFill>
                            <a:schemeClr val="bg1"/>
                          </a:solidFill>
                        </a:rPr>
                        <a:t>Public Enterprise</a:t>
                      </a:r>
                      <a:endParaRPr lang="en-US" dirty="0">
                        <a:solidFill>
                          <a:schemeClr val="bg1"/>
                        </a:solidFill>
                      </a:endParaRPr>
                    </a:p>
                    <a:p>
                      <a:pPr marL="0" marR="0" algn="l">
                        <a:lnSpc>
                          <a:spcPct val="120000"/>
                        </a:lnSpc>
                        <a:spcBef>
                          <a:spcPts val="0"/>
                        </a:spcBef>
                        <a:spcAft>
                          <a:spcPts val="0"/>
                        </a:spcAft>
                      </a:pPr>
                      <a:r>
                        <a:rPr lang="en-ZA" dirty="0">
                          <a:solidFill>
                            <a:schemeClr val="bg1"/>
                          </a:solidFill>
                        </a:rPr>
                        <a:t> </a:t>
                      </a:r>
                      <a:endParaRPr lang="en-US" dirty="0">
                        <a:solidFill>
                          <a:schemeClr val="bg1"/>
                        </a:solidFill>
                      </a:endParaRPr>
                    </a:p>
                  </a:txBody>
                  <a:tcPr marL="61052" marR="61052" marT="0" marB="0"/>
                </a:tc>
                <a:tc>
                  <a:txBody>
                    <a:bodyPr/>
                    <a:lstStyle/>
                    <a:p>
                      <a:pPr marL="0" marR="0" algn="l">
                        <a:lnSpc>
                          <a:spcPct val="120000"/>
                        </a:lnSpc>
                        <a:spcBef>
                          <a:spcPts val="0"/>
                        </a:spcBef>
                        <a:spcAft>
                          <a:spcPts val="0"/>
                        </a:spcAft>
                      </a:pPr>
                      <a:r>
                        <a:rPr lang="en-ZA" dirty="0"/>
                        <a:t>R 42 677, 53</a:t>
                      </a:r>
                      <a:endParaRPr lang="en-US" dirty="0"/>
                    </a:p>
                    <a:p>
                      <a:pPr marL="0" marR="0" algn="l">
                        <a:lnSpc>
                          <a:spcPct val="120000"/>
                        </a:lnSpc>
                        <a:spcBef>
                          <a:spcPts val="0"/>
                        </a:spcBef>
                        <a:spcAft>
                          <a:spcPts val="0"/>
                        </a:spcAft>
                      </a:pPr>
                      <a:r>
                        <a:rPr lang="en-ZA" dirty="0"/>
                        <a:t> </a:t>
                      </a:r>
                      <a:endParaRPr lang="en-US" dirty="0"/>
                    </a:p>
                  </a:txBody>
                  <a:tcPr marL="61052" marR="61052" marT="0" marB="0"/>
                </a:tc>
                <a:extLst>
                  <a:ext uri="{0D108BD9-81ED-4DB2-BD59-A6C34878D82A}">
                    <a16:rowId xmlns:a16="http://schemas.microsoft.com/office/drawing/2014/main" xmlns="" val="10009"/>
                  </a:ext>
                </a:extLst>
              </a:tr>
              <a:tr h="358174">
                <a:tc>
                  <a:txBody>
                    <a:bodyPr/>
                    <a:lstStyle/>
                    <a:p>
                      <a:pPr marL="0" marR="0" algn="l">
                        <a:lnSpc>
                          <a:spcPct val="120000"/>
                        </a:lnSpc>
                        <a:spcBef>
                          <a:spcPts val="0"/>
                        </a:spcBef>
                        <a:spcAft>
                          <a:spcPts val="0"/>
                        </a:spcAft>
                      </a:pPr>
                      <a:r>
                        <a:rPr lang="en-ZA" dirty="0">
                          <a:solidFill>
                            <a:schemeClr val="bg1"/>
                          </a:solidFill>
                        </a:rPr>
                        <a:t>Public Works and Infrastructure</a:t>
                      </a:r>
                      <a:endParaRPr lang="en-US" dirty="0">
                        <a:solidFill>
                          <a:schemeClr val="bg1"/>
                        </a:solidFill>
                      </a:endParaRPr>
                    </a:p>
                  </a:txBody>
                  <a:tcPr marL="61052" marR="61052" marT="0" marB="0"/>
                </a:tc>
                <a:tc>
                  <a:txBody>
                    <a:bodyPr/>
                    <a:lstStyle/>
                    <a:p>
                      <a:pPr marL="0" marR="0" algn="l">
                        <a:lnSpc>
                          <a:spcPct val="120000"/>
                        </a:lnSpc>
                        <a:spcBef>
                          <a:spcPts val="0"/>
                        </a:spcBef>
                        <a:spcAft>
                          <a:spcPts val="0"/>
                        </a:spcAft>
                      </a:pPr>
                      <a:r>
                        <a:rPr lang="en-ZA" dirty="0"/>
                        <a:t>R 94 729,50</a:t>
                      </a:r>
                      <a:endParaRPr lang="en-US" dirty="0"/>
                    </a:p>
                    <a:p>
                      <a:pPr marL="0" marR="0" algn="l">
                        <a:lnSpc>
                          <a:spcPct val="120000"/>
                        </a:lnSpc>
                        <a:spcBef>
                          <a:spcPts val="0"/>
                        </a:spcBef>
                        <a:spcAft>
                          <a:spcPts val="0"/>
                        </a:spcAft>
                      </a:pPr>
                      <a:r>
                        <a:rPr lang="en-ZA" dirty="0"/>
                        <a:t> </a:t>
                      </a:r>
                      <a:endParaRPr lang="en-US" dirty="0"/>
                    </a:p>
                  </a:txBody>
                  <a:tcPr marL="61052" marR="61052" marT="0" marB="0"/>
                </a:tc>
                <a:extLst>
                  <a:ext uri="{0D108BD9-81ED-4DB2-BD59-A6C34878D82A}">
                    <a16:rowId xmlns:a16="http://schemas.microsoft.com/office/drawing/2014/main" xmlns="" val="10010"/>
                  </a:ext>
                </a:extLst>
              </a:tr>
              <a:tr h="358174">
                <a:tc>
                  <a:txBody>
                    <a:bodyPr/>
                    <a:lstStyle/>
                    <a:p>
                      <a:pPr marL="0" marR="0" algn="l">
                        <a:lnSpc>
                          <a:spcPct val="120000"/>
                        </a:lnSpc>
                        <a:spcBef>
                          <a:spcPts val="0"/>
                        </a:spcBef>
                        <a:spcAft>
                          <a:spcPts val="0"/>
                        </a:spcAft>
                      </a:pPr>
                      <a:r>
                        <a:rPr lang="en-ZA" dirty="0">
                          <a:solidFill>
                            <a:schemeClr val="bg1"/>
                          </a:solidFill>
                        </a:rPr>
                        <a:t>SAPS</a:t>
                      </a:r>
                      <a:endParaRPr lang="en-US" dirty="0">
                        <a:solidFill>
                          <a:schemeClr val="bg1"/>
                        </a:solidFill>
                      </a:endParaRPr>
                    </a:p>
                  </a:txBody>
                  <a:tcPr marL="61052" marR="61052" marT="0" marB="0"/>
                </a:tc>
                <a:tc>
                  <a:txBody>
                    <a:bodyPr/>
                    <a:lstStyle/>
                    <a:p>
                      <a:pPr marL="0" marR="0" algn="l">
                        <a:lnSpc>
                          <a:spcPct val="120000"/>
                        </a:lnSpc>
                        <a:spcBef>
                          <a:spcPts val="0"/>
                        </a:spcBef>
                        <a:spcAft>
                          <a:spcPts val="0"/>
                        </a:spcAft>
                      </a:pPr>
                      <a:r>
                        <a:rPr lang="en-ZA" dirty="0"/>
                        <a:t>R 1 132 283,00</a:t>
                      </a:r>
                      <a:endParaRPr lang="en-US" dirty="0"/>
                    </a:p>
                    <a:p>
                      <a:pPr marL="0" marR="0" algn="l">
                        <a:lnSpc>
                          <a:spcPct val="120000"/>
                        </a:lnSpc>
                        <a:spcBef>
                          <a:spcPts val="0"/>
                        </a:spcBef>
                        <a:spcAft>
                          <a:spcPts val="0"/>
                        </a:spcAft>
                      </a:pPr>
                      <a:r>
                        <a:rPr lang="en-ZA" dirty="0"/>
                        <a:t> </a:t>
                      </a:r>
                      <a:endParaRPr lang="en-US" dirty="0"/>
                    </a:p>
                  </a:txBody>
                  <a:tcPr marL="61052" marR="61052" marT="0" marB="0"/>
                </a:tc>
                <a:extLst>
                  <a:ext uri="{0D108BD9-81ED-4DB2-BD59-A6C34878D82A}">
                    <a16:rowId xmlns:a16="http://schemas.microsoft.com/office/drawing/2014/main" xmlns="" val="10011"/>
                  </a:ext>
                </a:extLst>
              </a:tr>
              <a:tr h="358174">
                <a:tc>
                  <a:txBody>
                    <a:bodyPr/>
                    <a:lstStyle/>
                    <a:p>
                      <a:pPr marL="0" marR="0" algn="l">
                        <a:lnSpc>
                          <a:spcPct val="120000"/>
                        </a:lnSpc>
                        <a:spcBef>
                          <a:spcPts val="0"/>
                        </a:spcBef>
                        <a:spcAft>
                          <a:spcPts val="0"/>
                        </a:spcAft>
                      </a:pPr>
                      <a:r>
                        <a:rPr lang="en-ZA" dirty="0">
                          <a:solidFill>
                            <a:schemeClr val="bg1"/>
                          </a:solidFill>
                        </a:rPr>
                        <a:t>Social Development</a:t>
                      </a:r>
                      <a:endParaRPr lang="en-US" dirty="0">
                        <a:solidFill>
                          <a:schemeClr val="bg1"/>
                        </a:solidFill>
                      </a:endParaRPr>
                    </a:p>
                  </a:txBody>
                  <a:tcPr marL="61052" marR="61052" marT="0" marB="0"/>
                </a:tc>
                <a:tc>
                  <a:txBody>
                    <a:bodyPr/>
                    <a:lstStyle/>
                    <a:p>
                      <a:pPr marL="0" marR="0" algn="l">
                        <a:lnSpc>
                          <a:spcPct val="120000"/>
                        </a:lnSpc>
                        <a:spcBef>
                          <a:spcPts val="0"/>
                        </a:spcBef>
                        <a:spcAft>
                          <a:spcPts val="0"/>
                        </a:spcAft>
                      </a:pPr>
                      <a:r>
                        <a:rPr lang="en-ZA" dirty="0"/>
                        <a:t>R 237 186,60</a:t>
                      </a:r>
                      <a:endParaRPr lang="en-US" dirty="0"/>
                    </a:p>
                    <a:p>
                      <a:pPr marL="0" marR="0" algn="l">
                        <a:lnSpc>
                          <a:spcPct val="120000"/>
                        </a:lnSpc>
                        <a:spcBef>
                          <a:spcPts val="0"/>
                        </a:spcBef>
                        <a:spcAft>
                          <a:spcPts val="0"/>
                        </a:spcAft>
                      </a:pPr>
                      <a:r>
                        <a:rPr lang="en-ZA" dirty="0"/>
                        <a:t> </a:t>
                      </a:r>
                      <a:endParaRPr lang="en-US" dirty="0"/>
                    </a:p>
                  </a:txBody>
                  <a:tcPr marL="61052" marR="61052" marT="0" marB="0"/>
                </a:tc>
                <a:extLst>
                  <a:ext uri="{0D108BD9-81ED-4DB2-BD59-A6C34878D82A}">
                    <a16:rowId xmlns:a16="http://schemas.microsoft.com/office/drawing/2014/main" xmlns="" val="10012"/>
                  </a:ext>
                </a:extLst>
              </a:tr>
              <a:tr h="186549">
                <a:tc>
                  <a:txBody>
                    <a:bodyPr/>
                    <a:lstStyle/>
                    <a:p>
                      <a:pPr marL="0" marR="0" algn="l">
                        <a:lnSpc>
                          <a:spcPct val="120000"/>
                        </a:lnSpc>
                        <a:spcBef>
                          <a:spcPts val="0"/>
                        </a:spcBef>
                        <a:spcAft>
                          <a:spcPts val="0"/>
                        </a:spcAft>
                      </a:pPr>
                      <a:r>
                        <a:rPr lang="en-ZA" dirty="0">
                          <a:solidFill>
                            <a:schemeClr val="bg1"/>
                          </a:solidFill>
                        </a:rPr>
                        <a:t>Water and Sanitation</a:t>
                      </a:r>
                      <a:endParaRPr lang="en-US" dirty="0">
                        <a:solidFill>
                          <a:schemeClr val="bg1"/>
                        </a:solidFill>
                      </a:endParaRPr>
                    </a:p>
                  </a:txBody>
                  <a:tcPr marL="61052" marR="61052" marT="0" marB="0"/>
                </a:tc>
                <a:tc>
                  <a:txBody>
                    <a:bodyPr/>
                    <a:lstStyle/>
                    <a:p>
                      <a:pPr marL="0" marR="0" algn="l">
                        <a:lnSpc>
                          <a:spcPct val="120000"/>
                        </a:lnSpc>
                        <a:spcBef>
                          <a:spcPts val="0"/>
                        </a:spcBef>
                        <a:spcAft>
                          <a:spcPts val="0"/>
                        </a:spcAft>
                      </a:pPr>
                      <a:r>
                        <a:rPr lang="en-ZA" dirty="0"/>
                        <a:t>R 100 170, 70</a:t>
                      </a:r>
                      <a:endParaRPr lang="en-US" dirty="0"/>
                    </a:p>
                  </a:txBody>
                  <a:tcPr marL="61052" marR="61052" marT="0" marB="0"/>
                </a:tc>
                <a:extLst>
                  <a:ext uri="{0D108BD9-81ED-4DB2-BD59-A6C34878D82A}">
                    <a16:rowId xmlns:a16="http://schemas.microsoft.com/office/drawing/2014/main" xmlns="" val="10013"/>
                  </a:ext>
                </a:extLst>
              </a:tr>
              <a:tr h="537262">
                <a:tc>
                  <a:txBody>
                    <a:bodyPr/>
                    <a:lstStyle/>
                    <a:p>
                      <a:pPr marL="0" marR="0" algn="l">
                        <a:lnSpc>
                          <a:spcPct val="120000"/>
                        </a:lnSpc>
                        <a:spcBef>
                          <a:spcPts val="0"/>
                        </a:spcBef>
                        <a:spcAft>
                          <a:spcPts val="0"/>
                        </a:spcAft>
                      </a:pPr>
                      <a:r>
                        <a:rPr lang="en-ZA" sz="1000" dirty="0">
                          <a:effectLst/>
                        </a:rPr>
                        <a:t> </a:t>
                      </a:r>
                      <a:endParaRPr lang="en-US" sz="900" dirty="0">
                        <a:effectLst/>
                      </a:endParaRPr>
                    </a:p>
                    <a:p>
                      <a:pPr marL="0" marR="0" algn="l">
                        <a:lnSpc>
                          <a:spcPct val="120000"/>
                        </a:lnSpc>
                        <a:spcBef>
                          <a:spcPts val="0"/>
                        </a:spcBef>
                        <a:spcAft>
                          <a:spcPts val="0"/>
                        </a:spcAft>
                      </a:pPr>
                      <a:r>
                        <a:rPr lang="en-ZA" dirty="0"/>
                        <a:t>TOTAL</a:t>
                      </a:r>
                      <a:endParaRPr lang="en-US" dirty="0"/>
                    </a:p>
                  </a:txBody>
                  <a:tcPr marL="61052" marR="61052" marT="0" marB="0"/>
                </a:tc>
                <a:tc>
                  <a:txBody>
                    <a:bodyPr/>
                    <a:lstStyle/>
                    <a:p>
                      <a:pPr marL="0" marR="0" algn="l">
                        <a:lnSpc>
                          <a:spcPct val="120000"/>
                        </a:lnSpc>
                        <a:spcBef>
                          <a:spcPts val="0"/>
                        </a:spcBef>
                        <a:spcAft>
                          <a:spcPts val="0"/>
                        </a:spcAft>
                      </a:pPr>
                      <a:r>
                        <a:rPr lang="en-ZA" dirty="0"/>
                        <a:t> </a:t>
                      </a:r>
                      <a:endParaRPr lang="en-US" dirty="0"/>
                    </a:p>
                    <a:p>
                      <a:pPr marL="0" marR="0" algn="l">
                        <a:lnSpc>
                          <a:spcPct val="120000"/>
                        </a:lnSpc>
                        <a:spcBef>
                          <a:spcPts val="0"/>
                        </a:spcBef>
                        <a:spcAft>
                          <a:spcPts val="0"/>
                        </a:spcAft>
                      </a:pPr>
                      <a:r>
                        <a:rPr lang="en-ZA" dirty="0"/>
                        <a:t>R 11 381 124, 33</a:t>
                      </a:r>
                      <a:endParaRPr lang="en-US" dirty="0"/>
                    </a:p>
                    <a:p>
                      <a:pPr marL="0" marR="0" algn="l">
                        <a:lnSpc>
                          <a:spcPct val="120000"/>
                        </a:lnSpc>
                        <a:spcBef>
                          <a:spcPts val="0"/>
                        </a:spcBef>
                        <a:spcAft>
                          <a:spcPts val="0"/>
                        </a:spcAft>
                      </a:pPr>
                      <a:r>
                        <a:rPr lang="en-ZA" dirty="0"/>
                        <a:t> </a:t>
                      </a:r>
                      <a:endParaRPr lang="en-US" dirty="0"/>
                    </a:p>
                  </a:txBody>
                  <a:tcPr marL="61052" marR="61052" marT="0" marB="0"/>
                </a:tc>
                <a:extLst>
                  <a:ext uri="{0D108BD9-81ED-4DB2-BD59-A6C34878D82A}">
                    <a16:rowId xmlns:a16="http://schemas.microsoft.com/office/drawing/2014/main" xmlns="" val="10014"/>
                  </a:ext>
                </a:extLst>
              </a:tr>
            </a:tbl>
          </a:graphicData>
        </a:graphic>
      </p:graphicFrame>
      <p:sp>
        <p:nvSpPr>
          <p:cNvPr id="4" name="Slide Number Placeholder 3"/>
          <p:cNvSpPr>
            <a:spLocks noGrp="1"/>
          </p:cNvSpPr>
          <p:nvPr>
            <p:ph type="sldNum" sz="quarter" idx="12"/>
          </p:nvPr>
        </p:nvSpPr>
        <p:spPr/>
        <p:txBody>
          <a:bodyPr/>
          <a:lstStyle/>
          <a:p>
            <a:fld id="{B59ACEC8-D248-43BB-9E41-8F603F9ACC52}" type="slidenum">
              <a:rPr lang="en-ZA" smtClean="0"/>
              <a:t>15</a:t>
            </a:fld>
            <a:endParaRPr lang="en-ZA" dirty="0"/>
          </a:p>
        </p:txBody>
      </p:sp>
    </p:spTree>
    <p:extLst>
      <p:ext uri="{BB962C8B-B14F-4D97-AF65-F5344CB8AC3E}">
        <p14:creationId xmlns:p14="http://schemas.microsoft.com/office/powerpoint/2010/main" val="1253054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113431"/>
            <a:ext cx="10083800" cy="670287"/>
          </a:xfrm>
        </p:spPr>
        <p:txBody>
          <a:bodyPr/>
          <a:lstStyle/>
          <a:p>
            <a:r>
              <a:rPr lang="en-US" sz="2400" b="1" cap="all" dirty="0" smtClean="0"/>
              <a:t>Comparison of precautionary suspensions Q 3 and Q 4 (2019 -2020)</a:t>
            </a:r>
            <a:endParaRPr lang="en-US" sz="2400" b="1" cap="all"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46875280"/>
              </p:ext>
            </p:extLst>
          </p:nvPr>
        </p:nvGraphicFramePr>
        <p:xfrm>
          <a:off x="228601" y="1111414"/>
          <a:ext cx="10651836" cy="4681728"/>
        </p:xfrm>
        <a:graphic>
          <a:graphicData uri="http://schemas.openxmlformats.org/drawingml/2006/table">
            <a:tbl>
              <a:tblPr firstRow="1" firstCol="1" bandRow="1">
                <a:tableStyleId>{5C22544A-7EE6-4342-B048-85BDC9FD1C3A}</a:tableStyleId>
              </a:tblPr>
              <a:tblGrid>
                <a:gridCol w="1876853">
                  <a:extLst>
                    <a:ext uri="{9D8B030D-6E8A-4147-A177-3AD203B41FA5}">
                      <a16:colId xmlns:a16="http://schemas.microsoft.com/office/drawing/2014/main" xmlns="" val="20000"/>
                    </a:ext>
                  </a:extLst>
                </a:gridCol>
                <a:gridCol w="1141052">
                  <a:extLst>
                    <a:ext uri="{9D8B030D-6E8A-4147-A177-3AD203B41FA5}">
                      <a16:colId xmlns:a16="http://schemas.microsoft.com/office/drawing/2014/main" xmlns="" val="20001"/>
                    </a:ext>
                  </a:extLst>
                </a:gridCol>
                <a:gridCol w="1891137">
                  <a:extLst>
                    <a:ext uri="{9D8B030D-6E8A-4147-A177-3AD203B41FA5}">
                      <a16:colId xmlns:a16="http://schemas.microsoft.com/office/drawing/2014/main" xmlns="" val="20002"/>
                    </a:ext>
                  </a:extLst>
                </a:gridCol>
                <a:gridCol w="1966116">
                  <a:extLst>
                    <a:ext uri="{9D8B030D-6E8A-4147-A177-3AD203B41FA5}">
                      <a16:colId xmlns:a16="http://schemas.microsoft.com/office/drawing/2014/main" xmlns="" val="20003"/>
                    </a:ext>
                  </a:extLst>
                </a:gridCol>
                <a:gridCol w="3776678">
                  <a:extLst>
                    <a:ext uri="{9D8B030D-6E8A-4147-A177-3AD203B41FA5}">
                      <a16:colId xmlns:a16="http://schemas.microsoft.com/office/drawing/2014/main" xmlns="" val="20004"/>
                    </a:ext>
                  </a:extLst>
                </a:gridCol>
              </a:tblGrid>
              <a:tr h="284872">
                <a:tc>
                  <a:txBody>
                    <a:bodyPr/>
                    <a:lstStyle/>
                    <a:p>
                      <a:pPr marL="0" marR="0" algn="just">
                        <a:lnSpc>
                          <a:spcPct val="200000"/>
                        </a:lnSpc>
                        <a:spcBef>
                          <a:spcPts val="0"/>
                        </a:spcBef>
                        <a:spcAft>
                          <a:spcPts val="0"/>
                        </a:spcAft>
                      </a:pPr>
                      <a:r>
                        <a:rPr lang="en-US" sz="1200" dirty="0">
                          <a:effectLst/>
                        </a:rPr>
                        <a:t>PERIOD</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tc gridSpan="2">
                  <a:txBody>
                    <a:bodyPr/>
                    <a:lstStyle/>
                    <a:p>
                      <a:pPr marL="0" marR="0" algn="just">
                        <a:lnSpc>
                          <a:spcPct val="200000"/>
                        </a:lnSpc>
                        <a:spcBef>
                          <a:spcPts val="0"/>
                        </a:spcBef>
                        <a:spcAft>
                          <a:spcPts val="0"/>
                        </a:spcAft>
                      </a:pPr>
                      <a:r>
                        <a:rPr lang="en-US" sz="1200" dirty="0" smtClean="0">
                          <a:effectLst/>
                        </a:rPr>
                        <a:t>Q 4:</a:t>
                      </a:r>
                      <a:r>
                        <a:rPr lang="en-US" sz="1200" baseline="0" dirty="0" smtClean="0">
                          <a:effectLst/>
                        </a:rPr>
                        <a:t> </a:t>
                      </a:r>
                      <a:r>
                        <a:rPr lang="en-US" sz="1200" dirty="0" smtClean="0">
                          <a:effectLst/>
                        </a:rPr>
                        <a:t>1 </a:t>
                      </a:r>
                      <a:r>
                        <a:rPr lang="en-US" sz="1200" dirty="0">
                          <a:effectLst/>
                        </a:rPr>
                        <a:t>January 2020 – 31 March 2020</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tc hMerge="1">
                  <a:txBody>
                    <a:bodyPr/>
                    <a:lstStyle/>
                    <a:p>
                      <a:endParaRPr lang="en-US"/>
                    </a:p>
                  </a:txBody>
                  <a:tcPr/>
                </a:tc>
                <a:tc gridSpan="2">
                  <a:txBody>
                    <a:bodyPr/>
                    <a:lstStyle/>
                    <a:p>
                      <a:pPr marL="0" marR="0" algn="just">
                        <a:lnSpc>
                          <a:spcPct val="200000"/>
                        </a:lnSpc>
                        <a:spcBef>
                          <a:spcPts val="0"/>
                        </a:spcBef>
                        <a:spcAft>
                          <a:spcPts val="0"/>
                        </a:spcAft>
                      </a:pPr>
                      <a:r>
                        <a:rPr lang="en-US" sz="1200" dirty="0" smtClean="0">
                          <a:effectLst/>
                        </a:rPr>
                        <a:t>Q 3: 01 </a:t>
                      </a:r>
                      <a:r>
                        <a:rPr lang="en-US" sz="1200" dirty="0">
                          <a:effectLst/>
                        </a:rPr>
                        <a:t>October 2019 – 30 December 2019</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tc hMerge="1">
                  <a:txBody>
                    <a:bodyPr/>
                    <a:lstStyle/>
                    <a:p>
                      <a:endParaRPr lang="en-US"/>
                    </a:p>
                  </a:txBody>
                  <a:tcPr/>
                </a:tc>
                <a:extLst>
                  <a:ext uri="{0D108BD9-81ED-4DB2-BD59-A6C34878D82A}">
                    <a16:rowId xmlns:a16="http://schemas.microsoft.com/office/drawing/2014/main" xmlns="" val="10000"/>
                  </a:ext>
                </a:extLst>
              </a:tr>
              <a:tr h="429088">
                <a:tc>
                  <a:txBody>
                    <a:bodyPr/>
                    <a:lstStyle/>
                    <a:p>
                      <a:pPr marL="0" marR="0" algn="l">
                        <a:lnSpc>
                          <a:spcPct val="120000"/>
                        </a:lnSpc>
                        <a:spcBef>
                          <a:spcPts val="0"/>
                        </a:spcBef>
                        <a:spcAft>
                          <a:spcPts val="0"/>
                        </a:spcAft>
                      </a:pPr>
                      <a:r>
                        <a:rPr lang="en-US" sz="1200" dirty="0">
                          <a:effectLst/>
                        </a:rPr>
                        <a:t>PROVINCE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tc>
                  <a:txBody>
                    <a:bodyPr/>
                    <a:lstStyle/>
                    <a:p>
                      <a:pPr marL="0" marR="0" algn="l">
                        <a:lnSpc>
                          <a:spcPct val="120000"/>
                        </a:lnSpc>
                        <a:spcBef>
                          <a:spcPts val="0"/>
                        </a:spcBef>
                        <a:spcAft>
                          <a:spcPts val="0"/>
                        </a:spcAft>
                      </a:pPr>
                      <a:r>
                        <a:rPr lang="en-US" sz="1200" dirty="0">
                          <a:effectLst/>
                        </a:rPr>
                        <a:t>TOTAL NUMBER OF EMPLOYEES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tc>
                  <a:txBody>
                    <a:bodyPr/>
                    <a:lstStyle/>
                    <a:p>
                      <a:pPr marL="0" marR="0" algn="l">
                        <a:lnSpc>
                          <a:spcPct val="120000"/>
                        </a:lnSpc>
                        <a:spcBef>
                          <a:spcPts val="0"/>
                        </a:spcBef>
                        <a:spcAft>
                          <a:spcPts val="0"/>
                        </a:spcAft>
                      </a:pPr>
                      <a:r>
                        <a:rPr lang="en-US" sz="1200" dirty="0">
                          <a:effectLst/>
                        </a:rPr>
                        <a:t>TOTAL COST OF PRECAUTIONARY SUSPENSIONS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tc>
                  <a:txBody>
                    <a:bodyPr/>
                    <a:lstStyle/>
                    <a:p>
                      <a:pPr marL="0" marR="0" algn="l">
                        <a:lnSpc>
                          <a:spcPct val="120000"/>
                        </a:lnSpc>
                        <a:spcBef>
                          <a:spcPts val="0"/>
                        </a:spcBef>
                        <a:spcAft>
                          <a:spcPts val="0"/>
                        </a:spcAft>
                      </a:pPr>
                      <a:r>
                        <a:rPr lang="en-US" sz="1200" dirty="0">
                          <a:effectLst/>
                        </a:rPr>
                        <a:t>TOTAL NUMBER OF EMPLOYEES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tc>
                  <a:txBody>
                    <a:bodyPr/>
                    <a:lstStyle/>
                    <a:p>
                      <a:pPr marL="0" marR="0" algn="l">
                        <a:lnSpc>
                          <a:spcPct val="120000"/>
                        </a:lnSpc>
                        <a:spcBef>
                          <a:spcPts val="0"/>
                        </a:spcBef>
                        <a:spcAft>
                          <a:spcPts val="0"/>
                        </a:spcAft>
                      </a:pPr>
                      <a:r>
                        <a:rPr lang="en-US" sz="1200" dirty="0">
                          <a:effectLst/>
                        </a:rPr>
                        <a:t>TOTAL COST OF PRECAUTIONARY SUSPENSIONS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extLst>
                  <a:ext uri="{0D108BD9-81ED-4DB2-BD59-A6C34878D82A}">
                    <a16:rowId xmlns:a16="http://schemas.microsoft.com/office/drawing/2014/main" xmlns="" val="10001"/>
                  </a:ext>
                </a:extLst>
              </a:tr>
              <a:tr h="284872">
                <a:tc>
                  <a:txBody>
                    <a:bodyPr/>
                    <a:lstStyle/>
                    <a:p>
                      <a:pPr marL="0" marR="0" algn="just">
                        <a:lnSpc>
                          <a:spcPct val="200000"/>
                        </a:lnSpc>
                        <a:spcBef>
                          <a:spcPts val="0"/>
                        </a:spcBef>
                        <a:spcAft>
                          <a:spcPts val="0"/>
                        </a:spcAft>
                      </a:pPr>
                      <a:r>
                        <a:rPr lang="en-US" sz="1200" dirty="0">
                          <a:effectLst/>
                        </a:rPr>
                        <a:t>Eastern Cape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tc>
                  <a:txBody>
                    <a:bodyPr/>
                    <a:lstStyle/>
                    <a:p>
                      <a:pPr marL="0" marR="0" algn="just">
                        <a:lnSpc>
                          <a:spcPct val="200000"/>
                        </a:lnSpc>
                        <a:spcBef>
                          <a:spcPts val="0"/>
                        </a:spcBef>
                        <a:spcAft>
                          <a:spcPts val="0"/>
                        </a:spcAft>
                      </a:pPr>
                      <a:r>
                        <a:rPr lang="en-US" sz="1200" dirty="0">
                          <a:effectLst/>
                        </a:rPr>
                        <a:t>40</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tc>
                  <a:txBody>
                    <a:bodyPr/>
                    <a:lstStyle/>
                    <a:p>
                      <a:pPr marL="0" marR="0" algn="just">
                        <a:lnSpc>
                          <a:spcPct val="200000"/>
                        </a:lnSpc>
                        <a:spcBef>
                          <a:spcPts val="0"/>
                        </a:spcBef>
                        <a:spcAft>
                          <a:spcPts val="0"/>
                        </a:spcAft>
                      </a:pPr>
                      <a:r>
                        <a:rPr lang="en-US" sz="1200" dirty="0">
                          <a:effectLst/>
                        </a:rPr>
                        <a:t>R 5 955 002,77</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tc>
                  <a:txBody>
                    <a:bodyPr/>
                    <a:lstStyle/>
                    <a:p>
                      <a:pPr marL="0" marR="0" algn="just">
                        <a:lnSpc>
                          <a:spcPct val="200000"/>
                        </a:lnSpc>
                        <a:spcBef>
                          <a:spcPts val="0"/>
                        </a:spcBef>
                        <a:spcAft>
                          <a:spcPts val="0"/>
                        </a:spcAft>
                      </a:pPr>
                      <a:r>
                        <a:rPr lang="en-US" sz="1200" dirty="0">
                          <a:effectLst/>
                        </a:rPr>
                        <a:t>6</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tc>
                  <a:txBody>
                    <a:bodyPr/>
                    <a:lstStyle/>
                    <a:p>
                      <a:pPr marL="0" marR="0" algn="just">
                        <a:lnSpc>
                          <a:spcPct val="200000"/>
                        </a:lnSpc>
                        <a:spcBef>
                          <a:spcPts val="0"/>
                        </a:spcBef>
                        <a:spcAft>
                          <a:spcPts val="0"/>
                        </a:spcAft>
                      </a:pPr>
                      <a:r>
                        <a:rPr lang="en-US" sz="1200" dirty="0">
                          <a:effectLst/>
                        </a:rPr>
                        <a:t>R 5 018 227 ,53</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extLst>
                  <a:ext uri="{0D108BD9-81ED-4DB2-BD59-A6C34878D82A}">
                    <a16:rowId xmlns:a16="http://schemas.microsoft.com/office/drawing/2014/main" xmlns="" val="10002"/>
                  </a:ext>
                </a:extLst>
              </a:tr>
              <a:tr h="293180">
                <a:tc>
                  <a:txBody>
                    <a:bodyPr/>
                    <a:lstStyle/>
                    <a:p>
                      <a:pPr marL="0" marR="0" algn="just">
                        <a:lnSpc>
                          <a:spcPct val="200000"/>
                        </a:lnSpc>
                        <a:spcBef>
                          <a:spcPts val="0"/>
                        </a:spcBef>
                        <a:spcAft>
                          <a:spcPts val="0"/>
                        </a:spcAft>
                      </a:pPr>
                      <a:r>
                        <a:rPr lang="en-US" sz="1200" dirty="0">
                          <a:effectLst/>
                        </a:rPr>
                        <a:t>Free State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tc>
                  <a:txBody>
                    <a:bodyPr/>
                    <a:lstStyle/>
                    <a:p>
                      <a:pPr marL="0" marR="0" algn="just">
                        <a:lnSpc>
                          <a:spcPct val="200000"/>
                        </a:lnSpc>
                        <a:spcBef>
                          <a:spcPts val="0"/>
                        </a:spcBef>
                        <a:spcAft>
                          <a:spcPts val="0"/>
                        </a:spcAft>
                      </a:pPr>
                      <a:r>
                        <a:rPr lang="en-US" sz="1200" dirty="0">
                          <a:effectLst/>
                        </a:rPr>
                        <a:t>50</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tc>
                  <a:txBody>
                    <a:bodyPr/>
                    <a:lstStyle/>
                    <a:p>
                      <a:pPr marL="0" marR="0" algn="just">
                        <a:lnSpc>
                          <a:spcPct val="200000"/>
                        </a:lnSpc>
                        <a:spcBef>
                          <a:spcPts val="0"/>
                        </a:spcBef>
                        <a:spcAft>
                          <a:spcPts val="0"/>
                        </a:spcAft>
                      </a:pPr>
                      <a:r>
                        <a:rPr lang="en-US" sz="1200" dirty="0">
                          <a:effectLst/>
                        </a:rPr>
                        <a:t>R 9 151 304,95</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tc>
                  <a:txBody>
                    <a:bodyPr/>
                    <a:lstStyle/>
                    <a:p>
                      <a:pPr marL="0" marR="0" algn="just">
                        <a:lnSpc>
                          <a:spcPct val="200000"/>
                        </a:lnSpc>
                        <a:spcBef>
                          <a:spcPts val="0"/>
                        </a:spcBef>
                        <a:spcAft>
                          <a:spcPts val="0"/>
                        </a:spcAft>
                      </a:pPr>
                      <a:r>
                        <a:rPr lang="en-US" sz="1200" dirty="0">
                          <a:effectLst/>
                        </a:rPr>
                        <a:t>46</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tc>
                  <a:txBody>
                    <a:bodyPr/>
                    <a:lstStyle/>
                    <a:p>
                      <a:pPr marL="0" marR="0" algn="just">
                        <a:lnSpc>
                          <a:spcPct val="200000"/>
                        </a:lnSpc>
                        <a:spcBef>
                          <a:spcPts val="0"/>
                        </a:spcBef>
                        <a:spcAft>
                          <a:spcPts val="0"/>
                        </a:spcAft>
                      </a:pPr>
                      <a:r>
                        <a:rPr lang="en-US" sz="1200" dirty="0">
                          <a:effectLst/>
                        </a:rPr>
                        <a:t>R 8 233 155,12</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extLst>
                  <a:ext uri="{0D108BD9-81ED-4DB2-BD59-A6C34878D82A}">
                    <a16:rowId xmlns:a16="http://schemas.microsoft.com/office/drawing/2014/main" xmlns="" val="10003"/>
                  </a:ext>
                </a:extLst>
              </a:tr>
              <a:tr h="284872">
                <a:tc>
                  <a:txBody>
                    <a:bodyPr/>
                    <a:lstStyle/>
                    <a:p>
                      <a:pPr marL="0" marR="0" algn="just">
                        <a:lnSpc>
                          <a:spcPct val="200000"/>
                        </a:lnSpc>
                        <a:spcBef>
                          <a:spcPts val="0"/>
                        </a:spcBef>
                        <a:spcAft>
                          <a:spcPts val="0"/>
                        </a:spcAft>
                      </a:pPr>
                      <a:r>
                        <a:rPr lang="en-US" sz="1200" dirty="0">
                          <a:effectLst/>
                        </a:rPr>
                        <a:t>Gauteng</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tc>
                  <a:txBody>
                    <a:bodyPr/>
                    <a:lstStyle/>
                    <a:p>
                      <a:pPr marL="0" marR="0" algn="just">
                        <a:lnSpc>
                          <a:spcPct val="200000"/>
                        </a:lnSpc>
                        <a:spcBef>
                          <a:spcPts val="0"/>
                        </a:spcBef>
                        <a:spcAft>
                          <a:spcPts val="0"/>
                        </a:spcAft>
                      </a:pPr>
                      <a:r>
                        <a:rPr lang="en-US" sz="1200" dirty="0">
                          <a:effectLst/>
                        </a:rPr>
                        <a:t>No report</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tc>
                  <a:txBody>
                    <a:bodyPr/>
                    <a:lstStyle/>
                    <a:p>
                      <a:pPr marL="0" marR="0" algn="just">
                        <a:lnSpc>
                          <a:spcPct val="200000"/>
                        </a:lnSpc>
                        <a:spcBef>
                          <a:spcPts val="0"/>
                        </a:spcBef>
                        <a:spcAft>
                          <a:spcPts val="0"/>
                        </a:spcAft>
                      </a:pPr>
                      <a:r>
                        <a:rPr lang="en-US" sz="1200" dirty="0">
                          <a:effectLst/>
                        </a:rPr>
                        <a:t>No report</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tc>
                  <a:txBody>
                    <a:bodyPr/>
                    <a:lstStyle/>
                    <a:p>
                      <a:pPr marL="0" marR="0" algn="just">
                        <a:lnSpc>
                          <a:spcPct val="200000"/>
                        </a:lnSpc>
                        <a:spcBef>
                          <a:spcPts val="0"/>
                        </a:spcBef>
                        <a:spcAft>
                          <a:spcPts val="0"/>
                        </a:spcAft>
                      </a:pPr>
                      <a:r>
                        <a:rPr lang="en-US" sz="1200" dirty="0">
                          <a:effectLst/>
                        </a:rPr>
                        <a:t>0</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tc>
                  <a:txBody>
                    <a:bodyPr/>
                    <a:lstStyle/>
                    <a:p>
                      <a:pPr marL="0" marR="0" algn="just">
                        <a:lnSpc>
                          <a:spcPct val="200000"/>
                        </a:lnSpc>
                        <a:spcBef>
                          <a:spcPts val="0"/>
                        </a:spcBef>
                        <a:spcAft>
                          <a:spcPts val="0"/>
                        </a:spcAft>
                      </a:pPr>
                      <a:r>
                        <a:rPr lang="en-US" sz="1200" dirty="0">
                          <a:effectLst/>
                        </a:rPr>
                        <a:t>R 0,00</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extLst>
                  <a:ext uri="{0D108BD9-81ED-4DB2-BD59-A6C34878D82A}">
                    <a16:rowId xmlns:a16="http://schemas.microsoft.com/office/drawing/2014/main" xmlns="" val="10004"/>
                  </a:ext>
                </a:extLst>
              </a:tr>
              <a:tr h="284872">
                <a:tc>
                  <a:txBody>
                    <a:bodyPr/>
                    <a:lstStyle/>
                    <a:p>
                      <a:pPr marL="0" marR="0" algn="just">
                        <a:lnSpc>
                          <a:spcPct val="200000"/>
                        </a:lnSpc>
                        <a:spcBef>
                          <a:spcPts val="0"/>
                        </a:spcBef>
                        <a:spcAft>
                          <a:spcPts val="0"/>
                        </a:spcAft>
                      </a:pPr>
                      <a:r>
                        <a:rPr lang="en-US" sz="1200" dirty="0">
                          <a:effectLst/>
                        </a:rPr>
                        <a:t>Kwazulu-Natal</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tc>
                  <a:txBody>
                    <a:bodyPr/>
                    <a:lstStyle/>
                    <a:p>
                      <a:pPr marL="0" marR="0" algn="just">
                        <a:lnSpc>
                          <a:spcPct val="200000"/>
                        </a:lnSpc>
                        <a:spcBef>
                          <a:spcPts val="0"/>
                        </a:spcBef>
                        <a:spcAft>
                          <a:spcPts val="0"/>
                        </a:spcAft>
                      </a:pPr>
                      <a:r>
                        <a:rPr lang="en-US" sz="1200" dirty="0">
                          <a:effectLst/>
                        </a:rPr>
                        <a:t>113</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tc>
                  <a:txBody>
                    <a:bodyPr/>
                    <a:lstStyle/>
                    <a:p>
                      <a:pPr marL="0" marR="0" algn="just">
                        <a:lnSpc>
                          <a:spcPct val="200000"/>
                        </a:lnSpc>
                        <a:spcBef>
                          <a:spcPts val="0"/>
                        </a:spcBef>
                        <a:spcAft>
                          <a:spcPts val="0"/>
                        </a:spcAft>
                      </a:pPr>
                      <a:r>
                        <a:rPr lang="en-US" sz="1200" dirty="0">
                          <a:effectLst/>
                        </a:rPr>
                        <a:t>R 41 890 806,87</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tc>
                  <a:txBody>
                    <a:bodyPr/>
                    <a:lstStyle/>
                    <a:p>
                      <a:pPr marL="0" marR="0" algn="just">
                        <a:lnSpc>
                          <a:spcPct val="200000"/>
                        </a:lnSpc>
                        <a:spcBef>
                          <a:spcPts val="0"/>
                        </a:spcBef>
                        <a:spcAft>
                          <a:spcPts val="0"/>
                        </a:spcAft>
                      </a:pPr>
                      <a:r>
                        <a:rPr lang="en-US" sz="1200" dirty="0">
                          <a:effectLst/>
                        </a:rPr>
                        <a:t>114</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tc>
                  <a:txBody>
                    <a:bodyPr/>
                    <a:lstStyle/>
                    <a:p>
                      <a:pPr marL="0" marR="0" algn="just">
                        <a:lnSpc>
                          <a:spcPct val="200000"/>
                        </a:lnSpc>
                        <a:spcBef>
                          <a:spcPts val="0"/>
                        </a:spcBef>
                        <a:spcAft>
                          <a:spcPts val="0"/>
                        </a:spcAft>
                      </a:pPr>
                      <a:r>
                        <a:rPr lang="en-US" sz="1200" dirty="0">
                          <a:effectLst/>
                        </a:rPr>
                        <a:t>R 56 773 536,50</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extLst>
                  <a:ext uri="{0D108BD9-81ED-4DB2-BD59-A6C34878D82A}">
                    <a16:rowId xmlns:a16="http://schemas.microsoft.com/office/drawing/2014/main" xmlns="" val="10005"/>
                  </a:ext>
                </a:extLst>
              </a:tr>
              <a:tr h="284872">
                <a:tc>
                  <a:txBody>
                    <a:bodyPr/>
                    <a:lstStyle/>
                    <a:p>
                      <a:pPr marL="0" marR="0" algn="just">
                        <a:lnSpc>
                          <a:spcPct val="200000"/>
                        </a:lnSpc>
                        <a:spcBef>
                          <a:spcPts val="0"/>
                        </a:spcBef>
                        <a:spcAft>
                          <a:spcPts val="0"/>
                        </a:spcAft>
                      </a:pPr>
                      <a:r>
                        <a:rPr lang="en-US" sz="1200" dirty="0">
                          <a:effectLst/>
                        </a:rPr>
                        <a:t>Limpopo</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tc>
                  <a:txBody>
                    <a:bodyPr/>
                    <a:lstStyle/>
                    <a:p>
                      <a:pPr marL="0" marR="0" algn="just">
                        <a:lnSpc>
                          <a:spcPct val="200000"/>
                        </a:lnSpc>
                        <a:spcBef>
                          <a:spcPts val="0"/>
                        </a:spcBef>
                        <a:spcAft>
                          <a:spcPts val="0"/>
                        </a:spcAft>
                      </a:pPr>
                      <a:r>
                        <a:rPr lang="en-US" sz="1200" dirty="0">
                          <a:effectLst/>
                        </a:rPr>
                        <a:t>16</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tc>
                  <a:txBody>
                    <a:bodyPr/>
                    <a:lstStyle/>
                    <a:p>
                      <a:pPr marL="0" marR="0" algn="just">
                        <a:lnSpc>
                          <a:spcPct val="200000"/>
                        </a:lnSpc>
                        <a:spcBef>
                          <a:spcPts val="0"/>
                        </a:spcBef>
                        <a:spcAft>
                          <a:spcPts val="0"/>
                        </a:spcAft>
                      </a:pPr>
                      <a:r>
                        <a:rPr lang="en-US" sz="1200" dirty="0">
                          <a:effectLst/>
                        </a:rPr>
                        <a:t>R 983 298,00</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tc>
                  <a:txBody>
                    <a:bodyPr/>
                    <a:lstStyle/>
                    <a:p>
                      <a:pPr marL="0" marR="0" algn="just">
                        <a:lnSpc>
                          <a:spcPct val="200000"/>
                        </a:lnSpc>
                        <a:spcBef>
                          <a:spcPts val="0"/>
                        </a:spcBef>
                        <a:spcAft>
                          <a:spcPts val="0"/>
                        </a:spcAft>
                      </a:pPr>
                      <a:r>
                        <a:rPr lang="en-US" sz="1200" dirty="0">
                          <a:effectLst/>
                        </a:rPr>
                        <a:t>9</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tc>
                  <a:txBody>
                    <a:bodyPr/>
                    <a:lstStyle/>
                    <a:p>
                      <a:pPr marL="0" marR="0" algn="just">
                        <a:lnSpc>
                          <a:spcPct val="200000"/>
                        </a:lnSpc>
                        <a:spcBef>
                          <a:spcPts val="0"/>
                        </a:spcBef>
                        <a:spcAft>
                          <a:spcPts val="0"/>
                        </a:spcAft>
                      </a:pPr>
                      <a:r>
                        <a:rPr lang="en-US" sz="1200" dirty="0">
                          <a:effectLst/>
                        </a:rPr>
                        <a:t>R 3 956 574, 53</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extLst>
                  <a:ext uri="{0D108BD9-81ED-4DB2-BD59-A6C34878D82A}">
                    <a16:rowId xmlns:a16="http://schemas.microsoft.com/office/drawing/2014/main" xmlns="" val="10006"/>
                  </a:ext>
                </a:extLst>
              </a:tr>
              <a:tr h="284872">
                <a:tc>
                  <a:txBody>
                    <a:bodyPr/>
                    <a:lstStyle/>
                    <a:p>
                      <a:pPr marL="0" marR="0" algn="just">
                        <a:lnSpc>
                          <a:spcPct val="200000"/>
                        </a:lnSpc>
                        <a:spcBef>
                          <a:spcPts val="0"/>
                        </a:spcBef>
                        <a:spcAft>
                          <a:spcPts val="0"/>
                        </a:spcAft>
                      </a:pPr>
                      <a:r>
                        <a:rPr lang="en-US" sz="1200" dirty="0">
                          <a:effectLst/>
                        </a:rPr>
                        <a:t>Mpumalanga</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tc>
                  <a:txBody>
                    <a:bodyPr/>
                    <a:lstStyle/>
                    <a:p>
                      <a:pPr marL="0" marR="0" algn="just">
                        <a:lnSpc>
                          <a:spcPct val="200000"/>
                        </a:lnSpc>
                        <a:spcBef>
                          <a:spcPts val="0"/>
                        </a:spcBef>
                        <a:spcAft>
                          <a:spcPts val="0"/>
                        </a:spcAft>
                      </a:pPr>
                      <a:r>
                        <a:rPr lang="en-US" sz="1200" dirty="0">
                          <a:effectLst/>
                        </a:rPr>
                        <a:t>No report</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tc>
                  <a:txBody>
                    <a:bodyPr/>
                    <a:lstStyle/>
                    <a:p>
                      <a:pPr marL="0" marR="0" algn="just">
                        <a:lnSpc>
                          <a:spcPct val="200000"/>
                        </a:lnSpc>
                        <a:spcBef>
                          <a:spcPts val="0"/>
                        </a:spcBef>
                        <a:spcAft>
                          <a:spcPts val="0"/>
                        </a:spcAft>
                      </a:pPr>
                      <a:r>
                        <a:rPr lang="en-US" sz="1200" dirty="0">
                          <a:effectLst/>
                        </a:rPr>
                        <a:t>No report</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tc>
                  <a:txBody>
                    <a:bodyPr/>
                    <a:lstStyle/>
                    <a:p>
                      <a:pPr marL="0" marR="0" algn="just">
                        <a:lnSpc>
                          <a:spcPct val="200000"/>
                        </a:lnSpc>
                        <a:spcBef>
                          <a:spcPts val="0"/>
                        </a:spcBef>
                        <a:spcAft>
                          <a:spcPts val="0"/>
                        </a:spcAft>
                      </a:pPr>
                      <a:r>
                        <a:rPr lang="en-US" sz="1200" dirty="0">
                          <a:effectLst/>
                        </a:rPr>
                        <a:t>31</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tc>
                  <a:txBody>
                    <a:bodyPr/>
                    <a:lstStyle/>
                    <a:p>
                      <a:pPr marL="0" marR="0" algn="just">
                        <a:lnSpc>
                          <a:spcPct val="200000"/>
                        </a:lnSpc>
                        <a:spcBef>
                          <a:spcPts val="0"/>
                        </a:spcBef>
                        <a:spcAft>
                          <a:spcPts val="0"/>
                        </a:spcAft>
                      </a:pPr>
                      <a:r>
                        <a:rPr lang="en-US" sz="1200" dirty="0">
                          <a:effectLst/>
                        </a:rPr>
                        <a:t>R 3 287 094,33</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extLst>
                  <a:ext uri="{0D108BD9-81ED-4DB2-BD59-A6C34878D82A}">
                    <a16:rowId xmlns:a16="http://schemas.microsoft.com/office/drawing/2014/main" xmlns="" val="10007"/>
                  </a:ext>
                </a:extLst>
              </a:tr>
              <a:tr h="284872">
                <a:tc>
                  <a:txBody>
                    <a:bodyPr/>
                    <a:lstStyle/>
                    <a:p>
                      <a:pPr marL="0" marR="0" algn="just">
                        <a:lnSpc>
                          <a:spcPct val="200000"/>
                        </a:lnSpc>
                        <a:spcBef>
                          <a:spcPts val="0"/>
                        </a:spcBef>
                        <a:spcAft>
                          <a:spcPts val="0"/>
                        </a:spcAft>
                      </a:pPr>
                      <a:r>
                        <a:rPr lang="en-US" sz="1200" dirty="0">
                          <a:effectLst/>
                        </a:rPr>
                        <a:t>Northern Cape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tc>
                  <a:txBody>
                    <a:bodyPr/>
                    <a:lstStyle/>
                    <a:p>
                      <a:pPr marL="0" marR="0" algn="just">
                        <a:lnSpc>
                          <a:spcPct val="200000"/>
                        </a:lnSpc>
                        <a:spcBef>
                          <a:spcPts val="0"/>
                        </a:spcBef>
                        <a:spcAft>
                          <a:spcPts val="0"/>
                        </a:spcAft>
                      </a:pPr>
                      <a:r>
                        <a:rPr lang="en-US" sz="1200" dirty="0">
                          <a:effectLst/>
                        </a:rPr>
                        <a:t>11</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tc>
                  <a:txBody>
                    <a:bodyPr/>
                    <a:lstStyle/>
                    <a:p>
                      <a:pPr marL="0" marR="0" algn="just">
                        <a:lnSpc>
                          <a:spcPct val="200000"/>
                        </a:lnSpc>
                        <a:spcBef>
                          <a:spcPts val="0"/>
                        </a:spcBef>
                        <a:spcAft>
                          <a:spcPts val="0"/>
                        </a:spcAft>
                      </a:pPr>
                      <a:r>
                        <a:rPr lang="en-US" sz="1200" dirty="0">
                          <a:effectLst/>
                        </a:rPr>
                        <a:t>R 1 544 790,42</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tc>
                  <a:txBody>
                    <a:bodyPr/>
                    <a:lstStyle/>
                    <a:p>
                      <a:pPr marL="0" marR="0" algn="just">
                        <a:lnSpc>
                          <a:spcPct val="200000"/>
                        </a:lnSpc>
                        <a:spcBef>
                          <a:spcPts val="0"/>
                        </a:spcBef>
                        <a:spcAft>
                          <a:spcPts val="0"/>
                        </a:spcAft>
                      </a:pPr>
                      <a:r>
                        <a:rPr lang="en-US" sz="1200" dirty="0">
                          <a:effectLst/>
                        </a:rPr>
                        <a:t>6</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tc>
                  <a:txBody>
                    <a:bodyPr/>
                    <a:lstStyle/>
                    <a:p>
                      <a:pPr marL="0" marR="0" algn="just">
                        <a:lnSpc>
                          <a:spcPct val="200000"/>
                        </a:lnSpc>
                        <a:spcBef>
                          <a:spcPts val="0"/>
                        </a:spcBef>
                        <a:spcAft>
                          <a:spcPts val="0"/>
                        </a:spcAft>
                      </a:pPr>
                      <a:r>
                        <a:rPr lang="en-US" sz="1200" dirty="0">
                          <a:effectLst/>
                        </a:rPr>
                        <a:t>R 1 440 963,71</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extLst>
                  <a:ext uri="{0D108BD9-81ED-4DB2-BD59-A6C34878D82A}">
                    <a16:rowId xmlns:a16="http://schemas.microsoft.com/office/drawing/2014/main" xmlns="" val="10008"/>
                  </a:ext>
                </a:extLst>
              </a:tr>
              <a:tr h="284872">
                <a:tc>
                  <a:txBody>
                    <a:bodyPr/>
                    <a:lstStyle/>
                    <a:p>
                      <a:pPr marL="0" marR="0" algn="just">
                        <a:lnSpc>
                          <a:spcPct val="200000"/>
                        </a:lnSpc>
                        <a:spcBef>
                          <a:spcPts val="0"/>
                        </a:spcBef>
                        <a:spcAft>
                          <a:spcPts val="0"/>
                        </a:spcAft>
                      </a:pPr>
                      <a:r>
                        <a:rPr lang="en-US" sz="1200" dirty="0">
                          <a:effectLst/>
                        </a:rPr>
                        <a:t>North West</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tc>
                  <a:txBody>
                    <a:bodyPr/>
                    <a:lstStyle/>
                    <a:p>
                      <a:pPr marL="0" marR="0" algn="just">
                        <a:lnSpc>
                          <a:spcPct val="200000"/>
                        </a:lnSpc>
                        <a:spcBef>
                          <a:spcPts val="0"/>
                        </a:spcBef>
                        <a:spcAft>
                          <a:spcPts val="0"/>
                        </a:spcAft>
                      </a:pPr>
                      <a:r>
                        <a:rPr lang="en-US" sz="1200" dirty="0">
                          <a:effectLst/>
                        </a:rPr>
                        <a:t>24</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tc>
                  <a:txBody>
                    <a:bodyPr/>
                    <a:lstStyle/>
                    <a:p>
                      <a:pPr marL="0" marR="0" algn="just">
                        <a:lnSpc>
                          <a:spcPct val="200000"/>
                        </a:lnSpc>
                        <a:spcBef>
                          <a:spcPts val="0"/>
                        </a:spcBef>
                        <a:spcAft>
                          <a:spcPts val="0"/>
                        </a:spcAft>
                      </a:pPr>
                      <a:r>
                        <a:rPr lang="en-US" sz="1200" dirty="0">
                          <a:effectLst/>
                        </a:rPr>
                        <a:t>R 13 334 354,99</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tc>
                  <a:txBody>
                    <a:bodyPr/>
                    <a:lstStyle/>
                    <a:p>
                      <a:pPr marL="0" marR="0" algn="just">
                        <a:lnSpc>
                          <a:spcPct val="200000"/>
                        </a:lnSpc>
                        <a:spcBef>
                          <a:spcPts val="0"/>
                        </a:spcBef>
                        <a:spcAft>
                          <a:spcPts val="0"/>
                        </a:spcAft>
                      </a:pPr>
                      <a:r>
                        <a:rPr lang="en-US" sz="1200" dirty="0">
                          <a:effectLst/>
                        </a:rPr>
                        <a:t>7</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tc>
                  <a:txBody>
                    <a:bodyPr/>
                    <a:lstStyle/>
                    <a:p>
                      <a:pPr marL="0" marR="0" algn="just">
                        <a:lnSpc>
                          <a:spcPct val="200000"/>
                        </a:lnSpc>
                        <a:spcBef>
                          <a:spcPts val="0"/>
                        </a:spcBef>
                        <a:spcAft>
                          <a:spcPts val="0"/>
                        </a:spcAft>
                      </a:pPr>
                      <a:r>
                        <a:rPr lang="en-US" sz="1200" dirty="0">
                          <a:effectLst/>
                        </a:rPr>
                        <a:t>R 5 321 441,07</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extLst>
                  <a:ext uri="{0D108BD9-81ED-4DB2-BD59-A6C34878D82A}">
                    <a16:rowId xmlns:a16="http://schemas.microsoft.com/office/drawing/2014/main" xmlns="" val="10009"/>
                  </a:ext>
                </a:extLst>
              </a:tr>
              <a:tr h="332350">
                <a:tc>
                  <a:txBody>
                    <a:bodyPr/>
                    <a:lstStyle/>
                    <a:p>
                      <a:pPr marL="0" marR="0" algn="just">
                        <a:lnSpc>
                          <a:spcPct val="200000"/>
                        </a:lnSpc>
                        <a:spcBef>
                          <a:spcPts val="0"/>
                        </a:spcBef>
                        <a:spcAft>
                          <a:spcPts val="0"/>
                        </a:spcAft>
                      </a:pPr>
                      <a:r>
                        <a:rPr lang="en-US" sz="1200" dirty="0">
                          <a:effectLst/>
                        </a:rPr>
                        <a:t>Western Cape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tc>
                  <a:txBody>
                    <a:bodyPr/>
                    <a:lstStyle/>
                    <a:p>
                      <a:pPr marL="0" marR="0" algn="just">
                        <a:lnSpc>
                          <a:spcPct val="200000"/>
                        </a:lnSpc>
                        <a:spcBef>
                          <a:spcPts val="0"/>
                        </a:spcBef>
                        <a:spcAft>
                          <a:spcPts val="0"/>
                        </a:spcAft>
                      </a:pPr>
                      <a:r>
                        <a:rPr lang="en-US" sz="1200" dirty="0">
                          <a:effectLst/>
                        </a:rPr>
                        <a:t>6</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tc>
                  <a:txBody>
                    <a:bodyPr/>
                    <a:lstStyle/>
                    <a:p>
                      <a:pPr marL="0" marR="0" algn="just">
                        <a:lnSpc>
                          <a:spcPct val="200000"/>
                        </a:lnSpc>
                        <a:spcBef>
                          <a:spcPts val="0"/>
                        </a:spcBef>
                        <a:spcAft>
                          <a:spcPts val="0"/>
                        </a:spcAft>
                      </a:pPr>
                      <a:r>
                        <a:rPr lang="en-US" sz="1200" dirty="0">
                          <a:effectLst/>
                        </a:rPr>
                        <a:t>R 1 209 095,33</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tc>
                  <a:txBody>
                    <a:bodyPr/>
                    <a:lstStyle/>
                    <a:p>
                      <a:pPr marL="0" marR="0" algn="just">
                        <a:lnSpc>
                          <a:spcPct val="200000"/>
                        </a:lnSpc>
                        <a:spcBef>
                          <a:spcPts val="0"/>
                        </a:spcBef>
                        <a:spcAft>
                          <a:spcPts val="0"/>
                        </a:spcAft>
                      </a:pPr>
                      <a:r>
                        <a:rPr lang="en-US" sz="1200" dirty="0">
                          <a:effectLst/>
                        </a:rPr>
                        <a:t>No report</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tc>
                  <a:txBody>
                    <a:bodyPr/>
                    <a:lstStyle/>
                    <a:p>
                      <a:pPr marL="0" marR="0" algn="just">
                        <a:lnSpc>
                          <a:spcPct val="200000"/>
                        </a:lnSpc>
                        <a:spcBef>
                          <a:spcPts val="0"/>
                        </a:spcBef>
                        <a:spcAft>
                          <a:spcPts val="0"/>
                        </a:spcAft>
                      </a:pPr>
                      <a:r>
                        <a:rPr lang="en-US" sz="1200" dirty="0">
                          <a:effectLst/>
                        </a:rPr>
                        <a:t>No report</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extLst>
                  <a:ext uri="{0D108BD9-81ED-4DB2-BD59-A6C34878D82A}">
                    <a16:rowId xmlns:a16="http://schemas.microsoft.com/office/drawing/2014/main" xmlns="" val="10010"/>
                  </a:ext>
                </a:extLst>
              </a:tr>
              <a:tr h="336505">
                <a:tc>
                  <a:txBody>
                    <a:bodyPr/>
                    <a:lstStyle/>
                    <a:p>
                      <a:pPr marL="0" marR="0" algn="just">
                        <a:lnSpc>
                          <a:spcPct val="200000"/>
                        </a:lnSpc>
                        <a:spcBef>
                          <a:spcPts val="0"/>
                        </a:spcBef>
                        <a:spcAft>
                          <a:spcPts val="0"/>
                        </a:spcAft>
                      </a:pPr>
                      <a:r>
                        <a:rPr lang="en-US" sz="1200" dirty="0">
                          <a:effectLst/>
                        </a:rPr>
                        <a:t>Total</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tc>
                  <a:txBody>
                    <a:bodyPr/>
                    <a:lstStyle/>
                    <a:p>
                      <a:pPr marL="0" marR="0" algn="just">
                        <a:lnSpc>
                          <a:spcPct val="200000"/>
                        </a:lnSpc>
                        <a:spcBef>
                          <a:spcPts val="0"/>
                        </a:spcBef>
                        <a:spcAft>
                          <a:spcPts val="0"/>
                        </a:spcAft>
                      </a:pPr>
                      <a:r>
                        <a:rPr lang="en-US" sz="1200" dirty="0">
                          <a:effectLst/>
                        </a:rPr>
                        <a:t>271</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tc>
                  <a:txBody>
                    <a:bodyPr/>
                    <a:lstStyle/>
                    <a:p>
                      <a:pPr marL="0" marR="0" algn="just">
                        <a:lnSpc>
                          <a:spcPct val="200000"/>
                        </a:lnSpc>
                        <a:spcBef>
                          <a:spcPts val="0"/>
                        </a:spcBef>
                        <a:spcAft>
                          <a:spcPts val="0"/>
                        </a:spcAft>
                      </a:pPr>
                      <a:r>
                        <a:rPr lang="en-US" sz="1200" dirty="0">
                          <a:solidFill>
                            <a:schemeClr val="bg1"/>
                          </a:solidFill>
                          <a:effectLst/>
                        </a:rPr>
                        <a:t>R 74 068 656,33</a:t>
                      </a:r>
                      <a:endParaRPr lang="en-US" sz="12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tc>
                  <a:txBody>
                    <a:bodyPr/>
                    <a:lstStyle/>
                    <a:p>
                      <a:pPr marL="0" marR="0" algn="just">
                        <a:lnSpc>
                          <a:spcPct val="200000"/>
                        </a:lnSpc>
                        <a:spcBef>
                          <a:spcPts val="0"/>
                        </a:spcBef>
                        <a:spcAft>
                          <a:spcPts val="0"/>
                        </a:spcAft>
                      </a:pPr>
                      <a:r>
                        <a:rPr lang="en-US" sz="1200" dirty="0">
                          <a:solidFill>
                            <a:schemeClr val="bg1"/>
                          </a:solidFill>
                          <a:effectLst/>
                        </a:rPr>
                        <a:t>219</a:t>
                      </a:r>
                      <a:endParaRPr lang="en-US" sz="12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tc>
                  <a:txBody>
                    <a:bodyPr/>
                    <a:lstStyle/>
                    <a:p>
                      <a:pPr marL="0" marR="0" algn="just">
                        <a:lnSpc>
                          <a:spcPct val="200000"/>
                        </a:lnSpc>
                        <a:spcBef>
                          <a:spcPts val="0"/>
                        </a:spcBef>
                        <a:spcAft>
                          <a:spcPts val="0"/>
                        </a:spcAft>
                      </a:pPr>
                      <a:r>
                        <a:rPr lang="en-US" sz="1200" dirty="0">
                          <a:solidFill>
                            <a:schemeClr val="bg1"/>
                          </a:solidFill>
                          <a:effectLst/>
                        </a:rPr>
                        <a:t>R 84 030  992,79</a:t>
                      </a:r>
                      <a:endParaRPr lang="en-US" sz="12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4096" marR="64096" marT="0" marB="0"/>
                </a:tc>
                <a:extLst>
                  <a:ext uri="{0D108BD9-81ED-4DB2-BD59-A6C34878D82A}">
                    <a16:rowId xmlns:a16="http://schemas.microsoft.com/office/drawing/2014/main" xmlns="" val="10011"/>
                  </a:ext>
                </a:extLst>
              </a:tr>
            </a:tbl>
          </a:graphicData>
        </a:graphic>
      </p:graphicFrame>
      <p:sp>
        <p:nvSpPr>
          <p:cNvPr id="4" name="Slide Number Placeholder 3"/>
          <p:cNvSpPr>
            <a:spLocks noGrp="1"/>
          </p:cNvSpPr>
          <p:nvPr>
            <p:ph type="sldNum" sz="quarter" idx="12"/>
          </p:nvPr>
        </p:nvSpPr>
        <p:spPr/>
        <p:txBody>
          <a:bodyPr/>
          <a:lstStyle/>
          <a:p>
            <a:fld id="{B59ACEC8-D248-43BB-9E41-8F603F9ACC52}" type="slidenum">
              <a:rPr lang="en-ZA" smtClean="0"/>
              <a:t>16</a:t>
            </a:fld>
            <a:endParaRPr lang="en-ZA" dirty="0"/>
          </a:p>
        </p:txBody>
      </p:sp>
    </p:spTree>
    <p:extLst>
      <p:ext uri="{BB962C8B-B14F-4D97-AF65-F5344CB8AC3E}">
        <p14:creationId xmlns:p14="http://schemas.microsoft.com/office/powerpoint/2010/main" val="42645960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cap="all" dirty="0" smtClean="0"/>
              <a:t>Identified causes for failure to meet the 90/60 day target</a:t>
            </a:r>
            <a:endParaRPr lang="en-US" sz="2400" b="1" cap="all" dirty="0"/>
          </a:p>
        </p:txBody>
      </p:sp>
      <p:sp>
        <p:nvSpPr>
          <p:cNvPr id="3" name="Content Placeholder 2"/>
          <p:cNvSpPr>
            <a:spLocks noGrp="1"/>
          </p:cNvSpPr>
          <p:nvPr>
            <p:ph idx="1"/>
          </p:nvPr>
        </p:nvSpPr>
        <p:spPr/>
        <p:txBody>
          <a:bodyPr/>
          <a:lstStyle/>
          <a:p>
            <a:r>
              <a:rPr lang="en-US" dirty="0" smtClean="0"/>
              <a:t>Complexity of cases</a:t>
            </a:r>
          </a:p>
          <a:p>
            <a:r>
              <a:rPr lang="en-US" dirty="0" smtClean="0"/>
              <a:t>Unavailability of investigators and chairpersons</a:t>
            </a:r>
          </a:p>
          <a:p>
            <a:r>
              <a:rPr lang="en-US" dirty="0" smtClean="0"/>
              <a:t>Discipline being delegated to Labour Relations Practitioners </a:t>
            </a:r>
          </a:p>
          <a:p>
            <a:r>
              <a:rPr lang="en-US" dirty="0" smtClean="0"/>
              <a:t>Management engaging with Unions</a:t>
            </a:r>
          </a:p>
          <a:p>
            <a:r>
              <a:rPr lang="en-US" dirty="0" smtClean="0"/>
              <a:t>Interference by outside stakeholders </a:t>
            </a:r>
          </a:p>
          <a:p>
            <a:pPr marL="0" indent="0">
              <a:buNone/>
            </a:pPr>
            <a:r>
              <a:rPr lang="en-US" u="sng" dirty="0" smtClean="0"/>
              <a:t>Consequence of delays</a:t>
            </a:r>
            <a:r>
              <a:rPr lang="en-US" dirty="0" smtClean="0"/>
              <a:t>:</a:t>
            </a:r>
          </a:p>
          <a:p>
            <a:r>
              <a:rPr lang="en-US" dirty="0" smtClean="0"/>
              <a:t>The delays causes employees to declare disputes regarding the principle of justice delayed is justice denied, or waiver by the employer.</a:t>
            </a:r>
          </a:p>
          <a:p>
            <a:endParaRPr lang="en-US" dirty="0" smtClean="0"/>
          </a:p>
          <a:p>
            <a:endParaRPr lang="en-US" dirty="0" smtClean="0"/>
          </a:p>
        </p:txBody>
      </p:sp>
      <p:sp>
        <p:nvSpPr>
          <p:cNvPr id="4" name="Slide Number Placeholder 3"/>
          <p:cNvSpPr>
            <a:spLocks noGrp="1"/>
          </p:cNvSpPr>
          <p:nvPr>
            <p:ph type="sldNum" sz="quarter" idx="12"/>
          </p:nvPr>
        </p:nvSpPr>
        <p:spPr/>
        <p:txBody>
          <a:bodyPr/>
          <a:lstStyle/>
          <a:p>
            <a:fld id="{B59ACEC8-D248-43BB-9E41-8F603F9ACC52}" type="slidenum">
              <a:rPr lang="en-ZA" smtClean="0"/>
              <a:t>17</a:t>
            </a:fld>
            <a:endParaRPr lang="en-ZA" dirty="0"/>
          </a:p>
        </p:txBody>
      </p:sp>
    </p:spTree>
    <p:extLst>
      <p:ext uri="{BB962C8B-B14F-4D97-AF65-F5344CB8AC3E}">
        <p14:creationId xmlns:p14="http://schemas.microsoft.com/office/powerpoint/2010/main" val="40641164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altLang="en-US" sz="2400" b="1" dirty="0" smtClean="0">
                <a:cs typeface="Arial" panose="020B0604020202020204" pitchFamily="34" charset="0"/>
              </a:rPr>
              <a:t> IDENTIFIED CHALLENGES </a:t>
            </a:r>
            <a:endParaRPr lang="en-ZA" sz="2400" b="1" dirty="0"/>
          </a:p>
        </p:txBody>
      </p:sp>
      <p:sp>
        <p:nvSpPr>
          <p:cNvPr id="3" name="Content Placeholder 2"/>
          <p:cNvSpPr>
            <a:spLocks noGrp="1"/>
          </p:cNvSpPr>
          <p:nvPr>
            <p:ph idx="1"/>
          </p:nvPr>
        </p:nvSpPr>
        <p:spPr>
          <a:xfrm>
            <a:off x="228601" y="930159"/>
            <a:ext cx="11884937" cy="4889795"/>
          </a:xfrm>
        </p:spPr>
        <p:txBody>
          <a:bodyPr/>
          <a:lstStyle/>
          <a:p>
            <a:pPr algn="just" fontAlgn="base">
              <a:lnSpc>
                <a:spcPct val="100000"/>
              </a:lnSpc>
              <a:spcBef>
                <a:spcPts val="300"/>
              </a:spcBef>
              <a:spcAft>
                <a:spcPct val="0"/>
              </a:spcAft>
              <a:buClr>
                <a:srgbClr val="438086"/>
              </a:buClr>
            </a:pPr>
            <a:r>
              <a:rPr lang="en-ZA" dirty="0" smtClean="0">
                <a:solidFill>
                  <a:schemeClr val="bg1"/>
                </a:solidFill>
              </a:rPr>
              <a:t>Covid 19 resulted in late submission of Q4 reports. </a:t>
            </a:r>
          </a:p>
          <a:p>
            <a:pPr algn="just" fontAlgn="base">
              <a:lnSpc>
                <a:spcPct val="100000"/>
              </a:lnSpc>
              <a:spcBef>
                <a:spcPts val="300"/>
              </a:spcBef>
              <a:spcAft>
                <a:spcPct val="0"/>
              </a:spcAft>
              <a:buClr>
                <a:srgbClr val="438086"/>
              </a:buClr>
            </a:pPr>
            <a:r>
              <a:rPr lang="en-ZA" dirty="0" smtClean="0">
                <a:solidFill>
                  <a:schemeClr val="bg1"/>
                </a:solidFill>
              </a:rPr>
              <a:t>Departments are not meeting the time frames on finalising cases and some departments report selectively.</a:t>
            </a:r>
          </a:p>
          <a:p>
            <a:pPr algn="just" fontAlgn="base">
              <a:lnSpc>
                <a:spcPct val="100000"/>
              </a:lnSpc>
              <a:spcBef>
                <a:spcPts val="300"/>
              </a:spcBef>
              <a:spcAft>
                <a:spcPct val="0"/>
              </a:spcAft>
              <a:buClr>
                <a:srgbClr val="438086"/>
              </a:buClr>
            </a:pPr>
            <a:r>
              <a:rPr lang="en-ZA" dirty="0" smtClean="0">
                <a:solidFill>
                  <a:schemeClr val="bg1"/>
                </a:solidFill>
              </a:rPr>
              <a:t>Departments are not adhering to Collective agreements/resolutions.</a:t>
            </a:r>
          </a:p>
          <a:p>
            <a:pPr algn="just" fontAlgn="base">
              <a:lnSpc>
                <a:spcPct val="100000"/>
              </a:lnSpc>
              <a:spcBef>
                <a:spcPts val="300"/>
              </a:spcBef>
              <a:spcAft>
                <a:spcPct val="0"/>
              </a:spcAft>
              <a:buClr>
                <a:srgbClr val="438086"/>
              </a:buClr>
            </a:pPr>
            <a:r>
              <a:rPr lang="en-ZA" dirty="0">
                <a:solidFill>
                  <a:schemeClr val="bg1"/>
                </a:solidFill>
              </a:rPr>
              <a:t>Some departments utilise legal representations as a norm rather than an exception resulting in long delays and additional </a:t>
            </a:r>
            <a:r>
              <a:rPr lang="en-ZA" dirty="0" smtClean="0">
                <a:solidFill>
                  <a:schemeClr val="bg1"/>
                </a:solidFill>
              </a:rPr>
              <a:t>cost </a:t>
            </a:r>
            <a:r>
              <a:rPr lang="en-ZA" dirty="0">
                <a:solidFill>
                  <a:schemeClr val="bg1"/>
                </a:solidFill>
              </a:rPr>
              <a:t>in finalising cases.</a:t>
            </a:r>
          </a:p>
          <a:p>
            <a:pPr algn="just" fontAlgn="base">
              <a:lnSpc>
                <a:spcPct val="100000"/>
              </a:lnSpc>
              <a:spcBef>
                <a:spcPts val="300"/>
              </a:spcBef>
              <a:spcAft>
                <a:spcPct val="0"/>
              </a:spcAft>
              <a:buClr>
                <a:srgbClr val="438086"/>
              </a:buClr>
            </a:pPr>
            <a:r>
              <a:rPr lang="en-ZA" dirty="0" smtClean="0">
                <a:solidFill>
                  <a:schemeClr val="bg1"/>
                </a:solidFill>
              </a:rPr>
              <a:t>Analysis of data is difficult, because of late submissions, inconsistent reporting and manual capturing of information.</a:t>
            </a:r>
          </a:p>
          <a:p>
            <a:pPr algn="just" fontAlgn="base">
              <a:lnSpc>
                <a:spcPct val="150000"/>
              </a:lnSpc>
              <a:spcBef>
                <a:spcPts val="300"/>
              </a:spcBef>
              <a:spcAft>
                <a:spcPct val="0"/>
              </a:spcAft>
              <a:buClr>
                <a:srgbClr val="438086"/>
              </a:buClr>
            </a:pPr>
            <a:endParaRPr lang="en-ZA" dirty="0" smtClean="0">
              <a:solidFill>
                <a:schemeClr val="bg1"/>
              </a:solidFill>
            </a:endParaRPr>
          </a:p>
          <a:p>
            <a:pPr marL="0" indent="0">
              <a:buNone/>
            </a:pPr>
            <a:r>
              <a:rPr lang="en-ZA" dirty="0"/>
              <a:t> </a:t>
            </a:r>
          </a:p>
          <a:p>
            <a:pPr marL="0" indent="0" algn="just" fontAlgn="base">
              <a:lnSpc>
                <a:spcPct val="150000"/>
              </a:lnSpc>
              <a:spcBef>
                <a:spcPts val="300"/>
              </a:spcBef>
              <a:spcAft>
                <a:spcPct val="0"/>
              </a:spcAft>
              <a:buClr>
                <a:srgbClr val="438086"/>
              </a:buClr>
              <a:buNone/>
            </a:pPr>
            <a:endParaRPr lang="en-US" altLang="en-US" sz="2000" dirty="0">
              <a:solidFill>
                <a:schemeClr val="bg1"/>
              </a:solidFill>
              <a:cs typeface="Arial" panose="020B0604020202020204" pitchFamily="34" charset="0"/>
            </a:endParaRPr>
          </a:p>
        </p:txBody>
      </p:sp>
      <p:sp>
        <p:nvSpPr>
          <p:cNvPr id="4" name="Slide Number Placeholder 3"/>
          <p:cNvSpPr>
            <a:spLocks noGrp="1"/>
          </p:cNvSpPr>
          <p:nvPr>
            <p:ph type="sldNum" sz="quarter" idx="12"/>
          </p:nvPr>
        </p:nvSpPr>
        <p:spPr/>
        <p:txBody>
          <a:bodyPr/>
          <a:lstStyle/>
          <a:p>
            <a:fld id="{B59ACEC8-D248-43BB-9E41-8F603F9ACC52}" type="slidenum">
              <a:rPr lang="en-ZA" smtClean="0"/>
              <a:t>18</a:t>
            </a:fld>
            <a:endParaRPr lang="en-ZA" dirty="0"/>
          </a:p>
        </p:txBody>
      </p:sp>
    </p:spTree>
    <p:extLst>
      <p:ext uri="{BB962C8B-B14F-4D97-AF65-F5344CB8AC3E}">
        <p14:creationId xmlns:p14="http://schemas.microsoft.com/office/powerpoint/2010/main" val="7563109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t>INTERVENTIONS BY THE DPSA </a:t>
            </a:r>
            <a:endParaRPr lang="en-US" sz="2400" b="1" dirty="0"/>
          </a:p>
        </p:txBody>
      </p:sp>
      <p:sp>
        <p:nvSpPr>
          <p:cNvPr id="3" name="Content Placeholder 2"/>
          <p:cNvSpPr>
            <a:spLocks noGrp="1"/>
          </p:cNvSpPr>
          <p:nvPr>
            <p:ph idx="1"/>
          </p:nvPr>
        </p:nvSpPr>
        <p:spPr>
          <a:xfrm>
            <a:off x="0" y="964088"/>
            <a:ext cx="12191999" cy="5034376"/>
          </a:xfrm>
        </p:spPr>
        <p:txBody>
          <a:bodyPr/>
          <a:lstStyle/>
          <a:p>
            <a:pPr>
              <a:lnSpc>
                <a:spcPct val="100000"/>
              </a:lnSpc>
              <a:spcBef>
                <a:spcPts val="300"/>
              </a:spcBef>
            </a:pPr>
            <a:r>
              <a:rPr lang="en-US" dirty="0" smtClean="0">
                <a:solidFill>
                  <a:schemeClr val="bg1"/>
                </a:solidFill>
              </a:rPr>
              <a:t>The Public Administration Ethic, Integrity and Disciplinary Technical Assistance Unit was established to develop norms and standards on disciplinary matters relating to misconduct and to provide technical assistance on disciplinary matters relating to misconduct in the public administration.</a:t>
            </a:r>
          </a:p>
          <a:p>
            <a:pPr>
              <a:lnSpc>
                <a:spcPct val="100000"/>
              </a:lnSpc>
              <a:spcBef>
                <a:spcPts val="300"/>
              </a:spcBef>
            </a:pPr>
            <a:r>
              <a:rPr lang="en-US" dirty="0" smtClean="0">
                <a:solidFill>
                  <a:schemeClr val="bg1"/>
                </a:solidFill>
              </a:rPr>
              <a:t>The PERSAL system is being reconfigured to allow for departments to capture cases for reporting and monitoring purposes</a:t>
            </a:r>
            <a:r>
              <a:rPr lang="en-US" dirty="0">
                <a:solidFill>
                  <a:schemeClr val="bg1"/>
                </a:solidFill>
              </a:rPr>
              <a:t>.</a:t>
            </a:r>
            <a:endParaRPr lang="en-US" dirty="0" smtClean="0">
              <a:solidFill>
                <a:schemeClr val="bg1"/>
              </a:solidFill>
            </a:endParaRPr>
          </a:p>
          <a:p>
            <a:pPr>
              <a:lnSpc>
                <a:spcPct val="100000"/>
              </a:lnSpc>
              <a:spcBef>
                <a:spcPts val="300"/>
              </a:spcBef>
            </a:pPr>
            <a:r>
              <a:rPr lang="en-US" dirty="0" smtClean="0">
                <a:solidFill>
                  <a:schemeClr val="bg1"/>
                </a:solidFill>
              </a:rPr>
              <a:t>A project was launched to </a:t>
            </a:r>
            <a:r>
              <a:rPr lang="en-US" dirty="0" err="1">
                <a:solidFill>
                  <a:schemeClr val="bg1"/>
                </a:solidFill>
              </a:rPr>
              <a:t>analyse</a:t>
            </a:r>
            <a:r>
              <a:rPr lang="en-US" dirty="0">
                <a:solidFill>
                  <a:schemeClr val="bg1"/>
                </a:solidFill>
              </a:rPr>
              <a:t> the cause of backlogs </a:t>
            </a:r>
            <a:r>
              <a:rPr lang="en-US" dirty="0" smtClean="0">
                <a:solidFill>
                  <a:schemeClr val="bg1"/>
                </a:solidFill>
              </a:rPr>
              <a:t>so as to </a:t>
            </a:r>
            <a:r>
              <a:rPr lang="en-ZA" dirty="0">
                <a:solidFill>
                  <a:schemeClr val="bg1"/>
                </a:solidFill>
              </a:rPr>
              <a:t>recommend methods to reduce backlogs, to assess appropriateness of policies and to recommend interventions to be applied</a:t>
            </a:r>
            <a:r>
              <a:rPr lang="en-ZA" dirty="0" smtClean="0">
                <a:solidFill>
                  <a:schemeClr val="bg1"/>
                </a:solidFill>
              </a:rPr>
              <a:t>.  This will assist with setting of norms and standards for discipline matters related to misconduct.</a:t>
            </a:r>
            <a:r>
              <a:rPr lang="en-US" dirty="0">
                <a:solidFill>
                  <a:schemeClr val="bg1"/>
                </a:solidFill>
              </a:rPr>
              <a:t> </a:t>
            </a:r>
            <a:r>
              <a:rPr lang="en-US" dirty="0" smtClean="0">
                <a:solidFill>
                  <a:schemeClr val="bg1"/>
                </a:solidFill>
              </a:rPr>
              <a:t>A system will be adopted to automatically generated suspensions, with departments compelled to report suspension to the DPSA, where after they will receive a number, which will allow the DPSA to track progress.</a:t>
            </a:r>
          </a:p>
          <a:p>
            <a:pPr marL="0" indent="0">
              <a:lnSpc>
                <a:spcPct val="100000"/>
              </a:lnSpc>
              <a:spcBef>
                <a:spcPts val="300"/>
              </a:spcBef>
              <a:buNone/>
            </a:pPr>
            <a:endParaRPr lang="en-US" dirty="0" smtClean="0">
              <a:solidFill>
                <a:schemeClr val="bg1"/>
              </a:solidFill>
            </a:endParaRPr>
          </a:p>
          <a:p>
            <a:pPr>
              <a:lnSpc>
                <a:spcPct val="100000"/>
              </a:lnSpc>
            </a:pPr>
            <a:endParaRPr lang="en-US" dirty="0" smtClean="0">
              <a:solidFill>
                <a:schemeClr val="bg1"/>
              </a:solidFill>
            </a:endParaRPr>
          </a:p>
        </p:txBody>
      </p:sp>
      <p:sp>
        <p:nvSpPr>
          <p:cNvPr id="4" name="Slide Number Placeholder 3"/>
          <p:cNvSpPr>
            <a:spLocks noGrp="1"/>
          </p:cNvSpPr>
          <p:nvPr>
            <p:ph type="sldNum" sz="quarter" idx="12"/>
          </p:nvPr>
        </p:nvSpPr>
        <p:spPr/>
        <p:txBody>
          <a:bodyPr/>
          <a:lstStyle/>
          <a:p>
            <a:fld id="{B59ACEC8-D248-43BB-9E41-8F603F9ACC52}" type="slidenum">
              <a:rPr lang="en-ZA" smtClean="0"/>
              <a:t>19</a:t>
            </a:fld>
            <a:endParaRPr lang="en-ZA" dirty="0"/>
          </a:p>
        </p:txBody>
      </p:sp>
    </p:spTree>
    <p:extLst>
      <p:ext uri="{BB962C8B-B14F-4D97-AF65-F5344CB8AC3E}">
        <p14:creationId xmlns:p14="http://schemas.microsoft.com/office/powerpoint/2010/main" val="5904093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altLang="en-US" sz="2400" b="1" dirty="0" smtClean="0">
                <a:cs typeface="Arial" panose="020B0604020202020204" pitchFamily="34" charset="0"/>
              </a:rPr>
              <a:t>PRESENTATION OUTLINE </a:t>
            </a:r>
            <a:endParaRPr lang="en-ZA" sz="2400" b="1" dirty="0"/>
          </a:p>
        </p:txBody>
      </p:sp>
      <p:sp>
        <p:nvSpPr>
          <p:cNvPr id="5" name="Content Placeholder 4"/>
          <p:cNvSpPr>
            <a:spLocks noGrp="1"/>
          </p:cNvSpPr>
          <p:nvPr>
            <p:ph idx="1"/>
          </p:nvPr>
        </p:nvSpPr>
        <p:spPr>
          <a:xfrm>
            <a:off x="228600" y="1094546"/>
            <a:ext cx="11963400" cy="5278958"/>
          </a:xfrm>
        </p:spPr>
        <p:txBody>
          <a:bodyPr/>
          <a:lstStyle/>
          <a:p>
            <a:pPr marL="514350" indent="-514350" algn="just">
              <a:lnSpc>
                <a:spcPct val="100000"/>
              </a:lnSpc>
              <a:buFont typeface="+mj-lt"/>
              <a:buAutoNum type="arabicPeriod"/>
              <a:defRPr/>
            </a:pPr>
            <a:r>
              <a:rPr lang="en-ZA" dirty="0" smtClean="0">
                <a:solidFill>
                  <a:schemeClr val="bg1"/>
                </a:solidFill>
              </a:rPr>
              <a:t>Purpose </a:t>
            </a:r>
          </a:p>
          <a:p>
            <a:pPr marL="514350" indent="-514350" algn="just">
              <a:lnSpc>
                <a:spcPct val="100000"/>
              </a:lnSpc>
              <a:buFont typeface="+mj-lt"/>
              <a:buAutoNum type="arabicPeriod"/>
              <a:defRPr/>
            </a:pPr>
            <a:r>
              <a:rPr lang="en-ZA" dirty="0" smtClean="0">
                <a:solidFill>
                  <a:schemeClr val="bg1"/>
                </a:solidFill>
              </a:rPr>
              <a:t>Role of the DPSA</a:t>
            </a:r>
            <a:endParaRPr lang="en-US" dirty="0" smtClean="0">
              <a:solidFill>
                <a:schemeClr val="bg1"/>
              </a:solidFill>
            </a:endParaRPr>
          </a:p>
          <a:p>
            <a:pPr marL="514350" indent="-514350" algn="just">
              <a:lnSpc>
                <a:spcPct val="100000"/>
              </a:lnSpc>
              <a:buFont typeface="+mj-lt"/>
              <a:buAutoNum type="arabicPeriod"/>
              <a:defRPr/>
            </a:pPr>
            <a:r>
              <a:rPr lang="en-US" dirty="0" smtClean="0">
                <a:solidFill>
                  <a:schemeClr val="bg1"/>
                </a:solidFill>
              </a:rPr>
              <a:t>Current status:</a:t>
            </a:r>
          </a:p>
          <a:p>
            <a:pPr lvl="1" algn="just">
              <a:lnSpc>
                <a:spcPct val="100000"/>
              </a:lnSpc>
              <a:defRPr/>
            </a:pPr>
            <a:r>
              <a:rPr lang="en-US" sz="2400" dirty="0">
                <a:solidFill>
                  <a:schemeClr val="bg1"/>
                </a:solidFill>
              </a:rPr>
              <a:t>Misconduct</a:t>
            </a:r>
          </a:p>
          <a:p>
            <a:pPr lvl="1" algn="just">
              <a:lnSpc>
                <a:spcPct val="100000"/>
              </a:lnSpc>
              <a:defRPr/>
            </a:pPr>
            <a:r>
              <a:rPr lang="en-US" sz="2400" dirty="0" smtClean="0">
                <a:solidFill>
                  <a:schemeClr val="bg1"/>
                </a:solidFill>
              </a:rPr>
              <a:t>Precautionary suspensions</a:t>
            </a:r>
            <a:endParaRPr lang="en-ZA" sz="2400" dirty="0">
              <a:solidFill>
                <a:schemeClr val="bg1"/>
              </a:solidFill>
            </a:endParaRPr>
          </a:p>
          <a:p>
            <a:pPr marL="514350" indent="-514350" algn="just">
              <a:lnSpc>
                <a:spcPct val="100000"/>
              </a:lnSpc>
              <a:buFont typeface="+mj-lt"/>
              <a:buAutoNum type="arabicPeriod"/>
              <a:defRPr/>
            </a:pPr>
            <a:r>
              <a:rPr lang="en-US" dirty="0" smtClean="0">
                <a:solidFill>
                  <a:schemeClr val="bg1"/>
                </a:solidFill>
              </a:rPr>
              <a:t>Identified causes </a:t>
            </a:r>
            <a:r>
              <a:rPr lang="en-US" dirty="0">
                <a:solidFill>
                  <a:schemeClr val="bg1"/>
                </a:solidFill>
              </a:rPr>
              <a:t>for failure to meet the 90/60 day target</a:t>
            </a:r>
            <a:endParaRPr lang="en-US" dirty="0" smtClean="0">
              <a:solidFill>
                <a:schemeClr val="bg1"/>
              </a:solidFill>
            </a:endParaRPr>
          </a:p>
          <a:p>
            <a:pPr marL="514350" indent="-514350" algn="just">
              <a:lnSpc>
                <a:spcPct val="100000"/>
              </a:lnSpc>
              <a:buFont typeface="+mj-lt"/>
              <a:buAutoNum type="arabicPeriod"/>
              <a:defRPr/>
            </a:pPr>
            <a:r>
              <a:rPr lang="en-US" dirty="0" smtClean="0">
                <a:solidFill>
                  <a:schemeClr val="bg1"/>
                </a:solidFill>
              </a:rPr>
              <a:t>Identified challenges</a:t>
            </a:r>
            <a:endParaRPr lang="en-US" dirty="0">
              <a:solidFill>
                <a:schemeClr val="bg1"/>
              </a:solidFill>
            </a:endParaRPr>
          </a:p>
          <a:p>
            <a:pPr marL="514350" indent="-514350" algn="just">
              <a:lnSpc>
                <a:spcPct val="100000"/>
              </a:lnSpc>
              <a:buFont typeface="+mj-lt"/>
              <a:buAutoNum type="arabicPeriod"/>
              <a:defRPr/>
            </a:pPr>
            <a:r>
              <a:rPr lang="en-US" dirty="0" smtClean="0">
                <a:solidFill>
                  <a:schemeClr val="bg1"/>
                </a:solidFill>
              </a:rPr>
              <a:t>Interventions by the DPSA</a:t>
            </a:r>
            <a:endParaRPr lang="en-ZA" dirty="0">
              <a:solidFill>
                <a:schemeClr val="bg1"/>
              </a:solidFill>
            </a:endParaRPr>
          </a:p>
          <a:p>
            <a:pPr marL="0" indent="0">
              <a:buNone/>
            </a:pPr>
            <a:endParaRPr lang="en-ZA" dirty="0"/>
          </a:p>
          <a:p>
            <a:endParaRPr lang="en-ZA" dirty="0"/>
          </a:p>
          <a:p>
            <a:endParaRPr lang="en-ZA" dirty="0"/>
          </a:p>
          <a:p>
            <a:endParaRPr lang="en-ZA" dirty="0"/>
          </a:p>
          <a:p>
            <a:pPr marL="457200" indent="-457200" algn="just">
              <a:lnSpc>
                <a:spcPct val="100000"/>
              </a:lnSpc>
              <a:buFont typeface="Monotype Sorts"/>
              <a:buAutoNum type="arabicPeriod"/>
              <a:defRPr/>
            </a:pPr>
            <a:endParaRPr lang="en-ZA" sz="2000" dirty="0">
              <a:solidFill>
                <a:schemeClr val="bg1"/>
              </a:solidFill>
            </a:endParaRPr>
          </a:p>
          <a:p>
            <a:pPr marL="0" indent="0" algn="just">
              <a:lnSpc>
                <a:spcPct val="100000"/>
              </a:lnSpc>
              <a:buNone/>
              <a:defRPr/>
            </a:pPr>
            <a:endParaRPr lang="en-ZA" sz="2000" dirty="0" smtClean="0">
              <a:solidFill>
                <a:schemeClr val="bg1"/>
              </a:solidFill>
            </a:endParaRPr>
          </a:p>
          <a:p>
            <a:pPr marL="457200" indent="-457200" algn="just">
              <a:lnSpc>
                <a:spcPct val="100000"/>
              </a:lnSpc>
              <a:buFont typeface="Monotype Sorts"/>
              <a:buAutoNum type="arabicPeriod"/>
              <a:defRPr/>
            </a:pPr>
            <a:endParaRPr lang="en-ZA" sz="2000" dirty="0"/>
          </a:p>
        </p:txBody>
      </p:sp>
      <p:sp>
        <p:nvSpPr>
          <p:cNvPr id="2" name="Slide Number Placeholder 1"/>
          <p:cNvSpPr>
            <a:spLocks noGrp="1"/>
          </p:cNvSpPr>
          <p:nvPr>
            <p:ph type="sldNum" sz="quarter" idx="12"/>
          </p:nvPr>
        </p:nvSpPr>
        <p:spPr/>
        <p:txBody>
          <a:bodyPr/>
          <a:lstStyle/>
          <a:p>
            <a:fld id="{B59ACEC8-D248-43BB-9E41-8F603F9ACC52}" type="slidenum">
              <a:rPr lang="en-ZA" smtClean="0"/>
              <a:t>2</a:t>
            </a:fld>
            <a:endParaRPr lang="en-ZA" dirty="0"/>
          </a:p>
        </p:txBody>
      </p:sp>
    </p:spTree>
    <p:extLst>
      <p:ext uri="{BB962C8B-B14F-4D97-AF65-F5344CB8AC3E}">
        <p14:creationId xmlns:p14="http://schemas.microsoft.com/office/powerpoint/2010/main" val="2448769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113431"/>
            <a:ext cx="10083800" cy="670287"/>
          </a:xfrm>
        </p:spPr>
        <p:txBody>
          <a:bodyPr/>
          <a:lstStyle/>
          <a:p>
            <a:r>
              <a:rPr lang="en-US" sz="2400" b="1" dirty="0"/>
              <a:t>INTERVENTIONS BY THE DPSA </a:t>
            </a:r>
            <a:endParaRPr lang="en-US" sz="2400" dirty="0"/>
          </a:p>
        </p:txBody>
      </p:sp>
      <p:sp>
        <p:nvSpPr>
          <p:cNvPr id="3" name="Content Placeholder 2"/>
          <p:cNvSpPr>
            <a:spLocks noGrp="1"/>
          </p:cNvSpPr>
          <p:nvPr>
            <p:ph idx="1"/>
          </p:nvPr>
        </p:nvSpPr>
        <p:spPr/>
        <p:txBody>
          <a:bodyPr/>
          <a:lstStyle/>
          <a:p>
            <a:pPr>
              <a:lnSpc>
                <a:spcPct val="100000"/>
              </a:lnSpc>
              <a:spcBef>
                <a:spcPts val="300"/>
              </a:spcBef>
            </a:pPr>
            <a:r>
              <a:rPr lang="en-ZA" dirty="0">
                <a:solidFill>
                  <a:schemeClr val="bg1"/>
                </a:solidFill>
              </a:rPr>
              <a:t>DPSA has established a pool of labour relations specialists to assist departments with chairpersons and initiators and is </a:t>
            </a:r>
            <a:r>
              <a:rPr lang="en-US" dirty="0">
                <a:solidFill>
                  <a:schemeClr val="bg1"/>
                </a:solidFill>
              </a:rPr>
              <a:t>rolling out a capacity building </a:t>
            </a:r>
            <a:r>
              <a:rPr lang="en-US" dirty="0" err="1">
                <a:solidFill>
                  <a:schemeClr val="bg1"/>
                </a:solidFill>
              </a:rPr>
              <a:t>programme</a:t>
            </a:r>
            <a:r>
              <a:rPr lang="en-US" dirty="0">
                <a:solidFill>
                  <a:schemeClr val="bg1"/>
                </a:solidFill>
              </a:rPr>
              <a:t> in conjunction with PSETA to train 200 initiators and chairpersons for disciplinary cases.</a:t>
            </a:r>
          </a:p>
          <a:p>
            <a:pPr>
              <a:lnSpc>
                <a:spcPct val="100000"/>
              </a:lnSpc>
              <a:spcBef>
                <a:spcPts val="300"/>
              </a:spcBef>
            </a:pPr>
            <a:r>
              <a:rPr lang="en-US" dirty="0" smtClean="0">
                <a:solidFill>
                  <a:schemeClr val="bg1"/>
                </a:solidFill>
              </a:rPr>
              <a:t>To address overdue suspensions, letters were drafted in August 2020 to all departments with cases older than 1 year, wherein the MPSA calls </a:t>
            </a:r>
            <a:r>
              <a:rPr lang="en-US" dirty="0">
                <a:solidFill>
                  <a:schemeClr val="bg1"/>
                </a:solidFill>
              </a:rPr>
              <a:t>for urgent </a:t>
            </a:r>
            <a:r>
              <a:rPr lang="en-US" dirty="0" smtClean="0">
                <a:solidFill>
                  <a:schemeClr val="bg1"/>
                </a:solidFill>
              </a:rPr>
              <a:t>one on one discussions </a:t>
            </a:r>
            <a:r>
              <a:rPr lang="en-US" dirty="0">
                <a:solidFill>
                  <a:schemeClr val="bg1"/>
                </a:solidFill>
              </a:rPr>
              <a:t>with </a:t>
            </a:r>
            <a:r>
              <a:rPr lang="en-US" dirty="0" smtClean="0">
                <a:solidFill>
                  <a:schemeClr val="bg1"/>
                </a:solidFill>
              </a:rPr>
              <a:t>the Executive </a:t>
            </a:r>
            <a:r>
              <a:rPr lang="en-US" dirty="0">
                <a:solidFill>
                  <a:schemeClr val="bg1"/>
                </a:solidFill>
              </a:rPr>
              <a:t>Authorities and Heads of Departments to address </a:t>
            </a:r>
            <a:r>
              <a:rPr lang="en-US" dirty="0" smtClean="0">
                <a:solidFill>
                  <a:schemeClr val="bg1"/>
                </a:solidFill>
              </a:rPr>
              <a:t>the backlogs and to offer support </a:t>
            </a:r>
            <a:r>
              <a:rPr lang="en-US" smtClean="0">
                <a:solidFill>
                  <a:schemeClr val="bg1"/>
                </a:solidFill>
              </a:rPr>
              <a:t>from the DPSA.</a:t>
            </a:r>
            <a:endParaRPr lang="en-US" dirty="0">
              <a:solidFill>
                <a:schemeClr val="bg1"/>
              </a:solidFill>
            </a:endParaRPr>
          </a:p>
        </p:txBody>
      </p:sp>
      <p:sp>
        <p:nvSpPr>
          <p:cNvPr id="4" name="Slide Number Placeholder 3"/>
          <p:cNvSpPr>
            <a:spLocks noGrp="1"/>
          </p:cNvSpPr>
          <p:nvPr>
            <p:ph type="sldNum" sz="quarter" idx="12"/>
          </p:nvPr>
        </p:nvSpPr>
        <p:spPr/>
        <p:txBody>
          <a:bodyPr/>
          <a:lstStyle/>
          <a:p>
            <a:fld id="{B59ACEC8-D248-43BB-9E41-8F603F9ACC52}" type="slidenum">
              <a:rPr lang="en-ZA" smtClean="0"/>
              <a:t>20</a:t>
            </a:fld>
            <a:endParaRPr lang="en-ZA" dirty="0"/>
          </a:p>
        </p:txBody>
      </p:sp>
    </p:spTree>
    <p:extLst>
      <p:ext uri="{BB962C8B-B14F-4D97-AF65-F5344CB8AC3E}">
        <p14:creationId xmlns:p14="http://schemas.microsoft.com/office/powerpoint/2010/main" val="24092101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166984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sz="2400" b="1" dirty="0" smtClean="0">
                <a:cs typeface="Arial" panose="020B0604020202020204" pitchFamily="34" charset="0"/>
              </a:rPr>
              <a:t>PURPOSE</a:t>
            </a:r>
            <a:endParaRPr lang="en-ZA" sz="2400" b="1" dirty="0"/>
          </a:p>
        </p:txBody>
      </p:sp>
      <p:sp>
        <p:nvSpPr>
          <p:cNvPr id="5" name="Content Placeholder 4"/>
          <p:cNvSpPr>
            <a:spLocks noGrp="1"/>
          </p:cNvSpPr>
          <p:nvPr>
            <p:ph idx="1"/>
          </p:nvPr>
        </p:nvSpPr>
        <p:spPr>
          <a:xfrm>
            <a:off x="228600" y="1094546"/>
            <a:ext cx="11963400" cy="5278958"/>
          </a:xfrm>
        </p:spPr>
        <p:txBody>
          <a:bodyPr/>
          <a:lstStyle/>
          <a:p>
            <a:pPr marL="457200" indent="-457200" algn="just">
              <a:lnSpc>
                <a:spcPct val="100000"/>
              </a:lnSpc>
              <a:buFont typeface="Monotype Sorts"/>
              <a:buAutoNum type="arabicPeriod"/>
              <a:defRPr/>
            </a:pPr>
            <a:endParaRPr lang="en-ZA" sz="2000" dirty="0" smtClean="0">
              <a:solidFill>
                <a:schemeClr val="bg1"/>
              </a:solidFill>
              <a:latin typeface="Calibri" panose="020F0502020204030204" pitchFamily="34" charset="0"/>
            </a:endParaRPr>
          </a:p>
          <a:p>
            <a:r>
              <a:rPr lang="en-US" dirty="0" smtClean="0">
                <a:solidFill>
                  <a:schemeClr val="bg1"/>
                </a:solidFill>
              </a:rPr>
              <a:t>To provide the Portfolio Committee with an update on </a:t>
            </a:r>
            <a:r>
              <a:rPr lang="en-US" dirty="0">
                <a:solidFill>
                  <a:schemeClr val="bg1"/>
                </a:solidFill>
              </a:rPr>
              <a:t>the </a:t>
            </a:r>
            <a:r>
              <a:rPr lang="en-US" dirty="0" smtClean="0">
                <a:solidFill>
                  <a:schemeClr val="bg1"/>
                </a:solidFill>
              </a:rPr>
              <a:t>disciplinary cases, number of suspended employees and cost of precautionary suspension of public service employees. </a:t>
            </a:r>
            <a:endParaRPr lang="en-ZA" dirty="0"/>
          </a:p>
          <a:p>
            <a:endParaRPr lang="en-ZA" dirty="0"/>
          </a:p>
          <a:p>
            <a:pPr marL="457200" indent="-457200" algn="just">
              <a:lnSpc>
                <a:spcPct val="100000"/>
              </a:lnSpc>
              <a:buFont typeface="Monotype Sorts"/>
              <a:buAutoNum type="arabicPeriod"/>
              <a:defRPr/>
            </a:pPr>
            <a:endParaRPr lang="en-ZA" sz="2000" dirty="0">
              <a:solidFill>
                <a:schemeClr val="bg1"/>
              </a:solidFill>
            </a:endParaRPr>
          </a:p>
          <a:p>
            <a:pPr marL="0" indent="0" algn="just">
              <a:lnSpc>
                <a:spcPct val="100000"/>
              </a:lnSpc>
              <a:buNone/>
              <a:defRPr/>
            </a:pPr>
            <a:endParaRPr lang="en-ZA" sz="2000" dirty="0" smtClean="0">
              <a:solidFill>
                <a:schemeClr val="bg1"/>
              </a:solidFill>
            </a:endParaRPr>
          </a:p>
          <a:p>
            <a:pPr marL="457200" indent="-457200" algn="just">
              <a:lnSpc>
                <a:spcPct val="100000"/>
              </a:lnSpc>
              <a:buFont typeface="Monotype Sorts"/>
              <a:buAutoNum type="arabicPeriod"/>
              <a:defRPr/>
            </a:pPr>
            <a:endParaRPr lang="en-ZA" sz="2000" dirty="0"/>
          </a:p>
        </p:txBody>
      </p:sp>
      <p:sp>
        <p:nvSpPr>
          <p:cNvPr id="2" name="Slide Number Placeholder 1"/>
          <p:cNvSpPr>
            <a:spLocks noGrp="1"/>
          </p:cNvSpPr>
          <p:nvPr>
            <p:ph type="sldNum" sz="quarter" idx="12"/>
          </p:nvPr>
        </p:nvSpPr>
        <p:spPr/>
        <p:txBody>
          <a:bodyPr/>
          <a:lstStyle/>
          <a:p>
            <a:fld id="{B59ACEC8-D248-43BB-9E41-8F603F9ACC52}" type="slidenum">
              <a:rPr lang="en-ZA" smtClean="0"/>
              <a:t>3</a:t>
            </a:fld>
            <a:endParaRPr lang="en-ZA" dirty="0"/>
          </a:p>
        </p:txBody>
      </p:sp>
    </p:spTree>
    <p:extLst>
      <p:ext uri="{BB962C8B-B14F-4D97-AF65-F5344CB8AC3E}">
        <p14:creationId xmlns:p14="http://schemas.microsoft.com/office/powerpoint/2010/main" val="23047304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58567"/>
            <a:ext cx="10083800" cy="670287"/>
          </a:xfrm>
        </p:spPr>
        <p:txBody>
          <a:bodyPr/>
          <a:lstStyle/>
          <a:p>
            <a:r>
              <a:rPr lang="en-US" sz="2400" b="1" dirty="0" smtClean="0"/>
              <a:t>ROLE OF THE DPSA</a:t>
            </a:r>
            <a:endParaRPr lang="en-US" sz="2400" b="1" dirty="0"/>
          </a:p>
        </p:txBody>
      </p:sp>
      <p:sp>
        <p:nvSpPr>
          <p:cNvPr id="3" name="Content Placeholder 2"/>
          <p:cNvSpPr>
            <a:spLocks noGrp="1"/>
          </p:cNvSpPr>
          <p:nvPr>
            <p:ph idx="1"/>
          </p:nvPr>
        </p:nvSpPr>
        <p:spPr/>
        <p:txBody>
          <a:bodyPr/>
          <a:lstStyle/>
          <a:p>
            <a:r>
              <a:rPr lang="en-US" dirty="0" smtClean="0"/>
              <a:t>Discipline management is a decentralized process and the responsibility of  departments.</a:t>
            </a:r>
          </a:p>
          <a:p>
            <a:r>
              <a:rPr lang="en-US" dirty="0" smtClean="0"/>
              <a:t>The DPSA has the following role:</a:t>
            </a:r>
          </a:p>
          <a:p>
            <a:pPr lvl="1">
              <a:lnSpc>
                <a:spcPct val="100000"/>
              </a:lnSpc>
            </a:pPr>
            <a:r>
              <a:rPr lang="en-US" sz="2400" dirty="0"/>
              <a:t>Provide </a:t>
            </a:r>
            <a:r>
              <a:rPr lang="en-US" sz="2400" dirty="0" smtClean="0"/>
              <a:t>advice </a:t>
            </a:r>
            <a:r>
              <a:rPr lang="en-US" sz="2400" dirty="0"/>
              <a:t>to departments on the implementation of the disciplinary code</a:t>
            </a:r>
          </a:p>
          <a:p>
            <a:pPr lvl="1">
              <a:lnSpc>
                <a:spcPct val="100000"/>
              </a:lnSpc>
            </a:pPr>
            <a:r>
              <a:rPr lang="en-US" sz="2400" dirty="0"/>
              <a:t>Facilitate the sourcing of </a:t>
            </a:r>
            <a:r>
              <a:rPr lang="en-US" sz="2400" dirty="0" smtClean="0"/>
              <a:t>initiators </a:t>
            </a:r>
            <a:r>
              <a:rPr lang="en-US" sz="2400" dirty="0"/>
              <a:t>and </a:t>
            </a:r>
            <a:r>
              <a:rPr lang="en-US" sz="2400" dirty="0" smtClean="0"/>
              <a:t>chairpersons</a:t>
            </a:r>
            <a:endParaRPr lang="en-US" sz="2400" dirty="0"/>
          </a:p>
          <a:p>
            <a:pPr lvl="1">
              <a:lnSpc>
                <a:spcPct val="100000"/>
              </a:lnSpc>
            </a:pPr>
            <a:r>
              <a:rPr lang="en-US" sz="2400" dirty="0"/>
              <a:t>Capacity building (training of initiators and chairpersons)</a:t>
            </a:r>
          </a:p>
          <a:p>
            <a:pPr lvl="1">
              <a:lnSpc>
                <a:spcPct val="100000"/>
              </a:lnSpc>
            </a:pPr>
            <a:r>
              <a:rPr lang="en-US" sz="2400" dirty="0"/>
              <a:t>Monitoring </a:t>
            </a:r>
            <a:r>
              <a:rPr lang="en-US" sz="2400" dirty="0" smtClean="0"/>
              <a:t>adherence </a:t>
            </a:r>
            <a:r>
              <a:rPr lang="en-US" sz="2400" dirty="0"/>
              <a:t>to the time lines of the disciplinary codes (Departments are required to submit quarterly reports)</a:t>
            </a:r>
          </a:p>
          <a:p>
            <a:pPr lvl="1">
              <a:lnSpc>
                <a:spcPct val="100000"/>
              </a:lnSpc>
            </a:pPr>
            <a:r>
              <a:rPr lang="en-US" sz="2400" dirty="0"/>
              <a:t>Assist with the interpretation of chapter 7 of the SMS handbook</a:t>
            </a:r>
          </a:p>
          <a:p>
            <a:pPr marL="457200" lvl="1" indent="0">
              <a:buNone/>
            </a:pPr>
            <a:endParaRPr lang="en-US" sz="2800" dirty="0" smtClean="0"/>
          </a:p>
          <a:p>
            <a:endParaRPr lang="en-US" dirty="0"/>
          </a:p>
        </p:txBody>
      </p:sp>
      <p:sp>
        <p:nvSpPr>
          <p:cNvPr id="4" name="Slide Number Placeholder 3"/>
          <p:cNvSpPr>
            <a:spLocks noGrp="1"/>
          </p:cNvSpPr>
          <p:nvPr>
            <p:ph type="sldNum" sz="quarter" idx="12"/>
          </p:nvPr>
        </p:nvSpPr>
        <p:spPr/>
        <p:txBody>
          <a:bodyPr/>
          <a:lstStyle/>
          <a:p>
            <a:fld id="{B59ACEC8-D248-43BB-9E41-8F603F9ACC52}" type="slidenum">
              <a:rPr lang="en-ZA" smtClean="0"/>
              <a:t>4</a:t>
            </a:fld>
            <a:endParaRPr lang="en-ZA" dirty="0"/>
          </a:p>
        </p:txBody>
      </p:sp>
    </p:spTree>
    <p:extLst>
      <p:ext uri="{BB962C8B-B14F-4D97-AF65-F5344CB8AC3E}">
        <p14:creationId xmlns:p14="http://schemas.microsoft.com/office/powerpoint/2010/main" val="660257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t>ROLE OF THE DPSA</a:t>
            </a:r>
            <a:endParaRPr lang="en-US" sz="2400" b="1" dirty="0"/>
          </a:p>
        </p:txBody>
      </p:sp>
      <p:sp>
        <p:nvSpPr>
          <p:cNvPr id="3" name="Content Placeholder 2"/>
          <p:cNvSpPr>
            <a:spLocks noGrp="1"/>
          </p:cNvSpPr>
          <p:nvPr>
            <p:ph idx="1"/>
          </p:nvPr>
        </p:nvSpPr>
        <p:spPr/>
        <p:txBody>
          <a:bodyPr/>
          <a:lstStyle/>
          <a:p>
            <a:pPr>
              <a:lnSpc>
                <a:spcPct val="150000"/>
              </a:lnSpc>
            </a:pPr>
            <a:r>
              <a:rPr lang="en-ZA" dirty="0" smtClean="0">
                <a:solidFill>
                  <a:schemeClr val="bg1"/>
                </a:solidFill>
              </a:rPr>
              <a:t>To assist the DPSA to monitor and obtain statistics on discipline management, the DPSA issued </a:t>
            </a:r>
            <a:r>
              <a:rPr lang="en-ZA" dirty="0">
                <a:solidFill>
                  <a:schemeClr val="bg1"/>
                </a:solidFill>
              </a:rPr>
              <a:t>a circular </a:t>
            </a:r>
            <a:r>
              <a:rPr lang="en-ZA" dirty="0" smtClean="0">
                <a:solidFill>
                  <a:schemeClr val="bg1"/>
                </a:solidFill>
              </a:rPr>
              <a:t>on </a:t>
            </a:r>
            <a:r>
              <a:rPr lang="en-ZA" dirty="0">
                <a:solidFill>
                  <a:schemeClr val="bg1"/>
                </a:solidFill>
              </a:rPr>
              <a:t>16 January 2012 and 17 November </a:t>
            </a:r>
            <a:r>
              <a:rPr lang="en-ZA" dirty="0" smtClean="0">
                <a:solidFill>
                  <a:schemeClr val="bg1"/>
                </a:solidFill>
              </a:rPr>
              <a:t>2014 for </a:t>
            </a:r>
            <a:r>
              <a:rPr lang="en-ZA" dirty="0">
                <a:solidFill>
                  <a:schemeClr val="bg1"/>
                </a:solidFill>
              </a:rPr>
              <a:t>all departments to report quarterly </a:t>
            </a:r>
            <a:r>
              <a:rPr lang="en-ZA" dirty="0" smtClean="0">
                <a:solidFill>
                  <a:schemeClr val="bg1"/>
                </a:solidFill>
              </a:rPr>
              <a:t>statistics on </a:t>
            </a:r>
            <a:r>
              <a:rPr lang="en-ZA" dirty="0">
                <a:solidFill>
                  <a:schemeClr val="bg1"/>
                </a:solidFill>
              </a:rPr>
              <a:t>disciplinary </a:t>
            </a:r>
            <a:r>
              <a:rPr lang="en-ZA" dirty="0" smtClean="0">
                <a:solidFill>
                  <a:schemeClr val="bg1"/>
                </a:solidFill>
              </a:rPr>
              <a:t>matters to the DPSA </a:t>
            </a:r>
            <a:r>
              <a:rPr lang="en-ZA" dirty="0">
                <a:solidFill>
                  <a:schemeClr val="bg1"/>
                </a:solidFill>
              </a:rPr>
              <a:t>on </a:t>
            </a:r>
            <a:r>
              <a:rPr lang="en-ZA" dirty="0" smtClean="0">
                <a:solidFill>
                  <a:schemeClr val="bg1"/>
                </a:solidFill>
              </a:rPr>
              <a:t>a </a:t>
            </a:r>
            <a:r>
              <a:rPr lang="en-ZA" dirty="0">
                <a:solidFill>
                  <a:schemeClr val="bg1"/>
                </a:solidFill>
              </a:rPr>
              <a:t>prescribed </a:t>
            </a:r>
            <a:r>
              <a:rPr lang="en-ZA" dirty="0" smtClean="0">
                <a:solidFill>
                  <a:schemeClr val="bg1"/>
                </a:solidFill>
              </a:rPr>
              <a:t>template.</a:t>
            </a:r>
          </a:p>
          <a:p>
            <a:pPr>
              <a:lnSpc>
                <a:spcPct val="100000"/>
              </a:lnSpc>
            </a:pPr>
            <a:r>
              <a:rPr lang="en-ZA" dirty="0" smtClean="0">
                <a:solidFill>
                  <a:schemeClr val="bg1"/>
                </a:solidFill>
              </a:rPr>
              <a:t>These reports are received </a:t>
            </a:r>
            <a:r>
              <a:rPr lang="en-ZA" dirty="0">
                <a:solidFill>
                  <a:schemeClr val="bg1"/>
                </a:solidFill>
              </a:rPr>
              <a:t>quarterly </a:t>
            </a:r>
            <a:r>
              <a:rPr lang="en-ZA" dirty="0" smtClean="0">
                <a:solidFill>
                  <a:schemeClr val="bg1"/>
                </a:solidFill>
              </a:rPr>
              <a:t>and the DPSA consolidates </a:t>
            </a:r>
            <a:r>
              <a:rPr lang="en-ZA" dirty="0">
                <a:solidFill>
                  <a:schemeClr val="bg1"/>
                </a:solidFill>
              </a:rPr>
              <a:t>the </a:t>
            </a:r>
            <a:r>
              <a:rPr lang="en-ZA" dirty="0" smtClean="0">
                <a:solidFill>
                  <a:schemeClr val="bg1"/>
                </a:solidFill>
              </a:rPr>
              <a:t>information manually</a:t>
            </a:r>
            <a:r>
              <a:rPr lang="en-ZA" dirty="0">
                <a:solidFill>
                  <a:schemeClr val="bg1"/>
                </a:solidFill>
              </a:rPr>
              <a:t>.</a:t>
            </a:r>
            <a:endParaRPr lang="en-US" dirty="0"/>
          </a:p>
        </p:txBody>
      </p:sp>
      <p:sp>
        <p:nvSpPr>
          <p:cNvPr id="4" name="Slide Number Placeholder 3"/>
          <p:cNvSpPr>
            <a:spLocks noGrp="1"/>
          </p:cNvSpPr>
          <p:nvPr>
            <p:ph type="sldNum" sz="quarter" idx="12"/>
          </p:nvPr>
        </p:nvSpPr>
        <p:spPr/>
        <p:txBody>
          <a:bodyPr/>
          <a:lstStyle/>
          <a:p>
            <a:fld id="{B59ACEC8-D248-43BB-9E41-8F603F9ACC52}" type="slidenum">
              <a:rPr lang="en-ZA" smtClean="0"/>
              <a:t>5</a:t>
            </a:fld>
            <a:endParaRPr lang="en-ZA" dirty="0"/>
          </a:p>
        </p:txBody>
      </p:sp>
    </p:spTree>
    <p:extLst>
      <p:ext uri="{BB962C8B-B14F-4D97-AF65-F5344CB8AC3E}">
        <p14:creationId xmlns:p14="http://schemas.microsoft.com/office/powerpoint/2010/main" val="40584002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ZA" dirty="0" smtClean="0"/>
              <a:t>MISCONDUCT</a:t>
            </a:r>
            <a:endParaRPr lang="en-ZA" dirty="0"/>
          </a:p>
        </p:txBody>
      </p:sp>
      <p:sp>
        <p:nvSpPr>
          <p:cNvPr id="9" name="Text Placeholder 8"/>
          <p:cNvSpPr>
            <a:spLocks noGrp="1"/>
          </p:cNvSpPr>
          <p:nvPr>
            <p:ph type="body" idx="1"/>
          </p:nvPr>
        </p:nvSpPr>
        <p:spPr/>
        <p:txBody>
          <a:bodyPr/>
          <a:lstStyle/>
          <a:p>
            <a:endParaRPr lang="en-ZA" dirty="0"/>
          </a:p>
        </p:txBody>
      </p:sp>
      <p:sp>
        <p:nvSpPr>
          <p:cNvPr id="4" name="Slide Number Placeholder 3"/>
          <p:cNvSpPr>
            <a:spLocks noGrp="1"/>
          </p:cNvSpPr>
          <p:nvPr>
            <p:ph type="sldNum" sz="quarter" idx="12"/>
          </p:nvPr>
        </p:nvSpPr>
        <p:spPr/>
        <p:txBody>
          <a:bodyPr/>
          <a:lstStyle/>
          <a:p>
            <a:fld id="{B59ACEC8-D248-43BB-9E41-8F603F9ACC52}" type="slidenum">
              <a:rPr lang="en-ZA" smtClean="0"/>
              <a:pPr/>
              <a:t>6</a:t>
            </a:fld>
            <a:endParaRPr lang="en-ZA" dirty="0"/>
          </a:p>
        </p:txBody>
      </p:sp>
    </p:spTree>
    <p:extLst>
      <p:ext uri="{BB962C8B-B14F-4D97-AF65-F5344CB8AC3E}">
        <p14:creationId xmlns:p14="http://schemas.microsoft.com/office/powerpoint/2010/main" val="20767160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559"/>
            <a:ext cx="10260105" cy="992992"/>
          </a:xfrm>
        </p:spPr>
        <p:txBody>
          <a:bodyPr/>
          <a:lstStyle/>
          <a:p>
            <a:r>
              <a:rPr lang="en-US" sz="2400" b="1" dirty="0" smtClean="0"/>
              <a:t>NATIONAL </a:t>
            </a:r>
            <a:r>
              <a:rPr lang="en-US" sz="2400" b="1" dirty="0"/>
              <a:t>DEPARTMENTS MISCONDUCT </a:t>
            </a:r>
            <a:r>
              <a:rPr lang="en-US" sz="2400" b="1" dirty="0" smtClean="0"/>
              <a:t>CASES: Q3 &amp; Q4 (2019 - 2020)</a:t>
            </a:r>
            <a:endParaRPr lang="en-ZA" sz="2400" b="1" dirty="0"/>
          </a:p>
        </p:txBody>
      </p:sp>
      <p:sp>
        <p:nvSpPr>
          <p:cNvPr id="4" name="Slide Number Placeholder 3"/>
          <p:cNvSpPr>
            <a:spLocks noGrp="1"/>
          </p:cNvSpPr>
          <p:nvPr>
            <p:ph type="sldNum" sz="quarter" idx="12"/>
          </p:nvPr>
        </p:nvSpPr>
        <p:spPr/>
        <p:txBody>
          <a:bodyPr/>
          <a:lstStyle/>
          <a:p>
            <a:fld id="{B59ACEC8-D248-43BB-9E41-8F603F9ACC52}" type="slidenum">
              <a:rPr lang="en-ZA" smtClean="0"/>
              <a:t>7</a:t>
            </a:fld>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33895900"/>
              </p:ext>
            </p:extLst>
          </p:nvPr>
        </p:nvGraphicFramePr>
        <p:xfrm>
          <a:off x="0" y="944282"/>
          <a:ext cx="12192000" cy="479910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p:nvPr>
            <p:extLst>
              <p:ext uri="{D42A27DB-BD31-4B8C-83A1-F6EECF244321}">
                <p14:modId xmlns:p14="http://schemas.microsoft.com/office/powerpoint/2010/main" val="2641695837"/>
              </p:ext>
            </p:extLst>
          </p:nvPr>
        </p:nvGraphicFramePr>
        <p:xfrm>
          <a:off x="475488" y="1106424"/>
          <a:ext cx="10085832" cy="45445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483985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5012"/>
            <a:ext cx="10083800" cy="843594"/>
          </a:xfrm>
        </p:spPr>
        <p:txBody>
          <a:bodyPr/>
          <a:lstStyle/>
          <a:p>
            <a:r>
              <a:rPr lang="en-US" sz="2400" b="1" dirty="0" smtClean="0">
                <a:solidFill>
                  <a:prstClr val="white"/>
                </a:solidFill>
              </a:rPr>
              <a:t>NATIONAL </a:t>
            </a:r>
            <a:r>
              <a:rPr lang="en-US" sz="2400" b="1" dirty="0">
                <a:solidFill>
                  <a:prstClr val="white"/>
                </a:solidFill>
              </a:rPr>
              <a:t>DEPARTMENTS MISCONDUCT </a:t>
            </a:r>
            <a:r>
              <a:rPr lang="en-US" sz="2400" b="1" dirty="0" smtClean="0">
                <a:solidFill>
                  <a:prstClr val="white"/>
                </a:solidFill>
              </a:rPr>
              <a:t>CASES</a:t>
            </a:r>
            <a:r>
              <a:rPr lang="en-US" sz="2400" b="1" dirty="0">
                <a:solidFill>
                  <a:prstClr val="white"/>
                </a:solidFill>
              </a:rPr>
              <a:t>: </a:t>
            </a:r>
            <a:r>
              <a:rPr lang="en-US" sz="2400" b="1" dirty="0" smtClean="0">
                <a:solidFill>
                  <a:prstClr val="white"/>
                </a:solidFill>
              </a:rPr>
              <a:t>Q4 </a:t>
            </a:r>
            <a:r>
              <a:rPr lang="en-US" sz="2400" b="1" dirty="0">
                <a:solidFill>
                  <a:prstClr val="white"/>
                </a:solidFill>
              </a:rPr>
              <a:t>(</a:t>
            </a:r>
            <a:r>
              <a:rPr lang="en-US" sz="2400" b="1" dirty="0" smtClean="0">
                <a:solidFill>
                  <a:prstClr val="white"/>
                </a:solidFill>
              </a:rPr>
              <a:t>2019 -2020)</a:t>
            </a:r>
            <a:endParaRPr lang="en-ZA" sz="2400" b="1" dirty="0"/>
          </a:p>
        </p:txBody>
      </p:sp>
      <p:sp>
        <p:nvSpPr>
          <p:cNvPr id="3" name="Content Placeholder 2"/>
          <p:cNvSpPr>
            <a:spLocks noGrp="1"/>
          </p:cNvSpPr>
          <p:nvPr>
            <p:ph idx="1"/>
          </p:nvPr>
        </p:nvSpPr>
        <p:spPr>
          <a:xfrm>
            <a:off x="228601" y="930159"/>
            <a:ext cx="11884937" cy="4889795"/>
          </a:xfrm>
        </p:spPr>
        <p:txBody>
          <a:bodyPr/>
          <a:lstStyle/>
          <a:p>
            <a:r>
              <a:rPr lang="en-ZA" dirty="0"/>
              <a:t>The following </a:t>
            </a:r>
            <a:r>
              <a:rPr lang="en-ZA" dirty="0" smtClean="0"/>
              <a:t>national departments did </a:t>
            </a:r>
            <a:r>
              <a:rPr lang="en-ZA" dirty="0"/>
              <a:t>not </a:t>
            </a:r>
            <a:r>
              <a:rPr lang="en-ZA" dirty="0" smtClean="0"/>
              <a:t>submit the required reports for the </a:t>
            </a:r>
            <a:r>
              <a:rPr lang="en-ZA" dirty="0"/>
              <a:t>4</a:t>
            </a:r>
            <a:r>
              <a:rPr lang="en-ZA" baseline="30000" dirty="0"/>
              <a:t>th </a:t>
            </a:r>
            <a:r>
              <a:rPr lang="en-ZA" dirty="0" smtClean="0"/>
              <a:t>Quarter </a:t>
            </a:r>
            <a:r>
              <a:rPr lang="en-ZA" dirty="0"/>
              <a:t>(1 January 2020 - 31 March 2020</a:t>
            </a:r>
            <a:r>
              <a:rPr lang="en-ZA" dirty="0" smtClean="0"/>
              <a:t>):</a:t>
            </a:r>
          </a:p>
          <a:p>
            <a:endParaRPr lang="en-ZA" dirty="0"/>
          </a:p>
          <a:p>
            <a:pPr lvl="1"/>
            <a:r>
              <a:rPr lang="en-ZA" sz="2400" dirty="0"/>
              <a:t>Department of Justice</a:t>
            </a:r>
          </a:p>
          <a:p>
            <a:pPr lvl="1"/>
            <a:r>
              <a:rPr lang="en-ZA" sz="2400" dirty="0"/>
              <a:t>Military Veterans</a:t>
            </a:r>
          </a:p>
          <a:p>
            <a:pPr lvl="1"/>
            <a:r>
              <a:rPr lang="en-ZA" sz="2400" dirty="0"/>
              <a:t>Small Business Development</a:t>
            </a:r>
          </a:p>
          <a:p>
            <a:pPr lvl="1"/>
            <a:r>
              <a:rPr lang="en-ZA" sz="2400" dirty="0"/>
              <a:t>Rural Development and Land Reform</a:t>
            </a:r>
          </a:p>
          <a:p>
            <a:pPr lvl="1"/>
            <a:r>
              <a:rPr lang="en-ZA" sz="2400" dirty="0"/>
              <a:t>Statistics South Africa</a:t>
            </a:r>
          </a:p>
          <a:p>
            <a:pPr lvl="1"/>
            <a:r>
              <a:rPr lang="en-ZA" sz="2400" dirty="0"/>
              <a:t>Women</a:t>
            </a:r>
          </a:p>
          <a:p>
            <a:pPr marL="457200" lvl="1" indent="0">
              <a:buNone/>
            </a:pPr>
            <a:r>
              <a:rPr lang="en-ZA" sz="2400" dirty="0"/>
              <a:t> </a:t>
            </a:r>
          </a:p>
          <a:p>
            <a:pPr marL="0" indent="0" algn="just" fontAlgn="base">
              <a:lnSpc>
                <a:spcPct val="150000"/>
              </a:lnSpc>
              <a:spcBef>
                <a:spcPts val="300"/>
              </a:spcBef>
              <a:spcAft>
                <a:spcPct val="0"/>
              </a:spcAft>
              <a:buClr>
                <a:srgbClr val="438086"/>
              </a:buClr>
              <a:buNone/>
            </a:pPr>
            <a:endParaRPr lang="en-US" altLang="en-US" sz="2000" dirty="0">
              <a:solidFill>
                <a:schemeClr val="bg1"/>
              </a:solidFill>
              <a:cs typeface="Arial" panose="020B0604020202020204" pitchFamily="34" charset="0"/>
            </a:endParaRPr>
          </a:p>
        </p:txBody>
      </p:sp>
      <p:sp>
        <p:nvSpPr>
          <p:cNvPr id="4" name="Slide Number Placeholder 3"/>
          <p:cNvSpPr>
            <a:spLocks noGrp="1"/>
          </p:cNvSpPr>
          <p:nvPr>
            <p:ph type="sldNum" sz="quarter" idx="12"/>
          </p:nvPr>
        </p:nvSpPr>
        <p:spPr/>
        <p:txBody>
          <a:bodyPr/>
          <a:lstStyle/>
          <a:p>
            <a:fld id="{B59ACEC8-D248-43BB-9E41-8F603F9ACC52}" type="slidenum">
              <a:rPr lang="en-ZA" smtClean="0"/>
              <a:t>8</a:t>
            </a:fld>
            <a:endParaRPr lang="en-ZA" dirty="0"/>
          </a:p>
        </p:txBody>
      </p:sp>
    </p:spTree>
    <p:extLst>
      <p:ext uri="{BB962C8B-B14F-4D97-AF65-F5344CB8AC3E}">
        <p14:creationId xmlns:p14="http://schemas.microsoft.com/office/powerpoint/2010/main" val="10704686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113431"/>
            <a:ext cx="10083800" cy="670287"/>
          </a:xfrm>
        </p:spPr>
        <p:txBody>
          <a:bodyPr/>
          <a:lstStyle/>
          <a:p>
            <a:r>
              <a:rPr lang="en-US" sz="2400" b="1" dirty="0" smtClean="0"/>
              <a:t>PROVINCIAL </a:t>
            </a:r>
            <a:r>
              <a:rPr lang="en-US" sz="2400" b="1" dirty="0"/>
              <a:t>DEPARTMENTS MISCONDUCT </a:t>
            </a:r>
            <a:r>
              <a:rPr lang="en-US" sz="2400" b="1" dirty="0" smtClean="0"/>
              <a:t>CASES: Q3 &amp; Q4 (2019-2020)</a:t>
            </a:r>
            <a:r>
              <a:rPr lang="en-US" sz="2400" b="1" dirty="0"/>
              <a:t/>
            </a:r>
            <a:br>
              <a:rPr lang="en-US" sz="2400" b="1" dirty="0"/>
            </a:br>
            <a:endParaRPr lang="en-US" sz="2000" dirty="0"/>
          </a:p>
        </p:txBody>
      </p:sp>
      <p:sp>
        <p:nvSpPr>
          <p:cNvPr id="4" name="Slide Number Placeholder 3"/>
          <p:cNvSpPr>
            <a:spLocks noGrp="1"/>
          </p:cNvSpPr>
          <p:nvPr>
            <p:ph type="sldNum" sz="quarter" idx="12"/>
          </p:nvPr>
        </p:nvSpPr>
        <p:spPr/>
        <p:txBody>
          <a:bodyPr/>
          <a:lstStyle/>
          <a:p>
            <a:fld id="{B59ACEC8-D248-43BB-9E41-8F603F9ACC52}" type="slidenum">
              <a:rPr lang="en-ZA" smtClean="0"/>
              <a:t>9</a:t>
            </a:fld>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43696480"/>
              </p:ext>
            </p:extLst>
          </p:nvPr>
        </p:nvGraphicFramePr>
        <p:xfrm>
          <a:off x="228600" y="1093788"/>
          <a:ext cx="11809413" cy="4546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11774302"/>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Official DPSA Presentation.potx" id="{EAE83233-E3A9-4308-BAD7-AB80A51EA950}" vid="{D249F352-EEBB-4F5A-80BB-76407D2D5AE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tns:customPropertyEditors xmlns:tns="http://schemas.microsoft.com/office/2006/customDocumentInformationPanel">
  <tns:showOnOpen>false</tns:showOnOpen>
  <tns:defaultPropertyEditorNamespace>Standard properties</tns:defaultPropertyEditorNamespace>
</tns:customPropertyEditors>
</file>

<file path=customXml/itemProps1.xml><?xml version="1.0" encoding="utf-8"?>
<ds:datastoreItem xmlns:ds="http://schemas.openxmlformats.org/officeDocument/2006/customXml" ds:itemID="{96B66004-A417-4884-9F99-1475B4CD1274}">
  <ds:schemaRefs>
    <ds:schemaRef ds:uri="http://schemas.microsoft.com/office/2006/customDocumentInformationPanel"/>
  </ds:schemaRefs>
</ds:datastoreItem>
</file>

<file path=docProps/app.xml><?xml version="1.0" encoding="utf-8"?>
<Properties xmlns="http://schemas.openxmlformats.org/officeDocument/2006/extended-properties" xmlns:vt="http://schemas.openxmlformats.org/officeDocument/2006/docPropsVTypes">
  <Template/>
  <TotalTime>9034</TotalTime>
  <Words>1332</Words>
  <Application>Microsoft Office PowerPoint</Application>
  <PresentationFormat>Widescreen</PresentationFormat>
  <Paragraphs>283</Paragraphs>
  <Slides>21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Arial Black</vt:lpstr>
      <vt:lpstr>Arial Narrow</vt:lpstr>
      <vt:lpstr>Calibri</vt:lpstr>
      <vt:lpstr>Monotype Sorts</vt:lpstr>
      <vt:lpstr>Times New Roman</vt:lpstr>
      <vt:lpstr>Trebuchet MS</vt:lpstr>
      <vt:lpstr>Berlin</vt:lpstr>
      <vt:lpstr> STATUS OF DISCIPLINE MANAGEMENT IN THE PUBLIC SERVICE: Update on disciplinary cases, suspensions and cost of suspensions</vt:lpstr>
      <vt:lpstr>PRESENTATION OUTLINE </vt:lpstr>
      <vt:lpstr>PURPOSE</vt:lpstr>
      <vt:lpstr>ROLE OF THE DPSA</vt:lpstr>
      <vt:lpstr>ROLE OF THE DPSA</vt:lpstr>
      <vt:lpstr>MISCONDUCT</vt:lpstr>
      <vt:lpstr>NATIONAL DEPARTMENTS MISCONDUCT CASES: Q3 &amp; Q4 (2019 - 2020)</vt:lpstr>
      <vt:lpstr>NATIONAL DEPARTMENTS MISCONDUCT CASES: Q4 (2019 -2020)</vt:lpstr>
      <vt:lpstr>PROVINCIAL DEPARTMENTS MISCONDUCT CASES: Q3 &amp; Q4 (2019-2020) </vt:lpstr>
      <vt:lpstr>Q 4 PROVINCIAL MISCONDUCT CASES (01 JANUARY 202O - 31 MARCH 2020)</vt:lpstr>
      <vt:lpstr>TYPES OF MISCONDUCT </vt:lpstr>
      <vt:lpstr>PRECAUTIONARY SUSPENTIONS</vt:lpstr>
      <vt:lpstr>NUMBER OF PRECAUTIONARY SUSPENSION CASES FOR NATIONAL AND PROVINCIAL DEPARTMENTS (Q 4)</vt:lpstr>
      <vt:lpstr>NATIONAL DEPARTMENTS: COST OF PRECAUTIONARY SUSPENSION CASES Q 3 (01 OCTOBER 2019 – 31 DECEMBER 2019) AND Q 4 (01 JANUARY 2020 – 31 MARCH 2020) </vt:lpstr>
      <vt:lpstr>TOTAL COST OF PRECAUTIONARY SUSPENSION CASES FOR NATIONAL DEPARTMENTS (This slide reflects the amounts for departments who did report)</vt:lpstr>
      <vt:lpstr>Comparison of precautionary suspensions Q 3 and Q 4 (2019 -2020)</vt:lpstr>
      <vt:lpstr>Identified causes for failure to meet the 90/60 day target</vt:lpstr>
      <vt:lpstr> IDENTIFIED CHALLENGES </vt:lpstr>
      <vt:lpstr>INTERVENTIONS BY THE DPSA </vt:lpstr>
      <vt:lpstr>INTERVENTIONS BY THE DPSA </vt:lpstr>
      <vt:lpstr>PowerPoint Presentation</vt:lpstr>
    </vt:vector>
  </TitlesOfParts>
  <Company>The Department of Public Service and Administration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Official DPSA PowerPoint Presentation</dc:title>
  <dc:creator>Ben Liebenberg</dc:creator>
  <cp:lastModifiedBy>Caroline Mthembu</cp:lastModifiedBy>
  <cp:revision>394</cp:revision>
  <cp:lastPrinted>2020-03-05T11:25:23Z</cp:lastPrinted>
  <dcterms:created xsi:type="dcterms:W3CDTF">2016-08-16T08:00:27Z</dcterms:created>
  <dcterms:modified xsi:type="dcterms:W3CDTF">2020-08-24T13:50:11Z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Branch">
    <vt:lpwstr>Your Branch</vt:lpwstr>
  </property>
  <property fmtid="{D5CDD505-2E9C-101B-9397-08002B2CF9AE}" pid="3" name="Component">
    <vt:lpwstr>Your Component</vt:lpwstr>
  </property>
  <property fmtid="{D5CDD505-2E9C-101B-9397-08002B2CF9AE}" pid="4" name="Position">
    <vt:lpwstr>Your Position</vt:lpwstr>
  </property>
  <property fmtid="{D5CDD505-2E9C-101B-9397-08002B2CF9AE}" pid="5" name="Address">
    <vt:lpwstr>Batho Pele House, 546 Edmond Street, Arcadia</vt:lpwstr>
  </property>
  <property fmtid="{D5CDD505-2E9C-101B-9397-08002B2CF9AE}" pid="6" name="Telephone number">
    <vt:lpwstr>Your Telephone Number</vt:lpwstr>
  </property>
  <property fmtid="{D5CDD505-2E9C-101B-9397-08002B2CF9AE}" pid="7" name="Email">
    <vt:lpwstr>Your Email Address</vt:lpwstr>
  </property>
  <property fmtid="{D5CDD505-2E9C-101B-9397-08002B2CF9AE}" pid="8" name="Date">
    <vt:lpwstr>Date of presentation</vt:lpwstr>
  </property>
  <property fmtid="{D5CDD505-2E9C-101B-9397-08002B2CF9AE}" pid="9" name="Event name">
    <vt:lpwstr>Name of Event</vt:lpwstr>
  </property>
  <property fmtid="{D5CDD505-2E9C-101B-9397-08002B2CF9AE}" pid="10" name="Event Date">
    <vt:lpwstr>Date of Event</vt:lpwstr>
  </property>
  <property fmtid="{D5CDD505-2E9C-101B-9397-08002B2CF9AE}" pid="11" name="Event Venue">
    <vt:lpwstr>Venue of the Event</vt:lpwstr>
  </property>
</Properties>
</file>