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Default Extension="xlsm" ContentType="application/vnd.ms-excel.sheet.macroEnabled.12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76" r:id="rId4"/>
    <p:sldId id="262" r:id="rId5"/>
    <p:sldId id="264" r:id="rId6"/>
    <p:sldId id="270" r:id="rId7"/>
    <p:sldId id="286" r:id="rId8"/>
    <p:sldId id="280" r:id="rId9"/>
    <p:sldId id="281" r:id="rId10"/>
    <p:sldId id="282" r:id="rId11"/>
    <p:sldId id="266" r:id="rId12"/>
    <p:sldId id="287" r:id="rId13"/>
    <p:sldId id="259" r:id="rId14"/>
    <p:sldId id="260" r:id="rId15"/>
    <p:sldId id="290" r:id="rId16"/>
    <p:sldId id="288" r:id="rId17"/>
    <p:sldId id="289" r:id="rId18"/>
    <p:sldId id="291" r:id="rId19"/>
    <p:sldId id="258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6" autoAdjust="0"/>
    <p:restoredTop sz="94707" autoAdjust="0"/>
  </p:normalViewPr>
  <p:slideViewPr>
    <p:cSldViewPr snapToGrid="0" snapToObjects="1"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vsteyn.ENVIRONMENT\AppData\Local\Microsoft\Windows\INetCache\Content.Outlook\F4ECZQA1\4%20%2030%20Days%20Report%20for%20July%202020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Average days taken to process</a:t>
            </a:r>
            <a:r>
              <a:rPr lang="en-US" baseline="0"/>
              <a:t> payments</a:t>
            </a:r>
            <a:endParaRPr lang="en-US"/>
          </a:p>
        </c:rich>
      </c:tx>
      <c:layout>
        <c:manualLayout>
          <c:xMode val="edge"/>
          <c:yMode val="edge"/>
          <c:x val="0.31133610397336231"/>
          <c:y val="2.5055924880702515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'[4  30 Days Report for July 2020.xlsm]INDICATORS'!$A$10</c:f>
              <c:strCache>
                <c:ptCount val="1"/>
                <c:pt idx="0">
                  <c:v>Avarage number of days taken by Head Office to finalize payments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'[4  30 Days Report for July 2020.xlsm]INDICATORS'!$B$9:$M$9</c:f>
              <c:numCache>
                <c:formatCode>General</c:formatCode>
                <c:ptCount val="12"/>
              </c:numCache>
            </c:numRef>
          </c:cat>
          <c:val>
            <c:numRef>
              <c:f>'[4  30 Days Report for July 2020.xlsm]INDICATORS'!$B$10:$M$10</c:f>
              <c:numCache>
                <c:formatCode>0</c:formatCode>
                <c:ptCount val="12"/>
                <c:pt idx="0">
                  <c:v>2</c:v>
                </c:pt>
                <c:pt idx="1">
                  <c:v>10</c:v>
                </c:pt>
                <c:pt idx="2">
                  <c:v>11.937704918032789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E-4B8B-A033-5BF6B8A1389C}"/>
            </c:ext>
          </c:extLst>
        </c:ser>
        <c:ser>
          <c:idx val="1"/>
          <c:order val="1"/>
          <c:tx>
            <c:strRef>
              <c:f>'[4  30 Days Report for July 2020.xlsm]INDICATORS'!$A$11</c:f>
              <c:strCache>
                <c:ptCount val="1"/>
                <c:pt idx="0">
                  <c:v>Avarage number of days taken by CTN office to finalize payments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'[4  30 Days Report for July 2020.xlsm]INDICATORS'!$B$9:$M$9</c:f>
              <c:numCache>
                <c:formatCode>General</c:formatCode>
                <c:ptCount val="12"/>
              </c:numCache>
            </c:numRef>
          </c:cat>
          <c:val>
            <c:numRef>
              <c:f>'[4  30 Days Report for July 2020.xlsm]INDICATORS'!$B$11:$M$11</c:f>
              <c:numCache>
                <c:formatCode>0</c:formatCode>
                <c:ptCount val="12"/>
                <c:pt idx="0">
                  <c:v>11</c:v>
                </c:pt>
                <c:pt idx="1">
                  <c:v>14</c:v>
                </c:pt>
                <c:pt idx="2">
                  <c:v>23.069651741293534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3E-4B8B-A033-5BF6B8A1389C}"/>
            </c:ext>
          </c:extLst>
        </c:ser>
        <c:dLbls/>
        <c:gapWidth val="100"/>
        <c:axId val="61159680"/>
        <c:axId val="61198336"/>
      </c:barChart>
      <c:lineChart>
        <c:grouping val="standard"/>
        <c:ser>
          <c:idx val="2"/>
          <c:order val="2"/>
          <c:tx>
            <c:strRef>
              <c:f>'[4  30 Days Report for July 2020.xlsm]INDICATORS'!$A$12</c:f>
              <c:strCache>
                <c:ptCount val="1"/>
                <c:pt idx="0">
                  <c:v>Base line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'[4  30 Days Report for July 2020.xlsm]INDICATORS'!$B$9:$M$9</c:f>
              <c:numCache>
                <c:formatCode>General</c:formatCode>
                <c:ptCount val="12"/>
              </c:numCache>
            </c:numRef>
          </c:cat>
          <c:val>
            <c:numRef>
              <c:f>'[4  30 Days Report for July 2020.xlsm]INDICATORS'!$B$12:$M$12</c:f>
              <c:numCache>
                <c:formatCode>General</c:formatCode>
                <c:ptCount val="12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3E-4B8B-A033-5BF6B8A1389C}"/>
            </c:ext>
          </c:extLst>
        </c:ser>
        <c:dLbls/>
        <c:marker val="1"/>
        <c:axId val="61159680"/>
        <c:axId val="61198336"/>
      </c:lineChart>
      <c:catAx>
        <c:axId val="61159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98336"/>
        <c:crosses val="autoZero"/>
        <c:auto val="1"/>
        <c:lblAlgn val="ctr"/>
        <c:lblOffset val="100"/>
      </c:catAx>
      <c:valAx>
        <c:axId val="61198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5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F03A8-048B-4B26-A764-DD245EDC290D}" type="datetimeFigureOut">
              <a:rPr lang="en-ZA" smtClean="0"/>
              <a:pPr/>
              <a:t>2020/08/26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C75DB-818A-4FFD-B40B-4981327220E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5772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0528F-5810-48E8-B722-F8630D1B38D2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79FE-0FA3-474F-B530-50D88ED00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30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79FE-0FA3-474F-B530-50D88ED006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13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79FE-0FA3-474F-B530-50D88ED006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70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79FE-0FA3-474F-B530-50D88ED006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39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C79FE-0FA3-474F-B530-50D88ED006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49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1251-955A-46BB-8F6F-C9330EE89EB6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16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09BA-E238-4B54-9169-9234A4CDF714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20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9812-1F7C-4969-8054-B1D1B5AC9808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21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2E7E-330D-4413-B46B-342E0D4D857A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4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15CA-4EB0-429B-B0A9-597FBD92FA85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B4EB-AA5F-4FC8-B8AB-B88E3EF6D044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45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69D-2E56-44CE-AE64-A3C027EB432F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6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FFDB-B987-45F3-B01F-79B164884DC8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88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E17C-D243-4444-AD6D-FAC1C1C1BC21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11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81BA-0C68-4D35-8AEC-D3AA6BFC3495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50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0AEC-8113-41F3-8EBB-EC4E837B7AED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26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9462-14EE-4259-919E-23A3E5C1376D}" type="datetime1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07A0-7B7C-8743-BC43-85A450895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2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Macro-Enabled_Worksheet1.xlsm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545" y="2362199"/>
            <a:ext cx="7869381" cy="24688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Vote </a:t>
            </a:r>
            <a:r>
              <a:rPr lang="en-US" dirty="0" smtClean="0">
                <a:solidFill>
                  <a:srgbClr val="008000"/>
                </a:solidFill>
              </a:rPr>
              <a:t>27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Environmental Affairs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Portfolio Committee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Quarter 4: Expenditure Report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2019/2020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1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86"/>
            <a:ext cx="8229600" cy="41864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Transfers: </a:t>
            </a:r>
            <a:r>
              <a:rPr lang="en-US" sz="2400" b="1" dirty="0" smtClean="0"/>
              <a:t>Other Agencies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4164294"/>
              </p:ext>
            </p:extLst>
          </p:nvPr>
        </p:nvGraphicFramePr>
        <p:xfrm>
          <a:off x="116116" y="537032"/>
          <a:ext cx="8950882" cy="6181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5485">
                  <a:extLst>
                    <a:ext uri="{9D8B030D-6E8A-4147-A177-3AD203B41FA5}">
                      <a16:colId xmlns:a16="http://schemas.microsoft.com/office/drawing/2014/main" xmlns="" val="2292039888"/>
                    </a:ext>
                  </a:extLst>
                </a:gridCol>
                <a:gridCol w="945499">
                  <a:extLst>
                    <a:ext uri="{9D8B030D-6E8A-4147-A177-3AD203B41FA5}">
                      <a16:colId xmlns:a16="http://schemas.microsoft.com/office/drawing/2014/main" xmlns="" val="1917243572"/>
                    </a:ext>
                  </a:extLst>
                </a:gridCol>
                <a:gridCol w="982071">
                  <a:extLst>
                    <a:ext uri="{9D8B030D-6E8A-4147-A177-3AD203B41FA5}">
                      <a16:colId xmlns:a16="http://schemas.microsoft.com/office/drawing/2014/main" xmlns="" val="3972117239"/>
                    </a:ext>
                  </a:extLst>
                </a:gridCol>
                <a:gridCol w="1015136">
                  <a:extLst>
                    <a:ext uri="{9D8B030D-6E8A-4147-A177-3AD203B41FA5}">
                      <a16:colId xmlns:a16="http://schemas.microsoft.com/office/drawing/2014/main" xmlns="" val="814726552"/>
                    </a:ext>
                  </a:extLst>
                </a:gridCol>
                <a:gridCol w="1053601">
                  <a:extLst>
                    <a:ext uri="{9D8B030D-6E8A-4147-A177-3AD203B41FA5}">
                      <a16:colId xmlns:a16="http://schemas.microsoft.com/office/drawing/2014/main" xmlns="" val="1847092180"/>
                    </a:ext>
                  </a:extLst>
                </a:gridCol>
                <a:gridCol w="939260">
                  <a:extLst>
                    <a:ext uri="{9D8B030D-6E8A-4147-A177-3AD203B41FA5}">
                      <a16:colId xmlns:a16="http://schemas.microsoft.com/office/drawing/2014/main" xmlns="" val="3341960825"/>
                    </a:ext>
                  </a:extLst>
                </a:gridCol>
                <a:gridCol w="884689">
                  <a:extLst>
                    <a:ext uri="{9D8B030D-6E8A-4147-A177-3AD203B41FA5}">
                      <a16:colId xmlns:a16="http://schemas.microsoft.com/office/drawing/2014/main" xmlns="" val="1288018754"/>
                    </a:ext>
                  </a:extLst>
                </a:gridCol>
                <a:gridCol w="765141">
                  <a:extLst>
                    <a:ext uri="{9D8B030D-6E8A-4147-A177-3AD203B41FA5}">
                      <a16:colId xmlns:a16="http://schemas.microsoft.com/office/drawing/2014/main" xmlns="" val="106912328"/>
                    </a:ext>
                  </a:extLst>
                </a:gridCol>
              </a:tblGrid>
              <a:tr h="1362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 Profit Organisations ;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Other Agencies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And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Employee Social Benefits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Final</a:t>
                      </a:r>
                    </a:p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Appro-priation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Q1: </a:t>
                      </a:r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Expendi-ture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Apr – 30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June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2019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Q2: </a:t>
                      </a:r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Expendi-ture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Jul – 31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Sep 2019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Q3: </a:t>
                      </a:r>
                      <a:r>
                        <a:rPr lang="en-US" sz="13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Expendi-ture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Oct – 31 Dec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Q4: </a:t>
                      </a:r>
                      <a:r>
                        <a:rPr lang="en-US" sz="13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Expendi-ture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Jan – 31 Mar 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Variance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Spent</a:t>
                      </a:r>
                    </a:p>
                  </a:txBody>
                  <a:tcPr marL="91434" marR="91434" marT="45698" marB="45698"/>
                </a:tc>
                <a:extLst>
                  <a:ext uri="{0D108BD9-81ED-4DB2-BD59-A6C34878D82A}">
                    <a16:rowId xmlns:a16="http://schemas.microsoft.com/office/drawing/2014/main" xmlns="" val="963713391"/>
                  </a:ext>
                </a:extLst>
              </a:tr>
              <a:tr h="42100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DBSA: Green Fund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National</a:t>
                      </a: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 Association for Clean Air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Global Environmental Fund (GEF)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Environmental Assessment Practitioner Association of 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African World Heritage Fund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Kwa-Zulu Natal Conservation Board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Recycling Enterprise Support Programme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Arial" pitchFamily="34" charset="0"/>
                        </a:rPr>
                        <a:t>Other Transfers: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Vehicle Licenses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Social Benefits (leave gratuity, injury on duty, retirement benefit)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Claims against the State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Bursaries non-employees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Donations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24 840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1 400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23 500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4 809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1 000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1 287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69 000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152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8 141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46 271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676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455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1 287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15 927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19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5 374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220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330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105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6 761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800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4 809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9 923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767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108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130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421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23 500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2 322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17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816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1 033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4 942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400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1 000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26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1 184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45 000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226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160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12 716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40 828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49%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41%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98" marB="45698"/>
                </a:tc>
                <a:extLst>
                  <a:ext uri="{0D108BD9-81ED-4DB2-BD59-A6C34878D82A}">
                    <a16:rowId xmlns:a16="http://schemas.microsoft.com/office/drawing/2014/main" xmlns="" val="1437378037"/>
                  </a:ext>
                </a:extLst>
              </a:tr>
              <a:tr h="3045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Total</a:t>
                      </a:r>
                      <a:endParaRPr lang="en-US" sz="13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181 531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23 262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23 406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28 382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52 937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53 544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71%</a:t>
                      </a:r>
                    </a:p>
                  </a:txBody>
                  <a:tcPr marL="91434" marR="91434" marT="45698" marB="45698"/>
                </a:tc>
                <a:extLst>
                  <a:ext uri="{0D108BD9-81ED-4DB2-BD59-A6C34878D82A}">
                    <a16:rowId xmlns:a16="http://schemas.microsoft.com/office/drawing/2014/main" xmlns="" val="4031552482"/>
                  </a:ext>
                </a:extLst>
              </a:tr>
              <a:tr h="3045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% Spent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13%</a:t>
                      </a:r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ZA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13%</a:t>
                      </a:r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16%</a:t>
                      </a:r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29%</a:t>
                      </a:r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29%</a:t>
                      </a:r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extLst>
                  <a:ext uri="{0D108BD9-81ED-4DB2-BD59-A6C34878D82A}">
                    <a16:rowId xmlns:a16="http://schemas.microsoft.com/office/drawing/2014/main" xmlns="" val="39686126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2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286" y="2362200"/>
            <a:ext cx="6400800" cy="2118360"/>
          </a:xfrm>
        </p:spPr>
        <p:txBody>
          <a:bodyPr>
            <a:normAutofit/>
          </a:bodyPr>
          <a:lstStyle/>
          <a:p>
            <a:pPr lvl="0"/>
            <a:r>
              <a:rPr lang="en-US" smtClean="0">
                <a:solidFill>
                  <a:srgbClr val="008000"/>
                </a:solidFill>
              </a:rPr>
              <a:t>Vote 32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Quarter </a:t>
            </a:r>
            <a:r>
              <a:rPr lang="en-US" dirty="0" smtClean="0">
                <a:solidFill>
                  <a:srgbClr val="008000"/>
                </a:solidFill>
              </a:rPr>
              <a:t>1: </a:t>
            </a:r>
            <a:r>
              <a:rPr lang="en-US" dirty="0">
                <a:solidFill>
                  <a:srgbClr val="008000"/>
                </a:solidFill>
              </a:rPr>
              <a:t>Expenditure Report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2020/2021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28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2503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Presentation 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711200"/>
            <a:ext cx="8431731" cy="5414963"/>
          </a:xfrm>
        </p:spPr>
        <p:txBody>
          <a:bodyPr>
            <a:normAutofit/>
          </a:bodyPr>
          <a:lstStyle/>
          <a:p>
            <a:pPr marL="0" lvl="0" indent="0" defTabSz="914400" eaLnBrk="0" hangingPunct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Expenditure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per 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Programme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defTabSz="914400" eaLnBrk="0" hangingPunct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Expenditure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per Economic Classification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 smtClean="0">
                <a:latin typeface="Arial" panose="020B0604020202020204" pitchFamily="34" charset="0"/>
              </a:rPr>
              <a:t> 30 </a:t>
            </a:r>
            <a:r>
              <a:rPr lang="en-US" altLang="en-US" sz="2400" dirty="0">
                <a:latin typeface="Arial" panose="020B0604020202020204" pitchFamily="34" charset="0"/>
              </a:rPr>
              <a:t>Days Payment </a:t>
            </a:r>
            <a:r>
              <a:rPr lang="en-US" altLang="en-US" sz="2400" dirty="0" smtClean="0">
                <a:latin typeface="Arial" panose="020B0604020202020204" pitchFamily="34" charset="0"/>
              </a:rPr>
              <a:t>Report </a:t>
            </a:r>
            <a:endParaRPr lang="en-US" altLang="en-US" sz="24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Goods and Services: Expanded Public Works </a:t>
            </a:r>
            <a:r>
              <a:rPr lang="en-US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Programme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 	Earmarked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Transfers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: Departmental Agencies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Transfers: Other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Agencies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31754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Expenditure per </a:t>
            </a:r>
            <a:r>
              <a:rPr lang="en-US" sz="2800" b="1" dirty="0" err="1"/>
              <a:t>Programme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7491233"/>
              </p:ext>
            </p:extLst>
          </p:nvPr>
        </p:nvGraphicFramePr>
        <p:xfrm>
          <a:off x="154003" y="866775"/>
          <a:ext cx="8826367" cy="5225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5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48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19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041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Adjustments Estimates</a:t>
                      </a:r>
                    </a:p>
                    <a:p>
                      <a:pPr algn="ctr"/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Q1: Expenditure till 30 June 2020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Balance available till 31 March 2021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Spend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500" dirty="0" smtClean="0"/>
                        <a:t>Administration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972 640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185 368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787 272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19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16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 Regulatory Compliance and Sector </a:t>
                      </a:r>
                    </a:p>
                    <a:p>
                      <a:r>
                        <a:rPr lang="en-US" sz="1500" dirty="0" smtClean="0"/>
                        <a:t>     Monitoring 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204 122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43 031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161 091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3.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Oceans and Coasts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481 300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103 813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377 487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22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16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4. Climate Change, Air Quality and </a:t>
                      </a:r>
                    </a:p>
                    <a:p>
                      <a:r>
                        <a:rPr lang="en-US" sz="1500" dirty="0" smtClean="0"/>
                        <a:t>     Sustainable Development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556 219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108 546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447 673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 Biodiversity and Conservation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2 066 917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224</a:t>
                      </a:r>
                      <a:r>
                        <a:rPr lang="en-US" sz="1500" baseline="0" dirty="0" smtClean="0"/>
                        <a:t> 855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1 842 062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6. Environmental </a:t>
                      </a:r>
                      <a:r>
                        <a:rPr lang="en-US" sz="1500" dirty="0" err="1" smtClean="0"/>
                        <a:t>Programmes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2 033 234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466</a:t>
                      </a:r>
                      <a:r>
                        <a:rPr lang="en-US" sz="1500" baseline="0" dirty="0" smtClean="0"/>
                        <a:t> 202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1 567 032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 Chemicals and Waste Management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680 601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89</a:t>
                      </a:r>
                      <a:r>
                        <a:rPr lang="en-US" sz="1500" baseline="0" dirty="0" smtClean="0"/>
                        <a:t> 492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591 109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 Forestry Management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760 930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88</a:t>
                      </a:r>
                      <a:r>
                        <a:rPr lang="en-US" sz="1500" baseline="0" dirty="0" smtClean="0"/>
                        <a:t> 274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672 656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9. Fisheries Management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432 536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125 256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307 280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29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8 188 499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1 434 837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6 753 662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18</a:t>
                      </a:r>
                      <a:endParaRPr lang="en-ZA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57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132"/>
            <a:ext cx="8229600" cy="38501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Expenditure per </a:t>
            </a:r>
            <a:r>
              <a:rPr lang="en-US" sz="2800" b="1" dirty="0" smtClean="0"/>
              <a:t>Economic Classification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9657624"/>
              </p:ext>
            </p:extLst>
          </p:nvPr>
        </p:nvGraphicFramePr>
        <p:xfrm>
          <a:off x="154003" y="613683"/>
          <a:ext cx="8826367" cy="6162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2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6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19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882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Economic Classification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Adjustments Estimates</a:t>
                      </a:r>
                    </a:p>
                    <a:p>
                      <a:pPr algn="ctr"/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Q1: Expenditure till 30 June 2020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Balance available till 31 March ‘21</a:t>
                      </a:r>
                    </a:p>
                    <a:p>
                      <a:pPr algn="ctr"/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Spend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63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 b="1" dirty="0" smtClean="0"/>
                        <a:t>Current</a:t>
                      </a:r>
                      <a:r>
                        <a:rPr lang="en-US" sz="1500" b="1" baseline="0" dirty="0" smtClean="0"/>
                        <a:t> Expenditure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5 459 711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1 069 788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4 389 923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</a:t>
                      </a:r>
                      <a:endParaRPr lang="en-ZA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09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Compensation of Employees</a:t>
                      </a:r>
                    </a:p>
                    <a:p>
                      <a:r>
                        <a:rPr lang="en-US" sz="1500" dirty="0" smtClean="0"/>
                        <a:t>Goods and Services</a:t>
                      </a:r>
                    </a:p>
                    <a:p>
                      <a:r>
                        <a:rPr lang="en-US" sz="1500" dirty="0" smtClean="0"/>
                        <a:t>Rent on Land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2 060 098</a:t>
                      </a:r>
                    </a:p>
                    <a:p>
                      <a:pPr algn="r"/>
                      <a:r>
                        <a:rPr lang="en-US" sz="1500" dirty="0" smtClean="0"/>
                        <a:t>3 389 673</a:t>
                      </a:r>
                    </a:p>
                    <a:p>
                      <a:pPr algn="r"/>
                      <a:r>
                        <a:rPr lang="en-US" sz="1500" dirty="0" smtClean="0"/>
                        <a:t>9 940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485 431</a:t>
                      </a:r>
                    </a:p>
                    <a:p>
                      <a:pPr algn="r"/>
                      <a:r>
                        <a:rPr lang="en-US" sz="1500" dirty="0" smtClean="0"/>
                        <a:t>580 754</a:t>
                      </a:r>
                    </a:p>
                    <a:p>
                      <a:pPr algn="r"/>
                      <a:r>
                        <a:rPr lang="en-US" sz="1500" dirty="0" smtClean="0"/>
                        <a:t>3 603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1 574 667</a:t>
                      </a:r>
                    </a:p>
                    <a:p>
                      <a:pPr algn="r"/>
                      <a:r>
                        <a:rPr lang="en-US" sz="1500" dirty="0" smtClean="0"/>
                        <a:t>2 808 919</a:t>
                      </a:r>
                    </a:p>
                    <a:p>
                      <a:pPr algn="r"/>
                      <a:r>
                        <a:rPr lang="en-US" sz="1500" dirty="0" smtClean="0"/>
                        <a:t>6 337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24</a:t>
                      </a:r>
                    </a:p>
                    <a:p>
                      <a:pPr algn="ctr"/>
                      <a:r>
                        <a:rPr lang="en-US" sz="1500" dirty="0" smtClean="0"/>
                        <a:t>17</a:t>
                      </a:r>
                    </a:p>
                    <a:p>
                      <a:pPr algn="ctr"/>
                      <a:r>
                        <a:rPr lang="en-US" sz="1500" dirty="0" smtClean="0"/>
                        <a:t>36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63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Transfers and Subsidies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2 504 047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321 458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2 182 589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13</a:t>
                      </a:r>
                      <a:endParaRPr lang="en-ZA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45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and Accounts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Provinces and Municipalities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Non-Profits Institutions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Corporations and Private Enterprises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Households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2 442 414</a:t>
                      </a:r>
                    </a:p>
                    <a:p>
                      <a:pPr algn="r"/>
                      <a:r>
                        <a:rPr lang="en-US" sz="1500" dirty="0" smtClean="0"/>
                        <a:t>874</a:t>
                      </a:r>
                    </a:p>
                    <a:p>
                      <a:pPr algn="r"/>
                      <a:r>
                        <a:rPr lang="en-US" sz="1500" dirty="0" smtClean="0"/>
                        <a:t>13 731</a:t>
                      </a:r>
                    </a:p>
                    <a:p>
                      <a:pPr algn="r"/>
                      <a:r>
                        <a:rPr lang="en-US" sz="1500" dirty="0" smtClean="0"/>
                        <a:t>6 396</a:t>
                      </a:r>
                    </a:p>
                    <a:p>
                      <a:pPr algn="r"/>
                      <a:r>
                        <a:rPr lang="en-US" sz="1500" dirty="0" smtClean="0"/>
                        <a:t>39 216</a:t>
                      </a:r>
                    </a:p>
                    <a:p>
                      <a:pPr algn="r"/>
                      <a:r>
                        <a:rPr lang="en-US" sz="1500" dirty="0" smtClean="0"/>
                        <a:t>1</a:t>
                      </a:r>
                      <a:r>
                        <a:rPr lang="en-US" sz="1500" baseline="0" dirty="0" smtClean="0"/>
                        <a:t> 416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320 042</a:t>
                      </a:r>
                    </a:p>
                    <a:p>
                      <a:pPr algn="r"/>
                      <a:r>
                        <a:rPr lang="en-US" sz="1500" dirty="0" smtClean="0"/>
                        <a:t>0</a:t>
                      </a:r>
                    </a:p>
                    <a:p>
                      <a:pPr algn="r"/>
                      <a:r>
                        <a:rPr lang="en-US" sz="1500" dirty="0" smtClean="0"/>
                        <a:t>0</a:t>
                      </a:r>
                    </a:p>
                    <a:p>
                      <a:pPr algn="r"/>
                      <a:r>
                        <a:rPr lang="en-US" sz="1500" dirty="0" smtClean="0"/>
                        <a:t>0</a:t>
                      </a:r>
                    </a:p>
                    <a:p>
                      <a:pPr algn="r"/>
                      <a:r>
                        <a:rPr lang="en-US" sz="1500" dirty="0" smtClean="0"/>
                        <a:t>0</a:t>
                      </a:r>
                    </a:p>
                    <a:p>
                      <a:pPr algn="r"/>
                      <a:r>
                        <a:rPr lang="en-US" sz="1500" dirty="0" smtClean="0"/>
                        <a:t>1 416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2 122 372</a:t>
                      </a:r>
                    </a:p>
                    <a:p>
                      <a:pPr algn="r"/>
                      <a:r>
                        <a:rPr lang="en-US" sz="1500" dirty="0" smtClean="0"/>
                        <a:t>874</a:t>
                      </a:r>
                    </a:p>
                    <a:p>
                      <a:pPr algn="r"/>
                      <a:r>
                        <a:rPr lang="en-US" sz="1500" dirty="0" smtClean="0"/>
                        <a:t>13 731</a:t>
                      </a:r>
                    </a:p>
                    <a:p>
                      <a:pPr algn="r"/>
                      <a:r>
                        <a:rPr lang="en-US" sz="1500" dirty="0" smtClean="0"/>
                        <a:t>6 396</a:t>
                      </a:r>
                    </a:p>
                    <a:p>
                      <a:pPr algn="r"/>
                      <a:r>
                        <a:rPr lang="en-US" sz="1500" dirty="0" smtClean="0"/>
                        <a:t>39 216</a:t>
                      </a:r>
                    </a:p>
                    <a:p>
                      <a:pPr algn="r"/>
                      <a:r>
                        <a:rPr lang="en-US" sz="1500" dirty="0" smtClean="0"/>
                        <a:t>0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</a:t>
                      </a:r>
                    </a:p>
                    <a:p>
                      <a:pPr algn="ctr"/>
                      <a:r>
                        <a:rPr lang="en-US" sz="1500" dirty="0" smtClean="0"/>
                        <a:t>0</a:t>
                      </a:r>
                    </a:p>
                    <a:p>
                      <a:pPr algn="ctr"/>
                      <a:r>
                        <a:rPr lang="en-US" sz="1500" dirty="0" smtClean="0"/>
                        <a:t>0</a:t>
                      </a:r>
                    </a:p>
                    <a:p>
                      <a:pPr algn="ctr"/>
                      <a:r>
                        <a:rPr lang="en-US" sz="1500" dirty="0" smtClean="0"/>
                        <a:t>0</a:t>
                      </a:r>
                    </a:p>
                    <a:p>
                      <a:pPr algn="ctr"/>
                      <a:r>
                        <a:rPr lang="en-US" sz="1500" dirty="0" smtClean="0"/>
                        <a:t>0</a:t>
                      </a:r>
                    </a:p>
                    <a:p>
                      <a:pPr algn="ctr"/>
                      <a:r>
                        <a:rPr lang="en-US" sz="1500" dirty="0" smtClean="0"/>
                        <a:t>100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6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 for capital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224 741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43 591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181 150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19</a:t>
                      </a:r>
                      <a:endParaRPr lang="en-ZA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986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Buildings and other fixed structures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Machinery &amp; Equipment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Software and Intangible Assets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Biological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163 970</a:t>
                      </a:r>
                    </a:p>
                    <a:p>
                      <a:pPr algn="r"/>
                      <a:r>
                        <a:rPr lang="en-US" sz="1500" dirty="0" smtClean="0"/>
                        <a:t>52 612</a:t>
                      </a:r>
                    </a:p>
                    <a:p>
                      <a:pPr algn="r"/>
                      <a:r>
                        <a:rPr lang="en-US" sz="1500" dirty="0" smtClean="0"/>
                        <a:t>8 134</a:t>
                      </a:r>
                    </a:p>
                    <a:p>
                      <a:pPr algn="r"/>
                      <a:r>
                        <a:rPr lang="en-US" sz="1500" dirty="0" smtClean="0"/>
                        <a:t>25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40 668</a:t>
                      </a:r>
                    </a:p>
                    <a:p>
                      <a:pPr algn="r"/>
                      <a:r>
                        <a:rPr lang="en-US" sz="1500" dirty="0" smtClean="0"/>
                        <a:t>2 923</a:t>
                      </a:r>
                    </a:p>
                    <a:p>
                      <a:pPr algn="r"/>
                      <a:r>
                        <a:rPr lang="en-US" sz="1500" dirty="0" smtClean="0"/>
                        <a:t>0</a:t>
                      </a:r>
                    </a:p>
                    <a:p>
                      <a:pPr algn="r"/>
                      <a:r>
                        <a:rPr lang="en-US" sz="1500" dirty="0" smtClean="0"/>
                        <a:t>0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123 302</a:t>
                      </a:r>
                    </a:p>
                    <a:p>
                      <a:pPr algn="r"/>
                      <a:r>
                        <a:rPr lang="en-US" sz="1500" dirty="0" smtClean="0"/>
                        <a:t>49 689</a:t>
                      </a:r>
                    </a:p>
                    <a:p>
                      <a:pPr algn="r"/>
                      <a:r>
                        <a:rPr lang="en-US" sz="1500" dirty="0" smtClean="0"/>
                        <a:t>8 134</a:t>
                      </a:r>
                    </a:p>
                    <a:p>
                      <a:pPr algn="r"/>
                      <a:r>
                        <a:rPr lang="en-US" sz="1500" dirty="0" smtClean="0"/>
                        <a:t>25</a:t>
                      </a:r>
                      <a:endParaRPr lang="en-Z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</a:t>
                      </a:r>
                    </a:p>
                    <a:p>
                      <a:pPr algn="ctr"/>
                      <a:r>
                        <a:rPr lang="en-US" sz="1500" dirty="0" smtClean="0"/>
                        <a:t>6</a:t>
                      </a:r>
                    </a:p>
                    <a:p>
                      <a:pPr algn="ctr"/>
                      <a:r>
                        <a:rPr lang="en-US" sz="1500" dirty="0" smtClean="0"/>
                        <a:t>0</a:t>
                      </a:r>
                    </a:p>
                    <a:p>
                      <a:pPr algn="ctr"/>
                      <a:r>
                        <a:rPr lang="en-US" sz="1500" dirty="0" smtClean="0"/>
                        <a:t>0</a:t>
                      </a:r>
                      <a:endParaRPr lang="en-Z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630">
                <a:tc>
                  <a:txBody>
                    <a:bodyPr/>
                    <a:lstStyle/>
                    <a:p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 for  financial assets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0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0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0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0</a:t>
                      </a:r>
                      <a:endParaRPr lang="en-ZA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578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Total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8 188 499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1 434 837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6 753 662</a:t>
                      </a:r>
                      <a:endParaRPr lang="en-ZA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18</a:t>
                      </a:r>
                      <a:endParaRPr lang="en-ZA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76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250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30 Days Payment Report: 30 June 2020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7797681"/>
              </p:ext>
            </p:extLst>
          </p:nvPr>
        </p:nvGraphicFramePr>
        <p:xfrm>
          <a:off x="327257" y="762655"/>
          <a:ext cx="8479863" cy="2721692"/>
        </p:xfrm>
        <a:graphic>
          <a:graphicData uri="http://schemas.openxmlformats.org/drawingml/2006/table">
            <a:tbl>
              <a:tblPr/>
              <a:tblGrid>
                <a:gridCol w="1058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1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40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2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2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19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19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190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31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161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2615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PERFOMANCE INDICATOR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 of payments paid by Head office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466,337,377.50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230,084,342.87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207,128,179.98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payments paid by Head office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Payments Paid by Head Office after 30 days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 of payments paid by CPT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342,595.47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54,103,186.61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74,831,506.76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0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payments paid by CPT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3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Payments Paid by CTN Office after 30 days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45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Avarage number of days taken by Head Office to finalize payments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46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Avarage number of days taken by CTN office to finalize payments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140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line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8701593"/>
              </p:ext>
            </p:extLst>
          </p:nvPr>
        </p:nvGraphicFramePr>
        <p:xfrm>
          <a:off x="327257" y="3647974"/>
          <a:ext cx="8479863" cy="2492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36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86"/>
            <a:ext cx="8229600" cy="64942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Goods and Services: Expanded Public Works </a:t>
            </a:r>
            <a:r>
              <a:rPr lang="en-US" sz="2400" b="1" dirty="0" err="1"/>
              <a:t>Programme</a:t>
            </a:r>
            <a:r>
              <a:rPr lang="en-US" sz="2400" b="1" dirty="0"/>
              <a:t>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Earmarked </a:t>
            </a:r>
            <a:r>
              <a:rPr lang="en-US" sz="2400" b="1" dirty="0"/>
              <a:t>Funding for Projects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8893734"/>
              </p:ext>
            </p:extLst>
          </p:nvPr>
        </p:nvGraphicFramePr>
        <p:xfrm>
          <a:off x="116116" y="856646"/>
          <a:ext cx="8864254" cy="46619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5627">
                  <a:extLst>
                    <a:ext uri="{9D8B030D-6E8A-4147-A177-3AD203B41FA5}">
                      <a16:colId xmlns:a16="http://schemas.microsoft.com/office/drawing/2014/main" xmlns="" val="2292039888"/>
                    </a:ext>
                  </a:extLst>
                </a:gridCol>
                <a:gridCol w="1309036">
                  <a:extLst>
                    <a:ext uri="{9D8B030D-6E8A-4147-A177-3AD203B41FA5}">
                      <a16:colId xmlns:a16="http://schemas.microsoft.com/office/drawing/2014/main" xmlns="" val="1917243572"/>
                    </a:ext>
                  </a:extLst>
                </a:gridCol>
                <a:gridCol w="1251284">
                  <a:extLst>
                    <a:ext uri="{9D8B030D-6E8A-4147-A177-3AD203B41FA5}">
                      <a16:colId xmlns:a16="http://schemas.microsoft.com/office/drawing/2014/main" xmlns="" val="3972117239"/>
                    </a:ext>
                  </a:extLst>
                </a:gridCol>
                <a:gridCol w="1158667">
                  <a:extLst>
                    <a:ext uri="{9D8B030D-6E8A-4147-A177-3AD203B41FA5}">
                      <a16:colId xmlns:a16="http://schemas.microsoft.com/office/drawing/2014/main" xmlns="" val="3341960825"/>
                    </a:ext>
                  </a:extLst>
                </a:gridCol>
                <a:gridCol w="939640">
                  <a:extLst>
                    <a:ext uri="{9D8B030D-6E8A-4147-A177-3AD203B41FA5}">
                      <a16:colId xmlns:a16="http://schemas.microsoft.com/office/drawing/2014/main" xmlns="" val="106912328"/>
                    </a:ext>
                  </a:extLst>
                </a:gridCol>
              </a:tblGrid>
              <a:tr h="14534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Expanded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Public Works Programmes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Adjusted Estimates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Q1: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Expenditure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April –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30 June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Balance available till 31 March ‘21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Spent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963713391"/>
                  </a:ext>
                </a:extLst>
              </a:tr>
              <a:tr h="7625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Working for Water 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Incentives</a:t>
                      </a:r>
                      <a:endParaRPr lang="en-US" sz="14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216 883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203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542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30 189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186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694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203 542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14%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300222664"/>
                  </a:ext>
                </a:extLst>
              </a:tr>
              <a:tr h="7625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Working on Fire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Incentives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113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091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146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108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113 091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130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672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15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436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89%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273948331"/>
                  </a:ext>
                </a:extLst>
              </a:tr>
              <a:tr h="7625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Environmental</a:t>
                      </a:r>
                      <a:r>
                        <a:rPr lang="en-US" sz="1400" b="1" baseline="0" dirty="0" smtClean="0">
                          <a:latin typeface="+mj-lt"/>
                          <a:cs typeface="Arial" pitchFamily="34" charset="0"/>
                        </a:rPr>
                        <a:t> Projects</a:t>
                      </a:r>
                      <a:endParaRPr lang="en-US" sz="1400" b="1" dirty="0" smtClean="0"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Incentives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196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116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180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344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95 967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149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180 344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49%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1916025778"/>
                  </a:ext>
                </a:extLst>
              </a:tr>
              <a:tr h="4619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Total</a:t>
                      </a:r>
                      <a:endParaRPr lang="en-US" sz="14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056 084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369 919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686 165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35%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3803388624"/>
                  </a:ext>
                </a:extLst>
              </a:tr>
              <a:tr h="4590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 Spent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35%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65%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38430068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8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86"/>
            <a:ext cx="8229600" cy="41864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Transfers: </a:t>
            </a:r>
            <a:r>
              <a:rPr lang="en-US" sz="2400" b="1" dirty="0" smtClean="0"/>
              <a:t>Public Entities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1204939"/>
              </p:ext>
            </p:extLst>
          </p:nvPr>
        </p:nvGraphicFramePr>
        <p:xfrm>
          <a:off x="58058" y="546935"/>
          <a:ext cx="8931938" cy="48891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3921">
                  <a:extLst>
                    <a:ext uri="{9D8B030D-6E8A-4147-A177-3AD203B41FA5}">
                      <a16:colId xmlns:a16="http://schemas.microsoft.com/office/drawing/2014/main" xmlns="" val="2292039888"/>
                    </a:ext>
                  </a:extLst>
                </a:gridCol>
                <a:gridCol w="1378545">
                  <a:extLst>
                    <a:ext uri="{9D8B030D-6E8A-4147-A177-3AD203B41FA5}">
                      <a16:colId xmlns:a16="http://schemas.microsoft.com/office/drawing/2014/main" xmlns="" val="1917243572"/>
                    </a:ext>
                  </a:extLst>
                </a:gridCol>
                <a:gridCol w="1379696">
                  <a:extLst>
                    <a:ext uri="{9D8B030D-6E8A-4147-A177-3AD203B41FA5}">
                      <a16:colId xmlns:a16="http://schemas.microsoft.com/office/drawing/2014/main" xmlns="" val="3972117239"/>
                    </a:ext>
                  </a:extLst>
                </a:gridCol>
                <a:gridCol w="1302920">
                  <a:extLst>
                    <a:ext uri="{9D8B030D-6E8A-4147-A177-3AD203B41FA5}">
                      <a16:colId xmlns:a16="http://schemas.microsoft.com/office/drawing/2014/main" xmlns="" val="1288018754"/>
                    </a:ext>
                  </a:extLst>
                </a:gridCol>
                <a:gridCol w="1126856">
                  <a:extLst>
                    <a:ext uri="{9D8B030D-6E8A-4147-A177-3AD203B41FA5}">
                      <a16:colId xmlns:a16="http://schemas.microsoft.com/office/drawing/2014/main" xmlns="" val="106912328"/>
                    </a:ext>
                  </a:extLst>
                </a:gridCol>
              </a:tblGrid>
              <a:tr h="11506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Departmental Agencies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Adjusted Estimates</a:t>
                      </a:r>
                    </a:p>
                    <a:p>
                      <a:pPr algn="ct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Q1: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Expenditure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April – 30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June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2020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Balance available till 31 March ‘21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Variance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Spent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963713391"/>
                  </a:ext>
                </a:extLst>
              </a:tr>
              <a:tr h="7349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South African National Parks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Operational Expenditure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Expanded Public Works </a:t>
                      </a:r>
                      <a:r>
                        <a:rPr lang="en-US" sz="1300" b="0" dirty="0" err="1" smtClean="0">
                          <a:latin typeface="+mj-lt"/>
                          <a:cs typeface="Arial" pitchFamily="34" charset="0"/>
                        </a:rPr>
                        <a:t>Programme</a:t>
                      </a: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 Projects</a:t>
                      </a:r>
                      <a:endParaRPr lang="en-US" sz="13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1 359 886</a:t>
                      </a: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255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440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85 950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1 273 936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255 440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1437378037"/>
                  </a:ext>
                </a:extLst>
              </a:tr>
              <a:tr h="7160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South African National Biodiversity Institute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Operational Expenditure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Expanded Public Works </a:t>
                      </a:r>
                      <a:r>
                        <a:rPr lang="en-US" sz="1300" b="0" dirty="0" err="1" smtClean="0">
                          <a:latin typeface="+mj-lt"/>
                          <a:cs typeface="Arial" pitchFamily="34" charset="0"/>
                        </a:rPr>
                        <a:t>Programme</a:t>
                      </a: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 Projects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369 048</a:t>
                      </a: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38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081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95 763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5 735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273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285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32 346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26%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15%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300222664"/>
                  </a:ext>
                </a:extLst>
              </a:tr>
              <a:tr h="546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South African Weather Service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Operational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248 812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52 045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196 767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21%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273948331"/>
                  </a:ext>
                </a:extLst>
              </a:tr>
              <a:tr h="7254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iSimangaliso Wetland Park Authority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Operational Expenditure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Expanded</a:t>
                      </a: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 Public Works </a:t>
                      </a:r>
                      <a:r>
                        <a:rPr lang="en-US" sz="1300" b="0" baseline="0" dirty="0" err="1" smtClean="0">
                          <a:latin typeface="+mj-lt"/>
                          <a:cs typeface="Arial" pitchFamily="34" charset="0"/>
                        </a:rPr>
                        <a:t>Programme</a:t>
                      </a: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 Projects</a:t>
                      </a:r>
                      <a:endParaRPr lang="en-US" sz="1300" b="0" dirty="0" smtClean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155 672</a:t>
                      </a: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64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288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9 515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146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157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64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288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1916025778"/>
                  </a:ext>
                </a:extLst>
              </a:tr>
              <a:tr h="497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Marine Living Resources Fund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Operational Expenditure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196 100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71 034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125 066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36%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50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Total</a:t>
                      </a:r>
                      <a:endParaRPr lang="en-US" sz="14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2 687 327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320 042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2 367 285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1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86"/>
            <a:ext cx="8229600" cy="41864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Transfers: </a:t>
            </a:r>
            <a:r>
              <a:rPr lang="en-US" sz="2400" b="1" dirty="0" smtClean="0"/>
              <a:t>Other Agencies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9037845"/>
              </p:ext>
            </p:extLst>
          </p:nvPr>
        </p:nvGraphicFramePr>
        <p:xfrm>
          <a:off x="116116" y="685190"/>
          <a:ext cx="8845004" cy="47930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41998">
                  <a:extLst>
                    <a:ext uri="{9D8B030D-6E8A-4147-A177-3AD203B41FA5}">
                      <a16:colId xmlns:a16="http://schemas.microsoft.com/office/drawing/2014/main" xmlns="" val="2292039888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xmlns="" val="1917243572"/>
                    </a:ext>
                  </a:extLst>
                </a:gridCol>
                <a:gridCol w="1482290">
                  <a:extLst>
                    <a:ext uri="{9D8B030D-6E8A-4147-A177-3AD203B41FA5}">
                      <a16:colId xmlns:a16="http://schemas.microsoft.com/office/drawing/2014/main" xmlns="" val="3972117239"/>
                    </a:ext>
                  </a:extLst>
                </a:gridCol>
                <a:gridCol w="1046149">
                  <a:extLst>
                    <a:ext uri="{9D8B030D-6E8A-4147-A177-3AD203B41FA5}">
                      <a16:colId xmlns:a16="http://schemas.microsoft.com/office/drawing/2014/main" xmlns="" val="1288018754"/>
                    </a:ext>
                  </a:extLst>
                </a:gridCol>
                <a:gridCol w="1138786">
                  <a:extLst>
                    <a:ext uri="{9D8B030D-6E8A-4147-A177-3AD203B41FA5}">
                      <a16:colId xmlns:a16="http://schemas.microsoft.com/office/drawing/2014/main" xmlns="" val="106912328"/>
                    </a:ext>
                  </a:extLst>
                </a:gridCol>
              </a:tblGrid>
              <a:tr h="12783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 Profit Organisations ;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Other Agencies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And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Employee Social Benefits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Adjusted Estimates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Q1: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Expenditure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April – 30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June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2020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Balance available till 31 March ‘21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"/>
                          <a:cs typeface=""/>
                        </a:rPr>
                        <a:t>Variance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j-lt"/>
                          <a:ea typeface=""/>
                          <a:cs typeface=""/>
                        </a:rPr>
                        <a:t>R’000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Spent</a:t>
                      </a:r>
                    </a:p>
                  </a:txBody>
                  <a:tcPr marL="91434" marR="91434" marT="45698" marB="45698"/>
                </a:tc>
                <a:extLst>
                  <a:ext uri="{0D108BD9-81ED-4DB2-BD59-A6C34878D82A}">
                    <a16:rowId xmlns:a16="http://schemas.microsoft.com/office/drawing/2014/main" xmlns="" val="963713391"/>
                  </a:ext>
                </a:extLst>
              </a:tr>
              <a:tr h="29338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DBSA: Green Fund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National</a:t>
                      </a: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 Association for Clean Air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Global Environmental Fund (GEF)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International Union of Forestry Research </a:t>
                      </a:r>
                      <a:r>
                        <a:rPr lang="en-US" sz="1300" b="0" baseline="0" dirty="0" err="1" smtClean="0">
                          <a:latin typeface="+mj-lt"/>
                          <a:cs typeface="Arial" pitchFamily="34" charset="0"/>
                        </a:rPr>
                        <a:t>Organisations</a:t>
                      </a:r>
                      <a:endParaRPr lang="en-US" sz="1300" b="0" baseline="0" dirty="0" smtClean="0"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Environmental Assessment Practitioner Association of 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African World Heritage Fund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Kwa-Zulu Natal Conservation Board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Forest Sector Charter Council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Recycling Enterprise Support Programme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latin typeface="+mj-lt"/>
                          <a:cs typeface="Arial" pitchFamily="34" charset="0"/>
                        </a:rPr>
                        <a:t>Other Transfers: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Social Benefits (leave gratuity, injury on duty, retirement benefit)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Donations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Vehicle Licenses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28 137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1 400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13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719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583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1 055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1 358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5 206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873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1 216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874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1 216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28 137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1 400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13 719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2 583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1 055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358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5 206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873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874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endParaRPr lang="en-US" sz="1300" b="0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0%</a:t>
                      </a:r>
                    </a:p>
                  </a:txBody>
                  <a:tcPr marL="91434" marR="91434" marT="45698" marB="45698"/>
                </a:tc>
                <a:extLst>
                  <a:ext uri="{0D108BD9-81ED-4DB2-BD59-A6C34878D82A}">
                    <a16:rowId xmlns:a16="http://schemas.microsoft.com/office/drawing/2014/main" xmlns="" val="1437378037"/>
                  </a:ext>
                </a:extLst>
              </a:tr>
              <a:tr h="2876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Total</a:t>
                      </a:r>
                      <a:endParaRPr lang="en-US" sz="13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61 633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1 416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60 217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2%</a:t>
                      </a:r>
                    </a:p>
                  </a:txBody>
                  <a:tcPr marL="91434" marR="91434" marT="45698" marB="45698"/>
                </a:tc>
                <a:extLst>
                  <a:ext uri="{0D108BD9-81ED-4DB2-BD59-A6C34878D82A}">
                    <a16:rowId xmlns:a16="http://schemas.microsoft.com/office/drawing/2014/main" xmlns="" val="4031552482"/>
                  </a:ext>
                </a:extLst>
              </a:tr>
              <a:tr h="2876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% Spent</a:t>
                      </a: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2%</a:t>
                      </a:r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98%</a:t>
                      </a:r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ZA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98" marB="45698"/>
                </a:tc>
                <a:extLst>
                  <a:ext uri="{0D108BD9-81ED-4DB2-BD59-A6C34878D82A}">
                    <a16:rowId xmlns:a16="http://schemas.microsoft.com/office/drawing/2014/main" xmlns="" val="39686126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6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2" y="357113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>
                <a:solidFill>
                  <a:srgbClr val="003500"/>
                </a:solidFill>
              </a:rPr>
              <a:t>THANK YOU!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8636" y="2853846"/>
            <a:ext cx="8229600" cy="254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 err="1" smtClean="0"/>
              <a:t>Mr</a:t>
            </a:r>
            <a:r>
              <a:rPr lang="en-US" sz="1500" b="1" dirty="0" smtClean="0"/>
              <a:t> Rannoi Sedumo</a:t>
            </a:r>
            <a:endParaRPr lang="en-US" sz="1500" b="1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Chief Financial Officer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Department of Environment,  Forestry and Fisheries</a:t>
            </a:r>
          </a:p>
          <a:p>
            <a:pPr marL="0" indent="0">
              <a:buNone/>
            </a:pPr>
            <a:r>
              <a:rPr lang="en-US" sz="1500" dirty="0"/>
              <a:t>Tel: 012 399 </a:t>
            </a:r>
            <a:r>
              <a:rPr lang="en-US" sz="1500" dirty="0" smtClean="0"/>
              <a:t>9038     </a:t>
            </a:r>
            <a:r>
              <a:rPr lang="en-US" sz="1500" dirty="0"/>
              <a:t>|     Mobile: </a:t>
            </a:r>
            <a:r>
              <a:rPr lang="en-US" sz="1500" dirty="0" smtClean="0"/>
              <a:t>083 310 1983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Website: http://</a:t>
            </a:r>
            <a:r>
              <a:rPr lang="en-US" sz="1500" dirty="0" err="1"/>
              <a:t>www.environment.gov.za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Address: The Environment House, 473 Steve </a:t>
            </a:r>
            <a:r>
              <a:rPr lang="en-US" sz="1500" dirty="0" err="1"/>
              <a:t>Biko</a:t>
            </a:r>
            <a:r>
              <a:rPr lang="en-US" sz="1500" dirty="0"/>
              <a:t> Road, Arcadia, Pretoria, 0083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8333" y="2672269"/>
            <a:ext cx="0" cy="2573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05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2503"/>
          </a:xfrm>
        </p:spPr>
        <p:txBody>
          <a:bodyPr>
            <a:normAutofit fontScale="90000"/>
          </a:bodyPr>
          <a:lstStyle/>
          <a:p>
            <a:r>
              <a:rPr lang="en-US" altLang="en-US" sz="3000" b="1" dirty="0">
                <a:solidFill>
                  <a:prstClr val="black"/>
                </a:solidFill>
              </a:rPr>
              <a:t>Presentation 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9" y="711200"/>
            <a:ext cx="8431731" cy="5414963"/>
          </a:xfrm>
        </p:spPr>
        <p:txBody>
          <a:bodyPr>
            <a:normAutofit/>
          </a:bodyPr>
          <a:lstStyle/>
          <a:p>
            <a:pPr marL="0" lvl="0" indent="0" defTabSz="914400" eaLnBrk="0" hangingPunct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Expenditure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per </a:t>
            </a:r>
            <a:r>
              <a:rPr lang="en-US" alt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Programme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defTabSz="914400" eaLnBrk="0" hangingPunct="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Expenditure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per Economic Classification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 smtClean="0">
                <a:latin typeface="Arial" panose="020B0604020202020204" pitchFamily="34" charset="0"/>
              </a:rPr>
              <a:t> 30 </a:t>
            </a:r>
            <a:r>
              <a:rPr lang="en-US" altLang="en-US" sz="2400" dirty="0">
                <a:latin typeface="Arial" panose="020B0604020202020204" pitchFamily="34" charset="0"/>
              </a:rPr>
              <a:t>Days Payment </a:t>
            </a:r>
            <a:r>
              <a:rPr lang="en-US" altLang="en-US" sz="2400" dirty="0" smtClean="0">
                <a:latin typeface="Arial" panose="020B0604020202020204" pitchFamily="34" charset="0"/>
              </a:rPr>
              <a:t>Report 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 smtClean="0">
                <a:latin typeface="Arial" panose="020B0604020202020204" pitchFamily="34" charset="0"/>
              </a:rPr>
              <a:t> Compensation Expenditure</a:t>
            </a:r>
            <a:endParaRPr lang="en-US" altLang="en-US" sz="240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Goods and Services: Expanded Public Works </a:t>
            </a:r>
            <a:r>
              <a:rPr lang="en-US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Programme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 	Earmarked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Transfers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: Departmental Agencies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Transfers: Other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Agencies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6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86"/>
            <a:ext cx="8229600" cy="312503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>
                <a:solidFill>
                  <a:prstClr val="black"/>
                </a:solidFill>
              </a:rPr>
              <a:t>Expenditure per </a:t>
            </a:r>
            <a:r>
              <a:rPr lang="en-US" altLang="en-US" sz="2400" b="1" dirty="0" err="1">
                <a:solidFill>
                  <a:prstClr val="black"/>
                </a:solidFill>
              </a:rPr>
              <a:t>Programme</a:t>
            </a:r>
            <a:r>
              <a:rPr lang="en-US" altLang="en-US" sz="2400" b="1" dirty="0">
                <a:solidFill>
                  <a:prstClr val="black"/>
                </a:solidFill>
              </a:rPr>
              <a:t> till 31 </a:t>
            </a:r>
            <a:r>
              <a:rPr lang="en-US" altLang="en-US" sz="2400" b="1" dirty="0" smtClean="0">
                <a:solidFill>
                  <a:prstClr val="black"/>
                </a:solidFill>
              </a:rPr>
              <a:t>March 2020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9892804"/>
              </p:ext>
            </p:extLst>
          </p:nvPr>
        </p:nvGraphicFramePr>
        <p:xfrm>
          <a:off x="154003" y="535831"/>
          <a:ext cx="8906870" cy="52786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4443">
                  <a:extLst>
                    <a:ext uri="{9D8B030D-6E8A-4147-A177-3AD203B41FA5}">
                      <a16:colId xmlns:a16="http://schemas.microsoft.com/office/drawing/2014/main" xmlns="" val="2292039888"/>
                    </a:ext>
                  </a:extLst>
                </a:gridCol>
                <a:gridCol w="933651">
                  <a:extLst>
                    <a:ext uri="{9D8B030D-6E8A-4147-A177-3AD203B41FA5}">
                      <a16:colId xmlns:a16="http://schemas.microsoft.com/office/drawing/2014/main" xmlns="" val="1917243572"/>
                    </a:ext>
                  </a:extLst>
                </a:gridCol>
                <a:gridCol w="991402">
                  <a:extLst>
                    <a:ext uri="{9D8B030D-6E8A-4147-A177-3AD203B41FA5}">
                      <a16:colId xmlns:a16="http://schemas.microsoft.com/office/drawing/2014/main" xmlns="" val="3972117239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xmlns="" val="814726552"/>
                    </a:ext>
                  </a:extLst>
                </a:gridCol>
                <a:gridCol w="972152">
                  <a:extLst>
                    <a:ext uri="{9D8B030D-6E8A-4147-A177-3AD203B41FA5}">
                      <a16:colId xmlns:a16="http://schemas.microsoft.com/office/drawing/2014/main" xmlns="" val="1847092180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xmlns="" val="3341960825"/>
                    </a:ext>
                  </a:extLst>
                </a:gridCol>
                <a:gridCol w="885525">
                  <a:extLst>
                    <a:ext uri="{9D8B030D-6E8A-4147-A177-3AD203B41FA5}">
                      <a16:colId xmlns:a16="http://schemas.microsoft.com/office/drawing/2014/main" xmlns="" val="1288018754"/>
                    </a:ext>
                  </a:extLst>
                </a:gridCol>
                <a:gridCol w="696519">
                  <a:extLst>
                    <a:ext uri="{9D8B030D-6E8A-4147-A177-3AD203B41FA5}">
                      <a16:colId xmlns:a16="http://schemas.microsoft.com/office/drawing/2014/main" xmlns="" val="106912328"/>
                    </a:ext>
                  </a:extLst>
                </a:gridCol>
              </a:tblGrid>
              <a:tr h="15785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Final 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Appro-priation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Q1: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Expendi-ture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 April – 30 June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2019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Q2: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Expendi-ture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 July – 30 Sept 2019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Q3: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Expendi-ture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1 Oct – 31 Dec 2019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Q4: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Expendi-ture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 Jan – 31 March 2020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Variance</a:t>
                      </a:r>
                    </a:p>
                    <a:p>
                      <a:pPr algn="ctr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Spent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963713391"/>
                  </a:ext>
                </a:extLst>
              </a:tr>
              <a:tr h="297744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1. Administration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911 882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198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551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219 536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201 782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290 364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1 649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300222664"/>
                  </a:ext>
                </a:extLst>
              </a:tr>
              <a:tr h="52023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2.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Legal, Authorisations, 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 Compliance and Enforcement 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220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495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44 248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54 721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61 234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59 899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393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100%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273948331"/>
                  </a:ext>
                </a:extLst>
              </a:tr>
              <a:tr h="29774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3. Oceans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and Coasts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494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645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100 500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99 387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117 419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141 315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36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024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93%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1916025778"/>
                  </a:ext>
                </a:extLst>
              </a:tr>
              <a:tr h="52873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4. Climate Change, Air Quality 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and Sustainable Development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450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251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84 769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119 969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138 684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106 829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100%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3803388624"/>
                  </a:ext>
                </a:extLst>
              </a:tr>
              <a:tr h="50615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5. Biodiversity and 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  Conservation      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796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896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214 067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186 295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208 630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187 855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100%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384300680"/>
                  </a:ext>
                </a:extLst>
              </a:tr>
              <a:tr h="37853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6. Environmental Programmes</a:t>
                      </a:r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3 996 778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521 711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645 800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1 218 378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1 546 441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64 448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98%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738158927"/>
                  </a:ext>
                </a:extLst>
              </a:tr>
              <a:tr h="506155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7. Chemicals and Waste  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   Management 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612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724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66 473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132 802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134 275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255 512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662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96%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1458674799"/>
                  </a:ext>
                </a:extLst>
              </a:tr>
              <a:tr h="33062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Total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7 483 671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1 230 319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1 458 510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2 080 402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2 588 215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126 225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98%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788133624"/>
                  </a:ext>
                </a:extLst>
              </a:tr>
              <a:tr h="282857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% Spent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16%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19%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29%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34%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2%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xmlns="" val="227084709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36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86"/>
            <a:ext cx="8229600" cy="312503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Expenditure per </a:t>
            </a:r>
            <a:r>
              <a:rPr lang="en-US" sz="2800" b="1" dirty="0" smtClean="0"/>
              <a:t>Economic </a:t>
            </a:r>
            <a:r>
              <a:rPr lang="en-US" sz="2800" b="1" dirty="0"/>
              <a:t>Classification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0015537"/>
              </p:ext>
            </p:extLst>
          </p:nvPr>
        </p:nvGraphicFramePr>
        <p:xfrm>
          <a:off x="116114" y="430889"/>
          <a:ext cx="8944758" cy="63693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9231">
                  <a:extLst>
                    <a:ext uri="{9D8B030D-6E8A-4147-A177-3AD203B41FA5}">
                      <a16:colId xmlns:a16="http://schemas.microsoft.com/office/drawing/2014/main" xmlns="" val="2292039888"/>
                    </a:ext>
                  </a:extLst>
                </a:gridCol>
                <a:gridCol w="960582">
                  <a:extLst>
                    <a:ext uri="{9D8B030D-6E8A-4147-A177-3AD203B41FA5}">
                      <a16:colId xmlns:a16="http://schemas.microsoft.com/office/drawing/2014/main" xmlns="" val="19172435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97211723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814726552"/>
                    </a:ext>
                  </a:extLst>
                </a:gridCol>
                <a:gridCol w="1099128">
                  <a:extLst>
                    <a:ext uri="{9D8B030D-6E8A-4147-A177-3AD203B41FA5}">
                      <a16:colId xmlns:a16="http://schemas.microsoft.com/office/drawing/2014/main" xmlns="" val="1847092180"/>
                    </a:ext>
                  </a:extLst>
                </a:gridCol>
                <a:gridCol w="979054">
                  <a:extLst>
                    <a:ext uri="{9D8B030D-6E8A-4147-A177-3AD203B41FA5}">
                      <a16:colId xmlns:a16="http://schemas.microsoft.com/office/drawing/2014/main" xmlns="" val="3341960825"/>
                    </a:ext>
                  </a:extLst>
                </a:gridCol>
                <a:gridCol w="988291">
                  <a:extLst>
                    <a:ext uri="{9D8B030D-6E8A-4147-A177-3AD203B41FA5}">
                      <a16:colId xmlns:a16="http://schemas.microsoft.com/office/drawing/2014/main" xmlns="" val="1288018754"/>
                    </a:ext>
                  </a:extLst>
                </a:gridCol>
                <a:gridCol w="729672">
                  <a:extLst>
                    <a:ext uri="{9D8B030D-6E8A-4147-A177-3AD203B41FA5}">
                      <a16:colId xmlns:a16="http://schemas.microsoft.com/office/drawing/2014/main" xmlns="" val="106912328"/>
                    </a:ext>
                  </a:extLst>
                </a:gridCol>
              </a:tblGrid>
              <a:tr h="155906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Economic classification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Appro-priation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Q1: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Expendi-ture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 April – 30 June 2019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Q2: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Expendi-ture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 July – 30 Sept 2019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Q3: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Expendi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1 Oct – 31 Dec 2019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Q4: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Expendi-ture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1 Jan – 31 Mar 2020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R’000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Spent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963713391"/>
                  </a:ext>
                </a:extLst>
              </a:tr>
              <a:tr h="299730">
                <a:tc>
                  <a:txBody>
                    <a:bodyPr/>
                    <a:lstStyle>
                      <a:lvl1pPr marL="342900" indent="-3429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Current Payments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4 884 243    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798 623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1 212 275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1 624 337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1 178 429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70 579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300222664"/>
                  </a:ext>
                </a:extLst>
              </a:tr>
              <a:tr h="72847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Compensation of employees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Rent on land: Waste Bureau 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1 237 539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3 614 238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32 466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302 573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493 939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2 111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310 763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898 707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2 805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335 256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1 271 970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17 111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315 356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852 634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10 439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(26 409)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96 988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102%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273948331"/>
                  </a:ext>
                </a:extLst>
              </a:tr>
              <a:tr h="29973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Transfers and Subsidies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2 080 363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404 367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183 724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407 319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1 030 956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53 997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1916025778"/>
                  </a:ext>
                </a:extLst>
              </a:tr>
              <a:tr h="155906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Provinces and Municipalities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Foreign Governments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Non-Profits Institutions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DBSA: Green fund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Recycle Enterprise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Supp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Households: Social &amp; Other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1 898 832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23 500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8 496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24 840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69 000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55 543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381 105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1 287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15 927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6 029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160 318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5 609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6 761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9 923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1 023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378 937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23 500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2 322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1 922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978 019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4 942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46 569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12 716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40 828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3803388624"/>
                  </a:ext>
                </a:extLst>
              </a:tr>
              <a:tr h="2997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 for capital assets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517 421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27 329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62 511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47 212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378 720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1 649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384300680"/>
                  </a:ext>
                </a:extLst>
              </a:tr>
              <a:tr h="92939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PPP Environment House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Other Fixed Structures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Machinery &amp; Equipment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Software and Intangible Ass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159 138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283 464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40 980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33 839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25 780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1 373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52 746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8 216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1 549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39 473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5 075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2 664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39 490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283 464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26 316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29 450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1 649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738158927"/>
                  </a:ext>
                </a:extLst>
              </a:tr>
              <a:tr h="2997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 for  financial assets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1 644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1 534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1458674799"/>
                  </a:ext>
                </a:extLst>
              </a:tr>
              <a:tr h="2997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1438" marR="91438" marT="45663" marB="45663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7 483 671</a:t>
                      </a:r>
                    </a:p>
                  </a:txBody>
                  <a:tcPr marL="91428" marR="91428" marT="45690" marB="45690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1 230 319</a:t>
                      </a:r>
                    </a:p>
                  </a:txBody>
                  <a:tcPr marL="91428" marR="91428" marT="45690" marB="45690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1 458 510</a:t>
                      </a:r>
                    </a:p>
                  </a:txBody>
                  <a:tcPr marL="91428" marR="91428" marT="45690" marB="4569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2 080 402</a:t>
                      </a:r>
                    </a:p>
                  </a:txBody>
                  <a:tcPr marL="91428" marR="91428" marT="45690" marB="4569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2 588 215</a:t>
                      </a:r>
                    </a:p>
                  </a:txBody>
                  <a:tcPr marL="91428" marR="91428" marT="45690" marB="45690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126 225</a:t>
                      </a:r>
                    </a:p>
                  </a:txBody>
                  <a:tcPr marL="91428" marR="91428" marT="45690" marB="45690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1438" marR="91438" marT="45663" marB="45663" horzOverflow="overflow"/>
                </a:tc>
                <a:extLst>
                  <a:ext uri="{0D108BD9-81ED-4DB2-BD59-A6C34878D82A}">
                    <a16:rowId xmlns:a16="http://schemas.microsoft.com/office/drawing/2014/main" xmlns="" val="78813362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77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2503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/>
              <a:t>30 Days Payment Report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463" y="691904"/>
            <a:ext cx="8804275" cy="2490536"/>
          </a:xfrm>
          <a:prstGeom prst="rect">
            <a:avLst/>
          </a:prstGeom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0815073"/>
              </p:ext>
            </p:extLst>
          </p:nvPr>
        </p:nvGraphicFramePr>
        <p:xfrm>
          <a:off x="169862" y="3287202"/>
          <a:ext cx="8804275" cy="2620111"/>
        </p:xfrm>
        <a:graphic>
          <a:graphicData uri="http://schemas.openxmlformats.org/presentationml/2006/ole">
            <p:oleObj spid="_x0000_s2067" name="Macro-Enabled Worksheet" r:id="rId5" imgW="13969901" imgH="4089429" progId="Excel.SheetMacroEnabled.12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24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884139"/>
              </p:ext>
            </p:extLst>
          </p:nvPr>
        </p:nvGraphicFramePr>
        <p:xfrm>
          <a:off x="-2" y="580377"/>
          <a:ext cx="9098281" cy="6216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2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961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Actual / Projected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Reasons for increases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Salaries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 and Wages</a:t>
                      </a:r>
                      <a:endParaRPr lang="en-US" sz="13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Social contributions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  <a:p>
                      <a:pPr algn="ctr"/>
                      <a:endParaRPr lang="en-US" sz="13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ZA" sz="13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59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April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Salary Increases effected L4-L12 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90 302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344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101 646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May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631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357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988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June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676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11 263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939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61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July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General Salary Increase Adjust SMS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469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295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764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August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165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728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893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September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687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392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105 079</a:t>
                      </a: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863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October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Incentive and Pay Progression SMS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(1,5% of 1 237 537 = 18 563)</a:t>
                      </a: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106 728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11 357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085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November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309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11 978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108 287</a:t>
                      </a: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December 2019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356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11 555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911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January 2020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91 864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11 866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106 911</a:t>
                      </a: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February 2020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138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006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106 911</a:t>
                      </a: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57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0" baseline="0" dirty="0" smtClean="0">
                          <a:solidFill>
                            <a:schemeClr val="tx1"/>
                          </a:solidFill>
                        </a:rPr>
                        <a:t>March 2020</a:t>
                      </a: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3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299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</a:rPr>
                        <a:t> 182</a:t>
                      </a: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106 911</a:t>
                      </a: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307">
                <a:tc grid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Total Actual Compensation of Employees Expenditure 2019/20</a:t>
                      </a:r>
                      <a:endParaRPr lang="en-ZA" sz="13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1 123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 623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 325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1 263 948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571">
                <a:tc grid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300" b="1" baseline="0" dirty="0" smtClean="0">
                          <a:solidFill>
                            <a:schemeClr val="tx1"/>
                          </a:solidFill>
                        </a:rPr>
                        <a:t>Total Allocation ENE 2019 (Ceiling Amount = 1 237 537)</a:t>
                      </a:r>
                    </a:p>
                  </a:txBody>
                  <a:tcPr marL="91442" marR="91442" marT="45678" marB="45678"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71" marB="45671"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ZA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71" marB="4567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1 099 886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137 653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1 237 539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9307">
                <a:tc grid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</a:rPr>
                        <a:t>Total Projected Over-expenditure Compensation of Employees</a:t>
                      </a:r>
                      <a:endParaRPr lang="en-ZA" sz="13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(23 737)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(2 672)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(26 409)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6489"/>
            <a:ext cx="8229600" cy="234682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/>
              <a:t>Compensation Expenditure Actual for 2019/20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05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5354143"/>
              </p:ext>
            </p:extLst>
          </p:nvPr>
        </p:nvGraphicFramePr>
        <p:xfrm>
          <a:off x="243840" y="858982"/>
          <a:ext cx="8686800" cy="2803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2019/2020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255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Salaries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and Wages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Social contributions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</a:rPr>
                        <a:t>R’000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25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Actual Compensation of Employees Expenditure 2019/20</a:t>
                      </a:r>
                      <a:endParaRPr lang="en-ZA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1 123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623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325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1 263 948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25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</a:rPr>
                        <a:t>Allocation ENE 2019 (Ceiling Amount = 1 237 539)</a:t>
                      </a: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1 099 886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137 653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1 237 539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25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Over-expenditure Compensation of Employees</a:t>
                      </a:r>
                      <a:endParaRPr lang="en-ZA" sz="1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(23 737)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(2 672)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(26 409)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662" marB="4566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147"/>
            <a:ext cx="8229600" cy="759835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prstClr val="black"/>
                </a:solidFill>
              </a:rPr>
              <a:t>Compensation Expenditure Over-expenditure 2019/20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1" y="3809837"/>
            <a:ext cx="8686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Actual Compensation of Employees Exceeded Compensation of Employees Ceiling Amount by: R26, 409 million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National Treasury grant concurrence for the exclusion of positions created as additional to the establishment relating to fixed-term contracts for:</a:t>
            </a:r>
          </a:p>
          <a:p>
            <a:pPr>
              <a:defRPr/>
            </a:pPr>
            <a:r>
              <a:rPr lang="en-US" dirty="0"/>
              <a:t>	- Waste Management Bureau (1 – 5 years)</a:t>
            </a:r>
          </a:p>
          <a:p>
            <a:pPr>
              <a:defRPr/>
            </a:pPr>
            <a:r>
              <a:rPr lang="en-US" dirty="0"/>
              <a:t>  	- Waste Economy </a:t>
            </a:r>
            <a:r>
              <a:rPr lang="en-US" dirty="0" err="1"/>
              <a:t>Phakisa</a:t>
            </a:r>
            <a:r>
              <a:rPr lang="en-US" dirty="0"/>
              <a:t> (2 – 3 years)</a:t>
            </a:r>
          </a:p>
          <a:p>
            <a:pPr>
              <a:defRPr/>
            </a:pPr>
            <a:r>
              <a:rPr lang="en-US" dirty="0"/>
              <a:t>	- Youth Environmental </a:t>
            </a:r>
            <a:r>
              <a:rPr lang="en-US" dirty="0" err="1"/>
              <a:t>Programme</a:t>
            </a:r>
            <a:r>
              <a:rPr lang="en-US" dirty="0"/>
              <a:t> (3 years) 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93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86"/>
            <a:ext cx="8229600" cy="64942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Goods and Services: Expanded Public Works </a:t>
            </a:r>
            <a:r>
              <a:rPr lang="en-US" sz="2400" b="1" dirty="0" err="1"/>
              <a:t>Programme</a:t>
            </a:r>
            <a:r>
              <a:rPr lang="en-US" sz="2400" b="1" dirty="0"/>
              <a:t>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Earmarked </a:t>
            </a:r>
            <a:r>
              <a:rPr lang="en-US" sz="2400" b="1" dirty="0"/>
              <a:t>Funding for Projects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1656150"/>
              </p:ext>
            </p:extLst>
          </p:nvPr>
        </p:nvGraphicFramePr>
        <p:xfrm>
          <a:off x="116116" y="927468"/>
          <a:ext cx="8897254" cy="4789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17341">
                  <a:extLst>
                    <a:ext uri="{9D8B030D-6E8A-4147-A177-3AD203B41FA5}">
                      <a16:colId xmlns:a16="http://schemas.microsoft.com/office/drawing/2014/main" xmlns="" val="2292039888"/>
                    </a:ext>
                  </a:extLst>
                </a:gridCol>
                <a:gridCol w="1073806">
                  <a:extLst>
                    <a:ext uri="{9D8B030D-6E8A-4147-A177-3AD203B41FA5}">
                      <a16:colId xmlns:a16="http://schemas.microsoft.com/office/drawing/2014/main" xmlns="" val="1917243572"/>
                    </a:ext>
                  </a:extLst>
                </a:gridCol>
                <a:gridCol w="976187">
                  <a:extLst>
                    <a:ext uri="{9D8B030D-6E8A-4147-A177-3AD203B41FA5}">
                      <a16:colId xmlns:a16="http://schemas.microsoft.com/office/drawing/2014/main" xmlns="" val="3972117239"/>
                    </a:ext>
                  </a:extLst>
                </a:gridCol>
                <a:gridCol w="1009054">
                  <a:extLst>
                    <a:ext uri="{9D8B030D-6E8A-4147-A177-3AD203B41FA5}">
                      <a16:colId xmlns:a16="http://schemas.microsoft.com/office/drawing/2014/main" xmlns="" val="814726552"/>
                    </a:ext>
                  </a:extLst>
                </a:gridCol>
                <a:gridCol w="1047289">
                  <a:extLst>
                    <a:ext uri="{9D8B030D-6E8A-4147-A177-3AD203B41FA5}">
                      <a16:colId xmlns:a16="http://schemas.microsoft.com/office/drawing/2014/main" xmlns="" val="1847092180"/>
                    </a:ext>
                  </a:extLst>
                </a:gridCol>
                <a:gridCol w="933632">
                  <a:extLst>
                    <a:ext uri="{9D8B030D-6E8A-4147-A177-3AD203B41FA5}">
                      <a16:colId xmlns:a16="http://schemas.microsoft.com/office/drawing/2014/main" xmlns="" val="3341960825"/>
                    </a:ext>
                  </a:extLst>
                </a:gridCol>
                <a:gridCol w="1003957">
                  <a:extLst>
                    <a:ext uri="{9D8B030D-6E8A-4147-A177-3AD203B41FA5}">
                      <a16:colId xmlns:a16="http://schemas.microsoft.com/office/drawing/2014/main" xmlns="" val="1288018754"/>
                    </a:ext>
                  </a:extLst>
                </a:gridCol>
                <a:gridCol w="635988">
                  <a:extLst>
                    <a:ext uri="{9D8B030D-6E8A-4147-A177-3AD203B41FA5}">
                      <a16:colId xmlns:a16="http://schemas.microsoft.com/office/drawing/2014/main" xmlns="" val="106912328"/>
                    </a:ext>
                  </a:extLst>
                </a:gridCol>
              </a:tblGrid>
              <a:tr h="16281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Expanded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Public Works Programmes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Final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Appro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priation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Q1: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Expendi-ture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April –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30 June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2019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Q2: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Expendi-ture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July –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31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Sept 2019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Q3: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Expendi-ture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Oct – 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Dec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Q4: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Expendi-ture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Jan – 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Mar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Variance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Spent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963713391"/>
                  </a:ext>
                </a:extLst>
              </a:tr>
              <a:tr h="7513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Working for Water 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Incentives</a:t>
                      </a:r>
                      <a:endParaRPr lang="en-US" sz="14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1 014 425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192 578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85 249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129 961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3 431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281 394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74 262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517 821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114 885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300222664"/>
                  </a:ext>
                </a:extLst>
              </a:tr>
              <a:tr h="7513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Working on Fire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Incentives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701 841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138 622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222 171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160 494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175 748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31 753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143 428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106 819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273948331"/>
                  </a:ext>
                </a:extLst>
              </a:tr>
              <a:tr h="7513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Environmental</a:t>
                      </a:r>
                      <a:r>
                        <a:rPr lang="en-US" sz="1400" b="1" baseline="0" dirty="0" smtClean="0">
                          <a:latin typeface="+mj-lt"/>
                          <a:cs typeface="Arial" pitchFamily="34" charset="0"/>
                        </a:rPr>
                        <a:t> Projects</a:t>
                      </a:r>
                      <a:endParaRPr lang="en-US" sz="1400" b="1" dirty="0" smtClean="0"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Projects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j-lt"/>
                          <a:cs typeface="Arial" pitchFamily="34" charset="0"/>
                        </a:rPr>
                        <a:t>Incentives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751 665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171 105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127 926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204 175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33 682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228 386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48 592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191 178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88 831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1916025778"/>
                  </a:ext>
                </a:extLst>
              </a:tr>
              <a:tr h="4552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Total</a:t>
                      </a:r>
                      <a:endParaRPr lang="en-US" sz="14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2 970 236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435 346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531 743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840 135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1 162 962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50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3803388624"/>
                  </a:ext>
                </a:extLst>
              </a:tr>
              <a:tr h="4523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 Spent</a:t>
                      </a: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15%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18%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30%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37%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0%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ZA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2" marB="45672"/>
                </a:tc>
                <a:extLst>
                  <a:ext uri="{0D108BD9-81ED-4DB2-BD59-A6C34878D82A}">
                    <a16:rowId xmlns:a16="http://schemas.microsoft.com/office/drawing/2014/main" xmlns="" val="38430068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3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86"/>
            <a:ext cx="8229600" cy="41864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Transfers: Departmental Agencies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8024817"/>
              </p:ext>
            </p:extLst>
          </p:nvPr>
        </p:nvGraphicFramePr>
        <p:xfrm>
          <a:off x="58058" y="460828"/>
          <a:ext cx="9027884" cy="63971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0822">
                  <a:extLst>
                    <a:ext uri="{9D8B030D-6E8A-4147-A177-3AD203B41FA5}">
                      <a16:colId xmlns:a16="http://schemas.microsoft.com/office/drawing/2014/main" xmlns="" val="229203988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1917243572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xmlns="" val="3972117239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814726552"/>
                    </a:ext>
                  </a:extLst>
                </a:gridCol>
                <a:gridCol w="927219">
                  <a:extLst>
                    <a:ext uri="{9D8B030D-6E8A-4147-A177-3AD203B41FA5}">
                      <a16:colId xmlns:a16="http://schemas.microsoft.com/office/drawing/2014/main" xmlns="" val="1847092180"/>
                    </a:ext>
                  </a:extLst>
                </a:gridCol>
                <a:gridCol w="947340">
                  <a:extLst>
                    <a:ext uri="{9D8B030D-6E8A-4147-A177-3AD203B41FA5}">
                      <a16:colId xmlns:a16="http://schemas.microsoft.com/office/drawing/2014/main" xmlns="" val="3341960825"/>
                    </a:ext>
                  </a:extLst>
                </a:gridCol>
                <a:gridCol w="892300">
                  <a:extLst>
                    <a:ext uri="{9D8B030D-6E8A-4147-A177-3AD203B41FA5}">
                      <a16:colId xmlns:a16="http://schemas.microsoft.com/office/drawing/2014/main" xmlns="" val="1288018754"/>
                    </a:ext>
                  </a:extLst>
                </a:gridCol>
                <a:gridCol w="771723">
                  <a:extLst>
                    <a:ext uri="{9D8B030D-6E8A-4147-A177-3AD203B41FA5}">
                      <a16:colId xmlns:a16="http://schemas.microsoft.com/office/drawing/2014/main" xmlns="" val="106912328"/>
                    </a:ext>
                  </a:extLst>
                </a:gridCol>
              </a:tblGrid>
              <a:tr h="1346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Departmental Agencies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Final</a:t>
                      </a:r>
                    </a:p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Appro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priation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Q1: </a:t>
                      </a:r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Expendi-ture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Apr – 30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Jun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2019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Q2: </a:t>
                      </a:r>
                    </a:p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Expendi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  <a:p>
                      <a:pPr algn="ctr"/>
                      <a:r>
                        <a:rPr lang="en-US" sz="13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ture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Jul – 30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Sept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Q3: </a:t>
                      </a:r>
                      <a:r>
                        <a:rPr lang="en-US" sz="13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Expendi-ture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Oct – 31 </a:t>
                      </a:r>
                    </a:p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Dec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Q4: </a:t>
                      </a:r>
                      <a:r>
                        <a:rPr lang="en-US" sz="13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Expendi-ture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Jan – 31 Mar 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Variance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R’000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% </a:t>
                      </a:r>
                    </a:p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Spent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963713391"/>
                  </a:ext>
                </a:extLst>
              </a:tr>
              <a:tr h="9294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South African National Parks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Operational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Infrastructure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EPWP: </a:t>
                      </a:r>
                      <a:r>
                        <a:rPr lang="en-US" sz="1300" b="0" dirty="0" err="1" smtClean="0">
                          <a:latin typeface="+mj-lt"/>
                          <a:cs typeface="Arial" pitchFamily="34" charset="0"/>
                        </a:rPr>
                        <a:t>SANParks</a:t>
                      </a: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 Land</a:t>
                      </a:r>
                      <a:endParaRPr lang="en-US" sz="13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277 224</a:t>
                      </a: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200 727</a:t>
                      </a: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367 973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83 436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10 131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57 495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2 509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78 798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96 090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57 495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91 997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367 973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1437378037"/>
                  </a:ext>
                </a:extLst>
              </a:tr>
              <a:tr h="1137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South African National Biodiversity Institute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Operational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Infrastructure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EPWP: SANBI Botanical Gardens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344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079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104 544</a:t>
                      </a: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53 827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130 653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40 276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87 829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85 321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104 544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53 827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300222664"/>
                  </a:ext>
                </a:extLst>
              </a:tr>
              <a:tr h="7871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South African Weather Service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Operational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Infrastructure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204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074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83 515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51 018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78 515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51 019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51 018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51 019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5 000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273948331"/>
                  </a:ext>
                </a:extLst>
              </a:tr>
              <a:tr h="11377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iSimangaliso Wetland Park Authority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Operational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Infrastructure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+mj-lt"/>
                          <a:cs typeface="Arial" pitchFamily="34" charset="0"/>
                        </a:rPr>
                        <a:t>EPWP:</a:t>
                      </a: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en-US" sz="1300" b="0" baseline="0" dirty="0" err="1" smtClean="0">
                          <a:latin typeface="+mj-lt"/>
                          <a:cs typeface="Arial" pitchFamily="34" charset="0"/>
                        </a:rPr>
                        <a:t>iSimangaliso</a:t>
                      </a:r>
                      <a:r>
                        <a:rPr lang="en-US" sz="1300" b="0" baseline="0" dirty="0" smtClean="0">
                          <a:latin typeface="+mj-lt"/>
                          <a:cs typeface="Arial" pitchFamily="34" charset="0"/>
                        </a:rPr>
                        <a:t> Wetland</a:t>
                      </a:r>
                      <a:endParaRPr lang="en-US" sz="1300" b="0" dirty="0" smtClean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36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076</a:t>
                      </a: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111 296</a:t>
                      </a:r>
                    </a:p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97 971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9 019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18 333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9 019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9 019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56 183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9 019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36 780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97 971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1916025778"/>
                  </a:ext>
                </a:extLst>
              </a:tr>
              <a:tr h="434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National </a:t>
                      </a:r>
                      <a:r>
                        <a:rPr lang="en-US" sz="1300" b="1" dirty="0" err="1" smtClean="0">
                          <a:latin typeface="+mj-lt"/>
                          <a:cs typeface="Arial" pitchFamily="34" charset="0"/>
                        </a:rPr>
                        <a:t>Reg</a:t>
                      </a: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 for Comp Specific</a:t>
                      </a:r>
                      <a:endParaRPr lang="en-US" sz="13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12 473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12 020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453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96%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3803388624"/>
                  </a:ext>
                </a:extLst>
              </a:tr>
              <a:tr h="304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j-lt"/>
                          <a:cs typeface="Arial" pitchFamily="34" charset="0"/>
                        </a:rPr>
                        <a:t>Compensation Fund</a:t>
                      </a:r>
                      <a:endParaRPr lang="en-US" sz="13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5 053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5 053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0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384300680"/>
                  </a:ext>
                </a:extLst>
              </a:tr>
              <a:tr h="3204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  <a:cs typeface="Arial" pitchFamily="34" charset="0"/>
                        </a:rPr>
                        <a:t>Total</a:t>
                      </a:r>
                      <a:endParaRPr lang="en-US" sz="14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1 898 832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381 105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160 318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378 937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978 019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453</a:t>
                      </a:r>
                    </a:p>
                  </a:txBody>
                  <a:tcPr marL="91434" marR="91434" marT="45679" marB="45679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</a:p>
                  </a:txBody>
                  <a:tcPr marL="91434" marR="91434" marT="45679" marB="4567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07A0-7B7C-8743-BC43-85A450895B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3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2712</Words>
  <Application>Microsoft Office PowerPoint</Application>
  <PresentationFormat>On-screen Show (4:3)</PresentationFormat>
  <Paragraphs>1513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Macro-Enabled Worksheet</vt:lpstr>
      <vt:lpstr>Slide 1</vt:lpstr>
      <vt:lpstr>Presentation Outline</vt:lpstr>
      <vt:lpstr>Expenditure per Programme till 31 March 2020</vt:lpstr>
      <vt:lpstr>Expenditure per Economic Classification</vt:lpstr>
      <vt:lpstr>30 Days Payment Report</vt:lpstr>
      <vt:lpstr>Compensation Expenditure Actual for 2019/20</vt:lpstr>
      <vt:lpstr>Compensation Expenditure Over-expenditure 2019/20</vt:lpstr>
      <vt:lpstr>Goods and Services: Expanded Public Works Programme:  Earmarked Funding for Projects</vt:lpstr>
      <vt:lpstr>Transfers: Departmental Agencies</vt:lpstr>
      <vt:lpstr>Transfers: Other Agencies</vt:lpstr>
      <vt:lpstr>Slide 11</vt:lpstr>
      <vt:lpstr>Presentation Outline</vt:lpstr>
      <vt:lpstr>Expenditure per Programme</vt:lpstr>
      <vt:lpstr>Expenditure per Economic Classification</vt:lpstr>
      <vt:lpstr>30 Days Payment Report: 30 June 2020</vt:lpstr>
      <vt:lpstr>Goods and Services: Expanded Public Works Programme:  Earmarked Funding for Projects</vt:lpstr>
      <vt:lpstr>Transfers: Public Entities</vt:lpstr>
      <vt:lpstr>Transfers: Other Agencies</vt:lpstr>
      <vt:lpstr>THANK YOU!</vt:lpstr>
    </vt:vector>
  </TitlesOfParts>
  <Company>Environmental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Admin1</dc:creator>
  <cp:lastModifiedBy>USER</cp:lastModifiedBy>
  <cp:revision>119</cp:revision>
  <cp:lastPrinted>2020-08-20T15:16:13Z</cp:lastPrinted>
  <dcterms:created xsi:type="dcterms:W3CDTF">2020-04-21T11:07:00Z</dcterms:created>
  <dcterms:modified xsi:type="dcterms:W3CDTF">2020-08-26T18:47:43Z</dcterms:modified>
</cp:coreProperties>
</file>