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90813" r:id="rId2"/>
  </p:sldMasterIdLst>
  <p:notesMasterIdLst>
    <p:notesMasterId r:id="rId29"/>
  </p:notesMasterIdLst>
  <p:handoutMasterIdLst>
    <p:handoutMasterId r:id="rId30"/>
  </p:handoutMasterIdLst>
  <p:sldIdLst>
    <p:sldId id="606" r:id="rId3"/>
    <p:sldId id="674" r:id="rId4"/>
    <p:sldId id="675" r:id="rId5"/>
    <p:sldId id="676" r:id="rId6"/>
    <p:sldId id="677" r:id="rId7"/>
    <p:sldId id="678" r:id="rId8"/>
    <p:sldId id="679" r:id="rId9"/>
    <p:sldId id="680" r:id="rId10"/>
    <p:sldId id="681" r:id="rId11"/>
    <p:sldId id="682" r:id="rId12"/>
    <p:sldId id="662" r:id="rId13"/>
    <p:sldId id="663" r:id="rId14"/>
    <p:sldId id="664" r:id="rId15"/>
    <p:sldId id="665" r:id="rId16"/>
    <p:sldId id="666" r:id="rId17"/>
    <p:sldId id="667" r:id="rId18"/>
    <p:sldId id="668" r:id="rId19"/>
    <p:sldId id="669" r:id="rId20"/>
    <p:sldId id="671" r:id="rId21"/>
    <p:sldId id="672" r:id="rId22"/>
    <p:sldId id="673" r:id="rId23"/>
    <p:sldId id="683" r:id="rId24"/>
    <p:sldId id="684" r:id="rId25"/>
    <p:sldId id="685" r:id="rId26"/>
    <p:sldId id="686" r:id="rId27"/>
    <p:sldId id="260" r:id="rId2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7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565"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75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942" algn="l" defTabSz="914375" rtl="0" eaLnBrk="1" latinLnBrk="0" hangingPunct="1">
      <a:defRPr kern="1200">
        <a:solidFill>
          <a:schemeClr val="tx1"/>
        </a:solidFill>
        <a:latin typeface="Arial" pitchFamily="34" charset="0"/>
        <a:ea typeface="ＭＳ Ｐゴシック" pitchFamily="34" charset="-128"/>
        <a:cs typeface="+mn-cs"/>
      </a:defRPr>
    </a:lvl6pPr>
    <a:lvl7pPr marL="2743129" algn="l" defTabSz="914375" rtl="0" eaLnBrk="1" latinLnBrk="0" hangingPunct="1">
      <a:defRPr kern="1200">
        <a:solidFill>
          <a:schemeClr val="tx1"/>
        </a:solidFill>
        <a:latin typeface="Arial" pitchFamily="34" charset="0"/>
        <a:ea typeface="ＭＳ Ｐゴシック" pitchFamily="34" charset="-128"/>
        <a:cs typeface="+mn-cs"/>
      </a:defRPr>
    </a:lvl7pPr>
    <a:lvl8pPr marL="3200324" algn="l" defTabSz="914375" rtl="0" eaLnBrk="1" latinLnBrk="0" hangingPunct="1">
      <a:defRPr kern="1200">
        <a:solidFill>
          <a:schemeClr val="tx1"/>
        </a:solidFill>
        <a:latin typeface="Arial" pitchFamily="34" charset="0"/>
        <a:ea typeface="ＭＳ Ｐゴシック" pitchFamily="34" charset="-128"/>
        <a:cs typeface="+mn-cs"/>
      </a:defRPr>
    </a:lvl8pPr>
    <a:lvl9pPr marL="3657508" algn="l" defTabSz="914375"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6600"/>
    <a:srgbClr val="FFBF4B"/>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59" autoAdjust="0"/>
    <p:restoredTop sz="99710" autoAdjust="0"/>
  </p:normalViewPr>
  <p:slideViewPr>
    <p:cSldViewPr snapToGrid="0" snapToObjects="1">
      <p:cViewPr varScale="1">
        <p:scale>
          <a:sx n="73" d="100"/>
          <a:sy n="73" d="100"/>
        </p:scale>
        <p:origin x="-106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3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smtClean="0">
                <a:solidFill>
                  <a:schemeClr val="tx2"/>
                </a:solidFill>
              </a:rPr>
              <a:t>Comparison</a:t>
            </a:r>
            <a:r>
              <a:rPr lang="en-ZA" baseline="0" dirty="0" smtClean="0">
                <a:solidFill>
                  <a:schemeClr val="tx2"/>
                </a:solidFill>
              </a:rPr>
              <a:t> per Quarter</a:t>
            </a:r>
            <a:endParaRPr lang="en-ZA" dirty="0">
              <a:solidFill>
                <a:schemeClr val="tx2"/>
              </a:solidFill>
            </a:endParaRPr>
          </a:p>
        </c:rich>
      </c:tx>
      <c:layout>
        <c:manualLayout>
          <c:xMode val="edge"/>
          <c:yMode val="edge"/>
          <c:x val="0.35028632181793967"/>
          <c:y val="0"/>
        </c:manualLayout>
      </c:layout>
      <c:spPr>
        <a:noFill/>
        <a:ln>
          <a:noFill/>
        </a:ln>
        <a:effectLst/>
      </c:spPr>
    </c:title>
    <c:plotArea>
      <c:layout>
        <c:manualLayout>
          <c:layoutTarget val="inner"/>
          <c:xMode val="edge"/>
          <c:yMode val="edge"/>
          <c:x val="0.10586966092042725"/>
          <c:y val="9.4700011207968032E-2"/>
          <c:w val="0.89407774257134165"/>
          <c:h val="0.62129363370687674"/>
        </c:manualLayout>
      </c:layout>
      <c:barChart>
        <c:barDir val="col"/>
        <c:grouping val="clustered"/>
        <c:ser>
          <c:idx val="0"/>
          <c:order val="0"/>
          <c:tx>
            <c:strRef>
              <c:f>Sheet1!$B$1</c:f>
              <c:strCache>
                <c:ptCount val="1"/>
                <c:pt idx="0">
                  <c:v>2018/19-2019/20</c:v>
                </c:pt>
              </c:strCache>
            </c:strRef>
          </c:tx>
          <c:spPr>
            <a:solidFill>
              <a:schemeClr val="accent1"/>
            </a:solidFill>
            <a:ln>
              <a:noFill/>
            </a:ln>
            <a:effectLst/>
          </c:spPr>
          <c:dLbls>
            <c:dLbl>
              <c:idx val="5"/>
              <c:tx>
                <c:rich>
                  <a:bodyPr/>
                  <a:lstStyle/>
                  <a:p>
                    <a:r>
                      <a:rPr lang="en-US" smtClean="0"/>
                      <a:t>50%</a:t>
                    </a:r>
                    <a:endParaRPr lang="en-US"/>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143-443F-BDAF-F820DC004A1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QPR 1 18/19</c:v>
                </c:pt>
                <c:pt idx="1">
                  <c:v>QPR2 18/19</c:v>
                </c:pt>
                <c:pt idx="2">
                  <c:v>QPR 3 18/19</c:v>
                </c:pt>
                <c:pt idx="3">
                  <c:v>QPR 4 81/19</c:v>
                </c:pt>
                <c:pt idx="4">
                  <c:v>QPR 1 19/20</c:v>
                </c:pt>
                <c:pt idx="5">
                  <c:v>QPR 2 19/20</c:v>
                </c:pt>
                <c:pt idx="6">
                  <c:v>QPR 3 19/20</c:v>
                </c:pt>
                <c:pt idx="7">
                  <c:v>QPR 4 19/20</c:v>
                </c:pt>
              </c:strCache>
            </c:strRef>
          </c:cat>
          <c:val>
            <c:numRef>
              <c:f>Sheet1!$B$2:$B$9</c:f>
              <c:numCache>
                <c:formatCode>0%</c:formatCode>
                <c:ptCount val="8"/>
                <c:pt idx="0">
                  <c:v>0.8600000000000001</c:v>
                </c:pt>
                <c:pt idx="1">
                  <c:v>0.8600000000000001</c:v>
                </c:pt>
                <c:pt idx="2">
                  <c:v>0.8600000000000001</c:v>
                </c:pt>
                <c:pt idx="3">
                  <c:v>0.67000000000000015</c:v>
                </c:pt>
                <c:pt idx="4">
                  <c:v>0.33000000000000007</c:v>
                </c:pt>
                <c:pt idx="5">
                  <c:v>0.5</c:v>
                </c:pt>
                <c:pt idx="6">
                  <c:v>0.67000000000000015</c:v>
                </c:pt>
                <c:pt idx="7">
                  <c:v>0.33000000000000007</c:v>
                </c:pt>
              </c:numCache>
            </c:numRef>
          </c:val>
          <c:extLst xmlns:c16r2="http://schemas.microsoft.com/office/drawing/2015/06/chart">
            <c:ext xmlns:c16="http://schemas.microsoft.com/office/drawing/2014/chart" uri="{C3380CC4-5D6E-409C-BE32-E72D297353CC}">
              <c16:uniqueId val="{00000000-8859-4C95-946A-A5202307FB45}"/>
            </c:ext>
          </c:extLst>
        </c:ser>
        <c:ser>
          <c:idx val="1"/>
          <c:order val="1"/>
          <c:tx>
            <c:strRef>
              <c:f>Sheet1!$C$1</c:f>
              <c:strCache>
                <c:ptCount val="1"/>
                <c:pt idx="0">
                  <c:v>Column1</c:v>
                </c:pt>
              </c:strCache>
            </c:strRef>
          </c:tx>
          <c:spPr>
            <a:solidFill>
              <a:schemeClr val="accent5">
                <a:lumMod val="60000"/>
                <a:lumOff val="40000"/>
              </a:schemeClr>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0000"/>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QPR 1 18/19</c:v>
                </c:pt>
                <c:pt idx="1">
                  <c:v>QPR2 18/19</c:v>
                </c:pt>
                <c:pt idx="2">
                  <c:v>QPR 3 18/19</c:v>
                </c:pt>
                <c:pt idx="3">
                  <c:v>QPR 4 81/19</c:v>
                </c:pt>
                <c:pt idx="4">
                  <c:v>QPR 1 19/20</c:v>
                </c:pt>
                <c:pt idx="5">
                  <c:v>QPR 2 19/20</c:v>
                </c:pt>
                <c:pt idx="6">
                  <c:v>QPR 3 19/20</c:v>
                </c:pt>
                <c:pt idx="7">
                  <c:v>QPR 4 19/20</c:v>
                </c:pt>
              </c:strCache>
            </c:strRef>
          </c:cat>
          <c:val>
            <c:numRef>
              <c:f>Sheet1!$C$2:$C$9</c:f>
              <c:numCache>
                <c:formatCode>General</c:formatCode>
                <c:ptCount val="8"/>
              </c:numCache>
            </c:numRef>
          </c:val>
          <c:extLst xmlns:c16r2="http://schemas.microsoft.com/office/drawing/2015/06/chart">
            <c:ext xmlns:c16="http://schemas.microsoft.com/office/drawing/2014/chart" uri="{C3380CC4-5D6E-409C-BE32-E72D297353CC}">
              <c16:uniqueId val="{00000001-8859-4C95-946A-A5202307FB45}"/>
            </c:ext>
          </c:extLst>
        </c:ser>
        <c:dLbls/>
        <c:gapWidth val="219"/>
        <c:overlap val="-27"/>
        <c:axId val="148055936"/>
        <c:axId val="148057472"/>
      </c:barChart>
      <c:catAx>
        <c:axId val="14805593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148057472"/>
        <c:crosses val="autoZero"/>
        <c:auto val="1"/>
        <c:lblAlgn val="ctr"/>
        <c:lblOffset val="100"/>
      </c:catAx>
      <c:valAx>
        <c:axId val="148057472"/>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rgbClr val="000000"/>
                </a:solidFill>
                <a:latin typeface="+mn-lt"/>
                <a:ea typeface="+mn-ea"/>
                <a:cs typeface="+mn-cs"/>
              </a:defRPr>
            </a:pPr>
            <a:endParaRPr lang="en-US"/>
          </a:p>
        </c:txPr>
        <c:crossAx val="148055936"/>
        <c:crosses val="autoZero"/>
        <c:crossBetween val="between"/>
      </c:valAx>
      <c:spPr>
        <a:noFill/>
        <a:ln>
          <a:noFill/>
        </a:ln>
        <a:effectLst/>
      </c:spPr>
    </c:plotArea>
    <c:legend>
      <c:legendPos val="b"/>
      <c:legendEntry>
        <c:idx val="1"/>
        <c:delete val="1"/>
      </c:legendEntry>
      <c:spPr>
        <a:noFill/>
        <a:ln>
          <a:noFill/>
        </a:ln>
        <a:effectLst/>
      </c:spPr>
      <c:txPr>
        <a:bodyPr rot="0" spcFirstLastPara="1" vertOverflow="ellipsis" vert="horz" wrap="square" anchor="ctr" anchorCtr="1"/>
        <a:lstStyle/>
        <a:p>
          <a:pPr>
            <a:defRPr sz="2000" b="1" i="0" u="none" strike="noStrike" kern="1200" baseline="0">
              <a:solidFill>
                <a:srgbClr val="000000"/>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D2E-901B-4EB1-B3FD-232A8E461202}"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ZA"/>
        </a:p>
      </dgm:t>
    </dgm:pt>
    <dgm:pt modelId="{B13D2DD2-87EB-4992-8675-4B679C758269}" type="pres">
      <dgm:prSet presAssocID="{4B872D2E-901B-4EB1-B3FD-232A8E461202}" presName="Name0" presStyleCnt="0">
        <dgm:presLayoutVars>
          <dgm:dir/>
          <dgm:resizeHandles val="exact"/>
        </dgm:presLayoutVars>
      </dgm:prSet>
      <dgm:spPr/>
      <dgm:t>
        <a:bodyPr/>
        <a:lstStyle/>
        <a:p>
          <a:endParaRPr lang="en-US"/>
        </a:p>
      </dgm:t>
    </dgm:pt>
  </dgm:ptLst>
  <dgm:cxnLst>
    <dgm:cxn modelId="{64D6CBED-9866-4CE3-B3BF-4B69D1F68950}" type="presOf" srcId="{4B872D2E-901B-4EB1-B3FD-232A8E461202}" destId="{B13D2DD2-87EB-4992-8675-4B679C758269}" srcOrd="0" destOrd="0" presId="urn:microsoft.com/office/officeart/2005/8/layout/pList2#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C7E0D-6D43-4D76-A595-A11B8117DBC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ZA"/>
        </a:p>
      </dgm:t>
    </dgm:pt>
    <dgm:pt modelId="{F975B1F5-86C8-46E6-BE6D-76EAAB15264A}">
      <dgm:prSet phldrT="[Text]"/>
      <dgm:spPr/>
      <dgm:t>
        <a:bodyPr/>
        <a:lstStyle/>
        <a:p>
          <a:r>
            <a:rPr lang="en-ZA" dirty="0"/>
            <a:t>Compensation and Pension Benefits </a:t>
          </a:r>
        </a:p>
      </dgm:t>
    </dgm:pt>
    <dgm:pt modelId="{F74A2A94-5187-4FFF-92F7-5D64E9BCCAED}" type="parTrans" cxnId="{8D37B440-BBD2-4B9D-B8A2-29E61063B0F3}">
      <dgm:prSet/>
      <dgm:spPr/>
      <dgm:t>
        <a:bodyPr/>
        <a:lstStyle/>
        <a:p>
          <a:endParaRPr lang="en-ZA"/>
        </a:p>
      </dgm:t>
    </dgm:pt>
    <dgm:pt modelId="{3CF84A93-ADAC-4AA1-BEA9-DD7D184BDD4D}" type="sibTrans" cxnId="{8D37B440-BBD2-4B9D-B8A2-29E61063B0F3}">
      <dgm:prSet/>
      <dgm:spPr/>
      <dgm:t>
        <a:bodyPr/>
        <a:lstStyle/>
        <a:p>
          <a:endParaRPr lang="en-ZA"/>
        </a:p>
      </dgm:t>
    </dgm:pt>
    <dgm:pt modelId="{AA104BB2-B30C-46A1-8528-33D0F0FCA5B0}">
      <dgm:prSet phldrT="[Text]"/>
      <dgm:spPr/>
      <dgm:t>
        <a:bodyPr/>
        <a:lstStyle/>
        <a:p>
          <a:r>
            <a:rPr lang="en-ZA" dirty="0"/>
            <a:t>Medical Benefits</a:t>
          </a:r>
        </a:p>
      </dgm:t>
    </dgm:pt>
    <dgm:pt modelId="{08E641F3-95E7-4369-9ACB-2F53E9EF2A92}" type="parTrans" cxnId="{E4E21D7E-4199-49FD-B228-33111C266449}">
      <dgm:prSet/>
      <dgm:spPr/>
      <dgm:t>
        <a:bodyPr/>
        <a:lstStyle/>
        <a:p>
          <a:endParaRPr lang="en-ZA"/>
        </a:p>
      </dgm:t>
    </dgm:pt>
    <dgm:pt modelId="{4DA45A1C-79EA-4FD8-87F7-A7694E801445}" type="sibTrans" cxnId="{E4E21D7E-4199-49FD-B228-33111C266449}">
      <dgm:prSet/>
      <dgm:spPr/>
      <dgm:t>
        <a:bodyPr/>
        <a:lstStyle/>
        <a:p>
          <a:endParaRPr lang="en-ZA"/>
        </a:p>
      </dgm:t>
    </dgm:pt>
    <dgm:pt modelId="{7AF1D3AF-0172-4687-BD70-33DD343697E6}">
      <dgm:prSet phldrT="[Text]"/>
      <dgm:spPr/>
      <dgm:t>
        <a:bodyPr/>
        <a:lstStyle/>
        <a:p>
          <a:r>
            <a:rPr lang="en-ZA" dirty="0"/>
            <a:t>Disability Care &amp; Rehabilitation</a:t>
          </a:r>
        </a:p>
      </dgm:t>
    </dgm:pt>
    <dgm:pt modelId="{07A6AA48-94BA-4093-B94D-31A9CDCE40F8}" type="parTrans" cxnId="{04B3A3ED-8636-4560-A1E9-1A520E934C83}">
      <dgm:prSet/>
      <dgm:spPr/>
      <dgm:t>
        <a:bodyPr/>
        <a:lstStyle/>
        <a:p>
          <a:endParaRPr lang="en-ZA"/>
        </a:p>
      </dgm:t>
    </dgm:pt>
    <dgm:pt modelId="{2461E0B9-6FC5-4469-A70C-4C0449DC52C5}" type="sibTrans" cxnId="{04B3A3ED-8636-4560-A1E9-1A520E934C83}">
      <dgm:prSet/>
      <dgm:spPr/>
      <dgm:t>
        <a:bodyPr/>
        <a:lstStyle/>
        <a:p>
          <a:endParaRPr lang="en-ZA"/>
        </a:p>
      </dgm:t>
    </dgm:pt>
    <dgm:pt modelId="{CE7EC2D6-A11F-42B1-BE1C-BAE2061B27E0}" type="pres">
      <dgm:prSet presAssocID="{FF1C7E0D-6D43-4D76-A595-A11B8117DBCA}" presName="Name0" presStyleCnt="0">
        <dgm:presLayoutVars>
          <dgm:dir/>
          <dgm:resizeHandles val="exact"/>
        </dgm:presLayoutVars>
      </dgm:prSet>
      <dgm:spPr/>
      <dgm:t>
        <a:bodyPr/>
        <a:lstStyle/>
        <a:p>
          <a:endParaRPr lang="en-US"/>
        </a:p>
      </dgm:t>
    </dgm:pt>
    <dgm:pt modelId="{B40CEF82-54ED-427D-9D56-3C422F71AB7F}" type="pres">
      <dgm:prSet presAssocID="{FF1C7E0D-6D43-4D76-A595-A11B8117DBCA}" presName="fgShape" presStyleLbl="fgShp" presStyleIdx="0" presStyleCnt="1" custLinFactNeighborX="1552" custLinFactNeighborY="-77539"/>
      <dgm:spPr/>
    </dgm:pt>
    <dgm:pt modelId="{84E0C678-E960-49A6-A7BE-46CC02D64AF1}" type="pres">
      <dgm:prSet presAssocID="{FF1C7E0D-6D43-4D76-A595-A11B8117DBCA}" presName="linComp" presStyleCnt="0"/>
      <dgm:spPr/>
    </dgm:pt>
    <dgm:pt modelId="{8975F7FF-1586-4655-954B-C757CDEE353E}" type="pres">
      <dgm:prSet presAssocID="{F975B1F5-86C8-46E6-BE6D-76EAAB15264A}" presName="compNode" presStyleCnt="0"/>
      <dgm:spPr/>
    </dgm:pt>
    <dgm:pt modelId="{0DAD5BFB-5689-43FB-BF2F-D7DC39CB07F4}" type="pres">
      <dgm:prSet presAssocID="{F975B1F5-86C8-46E6-BE6D-76EAAB15264A}" presName="bkgdShape" presStyleLbl="node1" presStyleIdx="0" presStyleCnt="3" custScaleX="96660" custScaleY="94125" custLinFactNeighborX="2564"/>
      <dgm:spPr/>
      <dgm:t>
        <a:bodyPr/>
        <a:lstStyle/>
        <a:p>
          <a:endParaRPr lang="en-US"/>
        </a:p>
      </dgm:t>
    </dgm:pt>
    <dgm:pt modelId="{66C7EE7D-9A2A-4F56-9EF3-32529A9F6A79}" type="pres">
      <dgm:prSet presAssocID="{F975B1F5-86C8-46E6-BE6D-76EAAB15264A}" presName="nodeTx" presStyleLbl="node1" presStyleIdx="0" presStyleCnt="3">
        <dgm:presLayoutVars>
          <dgm:bulletEnabled val="1"/>
        </dgm:presLayoutVars>
      </dgm:prSet>
      <dgm:spPr/>
      <dgm:t>
        <a:bodyPr/>
        <a:lstStyle/>
        <a:p>
          <a:endParaRPr lang="en-US"/>
        </a:p>
      </dgm:t>
    </dgm:pt>
    <dgm:pt modelId="{6ECCB528-F080-42FB-91D5-FA28F2B4586F}" type="pres">
      <dgm:prSet presAssocID="{F975B1F5-86C8-46E6-BE6D-76EAAB15264A}" presName="invisiNode" presStyleLbl="node1" presStyleIdx="0" presStyleCnt="3"/>
      <dgm:spPr/>
    </dgm:pt>
    <dgm:pt modelId="{FEADF64E-1C5F-44E3-AE6E-D0A0049AB5DD}" type="pres">
      <dgm:prSet presAssocID="{F975B1F5-86C8-46E6-BE6D-76EAAB15264A}" presName="imagNode" presStyleLbl="fgImgPlace1" presStyleIdx="0" presStyleCnt="3" custScaleX="70998" custScaleY="89039"/>
      <dgm:spPr>
        <a:blipFill>
          <a:blip xmlns:r="http://schemas.openxmlformats.org/officeDocument/2006/relationships" r:embed="rId1">
            <a:extLst>
              <a:ext uri="{28A0092B-C50C-407E-A947-70E740481C1C}">
                <a14:useLocalDpi xmlns:a14="http://schemas.microsoft.com/office/drawing/2010/main" xmlns="" val="0"/>
              </a:ext>
            </a:extLst>
          </a:blip>
          <a:srcRect/>
          <a:stretch>
            <a:fillRect l="-6000" r="-6000"/>
          </a:stretch>
        </a:blipFill>
      </dgm:spPr>
    </dgm:pt>
    <dgm:pt modelId="{6436F7C0-59DA-4698-8E28-1301A834CCDC}" type="pres">
      <dgm:prSet presAssocID="{3CF84A93-ADAC-4AA1-BEA9-DD7D184BDD4D}" presName="sibTrans" presStyleLbl="sibTrans2D1" presStyleIdx="0" presStyleCnt="0"/>
      <dgm:spPr/>
      <dgm:t>
        <a:bodyPr/>
        <a:lstStyle/>
        <a:p>
          <a:endParaRPr lang="en-US"/>
        </a:p>
      </dgm:t>
    </dgm:pt>
    <dgm:pt modelId="{7E230678-B7BB-468C-A5DF-0F6AE519242F}" type="pres">
      <dgm:prSet presAssocID="{AA104BB2-B30C-46A1-8528-33D0F0FCA5B0}" presName="compNode" presStyleCnt="0"/>
      <dgm:spPr/>
    </dgm:pt>
    <dgm:pt modelId="{BAFF5E06-3593-407A-8702-4333A34177CF}" type="pres">
      <dgm:prSet presAssocID="{AA104BB2-B30C-46A1-8528-33D0F0FCA5B0}" presName="bkgdShape" presStyleLbl="node1" presStyleIdx="1" presStyleCnt="3" custScaleX="96495" custScaleY="93993" custLinFactNeighborX="2144"/>
      <dgm:spPr/>
      <dgm:t>
        <a:bodyPr/>
        <a:lstStyle/>
        <a:p>
          <a:endParaRPr lang="en-US"/>
        </a:p>
      </dgm:t>
    </dgm:pt>
    <dgm:pt modelId="{F3EE2972-3CE0-435D-BC6F-25C3BBDAE478}" type="pres">
      <dgm:prSet presAssocID="{AA104BB2-B30C-46A1-8528-33D0F0FCA5B0}" presName="nodeTx" presStyleLbl="node1" presStyleIdx="1" presStyleCnt="3">
        <dgm:presLayoutVars>
          <dgm:bulletEnabled val="1"/>
        </dgm:presLayoutVars>
      </dgm:prSet>
      <dgm:spPr/>
      <dgm:t>
        <a:bodyPr/>
        <a:lstStyle/>
        <a:p>
          <a:endParaRPr lang="en-US"/>
        </a:p>
      </dgm:t>
    </dgm:pt>
    <dgm:pt modelId="{58738CDF-228A-4ED9-88E6-337E90E791C0}" type="pres">
      <dgm:prSet presAssocID="{AA104BB2-B30C-46A1-8528-33D0F0FCA5B0}" presName="invisiNode" presStyleLbl="node1" presStyleIdx="1" presStyleCnt="3"/>
      <dgm:spPr/>
    </dgm:pt>
    <dgm:pt modelId="{4CDD5058-5A86-48D3-8AA9-3144C39D1B8B}" type="pres">
      <dgm:prSet presAssocID="{AA104BB2-B30C-46A1-8528-33D0F0FCA5B0}" presName="imagNode" presStyleLbl="fgImgPlace1" presStyleIdx="1" presStyleCnt="3" custLinFactNeighborX="4888" custLinFactNeighborY="-1245"/>
      <dgm:spPr>
        <a:blipFill>
          <a:blip xmlns:r="http://schemas.openxmlformats.org/officeDocument/2006/relationships" r:embed="rId2">
            <a:extLst>
              <a:ext uri="{28A0092B-C50C-407E-A947-70E740481C1C}">
                <a14:useLocalDpi xmlns:a14="http://schemas.microsoft.com/office/drawing/2010/main" xmlns="" val="0"/>
              </a:ext>
            </a:extLst>
          </a:blip>
          <a:srcRect/>
          <a:stretch>
            <a:fillRect l="-3000" r="-3000"/>
          </a:stretch>
        </a:blipFill>
      </dgm:spPr>
    </dgm:pt>
    <dgm:pt modelId="{ED8C720D-096F-424B-A544-C40F8BD7D75B}" type="pres">
      <dgm:prSet presAssocID="{4DA45A1C-79EA-4FD8-87F7-A7694E801445}" presName="sibTrans" presStyleLbl="sibTrans2D1" presStyleIdx="0" presStyleCnt="0"/>
      <dgm:spPr/>
      <dgm:t>
        <a:bodyPr/>
        <a:lstStyle/>
        <a:p>
          <a:endParaRPr lang="en-US"/>
        </a:p>
      </dgm:t>
    </dgm:pt>
    <dgm:pt modelId="{FABFB349-C391-4DA6-9A53-4A7BC9F1EF77}" type="pres">
      <dgm:prSet presAssocID="{7AF1D3AF-0172-4687-BD70-33DD343697E6}" presName="compNode" presStyleCnt="0"/>
      <dgm:spPr/>
    </dgm:pt>
    <dgm:pt modelId="{F4260470-23FB-4073-B325-DED1F8E3763A}" type="pres">
      <dgm:prSet presAssocID="{7AF1D3AF-0172-4687-BD70-33DD343697E6}" presName="bkgdShape" presStyleLbl="node1" presStyleIdx="2" presStyleCnt="3" custScaleX="99993" custScaleY="94649" custLinFactNeighborX="64"/>
      <dgm:spPr/>
      <dgm:t>
        <a:bodyPr/>
        <a:lstStyle/>
        <a:p>
          <a:endParaRPr lang="en-US"/>
        </a:p>
      </dgm:t>
    </dgm:pt>
    <dgm:pt modelId="{D2C698FA-AE57-4A40-AEBB-1A6DDE4498C2}" type="pres">
      <dgm:prSet presAssocID="{7AF1D3AF-0172-4687-BD70-33DD343697E6}" presName="nodeTx" presStyleLbl="node1" presStyleIdx="2" presStyleCnt="3">
        <dgm:presLayoutVars>
          <dgm:bulletEnabled val="1"/>
        </dgm:presLayoutVars>
      </dgm:prSet>
      <dgm:spPr/>
      <dgm:t>
        <a:bodyPr/>
        <a:lstStyle/>
        <a:p>
          <a:endParaRPr lang="en-US"/>
        </a:p>
      </dgm:t>
    </dgm:pt>
    <dgm:pt modelId="{D54DEC1E-EF0B-43AD-9658-9846F32335C9}" type="pres">
      <dgm:prSet presAssocID="{7AF1D3AF-0172-4687-BD70-33DD343697E6}" presName="invisiNode" presStyleLbl="node1" presStyleIdx="2" presStyleCnt="3"/>
      <dgm:spPr/>
    </dgm:pt>
    <dgm:pt modelId="{0EAF75F8-C9FF-41EB-BF1C-20E39A5369E4}" type="pres">
      <dgm:prSet presAssocID="{7AF1D3AF-0172-4687-BD70-33DD343697E6}" presName="imagNode" presStyleLbl="fgImgPlace1" presStyleIdx="2" presStyleCnt="3" custScaleX="97312" custScaleY="105465"/>
      <dgm:spPr>
        <a:blipFill rotWithShape="1">
          <a:blip xmlns:r="http://schemas.openxmlformats.org/officeDocument/2006/relationships" r:embed="rId3"/>
          <a:stretch>
            <a:fillRect/>
          </a:stretch>
        </a:blipFill>
      </dgm:spPr>
    </dgm:pt>
  </dgm:ptLst>
  <dgm:cxnLst>
    <dgm:cxn modelId="{60A386B0-ADC0-4250-8DA0-FCFDE9D5195B}" type="presOf" srcId="{F975B1F5-86C8-46E6-BE6D-76EAAB15264A}" destId="{0DAD5BFB-5689-43FB-BF2F-D7DC39CB07F4}" srcOrd="0" destOrd="0" presId="urn:microsoft.com/office/officeart/2005/8/layout/hList7#1"/>
    <dgm:cxn modelId="{E930F775-DAF1-4654-8368-0383F79E5F9A}" type="presOf" srcId="{F975B1F5-86C8-46E6-BE6D-76EAAB15264A}" destId="{66C7EE7D-9A2A-4F56-9EF3-32529A9F6A79}" srcOrd="1" destOrd="0" presId="urn:microsoft.com/office/officeart/2005/8/layout/hList7#1"/>
    <dgm:cxn modelId="{837052C9-686F-493D-8A12-49FAA8B1ADB0}" type="presOf" srcId="{FF1C7E0D-6D43-4D76-A595-A11B8117DBCA}" destId="{CE7EC2D6-A11F-42B1-BE1C-BAE2061B27E0}" srcOrd="0" destOrd="0" presId="urn:microsoft.com/office/officeart/2005/8/layout/hList7#1"/>
    <dgm:cxn modelId="{3CE6D124-B3DC-42D7-B9FF-8961E492BE4B}" type="presOf" srcId="{4DA45A1C-79EA-4FD8-87F7-A7694E801445}" destId="{ED8C720D-096F-424B-A544-C40F8BD7D75B}" srcOrd="0" destOrd="0" presId="urn:microsoft.com/office/officeart/2005/8/layout/hList7#1"/>
    <dgm:cxn modelId="{E4E21D7E-4199-49FD-B228-33111C266449}" srcId="{FF1C7E0D-6D43-4D76-A595-A11B8117DBCA}" destId="{AA104BB2-B30C-46A1-8528-33D0F0FCA5B0}" srcOrd="1" destOrd="0" parTransId="{08E641F3-95E7-4369-9ACB-2F53E9EF2A92}" sibTransId="{4DA45A1C-79EA-4FD8-87F7-A7694E801445}"/>
    <dgm:cxn modelId="{082B64A6-0063-42A0-846E-2CF080E8832C}" type="presOf" srcId="{AA104BB2-B30C-46A1-8528-33D0F0FCA5B0}" destId="{F3EE2972-3CE0-435D-BC6F-25C3BBDAE478}" srcOrd="1" destOrd="0" presId="urn:microsoft.com/office/officeart/2005/8/layout/hList7#1"/>
    <dgm:cxn modelId="{B007A516-8790-43DB-9B11-69BAD8578609}" type="presOf" srcId="{7AF1D3AF-0172-4687-BD70-33DD343697E6}" destId="{D2C698FA-AE57-4A40-AEBB-1A6DDE4498C2}" srcOrd="1" destOrd="0" presId="urn:microsoft.com/office/officeart/2005/8/layout/hList7#1"/>
    <dgm:cxn modelId="{8D37B440-BBD2-4B9D-B8A2-29E61063B0F3}" srcId="{FF1C7E0D-6D43-4D76-A595-A11B8117DBCA}" destId="{F975B1F5-86C8-46E6-BE6D-76EAAB15264A}" srcOrd="0" destOrd="0" parTransId="{F74A2A94-5187-4FFF-92F7-5D64E9BCCAED}" sibTransId="{3CF84A93-ADAC-4AA1-BEA9-DD7D184BDD4D}"/>
    <dgm:cxn modelId="{04B3A3ED-8636-4560-A1E9-1A520E934C83}" srcId="{FF1C7E0D-6D43-4D76-A595-A11B8117DBCA}" destId="{7AF1D3AF-0172-4687-BD70-33DD343697E6}" srcOrd="2" destOrd="0" parTransId="{07A6AA48-94BA-4093-B94D-31A9CDCE40F8}" sibTransId="{2461E0B9-6FC5-4469-A70C-4C0449DC52C5}"/>
    <dgm:cxn modelId="{BD5A313F-1DC0-466D-ADB6-EE31E1EC94A1}" type="presOf" srcId="{7AF1D3AF-0172-4687-BD70-33DD343697E6}" destId="{F4260470-23FB-4073-B325-DED1F8E3763A}" srcOrd="0" destOrd="0" presId="urn:microsoft.com/office/officeart/2005/8/layout/hList7#1"/>
    <dgm:cxn modelId="{62C2F142-4280-4488-BFB1-69BAB8C20A7F}" type="presOf" srcId="{AA104BB2-B30C-46A1-8528-33D0F0FCA5B0}" destId="{BAFF5E06-3593-407A-8702-4333A34177CF}" srcOrd="0" destOrd="0" presId="urn:microsoft.com/office/officeart/2005/8/layout/hList7#1"/>
    <dgm:cxn modelId="{CD0564B1-F4F7-4C2A-9669-492B585F7D53}" type="presOf" srcId="{3CF84A93-ADAC-4AA1-BEA9-DD7D184BDD4D}" destId="{6436F7C0-59DA-4698-8E28-1301A834CCDC}" srcOrd="0" destOrd="0" presId="urn:microsoft.com/office/officeart/2005/8/layout/hList7#1"/>
    <dgm:cxn modelId="{AC9681B0-0B6F-4B66-9760-9C2DF6A77A9E}" type="presParOf" srcId="{CE7EC2D6-A11F-42B1-BE1C-BAE2061B27E0}" destId="{B40CEF82-54ED-427D-9D56-3C422F71AB7F}" srcOrd="0" destOrd="0" presId="urn:microsoft.com/office/officeart/2005/8/layout/hList7#1"/>
    <dgm:cxn modelId="{9E9F2DD7-B8A6-4B1E-97C5-8CB2E80FB14E}" type="presParOf" srcId="{CE7EC2D6-A11F-42B1-BE1C-BAE2061B27E0}" destId="{84E0C678-E960-49A6-A7BE-46CC02D64AF1}" srcOrd="1" destOrd="0" presId="urn:microsoft.com/office/officeart/2005/8/layout/hList7#1"/>
    <dgm:cxn modelId="{ECAA9C46-64F7-466D-8025-E6C348E3B3E2}" type="presParOf" srcId="{84E0C678-E960-49A6-A7BE-46CC02D64AF1}" destId="{8975F7FF-1586-4655-954B-C757CDEE353E}" srcOrd="0" destOrd="0" presId="urn:microsoft.com/office/officeart/2005/8/layout/hList7#1"/>
    <dgm:cxn modelId="{141A37C5-C95F-4017-B2C3-748AF413D192}" type="presParOf" srcId="{8975F7FF-1586-4655-954B-C757CDEE353E}" destId="{0DAD5BFB-5689-43FB-BF2F-D7DC39CB07F4}" srcOrd="0" destOrd="0" presId="urn:microsoft.com/office/officeart/2005/8/layout/hList7#1"/>
    <dgm:cxn modelId="{B86FBB19-C188-43F0-AE91-8906FEDAD00C}" type="presParOf" srcId="{8975F7FF-1586-4655-954B-C757CDEE353E}" destId="{66C7EE7D-9A2A-4F56-9EF3-32529A9F6A79}" srcOrd="1" destOrd="0" presId="urn:microsoft.com/office/officeart/2005/8/layout/hList7#1"/>
    <dgm:cxn modelId="{1DB7CE1A-20C5-4266-8288-88187C7FF403}" type="presParOf" srcId="{8975F7FF-1586-4655-954B-C757CDEE353E}" destId="{6ECCB528-F080-42FB-91D5-FA28F2B4586F}" srcOrd="2" destOrd="0" presId="urn:microsoft.com/office/officeart/2005/8/layout/hList7#1"/>
    <dgm:cxn modelId="{421649D6-113B-4ABA-B674-41201509B844}" type="presParOf" srcId="{8975F7FF-1586-4655-954B-C757CDEE353E}" destId="{FEADF64E-1C5F-44E3-AE6E-D0A0049AB5DD}" srcOrd="3" destOrd="0" presId="urn:microsoft.com/office/officeart/2005/8/layout/hList7#1"/>
    <dgm:cxn modelId="{35996FB8-25FD-4A2D-825F-E070B0FC6B82}" type="presParOf" srcId="{84E0C678-E960-49A6-A7BE-46CC02D64AF1}" destId="{6436F7C0-59DA-4698-8E28-1301A834CCDC}" srcOrd="1" destOrd="0" presId="urn:microsoft.com/office/officeart/2005/8/layout/hList7#1"/>
    <dgm:cxn modelId="{42AFD2A7-B762-4E1A-8A1E-2EE64A8C21C6}" type="presParOf" srcId="{84E0C678-E960-49A6-A7BE-46CC02D64AF1}" destId="{7E230678-B7BB-468C-A5DF-0F6AE519242F}" srcOrd="2" destOrd="0" presId="urn:microsoft.com/office/officeart/2005/8/layout/hList7#1"/>
    <dgm:cxn modelId="{4324496D-9EDA-46D5-B656-47B7B46BCD2E}" type="presParOf" srcId="{7E230678-B7BB-468C-A5DF-0F6AE519242F}" destId="{BAFF5E06-3593-407A-8702-4333A34177CF}" srcOrd="0" destOrd="0" presId="urn:microsoft.com/office/officeart/2005/8/layout/hList7#1"/>
    <dgm:cxn modelId="{42E9360F-F247-493C-8A6A-5D0F0D7AE050}" type="presParOf" srcId="{7E230678-B7BB-468C-A5DF-0F6AE519242F}" destId="{F3EE2972-3CE0-435D-BC6F-25C3BBDAE478}" srcOrd="1" destOrd="0" presId="urn:microsoft.com/office/officeart/2005/8/layout/hList7#1"/>
    <dgm:cxn modelId="{6BBD08D5-26C0-4508-9B6C-D8C3FF5D80F0}" type="presParOf" srcId="{7E230678-B7BB-468C-A5DF-0F6AE519242F}" destId="{58738CDF-228A-4ED9-88E6-337E90E791C0}" srcOrd="2" destOrd="0" presId="urn:microsoft.com/office/officeart/2005/8/layout/hList7#1"/>
    <dgm:cxn modelId="{72CAACEC-154D-4CAD-9346-E593DDD8DDC8}" type="presParOf" srcId="{7E230678-B7BB-468C-A5DF-0F6AE519242F}" destId="{4CDD5058-5A86-48D3-8AA9-3144C39D1B8B}" srcOrd="3" destOrd="0" presId="urn:microsoft.com/office/officeart/2005/8/layout/hList7#1"/>
    <dgm:cxn modelId="{B0BC5802-076A-447C-996C-74C40042BAE9}" type="presParOf" srcId="{84E0C678-E960-49A6-A7BE-46CC02D64AF1}" destId="{ED8C720D-096F-424B-A544-C40F8BD7D75B}" srcOrd="3" destOrd="0" presId="urn:microsoft.com/office/officeart/2005/8/layout/hList7#1"/>
    <dgm:cxn modelId="{DB608F5B-9F18-4CB6-880D-A97B0334F0D8}" type="presParOf" srcId="{84E0C678-E960-49A6-A7BE-46CC02D64AF1}" destId="{FABFB349-C391-4DA6-9A53-4A7BC9F1EF77}" srcOrd="4" destOrd="0" presId="urn:microsoft.com/office/officeart/2005/8/layout/hList7#1"/>
    <dgm:cxn modelId="{8EDB6B6E-5FE6-42DE-AC0F-4CD1D7B3D080}" type="presParOf" srcId="{FABFB349-C391-4DA6-9A53-4A7BC9F1EF77}" destId="{F4260470-23FB-4073-B325-DED1F8E3763A}" srcOrd="0" destOrd="0" presId="urn:microsoft.com/office/officeart/2005/8/layout/hList7#1"/>
    <dgm:cxn modelId="{2D489182-5553-4533-B799-3123F2B0C673}" type="presParOf" srcId="{FABFB349-C391-4DA6-9A53-4A7BC9F1EF77}" destId="{D2C698FA-AE57-4A40-AEBB-1A6DDE4498C2}" srcOrd="1" destOrd="0" presId="urn:microsoft.com/office/officeart/2005/8/layout/hList7#1"/>
    <dgm:cxn modelId="{EAEFF8CF-5E59-43E9-9DDE-FA205DC4FE12}" type="presParOf" srcId="{FABFB349-C391-4DA6-9A53-4A7BC9F1EF77}" destId="{D54DEC1E-EF0B-43AD-9658-9846F32335C9}" srcOrd="2" destOrd="0" presId="urn:microsoft.com/office/officeart/2005/8/layout/hList7#1"/>
    <dgm:cxn modelId="{9D1A11F3-3306-4D48-840E-7EF2E54C524D}" type="presParOf" srcId="{FABFB349-C391-4DA6-9A53-4A7BC9F1EF77}" destId="{0EAF75F8-C9FF-41EB-BF1C-20E39A5369E4}" srcOrd="3" destOrd="0" presId="urn:microsoft.com/office/officeart/2005/8/layout/hList7#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sz="quarter" idx="1"/>
          </p:nvPr>
        </p:nvSpPr>
        <p:spPr>
          <a:xfrm>
            <a:off x="3849955" y="0"/>
            <a:ext cx="2946134" cy="496016"/>
          </a:xfrm>
          <a:prstGeom prst="rect">
            <a:avLst/>
          </a:prstGeom>
        </p:spPr>
        <p:txBody>
          <a:bodyPr vert="horz" lIns="91440" tIns="45720" rIns="91440" bIns="45720" rtlCol="0"/>
          <a:lstStyle>
            <a:lvl1pPr algn="r">
              <a:defRPr sz="1200"/>
            </a:lvl1pPr>
          </a:lstStyle>
          <a:p>
            <a:pPr>
              <a:defRPr/>
            </a:pPr>
            <a:fld id="{7408DFE2-BDE1-4486-8465-5D3A3151738C}" type="datetimeFigureOut">
              <a:rPr lang="en-ZA"/>
              <a:pPr>
                <a:defRPr/>
              </a:pPr>
              <a:t>2020/08/26</a:t>
            </a:fld>
            <a:endParaRPr lang="en-ZA" dirty="0"/>
          </a:p>
        </p:txBody>
      </p:sp>
      <p:sp>
        <p:nvSpPr>
          <p:cNvPr id="4" name="Footer Placeholder 3"/>
          <p:cNvSpPr>
            <a:spLocks noGrp="1"/>
          </p:cNvSpPr>
          <p:nvPr>
            <p:ph type="ftr" sz="quarter" idx="2"/>
          </p:nvPr>
        </p:nvSpPr>
        <p:spPr>
          <a:xfrm>
            <a:off x="1" y="9429039"/>
            <a:ext cx="2946134" cy="496016"/>
          </a:xfrm>
          <a:prstGeom prst="rect">
            <a:avLst/>
          </a:prstGeom>
        </p:spPr>
        <p:txBody>
          <a:bodyPr vert="horz" lIns="91440" tIns="45720" rIns="91440" bIns="45720"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49955" y="9429039"/>
            <a:ext cx="2946134" cy="496016"/>
          </a:xfrm>
          <a:prstGeom prst="rect">
            <a:avLst/>
          </a:prstGeom>
        </p:spPr>
        <p:txBody>
          <a:bodyPr vert="horz" lIns="91440" tIns="45720" rIns="91440" bIns="45720" rtlCol="0" anchor="b"/>
          <a:lstStyle>
            <a:lvl1pPr algn="r">
              <a:defRPr sz="1200"/>
            </a:lvl1pPr>
          </a:lstStyle>
          <a:p>
            <a:pPr>
              <a:defRPr/>
            </a:pPr>
            <a:fld id="{E1AAA8E8-5BBB-4569-88CB-52E046BDDB35}" type="slidenum">
              <a:rPr lang="en-ZA"/>
              <a:pPr>
                <a:defRPr/>
              </a:pPr>
              <a:t>‹#›</a:t>
            </a:fld>
            <a:endParaRPr lang="en-ZA" dirty="0"/>
          </a:p>
        </p:txBody>
      </p:sp>
    </p:spTree>
    <p:extLst>
      <p:ext uri="{BB962C8B-B14F-4D97-AF65-F5344CB8AC3E}">
        <p14:creationId xmlns:p14="http://schemas.microsoft.com/office/powerpoint/2010/main" xmlns="" val="2821828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34" cy="496016"/>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849955" y="0"/>
            <a:ext cx="2946134" cy="496016"/>
          </a:xfrm>
          <a:prstGeom prst="rect">
            <a:avLst/>
          </a:prstGeom>
        </p:spPr>
        <p:txBody>
          <a:bodyPr vert="horz" lIns="93177" tIns="46589" rIns="93177" bIns="46589" rtlCol="0"/>
          <a:lstStyle>
            <a:lvl1pPr algn="r">
              <a:defRPr sz="1200">
                <a:latin typeface="Arial" charset="0"/>
              </a:defRPr>
            </a:lvl1pPr>
          </a:lstStyle>
          <a:p>
            <a:pPr>
              <a:defRPr/>
            </a:pPr>
            <a:fld id="{9EF294BD-E844-43CC-B176-53E6B2A26254}" type="datetimeFigureOut">
              <a:rPr lang="en-US"/>
              <a:pPr>
                <a:defRPr/>
              </a:pPr>
              <a:t>8/26/2020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80244" y="4716105"/>
            <a:ext cx="5437188" cy="446572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429039"/>
            <a:ext cx="2946134" cy="496016"/>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849955" y="9429039"/>
            <a:ext cx="2946134" cy="496016"/>
          </a:xfrm>
          <a:prstGeom prst="rect">
            <a:avLst/>
          </a:prstGeom>
        </p:spPr>
        <p:txBody>
          <a:bodyPr vert="horz" lIns="93177" tIns="46589" rIns="93177" bIns="46589" rtlCol="0" anchor="b"/>
          <a:lstStyle>
            <a:lvl1pPr algn="r">
              <a:defRPr sz="1200">
                <a:latin typeface="Arial" charset="0"/>
              </a:defRPr>
            </a:lvl1pPr>
          </a:lstStyle>
          <a:p>
            <a:pPr>
              <a:defRPr/>
            </a:pPr>
            <a:fld id="{57016A73-DBED-47E0-9133-4A89D3A4B7B8}" type="slidenum">
              <a:rPr lang="en-US"/>
              <a:pPr>
                <a:defRPr/>
              </a:pPr>
              <a:t>‹#›</a:t>
            </a:fld>
            <a:endParaRPr lang="en-US" dirty="0"/>
          </a:p>
        </p:txBody>
      </p:sp>
    </p:spTree>
    <p:extLst>
      <p:ext uri="{BB962C8B-B14F-4D97-AF65-F5344CB8AC3E}">
        <p14:creationId xmlns:p14="http://schemas.microsoft.com/office/powerpoint/2010/main" xmlns="" val="3325472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375" algn="l" rtl="0" eaLnBrk="0" fontAlgn="base" hangingPunct="0">
      <a:spcBef>
        <a:spcPct val="30000"/>
      </a:spcBef>
      <a:spcAft>
        <a:spcPct val="0"/>
      </a:spcAft>
      <a:defRPr sz="1200" kern="1200">
        <a:solidFill>
          <a:schemeClr val="tx1"/>
        </a:solidFill>
        <a:latin typeface="+mn-lt"/>
        <a:ea typeface="+mn-ea"/>
        <a:cs typeface="+mn-cs"/>
      </a:defRPr>
    </a:lvl3pPr>
    <a:lvl4pPr marL="1371565" algn="l" rtl="0" eaLnBrk="0" fontAlgn="base" hangingPunct="0">
      <a:spcBef>
        <a:spcPct val="30000"/>
      </a:spcBef>
      <a:spcAft>
        <a:spcPct val="0"/>
      </a:spcAft>
      <a:defRPr sz="1200" kern="1200">
        <a:solidFill>
          <a:schemeClr val="tx1"/>
        </a:solidFill>
        <a:latin typeface="+mn-lt"/>
        <a:ea typeface="+mn-ea"/>
        <a:cs typeface="+mn-cs"/>
      </a:defRPr>
    </a:lvl4pPr>
    <a:lvl5pPr marL="1828750" algn="l" rtl="0" eaLnBrk="0" fontAlgn="base" hangingPunct="0">
      <a:spcBef>
        <a:spcPct val="30000"/>
      </a:spcBef>
      <a:spcAft>
        <a:spcPct val="0"/>
      </a:spcAft>
      <a:defRPr sz="1200" kern="1200">
        <a:solidFill>
          <a:schemeClr val="tx1"/>
        </a:solidFill>
        <a:latin typeface="+mn-lt"/>
        <a:ea typeface="+mn-ea"/>
        <a:cs typeface="+mn-cs"/>
      </a:defRPr>
    </a:lvl5pPr>
    <a:lvl6pPr marL="2285942" algn="l" defTabSz="914375" rtl="0" eaLnBrk="1" latinLnBrk="0" hangingPunct="1">
      <a:defRPr sz="1200" kern="1200">
        <a:solidFill>
          <a:schemeClr val="tx1"/>
        </a:solidFill>
        <a:latin typeface="+mn-lt"/>
        <a:ea typeface="+mn-ea"/>
        <a:cs typeface="+mn-cs"/>
      </a:defRPr>
    </a:lvl6pPr>
    <a:lvl7pPr marL="2743129" algn="l" defTabSz="914375" rtl="0" eaLnBrk="1" latinLnBrk="0" hangingPunct="1">
      <a:defRPr sz="1200" kern="1200">
        <a:solidFill>
          <a:schemeClr val="tx1"/>
        </a:solidFill>
        <a:latin typeface="+mn-lt"/>
        <a:ea typeface="+mn-ea"/>
        <a:cs typeface="+mn-cs"/>
      </a:defRPr>
    </a:lvl7pPr>
    <a:lvl8pPr marL="3200324" algn="l" defTabSz="914375" rtl="0" eaLnBrk="1" latinLnBrk="0" hangingPunct="1">
      <a:defRPr sz="1200" kern="1200">
        <a:solidFill>
          <a:schemeClr val="tx1"/>
        </a:solidFill>
        <a:latin typeface="+mn-lt"/>
        <a:ea typeface="+mn-ea"/>
        <a:cs typeface="+mn-cs"/>
      </a:defRPr>
    </a:lvl8pPr>
    <a:lvl9pPr marL="3657508" algn="l" defTabSz="9143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42087-46AC-4FCE-BE34-6DA3ED14186A}" type="slidenum">
              <a:rPr lang="en-ZA" smtClean="0"/>
              <a:pPr/>
              <a:t>19</a:t>
            </a:fld>
            <a:endParaRPr lang="en-ZA"/>
          </a:p>
        </p:txBody>
      </p:sp>
    </p:spTree>
    <p:extLst>
      <p:ext uri="{BB962C8B-B14F-4D97-AF65-F5344CB8AC3E}">
        <p14:creationId xmlns:p14="http://schemas.microsoft.com/office/powerpoint/2010/main" xmlns="" val="393593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42087-46AC-4FCE-BE34-6DA3ED14186A}" type="slidenum">
              <a:rPr lang="en-ZA" smtClean="0"/>
              <a:pPr/>
              <a:t>20</a:t>
            </a:fld>
            <a:endParaRPr lang="en-ZA"/>
          </a:p>
        </p:txBody>
      </p:sp>
    </p:spTree>
    <p:extLst>
      <p:ext uri="{BB962C8B-B14F-4D97-AF65-F5344CB8AC3E}">
        <p14:creationId xmlns:p14="http://schemas.microsoft.com/office/powerpoint/2010/main" xmlns="" val="326366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4A42087-46AC-4FCE-BE34-6DA3ED14186A}" type="slidenum">
              <a:rPr lang="en-ZA" smtClean="0"/>
              <a:pPr/>
              <a:t>21</a:t>
            </a:fld>
            <a:endParaRPr lang="en-ZA"/>
          </a:p>
        </p:txBody>
      </p:sp>
    </p:spTree>
    <p:extLst>
      <p:ext uri="{BB962C8B-B14F-4D97-AF65-F5344CB8AC3E}">
        <p14:creationId xmlns:p14="http://schemas.microsoft.com/office/powerpoint/2010/main" xmlns="" val="337441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192302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56014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4018336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375" indent="0" algn="ctr">
              <a:buNone/>
              <a:defRPr>
                <a:solidFill>
                  <a:schemeClr val="tx1">
                    <a:tint val="75000"/>
                  </a:schemeClr>
                </a:solidFill>
              </a:defRPr>
            </a:lvl3pPr>
            <a:lvl4pPr marL="1371565" indent="0" algn="ctr">
              <a:buNone/>
              <a:defRPr>
                <a:solidFill>
                  <a:schemeClr val="tx1">
                    <a:tint val="75000"/>
                  </a:schemeClr>
                </a:solidFill>
              </a:defRPr>
            </a:lvl4pPr>
            <a:lvl5pPr marL="1828750" indent="0" algn="ctr">
              <a:buNone/>
              <a:defRPr>
                <a:solidFill>
                  <a:schemeClr val="tx1">
                    <a:tint val="75000"/>
                  </a:schemeClr>
                </a:solidFill>
              </a:defRPr>
            </a:lvl5pPr>
            <a:lvl6pPr marL="2285942" indent="0" algn="ctr">
              <a:buNone/>
              <a:defRPr>
                <a:solidFill>
                  <a:schemeClr val="tx1">
                    <a:tint val="75000"/>
                  </a:schemeClr>
                </a:solidFill>
              </a:defRPr>
            </a:lvl6pPr>
            <a:lvl7pPr marL="2743129" indent="0" algn="ctr">
              <a:buNone/>
              <a:defRPr>
                <a:solidFill>
                  <a:schemeClr val="tx1">
                    <a:tint val="75000"/>
                  </a:schemeClr>
                </a:solidFill>
              </a:defRPr>
            </a:lvl7pPr>
            <a:lvl8pPr marL="3200324" indent="0" algn="ctr">
              <a:buNone/>
              <a:defRPr>
                <a:solidFill>
                  <a:schemeClr val="tx1">
                    <a:tint val="75000"/>
                  </a:schemeClr>
                </a:solidFill>
              </a:defRPr>
            </a:lvl8pPr>
            <a:lvl9pPr marL="3657508"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2C7D35-DCD3-4BDD-A343-984F5D67983A}"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6106C2-BF0C-8046-9CFF-50B6C670F383}"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84745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E68C84D-AFDD-40CC-AD8F-B97CC5944F25}"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EAC414-3863-0A4F-922A-7C0CD46505DF}"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254750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94BDD0E3-6A35-489B-838C-159F52DA7F69}"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68A73D-C516-AE4C-A34D-343BFC82992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78080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23472D7E-ABCE-4563-B704-92DA47305764}" type="datetime1">
              <a:rPr lang="en-US" altLang="en-US" smtClean="0">
                <a:ea typeface="ＭＳ Ｐゴシック" charset="-128"/>
              </a:rPr>
              <a:pPr>
                <a:defRPr/>
              </a:pPr>
              <a:t>8/26/2020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D8F30-13D5-314C-95C1-23F121E0AE71}"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68602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3F2008CE-E839-48D7-9118-7EF369977F03}" type="datetime1">
              <a:rPr lang="en-US" altLang="en-US" smtClean="0">
                <a:ea typeface="ＭＳ Ｐゴシック" charset="-128"/>
              </a:rPr>
              <a:pPr>
                <a:defRPr/>
              </a:pPr>
              <a:t>8/26/2020</a:t>
            </a:fld>
            <a:endParaRPr lang="en-US" altLang="en-US">
              <a:ea typeface="ＭＳ Ｐゴシック" charset="-128"/>
            </a:endParaRP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F6D1B6-9D35-E142-A6DF-6611F51E261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2487369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E4E90-7C7F-4530-A0C4-75ECB05AE8D9}" type="datetime1">
              <a:rPr lang="en-US" altLang="en-US" smtClean="0">
                <a:ea typeface="ＭＳ Ｐゴシック" charset="-128"/>
              </a:rPr>
              <a:pPr>
                <a:defRPr/>
              </a:pPr>
              <a:t>8/26/2020</a:t>
            </a:fld>
            <a:endParaRPr lang="en-US" altLang="en-US">
              <a:ea typeface="ＭＳ Ｐゴシック" charset="-128"/>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9E0AE0-A3FC-FE41-BBD5-A1A861DDEB4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77539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21DB38-3C24-4CAD-8EB5-C08C7B50B9B4}" type="datetime1">
              <a:rPr lang="en-US" altLang="en-US" smtClean="0">
                <a:ea typeface="ＭＳ Ｐゴシック" charset="-128"/>
              </a:rPr>
              <a:pPr>
                <a:defRPr/>
              </a:pPr>
              <a:t>8/26/2020</a:t>
            </a:fld>
            <a:endParaRPr lang="en-US" altLang="en-US">
              <a:ea typeface="ＭＳ Ｐゴシック" charset="-128"/>
            </a:endParaRP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914EA2-522F-6549-869B-3E8237C224B4}"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1369092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5AFBF6E7-9D51-46F0-964E-7EE540C8B330}" type="datetime1">
              <a:rPr lang="en-US" altLang="en-US" smtClean="0">
                <a:ea typeface="ＭＳ Ｐゴシック" charset="-128"/>
              </a:rPr>
              <a:pPr>
                <a:defRPr/>
              </a:pPr>
              <a:t>8/26/2020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C79FFB-3560-2347-94DF-ECEF3381548C}"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4080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3440313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078B2F85-5C7B-48D8-A987-EF9507441BA5}" type="datetime1">
              <a:rPr lang="en-US" altLang="en-US" smtClean="0">
                <a:ea typeface="ＭＳ Ｐゴシック" charset="-128"/>
              </a:rPr>
              <a:pPr>
                <a:defRPr/>
              </a:pPr>
              <a:t>8/26/2020</a:t>
            </a:fld>
            <a:endParaRPr lang="en-US" altLang="en-US">
              <a:ea typeface="ＭＳ Ｐゴシック" charset="-128"/>
            </a:endParaRP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0C52E2-5825-7949-8A9F-6264969B5488}"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410506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3DD0AC17-3684-4878-9B86-141446748D4A}"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72526-5DE4-9448-BFAB-865881B5FF66}"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1511647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8E5880D-405A-432A-B3AC-8EB6875AF4DA}"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1CD907-11B3-EE46-9E8E-03367B624BB5}"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65443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375" indent="0">
              <a:buNone/>
              <a:defRPr sz="1600">
                <a:solidFill>
                  <a:schemeClr val="tx1">
                    <a:tint val="75000"/>
                  </a:schemeClr>
                </a:solidFill>
              </a:defRPr>
            </a:lvl3pPr>
            <a:lvl4pPr marL="1371565" indent="0">
              <a:buNone/>
              <a:defRPr sz="1400">
                <a:solidFill>
                  <a:schemeClr val="tx1">
                    <a:tint val="75000"/>
                  </a:schemeClr>
                </a:solidFill>
              </a:defRPr>
            </a:lvl4pPr>
            <a:lvl5pPr marL="1828750" indent="0">
              <a:buNone/>
              <a:defRPr sz="1400">
                <a:solidFill>
                  <a:schemeClr val="tx1">
                    <a:tint val="75000"/>
                  </a:schemeClr>
                </a:solidFill>
              </a:defRPr>
            </a:lvl5pPr>
            <a:lvl6pPr marL="2285942" indent="0">
              <a:buNone/>
              <a:defRPr sz="1400">
                <a:solidFill>
                  <a:schemeClr val="tx1">
                    <a:tint val="75000"/>
                  </a:schemeClr>
                </a:solidFill>
              </a:defRPr>
            </a:lvl6pPr>
            <a:lvl7pPr marL="2743129" indent="0">
              <a:buNone/>
              <a:defRPr sz="1400">
                <a:solidFill>
                  <a:schemeClr val="tx1">
                    <a:tint val="75000"/>
                  </a:schemeClr>
                </a:solidFill>
              </a:defRPr>
            </a:lvl7pPr>
            <a:lvl8pPr marL="3200324" indent="0">
              <a:buNone/>
              <a:defRPr sz="1400">
                <a:solidFill>
                  <a:schemeClr val="tx1">
                    <a:tint val="75000"/>
                  </a:schemeClr>
                </a:solidFill>
              </a:defRPr>
            </a:lvl8pPr>
            <a:lvl9pPr marL="3657508"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8/26/2020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80317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218936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375" indent="0">
              <a:buNone/>
              <a:defRPr sz="1800" b="1"/>
            </a:lvl3pPr>
            <a:lvl4pPr marL="1371565" indent="0">
              <a:buNone/>
              <a:defRPr sz="1600" b="1"/>
            </a:lvl4pPr>
            <a:lvl5pPr marL="1828750" indent="0">
              <a:buNone/>
              <a:defRPr sz="1600" b="1"/>
            </a:lvl5pPr>
            <a:lvl6pPr marL="2285942" indent="0">
              <a:buNone/>
              <a:defRPr sz="1600" b="1"/>
            </a:lvl6pPr>
            <a:lvl7pPr marL="2743129" indent="0">
              <a:buNone/>
              <a:defRPr sz="1600" b="1"/>
            </a:lvl7pPr>
            <a:lvl8pPr marL="3200324" indent="0">
              <a:buNone/>
              <a:defRPr sz="1600" b="1"/>
            </a:lvl8pPr>
            <a:lvl9pPr marL="3657508"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8/26/2020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9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8/26/2020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553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8/26/2020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364199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7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25"/>
            <a:ext cx="3008313" cy="4691063"/>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28446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375" indent="0">
              <a:buNone/>
              <a:defRPr sz="2400"/>
            </a:lvl3pPr>
            <a:lvl4pPr marL="1371565" indent="0">
              <a:buNone/>
              <a:defRPr sz="2000"/>
            </a:lvl4pPr>
            <a:lvl5pPr marL="1828750" indent="0">
              <a:buNone/>
              <a:defRPr sz="2000"/>
            </a:lvl5pPr>
            <a:lvl6pPr marL="2285942" indent="0">
              <a:buNone/>
              <a:defRPr sz="2000"/>
            </a:lvl6pPr>
            <a:lvl7pPr marL="2743129" indent="0">
              <a:buNone/>
              <a:defRPr sz="2000"/>
            </a:lvl7pPr>
            <a:lvl8pPr marL="3200324" indent="0">
              <a:buNone/>
              <a:defRPr sz="2000"/>
            </a:lvl8pPr>
            <a:lvl9pPr marL="3657508"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375" indent="0">
              <a:buNone/>
              <a:defRPr sz="1000"/>
            </a:lvl3pPr>
            <a:lvl4pPr marL="1371565" indent="0">
              <a:buNone/>
              <a:defRPr sz="900"/>
            </a:lvl4pPr>
            <a:lvl5pPr marL="1828750" indent="0">
              <a:buNone/>
              <a:defRPr sz="900"/>
            </a:lvl5pPr>
            <a:lvl6pPr marL="2285942" indent="0">
              <a:buNone/>
              <a:defRPr sz="900"/>
            </a:lvl6pPr>
            <a:lvl7pPr marL="2743129" indent="0">
              <a:buNone/>
              <a:defRPr sz="900"/>
            </a:lvl7pPr>
            <a:lvl8pPr marL="3200324" indent="0">
              <a:buNone/>
              <a:defRPr sz="900"/>
            </a:lvl8pPr>
            <a:lvl9pPr marL="3657508"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8/26/2020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63733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a:defRPr/>
            </a:pPr>
            <a:fld id="{98D99DEC-0FE2-482A-8972-5358A582667A}" type="datetime1">
              <a:rPr lang="en-US"/>
              <a:pPr>
                <a:defRPr/>
              </a:pPr>
              <a:t>8/26/2020</a:t>
            </a:fld>
            <a:endParaRPr lang="en-US" dirty="0"/>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a:defRPr/>
            </a:pPr>
            <a:endParaRPr lang="en-US" dirty="0"/>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a:defRPr/>
            </a:pPr>
            <a:fld id="{84A6EB58-93C4-4CE7-B9F9-65EB31AC4D9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37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565"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75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2975"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157"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35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p:cNvSpPr>
            <a:spLocks noGrp="1"/>
          </p:cNvSpPr>
          <p:nvPr>
            <p:ph type="dt" sz="half" idx="2"/>
          </p:nvPr>
        </p:nvSpPr>
        <p:spPr>
          <a:xfrm>
            <a:off x="457200" y="63563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C9AB34BD-5137-445A-9911-0FC2BA71A9F5}" type="datetime1">
              <a:rPr lang="en-US" altLang="en-US" smtClean="0">
                <a:ea typeface="ＭＳ Ｐゴシック" charset="-128"/>
              </a:rPr>
              <a:pPr>
                <a:defRPr/>
              </a:pPr>
              <a:t>8/26/2020</a:t>
            </a:fld>
            <a:endParaRPr lang="en-US" altLang="en-US">
              <a:ea typeface="ＭＳ Ｐゴシック" charset="-128"/>
            </a:endParaRPr>
          </a:p>
        </p:txBody>
      </p:sp>
      <p:sp>
        <p:nvSpPr>
          <p:cNvPr id="5" name="Footer Placeholder 4"/>
          <p:cNvSpPr>
            <a:spLocks noGrp="1"/>
          </p:cNvSpPr>
          <p:nvPr>
            <p:ph type="ftr" sz="quarter" idx="3"/>
          </p:nvPr>
        </p:nvSpPr>
        <p:spPr>
          <a:xfrm>
            <a:off x="3124201" y="6356375"/>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1" charset="0"/>
                <a:ea typeface="ＭＳ Ｐゴシック" pitchFamily="-111" charset="-128"/>
                <a:cs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37FCA026-D70E-2549-82C1-258494C76DCA}" type="slidenum">
              <a:rPr lang="en-US" altLang="en-US" smtClean="0">
                <a:ea typeface="ＭＳ Ｐゴシック" charset="-128"/>
              </a:rPr>
              <a:pPr>
                <a:defRPr/>
              </a:pPr>
              <a:t>‹#›</a:t>
            </a:fld>
            <a:endParaRPr lang="en-US" altLang="en-US">
              <a:ea typeface="ＭＳ Ｐゴシック" charset="-128"/>
            </a:endParaRPr>
          </a:p>
        </p:txBody>
      </p:sp>
    </p:spTree>
    <p:extLst>
      <p:ext uri="{BB962C8B-B14F-4D97-AF65-F5344CB8AC3E}">
        <p14:creationId xmlns:p14="http://schemas.microsoft.com/office/powerpoint/2010/main" xmlns="" val="3202071574"/>
      </p:ext>
    </p:extLst>
  </p:cSld>
  <p:clrMap bg1="lt1" tx1="dk1" bg2="lt2" tx2="dk2" accent1="accent1" accent2="accent2" accent3="accent3" accent4="accent4" accent5="accent5" accent6="accent6" hlink="hlink" folHlink="folHlink"/>
  <p:sldLayoutIdLst>
    <p:sldLayoutId id="2147490814" r:id="rId1"/>
    <p:sldLayoutId id="2147490815" r:id="rId2"/>
    <p:sldLayoutId id="2147490816" r:id="rId3"/>
    <p:sldLayoutId id="2147490817" r:id="rId4"/>
    <p:sldLayoutId id="2147490818" r:id="rId5"/>
    <p:sldLayoutId id="2147490819" r:id="rId6"/>
    <p:sldLayoutId id="2147490820" r:id="rId7"/>
    <p:sldLayoutId id="2147490821" r:id="rId8"/>
    <p:sldLayoutId id="2147490822" r:id="rId9"/>
    <p:sldLayoutId id="2147490823" r:id="rId10"/>
    <p:sldLayoutId id="214749082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37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565"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75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2975"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157"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35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54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25"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15"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1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375" algn="l" defTabSz="457200" rtl="0" eaLnBrk="1" latinLnBrk="0" hangingPunct="1">
        <a:defRPr sz="1800" kern="1200">
          <a:solidFill>
            <a:schemeClr val="tx1"/>
          </a:solidFill>
          <a:latin typeface="+mn-lt"/>
          <a:ea typeface="+mn-ea"/>
          <a:cs typeface="+mn-cs"/>
        </a:defRPr>
      </a:lvl3pPr>
      <a:lvl4pPr marL="1371565" algn="l" defTabSz="457200" rtl="0" eaLnBrk="1" latinLnBrk="0" hangingPunct="1">
        <a:defRPr sz="1800" kern="1200">
          <a:solidFill>
            <a:schemeClr val="tx1"/>
          </a:solidFill>
          <a:latin typeface="+mn-lt"/>
          <a:ea typeface="+mn-ea"/>
          <a:cs typeface="+mn-cs"/>
        </a:defRPr>
      </a:lvl4pPr>
      <a:lvl5pPr marL="1828750" algn="l" defTabSz="457200" rtl="0" eaLnBrk="1" latinLnBrk="0" hangingPunct="1">
        <a:defRPr sz="1800" kern="1200">
          <a:solidFill>
            <a:schemeClr val="tx1"/>
          </a:solidFill>
          <a:latin typeface="+mn-lt"/>
          <a:ea typeface="+mn-ea"/>
          <a:cs typeface="+mn-cs"/>
        </a:defRPr>
      </a:lvl5pPr>
      <a:lvl6pPr marL="2285942" algn="l" defTabSz="457200" rtl="0" eaLnBrk="1" latinLnBrk="0" hangingPunct="1">
        <a:defRPr sz="1800" kern="1200">
          <a:solidFill>
            <a:schemeClr val="tx1"/>
          </a:solidFill>
          <a:latin typeface="+mn-lt"/>
          <a:ea typeface="+mn-ea"/>
          <a:cs typeface="+mn-cs"/>
        </a:defRPr>
      </a:lvl6pPr>
      <a:lvl7pPr marL="2743129" algn="l" defTabSz="457200" rtl="0" eaLnBrk="1" latinLnBrk="0" hangingPunct="1">
        <a:defRPr sz="1800" kern="1200">
          <a:solidFill>
            <a:schemeClr val="tx1"/>
          </a:solidFill>
          <a:latin typeface="+mn-lt"/>
          <a:ea typeface="+mn-ea"/>
          <a:cs typeface="+mn-cs"/>
        </a:defRPr>
      </a:lvl7pPr>
      <a:lvl8pPr marL="3200324" algn="l" defTabSz="457200" rtl="0" eaLnBrk="1" latinLnBrk="0" hangingPunct="1">
        <a:defRPr sz="1800" kern="1200">
          <a:solidFill>
            <a:schemeClr val="tx1"/>
          </a:solidFill>
          <a:latin typeface="+mn-lt"/>
          <a:ea typeface="+mn-ea"/>
          <a:cs typeface="+mn-cs"/>
        </a:defRPr>
      </a:lvl8pPr>
      <a:lvl9pPr marL="3657508"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5" descr="New_Powerpoint presentation-01.jpg">
            <a:extLst>
              <a:ext uri="{FF2B5EF4-FFF2-40B4-BE49-F238E27FC236}">
                <a16:creationId xmlns:a16="http://schemas.microsoft.com/office/drawing/2014/main" xmlns="" id="{0DC63542-64BC-D14F-B745-D73B1ED109C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b="15805"/>
          <a:stretch/>
        </p:blipFill>
        <p:spPr bwMode="auto">
          <a:xfrm>
            <a:off x="0" y="0"/>
            <a:ext cx="9144000" cy="57740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6">
            <a:extLst>
              <a:ext uri="{FF2B5EF4-FFF2-40B4-BE49-F238E27FC236}">
                <a16:creationId xmlns:a16="http://schemas.microsoft.com/office/drawing/2014/main" xmlns="" id="{689C141B-9D52-8A48-8A53-6B08F9E0092F}"/>
              </a:ext>
            </a:extLst>
          </p:cNvPr>
          <p:cNvSpPr txBox="1">
            <a:spLocks/>
          </p:cNvSpPr>
          <p:nvPr/>
        </p:nvSpPr>
        <p:spPr bwMode="auto">
          <a:xfrm>
            <a:off x="357192" y="716431"/>
            <a:ext cx="8120084" cy="896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ct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r">
              <a:lnSpc>
                <a:spcPct val="90000"/>
              </a:lnSpc>
              <a:spcBef>
                <a:spcPct val="0"/>
              </a:spcBef>
              <a:buNone/>
              <a:defRPr/>
            </a:pPr>
            <a:r>
              <a:rPr lang="en-US" altLang="en-US" sz="3000" b="1" dirty="0" smtClean="0">
                <a:solidFill>
                  <a:prstClr val="white"/>
                </a:solidFill>
                <a:latin typeface="Arial" charset="0"/>
              </a:rPr>
              <a:t>COMPENSATION FUND PRESENTATION TO THE PORTFOLIO COMMITTEE ON EMPLOYMENT AND LABOUR</a:t>
            </a:r>
            <a:endParaRPr lang="en-US" altLang="en-US" sz="3000" b="1" dirty="0">
              <a:solidFill>
                <a:prstClr val="white"/>
              </a:solidFill>
              <a:latin typeface="Arial" charset="0"/>
            </a:endParaRPr>
          </a:p>
        </p:txBody>
      </p:sp>
      <p:sp>
        <p:nvSpPr>
          <p:cNvPr id="11" name="Subtitle 17">
            <a:extLst>
              <a:ext uri="{FF2B5EF4-FFF2-40B4-BE49-F238E27FC236}">
                <a16:creationId xmlns:a16="http://schemas.microsoft.com/office/drawing/2014/main" xmlns="" id="{9389A286-81DA-0D49-8E5A-1A07ABE4436B}"/>
              </a:ext>
            </a:extLst>
          </p:cNvPr>
          <p:cNvSpPr txBox="1">
            <a:spLocks/>
          </p:cNvSpPr>
          <p:nvPr/>
        </p:nvSpPr>
        <p:spPr bwMode="auto">
          <a:xfrm>
            <a:off x="357191" y="2759077"/>
            <a:ext cx="13747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None/>
              <a:defRPr/>
            </a:pPr>
            <a:r>
              <a:rPr lang="en-US" altLang="en-US" sz="1800" b="1" dirty="0" smtClean="0">
                <a:solidFill>
                  <a:srgbClr val="404040"/>
                </a:solidFill>
                <a:latin typeface="Arial Bold" charset="0"/>
              </a:rPr>
              <a:t>2020.08.26</a:t>
            </a:r>
            <a:endParaRPr lang="en-US" altLang="en-US" sz="1800" b="1" dirty="0">
              <a:solidFill>
                <a:srgbClr val="404040"/>
              </a:solidFill>
              <a:latin typeface="Arial Bold" charset="0"/>
            </a:endParaRPr>
          </a:p>
        </p:txBody>
      </p:sp>
      <p:sp>
        <p:nvSpPr>
          <p:cNvPr id="12" name="Subtitle 17">
            <a:extLst>
              <a:ext uri="{FF2B5EF4-FFF2-40B4-BE49-F238E27FC236}">
                <a16:creationId xmlns:a16="http://schemas.microsoft.com/office/drawing/2014/main" xmlns="" id="{BBBF6199-60BB-CA43-9BE6-974014ED394A}"/>
              </a:ext>
            </a:extLst>
          </p:cNvPr>
          <p:cNvSpPr txBox="1">
            <a:spLocks/>
          </p:cNvSpPr>
          <p:nvPr/>
        </p:nvSpPr>
        <p:spPr bwMode="auto">
          <a:xfrm>
            <a:off x="3205018" y="1904518"/>
            <a:ext cx="5272232"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lgn="just">
              <a:buNone/>
            </a:pPr>
            <a:r>
              <a:rPr lang="en-US" altLang="en-US" sz="2500" b="1" u="sng" dirty="0">
                <a:solidFill>
                  <a:srgbClr val="404040"/>
                </a:solidFill>
              </a:rPr>
              <a:t>QUARTER </a:t>
            </a:r>
            <a:r>
              <a:rPr lang="en-US" altLang="en-US" sz="2500" b="1" u="sng" dirty="0" smtClean="0">
                <a:solidFill>
                  <a:srgbClr val="404040"/>
                </a:solidFill>
              </a:rPr>
              <a:t>4 </a:t>
            </a:r>
            <a:r>
              <a:rPr lang="en-US" altLang="en-US" sz="2500" b="1" u="sng" dirty="0">
                <a:solidFill>
                  <a:srgbClr val="404040"/>
                </a:solidFill>
              </a:rPr>
              <a:t>PERFORMANCE REPORT</a:t>
            </a:r>
          </a:p>
          <a:p>
            <a:pPr lvl="0" algn="just">
              <a:buNone/>
            </a:pPr>
            <a:r>
              <a:rPr lang="en-US" altLang="en-US" sz="2500" b="1" u="sng" dirty="0">
                <a:solidFill>
                  <a:srgbClr val="404040"/>
                </a:solidFill>
              </a:rPr>
              <a:t>FOR THE FINANCIAL YEAR 2019-2020</a:t>
            </a:r>
          </a:p>
          <a:p>
            <a:pPr algn="r">
              <a:buNone/>
              <a:defRPr/>
            </a:pPr>
            <a:endParaRPr lang="en-US" altLang="en-US" sz="2500" b="1" u="sng" dirty="0">
              <a:solidFill>
                <a:srgbClr val="404040"/>
              </a:solidFill>
            </a:endParaRPr>
          </a:p>
        </p:txBody>
      </p:sp>
      <p:pic>
        <p:nvPicPr>
          <p:cNvPr id="13" name="Picture 12">
            <a:extLst>
              <a:ext uri="{FF2B5EF4-FFF2-40B4-BE49-F238E27FC236}">
                <a16:creationId xmlns:a16="http://schemas.microsoft.com/office/drawing/2014/main" xmlns="" id="{4AD35E89-6DC6-CD48-8CED-ACF88A61C37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23690" y="5914881"/>
            <a:ext cx="842908" cy="842908"/>
          </a:xfrm>
          <a:prstGeom prst="rect">
            <a:avLst/>
          </a:prstGeom>
        </p:spPr>
      </p:pic>
      <p:pic>
        <p:nvPicPr>
          <p:cNvPr id="14" name="Picture 13">
            <a:extLst>
              <a:ext uri="{FF2B5EF4-FFF2-40B4-BE49-F238E27FC236}">
                <a16:creationId xmlns:a16="http://schemas.microsoft.com/office/drawing/2014/main" xmlns="" id="{477A308C-C6F9-B245-8DC2-58B9323D1DF5}"/>
              </a:ext>
            </a:extLst>
          </p:cNvPr>
          <p:cNvPicPr>
            <a:picLocks noChangeAspect="1"/>
          </p:cNvPicPr>
          <p:nvPr/>
        </p:nvPicPr>
        <p:blipFill>
          <a:blip r:embed="rId4"/>
          <a:stretch>
            <a:fillRect/>
          </a:stretch>
        </p:blipFill>
        <p:spPr>
          <a:xfrm>
            <a:off x="259517" y="5890167"/>
            <a:ext cx="2845715" cy="842908"/>
          </a:xfrm>
          <a:prstGeom prst="rect">
            <a:avLst/>
          </a:prstGeom>
        </p:spPr>
      </p:pic>
      <p:sp>
        <p:nvSpPr>
          <p:cNvPr id="2" name="Slide Number Placeholder 1"/>
          <p:cNvSpPr>
            <a:spLocks noGrp="1"/>
          </p:cNvSpPr>
          <p:nvPr>
            <p:ph type="sldNum" sz="quarter" idx="12"/>
          </p:nvPr>
        </p:nvSpPr>
        <p:spPr/>
        <p:txBody>
          <a:bodyPr/>
          <a:lstStyle/>
          <a:p>
            <a:pPr>
              <a:defRPr/>
            </a:pPr>
            <a:fld id="{996106C2-BF0C-8046-9CFF-50B6C670F383}" type="slidenum">
              <a:rPr lang="en-US" altLang="en-US">
                <a:ea typeface="ＭＳ Ｐゴシック" charset="-128"/>
              </a:rPr>
              <a:pPr>
                <a:defRPr/>
              </a:pPr>
              <a:t>1</a:t>
            </a:fld>
            <a:endParaRPr lang="en-US" altLang="en-US">
              <a:ea typeface="ＭＳ Ｐゴシック" charset="-128"/>
            </a:endParaRPr>
          </a:p>
        </p:txBody>
      </p:sp>
      <p:pic>
        <p:nvPicPr>
          <p:cNvPr id="1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05275" y="5835652"/>
            <a:ext cx="2110798"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645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4647" y="1920900"/>
            <a:ext cx="7432653" cy="1569660"/>
          </a:xfrm>
          <a:prstGeom prst="rect">
            <a:avLst/>
          </a:prstGeom>
          <a:solidFill>
            <a:schemeClr val="accent6">
              <a:lumMod val="40000"/>
              <a:lumOff val="60000"/>
            </a:schemeClr>
          </a:solidFill>
          <a:ln>
            <a:solidFill>
              <a:schemeClr val="tx1"/>
            </a:solidFill>
          </a:ln>
        </p:spPr>
        <p:txBody>
          <a:bodyPr wrap="square"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00B050"/>
                </a:solidFill>
                <a:latin typeface="Arial"/>
                <a:ea typeface="+mn-ea"/>
                <a:cs typeface="Times New Roman" pitchFamily="18" charset="0"/>
              </a:rPr>
              <a:t>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is on track  or reflects complete implementation. Target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00B050"/>
                </a:solidFill>
                <a:latin typeface="Arial"/>
                <a:ea typeface="+mn-ea"/>
                <a:cs typeface="Times New Roman" pitchFamily="18" charset="0"/>
              </a:rPr>
              <a:t>100% +  Complete</a:t>
            </a:r>
            <a:endParaRPr lang="en-ZA" altLang="en-US" sz="2400" dirty="0">
              <a:solidFill>
                <a:srgbClr val="007832"/>
              </a:solidFill>
              <a:latin typeface="Times New Roman" pitchFamily="18" charset="0"/>
              <a:ea typeface="+mn-ea"/>
              <a:cs typeface="Times New Roman" pitchFamily="18" charset="0"/>
            </a:endParaRPr>
          </a:p>
        </p:txBody>
      </p:sp>
      <p:sp>
        <p:nvSpPr>
          <p:cNvPr id="3" name="TextBox 2"/>
          <p:cNvSpPr txBox="1"/>
          <p:nvPr/>
        </p:nvSpPr>
        <p:spPr>
          <a:xfrm>
            <a:off x="1333500" y="4172703"/>
            <a:ext cx="7543800" cy="1569660"/>
          </a:xfrm>
          <a:prstGeom prst="rect">
            <a:avLst/>
          </a:prstGeom>
          <a:solidFill>
            <a:schemeClr val="accent6">
              <a:lumMod val="40000"/>
              <a:lumOff val="60000"/>
            </a:schemeClr>
          </a:solidFill>
          <a:ln>
            <a:solidFill>
              <a:schemeClr val="tx1"/>
            </a:solidFill>
          </a:ln>
        </p:spPr>
        <p:txBody>
          <a:bodyPr lIns="91440" tIns="45720" rIns="91440" bIns="45720">
            <a:spAutoFit/>
          </a:bodyPr>
          <a:lstStyle/>
          <a:p>
            <a:pPr lvl="0" defTabSz="914400" fontAlgn="auto">
              <a:spcBef>
                <a:spcPts val="0"/>
              </a:spcBef>
              <a:spcAft>
                <a:spcPts val="0"/>
              </a:spcAft>
            </a:pPr>
            <a:r>
              <a:rPr lang="en-US" altLang="en-US" sz="2400" b="1" u="sng" dirty="0">
                <a:solidFill>
                  <a:srgbClr val="000000"/>
                </a:solidFill>
                <a:latin typeface="Arial"/>
                <a:ea typeface="+mn-ea"/>
                <a:cs typeface="Times New Roman" pitchFamily="18" charset="0"/>
              </a:rPr>
              <a:t>Implication</a:t>
            </a:r>
            <a:r>
              <a:rPr lang="en-US" altLang="en-US" sz="2400" b="1" dirty="0">
                <a:solidFill>
                  <a:srgbClr val="000000"/>
                </a:solidFill>
                <a:latin typeface="Arial"/>
                <a:ea typeface="+mn-ea"/>
                <a:cs typeface="Times New Roman" pitchFamily="18" charset="0"/>
              </a:rPr>
              <a:t>:     </a:t>
            </a:r>
            <a:r>
              <a:rPr lang="en-US" altLang="en-US" sz="2400" b="1" dirty="0">
                <a:solidFill>
                  <a:srgbClr val="FF0000"/>
                </a:solidFill>
                <a:latin typeface="Arial"/>
                <a:ea typeface="+mn-ea"/>
                <a:cs typeface="Times New Roman" pitchFamily="18" charset="0"/>
              </a:rPr>
              <a:t>NOT ACHIEVED </a:t>
            </a:r>
          </a:p>
          <a:p>
            <a:pPr lvl="0" defTabSz="914400" fontAlgn="auto">
              <a:spcBef>
                <a:spcPts val="0"/>
              </a:spcBef>
              <a:spcAft>
                <a:spcPts val="0"/>
              </a:spcAft>
            </a:pPr>
            <a:r>
              <a:rPr lang="en-ZA" altLang="en-US" sz="2400" b="1" dirty="0">
                <a:solidFill>
                  <a:srgbClr val="000000"/>
                </a:solidFill>
                <a:latin typeface="Arial"/>
                <a:ea typeface="+mn-ea"/>
                <a:cs typeface="Times New Roman" pitchFamily="18" charset="0"/>
              </a:rPr>
              <a:t>Performance Indicator behind schedule. Target not achieved</a:t>
            </a:r>
          </a:p>
          <a:p>
            <a:pPr lvl="0" defTabSz="914400" fontAlgn="auto">
              <a:spcBef>
                <a:spcPts val="0"/>
              </a:spcBef>
              <a:spcAft>
                <a:spcPts val="0"/>
              </a:spcAft>
            </a:pPr>
            <a:r>
              <a:rPr lang="en-US" altLang="en-US" sz="2400" b="1" dirty="0">
                <a:solidFill>
                  <a:srgbClr val="000000"/>
                </a:solidFill>
                <a:latin typeface="Arial"/>
                <a:ea typeface="+mn-ea"/>
                <a:cs typeface="Times New Roman" pitchFamily="18" charset="0"/>
              </a:rPr>
              <a:t> </a:t>
            </a:r>
            <a:r>
              <a:rPr lang="en-US" altLang="en-US" sz="2400" b="1" u="sng" dirty="0">
                <a:solidFill>
                  <a:srgbClr val="FF0000"/>
                </a:solidFill>
                <a:latin typeface="Arial"/>
                <a:ea typeface="+mn-ea"/>
                <a:cs typeface="Times New Roman" pitchFamily="18" charset="0"/>
              </a:rPr>
              <a:t>0% - 99% Complete</a:t>
            </a:r>
            <a:endParaRPr lang="en-ZA" altLang="en-US" sz="2400" dirty="0">
              <a:solidFill>
                <a:srgbClr val="007832"/>
              </a:solidFill>
              <a:ea typeface="+mn-ea"/>
              <a:cs typeface="Times New Roman" pitchFamily="18" charset="0"/>
            </a:endParaRPr>
          </a:p>
        </p:txBody>
      </p:sp>
      <p:sp>
        <p:nvSpPr>
          <p:cNvPr id="4" name="Oval 3"/>
          <p:cNvSpPr/>
          <p:nvPr/>
        </p:nvSpPr>
        <p:spPr>
          <a:xfrm>
            <a:off x="495300" y="2186641"/>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5" name="Oval 4"/>
          <p:cNvSpPr/>
          <p:nvPr/>
        </p:nvSpPr>
        <p:spPr>
          <a:xfrm>
            <a:off x="423862" y="4561451"/>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endParaRPr lang="en-ZA" dirty="0"/>
          </a:p>
        </p:txBody>
      </p:sp>
      <p:sp>
        <p:nvSpPr>
          <p:cNvPr id="20488"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eaLnBrk="0" hangingPunct="0"/>
            <a:r>
              <a:rPr lang="en-US" altLang="en-US" sz="2800" b="1" dirty="0">
                <a:latin typeface="Arial" panose="020B0604020202020204" pitchFamily="34" charset="0"/>
                <a:cs typeface="Arial" panose="020B0604020202020204" pitchFamily="34" charset="0"/>
              </a:rPr>
              <a:t>LEGEND</a:t>
            </a:r>
          </a:p>
        </p:txBody>
      </p:sp>
      <p:sp>
        <p:nvSpPr>
          <p:cNvPr id="20489" name="Slide Number Placeholder 5"/>
          <p:cNvSpPr>
            <a:spLocks noGrp="1"/>
          </p:cNvSpPr>
          <p:nvPr>
            <p:ph type="sldNum" sz="quarter" idx="12"/>
          </p:nvPr>
        </p:nvSpPr>
        <p:spPr bwMode="auto">
          <a:xfrm>
            <a:off x="6840560" y="64103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05A1E5BE-B0D0-4DBE-87AC-F9180240E92E}" type="slidenum">
              <a:rPr lang="en-US" altLang="en-US" sz="1200" b="1">
                <a:solidFill>
                  <a:schemeClr val="bg1"/>
                </a:solidFill>
              </a:rPr>
              <a:pPr/>
              <a:t>10</a:t>
            </a:fld>
            <a:endParaRPr lang="en-US" altLang="en-US" sz="1200" b="1" dirty="0">
              <a:solidFill>
                <a:schemeClr val="bg1"/>
              </a:solidFill>
            </a:endParaRPr>
          </a:p>
        </p:txBody>
      </p:sp>
    </p:spTree>
    <p:extLst>
      <p:ext uri="{BB962C8B-B14F-4D97-AF65-F5344CB8AC3E}">
        <p14:creationId xmlns:p14="http://schemas.microsoft.com/office/powerpoint/2010/main" xmlns="" val="1018956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201168"/>
            <a:ext cx="8647937" cy="1243584"/>
          </a:xfrm>
        </p:spPr>
        <p:txBody>
          <a:bodyPr/>
          <a:lstStyle/>
          <a:p>
            <a:pPr algn="ctr"/>
            <a:r>
              <a:rPr lang="en-US" altLang="en-US" sz="3000" dirty="0" smtClean="0">
                <a:solidFill>
                  <a:prstClr val="black"/>
                </a:solidFill>
                <a:ea typeface="ＭＳ Ｐゴシック" pitchFamily="-80" charset="-128"/>
              </a:rPr>
              <a:t>Q4 REPORT</a:t>
            </a:r>
            <a:r>
              <a:rPr lang="en-US" sz="3000" dirty="0" smtClean="0">
                <a:solidFill>
                  <a:prstClr val="black"/>
                </a:solidFill>
                <a:ea typeface="ＭＳ Ｐゴシック" pitchFamily="-80" charset="-128"/>
              </a:rPr>
              <a:t> PERFORMANCE PER PROGRAMME 2019/20</a:t>
            </a:r>
            <a:endParaRPr lang="en-ZA" sz="3000" dirty="0"/>
          </a:p>
        </p:txBody>
      </p:sp>
      <p:sp>
        <p:nvSpPr>
          <p:cNvPr id="3" name="Text Placeholder 2"/>
          <p:cNvSpPr>
            <a:spLocks noGrp="1"/>
          </p:cNvSpPr>
          <p:nvPr>
            <p:ph type="body" idx="1"/>
          </p:nvPr>
        </p:nvSpPr>
        <p:spPr>
          <a:xfrm>
            <a:off x="0" y="2443165"/>
            <a:ext cx="9144001" cy="2828924"/>
          </a:xfrm>
        </p:spPr>
        <p:txBody>
          <a:bodyPr/>
          <a:lstStyle/>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727639027"/>
              </p:ext>
            </p:extLst>
          </p:nvPr>
        </p:nvGraphicFramePr>
        <p:xfrm>
          <a:off x="192025" y="1364313"/>
          <a:ext cx="8741664" cy="5376838"/>
        </p:xfrm>
        <a:graphic>
          <a:graphicData uri="http://schemas.openxmlformats.org/drawingml/2006/table">
            <a:tbl>
              <a:tblPr firstRow="1" bandRow="1">
                <a:tableStyleId>{5C22544A-7EE6-4342-B048-85BDC9FD1C3A}</a:tableStyleId>
              </a:tblPr>
              <a:tblGrid>
                <a:gridCol w="2240052">
                  <a:extLst>
                    <a:ext uri="{9D8B030D-6E8A-4147-A177-3AD203B41FA5}">
                      <a16:colId xmlns:a16="http://schemas.microsoft.com/office/drawing/2014/main" xmlns="" val="2461802698"/>
                    </a:ext>
                  </a:extLst>
                </a:gridCol>
                <a:gridCol w="1311249">
                  <a:extLst>
                    <a:ext uri="{9D8B030D-6E8A-4147-A177-3AD203B41FA5}">
                      <a16:colId xmlns:a16="http://schemas.microsoft.com/office/drawing/2014/main" xmlns="" val="313812418"/>
                    </a:ext>
                  </a:extLst>
                </a:gridCol>
                <a:gridCol w="1721015">
                  <a:extLst>
                    <a:ext uri="{9D8B030D-6E8A-4147-A177-3AD203B41FA5}">
                      <a16:colId xmlns:a16="http://schemas.microsoft.com/office/drawing/2014/main" xmlns="" val="1121255271"/>
                    </a:ext>
                  </a:extLst>
                </a:gridCol>
                <a:gridCol w="1106367">
                  <a:extLst>
                    <a:ext uri="{9D8B030D-6E8A-4147-A177-3AD203B41FA5}">
                      <a16:colId xmlns:a16="http://schemas.microsoft.com/office/drawing/2014/main" xmlns="" val="682643707"/>
                    </a:ext>
                  </a:extLst>
                </a:gridCol>
                <a:gridCol w="1188320">
                  <a:extLst>
                    <a:ext uri="{9D8B030D-6E8A-4147-A177-3AD203B41FA5}">
                      <a16:colId xmlns:a16="http://schemas.microsoft.com/office/drawing/2014/main" xmlns="" val="3569046489"/>
                    </a:ext>
                  </a:extLst>
                </a:gridCol>
                <a:gridCol w="1174661">
                  <a:extLst>
                    <a:ext uri="{9D8B030D-6E8A-4147-A177-3AD203B41FA5}">
                      <a16:colId xmlns:a16="http://schemas.microsoft.com/office/drawing/2014/main" xmlns="" val="1446400800"/>
                    </a:ext>
                  </a:extLst>
                </a:gridCol>
              </a:tblGrid>
              <a:tr h="881763">
                <a:tc>
                  <a:txBody>
                    <a:bodyPr/>
                    <a:lstStyle/>
                    <a:p>
                      <a:pPr marL="0" marR="0" fontAlgn="b">
                        <a:spcBef>
                          <a:spcPts val="0"/>
                        </a:spcBef>
                        <a:spcAft>
                          <a:spcPts val="0"/>
                        </a:spcAft>
                      </a:pPr>
                      <a:r>
                        <a:rPr lang="en-GB" sz="1600" b="1" kern="1200" dirty="0" smtClean="0">
                          <a:solidFill>
                            <a:srgbClr val="000000"/>
                          </a:solidFill>
                          <a:effectLst/>
                          <a:latin typeface="+mn-lt"/>
                          <a:ea typeface="Times New Roman"/>
                          <a:cs typeface="Times New Roman"/>
                        </a:rPr>
                        <a:t>Programme </a:t>
                      </a:r>
                      <a:endParaRPr lang="en-US" sz="1600" b="1" dirty="0">
                        <a:effectLst/>
                        <a:latin typeface="+mn-lt"/>
                        <a:ea typeface="Times New Roman"/>
                        <a:cs typeface="Times New Roman"/>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Annual Planned Indicators</a:t>
                      </a:r>
                      <a:endParaRPr lang="en-US" sz="1600" b="1" dirty="0">
                        <a:effectLst/>
                        <a:latin typeface="+mn-lt"/>
                        <a:ea typeface="Times New Roman"/>
                        <a:cs typeface="Times New Roman"/>
                      </a:endParaRPr>
                    </a:p>
                  </a:txBody>
                  <a:tcPr marL="38573" marR="38573" marT="0"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Times New Roman"/>
                        </a:rPr>
                        <a:t>Indicators with targets   reporting in </a:t>
                      </a:r>
                      <a:r>
                        <a:rPr lang="en-GB" sz="1600" b="1" kern="1200" dirty="0" smtClean="0">
                          <a:solidFill>
                            <a:srgbClr val="000000"/>
                          </a:solidFill>
                          <a:effectLst/>
                          <a:latin typeface="+mn-lt"/>
                          <a:ea typeface="Times New Roman"/>
                          <a:cs typeface="Times New Roman"/>
                        </a:rPr>
                        <a:t>Q4</a:t>
                      </a:r>
                      <a:endParaRPr lang="en-US" sz="1600" b="1" dirty="0">
                        <a:effectLst/>
                        <a:latin typeface="+mn-lt"/>
                        <a:ea typeface="Times New Roman"/>
                        <a:cs typeface="Times New Roman"/>
                      </a:endParaRPr>
                    </a:p>
                  </a:txBody>
                  <a:tcPr marL="38573" marR="38573" marT="0" marB="0">
                    <a:solidFill>
                      <a:schemeClr val="accent5"/>
                    </a:solidFill>
                  </a:tcPr>
                </a:tc>
                <a:tc>
                  <a:txBody>
                    <a:bodyPr/>
                    <a:lstStyle/>
                    <a:p>
                      <a:pPr marL="0" marR="0" algn="ctr" fontAlgn="b">
                        <a:spcBef>
                          <a:spcPts val="0"/>
                        </a:spcBef>
                        <a:spcAft>
                          <a:spcPts val="0"/>
                        </a:spcAft>
                      </a:pPr>
                      <a:r>
                        <a:rPr lang="en-GB" sz="1600" b="1" kern="1200" dirty="0">
                          <a:solidFill>
                            <a:srgbClr val="008000"/>
                          </a:solidFill>
                          <a:effectLst/>
                          <a:latin typeface="+mn-lt"/>
                          <a:ea typeface="Times New Roman"/>
                          <a:cs typeface="Arial" pitchFamily="34" charset="0"/>
                        </a:rPr>
                        <a:t>Achieved</a:t>
                      </a:r>
                      <a:endParaRPr lang="en-US" sz="1600" b="1" dirty="0">
                        <a:effectLst/>
                        <a:latin typeface="+mn-lt"/>
                        <a:ea typeface="Times New Roman"/>
                        <a:cs typeface="Arial" pitchFamily="34" charset="0"/>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FF0000"/>
                          </a:solidFill>
                          <a:effectLst/>
                          <a:latin typeface="+mn-lt"/>
                          <a:ea typeface="Times New Roman"/>
                          <a:cs typeface="Arial" pitchFamily="34" charset="0"/>
                        </a:rPr>
                        <a:t>Not Achieved</a:t>
                      </a:r>
                      <a:endParaRPr lang="en-US" sz="1600" b="1" dirty="0">
                        <a:effectLst/>
                        <a:latin typeface="+mn-lt"/>
                        <a:ea typeface="Times New Roman"/>
                        <a:cs typeface="Arial" pitchFamily="34" charset="0"/>
                      </a:endParaRPr>
                    </a:p>
                  </a:txBody>
                  <a:tcPr marL="5000" marR="5000" marT="4999" marB="0">
                    <a:solidFill>
                      <a:schemeClr val="accent5"/>
                    </a:solidFill>
                  </a:tcPr>
                </a:tc>
                <a:tc>
                  <a:txBody>
                    <a:bodyPr/>
                    <a:lstStyle/>
                    <a:p>
                      <a:pPr marL="0" marR="0" algn="ctr" fontAlgn="b">
                        <a:spcBef>
                          <a:spcPts val="0"/>
                        </a:spcBef>
                        <a:spcAft>
                          <a:spcPts val="0"/>
                        </a:spcAft>
                      </a:pPr>
                      <a:r>
                        <a:rPr lang="en-GB" sz="1600" b="1" kern="1200" dirty="0">
                          <a:solidFill>
                            <a:srgbClr val="000000"/>
                          </a:solidFill>
                          <a:effectLst/>
                          <a:latin typeface="+mn-lt"/>
                          <a:ea typeface="Times New Roman"/>
                          <a:cs typeface="Arial" pitchFamily="34" charset="0"/>
                        </a:rPr>
                        <a:t>Overall Achievement %</a:t>
                      </a:r>
                      <a:endParaRPr lang="en-US" sz="1600" b="1" dirty="0">
                        <a:effectLst/>
                        <a:latin typeface="+mn-lt"/>
                        <a:ea typeface="Times New Roman"/>
                        <a:cs typeface="Arial" pitchFamily="34" charset="0"/>
                      </a:endParaRPr>
                    </a:p>
                  </a:txBody>
                  <a:tcPr marL="5000" marR="5000" marT="4999" marB="0">
                    <a:solidFill>
                      <a:schemeClr val="accent5"/>
                    </a:solidFill>
                  </a:tcPr>
                </a:tc>
                <a:extLst>
                  <a:ext uri="{0D108BD9-81ED-4DB2-BD59-A6C34878D82A}">
                    <a16:rowId xmlns:a16="http://schemas.microsoft.com/office/drawing/2014/main" xmlns="" val="1190152611"/>
                  </a:ext>
                </a:extLst>
              </a:tr>
              <a:tr h="52609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600" b="1" dirty="0" smtClean="0">
                          <a:solidFill>
                            <a:srgbClr val="000000"/>
                          </a:solidFill>
                          <a:effectLst/>
                          <a:latin typeface="Calibri"/>
                          <a:ea typeface="Times New Roman"/>
                        </a:rPr>
                        <a:t>3</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3</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1</a:t>
                      </a:r>
                      <a:endParaRPr lang="en-ZA" sz="1600" b="1" dirty="0">
                        <a:solidFill>
                          <a:srgbClr val="000000"/>
                        </a:solidFill>
                        <a:effectLst/>
                        <a:latin typeface="Calibri"/>
                        <a:ea typeface="Times New Roman"/>
                      </a:endParaRPr>
                    </a:p>
                  </a:txBody>
                  <a:tcPr marL="0" marR="0" marT="0" marB="0" anchor="ctr"/>
                </a:tc>
                <a:tc>
                  <a:txBody>
                    <a:bodyPr/>
                    <a:lstStyle/>
                    <a:p>
                      <a:pPr algn="ctr">
                        <a:spcAft>
                          <a:spcPts val="0"/>
                        </a:spcAft>
                      </a:pPr>
                      <a:r>
                        <a:rPr lang="en-ZA" sz="1600" b="1" dirty="0" smtClean="0">
                          <a:solidFill>
                            <a:srgbClr val="000000"/>
                          </a:solidFill>
                          <a:effectLst/>
                          <a:latin typeface="Calibri"/>
                          <a:ea typeface="Times New Roman"/>
                        </a:rPr>
                        <a:t>2</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FF0000"/>
                          </a:solidFill>
                          <a:effectLst/>
                          <a:latin typeface="Calibri"/>
                          <a:ea typeface="Times New Roman"/>
                        </a:rPr>
                        <a:t>33%</a:t>
                      </a:r>
                      <a:endParaRPr lang="en-ZA" sz="1600" b="1" dirty="0">
                        <a:solidFill>
                          <a:srgbClr val="FF0000"/>
                        </a:solidFill>
                        <a:effectLst/>
                        <a:latin typeface="Calibri"/>
                        <a:ea typeface="Times New Roman"/>
                      </a:endParaRPr>
                    </a:p>
                  </a:txBody>
                  <a:tcPr marL="5358" marR="46792" marT="5358" marB="0" anchor="ctr"/>
                </a:tc>
                <a:extLst>
                  <a:ext uri="{0D108BD9-81ED-4DB2-BD59-A6C34878D82A}">
                    <a16:rowId xmlns:a16="http://schemas.microsoft.com/office/drawing/2014/main" xmlns="" val="2987419012"/>
                  </a:ext>
                </a:extLst>
              </a:tr>
              <a:tr h="132391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6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smtClean="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600" b="1" dirty="0" smtClean="0">
                          <a:solidFill>
                            <a:srgbClr val="000000"/>
                          </a:solidFill>
                          <a:effectLst/>
                          <a:latin typeface="Calibri"/>
                          <a:ea typeface="Times New Roman"/>
                        </a:rPr>
                        <a:t>3</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3</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0</a:t>
                      </a:r>
                      <a:endParaRPr lang="en-ZA" sz="1600" b="1" dirty="0">
                        <a:solidFill>
                          <a:srgbClr val="000000"/>
                        </a:solidFill>
                        <a:effectLst/>
                        <a:latin typeface="Calibri"/>
                        <a:ea typeface="Times New Roman"/>
                      </a:endParaRPr>
                    </a:p>
                  </a:txBody>
                  <a:tcPr marL="0" marR="0" marT="0" marB="0" anchor="ctr"/>
                </a:tc>
                <a:tc>
                  <a:txBody>
                    <a:bodyPr/>
                    <a:lstStyle/>
                    <a:p>
                      <a:pPr algn="ctr">
                        <a:spcAft>
                          <a:spcPts val="0"/>
                        </a:spcAft>
                      </a:pPr>
                      <a:r>
                        <a:rPr lang="en-ZA" sz="1600" b="1" dirty="0" smtClean="0">
                          <a:solidFill>
                            <a:srgbClr val="000000"/>
                          </a:solidFill>
                          <a:effectLst/>
                          <a:latin typeface="Calibri"/>
                          <a:ea typeface="Times New Roman"/>
                        </a:rPr>
                        <a:t>3</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FF0000"/>
                          </a:solidFill>
                          <a:effectLst/>
                          <a:latin typeface="Calibri"/>
                          <a:ea typeface="Times New Roman"/>
                        </a:rPr>
                        <a:t>0%</a:t>
                      </a:r>
                      <a:endParaRPr lang="en-ZA" sz="1600" b="1" dirty="0">
                        <a:solidFill>
                          <a:srgbClr val="FF0000"/>
                        </a:solidFill>
                        <a:effectLst/>
                        <a:latin typeface="Calibri"/>
                        <a:ea typeface="Times New Roman"/>
                      </a:endParaRPr>
                    </a:p>
                  </a:txBody>
                  <a:tcPr marL="5358" marR="46792" marT="5358" marB="0" anchor="ctr"/>
                </a:tc>
                <a:extLst>
                  <a:ext uri="{0D108BD9-81ED-4DB2-BD59-A6C34878D82A}">
                    <a16:rowId xmlns:a16="http://schemas.microsoft.com/office/drawing/2014/main" xmlns="" val="2451223821"/>
                  </a:ext>
                </a:extLst>
              </a:tr>
              <a:tr h="526092">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a:t>
                      </a:r>
                      <a:r>
                        <a:rPr lang="en-ZA" sz="1600" b="1" u="sng" kern="1200" baseline="0" dirty="0">
                          <a:solidFill>
                            <a:srgbClr val="000000"/>
                          </a:solidFill>
                          <a:effectLst/>
                          <a:latin typeface="+mn-lt"/>
                          <a:ea typeface="Times New Roman" panose="02020603050405020304" pitchFamily="18" charset="0"/>
                          <a:cs typeface="Times New Roman" panose="02020603050405020304" pitchFamily="18" charset="0"/>
                        </a:rPr>
                        <a:t> 3</a:t>
                      </a:r>
                      <a:r>
                        <a:rPr lang="en-ZA" sz="1600" kern="1200" baseline="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600" b="1" dirty="0" smtClean="0">
                          <a:solidFill>
                            <a:srgbClr val="000000"/>
                          </a:solidFill>
                          <a:effectLst/>
                          <a:latin typeface="Calibri"/>
                          <a:ea typeface="Times New Roman"/>
                        </a:rPr>
                        <a:t>2</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2</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1</a:t>
                      </a:r>
                      <a:endParaRPr lang="en-ZA" sz="1600" b="1" dirty="0">
                        <a:solidFill>
                          <a:srgbClr val="000000"/>
                        </a:solidFill>
                        <a:effectLst/>
                        <a:latin typeface="Calibri"/>
                        <a:ea typeface="Times New Roman"/>
                      </a:endParaRPr>
                    </a:p>
                  </a:txBody>
                  <a:tcPr marL="0" marR="0" marT="0" marB="0" anchor="ctr"/>
                </a:tc>
                <a:tc>
                  <a:txBody>
                    <a:bodyPr/>
                    <a:lstStyle/>
                    <a:p>
                      <a:pPr algn="ctr">
                        <a:spcAft>
                          <a:spcPts val="0"/>
                        </a:spcAft>
                      </a:pPr>
                      <a:r>
                        <a:rPr lang="en-ZA" sz="1600" b="1" dirty="0" smtClean="0">
                          <a:solidFill>
                            <a:srgbClr val="000000"/>
                          </a:solidFill>
                          <a:effectLst/>
                          <a:latin typeface="Calibri"/>
                          <a:ea typeface="Times New Roman"/>
                        </a:rPr>
                        <a:t>1</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FF0000"/>
                          </a:solidFill>
                          <a:effectLst/>
                          <a:latin typeface="Calibri"/>
                          <a:ea typeface="Times New Roman"/>
                        </a:rPr>
                        <a:t>50%</a:t>
                      </a:r>
                      <a:endParaRPr lang="en-ZA" sz="1600" b="1" dirty="0">
                        <a:solidFill>
                          <a:srgbClr val="FF0000"/>
                        </a:solidFill>
                        <a:effectLst/>
                        <a:latin typeface="Calibri"/>
                        <a:ea typeface="Times New Roman"/>
                      </a:endParaRPr>
                    </a:p>
                  </a:txBody>
                  <a:tcPr marL="5358" marR="46792" marT="5358" marB="0" anchor="ctr"/>
                </a:tc>
                <a:extLst>
                  <a:ext uri="{0D108BD9-81ED-4DB2-BD59-A6C34878D82A}">
                    <a16:rowId xmlns:a16="http://schemas.microsoft.com/office/drawing/2014/main" xmlns="" val="3574895052"/>
                  </a:ext>
                </a:extLst>
              </a:tr>
              <a:tr h="789139">
                <a:tc>
                  <a:txBody>
                    <a:bodyPr/>
                    <a:lstStyle/>
                    <a:p>
                      <a:pPr fontAlgn="b">
                        <a:lnSpc>
                          <a:spcPct val="115000"/>
                        </a:lnSpc>
                        <a:spcAft>
                          <a:spcPts val="0"/>
                        </a:spcAft>
                      </a:pPr>
                      <a:r>
                        <a:rPr lang="en-ZA" sz="1600" b="1" u="sng" kern="1200" dirty="0">
                          <a:solidFill>
                            <a:srgbClr val="000000"/>
                          </a:solidFill>
                          <a:effectLst/>
                          <a:latin typeface="+mn-lt"/>
                          <a:ea typeface="Times New Roman" panose="02020603050405020304" pitchFamily="18" charset="0"/>
                          <a:cs typeface="Times New Roman" panose="02020603050405020304" pitchFamily="18" charset="0"/>
                        </a:rPr>
                        <a:t>Programme 4</a:t>
                      </a:r>
                      <a:r>
                        <a:rPr lang="en-ZA" sz="1600"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600" kern="1200" dirty="0">
                          <a:solidFill>
                            <a:srgbClr val="000000"/>
                          </a:solidFill>
                          <a:effectLst/>
                          <a:latin typeface="+mn-lt"/>
                          <a:ea typeface="Times New Roman" panose="02020603050405020304" pitchFamily="18" charset="0"/>
                          <a:cs typeface="Times New Roman" panose="02020603050405020304" pitchFamily="18" charset="0"/>
                        </a:rPr>
                        <a:t>Orthotic and Rehabilitation</a:t>
                      </a:r>
                      <a:endParaRPr lang="en-ZA" sz="1600" dirty="0">
                        <a:solidFill>
                          <a:srgbClr val="000000"/>
                        </a:solidFill>
                        <a:effectLst/>
                        <a:latin typeface="+mn-lt"/>
                        <a:ea typeface="Calibri" panose="020F0502020204030204" pitchFamily="34" charset="0"/>
                        <a:cs typeface="Times New Roman" panose="02020603050405020304" pitchFamily="18" charset="0"/>
                      </a:endParaRPr>
                    </a:p>
                  </a:txBody>
                  <a:tcPr marL="38576" marR="38576" marT="0" marB="0" anchor="b"/>
                </a:tc>
                <a:tc>
                  <a:txBody>
                    <a:bodyPr/>
                    <a:lstStyle/>
                    <a:p>
                      <a:pPr algn="ctr">
                        <a:spcAft>
                          <a:spcPts val="0"/>
                        </a:spcAft>
                      </a:pPr>
                      <a:r>
                        <a:rPr lang="en-ZA" sz="1600" b="1" dirty="0" smtClean="0">
                          <a:solidFill>
                            <a:srgbClr val="000000"/>
                          </a:solidFill>
                          <a:effectLst/>
                          <a:latin typeface="Calibri"/>
                          <a:ea typeface="Times New Roman"/>
                        </a:rPr>
                        <a:t>1</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1</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rgbClr val="000000"/>
                          </a:solidFill>
                          <a:effectLst/>
                          <a:latin typeface="Calibri"/>
                          <a:ea typeface="Times New Roman"/>
                        </a:rPr>
                        <a:t>1</a:t>
                      </a:r>
                      <a:endParaRPr lang="en-ZA" sz="1600" b="1" dirty="0">
                        <a:solidFill>
                          <a:srgbClr val="000000"/>
                        </a:solidFill>
                        <a:effectLst/>
                        <a:latin typeface="Calibri"/>
                        <a:ea typeface="Times New Roman"/>
                      </a:endParaRPr>
                    </a:p>
                  </a:txBody>
                  <a:tcPr marL="0" marR="0" marT="0" marB="0" anchor="ctr"/>
                </a:tc>
                <a:tc>
                  <a:txBody>
                    <a:bodyPr/>
                    <a:lstStyle/>
                    <a:p>
                      <a:pPr algn="ctr">
                        <a:spcAft>
                          <a:spcPts val="0"/>
                        </a:spcAft>
                      </a:pPr>
                      <a:r>
                        <a:rPr lang="en-ZA" sz="1600" b="1" dirty="0" smtClean="0">
                          <a:solidFill>
                            <a:srgbClr val="000000"/>
                          </a:solidFill>
                          <a:effectLst/>
                          <a:latin typeface="Calibri"/>
                          <a:ea typeface="Times New Roman"/>
                        </a:rPr>
                        <a:t>0</a:t>
                      </a:r>
                      <a:endParaRPr lang="en-ZA" sz="1600" b="1" dirty="0">
                        <a:solidFill>
                          <a:srgbClr val="000000"/>
                        </a:solidFill>
                        <a:effectLst/>
                        <a:latin typeface="Calibri"/>
                        <a:ea typeface="Times New Roman"/>
                      </a:endParaRPr>
                    </a:p>
                  </a:txBody>
                  <a:tcPr marL="5358" marR="46792" marT="5358" marB="0" anchor="ctr"/>
                </a:tc>
                <a:tc>
                  <a:txBody>
                    <a:bodyPr/>
                    <a:lstStyle/>
                    <a:p>
                      <a:pPr algn="ctr">
                        <a:spcAft>
                          <a:spcPts val="0"/>
                        </a:spcAft>
                      </a:pPr>
                      <a:r>
                        <a:rPr lang="en-ZA" sz="1600" b="1" dirty="0" smtClean="0">
                          <a:solidFill>
                            <a:schemeClr val="tx1"/>
                          </a:solidFill>
                          <a:effectLst/>
                          <a:latin typeface="Calibri"/>
                          <a:ea typeface="Times New Roman"/>
                        </a:rPr>
                        <a:t>100%</a:t>
                      </a:r>
                      <a:endParaRPr lang="en-ZA" sz="1600" b="1" dirty="0">
                        <a:solidFill>
                          <a:schemeClr val="tx1"/>
                        </a:solidFill>
                        <a:effectLst/>
                        <a:latin typeface="Calibri"/>
                        <a:ea typeface="Times New Roman"/>
                      </a:endParaRPr>
                    </a:p>
                  </a:txBody>
                  <a:tcPr marL="5358" marR="46792" marT="5358" marB="0" anchor="ctr"/>
                </a:tc>
                <a:extLst>
                  <a:ext uri="{0D108BD9-81ED-4DB2-BD59-A6C34878D82A}">
                    <a16:rowId xmlns:a16="http://schemas.microsoft.com/office/drawing/2014/main" xmlns="" val="1953385745"/>
                  </a:ext>
                </a:extLst>
              </a:tr>
              <a:tr h="475101">
                <a:tc>
                  <a:txBody>
                    <a:bodyPr/>
                    <a:lstStyle/>
                    <a:p>
                      <a:pPr marL="0" marR="0" fontAlgn="b">
                        <a:spcBef>
                          <a:spcPts val="0"/>
                        </a:spcBef>
                        <a:spcAft>
                          <a:spcPts val="0"/>
                        </a:spcAft>
                      </a:pPr>
                      <a:r>
                        <a:rPr lang="en-GB" sz="1600" b="1" kern="1200" dirty="0">
                          <a:solidFill>
                            <a:srgbClr val="000000"/>
                          </a:solidFill>
                          <a:effectLst/>
                          <a:latin typeface="+mn-lt"/>
                          <a:ea typeface="Times New Roman"/>
                          <a:cs typeface="Times New Roman"/>
                        </a:rPr>
                        <a:t>Total number of Indicators</a:t>
                      </a:r>
                      <a:endParaRPr lang="en-US" sz="1600" b="1" dirty="0">
                        <a:solidFill>
                          <a:srgbClr val="000000"/>
                        </a:solidFill>
                        <a:effectLst/>
                        <a:latin typeface="+mn-lt"/>
                        <a:ea typeface="Times New Roman"/>
                        <a:cs typeface="Times New Roman"/>
                      </a:endParaRPr>
                    </a:p>
                  </a:txBody>
                  <a:tcPr marL="38573" marR="38573" marT="0" marB="0" anchor="ctr"/>
                </a:tc>
                <a:tc>
                  <a:txBody>
                    <a:bodyPr/>
                    <a:lstStyle/>
                    <a:p>
                      <a:pPr algn="ctr">
                        <a:spcAft>
                          <a:spcPts val="0"/>
                        </a:spcAft>
                      </a:pPr>
                      <a:r>
                        <a:rPr lang="en-ZA" sz="1600" b="1" dirty="0" smtClean="0">
                          <a:solidFill>
                            <a:srgbClr val="000000"/>
                          </a:solidFill>
                          <a:effectLst/>
                          <a:latin typeface="Calibri"/>
                          <a:ea typeface="Times New Roman"/>
                        </a:rPr>
                        <a:t>9</a:t>
                      </a:r>
                      <a:endParaRPr lang="en-ZA" sz="1600" b="1" dirty="0">
                        <a:solidFill>
                          <a:srgbClr val="000000"/>
                        </a:solidFill>
                        <a:effectLst/>
                        <a:latin typeface="Calibri"/>
                        <a:ea typeface="Times New Roman"/>
                      </a:endParaRPr>
                    </a:p>
                  </a:txBody>
                  <a:tcPr marL="5358" marR="5358" marT="5358" marB="0"/>
                </a:tc>
                <a:tc>
                  <a:txBody>
                    <a:bodyPr/>
                    <a:lstStyle/>
                    <a:p>
                      <a:pPr algn="ctr">
                        <a:spcAft>
                          <a:spcPts val="0"/>
                        </a:spcAft>
                      </a:pPr>
                      <a:r>
                        <a:rPr lang="en-ZA" sz="1600" b="1" dirty="0" smtClean="0">
                          <a:solidFill>
                            <a:srgbClr val="000000"/>
                          </a:solidFill>
                          <a:effectLst/>
                          <a:latin typeface="Calibri"/>
                          <a:ea typeface="Times New Roman"/>
                        </a:rPr>
                        <a:t>9</a:t>
                      </a:r>
                      <a:endParaRPr lang="en-ZA" sz="1600" b="1" dirty="0">
                        <a:solidFill>
                          <a:srgbClr val="000000"/>
                        </a:solidFill>
                        <a:effectLst/>
                        <a:latin typeface="Calibri"/>
                        <a:ea typeface="Times New Roman"/>
                      </a:endParaRPr>
                    </a:p>
                  </a:txBody>
                  <a:tcPr marL="5358" marR="5358" marT="5358" marB="0"/>
                </a:tc>
                <a:tc>
                  <a:txBody>
                    <a:bodyPr/>
                    <a:lstStyle/>
                    <a:p>
                      <a:pPr marL="0" algn="ctr" fontAlgn="b">
                        <a:spcAft>
                          <a:spcPts val="0"/>
                        </a:spcAft>
                      </a:pPr>
                      <a:r>
                        <a:rPr lang="en-ZA" sz="1600" b="1" dirty="0" smtClean="0">
                          <a:solidFill>
                            <a:srgbClr val="000000"/>
                          </a:solidFill>
                          <a:effectLst/>
                          <a:latin typeface="+mn-lt"/>
                          <a:ea typeface="Times New Roman"/>
                          <a:cs typeface="+mn-cs"/>
                        </a:rPr>
                        <a:t>3</a:t>
                      </a:r>
                      <a:endParaRPr lang="en-ZA" sz="1600" b="1" dirty="0">
                        <a:solidFill>
                          <a:srgbClr val="000000"/>
                        </a:solidFill>
                        <a:effectLst/>
                        <a:latin typeface="+mn-lt"/>
                        <a:ea typeface="Times New Roman"/>
                        <a:cs typeface="+mn-cs"/>
                      </a:endParaRPr>
                    </a:p>
                  </a:txBody>
                  <a:tcPr marL="0" marR="0" marT="0" marB="0">
                    <a:solidFill>
                      <a:srgbClr val="027D44"/>
                    </a:solidFill>
                  </a:tcPr>
                </a:tc>
                <a:tc>
                  <a:txBody>
                    <a:bodyPr/>
                    <a:lstStyle/>
                    <a:p>
                      <a:pPr algn="ctr" fontAlgn="b">
                        <a:spcAft>
                          <a:spcPts val="0"/>
                        </a:spcAft>
                      </a:pPr>
                      <a:r>
                        <a:rPr lang="en-ZA" sz="1600" b="1" dirty="0" smtClean="0">
                          <a:solidFill>
                            <a:srgbClr val="000000"/>
                          </a:solidFill>
                          <a:effectLst/>
                          <a:latin typeface="+mn-lt"/>
                          <a:ea typeface="Times New Roman"/>
                        </a:rPr>
                        <a:t>6</a:t>
                      </a:r>
                      <a:endParaRPr lang="en-ZA" sz="1600" b="1" dirty="0">
                        <a:solidFill>
                          <a:srgbClr val="000000"/>
                        </a:solidFill>
                        <a:effectLst/>
                        <a:latin typeface="+mn-lt"/>
                        <a:ea typeface="Times New Roman"/>
                      </a:endParaRPr>
                    </a:p>
                  </a:txBody>
                  <a:tcPr marL="5001" marR="5001" marT="5001" marB="0" anchor="ctr">
                    <a:solidFill>
                      <a:srgbClr val="FF0000"/>
                    </a:solidFill>
                  </a:tcPr>
                </a:tc>
                <a:tc rowSpan="2">
                  <a:txBody>
                    <a:bodyPr/>
                    <a:lstStyle/>
                    <a:p>
                      <a:pPr algn="ctr"/>
                      <a:endParaRPr lang="en-ZA" sz="1600" b="1" dirty="0">
                        <a:solidFill>
                          <a:srgbClr val="FF0000"/>
                        </a:solidFill>
                      </a:endParaRPr>
                    </a:p>
                  </a:txBody>
                  <a:tcPr marL="51435" marR="51435" marT="25718" marB="25718"/>
                </a:tc>
                <a:extLst>
                  <a:ext uri="{0D108BD9-81ED-4DB2-BD59-A6C34878D82A}">
                    <a16:rowId xmlns:a16="http://schemas.microsoft.com/office/drawing/2014/main" xmlns="" val="2784434873"/>
                  </a:ext>
                </a:extLst>
              </a:tr>
              <a:tr h="64240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600" b="1" kern="1200" dirty="0">
                          <a:solidFill>
                            <a:srgbClr val="000000"/>
                          </a:solidFill>
                          <a:effectLst/>
                          <a:latin typeface="+mn-lt"/>
                          <a:ea typeface="Times New Roman"/>
                        </a:rPr>
                        <a:t>Overall  Performance</a:t>
                      </a:r>
                      <a:endParaRPr lang="en-US" sz="1600" b="1" dirty="0">
                        <a:solidFill>
                          <a:srgbClr val="000000"/>
                        </a:solidFill>
                        <a:effectLst/>
                        <a:latin typeface="+mn-lt"/>
                        <a:ea typeface="Times New Roman"/>
                      </a:endParaRPr>
                    </a:p>
                  </a:txBody>
                  <a:tcPr marL="38573" marR="38573" marT="0" marB="0" anchor="b"/>
                </a:tc>
                <a:tc gridSpan="2">
                  <a:txBody>
                    <a:bodyPr/>
                    <a:lstStyle/>
                    <a:p>
                      <a:pPr marL="0" marR="0" algn="l" fontAlgn="b">
                        <a:spcBef>
                          <a:spcPts val="0"/>
                        </a:spcBef>
                        <a:spcAft>
                          <a:spcPts val="0"/>
                        </a:spcAft>
                      </a:pPr>
                      <a:endParaRPr lang="en-ZA" sz="1600" b="1" dirty="0">
                        <a:solidFill>
                          <a:srgbClr val="000000"/>
                        </a:solidFill>
                        <a:effectLst/>
                        <a:latin typeface="+mn-lt"/>
                        <a:ea typeface="Times New Roman"/>
                      </a:endParaRPr>
                    </a:p>
                  </a:txBody>
                  <a:tcPr marL="5000" marR="43574" marT="4999" marB="0"/>
                </a:tc>
                <a:tc hMerge="1">
                  <a:txBody>
                    <a:bodyPr/>
                    <a:lstStyle/>
                    <a:p>
                      <a:pPr marL="0" marR="0" algn="l" fontAlgn="b">
                        <a:spcBef>
                          <a:spcPts val="0"/>
                        </a:spcBef>
                        <a:spcAft>
                          <a:spcPts val="0"/>
                        </a:spcAft>
                      </a:pPr>
                      <a:endParaRPr lang="en-ZA" sz="1100" b="1" dirty="0">
                        <a:effectLst/>
                        <a:latin typeface="+mn-lt"/>
                        <a:ea typeface="Times New Roman"/>
                      </a:endParaRPr>
                    </a:p>
                  </a:txBody>
                  <a:tcPr marL="8889" marR="77464" marT="8887" marB="0"/>
                </a:tc>
                <a:tc>
                  <a:txBody>
                    <a:bodyPr/>
                    <a:lstStyle/>
                    <a:p>
                      <a:pPr algn="ctr">
                        <a:lnSpc>
                          <a:spcPct val="115000"/>
                        </a:lnSpc>
                        <a:spcAft>
                          <a:spcPts val="0"/>
                        </a:spcAft>
                      </a:pPr>
                      <a:r>
                        <a:rPr lang="en-ZA" sz="1600" b="1" dirty="0" smtClean="0">
                          <a:solidFill>
                            <a:srgbClr val="000000"/>
                          </a:solidFill>
                          <a:effectLst/>
                          <a:latin typeface="+mn-lt"/>
                          <a:ea typeface="Calibri"/>
                          <a:cs typeface="Times New Roman"/>
                        </a:rPr>
                        <a:t>33%</a:t>
                      </a:r>
                      <a:endParaRPr lang="en-ZA" sz="1600" b="1" dirty="0">
                        <a:solidFill>
                          <a:srgbClr val="000000"/>
                        </a:solidFill>
                        <a:effectLst/>
                        <a:latin typeface="+mn-lt"/>
                        <a:ea typeface="Calibri"/>
                        <a:cs typeface="Times New Roman"/>
                      </a:endParaRPr>
                    </a:p>
                  </a:txBody>
                  <a:tcPr marL="0" marR="0" marT="0" marB="0" anchor="ctr">
                    <a:solidFill>
                      <a:srgbClr val="027D44"/>
                    </a:solidFill>
                  </a:tcPr>
                </a:tc>
                <a:tc>
                  <a:txBody>
                    <a:bodyPr/>
                    <a:lstStyle/>
                    <a:p>
                      <a:pPr algn="ctr">
                        <a:lnSpc>
                          <a:spcPct val="115000"/>
                        </a:lnSpc>
                        <a:spcAft>
                          <a:spcPts val="0"/>
                        </a:spcAft>
                      </a:pPr>
                      <a:r>
                        <a:rPr lang="en-ZA" sz="1600" b="1" dirty="0" smtClean="0">
                          <a:solidFill>
                            <a:srgbClr val="000000"/>
                          </a:solidFill>
                          <a:effectLst/>
                          <a:latin typeface="+mn-lt"/>
                          <a:ea typeface="Calibri"/>
                          <a:cs typeface="Times New Roman"/>
                        </a:rPr>
                        <a:t>67%</a:t>
                      </a:r>
                      <a:endParaRPr lang="en-ZA" sz="1600" b="1" dirty="0">
                        <a:solidFill>
                          <a:srgbClr val="000000"/>
                        </a:solidFill>
                        <a:effectLst/>
                        <a:latin typeface="+mn-lt"/>
                        <a:ea typeface="Calibri"/>
                        <a:cs typeface="Times New Roman"/>
                      </a:endParaRPr>
                    </a:p>
                  </a:txBody>
                  <a:tcPr marL="5357" marR="5357" marT="5357" marB="0" anchor="ctr">
                    <a:solidFill>
                      <a:srgbClr val="FF0000"/>
                    </a:solidFill>
                  </a:tcPr>
                </a:tc>
                <a:tc vMerge="1">
                  <a:txBody>
                    <a:bodyPr/>
                    <a:lstStyle/>
                    <a:p>
                      <a:endParaRPr lang="en-ZA" sz="2400" dirty="0"/>
                    </a:p>
                  </a:txBody>
                  <a:tcPr/>
                </a:tc>
                <a:extLst>
                  <a:ext uri="{0D108BD9-81ED-4DB2-BD59-A6C34878D82A}">
                    <a16:rowId xmlns:a16="http://schemas.microsoft.com/office/drawing/2014/main" xmlns="" val="3110875801"/>
                  </a:ext>
                </a:extLst>
              </a:tr>
            </a:tbl>
          </a:graphicData>
        </a:graphic>
      </p:graphicFrame>
      <p:sp>
        <p:nvSpPr>
          <p:cNvPr id="5" name="TextBox 4"/>
          <p:cNvSpPr txBox="1"/>
          <p:nvPr/>
        </p:nvSpPr>
        <p:spPr>
          <a:xfrm>
            <a:off x="7829550" y="985838"/>
            <a:ext cx="514350" cy="369332"/>
          </a:xfrm>
          <a:prstGeom prst="rect">
            <a:avLst/>
          </a:prstGeom>
          <a:noFill/>
        </p:spPr>
        <p:txBody>
          <a:bodyPr wrap="square" rtlCol="0">
            <a:spAutoFit/>
          </a:bodyPr>
          <a:lstStyle/>
          <a:p>
            <a:r>
              <a:rPr lang="en-US" b="1" dirty="0" smtClean="0">
                <a:solidFill>
                  <a:srgbClr val="FF0000"/>
                </a:solidFill>
              </a:rPr>
              <a:t>13</a:t>
            </a:r>
            <a:endParaRPr lang="en-ZA" b="1" dirty="0">
              <a:solidFill>
                <a:srgbClr val="FF0000"/>
              </a:solidFill>
            </a:endParaRPr>
          </a:p>
        </p:txBody>
      </p:sp>
    </p:spTree>
    <p:extLst>
      <p:ext uri="{BB962C8B-B14F-4D97-AF65-F5344CB8AC3E}">
        <p14:creationId xmlns:p14="http://schemas.microsoft.com/office/powerpoint/2010/main" xmlns="" val="1228806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xmlns="" val="1944296337"/>
              </p:ext>
            </p:extLst>
          </p:nvPr>
        </p:nvGraphicFramePr>
        <p:xfrm>
          <a:off x="214167" y="1757363"/>
          <a:ext cx="8715665" cy="4374220"/>
        </p:xfrm>
        <a:graphic>
          <a:graphicData uri="http://schemas.openxmlformats.org/drawingml/2006/table">
            <a:tbl>
              <a:tblPr firstRow="1" bandRow="1"/>
              <a:tblGrid>
                <a:gridCol w="1215164">
                  <a:extLst>
                    <a:ext uri="{9D8B030D-6E8A-4147-A177-3AD203B41FA5}">
                      <a16:colId xmlns:a16="http://schemas.microsoft.com/office/drawing/2014/main" xmlns="" val="20000"/>
                    </a:ext>
                  </a:extLst>
                </a:gridCol>
                <a:gridCol w="544729">
                  <a:extLst>
                    <a:ext uri="{9D8B030D-6E8A-4147-A177-3AD203B41FA5}">
                      <a16:colId xmlns:a16="http://schemas.microsoft.com/office/drawing/2014/main" xmlns="" val="20001"/>
                    </a:ext>
                  </a:extLst>
                </a:gridCol>
                <a:gridCol w="628534">
                  <a:extLst>
                    <a:ext uri="{9D8B030D-6E8A-4147-A177-3AD203B41FA5}">
                      <a16:colId xmlns:a16="http://schemas.microsoft.com/office/drawing/2014/main" xmlns="" val="20002"/>
                    </a:ext>
                  </a:extLst>
                </a:gridCol>
                <a:gridCol w="754240">
                  <a:extLst>
                    <a:ext uri="{9D8B030D-6E8A-4147-A177-3AD203B41FA5}">
                      <a16:colId xmlns:a16="http://schemas.microsoft.com/office/drawing/2014/main" xmlns="" val="20003"/>
                    </a:ext>
                  </a:extLst>
                </a:gridCol>
                <a:gridCol w="754240">
                  <a:extLst>
                    <a:ext uri="{9D8B030D-6E8A-4147-A177-3AD203B41FA5}">
                      <a16:colId xmlns:a16="http://schemas.microsoft.com/office/drawing/2014/main" xmlns="" val="1174551999"/>
                    </a:ext>
                  </a:extLst>
                </a:gridCol>
                <a:gridCol w="712338">
                  <a:extLst>
                    <a:ext uri="{9D8B030D-6E8A-4147-A177-3AD203B41FA5}">
                      <a16:colId xmlns:a16="http://schemas.microsoft.com/office/drawing/2014/main" xmlns="" val="2652911666"/>
                    </a:ext>
                  </a:extLst>
                </a:gridCol>
                <a:gridCol w="670435">
                  <a:extLst>
                    <a:ext uri="{9D8B030D-6E8A-4147-A177-3AD203B41FA5}">
                      <a16:colId xmlns:a16="http://schemas.microsoft.com/office/drawing/2014/main" xmlns="" val="3418947108"/>
                    </a:ext>
                  </a:extLst>
                </a:gridCol>
                <a:gridCol w="586631">
                  <a:extLst>
                    <a:ext uri="{9D8B030D-6E8A-4147-A177-3AD203B41FA5}">
                      <a16:colId xmlns:a16="http://schemas.microsoft.com/office/drawing/2014/main" xmlns="" val="20004"/>
                    </a:ext>
                  </a:extLst>
                </a:gridCol>
                <a:gridCol w="628534">
                  <a:extLst>
                    <a:ext uri="{9D8B030D-6E8A-4147-A177-3AD203B41FA5}">
                      <a16:colId xmlns:a16="http://schemas.microsoft.com/office/drawing/2014/main" xmlns="" val="20006"/>
                    </a:ext>
                  </a:extLst>
                </a:gridCol>
                <a:gridCol w="796142">
                  <a:extLst>
                    <a:ext uri="{9D8B030D-6E8A-4147-A177-3AD203B41FA5}">
                      <a16:colId xmlns:a16="http://schemas.microsoft.com/office/drawing/2014/main" xmlns="" val="20005"/>
                    </a:ext>
                  </a:extLst>
                </a:gridCol>
                <a:gridCol w="474893">
                  <a:extLst>
                    <a:ext uri="{9D8B030D-6E8A-4147-A177-3AD203B41FA5}">
                      <a16:colId xmlns:a16="http://schemas.microsoft.com/office/drawing/2014/main" xmlns="" val="20010"/>
                    </a:ext>
                  </a:extLst>
                </a:gridCol>
                <a:gridCol w="474892">
                  <a:extLst>
                    <a:ext uri="{9D8B030D-6E8A-4147-A177-3AD203B41FA5}">
                      <a16:colId xmlns:a16="http://schemas.microsoft.com/office/drawing/2014/main" xmlns="" val="20011"/>
                    </a:ext>
                  </a:extLst>
                </a:gridCol>
                <a:gridCol w="474893">
                  <a:extLst>
                    <a:ext uri="{9D8B030D-6E8A-4147-A177-3AD203B41FA5}">
                      <a16:colId xmlns:a16="http://schemas.microsoft.com/office/drawing/2014/main" xmlns="" val="20012"/>
                    </a:ext>
                  </a:extLst>
                </a:gridCol>
              </a:tblGrid>
              <a:tr h="557184">
                <a:tc rowSpan="2">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r>
                        <a:rPr lang="en-US" sz="1400" dirty="0" smtClean="0">
                          <a:solidFill>
                            <a:schemeClr val="tx1"/>
                          </a:solidFill>
                        </a:rPr>
                        <a:t>Programmes</a:t>
                      </a:r>
                      <a:endParaRPr lang="en-US" sz="1100" dirty="0">
                        <a:solidFill>
                          <a:schemeClr val="tx1"/>
                        </a:solidFill>
                      </a:endParaRPr>
                    </a:p>
                    <a:p>
                      <a:endParaRPr lang="en-US" sz="1100" dirty="0">
                        <a:solidFill>
                          <a:schemeClr val="tx1"/>
                        </a:solidFill>
                      </a:endParaRPr>
                    </a:p>
                    <a:p>
                      <a:endParaRPr lang="en-US" sz="1100" dirty="0">
                        <a:solidFill>
                          <a:schemeClr val="tx1"/>
                        </a:solidFill>
                      </a:endParaRPr>
                    </a:p>
                    <a:p>
                      <a:endParaRPr lang="en-US" sz="1100" dirty="0">
                        <a:solidFill>
                          <a:schemeClr val="tx1"/>
                        </a:solidFill>
                      </a:endParaRPr>
                    </a:p>
                    <a:p>
                      <a:endParaRPr lang="en-US" sz="1100" dirty="0">
                        <a:solidFill>
                          <a:schemeClr val="tx1"/>
                        </a:solidFill>
                      </a:endParaRPr>
                    </a:p>
                  </a:txBody>
                  <a:tcPr marL="68584" marR="68584" marT="34276" marB="34276"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gridSpan="3">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gn="ctr"/>
                      <a:r>
                        <a:rPr lang="en-US" sz="1100" dirty="0">
                          <a:solidFill>
                            <a:schemeClr val="bg1"/>
                          </a:solidFill>
                        </a:rPr>
                        <a:t>QUARTER 1  </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mn-lt"/>
                          <a:ea typeface="+mn-ea"/>
                          <a:cs typeface="+mn-cs"/>
                        </a:rPr>
                        <a:t>QUARTER 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white"/>
                          </a:solidFill>
                          <a:effectLst/>
                          <a:uLnTx/>
                          <a:uFillTx/>
                          <a:latin typeface="+mn-lt"/>
                          <a:ea typeface="+mn-ea"/>
                          <a:cs typeface="+mn-cs"/>
                        </a:rPr>
                        <a:t> </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L="91445" marR="9144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gridSpan="3">
                  <a:txBody>
                    <a:bodyPr/>
                    <a:lstStyle>
                      <a:lvl1pPr marL="0">
                        <a:defRPr b="1">
                          <a:solidFill>
                            <a:schemeClr val="lt1"/>
                          </a:solidFill>
                          <a:latin typeface="Calibri"/>
                        </a:defRPr>
                      </a:lvl1pPr>
                      <a:lvl2pPr marL="457200">
                        <a:defRPr b="1">
                          <a:solidFill>
                            <a:schemeClr val="lt1"/>
                          </a:solidFill>
                          <a:latin typeface="Calibri"/>
                        </a:defRPr>
                      </a:lvl2pPr>
                      <a:lvl3pPr marL="914400">
                        <a:defRPr b="1">
                          <a:solidFill>
                            <a:schemeClr val="lt1"/>
                          </a:solidFill>
                          <a:latin typeface="Calibri"/>
                        </a:defRPr>
                      </a:lvl3pPr>
                      <a:lvl4pPr marL="1371600">
                        <a:defRPr b="1">
                          <a:solidFill>
                            <a:schemeClr val="lt1"/>
                          </a:solidFill>
                          <a:latin typeface="Calibri"/>
                        </a:defRPr>
                      </a:lvl4pPr>
                      <a:lvl5pPr marL="1828800">
                        <a:defRPr b="1">
                          <a:solidFill>
                            <a:schemeClr val="lt1"/>
                          </a:solidFill>
                          <a:latin typeface="Calibri"/>
                        </a:defRPr>
                      </a:lvl5pPr>
                      <a:lvl6pPr marL="2286000">
                        <a:defRPr b="1">
                          <a:solidFill>
                            <a:schemeClr val="lt1"/>
                          </a:solidFill>
                          <a:latin typeface="Calibri"/>
                        </a:defRPr>
                      </a:lvl6pPr>
                      <a:lvl7pPr marL="2743200">
                        <a:defRPr b="1">
                          <a:solidFill>
                            <a:schemeClr val="lt1"/>
                          </a:solidFill>
                          <a:latin typeface="Calibri"/>
                        </a:defRPr>
                      </a:lvl7pPr>
                      <a:lvl8pPr marL="3200400">
                        <a:defRPr b="1">
                          <a:solidFill>
                            <a:schemeClr val="lt1"/>
                          </a:solidFill>
                          <a:latin typeface="Calibri"/>
                        </a:defRPr>
                      </a:lvl8pPr>
                      <a:lvl9pPr marL="3657600">
                        <a:defRPr b="1">
                          <a:solidFill>
                            <a:schemeClr val="lt1"/>
                          </a:solidFill>
                          <a:latin typeface="Calibri"/>
                        </a:defRPr>
                      </a:lvl9pPr>
                    </a:lstStyle>
                    <a:p>
                      <a:pPr algn="ctr"/>
                      <a:r>
                        <a:rPr lang="en-US" sz="1100" b="1" dirty="0">
                          <a:solidFill>
                            <a:schemeClr val="bg1"/>
                          </a:solidFill>
                        </a:rPr>
                        <a:t>QUARTER </a:t>
                      </a:r>
                      <a:r>
                        <a:rPr lang="en-US" sz="1100" b="1" dirty="0" smtClean="0">
                          <a:solidFill>
                            <a:schemeClr val="bg1"/>
                          </a:solidFill>
                        </a:rPr>
                        <a:t>3</a:t>
                      </a:r>
                      <a:endParaRPr lang="en-US" sz="1100" b="1" dirty="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 </a:t>
                      </a:r>
                      <a:endParaRPr lang="en-US" sz="1100" b="1" dirty="0">
                        <a:solidFill>
                          <a:schemeClr val="bg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endParaRPr lang="en-ZA"/>
                    </a:p>
                  </a:txBody>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100" b="1" dirty="0" smtClean="0">
                          <a:solidFill>
                            <a:schemeClr val="bg1"/>
                          </a:solidFill>
                        </a:rPr>
                        <a:t>QUARTER 4</a:t>
                      </a:r>
                    </a:p>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rPr>
                        <a:t> </a:t>
                      </a:r>
                      <a:endParaRPr lang="en-US" sz="1100" b="1" dirty="0" smtClean="0">
                        <a:solidFill>
                          <a:schemeClr val="bg1"/>
                        </a:solidFill>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563023">
                <a:tc vMerge="1">
                  <a:txBody>
                    <a:bodyPr/>
                    <a:lstStyle/>
                    <a:p>
                      <a:endParaRPr lang="en-US"/>
                    </a:p>
                  </a:txBody>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900" b="1" dirty="0">
                          <a:solidFill>
                            <a:srgbClr val="000000"/>
                          </a:solidFill>
                        </a:rPr>
                        <a:t>Quarter1</a:t>
                      </a:r>
                    </a:p>
                    <a:p>
                      <a:pPr algn="ctr"/>
                      <a:r>
                        <a:rPr lang="en-US" sz="900" b="1" dirty="0">
                          <a:solidFill>
                            <a:srgbClr val="000000"/>
                          </a:solidFill>
                        </a:rPr>
                        <a:t>Planned targets  </a:t>
                      </a: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900" b="1" dirty="0">
                          <a:solidFill>
                            <a:srgbClr val="00B050"/>
                          </a:solidFill>
                        </a:rPr>
                        <a:t>Overall Achieved</a:t>
                      </a:r>
                    </a:p>
                    <a:p>
                      <a:pPr algn="ctr"/>
                      <a:endParaRPr lang="en-US" sz="900" b="1" dirty="0">
                        <a:solidFill>
                          <a:srgbClr val="00B050"/>
                        </a:solidFill>
                      </a:endParaRP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endParaRPr lang="en-US" sz="900" b="1" dirty="0">
                        <a:solidFill>
                          <a:schemeClr val="tx1"/>
                        </a:solidFill>
                      </a:endParaRPr>
                    </a:p>
                    <a:p>
                      <a:pPr algn="ctr"/>
                      <a:r>
                        <a:rPr lang="en-US" sz="900" b="1" dirty="0">
                          <a:solidFill>
                            <a:schemeClr val="tx1"/>
                          </a:solidFill>
                        </a:rPr>
                        <a:t>%</a:t>
                      </a:r>
                    </a:p>
                    <a:p>
                      <a:pPr algn="ctr"/>
                      <a:endParaRPr lang="en-US" sz="900" b="1" dirty="0">
                        <a:solidFill>
                          <a:schemeClr val="tx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000000"/>
                          </a:solidFill>
                          <a:effectLst/>
                          <a:uLnTx/>
                          <a:uFillTx/>
                          <a:latin typeface="+mn-lt"/>
                          <a:ea typeface="+mn-ea"/>
                          <a:cs typeface="+mn-cs"/>
                        </a:rPr>
                        <a:t>Quarter2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000000"/>
                          </a:solidFill>
                          <a:effectLst/>
                          <a:uLnTx/>
                          <a:uFillTx/>
                          <a:latin typeface="+mn-lt"/>
                          <a:ea typeface="+mn-ea"/>
                          <a:cs typeface="+mn-cs"/>
                        </a:rPr>
                        <a:t>Planned targets </a:t>
                      </a:r>
                    </a:p>
                    <a:p>
                      <a:pPr algn="ctr"/>
                      <a:endParaRPr lang="en-US" sz="900" b="1" baseline="0" dirty="0">
                        <a:solidFill>
                          <a:srgbClr val="000000"/>
                        </a:solidFill>
                      </a:endParaRP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rgbClr val="00B050"/>
                          </a:solidFill>
                          <a:effectLst/>
                          <a:uLnTx/>
                          <a:uFillTx/>
                          <a:latin typeface="+mn-lt"/>
                          <a:ea typeface="+mn-ea"/>
                          <a:cs typeface="+mn-cs"/>
                        </a:rPr>
                        <a:t>Overall Achieved </a:t>
                      </a:r>
                    </a:p>
                    <a:p>
                      <a:pPr algn="ctr"/>
                      <a:endParaRPr lang="en-US" sz="900" b="1" baseline="0" dirty="0">
                        <a:solidFill>
                          <a:schemeClr val="tx1"/>
                        </a:solidFill>
                      </a:endParaRP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a:t>
                      </a:r>
                    </a:p>
                    <a:p>
                      <a:pPr algn="ctr"/>
                      <a:endParaRPr lang="en-US" sz="900" b="1" dirty="0">
                        <a:solidFill>
                          <a:schemeClr val="tx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900" b="1" dirty="0" smtClean="0">
                          <a:solidFill>
                            <a:srgbClr val="000000"/>
                          </a:solidFill>
                        </a:rPr>
                        <a:t>Quarter3</a:t>
                      </a:r>
                      <a:endParaRPr lang="en-US" sz="900" b="1" dirty="0">
                        <a:solidFill>
                          <a:srgbClr val="000000"/>
                        </a:solidFill>
                      </a:endParaRPr>
                    </a:p>
                    <a:p>
                      <a:pPr algn="ctr"/>
                      <a:r>
                        <a:rPr lang="en-US" sz="900" b="1" dirty="0">
                          <a:solidFill>
                            <a:srgbClr val="000000"/>
                          </a:solidFill>
                        </a:rPr>
                        <a:t>Planned targets </a:t>
                      </a: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dirty="0" smtClean="0">
                          <a:solidFill>
                            <a:srgbClr val="00B050"/>
                          </a:solidFill>
                        </a:rPr>
                        <a:t>Overall Achieved</a:t>
                      </a:r>
                    </a:p>
                    <a:p>
                      <a:pPr algn="ctr"/>
                      <a:endParaRPr lang="en-US" sz="900" b="1" dirty="0">
                        <a:solidFill>
                          <a:schemeClr val="tx1"/>
                        </a:solidFill>
                      </a:endParaRP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mn-lt"/>
                          <a:ea typeface="+mn-ea"/>
                          <a:cs typeface="+mn-cs"/>
                        </a:rPr>
                        <a:t>%</a:t>
                      </a:r>
                    </a:p>
                    <a:p>
                      <a:pPr algn="ctr"/>
                      <a:endParaRPr lang="en-US" sz="900" b="1" dirty="0">
                        <a:solidFill>
                          <a:schemeClr val="tx1"/>
                        </a:solidFill>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900" b="1" dirty="0" smtClean="0">
                          <a:solidFill>
                            <a:srgbClr val="000000"/>
                          </a:solidFill>
                        </a:rPr>
                        <a:t>Quarter 4</a:t>
                      </a:r>
                      <a:endParaRPr lang="en-US" sz="900" b="1" dirty="0">
                        <a:solidFill>
                          <a:srgbClr val="000000"/>
                        </a:solidFill>
                      </a:endParaRPr>
                    </a:p>
                    <a:p>
                      <a:pPr algn="ctr"/>
                      <a:r>
                        <a:rPr lang="en-US" sz="900" b="1" dirty="0">
                          <a:solidFill>
                            <a:srgbClr val="000000"/>
                          </a:solidFill>
                        </a:rPr>
                        <a:t>Planned targets  </a:t>
                      </a: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900" b="1" dirty="0">
                          <a:solidFill>
                            <a:srgbClr val="00B050"/>
                          </a:solidFill>
                        </a:rPr>
                        <a:t>Overall Achieved</a:t>
                      </a:r>
                    </a:p>
                  </a:txBody>
                  <a:tcPr marL="68584" marR="68584" marT="34276" marB="34276" vert="vert">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endParaRPr lang="en-US" sz="900" b="1" dirty="0">
                        <a:solidFill>
                          <a:schemeClr val="tx1"/>
                        </a:solidFill>
                      </a:endParaRPr>
                    </a:p>
                    <a:p>
                      <a:pPr algn="ctr"/>
                      <a:r>
                        <a:rPr lang="en-US" sz="900" b="1" dirty="0">
                          <a:solidFill>
                            <a:schemeClr val="tx1"/>
                          </a:solidFill>
                        </a:rPr>
                        <a:t>%</a:t>
                      </a: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65000"/>
                      </a:sysClr>
                    </a:solidFill>
                  </a:tcPr>
                </a:tc>
                <a:extLst>
                  <a:ext uri="{0D108BD9-81ED-4DB2-BD59-A6C34878D82A}">
                    <a16:rowId xmlns:a16="http://schemas.microsoft.com/office/drawing/2014/main" xmlns="" val="10001"/>
                  </a:ext>
                </a:extLst>
              </a:tr>
              <a:tr h="447814">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100" b="1" u="sng" kern="1200" dirty="0">
                          <a:solidFill>
                            <a:srgbClr val="000000"/>
                          </a:solidFill>
                          <a:effectLst/>
                          <a:latin typeface="+mn-lt"/>
                          <a:ea typeface="Times New Roman" panose="02020603050405020304" pitchFamily="18" charset="0"/>
                          <a:cs typeface="Times New Roman" panose="02020603050405020304" pitchFamily="18" charset="0"/>
                        </a:rPr>
                        <a:t>Programme 1</a:t>
                      </a:r>
                      <a:r>
                        <a:rPr lang="en-ZA" sz="11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100" kern="1200" dirty="0">
                          <a:solidFill>
                            <a:srgbClr val="000000"/>
                          </a:solidFill>
                          <a:effectLst/>
                          <a:latin typeface="+mn-lt"/>
                          <a:ea typeface="Times New Roman" panose="02020603050405020304" pitchFamily="18" charset="0"/>
                          <a:cs typeface="Times New Roman" panose="02020603050405020304" pitchFamily="18" charset="0"/>
                        </a:rPr>
                        <a:t>Administration</a:t>
                      </a:r>
                      <a:endParaRPr lang="en-ZA" sz="1100" dirty="0">
                        <a:effectLst/>
                        <a:latin typeface="+mn-lt"/>
                        <a:ea typeface="Calibri" panose="020F0502020204030204" pitchFamily="34" charset="0"/>
                        <a:cs typeface="Times New Roman" panose="02020603050405020304" pitchFamily="18" charset="0"/>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0</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mn-lt"/>
                          <a:ea typeface="Times New Roman"/>
                          <a:cs typeface="Arial" pitchFamily="34" charset="0"/>
                        </a:rPr>
                        <a:t>0%</a:t>
                      </a:r>
                      <a:endParaRPr lang="en-ZA" sz="1100" b="1" dirty="0">
                        <a:solidFill>
                          <a:srgbClr val="FF0000"/>
                        </a:solidFill>
                        <a:effectLst/>
                        <a:latin typeface="+mn-lt"/>
                        <a:ea typeface="Times New Roman"/>
                        <a:cs typeface="Arial" pitchFamily="34" charset="0"/>
                      </a:endParaRPr>
                    </a:p>
                  </a:txBody>
                  <a:tcPr marL="6667" marR="58101"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0</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mn-lt"/>
                          <a:ea typeface="Times New Roman"/>
                          <a:cs typeface="Arial" pitchFamily="34" charset="0"/>
                        </a:rPr>
                        <a:t>0%</a:t>
                      </a:r>
                      <a:endParaRPr lang="en-ZA" sz="1100" b="1" dirty="0">
                        <a:solidFill>
                          <a:srgbClr val="FF0000"/>
                        </a:solidFill>
                        <a:effectLst/>
                        <a:latin typeface="+mn-lt"/>
                        <a:ea typeface="Times New Roman"/>
                        <a:cs typeface="Arial" pitchFamily="34" charset="0"/>
                      </a:endParaRPr>
                    </a:p>
                  </a:txBody>
                  <a:tcPr marL="6667" marR="58101"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smtClean="0">
                          <a:solidFill>
                            <a:srgbClr val="00B050"/>
                          </a:solidFill>
                          <a:effectLst/>
                          <a:latin typeface="+mn-lt"/>
                          <a:ea typeface="Times New Roman"/>
                        </a:rPr>
                        <a:t>1</a:t>
                      </a:r>
                      <a:endParaRPr lang="en-ZA" sz="1200" b="1" dirty="0">
                        <a:solidFill>
                          <a:srgbClr val="00B05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100%</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000000"/>
                          </a:solidFill>
                          <a:effectLst/>
                          <a:latin typeface="+mn-lt"/>
                          <a:ea typeface="Times New Roman"/>
                        </a:rPr>
                        <a:t>3</a:t>
                      </a:r>
                      <a:endParaRPr lang="en-ZA" sz="1200" b="1" dirty="0">
                        <a:solidFill>
                          <a:srgbClr val="00000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00B050"/>
                          </a:solidFill>
                          <a:effectLst/>
                          <a:latin typeface="+mn-lt"/>
                          <a:ea typeface="Times New Roman"/>
                        </a:rPr>
                        <a:t>1</a:t>
                      </a:r>
                      <a:endParaRPr lang="en-ZA" sz="1200" b="1" dirty="0">
                        <a:solidFill>
                          <a:srgbClr val="00B05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FF0000"/>
                          </a:solidFill>
                          <a:effectLst/>
                          <a:latin typeface="+mn-lt"/>
                          <a:ea typeface="Times New Roman"/>
                        </a:rPr>
                        <a:t>33%</a:t>
                      </a:r>
                      <a:endParaRPr lang="en-ZA" sz="1200" b="1" dirty="0">
                        <a:solidFill>
                          <a:srgbClr val="FF000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2"/>
                  </a:ext>
                </a:extLst>
              </a:tr>
              <a:tr h="1192407">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100" b="1" u="sng" kern="1200" dirty="0">
                          <a:solidFill>
                            <a:srgbClr val="000000"/>
                          </a:solidFill>
                          <a:effectLst/>
                          <a:latin typeface="+mn-lt"/>
                          <a:ea typeface="Times New Roman" panose="02020603050405020304" pitchFamily="18" charset="0"/>
                          <a:cs typeface="Times New Roman" panose="02020603050405020304" pitchFamily="18" charset="0"/>
                        </a:rPr>
                        <a:t>Programme 2</a:t>
                      </a:r>
                      <a:r>
                        <a:rPr lang="en-ZA" sz="1100"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100" kern="1200" dirty="0">
                          <a:solidFill>
                            <a:srgbClr val="000000"/>
                          </a:solidFill>
                          <a:effectLst/>
                          <a:latin typeface="+mn-lt"/>
                          <a:ea typeface="Times New Roman" panose="02020603050405020304" pitchFamily="18" charset="0"/>
                          <a:cs typeface="Times New Roman" panose="02020603050405020304" pitchFamily="18" charset="0"/>
                        </a:rPr>
                        <a:t>Compensation for occupational injuries and diseases Services operations</a:t>
                      </a:r>
                      <a:endParaRPr lang="en-ZA" sz="1100" dirty="0">
                        <a:effectLst/>
                        <a:latin typeface="+mn-lt"/>
                        <a:ea typeface="Calibri" panose="020F0502020204030204" pitchFamily="34" charset="0"/>
                        <a:cs typeface="Times New Roman" panose="02020603050405020304" pitchFamily="18" charset="0"/>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2</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mn-lt"/>
                          <a:ea typeface="Times New Roman"/>
                          <a:cs typeface="Arial" pitchFamily="34" charset="0"/>
                        </a:rPr>
                        <a:t>50%</a:t>
                      </a:r>
                      <a:endParaRPr lang="en-ZA" sz="1100" b="1" dirty="0">
                        <a:solidFill>
                          <a:srgbClr val="FF0000"/>
                        </a:solidFill>
                        <a:effectLst/>
                        <a:latin typeface="+mn-lt"/>
                        <a:ea typeface="Times New Roman"/>
                        <a:cs typeface="Arial" pitchFamily="34" charset="0"/>
                      </a:endParaRPr>
                    </a:p>
                  </a:txBody>
                  <a:tcPr marL="6667" marR="58101"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2</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mn-lt"/>
                          <a:ea typeface="Times New Roman"/>
                          <a:cs typeface="Arial" pitchFamily="34" charset="0"/>
                        </a:rPr>
                        <a:t>50%</a:t>
                      </a:r>
                      <a:endParaRPr lang="en-ZA" sz="1100" b="1" dirty="0">
                        <a:solidFill>
                          <a:srgbClr val="FF0000"/>
                        </a:solidFill>
                        <a:effectLst/>
                        <a:latin typeface="+mn-lt"/>
                        <a:ea typeface="Times New Roman"/>
                        <a:cs typeface="Arial" pitchFamily="34" charset="0"/>
                      </a:endParaRPr>
                    </a:p>
                  </a:txBody>
                  <a:tcPr marL="6667" marR="58101"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2</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chemeClr val="tx1"/>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mn-lt"/>
                          <a:ea typeface="Times New Roman"/>
                        </a:rPr>
                        <a:t> 50%</a:t>
                      </a:r>
                      <a:endParaRPr lang="en-ZA" sz="1100" b="1" dirty="0">
                        <a:solidFill>
                          <a:srgbClr val="FF000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100" b="1" dirty="0" smtClean="0">
                          <a:solidFill>
                            <a:srgbClr val="000000"/>
                          </a:solidFill>
                          <a:effectLst/>
                          <a:latin typeface="+mn-lt"/>
                          <a:ea typeface="Times New Roman"/>
                        </a:rPr>
                        <a:t>3</a:t>
                      </a:r>
                      <a:endParaRPr lang="en-ZA" sz="1100" b="1" dirty="0">
                        <a:solidFill>
                          <a:srgbClr val="00000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100" b="1" dirty="0" smtClean="0">
                          <a:solidFill>
                            <a:srgbClr val="FF0000"/>
                          </a:solidFill>
                          <a:effectLst/>
                          <a:latin typeface="+mn-lt"/>
                          <a:ea typeface="Times New Roman"/>
                        </a:rPr>
                        <a:t>0</a:t>
                      </a:r>
                      <a:endParaRPr lang="en-ZA" sz="1100" b="1" dirty="0">
                        <a:solidFill>
                          <a:srgbClr val="FF000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100" b="1" dirty="0" smtClean="0">
                          <a:solidFill>
                            <a:srgbClr val="FF0000"/>
                          </a:solidFill>
                          <a:effectLst/>
                          <a:latin typeface="+mn-lt"/>
                          <a:ea typeface="Times New Roman"/>
                        </a:rPr>
                        <a:t>0%</a:t>
                      </a:r>
                      <a:endParaRPr lang="en-ZA" sz="1100" b="1" dirty="0">
                        <a:solidFill>
                          <a:srgbClr val="FF0000"/>
                        </a:solidFill>
                        <a:effectLst/>
                        <a:latin typeface="+mn-lt"/>
                        <a:ea typeface="Times New Roman"/>
                      </a:endParaRP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3"/>
                  </a:ext>
                </a:extLst>
              </a:tr>
              <a:tr h="447814">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100" b="1" u="sng" kern="1200" dirty="0">
                          <a:solidFill>
                            <a:srgbClr val="000000"/>
                          </a:solidFill>
                          <a:effectLst/>
                          <a:latin typeface="+mn-lt"/>
                          <a:ea typeface="Times New Roman" panose="02020603050405020304" pitchFamily="18" charset="0"/>
                          <a:cs typeface="Times New Roman" panose="02020603050405020304" pitchFamily="18" charset="0"/>
                        </a:rPr>
                        <a:t>Programme</a:t>
                      </a:r>
                      <a:r>
                        <a:rPr lang="en-ZA" sz="1100" b="1" u="sng" kern="1200" baseline="0" dirty="0">
                          <a:solidFill>
                            <a:srgbClr val="000000"/>
                          </a:solidFill>
                          <a:effectLst/>
                          <a:latin typeface="+mn-lt"/>
                          <a:ea typeface="Times New Roman" panose="02020603050405020304" pitchFamily="18" charset="0"/>
                          <a:cs typeface="Times New Roman" panose="02020603050405020304" pitchFamily="18" charset="0"/>
                        </a:rPr>
                        <a:t> 3</a:t>
                      </a:r>
                      <a:r>
                        <a:rPr lang="en-ZA" sz="1100" kern="1200" baseline="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100" kern="1200" dirty="0">
                          <a:solidFill>
                            <a:srgbClr val="000000"/>
                          </a:solidFill>
                          <a:effectLst/>
                          <a:latin typeface="+mn-lt"/>
                          <a:ea typeface="Times New Roman" panose="02020603050405020304" pitchFamily="18" charset="0"/>
                          <a:cs typeface="Times New Roman" panose="02020603050405020304" pitchFamily="18" charset="0"/>
                        </a:rPr>
                        <a:t>Medical Services</a:t>
                      </a:r>
                      <a:endParaRPr lang="en-ZA" sz="1100" dirty="0">
                        <a:effectLst/>
                        <a:latin typeface="+mn-lt"/>
                        <a:ea typeface="Calibri" panose="020F0502020204030204" pitchFamily="34" charset="0"/>
                        <a:cs typeface="Times New Roman" panose="02020603050405020304" pitchFamily="18" charset="0"/>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2</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marL="0" marR="0" lvl="0" indent="0" algn="ctr" defTabSz="914400" eaLnBrk="1" fontAlgn="b" latinLnBrk="0" hangingPunct="1">
                        <a:lnSpc>
                          <a:spcPct val="100000"/>
                        </a:lnSpc>
                        <a:spcBef>
                          <a:spcPts val="0"/>
                        </a:spcBef>
                        <a:spcAft>
                          <a:spcPts val="0"/>
                        </a:spcAft>
                        <a:buClrTx/>
                        <a:buSzTx/>
                        <a:buFontTx/>
                        <a:buNone/>
                        <a:tabLst/>
                        <a:defRPr/>
                      </a:pPr>
                      <a:r>
                        <a:rPr kumimoji="0" lang="en-ZA" sz="1100" b="1" i="0" u="none" strike="noStrike" kern="0" cap="none" spc="0" normalizeH="0" baseline="0" noProof="0" dirty="0" smtClean="0">
                          <a:ln>
                            <a:noFill/>
                          </a:ln>
                          <a:solidFill>
                            <a:srgbClr val="FF0000"/>
                          </a:solidFill>
                          <a:effectLst/>
                          <a:uLnTx/>
                          <a:uFillTx/>
                          <a:latin typeface="Arial"/>
                          <a:ea typeface="Times New Roman"/>
                          <a:cs typeface="Arial" pitchFamily="34" charset="0"/>
                        </a:rPr>
                        <a:t>50%</a:t>
                      </a:r>
                      <a:endParaRPr kumimoji="0" lang="en-ZA" sz="1100" b="1" i="0" u="none" strike="noStrike" kern="0" cap="none" spc="0" normalizeH="0" baseline="0" noProof="0" dirty="0">
                        <a:ln>
                          <a:noFill/>
                        </a:ln>
                        <a:solidFill>
                          <a:srgbClr val="FF0000"/>
                        </a:solidFill>
                        <a:effectLst/>
                        <a:uLnTx/>
                        <a:uFillTx/>
                        <a:latin typeface="Arial"/>
                        <a:ea typeface="Times New Roman"/>
                        <a:cs typeface="Arial"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2</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Calibri"/>
                          <a:ea typeface="Times New Roman"/>
                          <a:cs typeface="Arial" pitchFamily="34" charset="0"/>
                        </a:rPr>
                        <a:t>50%</a:t>
                      </a:r>
                      <a:endParaRPr lang="en-ZA" sz="1100" b="1" dirty="0">
                        <a:solidFill>
                          <a:srgbClr val="FF0000"/>
                        </a:solidFill>
                        <a:effectLst/>
                        <a:latin typeface="Calibri"/>
                        <a:ea typeface="Times New Roman"/>
                        <a:cs typeface="Arial"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2</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smtClean="0">
                          <a:solidFill>
                            <a:srgbClr val="FF0000"/>
                          </a:solidFill>
                          <a:effectLst/>
                          <a:latin typeface="Calibri"/>
                          <a:ea typeface="Times New Roman"/>
                          <a:cs typeface="+mn-cs"/>
                        </a:rPr>
                        <a:t>50%</a:t>
                      </a:r>
                      <a:endParaRPr lang="en-ZA" sz="1200" b="1" dirty="0">
                        <a:solidFill>
                          <a:srgbClr val="FF0000"/>
                        </a:solidFill>
                        <a:effectLst/>
                        <a:latin typeface="Calibri"/>
                        <a:ea typeface="Times New Roman"/>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000000"/>
                          </a:solidFill>
                          <a:effectLst/>
                          <a:latin typeface="Calibri"/>
                          <a:ea typeface="Times New Roman"/>
                          <a:cs typeface="+mn-cs"/>
                        </a:rPr>
                        <a:t>2</a:t>
                      </a:r>
                      <a:endParaRPr lang="en-ZA" sz="1200" b="1" dirty="0">
                        <a:solidFill>
                          <a:srgbClr val="000000"/>
                        </a:solidFill>
                        <a:effectLst/>
                        <a:latin typeface="Calibri"/>
                        <a:ea typeface="Times New Roman"/>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FF0000"/>
                          </a:solidFill>
                          <a:effectLst/>
                          <a:latin typeface="Calibri"/>
                          <a:ea typeface="Times New Roman"/>
                          <a:cs typeface="+mn-cs"/>
                        </a:rPr>
                        <a:t>1</a:t>
                      </a:r>
                      <a:endParaRPr lang="en-ZA" sz="1200" b="1" dirty="0">
                        <a:solidFill>
                          <a:srgbClr val="FF0000"/>
                        </a:solidFill>
                        <a:effectLst/>
                        <a:latin typeface="Calibri"/>
                        <a:ea typeface="Times New Roman"/>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FF0000"/>
                          </a:solidFill>
                          <a:effectLst/>
                          <a:latin typeface="Calibri"/>
                          <a:ea typeface="Times New Roman"/>
                          <a:cs typeface="+mn-cs"/>
                        </a:rPr>
                        <a:t>50%</a:t>
                      </a:r>
                      <a:endParaRPr lang="en-ZA" sz="1200" b="1" dirty="0">
                        <a:solidFill>
                          <a:srgbClr val="FF0000"/>
                        </a:solidFill>
                        <a:effectLst/>
                        <a:latin typeface="Calibri"/>
                        <a:ea typeface="Times New Roman"/>
                        <a:cs typeface="+mn-cs"/>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4"/>
                  </a:ext>
                </a:extLst>
              </a:tr>
              <a:tr h="637086">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fontAlgn="b">
                        <a:lnSpc>
                          <a:spcPct val="115000"/>
                        </a:lnSpc>
                        <a:spcAft>
                          <a:spcPts val="0"/>
                        </a:spcAft>
                      </a:pPr>
                      <a:r>
                        <a:rPr lang="en-ZA" sz="1100" b="1" u="sng" kern="1200" dirty="0">
                          <a:solidFill>
                            <a:srgbClr val="000000"/>
                          </a:solidFill>
                          <a:effectLst/>
                          <a:latin typeface="+mn-lt"/>
                          <a:ea typeface="Times New Roman" panose="02020603050405020304" pitchFamily="18" charset="0"/>
                          <a:cs typeface="Times New Roman" panose="02020603050405020304" pitchFamily="18" charset="0"/>
                        </a:rPr>
                        <a:t>Programme 4</a:t>
                      </a:r>
                      <a:r>
                        <a:rPr lang="en-ZA" sz="1100" u="sng" kern="1200" dirty="0">
                          <a:solidFill>
                            <a:srgbClr val="000000"/>
                          </a:solidFill>
                          <a:effectLst/>
                          <a:latin typeface="+mn-lt"/>
                          <a:ea typeface="Times New Roman" panose="02020603050405020304" pitchFamily="18" charset="0"/>
                          <a:cs typeface="Times New Roman" panose="02020603050405020304" pitchFamily="18" charset="0"/>
                        </a:rPr>
                        <a:t>:</a:t>
                      </a:r>
                    </a:p>
                    <a:p>
                      <a:pPr fontAlgn="b">
                        <a:lnSpc>
                          <a:spcPct val="115000"/>
                        </a:lnSpc>
                        <a:spcAft>
                          <a:spcPts val="0"/>
                        </a:spcAft>
                      </a:pPr>
                      <a:r>
                        <a:rPr lang="en-ZA" sz="1100" kern="1200" dirty="0">
                          <a:solidFill>
                            <a:srgbClr val="000000"/>
                          </a:solidFill>
                          <a:effectLst/>
                          <a:latin typeface="+mn-lt"/>
                          <a:ea typeface="Times New Roman" panose="02020603050405020304" pitchFamily="18" charset="0"/>
                          <a:cs typeface="Times New Roman" panose="02020603050405020304" pitchFamily="18" charset="0"/>
                        </a:rPr>
                        <a:t>Orthotic and </a:t>
                      </a:r>
                      <a:r>
                        <a:rPr lang="en-ZA" sz="1100" kern="1200" dirty="0" smtClean="0">
                          <a:solidFill>
                            <a:srgbClr val="000000"/>
                          </a:solidFill>
                          <a:effectLst/>
                          <a:latin typeface="+mn-lt"/>
                          <a:ea typeface="Times New Roman" panose="02020603050405020304" pitchFamily="18" charset="0"/>
                          <a:cs typeface="Times New Roman" panose="02020603050405020304" pitchFamily="18" charset="0"/>
                        </a:rPr>
                        <a:t>Rehabilitation</a:t>
                      </a:r>
                      <a:endParaRPr lang="en-ZA" sz="1100" dirty="0">
                        <a:effectLst/>
                        <a:latin typeface="+mn-lt"/>
                        <a:ea typeface="Calibri" panose="020F0502020204030204" pitchFamily="34" charset="0"/>
                        <a:cs typeface="Times New Roman" panose="02020603050405020304" pitchFamily="18" charset="0"/>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0</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FF0000"/>
                          </a:solidFill>
                          <a:effectLst/>
                          <a:latin typeface="+mn-lt"/>
                          <a:ea typeface="Times New Roman"/>
                          <a:cs typeface="Arial" pitchFamily="34" charset="0"/>
                        </a:rPr>
                        <a:t>0</a:t>
                      </a:r>
                      <a:r>
                        <a:rPr lang="en-ZA" sz="1100" b="1" dirty="0">
                          <a:solidFill>
                            <a:srgbClr val="FF0000"/>
                          </a:solidFill>
                          <a:effectLst/>
                          <a:latin typeface="+mn-lt"/>
                          <a:ea typeface="Times New Roman"/>
                          <a:cs typeface="Arial" pitchFamily="34" charset="0"/>
                        </a:rPr>
                        <a:t>%</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100" b="1" dirty="0" smtClean="0">
                          <a:solidFill>
                            <a:srgbClr val="00B050"/>
                          </a:solidFill>
                          <a:effectLst/>
                          <a:latin typeface="+mn-lt"/>
                          <a:ea typeface="Times New Roman"/>
                          <a:cs typeface="Arial" pitchFamily="34" charset="0"/>
                        </a:rPr>
                        <a:t>100%</a:t>
                      </a:r>
                      <a:endParaRPr lang="en-ZA" sz="1100" b="1" dirty="0">
                        <a:solidFill>
                          <a:srgbClr val="00B050"/>
                        </a:solidFill>
                        <a:effectLst/>
                        <a:latin typeface="+mn-lt"/>
                        <a:ea typeface="Times New Roman"/>
                        <a:cs typeface="Arial" pitchFamily="34" charset="0"/>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0000"/>
                          </a:solidFill>
                          <a:effectLst/>
                          <a:latin typeface="+mn-lt"/>
                          <a:ea typeface="Times New Roman"/>
                        </a:rPr>
                        <a:t>1</a:t>
                      </a:r>
                    </a:p>
                  </a:txBody>
                  <a:tcPr marL="6667" marR="58102"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a:spcAft>
                          <a:spcPts val="0"/>
                        </a:spcAft>
                      </a:pPr>
                      <a:r>
                        <a:rPr lang="en-ZA" sz="1200" b="1" dirty="0">
                          <a:solidFill>
                            <a:srgbClr val="00B050"/>
                          </a:solidFill>
                          <a:effectLst/>
                          <a:latin typeface="+mn-lt"/>
                          <a:ea typeface="Times New Roman"/>
                        </a:rPr>
                        <a:t>100%</a:t>
                      </a: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000000"/>
                          </a:solidFill>
                          <a:effectLst/>
                          <a:latin typeface="+mn-lt"/>
                          <a:ea typeface="Times New Roman"/>
                        </a:rPr>
                        <a:t>1</a:t>
                      </a:r>
                      <a:endParaRPr lang="en-ZA" sz="1200" b="1" dirty="0">
                        <a:solidFill>
                          <a:srgbClr val="000000"/>
                        </a:solidFill>
                        <a:effectLst/>
                        <a:latin typeface="+mn-lt"/>
                        <a:ea typeface="Times New Roman"/>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00B050"/>
                          </a:solidFill>
                          <a:effectLst/>
                          <a:latin typeface="+mn-lt"/>
                          <a:ea typeface="Times New Roman"/>
                        </a:rPr>
                        <a:t>1</a:t>
                      </a:r>
                      <a:endParaRPr lang="en-ZA" sz="1200" b="1" dirty="0">
                        <a:solidFill>
                          <a:srgbClr val="00B050"/>
                        </a:solidFill>
                        <a:effectLst/>
                        <a:latin typeface="+mn-lt"/>
                        <a:ea typeface="Times New Roman"/>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algn="ctr" fontAlgn="b">
                        <a:spcAft>
                          <a:spcPts val="0"/>
                        </a:spcAft>
                      </a:pPr>
                      <a:r>
                        <a:rPr lang="en-ZA" sz="1200" b="1" dirty="0" smtClean="0">
                          <a:solidFill>
                            <a:srgbClr val="00B050"/>
                          </a:solidFill>
                          <a:effectLst/>
                          <a:latin typeface="+mn-lt"/>
                          <a:ea typeface="Times New Roman"/>
                        </a:rPr>
                        <a:t>100%</a:t>
                      </a:r>
                      <a:endParaRPr lang="en-ZA" sz="1200" b="1" dirty="0">
                        <a:solidFill>
                          <a:srgbClr val="00B050"/>
                        </a:solidFill>
                        <a:effectLst/>
                        <a:latin typeface="+mn-lt"/>
                        <a:ea typeface="Times New Roman"/>
                      </a:endParaRPr>
                    </a:p>
                  </a:txBody>
                  <a:tcPr marL="0" marR="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xmlns="" val="10005"/>
                  </a:ext>
                </a:extLst>
              </a:tr>
              <a:tr h="251179">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r>
                        <a:rPr lang="en-US" sz="1200" b="1" dirty="0"/>
                        <a:t>Total </a:t>
                      </a: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a:solidFill>
                            <a:srgbClr val="000000"/>
                          </a:solidFill>
                          <a:latin typeface="+mn-lt"/>
                        </a:rPr>
                        <a:t>6</a:t>
                      </a: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a:solidFill>
                            <a:schemeClr val="bg1"/>
                          </a:solidFill>
                          <a:latin typeface="+mn-lt"/>
                        </a:rPr>
                        <a:t>2</a:t>
                      </a: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hangingPunct="1">
                        <a:spcAft>
                          <a:spcPts val="0"/>
                        </a:spcAft>
                      </a:pPr>
                      <a:r>
                        <a:rPr lang="en-ZA" sz="1100" b="1" dirty="0" smtClean="0">
                          <a:solidFill>
                            <a:schemeClr val="bg1"/>
                          </a:solidFill>
                          <a:effectLst/>
                          <a:latin typeface="+mn-lt"/>
                          <a:ea typeface="Times New Roman"/>
                          <a:cs typeface="Arial" pitchFamily="34" charset="0"/>
                        </a:rPr>
                        <a:t>33%</a:t>
                      </a:r>
                      <a:endParaRPr lang="en-ZA" sz="1100" b="1" dirty="0">
                        <a:solidFill>
                          <a:schemeClr val="bg1"/>
                        </a:solidFill>
                        <a:effectLst/>
                        <a:latin typeface="+mn-lt"/>
                        <a:ea typeface="Times New Roman"/>
                        <a:cs typeface="Arial" pitchFamily="34" charset="0"/>
                      </a:endParaRPr>
                    </a:p>
                  </a:txBody>
                  <a:tcPr marL="6667" marR="6667"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a:solidFill>
                            <a:srgbClr val="000000"/>
                          </a:solidFill>
                          <a:latin typeface="+mn-lt"/>
                        </a:rPr>
                        <a:t>6</a:t>
                      </a: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a:solidFill>
                            <a:schemeClr val="bg1"/>
                          </a:solidFill>
                          <a:latin typeface="+mn-lt"/>
                        </a:rPr>
                        <a:t>3</a:t>
                      </a: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fontAlgn="b" hangingPunct="1">
                        <a:spcAft>
                          <a:spcPts val="0"/>
                        </a:spcAft>
                      </a:pPr>
                      <a:r>
                        <a:rPr lang="en-ZA" sz="1100" b="1" dirty="0" smtClean="0">
                          <a:solidFill>
                            <a:schemeClr val="bg1"/>
                          </a:solidFill>
                          <a:effectLst/>
                          <a:latin typeface="+mn-lt"/>
                          <a:ea typeface="Times New Roman"/>
                          <a:cs typeface="Arial" pitchFamily="34" charset="0"/>
                        </a:rPr>
                        <a:t>50%</a:t>
                      </a:r>
                      <a:endParaRPr lang="en-ZA" sz="1100" b="1" dirty="0">
                        <a:solidFill>
                          <a:schemeClr val="bg1"/>
                        </a:solidFill>
                        <a:effectLst/>
                        <a:latin typeface="+mn-lt"/>
                        <a:ea typeface="Times New Roman"/>
                        <a:cs typeface="Arial" pitchFamily="34" charset="0"/>
                      </a:endParaRPr>
                    </a:p>
                  </a:txBody>
                  <a:tcPr marL="6667" marR="6667" marT="6667"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a:solidFill>
                            <a:srgbClr val="000000"/>
                          </a:solidFill>
                          <a:latin typeface="+mn-lt"/>
                        </a:rPr>
                        <a:t>6</a:t>
                      </a: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a:solidFill>
                            <a:schemeClr val="bg1"/>
                          </a:solidFill>
                          <a:latin typeface="+mn-lt"/>
                        </a:rPr>
                        <a:t>4</a:t>
                      </a: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pPr algn="ctr"/>
                      <a:r>
                        <a:rPr lang="en-US" sz="1100" b="1" dirty="0" smtClean="0">
                          <a:solidFill>
                            <a:schemeClr val="bg1"/>
                          </a:solidFill>
                          <a:latin typeface="+mn-lt"/>
                        </a:rPr>
                        <a:t>67%</a:t>
                      </a:r>
                      <a:endParaRPr lang="en-US" sz="1100" b="1" dirty="0">
                        <a:solidFill>
                          <a:schemeClr val="bg1"/>
                        </a:solidFill>
                        <a:latin typeface="+mn-lt"/>
                      </a:endParaRP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100" b="1" dirty="0" smtClean="0">
                          <a:solidFill>
                            <a:srgbClr val="000000"/>
                          </a:solidFill>
                          <a:latin typeface="+mn-lt"/>
                        </a:rPr>
                        <a:t>9</a:t>
                      </a:r>
                      <a:endParaRPr lang="en-US" sz="1100" b="1" dirty="0">
                        <a:solidFill>
                          <a:srgbClr val="000000"/>
                        </a:solidFill>
                        <a:latin typeface="+mn-lt"/>
                      </a:endParaRP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100" b="1" dirty="0" smtClean="0">
                          <a:solidFill>
                            <a:schemeClr val="bg1"/>
                          </a:solidFill>
                          <a:latin typeface="+mn-lt"/>
                        </a:rPr>
                        <a:t>3</a:t>
                      </a:r>
                      <a:endParaRPr lang="en-US" sz="1100" b="1" dirty="0">
                        <a:solidFill>
                          <a:schemeClr val="bg1"/>
                        </a:solidFill>
                        <a:latin typeface="+mn-lt"/>
                      </a:endParaRP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1100" b="1" dirty="0" smtClean="0">
                          <a:solidFill>
                            <a:schemeClr val="bg1"/>
                          </a:solidFill>
                          <a:latin typeface="+mn-lt"/>
                        </a:rPr>
                        <a:t>33%</a:t>
                      </a:r>
                      <a:endParaRPr lang="en-US" sz="1100" b="1" dirty="0">
                        <a:solidFill>
                          <a:schemeClr val="bg1"/>
                        </a:solidFill>
                        <a:latin typeface="+mn-lt"/>
                      </a:endParaRPr>
                    </a:p>
                  </a:txBody>
                  <a:tcPr marL="68584" marR="68584" marT="34276" marB="34276"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06"/>
                  </a:ext>
                </a:extLst>
              </a:tr>
              <a:tr h="207867">
                <a:tc gridSpan="10">
                  <a:txBody>
                    <a:bodyPr/>
                    <a:lstStyle>
                      <a:lvl1pPr marL="0">
                        <a:defRPr>
                          <a:solidFill>
                            <a:schemeClr val="dk1"/>
                          </a:solidFill>
                          <a:latin typeface="Calibri"/>
                        </a:defRPr>
                      </a:lvl1pPr>
                      <a:lvl2pPr marL="457200">
                        <a:defRPr>
                          <a:solidFill>
                            <a:schemeClr val="dk1"/>
                          </a:solidFill>
                          <a:latin typeface="Calibri"/>
                        </a:defRPr>
                      </a:lvl2pPr>
                      <a:lvl3pPr marL="914400">
                        <a:defRPr>
                          <a:solidFill>
                            <a:schemeClr val="dk1"/>
                          </a:solidFill>
                          <a:latin typeface="Calibri"/>
                        </a:defRPr>
                      </a:lvl3pPr>
                      <a:lvl4pPr marL="1371600">
                        <a:defRPr>
                          <a:solidFill>
                            <a:schemeClr val="dk1"/>
                          </a:solidFill>
                          <a:latin typeface="Calibri"/>
                        </a:defRPr>
                      </a:lvl4pPr>
                      <a:lvl5pPr marL="1828800">
                        <a:defRPr>
                          <a:solidFill>
                            <a:schemeClr val="dk1"/>
                          </a:solidFill>
                          <a:latin typeface="Calibri"/>
                        </a:defRPr>
                      </a:lvl5pPr>
                      <a:lvl6pPr marL="2286000">
                        <a:defRPr>
                          <a:solidFill>
                            <a:schemeClr val="dk1"/>
                          </a:solidFill>
                          <a:latin typeface="Calibri"/>
                        </a:defRPr>
                      </a:lvl6pPr>
                      <a:lvl7pPr marL="2743200">
                        <a:defRPr>
                          <a:solidFill>
                            <a:schemeClr val="dk1"/>
                          </a:solidFill>
                          <a:latin typeface="Calibri"/>
                        </a:defRPr>
                      </a:lvl7pPr>
                      <a:lvl8pPr marL="3200400">
                        <a:defRPr>
                          <a:solidFill>
                            <a:schemeClr val="dk1"/>
                          </a:solidFill>
                          <a:latin typeface="Calibri"/>
                        </a:defRPr>
                      </a:lvl8pPr>
                      <a:lvl9pPr marL="3657600">
                        <a:defRPr>
                          <a:solidFill>
                            <a:schemeClr val="dk1"/>
                          </a:solidFill>
                          <a:latin typeface="Calibri"/>
                        </a:defRPr>
                      </a:lvl9pPr>
                    </a:lstStyle>
                    <a:p>
                      <a:r>
                        <a:rPr lang="en-ZA" sz="900" b="1" kern="1200" dirty="0">
                          <a:solidFill>
                            <a:schemeClr val="dk1"/>
                          </a:solidFill>
                          <a:effectLst/>
                          <a:latin typeface="+mn-lt"/>
                          <a:ea typeface="+mn-ea"/>
                          <a:cs typeface="+mn-cs"/>
                        </a:rPr>
                        <a:t>The</a:t>
                      </a:r>
                      <a:r>
                        <a:rPr lang="en-ZA" sz="900" b="1" kern="1200" baseline="0" dirty="0">
                          <a:solidFill>
                            <a:schemeClr val="dk1"/>
                          </a:solidFill>
                          <a:effectLst/>
                          <a:latin typeface="+mn-lt"/>
                          <a:ea typeface="+mn-ea"/>
                          <a:cs typeface="+mn-cs"/>
                        </a:rPr>
                        <a:t> Programmes during </a:t>
                      </a:r>
                      <a:r>
                        <a:rPr lang="en-ZA" sz="900" b="1" kern="1200" baseline="0" dirty="0" smtClean="0">
                          <a:solidFill>
                            <a:schemeClr val="dk1"/>
                          </a:solidFill>
                          <a:effectLst/>
                          <a:latin typeface="+mn-lt"/>
                          <a:ea typeface="+mn-ea"/>
                          <a:cs typeface="+mn-cs"/>
                        </a:rPr>
                        <a:t>2019/2020 </a:t>
                      </a:r>
                      <a:r>
                        <a:rPr lang="en-ZA" sz="900" b="1" kern="1200" baseline="0" dirty="0">
                          <a:solidFill>
                            <a:schemeClr val="dk1"/>
                          </a:solidFill>
                          <a:effectLst/>
                          <a:latin typeface="+mn-lt"/>
                          <a:ea typeface="+mn-ea"/>
                          <a:cs typeface="+mn-cs"/>
                        </a:rPr>
                        <a:t>Financial Year </a:t>
                      </a:r>
                      <a:r>
                        <a:rPr lang="en-ZA" sz="900" b="1" kern="1200" baseline="0" dirty="0" smtClean="0">
                          <a:solidFill>
                            <a:schemeClr val="dk1"/>
                          </a:solidFill>
                          <a:effectLst/>
                          <a:latin typeface="+mn-lt"/>
                          <a:ea typeface="+mn-ea"/>
                          <a:cs typeface="+mn-cs"/>
                        </a:rPr>
                        <a:t>are based on </a:t>
                      </a:r>
                      <a:r>
                        <a:rPr lang="en-ZA" sz="900" b="1" kern="1200" baseline="0" dirty="0">
                          <a:solidFill>
                            <a:schemeClr val="dk1"/>
                          </a:solidFill>
                          <a:effectLst/>
                          <a:latin typeface="+mn-lt"/>
                          <a:ea typeface="+mn-ea"/>
                          <a:cs typeface="+mn-cs"/>
                        </a:rPr>
                        <a:t>the </a:t>
                      </a:r>
                      <a:r>
                        <a:rPr lang="en-ZA" sz="900" b="1" kern="1200" baseline="0" dirty="0" smtClean="0">
                          <a:solidFill>
                            <a:schemeClr val="dk1"/>
                          </a:solidFill>
                          <a:effectLst/>
                          <a:latin typeface="+mn-lt"/>
                          <a:ea typeface="+mn-ea"/>
                          <a:cs typeface="+mn-cs"/>
                        </a:rPr>
                        <a:t>Reviewed CF Structure</a:t>
                      </a:r>
                      <a:endParaRPr lang="en-ZA" sz="900" kern="1200" dirty="0">
                        <a:solidFill>
                          <a:schemeClr val="dk1"/>
                        </a:solidFill>
                        <a:effectLst/>
                        <a:latin typeface="+mn-lt"/>
                        <a:ea typeface="+mn-ea"/>
                        <a:cs typeface="+mn-cs"/>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b="1" dirty="0">
                        <a:solidFill>
                          <a:schemeClr val="tx1"/>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a:endParaRPr lang="en-US" sz="1800" b="1" dirty="0">
                        <a:solidFill>
                          <a:srgbClr val="FF0000"/>
                        </a:solidFill>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a:p>
                  </a:txBody>
                  <a:tcPr/>
                </a:tc>
                <a:tc hMerge="1">
                  <a:txBody>
                    <a:bodyPr/>
                    <a:lstStyle/>
                    <a:p>
                      <a:pPr algn="ctr"/>
                      <a:endParaRPr lang="en-US" sz="1800" b="1" dirty="0"/>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ZA" sz="900" kern="1200" dirty="0">
                        <a:solidFill>
                          <a:schemeClr val="dk1"/>
                        </a:solidFill>
                        <a:effectLst/>
                        <a:latin typeface="+mn-lt"/>
                        <a:ea typeface="+mn-ea"/>
                        <a:cs typeface="+mn-cs"/>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ZA" sz="900" kern="1200" dirty="0">
                        <a:solidFill>
                          <a:schemeClr val="dk1"/>
                        </a:solidFill>
                        <a:effectLst/>
                        <a:latin typeface="+mn-lt"/>
                        <a:ea typeface="+mn-ea"/>
                        <a:cs typeface="+mn-cs"/>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endParaRPr lang="en-ZA" sz="900" kern="1200" dirty="0">
                        <a:solidFill>
                          <a:schemeClr val="dk1"/>
                        </a:solidFill>
                        <a:effectLst/>
                        <a:latin typeface="+mn-lt"/>
                        <a:ea typeface="+mn-ea"/>
                        <a:cs typeface="+mn-cs"/>
                      </a:endParaRPr>
                    </a:p>
                  </a:txBody>
                  <a:tcPr marL="68584" marR="68584" marT="34276" marB="3427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7"/>
                  </a:ext>
                </a:extLst>
              </a:tr>
            </a:tbl>
          </a:graphicData>
        </a:graphic>
      </p:graphicFrame>
      <p:sp>
        <p:nvSpPr>
          <p:cNvPr id="3" name="TextBox 2"/>
          <p:cNvSpPr txBox="1"/>
          <p:nvPr/>
        </p:nvSpPr>
        <p:spPr>
          <a:xfrm>
            <a:off x="8515350" y="1200150"/>
            <a:ext cx="514350" cy="369332"/>
          </a:xfrm>
          <a:prstGeom prst="rect">
            <a:avLst/>
          </a:prstGeom>
          <a:noFill/>
        </p:spPr>
        <p:txBody>
          <a:bodyPr wrap="square" rtlCol="0">
            <a:spAutoFit/>
          </a:bodyPr>
          <a:lstStyle/>
          <a:p>
            <a:r>
              <a:rPr lang="en-US" b="1" dirty="0" smtClean="0">
                <a:solidFill>
                  <a:srgbClr val="FF0000"/>
                </a:solidFill>
              </a:rPr>
              <a:t>14</a:t>
            </a:r>
            <a:endParaRPr lang="en-US" b="1" dirty="0">
              <a:solidFill>
                <a:srgbClr val="FF0000"/>
              </a:solidFill>
            </a:endParaRPr>
          </a:p>
        </p:txBody>
      </p:sp>
      <p:sp>
        <p:nvSpPr>
          <p:cNvPr id="5" name="Title 4"/>
          <p:cNvSpPr>
            <a:spLocks noGrp="1"/>
          </p:cNvSpPr>
          <p:nvPr>
            <p:ph type="title"/>
          </p:nvPr>
        </p:nvSpPr>
        <p:spPr/>
        <p:txBody>
          <a:bodyPr/>
          <a:lstStyle/>
          <a:p>
            <a:r>
              <a:rPr lang="en-ZA" altLang="en-US" sz="3000" dirty="0">
                <a:solidFill>
                  <a:srgbClr val="000000"/>
                </a:solidFill>
                <a:ea typeface="ＭＳ Ｐゴシック" pitchFamily="34" charset="-128"/>
              </a:rPr>
              <a:t>COMPARATIVE ANALYSIS PER PROGRAMME FOR Q1-Q4 2019/2020</a:t>
            </a:r>
            <a:endParaRPr lang="en-ZA" sz="3000" dirty="0"/>
          </a:p>
        </p:txBody>
      </p:sp>
    </p:spTree>
    <p:extLst>
      <p:ext uri="{BB962C8B-B14F-4D97-AF65-F5344CB8AC3E}">
        <p14:creationId xmlns:p14="http://schemas.microsoft.com/office/powerpoint/2010/main" xmlns="" val="3697460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xmlns="" val="1448176981"/>
              </p:ext>
            </p:extLst>
          </p:nvPr>
        </p:nvGraphicFramePr>
        <p:xfrm>
          <a:off x="315468" y="1517905"/>
          <a:ext cx="8476054" cy="4177786"/>
        </p:xfrm>
        <a:graphic>
          <a:graphicData uri="http://schemas.openxmlformats.org/drawingml/2006/table">
            <a:tbl>
              <a:tblPr/>
              <a:tblGrid>
                <a:gridCol w="250439">
                  <a:extLst>
                    <a:ext uri="{9D8B030D-6E8A-4147-A177-3AD203B41FA5}">
                      <a16:colId xmlns:a16="http://schemas.microsoft.com/office/drawing/2014/main" xmlns="" val="1239496105"/>
                    </a:ext>
                  </a:extLst>
                </a:gridCol>
                <a:gridCol w="2378498">
                  <a:extLst>
                    <a:ext uri="{9D8B030D-6E8A-4147-A177-3AD203B41FA5}">
                      <a16:colId xmlns:a16="http://schemas.microsoft.com/office/drawing/2014/main" xmlns="" val="610576179"/>
                    </a:ext>
                  </a:extLst>
                </a:gridCol>
                <a:gridCol w="371957">
                  <a:extLst>
                    <a:ext uri="{9D8B030D-6E8A-4147-A177-3AD203B41FA5}">
                      <a16:colId xmlns:a16="http://schemas.microsoft.com/office/drawing/2014/main" xmlns="" val="1013481825"/>
                    </a:ext>
                  </a:extLst>
                </a:gridCol>
                <a:gridCol w="439880">
                  <a:extLst>
                    <a:ext uri="{9D8B030D-6E8A-4147-A177-3AD203B41FA5}">
                      <a16:colId xmlns:a16="http://schemas.microsoft.com/office/drawing/2014/main" xmlns="" val="20003"/>
                    </a:ext>
                  </a:extLst>
                </a:gridCol>
                <a:gridCol w="41960">
                  <a:extLst>
                    <a:ext uri="{9D8B030D-6E8A-4147-A177-3AD203B41FA5}">
                      <a16:colId xmlns:a16="http://schemas.microsoft.com/office/drawing/2014/main" xmlns="" val="20004"/>
                    </a:ext>
                  </a:extLst>
                </a:gridCol>
                <a:gridCol w="532434">
                  <a:extLst>
                    <a:ext uri="{9D8B030D-6E8A-4147-A177-3AD203B41FA5}">
                      <a16:colId xmlns:a16="http://schemas.microsoft.com/office/drawing/2014/main" xmlns="" val="20005"/>
                    </a:ext>
                  </a:extLst>
                </a:gridCol>
                <a:gridCol w="600504">
                  <a:extLst>
                    <a:ext uri="{9D8B030D-6E8A-4147-A177-3AD203B41FA5}">
                      <a16:colId xmlns:a16="http://schemas.microsoft.com/office/drawing/2014/main" xmlns="" val="20006"/>
                    </a:ext>
                  </a:extLst>
                </a:gridCol>
                <a:gridCol w="629410">
                  <a:extLst>
                    <a:ext uri="{9D8B030D-6E8A-4147-A177-3AD203B41FA5}">
                      <a16:colId xmlns:a16="http://schemas.microsoft.com/office/drawing/2014/main" xmlns="" val="20007"/>
                    </a:ext>
                  </a:extLst>
                </a:gridCol>
                <a:gridCol w="797252">
                  <a:extLst>
                    <a:ext uri="{9D8B030D-6E8A-4147-A177-3AD203B41FA5}">
                      <a16:colId xmlns:a16="http://schemas.microsoft.com/office/drawing/2014/main" xmlns="" val="20008"/>
                    </a:ext>
                  </a:extLst>
                </a:gridCol>
                <a:gridCol w="503528">
                  <a:extLst>
                    <a:ext uri="{9D8B030D-6E8A-4147-A177-3AD203B41FA5}">
                      <a16:colId xmlns:a16="http://schemas.microsoft.com/office/drawing/2014/main" xmlns="" val="3371095478"/>
                    </a:ext>
                  </a:extLst>
                </a:gridCol>
                <a:gridCol w="644498">
                  <a:extLst>
                    <a:ext uri="{9D8B030D-6E8A-4147-A177-3AD203B41FA5}">
                      <a16:colId xmlns:a16="http://schemas.microsoft.com/office/drawing/2014/main" xmlns="" val="20010"/>
                    </a:ext>
                  </a:extLst>
                </a:gridCol>
                <a:gridCol w="523801">
                  <a:extLst>
                    <a:ext uri="{9D8B030D-6E8A-4147-A177-3AD203B41FA5}">
                      <a16:colId xmlns:a16="http://schemas.microsoft.com/office/drawing/2014/main" xmlns="" val="20011"/>
                    </a:ext>
                  </a:extLst>
                </a:gridCol>
                <a:gridCol w="380947">
                  <a:extLst>
                    <a:ext uri="{9D8B030D-6E8A-4147-A177-3AD203B41FA5}">
                      <a16:colId xmlns:a16="http://schemas.microsoft.com/office/drawing/2014/main" xmlns="" val="3985455937"/>
                    </a:ext>
                  </a:extLst>
                </a:gridCol>
                <a:gridCol w="380946">
                  <a:extLst>
                    <a:ext uri="{9D8B030D-6E8A-4147-A177-3AD203B41FA5}">
                      <a16:colId xmlns:a16="http://schemas.microsoft.com/office/drawing/2014/main" xmlns="" val="2343007649"/>
                    </a:ext>
                  </a:extLst>
                </a:gridCol>
              </a:tblGrid>
              <a:tr h="511471">
                <a:tc>
                  <a:txBody>
                    <a:bodyPr/>
                    <a:lstStyle/>
                    <a:p>
                      <a:pPr algn="ctr" fontAlgn="base" hangingPunct="0">
                        <a:lnSpc>
                          <a:spcPct val="130000"/>
                        </a:lnSpc>
                        <a:spcAft>
                          <a:spcPts val="0"/>
                        </a:spcAft>
                      </a:pPr>
                      <a:r>
                        <a:rPr lang="en-GB" sz="800" b="1" dirty="0" smtClean="0">
                          <a:effectLst/>
                          <a:latin typeface="+mn-lt"/>
                          <a:ea typeface="Calibri" panose="020F0502020204030204" pitchFamily="34" charset="0"/>
                          <a:cs typeface="Times New Roman" panose="02020603050405020304" pitchFamily="18" charset="0"/>
                        </a:rPr>
                        <a:t>#</a:t>
                      </a:r>
                      <a:endParaRPr lang="en-ZA" sz="8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GB" sz="800" b="1" dirty="0">
                          <a:effectLst/>
                          <a:latin typeface="+mn-lt"/>
                          <a:ea typeface="Times New Roman" panose="02020603050405020304" pitchFamily="18" charset="0"/>
                          <a:cs typeface="Times New Roman" panose="02020603050405020304" pitchFamily="18" charset="0"/>
                        </a:rPr>
                        <a:t>PERFORMANCE INDICATORS FOR THE FINANCIAL YEAR </a:t>
                      </a:r>
                      <a:r>
                        <a:rPr lang="en-GB" sz="800" b="1" dirty="0" smtClean="0">
                          <a:effectLst/>
                          <a:latin typeface="+mn-lt"/>
                          <a:ea typeface="Times New Roman" panose="02020603050405020304" pitchFamily="18" charset="0"/>
                          <a:cs typeface="Times New Roman" panose="02020603050405020304" pitchFamily="18" charset="0"/>
                        </a:rPr>
                        <a:t>2019/20</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Annual </a:t>
                      </a:r>
                      <a:endParaRPr lang="en-ZA" sz="8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Target</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Quarter 1 </a:t>
                      </a:r>
                      <a:endParaRPr lang="en-ZA" sz="8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Target</a:t>
                      </a:r>
                      <a:endParaRPr lang="en-ZA" sz="8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Q1 </a:t>
                      </a:r>
                      <a:r>
                        <a:rPr lang="en-ZA" sz="800" b="1" dirty="0" smtClean="0">
                          <a:effectLst/>
                          <a:latin typeface="+mn-lt"/>
                          <a:ea typeface="Times New Roman" panose="02020603050405020304" pitchFamily="18" charset="0"/>
                          <a:cs typeface="Times New Roman" panose="02020603050405020304" pitchFamily="18" charset="0"/>
                        </a:rPr>
                        <a:t>Achieve</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Quarter 2 </a:t>
                      </a:r>
                      <a:endParaRPr lang="en-ZA" sz="8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800" b="1" dirty="0" smtClean="0">
                          <a:effectLst/>
                          <a:latin typeface="+mn-lt"/>
                          <a:ea typeface="Times New Roman" panose="02020603050405020304" pitchFamily="18" charset="0"/>
                          <a:cs typeface="Times New Roman" panose="02020603050405020304" pitchFamily="18" charset="0"/>
                        </a:rPr>
                        <a:t>Target</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Q2 </a:t>
                      </a:r>
                      <a:r>
                        <a:rPr lang="en-ZA" sz="800" b="1" dirty="0" smtClean="0">
                          <a:effectLst/>
                          <a:latin typeface="+mn-lt"/>
                          <a:ea typeface="Times New Roman" panose="02020603050405020304" pitchFamily="18" charset="0"/>
                          <a:cs typeface="Times New Roman" panose="02020603050405020304" pitchFamily="18" charset="0"/>
                        </a:rPr>
                        <a:t>Achieve</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Quarter </a:t>
                      </a:r>
                      <a:r>
                        <a:rPr lang="en-ZA" sz="800" b="1" dirty="0" smtClean="0">
                          <a:effectLst/>
                          <a:latin typeface="+mn-lt"/>
                          <a:ea typeface="Times New Roman" panose="02020603050405020304" pitchFamily="18" charset="0"/>
                          <a:cs typeface="Times New Roman" panose="02020603050405020304" pitchFamily="18" charset="0"/>
                        </a:rPr>
                        <a:t>3 </a:t>
                      </a:r>
                      <a:endParaRPr lang="en-ZA" sz="800" dirty="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Target</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Times New Roman" panose="02020603050405020304" pitchFamily="18" charset="0"/>
                          <a:cs typeface="Times New Roman" panose="02020603050405020304" pitchFamily="18" charset="0"/>
                        </a:rPr>
                        <a:t>Q3</a:t>
                      </a:r>
                      <a:r>
                        <a:rPr lang="en-ZA" sz="800" b="1" baseline="0" dirty="0" smtClean="0">
                          <a:effectLst/>
                          <a:latin typeface="+mn-lt"/>
                          <a:ea typeface="Times New Roman" panose="02020603050405020304" pitchFamily="18" charset="0"/>
                          <a:cs typeface="Times New Roman" panose="02020603050405020304" pitchFamily="18" charset="0"/>
                        </a:rPr>
                        <a:t> </a:t>
                      </a:r>
                      <a:r>
                        <a:rPr lang="en-ZA" sz="800" b="1" dirty="0" smtClean="0">
                          <a:effectLst/>
                          <a:latin typeface="+mn-lt"/>
                          <a:ea typeface="Times New Roman" panose="02020603050405020304" pitchFamily="18" charset="0"/>
                          <a:cs typeface="Times New Roman" panose="02020603050405020304" pitchFamily="18" charset="0"/>
                        </a:rPr>
                        <a:t>Achieve</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Times New Roman" panose="02020603050405020304" pitchFamily="18" charset="0"/>
                          <a:cs typeface="Times New Roman" panose="02020603050405020304" pitchFamily="18" charset="0"/>
                        </a:rPr>
                        <a:t>Quarter 4 </a:t>
                      </a:r>
                      <a:endParaRPr lang="en-ZA" sz="800" dirty="0" smtClean="0">
                        <a:solidFill>
                          <a:srgbClr val="000000"/>
                        </a:solidFill>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r>
                        <a:rPr lang="en-ZA" sz="800" b="1" dirty="0" smtClean="0">
                          <a:solidFill>
                            <a:srgbClr val="000000"/>
                          </a:solidFill>
                          <a:effectLst/>
                          <a:latin typeface="+mn-lt"/>
                          <a:ea typeface="Times New Roman" panose="02020603050405020304" pitchFamily="18" charset="0"/>
                          <a:cs typeface="Times New Roman" panose="02020603050405020304" pitchFamily="18" charset="0"/>
                        </a:rPr>
                        <a:t>Target</a:t>
                      </a:r>
                      <a:endParaRPr lang="en-ZA" sz="800" dirty="0" smtClean="0">
                        <a:solidFill>
                          <a:srgbClr val="000000"/>
                        </a:solidFill>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endParaRPr lang="en-ZA" sz="800"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eaLnBrk="1" fontAlgn="base" latinLnBrk="0" hangingPunct="0">
                        <a:lnSpc>
                          <a:spcPct val="130000"/>
                        </a:lnSpc>
                        <a:spcBef>
                          <a:spcPts val="0"/>
                        </a:spcBef>
                        <a:spcAft>
                          <a:spcPts val="0"/>
                        </a:spcAft>
                        <a:buClrTx/>
                        <a:buSzTx/>
                        <a:buFontTx/>
                        <a:buNone/>
                        <a:tabLst/>
                        <a:defRPr/>
                      </a:pPr>
                      <a:r>
                        <a:rPr lang="en-ZA" sz="800" b="1" dirty="0" smtClean="0">
                          <a:effectLst/>
                          <a:latin typeface="+mn-lt"/>
                          <a:ea typeface="Times New Roman" panose="02020603050405020304" pitchFamily="18" charset="0"/>
                          <a:cs typeface="Times New Roman" panose="02020603050405020304" pitchFamily="18" charset="0"/>
                        </a:rPr>
                        <a:t>Q4 Achieve</a:t>
                      </a:r>
                      <a:endParaRPr lang="en-ZA" sz="800" dirty="0" smtClean="0">
                        <a:effectLst/>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LEGEND</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a:effectLst/>
                          <a:latin typeface="+mn-lt"/>
                          <a:ea typeface="Calibri" panose="020F0502020204030204" pitchFamily="34" charset="0"/>
                          <a:cs typeface="Times New Roman" panose="02020603050405020304" pitchFamily="18" charset="0"/>
                        </a:rPr>
                        <a:t>TREND</a:t>
                      </a:r>
                      <a:endParaRPr lang="en-ZA" sz="800" b="1"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2893792"/>
                  </a:ext>
                </a:extLst>
              </a:tr>
              <a:tr h="368130">
                <a:tc>
                  <a:txBody>
                    <a:bodyPr/>
                    <a:lstStyle/>
                    <a:p>
                      <a:pPr algn="ctr" fontAlgn="base" hangingPunct="0">
                        <a:lnSpc>
                          <a:spcPct val="130000"/>
                        </a:lnSpc>
                        <a:spcAft>
                          <a:spcPts val="0"/>
                        </a:spcAft>
                      </a:pPr>
                      <a:r>
                        <a:rPr lang="en-ZA" sz="800" dirty="0" smtClean="0">
                          <a:effectLst/>
                          <a:latin typeface="+mn-lt"/>
                          <a:ea typeface="Calibri" panose="020F0502020204030204" pitchFamily="34" charset="0"/>
                          <a:cs typeface="Times New Roman" panose="02020603050405020304" pitchFamily="18" charset="0"/>
                        </a:rPr>
                        <a:t>1.1</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base" latinLnBrk="0" hangingPunct="0">
                        <a:lnSpc>
                          <a:spcPct val="130000"/>
                        </a:lnSpc>
                        <a:spcBef>
                          <a:spcPts val="0"/>
                        </a:spcBef>
                        <a:spcAft>
                          <a:spcPts val="0"/>
                        </a:spcAft>
                        <a:buClrTx/>
                        <a:buSzTx/>
                        <a:buFontTx/>
                        <a:buNone/>
                        <a:tabLst/>
                        <a:defRPr/>
                      </a:pPr>
                      <a:r>
                        <a:rPr kumimoji="0" lang="en-ZA" sz="800" b="0" i="0" u="none" strike="noStrike" kern="1200" cap="none" spc="0" normalizeH="0" baseline="0" noProof="0" dirty="0" smtClean="0">
                          <a:ln>
                            <a:noFill/>
                          </a:ln>
                          <a:solidFill>
                            <a:srgbClr val="027D44"/>
                          </a:solidFill>
                          <a:effectLst/>
                          <a:uLnTx/>
                          <a:uFillTx/>
                          <a:latin typeface="+mn-lt"/>
                          <a:ea typeface="Times New Roman"/>
                          <a:cs typeface="Arial" pitchFamily="34" charset="0"/>
                        </a:rPr>
                        <a:t>The Fund risk management maturity level  increased  to 5 by 31 March 2020</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0000"/>
                          </a:solidFill>
                          <a:effectLst/>
                          <a:uLnTx/>
                          <a:uFillTx/>
                          <a:latin typeface="+mn-lt"/>
                          <a:ea typeface="Calibri" panose="020F0502020204030204" pitchFamily="34" charset="0"/>
                          <a:cs typeface="Times New Roman" panose="02020603050405020304" pitchFamily="18" charset="0"/>
                        </a:rPr>
                        <a:t>Annual target: Might not be Achieved – Not Achieved last Financial year</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800" b="0" i="0" u="none" strike="noStrike" kern="0" cap="none" spc="0" normalizeH="0" baseline="0" noProof="0" dirty="0" smtClean="0">
                        <a:ln>
                          <a:noFill/>
                        </a:ln>
                        <a:solidFill>
                          <a:srgbClr val="007832"/>
                        </a:solidFill>
                        <a:effectLst/>
                        <a:uLnTx/>
                        <a:uFillTx/>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fontAlgn="base" hangingPunct="0">
                        <a:lnSpc>
                          <a:spcPct val="130000"/>
                        </a:lnSpc>
                        <a:spcAft>
                          <a:spcPts val="0"/>
                        </a:spcAft>
                      </a:pPr>
                      <a:endParaRPr lang="en-ZA" sz="1400" b="1" dirty="0">
                        <a:solidFill>
                          <a:srgbClr val="00B050"/>
                        </a:solidFill>
                        <a:effectLst/>
                        <a:latin typeface="+mn-lt"/>
                        <a:ea typeface="Calibri" panose="020F0502020204030204" pitchFamily="34" charset="0"/>
                        <a:cs typeface="Times New Roman" panose="02020603050405020304" pitchFamily="18" charset="0"/>
                      </a:endParaRPr>
                    </a:p>
                  </a:txBody>
                  <a:tcPr marL="11853" marR="103293" marT="118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5</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2.62%</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NA</a:t>
                      </a:r>
                      <a:endParaRPr lang="en-ZA" sz="800" b="1" dirty="0">
                        <a:solidFill>
                          <a:srgbClr val="000000"/>
                        </a:solidFill>
                        <a:effectLst/>
                        <a:latin typeface="+mn-lt"/>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022011597"/>
                  </a:ext>
                </a:extLst>
              </a:tr>
              <a:tr h="511471">
                <a:tc>
                  <a:txBody>
                    <a:bodyPr/>
                    <a:lstStyle/>
                    <a:p>
                      <a:pPr algn="ctr" fontAlgn="base" hangingPunct="0">
                        <a:lnSpc>
                          <a:spcPct val="130000"/>
                        </a:lnSpc>
                        <a:spcAft>
                          <a:spcPts val="0"/>
                        </a:spcAft>
                      </a:pPr>
                      <a:r>
                        <a:rPr lang="en-ZA" sz="800" dirty="0">
                          <a:effectLst/>
                          <a:latin typeface="+mn-lt"/>
                          <a:ea typeface="Times New Roman" panose="02020603050405020304" pitchFamily="18" charset="0"/>
                          <a:cs typeface="Times New Roman" panose="02020603050405020304" pitchFamily="18" charset="0"/>
                        </a:rPr>
                        <a:t>1.2</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ZA" sz="800" dirty="0">
                          <a:effectLst/>
                          <a:latin typeface="+mn-lt"/>
                          <a:ea typeface="Times New Roman" panose="02020603050405020304" pitchFamily="18" charset="0"/>
                          <a:cs typeface="Times New Roman" panose="02020603050405020304" pitchFamily="18" charset="0"/>
                        </a:rPr>
                        <a:t>Percentage implementation of the approved annual risk-based audit plan</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Times New Roman" panose="02020603050405020304" pitchFamily="18" charset="0"/>
                          <a:cs typeface="Times New Roman" panose="02020603050405020304" pitchFamily="18" charset="0"/>
                        </a:rPr>
                        <a:t>90%</a:t>
                      </a:r>
                      <a:endParaRPr lang="en-ZA" sz="800" dirty="0">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Times New Roman" panose="02020603050405020304" pitchFamily="18" charset="0"/>
                          <a:cs typeface="Times New Roman" panose="02020603050405020304" pitchFamily="18" charset="0"/>
                        </a:rPr>
                        <a:t>20%</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smtClean="0">
                          <a:solidFill>
                            <a:srgbClr val="FF0000"/>
                          </a:solidFill>
                          <a:effectLst/>
                          <a:latin typeface="+mn-lt"/>
                          <a:ea typeface="Times New Roman" panose="02020603050405020304" pitchFamily="18" charset="0"/>
                          <a:cs typeface="Times New Roman" panose="02020603050405020304" pitchFamily="18" charset="0"/>
                        </a:rPr>
                        <a:t>18%</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hangingPunct="0">
                        <a:lnSpc>
                          <a:spcPct val="130000"/>
                        </a:lnSpc>
                        <a:spcAft>
                          <a:spcPts val="0"/>
                        </a:spcAft>
                      </a:pPr>
                      <a:endParaRPr lang="en-ZA" sz="1400" b="1" dirty="0">
                        <a:solidFill>
                          <a:srgbClr val="FF0000"/>
                        </a:solidFill>
                        <a:effectLst/>
                        <a:latin typeface="+mn-lt"/>
                        <a:ea typeface="Calibri" panose="020F0502020204030204" pitchFamily="34" charset="0"/>
                        <a:cs typeface="Times New Roman" panose="02020603050405020304" pitchFamily="18" charset="0"/>
                      </a:endParaRPr>
                    </a:p>
                  </a:txBody>
                  <a:tcPr marL="11853" marR="103293" marT="118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45%</a:t>
                      </a: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42%</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Calibri" panose="020F0502020204030204" pitchFamily="34" charset="0"/>
                          <a:cs typeface="Times New Roman" panose="02020603050405020304" pitchFamily="18" charset="0"/>
                        </a:rPr>
                        <a:t>70%</a:t>
                      </a:r>
                      <a:endParaRPr lang="en-ZA" sz="800" b="1" dirty="0">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B050"/>
                          </a:solidFill>
                          <a:effectLst/>
                          <a:latin typeface="+mn-lt"/>
                          <a:ea typeface="Calibri" panose="020F0502020204030204" pitchFamily="34" charset="0"/>
                          <a:cs typeface="Times New Roman" panose="02020603050405020304" pitchFamily="18" charset="0"/>
                        </a:rPr>
                        <a:t>72%</a:t>
                      </a:r>
                      <a:endParaRPr lang="en-ZA" sz="800" b="1" dirty="0">
                        <a:solidFill>
                          <a:srgbClr val="00B05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90%</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0">
                        <a:lnSpc>
                          <a:spcPct val="130000"/>
                        </a:lnSpc>
                        <a:spcBef>
                          <a:spcPts val="0"/>
                        </a:spcBef>
                        <a:spcAft>
                          <a:spcPts val="0"/>
                        </a:spcAft>
                        <a:buClrTx/>
                        <a:buSzTx/>
                        <a:buFontTx/>
                        <a:buNone/>
                        <a:tabLst/>
                        <a:defRPr/>
                      </a:pPr>
                      <a:endParaRPr kumimoji="0" lang="en-ZA" sz="8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endParaRPr>
                    </a:p>
                    <a:p>
                      <a:pPr marL="0" marR="0" lvl="0" indent="0" algn="ctr" defTabSz="914400" rtl="0" eaLnBrk="1" fontAlgn="base" latinLnBrk="0" hangingPunct="0">
                        <a:lnSpc>
                          <a:spcPct val="130000"/>
                        </a:lnSpc>
                        <a:spcBef>
                          <a:spcPts val="0"/>
                        </a:spcBef>
                        <a:spcAft>
                          <a:spcPts val="0"/>
                        </a:spcAft>
                        <a:buClrTx/>
                        <a:buSzTx/>
                        <a:buFontTx/>
                        <a:buNone/>
                        <a:tabLst/>
                        <a:defRPr/>
                      </a:pPr>
                      <a:r>
                        <a:rPr kumimoji="0" lang="en-ZA" sz="800" b="1" i="0" u="none" strike="noStrike" kern="1200" cap="none" spc="0" normalizeH="0" baseline="0" noProof="0" dirty="0" smtClean="0">
                          <a:ln>
                            <a:noFill/>
                          </a:ln>
                          <a:solidFill>
                            <a:srgbClr val="00B050"/>
                          </a:solidFill>
                          <a:effectLst/>
                          <a:uLnTx/>
                          <a:uFillTx/>
                          <a:latin typeface="+mn-lt"/>
                          <a:ea typeface="+mn-ea"/>
                          <a:cs typeface="Arial" panose="020B0604020202020204" pitchFamily="34" charset="0"/>
                        </a:rPr>
                        <a:t>92%</a:t>
                      </a:r>
                    </a:p>
                    <a:p>
                      <a:pPr algn="ctr" fontAlgn="base" hangingPunct="0">
                        <a:lnSpc>
                          <a:spcPct val="130000"/>
                        </a:lnSpc>
                        <a:spcAft>
                          <a:spcPts val="0"/>
                        </a:spcAft>
                      </a:pPr>
                      <a:endParaRPr lang="en-ZA" sz="800" b="1" dirty="0">
                        <a:solidFill>
                          <a:srgbClr val="00B05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A</a:t>
                      </a:r>
                      <a:endParaRPr lang="en-ZA" sz="800" b="1" dirty="0">
                        <a:solidFill>
                          <a:srgbClr val="000000"/>
                        </a:solidFill>
                        <a:effectLst/>
                        <a:latin typeface="+mn-lt"/>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665157550"/>
                  </a:ext>
                </a:extLst>
              </a:tr>
              <a:tr h="511471">
                <a:tc>
                  <a:txBody>
                    <a:bodyPr/>
                    <a:lstStyle/>
                    <a:p>
                      <a:pPr algn="ctr" fontAlgn="base" hangingPunct="0">
                        <a:lnSpc>
                          <a:spcPct val="130000"/>
                        </a:lnSpc>
                        <a:spcAft>
                          <a:spcPts val="0"/>
                        </a:spcAft>
                      </a:pPr>
                      <a:r>
                        <a:rPr lang="en-ZA" sz="800" dirty="0" smtClean="0">
                          <a:effectLst/>
                          <a:latin typeface="+mn-lt"/>
                          <a:ea typeface="Calibri" panose="020F0502020204030204" pitchFamily="34" charset="0"/>
                          <a:cs typeface="Times New Roman" panose="02020603050405020304" pitchFamily="18" charset="0"/>
                        </a:rPr>
                        <a:t>1.3</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457200" rtl="0" eaLnBrk="1" fontAlgn="base" latinLnBrk="0" hangingPunct="0">
                        <a:lnSpc>
                          <a:spcPct val="130000"/>
                        </a:lnSpc>
                        <a:spcBef>
                          <a:spcPts val="0"/>
                        </a:spcBef>
                        <a:spcAft>
                          <a:spcPts val="0"/>
                        </a:spcAft>
                        <a:buClrTx/>
                        <a:buSzTx/>
                        <a:buFontTx/>
                        <a:buNone/>
                        <a:tabLst/>
                        <a:defRPr/>
                      </a:pPr>
                      <a:r>
                        <a:rPr kumimoji="0" lang="en-ZA" sz="800" b="0" i="0" u="none" strike="noStrike" kern="1200" cap="none" spc="0" normalizeH="0" baseline="0" noProof="0" dirty="0" smtClean="0">
                          <a:ln>
                            <a:noFill/>
                          </a:ln>
                          <a:solidFill>
                            <a:srgbClr val="027D44"/>
                          </a:solidFill>
                          <a:effectLst/>
                          <a:uLnTx/>
                          <a:uFillTx/>
                          <a:latin typeface="+mn-lt"/>
                          <a:ea typeface="ＭＳ Ｐゴシック"/>
                          <a:cs typeface="Calibri" panose="020F0502020204030204" pitchFamily="34" charset="0"/>
                        </a:rPr>
                        <a:t>Percentage annual increase on investment returns by 31 March of the current financial year compared to the previous financial year</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0000"/>
                          </a:solidFill>
                          <a:effectLst/>
                          <a:uLnTx/>
                          <a:uFillTx/>
                          <a:latin typeface="+mn-lt"/>
                          <a:ea typeface="Calibri" panose="020F0502020204030204" pitchFamily="34" charset="0"/>
                          <a:cs typeface="Times New Roman" panose="02020603050405020304" pitchFamily="18" charset="0"/>
                        </a:rPr>
                        <a:t>Annual target: Might not be Achieved – Not Achieved last Financial year</a:t>
                      </a:r>
                    </a:p>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007832"/>
                          </a:solidFill>
                          <a:effectLst/>
                          <a:uLnTx/>
                          <a:uFillTx/>
                          <a:latin typeface="+mn-lt"/>
                          <a:ea typeface="Calibri" panose="020F0502020204030204" pitchFamily="34" charset="0"/>
                          <a:cs typeface="Times New Roman" panose="02020603050405020304" pitchFamily="18" charset="0"/>
                        </a:rPr>
                        <a:t>+ </a:t>
                      </a: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fontAlgn="base" hangingPunct="0">
                        <a:lnSpc>
                          <a:spcPct val="130000"/>
                        </a:lnSpc>
                        <a:spcAft>
                          <a:spcPts val="0"/>
                        </a:spcAft>
                      </a:pPr>
                      <a:endParaRPr lang="en-ZA" sz="1400" b="1" dirty="0">
                        <a:solidFill>
                          <a:srgbClr val="00B050"/>
                        </a:solidFill>
                        <a:effectLst/>
                        <a:latin typeface="+mn-lt"/>
                        <a:ea typeface="Calibri" panose="020F0502020204030204" pitchFamily="34" charset="0"/>
                        <a:cs typeface="Times New Roman" panose="02020603050405020304" pitchFamily="18" charset="0"/>
                      </a:endParaRPr>
                    </a:p>
                  </a:txBody>
                  <a:tcPr marL="11853" marR="103293" marT="118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CPI + 2%</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-6.2%</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NA</a:t>
                      </a:r>
                      <a:endParaRPr lang="en-ZA" sz="800" b="1" dirty="0">
                        <a:solidFill>
                          <a:srgbClr val="000000"/>
                        </a:solidFill>
                        <a:effectLst/>
                        <a:latin typeface="+mn-lt"/>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58102"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486253306"/>
                  </a:ext>
                </a:extLst>
              </a:tr>
              <a:tr h="343338">
                <a:tc>
                  <a:txBody>
                    <a:bodyPr/>
                    <a:lstStyle/>
                    <a:p>
                      <a:pPr algn="ctr" fontAlgn="base" hangingPunct="0">
                        <a:lnSpc>
                          <a:spcPct val="130000"/>
                        </a:lnSpc>
                        <a:spcAft>
                          <a:spcPts val="0"/>
                        </a:spcAft>
                      </a:pPr>
                      <a:r>
                        <a:rPr lang="en-ZA" sz="800" dirty="0">
                          <a:effectLst/>
                          <a:latin typeface="+mn-lt"/>
                          <a:ea typeface="Times New Roman" panose="02020603050405020304" pitchFamily="18" charset="0"/>
                          <a:cs typeface="Times New Roman" panose="02020603050405020304" pitchFamily="18" charset="0"/>
                        </a:rPr>
                        <a:t>2.1</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800" dirty="0">
                          <a:effectLst/>
                          <a:latin typeface="+mn-lt"/>
                          <a:ea typeface="Times New Roman" panose="02020603050405020304" pitchFamily="18" charset="0"/>
                          <a:cs typeface="Times New Roman" panose="02020603050405020304" pitchFamily="18" charset="0"/>
                        </a:rPr>
                        <a:t>Percentage of approved benefits paid within 5 working days</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Times New Roman" panose="02020603050405020304" pitchFamily="18" charset="0"/>
                          <a:cs typeface="Times New Roman" panose="02020603050405020304" pitchFamily="18" charset="0"/>
                        </a:rPr>
                        <a:t>100%</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smtClean="0">
                          <a:effectLst/>
                          <a:latin typeface="+mn-lt"/>
                          <a:ea typeface="Times New Roman" panose="02020603050405020304" pitchFamily="18" charset="0"/>
                          <a:cs typeface="Times New Roman" panose="02020603050405020304" pitchFamily="18" charset="0"/>
                        </a:rPr>
                        <a:t>100%</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ase" hangingPunct="0">
                        <a:lnSpc>
                          <a:spcPct val="130000"/>
                        </a:lnSpc>
                        <a:spcAft>
                          <a:spcPts val="0"/>
                        </a:spcAft>
                      </a:pPr>
                      <a:r>
                        <a:rPr lang="en-ZA" sz="800" b="1" dirty="0" smtClean="0">
                          <a:solidFill>
                            <a:srgbClr val="FF0000"/>
                          </a:solidFill>
                          <a:effectLst/>
                          <a:latin typeface="+mn-lt"/>
                          <a:ea typeface="Times New Roman" panose="02020603050405020304" pitchFamily="18" charset="0"/>
                          <a:cs typeface="Times New Roman" panose="02020603050405020304" pitchFamily="18" charset="0"/>
                        </a:rPr>
                        <a:t>87%</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Calibri" panose="020F0502020204030204" pitchFamily="34" charset="0"/>
                          <a:cs typeface="Times New Roman" panose="02020603050405020304" pitchFamily="18" charset="0"/>
                        </a:rPr>
                        <a:t>100%</a:t>
                      </a:r>
                      <a:endParaRPr lang="en-ZA" sz="800" b="1"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89%</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effectLst/>
                          <a:latin typeface="+mn-lt"/>
                          <a:ea typeface="Calibri" panose="020F0502020204030204" pitchFamily="34" charset="0"/>
                          <a:cs typeface="Times New Roman" panose="02020603050405020304" pitchFamily="18" charset="0"/>
                        </a:rPr>
                        <a:t>100%</a:t>
                      </a:r>
                      <a:endParaRPr lang="en-ZA" sz="800" b="1"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89%</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100%</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eaLnBrk="1" fontAlgn="base" latinLnBrk="0" hangingPunct="0">
                        <a:lnSpc>
                          <a:spcPct val="130000"/>
                        </a:lnSpc>
                        <a:spcBef>
                          <a:spcPts val="0"/>
                        </a:spcBef>
                        <a:spcAft>
                          <a:spcPts val="0"/>
                        </a:spcAft>
                        <a:buClrTx/>
                        <a:buSzTx/>
                        <a:buFontTx/>
                        <a:buNone/>
                        <a:tabLst/>
                        <a:defRPr/>
                      </a:pPr>
                      <a:r>
                        <a:rPr lang="en-ZA" sz="800" b="1" dirty="0" smtClean="0">
                          <a:solidFill>
                            <a:srgbClr val="FF0000"/>
                          </a:solidFill>
                          <a:effectLst/>
                          <a:latin typeface="+mn-lt"/>
                          <a:ea typeface="Calibri" panose="020F0502020204030204" pitchFamily="34" charset="0"/>
                          <a:cs typeface="Times New Roman" panose="02020603050405020304" pitchFamily="18" charset="0"/>
                        </a:rPr>
                        <a:t>80%</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NA</a:t>
                      </a:r>
                      <a:endParaRPr lang="en-ZA" sz="800" b="1" dirty="0">
                        <a:solidFill>
                          <a:srgbClr val="000000"/>
                        </a:solidFill>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79260768"/>
                  </a:ext>
                </a:extLst>
              </a:tr>
              <a:tr h="343338">
                <a:tc>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007832"/>
                          </a:solidFill>
                          <a:effectLst/>
                          <a:uLnTx/>
                          <a:uFillTx/>
                          <a:latin typeface="+mn-lt"/>
                          <a:ea typeface="Times New Roman" panose="02020603050405020304" pitchFamily="18" charset="0"/>
                          <a:cs typeface="Times New Roman" panose="02020603050405020304" pitchFamily="18" charset="0"/>
                        </a:rPr>
                        <a:t>2. 2</a:t>
                      </a:r>
                      <a:endParaRPr kumimoji="0" lang="en-ZA" sz="800" b="0" i="0" u="none" strike="noStrike" kern="0" cap="none" spc="0" normalizeH="0" baseline="0" noProof="0" dirty="0" smtClean="0">
                        <a:ln>
                          <a:noFill/>
                        </a:ln>
                        <a:solidFill>
                          <a:srgbClr val="007832"/>
                        </a:solidFill>
                        <a:effectLst/>
                        <a:uLnTx/>
                        <a:uFillTx/>
                        <a:latin typeface="+mn-lt"/>
                        <a:ea typeface="Calibri" panose="020F0502020204030204" pitchFamily="34" charset="0"/>
                        <a:cs typeface="Times New Roman" panose="02020603050405020304" pitchFamily="18" charset="0"/>
                      </a:endParaRPr>
                    </a:p>
                    <a:p>
                      <a:pPr algn="ctr" fontAlgn="base" hangingPunct="0">
                        <a:lnSpc>
                          <a:spcPct val="130000"/>
                        </a:lnSpc>
                        <a:spcAft>
                          <a:spcPts val="0"/>
                        </a:spcAft>
                      </a:pP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eaLnBrk="1" fontAlgn="base" latinLnBrk="0" hangingPunct="0">
                        <a:lnSpc>
                          <a:spcPct val="13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rgbClr val="027D44"/>
                          </a:solidFill>
                          <a:effectLst/>
                          <a:uLnTx/>
                          <a:uFillTx/>
                          <a:latin typeface="+mn-lt"/>
                          <a:ea typeface="Times New Roman" panose="02020603050405020304" pitchFamily="18" charset="0"/>
                          <a:cs typeface="Times New Roman" panose="02020603050405020304" pitchFamily="18" charset="0"/>
                        </a:rPr>
                        <a:t>Percentage of active registered employers assessed annually by 31 March 2020 (</a:t>
                      </a:r>
                      <a:r>
                        <a:rPr kumimoji="0" lang="en-US" sz="800" b="0" i="0" u="none" strike="noStrike" kern="0" cap="none" spc="0" normalizeH="0" baseline="0" noProof="0" dirty="0" err="1" smtClean="0">
                          <a:ln>
                            <a:noFill/>
                          </a:ln>
                          <a:solidFill>
                            <a:srgbClr val="027D44"/>
                          </a:solidFill>
                          <a:effectLst/>
                          <a:uLnTx/>
                          <a:uFillTx/>
                          <a:latin typeface="+mn-lt"/>
                          <a:ea typeface="Times New Roman" panose="02020603050405020304" pitchFamily="18" charset="0"/>
                          <a:cs typeface="Times New Roman" panose="02020603050405020304" pitchFamily="18" charset="0"/>
                        </a:rPr>
                        <a:t>excl</a:t>
                      </a:r>
                      <a:r>
                        <a:rPr kumimoji="0" lang="en-US" sz="800" b="0" i="0" u="none" strike="noStrike" kern="0" cap="none" spc="0" normalizeH="0" baseline="0" noProof="0" dirty="0" smtClean="0">
                          <a:ln>
                            <a:noFill/>
                          </a:ln>
                          <a:solidFill>
                            <a:srgbClr val="027D44"/>
                          </a:solidFill>
                          <a:effectLst/>
                          <a:uLnTx/>
                          <a:uFillTx/>
                          <a:latin typeface="+mn-lt"/>
                          <a:ea typeface="Times New Roman" panose="02020603050405020304" pitchFamily="18" charset="0"/>
                          <a:cs typeface="Times New Roman" panose="02020603050405020304" pitchFamily="18" charset="0"/>
                        </a:rPr>
                        <a:t> exempted employers)</a:t>
                      </a:r>
                      <a:endParaRPr kumimoji="0" lang="en-ZA" sz="800" b="0" i="0" u="none" strike="noStrike" kern="0" cap="none" spc="0" normalizeH="0" baseline="0" noProof="0" dirty="0" smtClean="0">
                        <a:ln>
                          <a:noFill/>
                        </a:ln>
                        <a:solidFill>
                          <a:srgbClr val="027D44"/>
                        </a:solidFill>
                        <a:effectLst/>
                        <a:uLnTx/>
                        <a:uFillTx/>
                        <a:latin typeface="+mn-lt"/>
                        <a:ea typeface="Calibri" panose="020F0502020204030204" pitchFamily="34" charset="0"/>
                        <a:cs typeface="Times New Roman" panose="02020603050405020304" pitchFamily="18" charset="0"/>
                      </a:endParaRPr>
                    </a:p>
                  </a:txBody>
                  <a:tcPr marL="6667" marR="6667" marT="6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marR="0" lvl="0" indent="0" algn="ctr" defTabSz="914400" eaLnBrk="1" fontAlgn="base" latinLnBrk="0" hangingPunct="0">
                        <a:lnSpc>
                          <a:spcPct val="130000"/>
                        </a:lnSpc>
                        <a:spcBef>
                          <a:spcPts val="0"/>
                        </a:spcBef>
                        <a:spcAft>
                          <a:spcPts val="0"/>
                        </a:spcAft>
                        <a:buClrTx/>
                        <a:buSzTx/>
                        <a:buFontTx/>
                        <a:buNone/>
                        <a:tabLst/>
                        <a:defRPr/>
                      </a:pPr>
                      <a:r>
                        <a:rPr kumimoji="0" lang="en-ZA" sz="800" b="0" i="0" u="none" strike="noStrike" kern="0" cap="none" spc="0" normalizeH="0" baseline="0" noProof="0" dirty="0" smtClean="0">
                          <a:ln>
                            <a:noFill/>
                          </a:ln>
                          <a:solidFill>
                            <a:srgbClr val="FF0000"/>
                          </a:solidFill>
                          <a:effectLst/>
                          <a:uLnTx/>
                          <a:uFillTx/>
                          <a:latin typeface="+mn-lt"/>
                          <a:ea typeface="Calibri" panose="020F0502020204030204" pitchFamily="34" charset="0"/>
                          <a:cs typeface="Times New Roman" panose="02020603050405020304" pitchFamily="18" charset="0"/>
                        </a:rPr>
                        <a:t>Annual target: Might not be Achieved – Not Achieved last Financial year</a:t>
                      </a:r>
                    </a:p>
                    <a:p>
                      <a:pPr marL="0" marR="0" lvl="0" indent="0" algn="ctr" defTabSz="914400" eaLnBrk="1" fontAlgn="base" latinLnBrk="0" hangingPunct="0">
                        <a:lnSpc>
                          <a:spcPct val="130000"/>
                        </a:lnSpc>
                        <a:spcBef>
                          <a:spcPts val="0"/>
                        </a:spcBef>
                        <a:spcAft>
                          <a:spcPts val="0"/>
                        </a:spcAft>
                        <a:buClrTx/>
                        <a:buSzTx/>
                        <a:buFontTx/>
                        <a:buNone/>
                        <a:tabLst/>
                        <a:defRPr/>
                      </a:pPr>
                      <a:endParaRPr kumimoji="0" lang="en-ZA" sz="800" b="0" i="0" u="none" strike="noStrike" kern="0" cap="none" spc="0" normalizeH="0" baseline="0" noProof="0" dirty="0" smtClean="0">
                        <a:ln>
                          <a:noFill/>
                        </a:ln>
                        <a:solidFill>
                          <a:srgbClr val="007832"/>
                        </a:solidFill>
                        <a:effectLst/>
                        <a:uLnTx/>
                        <a:uFillTx/>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fontAlgn="base" hangingPunct="0">
                        <a:lnSpc>
                          <a:spcPct val="130000"/>
                        </a:lnSpc>
                        <a:spcAft>
                          <a:spcPts val="0"/>
                        </a:spcAft>
                      </a:pPr>
                      <a:endParaRPr lang="en-ZA" sz="1400" b="1" dirty="0">
                        <a:solidFill>
                          <a:srgbClr val="FF0000"/>
                        </a:solidFill>
                        <a:effectLst/>
                        <a:latin typeface="+mn-lt"/>
                        <a:ea typeface="Calibri" panose="020F0502020204030204" pitchFamily="34" charset="0"/>
                        <a:cs typeface="Times New Roman" panose="02020603050405020304" pitchFamily="18" charset="0"/>
                      </a:endParaRPr>
                    </a:p>
                  </a:txBody>
                  <a:tcPr marL="11853" marR="11853" marT="118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95%</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52%</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NA</a:t>
                      </a:r>
                      <a:endParaRPr lang="en-ZA" sz="800" b="1" dirty="0">
                        <a:solidFill>
                          <a:srgbClr val="000000"/>
                        </a:solidFill>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68406515"/>
                  </a:ext>
                </a:extLst>
              </a:tr>
              <a:tr h="343338">
                <a:tc>
                  <a:txBody>
                    <a:bodyPr/>
                    <a:lstStyle/>
                    <a:p>
                      <a:pPr algn="ctr" fontAlgn="base" hangingPunct="0">
                        <a:lnSpc>
                          <a:spcPct val="130000"/>
                        </a:lnSpc>
                        <a:spcAft>
                          <a:spcPts val="0"/>
                        </a:spcAft>
                      </a:pPr>
                      <a:r>
                        <a:rPr lang="en-ZA" sz="800" dirty="0">
                          <a:effectLst/>
                          <a:latin typeface="+mn-lt"/>
                          <a:ea typeface="Times New Roman" panose="02020603050405020304" pitchFamily="18" charset="0"/>
                          <a:cs typeface="Times New Roman" panose="02020603050405020304" pitchFamily="18" charset="0"/>
                        </a:rPr>
                        <a:t>**2.3</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800" dirty="0">
                          <a:effectLst/>
                          <a:latin typeface="+mn-lt"/>
                          <a:ea typeface="Times New Roman" panose="02020603050405020304" pitchFamily="18" charset="0"/>
                          <a:cs typeface="Times New Roman" panose="02020603050405020304" pitchFamily="18" charset="0"/>
                        </a:rPr>
                        <a:t>Percentage</a:t>
                      </a:r>
                      <a:r>
                        <a:rPr lang="en-GB" sz="800" b="1" dirty="0">
                          <a:effectLst/>
                          <a:latin typeface="+mn-lt"/>
                          <a:ea typeface="Times New Roman" panose="02020603050405020304" pitchFamily="18" charset="0"/>
                          <a:cs typeface="Times New Roman" panose="02020603050405020304" pitchFamily="18" charset="0"/>
                        </a:rPr>
                        <a:t> </a:t>
                      </a:r>
                      <a:r>
                        <a:rPr lang="en-GB" sz="800" dirty="0">
                          <a:effectLst/>
                          <a:latin typeface="+mn-lt"/>
                          <a:ea typeface="Times New Roman" panose="02020603050405020304" pitchFamily="18" charset="0"/>
                          <a:cs typeface="Times New Roman" panose="02020603050405020304" pitchFamily="18" charset="0"/>
                        </a:rPr>
                        <a:t>of claims adjudicated within </a:t>
                      </a:r>
                      <a:r>
                        <a:rPr lang="en-GB" sz="800" dirty="0" smtClean="0">
                          <a:effectLst/>
                          <a:latin typeface="+mn-lt"/>
                          <a:ea typeface="Times New Roman" panose="02020603050405020304" pitchFamily="18" charset="0"/>
                          <a:cs typeface="Times New Roman" panose="02020603050405020304" pitchFamily="18" charset="0"/>
                        </a:rPr>
                        <a:t>30 </a:t>
                      </a:r>
                      <a:r>
                        <a:rPr lang="en-GB" sz="800" dirty="0">
                          <a:effectLst/>
                          <a:latin typeface="+mn-lt"/>
                          <a:ea typeface="Times New Roman" panose="02020603050405020304" pitchFamily="18" charset="0"/>
                          <a:cs typeface="Times New Roman" panose="02020603050405020304" pitchFamily="18" charset="0"/>
                        </a:rPr>
                        <a:t>working days </a:t>
                      </a:r>
                      <a:r>
                        <a:rPr lang="en-US" sz="800" dirty="0">
                          <a:effectLst/>
                          <a:latin typeface="+mn-lt"/>
                          <a:ea typeface="Times New Roman" panose="02020603050405020304" pitchFamily="18" charset="0"/>
                          <a:cs typeface="Times New Roman" panose="02020603050405020304" pitchFamily="18" charset="0"/>
                        </a:rPr>
                        <a:t>of receipt</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90%</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90%</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smtClean="0">
                          <a:solidFill>
                            <a:srgbClr val="00B050"/>
                          </a:solidFill>
                          <a:effectLst/>
                          <a:latin typeface="+mn-lt"/>
                          <a:ea typeface="Times New Roman" panose="02020603050405020304" pitchFamily="18" charset="0"/>
                          <a:cs typeface="Times New Roman" panose="02020603050405020304" pitchFamily="18" charset="0"/>
                        </a:rPr>
                        <a:t>93%</a:t>
                      </a:r>
                      <a:endParaRPr lang="en-ZA" sz="800" b="1"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90%</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B050"/>
                          </a:solidFill>
                          <a:effectLst/>
                          <a:latin typeface="+mn-lt"/>
                          <a:ea typeface="Calibri" panose="020F0502020204030204" pitchFamily="34" charset="0"/>
                          <a:cs typeface="Times New Roman" panose="02020603050405020304" pitchFamily="18" charset="0"/>
                        </a:rPr>
                        <a:t>94%</a:t>
                      </a:r>
                      <a:endParaRPr lang="en-ZA" sz="800" b="1"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90%</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91%</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90%</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eaLnBrk="1" fontAlgn="base" latinLnBrk="0" hangingPunct="0">
                        <a:lnSpc>
                          <a:spcPct val="130000"/>
                        </a:lnSpc>
                        <a:spcBef>
                          <a:spcPts val="0"/>
                        </a:spcBef>
                        <a:spcAft>
                          <a:spcPts val="0"/>
                        </a:spcAft>
                        <a:buClrTx/>
                        <a:buSzTx/>
                        <a:buFontTx/>
                        <a:buNone/>
                        <a:tabLst/>
                        <a:defRPr/>
                      </a:pPr>
                      <a:r>
                        <a:rPr lang="en-ZA" sz="800" b="1" dirty="0" smtClean="0">
                          <a:solidFill>
                            <a:srgbClr val="FF0000"/>
                          </a:solidFill>
                          <a:effectLst/>
                          <a:latin typeface="+mn-lt"/>
                          <a:ea typeface="Calibri" panose="020F0502020204030204" pitchFamily="34" charset="0"/>
                          <a:cs typeface="Times New Roman" panose="02020603050405020304" pitchFamily="18" charset="0"/>
                        </a:rPr>
                        <a:t>83%</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N/A</a:t>
                      </a:r>
                      <a:endParaRPr lang="en-ZA" sz="800" b="1" dirty="0">
                        <a:solidFill>
                          <a:srgbClr val="000000"/>
                        </a:solidFill>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16392040"/>
                  </a:ext>
                </a:extLst>
              </a:tr>
              <a:tr h="343338">
                <a:tc>
                  <a:txBody>
                    <a:bodyPr/>
                    <a:lstStyle/>
                    <a:p>
                      <a:pPr algn="ctr" fontAlgn="base" hangingPunct="0">
                        <a:lnSpc>
                          <a:spcPct val="130000"/>
                        </a:lnSpc>
                        <a:spcAft>
                          <a:spcPts val="0"/>
                        </a:spcAft>
                      </a:pPr>
                      <a:r>
                        <a:rPr lang="en-ZA" sz="800">
                          <a:effectLst/>
                          <a:latin typeface="+mn-lt"/>
                          <a:ea typeface="Times New Roman" panose="02020603050405020304" pitchFamily="18" charset="0"/>
                          <a:cs typeface="Times New Roman" panose="02020603050405020304" pitchFamily="18" charset="0"/>
                        </a:rPr>
                        <a:t>**3.1</a:t>
                      </a:r>
                      <a:endParaRPr lang="en-ZA" sz="8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800" dirty="0">
                          <a:effectLst/>
                          <a:latin typeface="+mn-lt"/>
                          <a:ea typeface="Times New Roman" panose="02020603050405020304" pitchFamily="18" charset="0"/>
                          <a:cs typeface="Times New Roman" panose="02020603050405020304" pitchFamily="18" charset="0"/>
                        </a:rPr>
                        <a:t>Percentage of medical invoices finalised within </a:t>
                      </a:r>
                      <a:r>
                        <a:rPr lang="en-US" sz="800" dirty="0" smtClean="0">
                          <a:effectLst/>
                          <a:latin typeface="+mn-lt"/>
                          <a:ea typeface="Times New Roman" panose="02020603050405020304" pitchFamily="18" charset="0"/>
                          <a:cs typeface="Times New Roman" panose="02020603050405020304" pitchFamily="18" charset="0"/>
                        </a:rPr>
                        <a:t>40 </a:t>
                      </a:r>
                      <a:r>
                        <a:rPr lang="en-US" sz="800" dirty="0">
                          <a:effectLst/>
                          <a:latin typeface="+mn-lt"/>
                          <a:ea typeface="Times New Roman" panose="02020603050405020304" pitchFamily="18" charset="0"/>
                          <a:cs typeface="Times New Roman" panose="02020603050405020304" pitchFamily="18" charset="0"/>
                        </a:rPr>
                        <a:t>working days of receipt</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85%</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85%</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smtClean="0">
                          <a:solidFill>
                            <a:srgbClr val="FF0000"/>
                          </a:solidFill>
                          <a:effectLst/>
                          <a:latin typeface="+mn-lt"/>
                          <a:ea typeface="Times New Roman" panose="02020603050405020304" pitchFamily="18" charset="0"/>
                          <a:cs typeface="Times New Roman" panose="02020603050405020304" pitchFamily="18" charset="0"/>
                        </a:rPr>
                        <a:t>60%</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85%</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72%</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85%</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70%</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85%</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FF0000"/>
                          </a:solidFill>
                          <a:effectLst/>
                          <a:latin typeface="+mn-lt"/>
                          <a:ea typeface="Calibri" panose="020F0502020204030204" pitchFamily="34" charset="0"/>
                          <a:cs typeface="Times New Roman" panose="02020603050405020304" pitchFamily="18" charset="0"/>
                        </a:rPr>
                        <a:t>69%</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NA</a:t>
                      </a:r>
                      <a:endParaRPr lang="en-ZA" sz="800" b="1" dirty="0">
                        <a:solidFill>
                          <a:srgbClr val="000000"/>
                        </a:solidFill>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20361574"/>
                  </a:ext>
                </a:extLst>
              </a:tr>
              <a:tr h="343338">
                <a:tc>
                  <a:txBody>
                    <a:bodyPr/>
                    <a:lstStyle/>
                    <a:p>
                      <a:pPr algn="ctr" fontAlgn="base" hangingPunct="0">
                        <a:lnSpc>
                          <a:spcPct val="130000"/>
                        </a:lnSpc>
                        <a:spcAft>
                          <a:spcPts val="0"/>
                        </a:spcAft>
                      </a:pPr>
                      <a:r>
                        <a:rPr lang="en-ZA" sz="800">
                          <a:effectLst/>
                          <a:latin typeface="+mn-lt"/>
                          <a:ea typeface="Times New Roman" panose="02020603050405020304" pitchFamily="18" charset="0"/>
                          <a:cs typeface="Times New Roman" panose="02020603050405020304" pitchFamily="18" charset="0"/>
                        </a:rPr>
                        <a:t>**3.2</a:t>
                      </a:r>
                      <a:endParaRPr lang="en-ZA" sz="8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US" sz="800">
                          <a:effectLst/>
                          <a:latin typeface="+mn-lt"/>
                          <a:ea typeface="Times New Roman" panose="02020603050405020304" pitchFamily="18" charset="0"/>
                          <a:cs typeface="Times New Roman" panose="02020603050405020304" pitchFamily="18" charset="0"/>
                        </a:rPr>
                        <a:t>Percentage of pre-authorisation requests  responded </a:t>
                      </a:r>
                      <a:r>
                        <a:rPr lang="en-US" sz="800" dirty="0">
                          <a:effectLst/>
                          <a:latin typeface="+mn-lt"/>
                          <a:ea typeface="Times New Roman" panose="02020603050405020304" pitchFamily="18" charset="0"/>
                          <a:cs typeface="Times New Roman" panose="02020603050405020304" pitchFamily="18" charset="0"/>
                        </a:rPr>
                        <a:t>to within </a:t>
                      </a:r>
                      <a:r>
                        <a:rPr lang="en-US" sz="800">
                          <a:effectLst/>
                          <a:latin typeface="+mn-lt"/>
                          <a:ea typeface="Times New Roman" panose="02020603050405020304" pitchFamily="18" charset="0"/>
                          <a:cs typeface="Times New Roman" panose="02020603050405020304" pitchFamily="18" charset="0"/>
                        </a:rPr>
                        <a:t>10 working </a:t>
                      </a:r>
                      <a:r>
                        <a:rPr lang="en-US" sz="800" dirty="0">
                          <a:effectLst/>
                          <a:latin typeface="+mn-lt"/>
                          <a:ea typeface="Times New Roman" panose="02020603050405020304" pitchFamily="18" charset="0"/>
                          <a:cs typeface="Times New Roman" panose="02020603050405020304" pitchFamily="18" charset="0"/>
                        </a:rPr>
                        <a:t>days</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85%</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Times New Roman" panose="02020603050405020304" pitchFamily="18" charset="0"/>
                          <a:cs typeface="Times New Roman" panose="02020603050405020304" pitchFamily="18" charset="0"/>
                        </a:rPr>
                        <a:t>85%</a:t>
                      </a:r>
                      <a:endParaRPr lang="en-ZA" sz="8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smtClean="0">
                          <a:solidFill>
                            <a:srgbClr val="00B050"/>
                          </a:solidFill>
                          <a:effectLst/>
                          <a:latin typeface="+mn-lt"/>
                          <a:ea typeface="Times New Roman" panose="02020603050405020304" pitchFamily="18" charset="0"/>
                          <a:cs typeface="Times New Roman" panose="02020603050405020304" pitchFamily="18" charset="0"/>
                        </a:rPr>
                        <a:t>95%</a:t>
                      </a:r>
                      <a:endParaRPr lang="en-ZA" sz="800" b="1" dirty="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85%</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B050"/>
                          </a:solidFill>
                          <a:effectLst/>
                          <a:latin typeface="+mn-lt"/>
                          <a:ea typeface="Calibri" panose="020F0502020204030204" pitchFamily="34" charset="0"/>
                          <a:cs typeface="Times New Roman" panose="02020603050405020304" pitchFamily="18" charset="0"/>
                        </a:rPr>
                        <a:t>95%</a:t>
                      </a:r>
                      <a:endParaRPr lang="en-ZA" sz="800" b="1"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85%</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B050"/>
                          </a:solidFill>
                          <a:effectLst/>
                          <a:latin typeface="+mn-lt"/>
                          <a:ea typeface="Calibri" panose="020F0502020204030204" pitchFamily="34" charset="0"/>
                          <a:cs typeface="Times New Roman" panose="02020603050405020304" pitchFamily="18" charset="0"/>
                        </a:rPr>
                        <a:t>97%</a:t>
                      </a:r>
                      <a:endParaRPr lang="en-ZA" sz="800" b="1"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0000"/>
                          </a:solidFill>
                          <a:effectLst/>
                          <a:latin typeface="+mn-lt"/>
                          <a:ea typeface="Calibri" panose="020F0502020204030204" pitchFamily="34" charset="0"/>
                          <a:cs typeface="Times New Roman" panose="02020603050405020304" pitchFamily="18" charset="0"/>
                        </a:rPr>
                        <a:t>85%</a:t>
                      </a:r>
                      <a:endParaRPr lang="en-ZA" sz="800" b="1"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smtClean="0">
                          <a:solidFill>
                            <a:srgbClr val="00B050"/>
                          </a:solidFill>
                          <a:effectLst/>
                          <a:latin typeface="+mn-lt"/>
                          <a:ea typeface="Calibri" panose="020F0502020204030204" pitchFamily="34" charset="0"/>
                          <a:cs typeface="Times New Roman" panose="02020603050405020304" pitchFamily="18" charset="0"/>
                        </a:rPr>
                        <a:t>97%</a:t>
                      </a:r>
                      <a:endParaRPr lang="en-ZA" sz="800" b="1"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A</a:t>
                      </a:r>
                      <a:endParaRPr lang="en-ZA" sz="800" b="1" dirty="0">
                        <a:solidFill>
                          <a:srgbClr val="000000"/>
                        </a:solidFill>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507685999"/>
                  </a:ext>
                </a:extLst>
              </a:tr>
              <a:tr h="558553">
                <a:tc>
                  <a:txBody>
                    <a:bodyPr/>
                    <a:lstStyle/>
                    <a:p>
                      <a:pPr algn="ctr" fontAlgn="base" hangingPunct="0">
                        <a:lnSpc>
                          <a:spcPct val="130000"/>
                        </a:lnSpc>
                        <a:spcAft>
                          <a:spcPts val="0"/>
                        </a:spcAft>
                      </a:pPr>
                      <a:r>
                        <a:rPr lang="en-ZA" sz="800">
                          <a:effectLst/>
                          <a:latin typeface="+mn-lt"/>
                          <a:ea typeface="Times New Roman" panose="02020603050405020304" pitchFamily="18" charset="0"/>
                          <a:cs typeface="Times New Roman" panose="02020603050405020304" pitchFamily="18" charset="0"/>
                        </a:rPr>
                        <a:t>**4.1</a:t>
                      </a:r>
                      <a:endParaRPr lang="en-ZA" sz="8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ase" hangingPunct="0">
                        <a:lnSpc>
                          <a:spcPct val="130000"/>
                        </a:lnSpc>
                        <a:spcAft>
                          <a:spcPts val="0"/>
                        </a:spcAft>
                      </a:pPr>
                      <a:r>
                        <a:rPr lang="en-GB" sz="800" dirty="0">
                          <a:effectLst/>
                          <a:latin typeface="+mn-lt"/>
                          <a:ea typeface="Times New Roman" panose="02020603050405020304" pitchFamily="18" charset="0"/>
                          <a:cs typeface="Times New Roman" panose="02020603050405020304" pitchFamily="18" charset="0"/>
                        </a:rPr>
                        <a:t>Percentage of compliant requests for assistive devices responded to within 15 working days of receipt</a:t>
                      </a:r>
                      <a:endParaRPr lang="en-ZA" sz="800" dirty="0">
                        <a:effectLst/>
                        <a:latin typeface="+mn-lt"/>
                        <a:ea typeface="Calibri" panose="020F0502020204030204" pitchFamily="34" charset="0"/>
                        <a:cs typeface="Times New Roman" panose="02020603050405020304" pitchFamily="18" charset="0"/>
                      </a:endParaRPr>
                    </a:p>
                  </a:txBody>
                  <a:tcPr marL="6667" marR="6667" marT="66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a:effectLst/>
                          <a:latin typeface="+mn-lt"/>
                          <a:ea typeface="Times New Roman" panose="02020603050405020304" pitchFamily="18" charset="0"/>
                          <a:cs typeface="Times New Roman" panose="02020603050405020304" pitchFamily="18" charset="0"/>
                        </a:rPr>
                        <a:t>85%</a:t>
                      </a:r>
                      <a:endParaRPr lang="en-ZA" sz="800">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a:effectLst/>
                          <a:latin typeface="+mn-lt"/>
                          <a:ea typeface="Times New Roman" panose="02020603050405020304" pitchFamily="18" charset="0"/>
                          <a:cs typeface="Times New Roman" panose="02020603050405020304" pitchFamily="18" charset="0"/>
                        </a:rPr>
                        <a:t>85%</a:t>
                      </a:r>
                      <a:endParaRPr lang="en-ZA" sz="8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ase" hangingPunct="0">
                        <a:lnSpc>
                          <a:spcPct val="130000"/>
                        </a:lnSpc>
                        <a:spcAft>
                          <a:spcPts val="0"/>
                        </a:spcAft>
                      </a:pPr>
                      <a:r>
                        <a:rPr lang="en-ZA" sz="800" b="1" dirty="0" smtClean="0">
                          <a:solidFill>
                            <a:srgbClr val="FF0000"/>
                          </a:solidFill>
                          <a:effectLst/>
                          <a:latin typeface="+mn-lt"/>
                          <a:ea typeface="Times New Roman" panose="02020603050405020304" pitchFamily="18" charset="0"/>
                          <a:cs typeface="Times New Roman" panose="02020603050405020304" pitchFamily="18" charset="0"/>
                        </a:rPr>
                        <a:t>83%</a:t>
                      </a:r>
                      <a:endParaRPr lang="en-ZA" sz="800" b="1" dirty="0">
                        <a:solidFill>
                          <a:srgbClr val="FF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85%</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800" b="1" kern="1200" dirty="0" smtClean="0">
                          <a:solidFill>
                            <a:srgbClr val="00B050"/>
                          </a:solidFill>
                          <a:effectLst/>
                          <a:latin typeface="+mn-lt"/>
                          <a:ea typeface="Calibri" panose="020F0502020204030204" pitchFamily="34" charset="0"/>
                          <a:cs typeface="Times New Roman" panose="02020603050405020304" pitchFamily="18" charset="0"/>
                        </a:rPr>
                        <a:t>97%</a:t>
                      </a:r>
                      <a:endParaRPr lang="en-ZA" sz="800" b="1" kern="1200"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30000"/>
                        </a:lnSpc>
                        <a:spcAft>
                          <a:spcPts val="0"/>
                        </a:spcAft>
                      </a:pPr>
                      <a:r>
                        <a:rPr lang="en-ZA" sz="800" b="1" dirty="0">
                          <a:effectLst/>
                          <a:latin typeface="+mn-lt"/>
                          <a:ea typeface="Calibri" panose="020F0502020204030204" pitchFamily="34" charset="0"/>
                          <a:cs typeface="Times New Roman" panose="02020603050405020304" pitchFamily="18" charset="0"/>
                        </a:rPr>
                        <a:t>85%</a:t>
                      </a: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800" b="1" kern="1200" dirty="0" smtClean="0">
                          <a:solidFill>
                            <a:srgbClr val="00B050"/>
                          </a:solidFill>
                          <a:effectLst/>
                          <a:latin typeface="+mn-lt"/>
                          <a:ea typeface="Calibri" panose="020F0502020204030204" pitchFamily="34" charset="0"/>
                          <a:cs typeface="Times New Roman" panose="02020603050405020304" pitchFamily="18" charset="0"/>
                        </a:rPr>
                        <a:t>94%</a:t>
                      </a:r>
                      <a:endParaRPr lang="en-ZA" sz="800" b="1" kern="1200"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800" b="1" kern="1200" dirty="0" smtClean="0">
                          <a:solidFill>
                            <a:srgbClr val="000000"/>
                          </a:solidFill>
                          <a:effectLst/>
                          <a:latin typeface="+mn-lt"/>
                          <a:ea typeface="Calibri" panose="020F0502020204030204" pitchFamily="34" charset="0"/>
                          <a:cs typeface="Times New Roman" panose="02020603050405020304" pitchFamily="18" charset="0"/>
                        </a:rPr>
                        <a:t>85%</a:t>
                      </a:r>
                      <a:endParaRPr lang="en-ZA" sz="800" b="1" kern="1200" dirty="0">
                        <a:solidFill>
                          <a:srgbClr val="00000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ase" latinLnBrk="0" hangingPunct="0">
                        <a:lnSpc>
                          <a:spcPct val="130000"/>
                        </a:lnSpc>
                        <a:spcAft>
                          <a:spcPts val="0"/>
                        </a:spcAft>
                      </a:pPr>
                      <a:r>
                        <a:rPr lang="en-ZA" sz="800" b="1" kern="1200" dirty="0" smtClean="0">
                          <a:solidFill>
                            <a:srgbClr val="00B050"/>
                          </a:solidFill>
                          <a:effectLst/>
                          <a:latin typeface="+mn-lt"/>
                          <a:ea typeface="Calibri" panose="020F0502020204030204" pitchFamily="34" charset="0"/>
                          <a:cs typeface="Times New Roman" panose="02020603050405020304" pitchFamily="18" charset="0"/>
                        </a:rPr>
                        <a:t>93%</a:t>
                      </a:r>
                      <a:endParaRPr lang="en-ZA" sz="800" b="1" kern="1200" dirty="0">
                        <a:solidFill>
                          <a:srgbClr val="00B050"/>
                        </a:solidFill>
                        <a:effectLst/>
                        <a:latin typeface="+mn-lt"/>
                        <a:ea typeface="Calibri" panose="020F0502020204030204" pitchFamily="34" charset="0"/>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ZA" sz="800" b="1" dirty="0" smtClean="0">
                          <a:solidFill>
                            <a:srgbClr val="000000"/>
                          </a:solidFill>
                          <a:effectLst/>
                          <a:latin typeface="+mn-lt"/>
                          <a:cs typeface="Times New Roman" panose="02020603050405020304" pitchFamily="18" charset="0"/>
                        </a:rPr>
                        <a:t>A</a:t>
                      </a:r>
                      <a:endParaRPr lang="en-ZA" sz="800" b="1" dirty="0">
                        <a:solidFill>
                          <a:srgbClr val="000000"/>
                        </a:solidFill>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pPr>
                      <a:endParaRPr lang="en-ZA" sz="800" dirty="0">
                        <a:effectLst/>
                        <a:latin typeface="+mn-lt"/>
                        <a:cs typeface="Times New Roman" panose="02020603050405020304" pitchFamily="18" charset="0"/>
                      </a:endParaRPr>
                    </a:p>
                  </a:txBody>
                  <a:tcPr marL="6667" marR="6667" marT="66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931647444"/>
                  </a:ext>
                </a:extLst>
              </a:tr>
            </a:tbl>
          </a:graphicData>
        </a:graphic>
      </p:graphicFrame>
      <p:sp>
        <p:nvSpPr>
          <p:cNvPr id="10" name="Rectangle 9"/>
          <p:cNvSpPr/>
          <p:nvPr/>
        </p:nvSpPr>
        <p:spPr>
          <a:xfrm>
            <a:off x="5387006" y="5738719"/>
            <a:ext cx="2050561" cy="302390"/>
          </a:xfrm>
          <a:prstGeom prst="rect">
            <a:avLst/>
          </a:prstGeom>
        </p:spPr>
        <p:txBody>
          <a:bodyPr wrap="none">
            <a:spAutoFit/>
          </a:bodyPr>
          <a:lstStyle/>
          <a:p>
            <a:pPr algn="just" defTabSz="342892" hangingPunct="0">
              <a:lnSpc>
                <a:spcPct val="130000"/>
              </a:lnSpc>
            </a:pPr>
            <a:r>
              <a:rPr lang="en-US" sz="1050" b="1" dirty="0">
                <a:solidFill>
                  <a:prstClr val="black"/>
                </a:solidFill>
                <a:latin typeface="Calibri"/>
                <a:ea typeface="Times New Roman" panose="02020603050405020304" pitchFamily="18" charset="0"/>
                <a:cs typeface="Times New Roman" panose="02020603050405020304" pitchFamily="18" charset="0"/>
              </a:rPr>
              <a:t>A – Achieved   NA – Not Achieved</a:t>
            </a:r>
            <a:endParaRPr lang="en-ZA" sz="1050" dirty="0">
              <a:solidFill>
                <a:prstClr val="black"/>
              </a:solidFill>
              <a:latin typeface="Calibri"/>
              <a:ea typeface="Calibri" panose="020F0502020204030204" pitchFamily="34" charset="0"/>
              <a:cs typeface="Times New Roman" panose="02020603050405020304" pitchFamily="18" charset="0"/>
            </a:endParaRPr>
          </a:p>
        </p:txBody>
      </p:sp>
      <p:sp>
        <p:nvSpPr>
          <p:cNvPr id="11" name="Rectangle 10"/>
          <p:cNvSpPr/>
          <p:nvPr/>
        </p:nvSpPr>
        <p:spPr>
          <a:xfrm>
            <a:off x="1610014" y="5748516"/>
            <a:ext cx="3188693" cy="302390"/>
          </a:xfrm>
          <a:prstGeom prst="rect">
            <a:avLst/>
          </a:prstGeom>
        </p:spPr>
        <p:txBody>
          <a:bodyPr wrap="none">
            <a:spAutoFit/>
          </a:bodyPr>
          <a:lstStyle/>
          <a:p>
            <a:pPr algn="just" defTabSz="342892" hangingPunct="0">
              <a:lnSpc>
                <a:spcPct val="130000"/>
              </a:lnSpc>
            </a:pPr>
            <a:r>
              <a:rPr lang="en-US" sz="1050" b="1" dirty="0">
                <a:solidFill>
                  <a:prstClr val="black"/>
                </a:solidFill>
                <a:latin typeface="Calibri"/>
                <a:ea typeface="Times New Roman" panose="02020603050405020304" pitchFamily="18" charset="0"/>
                <a:cs typeface="Times New Roman" panose="02020603050405020304" pitchFamily="18" charset="0"/>
              </a:rPr>
              <a:t>**Indicators with  Provincial Performance breakdown</a:t>
            </a:r>
            <a:endParaRPr lang="en-ZA" sz="1050" dirty="0">
              <a:solidFill>
                <a:prstClr val="black"/>
              </a:solidFill>
              <a:latin typeface="Calibri"/>
              <a:ea typeface="Calibri" panose="020F0502020204030204" pitchFamily="34" charset="0"/>
              <a:cs typeface="Times New Roman" panose="02020603050405020304" pitchFamily="18" charset="0"/>
            </a:endParaRPr>
          </a:p>
        </p:txBody>
      </p:sp>
      <p:sp>
        <p:nvSpPr>
          <p:cNvPr id="13" name="Down Arrow 12"/>
          <p:cNvSpPr/>
          <p:nvPr/>
        </p:nvSpPr>
        <p:spPr>
          <a:xfrm>
            <a:off x="7840259" y="4295072"/>
            <a:ext cx="134366" cy="222580"/>
          </a:xfrm>
          <a:prstGeom prst="downArrow">
            <a:avLst/>
          </a:prstGeom>
          <a:solidFill>
            <a:srgbClr val="FF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892">
              <a:defRPr/>
            </a:pPr>
            <a:endParaRPr lang="en-ZA" sz="1350" kern="0">
              <a:solidFill>
                <a:prstClr val="white"/>
              </a:solidFill>
              <a:latin typeface="Calibri"/>
              <a:ea typeface="+mn-ea"/>
            </a:endParaRPr>
          </a:p>
        </p:txBody>
      </p:sp>
      <p:sp>
        <p:nvSpPr>
          <p:cNvPr id="15" name="Down Arrow 14"/>
          <p:cNvSpPr/>
          <p:nvPr/>
        </p:nvSpPr>
        <p:spPr>
          <a:xfrm>
            <a:off x="7844546" y="5328874"/>
            <a:ext cx="163799" cy="243251"/>
          </a:xfrm>
          <a:prstGeom prst="downArrow">
            <a:avLst/>
          </a:prstGeom>
          <a:solidFill>
            <a:srgbClr val="FF000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342892">
              <a:defRPr/>
            </a:pPr>
            <a:endParaRPr lang="en-ZA" sz="1350" kern="0">
              <a:solidFill>
                <a:prstClr val="white"/>
              </a:solidFill>
              <a:latin typeface="Calibri"/>
              <a:ea typeface="+mn-ea"/>
            </a:endParaRPr>
          </a:p>
        </p:txBody>
      </p:sp>
      <p:sp>
        <p:nvSpPr>
          <p:cNvPr id="3" name="TextBox 2"/>
          <p:cNvSpPr txBox="1"/>
          <p:nvPr/>
        </p:nvSpPr>
        <p:spPr>
          <a:xfrm>
            <a:off x="8202169" y="951040"/>
            <a:ext cx="589354" cy="338554"/>
          </a:xfrm>
          <a:prstGeom prst="rect">
            <a:avLst/>
          </a:prstGeom>
          <a:noFill/>
        </p:spPr>
        <p:txBody>
          <a:bodyPr wrap="square" rtlCol="0">
            <a:spAutoFit/>
          </a:bodyPr>
          <a:lstStyle/>
          <a:p>
            <a:r>
              <a:rPr lang="en-US" sz="1600" b="1" dirty="0" smtClean="0">
                <a:solidFill>
                  <a:srgbClr val="FF0000"/>
                </a:solidFill>
              </a:rPr>
              <a:t>15</a:t>
            </a:r>
            <a:endParaRPr lang="en-US" sz="16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60000">
            <a:off x="7844545" y="4946536"/>
            <a:ext cx="175842"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39449" y="2228850"/>
            <a:ext cx="202704" cy="32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53972" y="3103245"/>
            <a:ext cx="168827" cy="271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31503" y="4010723"/>
            <a:ext cx="176842" cy="284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06540" y="4586288"/>
            <a:ext cx="175842"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41594" y="2801064"/>
            <a:ext cx="175842" cy="25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z="3800" dirty="0">
                <a:solidFill>
                  <a:srgbClr val="FF0000"/>
                </a:solidFill>
                <a:ea typeface="ＭＳ Ｐゴシック" pitchFamily="80" charset="-128"/>
              </a:rPr>
              <a:t>QUARTER 1-QUARTER 4 </a:t>
            </a:r>
            <a:r>
              <a:rPr lang="en-US" sz="3800" dirty="0">
                <a:solidFill>
                  <a:prstClr val="black"/>
                </a:solidFill>
                <a:ea typeface="ＭＳ Ｐゴシック" pitchFamily="80" charset="-128"/>
              </a:rPr>
              <a:t>PERFORMANCE PER INDICATOR</a:t>
            </a:r>
            <a:endParaRPr lang="en-ZA" sz="3800" dirty="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831503" y="3628129"/>
            <a:ext cx="168827" cy="271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7143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00814"/>
            <a:ext cx="8814816" cy="1054356"/>
          </a:xfrm>
        </p:spPr>
        <p:txBody>
          <a:bodyPr/>
          <a:lstStyle/>
          <a:p>
            <a:r>
              <a:rPr lang="en-US" sz="2800" b="1" dirty="0">
                <a:solidFill>
                  <a:srgbClr val="000000"/>
                </a:solidFill>
                <a:ea typeface="ＭＳ Ｐゴシック" pitchFamily="-80" charset="-128"/>
                <a:cs typeface="Arial" pitchFamily="34" charset="0"/>
              </a:rPr>
              <a:t>PERFORMANCE PER INDICATOR &amp; </a:t>
            </a:r>
            <a:br>
              <a:rPr lang="en-US" sz="2800" b="1" dirty="0">
                <a:solidFill>
                  <a:srgbClr val="000000"/>
                </a:solidFill>
                <a:ea typeface="ＭＳ Ｐゴシック" pitchFamily="-80" charset="-128"/>
                <a:cs typeface="Arial" pitchFamily="34" charset="0"/>
              </a:rPr>
            </a:br>
            <a:r>
              <a:rPr lang="en-US" sz="2800" b="1" dirty="0">
                <a:solidFill>
                  <a:srgbClr val="000000"/>
                </a:solidFill>
                <a:ea typeface="ＭＳ Ｐゴシック" pitchFamily="-80" charset="-128"/>
                <a:cs typeface="Arial" pitchFamily="34" charset="0"/>
              </a:rPr>
              <a:t>QUARTERLY PERFORMANCE COMPARISON FOR THE FINANCIAL</a:t>
            </a:r>
            <a:r>
              <a:rPr lang="en-ZA" altLang="en-US" sz="2800" b="1" dirty="0">
                <a:solidFill>
                  <a:srgbClr val="000000"/>
                </a:solidFill>
              </a:rPr>
              <a:t> YEAR 2018/19 and 2019/20</a:t>
            </a:r>
            <a:endParaRPr lang="en-ZA" sz="2800" b="1"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982862962"/>
              </p:ext>
            </p:extLst>
          </p:nvPr>
        </p:nvGraphicFramePr>
        <p:xfrm>
          <a:off x="242887" y="1508760"/>
          <a:ext cx="8626793" cy="5062612"/>
        </p:xfrm>
        <a:graphic>
          <a:graphicData uri="http://schemas.openxmlformats.org/drawingml/2006/table">
            <a:tbl>
              <a:tblPr firstRow="1" bandRow="1">
                <a:tableStyleId>{F5AB1C69-6EDB-4FF4-983F-18BD219EF322}</a:tableStyleId>
              </a:tblPr>
              <a:tblGrid>
                <a:gridCol w="3582712">
                  <a:extLst>
                    <a:ext uri="{9D8B030D-6E8A-4147-A177-3AD203B41FA5}">
                      <a16:colId xmlns:a16="http://schemas.microsoft.com/office/drawing/2014/main" xmlns="" val="249019263"/>
                    </a:ext>
                  </a:extLst>
                </a:gridCol>
                <a:gridCol w="877820">
                  <a:extLst>
                    <a:ext uri="{9D8B030D-6E8A-4147-A177-3AD203B41FA5}">
                      <a16:colId xmlns:a16="http://schemas.microsoft.com/office/drawing/2014/main" xmlns="" val="1903453455"/>
                    </a:ext>
                  </a:extLst>
                </a:gridCol>
                <a:gridCol w="1022205">
                  <a:extLst>
                    <a:ext uri="{9D8B030D-6E8A-4147-A177-3AD203B41FA5}">
                      <a16:colId xmlns:a16="http://schemas.microsoft.com/office/drawing/2014/main" xmlns="" val="2012766691"/>
                    </a:ext>
                  </a:extLst>
                </a:gridCol>
                <a:gridCol w="975741">
                  <a:extLst>
                    <a:ext uri="{9D8B030D-6E8A-4147-A177-3AD203B41FA5}">
                      <a16:colId xmlns:a16="http://schemas.microsoft.com/office/drawing/2014/main" xmlns="" val="3680851372"/>
                    </a:ext>
                  </a:extLst>
                </a:gridCol>
                <a:gridCol w="1115133">
                  <a:extLst>
                    <a:ext uri="{9D8B030D-6E8A-4147-A177-3AD203B41FA5}">
                      <a16:colId xmlns:a16="http://schemas.microsoft.com/office/drawing/2014/main" xmlns="" val="4176774610"/>
                    </a:ext>
                  </a:extLst>
                </a:gridCol>
                <a:gridCol w="1053182">
                  <a:extLst>
                    <a:ext uri="{9D8B030D-6E8A-4147-A177-3AD203B41FA5}">
                      <a16:colId xmlns:a16="http://schemas.microsoft.com/office/drawing/2014/main" xmlns="" val="1422967199"/>
                    </a:ext>
                  </a:extLst>
                </a:gridCol>
              </a:tblGrid>
              <a:tr h="800254">
                <a:tc>
                  <a:txBody>
                    <a:bodyPr/>
                    <a:lstStyle/>
                    <a:p>
                      <a:pPr algn="ctr" fontAlgn="b" hangingPunct="1">
                        <a:spcAft>
                          <a:spcPts val="0"/>
                        </a:spcAft>
                      </a:pPr>
                      <a:r>
                        <a:rPr lang="en-GB" sz="1700" b="1" kern="1200" dirty="0">
                          <a:solidFill>
                            <a:schemeClr val="bg1"/>
                          </a:solidFill>
                          <a:effectLst/>
                          <a:latin typeface="+mn-lt"/>
                          <a:cs typeface="Arial" panose="020B0604020202020204" pitchFamily="34" charset="0"/>
                        </a:rPr>
                        <a:t>PERFORMANCE</a:t>
                      </a:r>
                      <a:r>
                        <a:rPr lang="en-GB" sz="1700" b="1" kern="1200" baseline="0" dirty="0">
                          <a:solidFill>
                            <a:schemeClr val="bg1"/>
                          </a:solidFill>
                          <a:effectLst/>
                          <a:latin typeface="+mn-lt"/>
                          <a:cs typeface="Arial" panose="020B0604020202020204" pitchFamily="34" charset="0"/>
                        </a:rPr>
                        <a:t> INDICATORS FOR THE FINANCIAL YEAR </a:t>
                      </a:r>
                      <a:r>
                        <a:rPr lang="en-GB" sz="1700" b="1" kern="1200" dirty="0" smtClean="0">
                          <a:solidFill>
                            <a:schemeClr val="bg1"/>
                          </a:solidFill>
                          <a:effectLst/>
                          <a:latin typeface="+mn-lt"/>
                          <a:cs typeface="Arial" panose="020B0604020202020204" pitchFamily="34" charset="0"/>
                        </a:rPr>
                        <a:t>2019/20</a:t>
                      </a:r>
                      <a:endParaRPr lang="en-ZA" sz="17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Q4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2018/19 </a:t>
                      </a:r>
                      <a:endParaRPr kumimoji="0" lang="en-ZA" sz="17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Q4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2018/19 </a:t>
                      </a:r>
                      <a:endParaRPr kumimoji="0" lang="en-ZA" sz="17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Q4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2019/20 </a:t>
                      </a:r>
                      <a:endParaRPr kumimoji="0" lang="en-ZA" sz="17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Q4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7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2019/20 </a:t>
                      </a:r>
                      <a:endParaRPr kumimoji="0" lang="en-ZA" sz="17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700" b="1" dirty="0" smtClean="0">
                          <a:solidFill>
                            <a:schemeClr val="bg1"/>
                          </a:solidFill>
                          <a:effectLst/>
                          <a:latin typeface="+mn-lt"/>
                          <a:ea typeface="Times New Roman"/>
                          <a:cs typeface="Arial" panose="020B0604020202020204" pitchFamily="34" charset="0"/>
                        </a:rPr>
                        <a:t>LEGEND</a:t>
                      </a:r>
                      <a:r>
                        <a:rPr lang="en-ZA" sz="1700" b="1" baseline="0" dirty="0" smtClean="0">
                          <a:solidFill>
                            <a:schemeClr val="bg1"/>
                          </a:solidFill>
                          <a:effectLst/>
                          <a:latin typeface="+mn-lt"/>
                          <a:ea typeface="Times New Roman"/>
                          <a:cs typeface="Arial" panose="020B0604020202020204" pitchFamily="34" charset="0"/>
                        </a:rPr>
                        <a:t> and Trend</a:t>
                      </a:r>
                      <a:endParaRPr lang="en-ZA" sz="17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xmlns="" val="1861272593"/>
                  </a:ext>
                </a:extLst>
              </a:tr>
              <a:tr h="679001">
                <a:tc>
                  <a:txBody>
                    <a:bodyPr/>
                    <a:lstStyle/>
                    <a:p>
                      <a:pPr fontAlgn="b">
                        <a:spcAft>
                          <a:spcPts val="0"/>
                        </a:spcAft>
                      </a:pPr>
                      <a:r>
                        <a:rPr kumimoji="0" lang="en-ZA" sz="1700" b="0" i="0" u="none" strike="noStrike" kern="1200" cap="none" spc="0" normalizeH="0" baseline="0" noProof="0" dirty="0">
                          <a:ln>
                            <a:noFill/>
                          </a:ln>
                          <a:solidFill>
                            <a:prstClr val="black"/>
                          </a:solidFill>
                          <a:effectLst/>
                          <a:uLnTx/>
                          <a:uFillTx/>
                          <a:latin typeface="+mn-lt"/>
                          <a:ea typeface="Times New Roman"/>
                          <a:cs typeface="Arial" pitchFamily="34" charset="0"/>
                        </a:rPr>
                        <a:t>The Fund risk management maturity level  increased  to </a:t>
                      </a:r>
                      <a:r>
                        <a:rPr kumimoji="0" lang="en-ZA" sz="1700" b="0" i="0" u="none" strike="noStrike" kern="1200" cap="none" spc="0" normalizeH="0" baseline="0" noProof="0" dirty="0" smtClean="0">
                          <a:ln>
                            <a:noFill/>
                          </a:ln>
                          <a:solidFill>
                            <a:prstClr val="black"/>
                          </a:solidFill>
                          <a:effectLst/>
                          <a:uLnTx/>
                          <a:uFillTx/>
                          <a:latin typeface="+mn-lt"/>
                          <a:ea typeface="Times New Roman"/>
                          <a:cs typeface="Arial" pitchFamily="34" charset="0"/>
                        </a:rPr>
                        <a:t>5 by </a:t>
                      </a:r>
                      <a:r>
                        <a:rPr kumimoji="0" lang="en-ZA" sz="1700" b="0" i="0" u="none" strike="noStrike" kern="1200" cap="none" spc="0" normalizeH="0" baseline="0" noProof="0" dirty="0">
                          <a:ln>
                            <a:noFill/>
                          </a:ln>
                          <a:solidFill>
                            <a:prstClr val="black"/>
                          </a:solidFill>
                          <a:effectLst/>
                          <a:uLnTx/>
                          <a:uFillTx/>
                          <a:latin typeface="+mn-lt"/>
                          <a:ea typeface="Times New Roman"/>
                          <a:cs typeface="Arial" pitchFamily="34" charset="0"/>
                        </a:rPr>
                        <a:t>31 March </a:t>
                      </a:r>
                      <a:r>
                        <a:rPr kumimoji="0" lang="en-ZA" sz="1700" b="0" i="0" u="none" strike="noStrike" kern="1200" cap="none" spc="0" normalizeH="0" baseline="0" noProof="0" dirty="0" smtClean="0">
                          <a:ln>
                            <a:noFill/>
                          </a:ln>
                          <a:solidFill>
                            <a:prstClr val="black"/>
                          </a:solidFill>
                          <a:effectLst/>
                          <a:uLnTx/>
                          <a:uFillTx/>
                          <a:latin typeface="+mn-lt"/>
                          <a:ea typeface="Times New Roman"/>
                          <a:cs typeface="Arial" pitchFamily="34" charset="0"/>
                        </a:rPr>
                        <a:t>2020</a:t>
                      </a:r>
                      <a:endParaRPr kumimoji="0" lang="en-ZA" sz="17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a:r>
                        <a:rPr lang="en-ZA" sz="1700" b="1" dirty="0" smtClean="0">
                          <a:solidFill>
                            <a:srgbClr val="000000"/>
                          </a:solidFill>
                          <a:latin typeface="+mn-lt"/>
                          <a:cs typeface="Arial" panose="020B0604020202020204" pitchFamily="34" charset="0"/>
                        </a:rPr>
                        <a:t>4</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rPr>
                        <a:t>3.5</a:t>
                      </a: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r>
                        <a:rPr lang="en-ZA" sz="1700" b="1" dirty="0" smtClean="0">
                          <a:solidFill>
                            <a:srgbClr val="000000"/>
                          </a:solidFill>
                          <a:latin typeface="+mn-lt"/>
                          <a:cs typeface="Arial" panose="020B0604020202020204" pitchFamily="34" charset="0"/>
                        </a:rPr>
                        <a:t>5</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rPr>
                        <a:t>2.62</a:t>
                      </a: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xmlns="" val="3115973187"/>
                  </a:ext>
                </a:extLst>
              </a:tr>
              <a:tr h="940524">
                <a:tc>
                  <a:txBody>
                    <a:bodyPr/>
                    <a:lstStyle/>
                    <a:p>
                      <a:pPr fontAlgn="b">
                        <a:spcAft>
                          <a:spcPts val="0"/>
                        </a:spcAft>
                      </a:pPr>
                      <a:r>
                        <a:rPr kumimoji="0" lang="en-ZA" sz="1700" b="0" i="0" u="none" strike="noStrike" kern="1200" cap="none" spc="0" normalizeH="0" baseline="0" noProof="0" dirty="0" smtClean="0">
                          <a:ln>
                            <a:noFill/>
                          </a:ln>
                          <a:solidFill>
                            <a:prstClr val="black"/>
                          </a:solidFill>
                          <a:effectLst/>
                          <a:uLnTx/>
                          <a:uFillTx/>
                          <a:latin typeface="+mn-lt"/>
                          <a:ea typeface="Times New Roman"/>
                          <a:cs typeface="Arial" pitchFamily="34" charset="0"/>
                        </a:rPr>
                        <a:t>Percentage implementation of the approved annual risk-based audit plan </a:t>
                      </a:r>
                      <a:endParaRPr kumimoji="0" lang="en-ZA" sz="17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a:r>
                        <a:rPr lang="en-ZA" sz="1700" b="1" dirty="0" smtClean="0">
                          <a:solidFill>
                            <a:srgbClr val="000000"/>
                          </a:solidFill>
                          <a:latin typeface="+mn-lt"/>
                          <a:cs typeface="Arial" panose="020B0604020202020204" pitchFamily="34" charset="0"/>
                        </a:rPr>
                        <a:t>85%</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85%</a:t>
                      </a:r>
                      <a:endParaRPr kumimoji="0" lang="en-ZA" sz="17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5002" marR="43583" marT="5001" marB="0" anchor="ctr"/>
                </a:tc>
                <a:tc>
                  <a:txBody>
                    <a:bodyPr/>
                    <a:lstStyle/>
                    <a:p>
                      <a:pPr algn="ctr"/>
                      <a:r>
                        <a:rPr lang="en-ZA" sz="1700" b="1" dirty="0" smtClean="0">
                          <a:solidFill>
                            <a:srgbClr val="000000"/>
                          </a:solidFill>
                          <a:latin typeface="+mn-lt"/>
                          <a:cs typeface="Arial" panose="020B0604020202020204" pitchFamily="34" charset="0"/>
                        </a:rPr>
                        <a:t>90%</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000000"/>
                          </a:solidFill>
                          <a:effectLst/>
                          <a:uLnTx/>
                          <a:uFillTx/>
                          <a:latin typeface="+mn-lt"/>
                          <a:ea typeface="+mn-ea"/>
                          <a:cs typeface="Arial" panose="020B0604020202020204" pitchFamily="34" charset="0"/>
                        </a:rPr>
                        <a:t>92%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7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xmlns="" val="10002"/>
                  </a:ext>
                </a:extLst>
              </a:tr>
              <a:tr h="6790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Times New Roman"/>
                          <a:cs typeface="Arial" pitchFamily="34" charset="0"/>
                        </a:rPr>
                        <a:t>Percentage return on investment by 31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Times New Roman"/>
                          <a:cs typeface="Arial" pitchFamily="34" charset="0"/>
                        </a:rPr>
                        <a:t>March 2020</a:t>
                      </a:r>
                      <a:endParaRPr kumimoji="0" lang="en-ZA" sz="17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a:r>
                        <a:rPr lang="en-ZA" sz="1700" b="1" dirty="0" smtClean="0">
                          <a:solidFill>
                            <a:srgbClr val="000000"/>
                          </a:solidFill>
                          <a:latin typeface="+mn-lt"/>
                          <a:cs typeface="Arial" panose="020B0604020202020204" pitchFamily="34" charset="0"/>
                        </a:rPr>
                        <a:t>CPI + 2%</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algn="ctr"/>
                      <a:r>
                        <a:rPr lang="en-ZA" sz="1700" b="1" dirty="0" smtClean="0">
                          <a:solidFill>
                            <a:srgbClr val="FF0000"/>
                          </a:solidFill>
                          <a:latin typeface="+mn-lt"/>
                          <a:cs typeface="Arial" panose="020B0604020202020204" pitchFamily="34" charset="0"/>
                        </a:rPr>
                        <a:t>1.6%</a:t>
                      </a:r>
                      <a:endParaRPr lang="en-ZA" sz="1700" b="1" dirty="0">
                        <a:solidFill>
                          <a:srgbClr val="FF0000"/>
                        </a:solidFill>
                        <a:latin typeface="+mn-lt"/>
                        <a:cs typeface="Arial" panose="020B0604020202020204" pitchFamily="34" charset="0"/>
                      </a:endParaRPr>
                    </a:p>
                  </a:txBody>
                  <a:tcPr marL="5002" marR="43583" marT="5001" marB="0"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ZA" sz="1700" b="1" dirty="0" smtClean="0">
                          <a:solidFill>
                            <a:srgbClr val="000000"/>
                          </a:solidFill>
                          <a:latin typeface="+mn-lt"/>
                          <a:cs typeface="Arial" panose="020B0604020202020204" pitchFamily="34" charset="0"/>
                        </a:rPr>
                        <a:t>CPI + 2%</a:t>
                      </a:r>
                    </a:p>
                    <a:p>
                      <a:pPr algn="ct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rPr>
                        <a:t>-6.2%</a:t>
                      </a: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700" b="1" dirty="0">
                        <a:latin typeface="+mn-lt"/>
                        <a:cs typeface="Arial" panose="020B0604020202020204" pitchFamily="34" charset="0"/>
                      </a:endParaRPr>
                    </a:p>
                  </a:txBody>
                  <a:tcPr marL="5002" marR="43583" marT="5001" marB="0" anchor="ctr"/>
                </a:tc>
                <a:extLst>
                  <a:ext uri="{0D108BD9-81ED-4DB2-BD59-A6C34878D82A}">
                    <a16:rowId xmlns:a16="http://schemas.microsoft.com/office/drawing/2014/main" xmlns="" val="1789728818"/>
                  </a:ext>
                </a:extLst>
              </a:tr>
              <a:tr h="9405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smtClean="0">
                          <a:solidFill>
                            <a:srgbClr val="000000"/>
                          </a:solidFill>
                          <a:effectLst/>
                          <a:latin typeface="+mn-lt"/>
                          <a:ea typeface="Times New Roman" panose="02020603050405020304" pitchFamily="18" charset="0"/>
                          <a:cs typeface="Times New Roman" panose="02020603050405020304" pitchFamily="18" charset="0"/>
                        </a:rPr>
                        <a:t>Percentage of approved benefits paid within 5 working days</a:t>
                      </a:r>
                      <a:endParaRPr lang="en-ZA" sz="1700" dirty="0" smtClean="0">
                        <a:solidFill>
                          <a:srgbClr val="000000"/>
                        </a:solidFill>
                        <a:effectLst/>
                        <a:latin typeface="+mn-lt"/>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a:r>
                        <a:rPr lang="en-ZA" sz="1700" b="1" dirty="0" smtClean="0">
                          <a:solidFill>
                            <a:srgbClr val="000000"/>
                          </a:solidFill>
                          <a:latin typeface="+mn-lt"/>
                          <a:cs typeface="Arial" panose="020B0604020202020204" pitchFamily="34" charset="0"/>
                        </a:rPr>
                        <a:t>98%</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algn="ctr"/>
                      <a:r>
                        <a:rPr lang="en-ZA" sz="1700" b="1" dirty="0" smtClean="0">
                          <a:solidFill>
                            <a:srgbClr val="000000"/>
                          </a:solidFill>
                          <a:latin typeface="+mn-lt"/>
                          <a:cs typeface="Arial" panose="020B0604020202020204" pitchFamily="34" charset="0"/>
                        </a:rPr>
                        <a:t>98%</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algn="ctr"/>
                      <a:r>
                        <a:rPr lang="en-ZA" sz="1700" b="1" dirty="0" smtClean="0">
                          <a:solidFill>
                            <a:srgbClr val="000000"/>
                          </a:solidFill>
                          <a:latin typeface="+mn-lt"/>
                          <a:cs typeface="Arial" panose="020B0604020202020204" pitchFamily="34" charset="0"/>
                        </a:rPr>
                        <a:t>100%</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rPr>
                        <a:t>80%</a:t>
                      </a: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700" b="1" dirty="0">
                        <a:latin typeface="+mn-lt"/>
                        <a:cs typeface="Arial" panose="020B0604020202020204" pitchFamily="34" charset="0"/>
                      </a:endParaRPr>
                    </a:p>
                  </a:txBody>
                  <a:tcPr marL="5002" marR="43583" marT="5001" marB="0" anchor="ctr"/>
                </a:tc>
                <a:extLst>
                  <a:ext uri="{0D108BD9-81ED-4DB2-BD59-A6C34878D82A}">
                    <a16:rowId xmlns:a16="http://schemas.microsoft.com/office/drawing/2014/main" xmlns="" val="10004"/>
                  </a:ext>
                </a:extLst>
              </a:tr>
              <a:tr h="679001">
                <a:tc>
                  <a:txBody>
                    <a:bodyPr/>
                    <a:lstStyle/>
                    <a:p>
                      <a:pPr fontAlgn="b">
                        <a:spcAft>
                          <a:spcPts val="0"/>
                        </a:spcAft>
                      </a:pPr>
                      <a:r>
                        <a:rPr kumimoji="0" lang="en-ZA" sz="1700" b="0" i="0" u="none" strike="noStrike" kern="1200" cap="none" spc="0" normalizeH="0" baseline="0" noProof="0" dirty="0">
                          <a:ln>
                            <a:noFill/>
                          </a:ln>
                          <a:solidFill>
                            <a:prstClr val="black"/>
                          </a:solidFill>
                          <a:effectLst/>
                          <a:uLnTx/>
                          <a:uFillTx/>
                          <a:latin typeface="+mn-lt"/>
                          <a:ea typeface="ＭＳ Ｐゴシック"/>
                          <a:cs typeface="Arial" pitchFamily="34" charset="0"/>
                        </a:rPr>
                        <a:t>Percentage  of active registered employers assessed annually by 31 March </a:t>
                      </a:r>
                      <a:r>
                        <a:rPr kumimoji="0" lang="en-ZA" sz="1700" b="0" i="0" u="none" strike="noStrike" kern="1200" cap="none" spc="0" normalizeH="0" baseline="0" noProof="0" dirty="0" smtClean="0">
                          <a:ln>
                            <a:noFill/>
                          </a:ln>
                          <a:solidFill>
                            <a:prstClr val="black"/>
                          </a:solidFill>
                          <a:effectLst/>
                          <a:uLnTx/>
                          <a:uFillTx/>
                          <a:latin typeface="+mn-lt"/>
                          <a:ea typeface="ＭＳ Ｐゴシック"/>
                          <a:cs typeface="Arial" pitchFamily="34" charset="0"/>
                        </a:rPr>
                        <a:t>2020 </a:t>
                      </a:r>
                      <a:r>
                        <a:rPr kumimoji="0" lang="en-ZA" sz="1700" b="0" i="0" u="none" strike="noStrike" kern="1200" cap="none" spc="0" normalizeH="0" baseline="0" noProof="0" dirty="0">
                          <a:ln>
                            <a:noFill/>
                          </a:ln>
                          <a:solidFill>
                            <a:prstClr val="black"/>
                          </a:solidFill>
                          <a:effectLst/>
                          <a:uLnTx/>
                          <a:uFillTx/>
                          <a:latin typeface="+mn-lt"/>
                          <a:ea typeface="ＭＳ Ｐゴシック"/>
                          <a:cs typeface="Arial" pitchFamily="34" charset="0"/>
                        </a:rPr>
                        <a:t>(</a:t>
                      </a:r>
                      <a:r>
                        <a:rPr kumimoji="0" lang="en-ZA" sz="1700" b="0" i="0" u="none" strike="noStrike" kern="1200" cap="none" spc="0" normalizeH="0" baseline="0" noProof="0" dirty="0" err="1">
                          <a:ln>
                            <a:noFill/>
                          </a:ln>
                          <a:solidFill>
                            <a:prstClr val="black"/>
                          </a:solidFill>
                          <a:effectLst/>
                          <a:uLnTx/>
                          <a:uFillTx/>
                          <a:latin typeface="+mn-lt"/>
                          <a:ea typeface="ＭＳ Ｐゴシック"/>
                          <a:cs typeface="Arial" pitchFamily="34" charset="0"/>
                        </a:rPr>
                        <a:t>excl</a:t>
                      </a:r>
                      <a:r>
                        <a:rPr kumimoji="0" lang="en-ZA" sz="1700" b="0" i="0" u="none" strike="noStrike" kern="1200" cap="none" spc="0" normalizeH="0" baseline="0" noProof="0" dirty="0">
                          <a:ln>
                            <a:noFill/>
                          </a:ln>
                          <a:solidFill>
                            <a:prstClr val="black"/>
                          </a:solidFill>
                          <a:effectLst/>
                          <a:uLnTx/>
                          <a:uFillTx/>
                          <a:latin typeface="+mn-lt"/>
                          <a:ea typeface="ＭＳ Ｐゴシック"/>
                          <a:cs typeface="Arial" pitchFamily="34" charset="0"/>
                        </a:rPr>
                        <a:t> exempted employers)</a:t>
                      </a:r>
                    </a:p>
                  </a:txBody>
                  <a:tcPr marL="5002" marR="5002" marT="5001" marB="0" anchor="b"/>
                </a:tc>
                <a:tc>
                  <a:txBody>
                    <a:bodyPr/>
                    <a:lstStyle/>
                    <a:p>
                      <a:pPr algn="ctr"/>
                      <a:r>
                        <a:rPr lang="en-ZA" sz="1700" b="1" dirty="0" smtClean="0">
                          <a:solidFill>
                            <a:srgbClr val="000000"/>
                          </a:solidFill>
                          <a:latin typeface="+mn-lt"/>
                          <a:cs typeface="Arial" panose="020B0604020202020204" pitchFamily="34" charset="0"/>
                        </a:rPr>
                        <a:t>75%</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algn="ctr"/>
                      <a:r>
                        <a:rPr lang="en-ZA" sz="1700" b="1" dirty="0" smtClean="0">
                          <a:solidFill>
                            <a:srgbClr val="FF0000"/>
                          </a:solidFill>
                          <a:latin typeface="+mn-lt"/>
                          <a:cs typeface="Arial" panose="020B0604020202020204" pitchFamily="34" charset="0"/>
                        </a:rPr>
                        <a:t>55%</a:t>
                      </a:r>
                      <a:endParaRPr lang="en-ZA" sz="1700" b="1" dirty="0">
                        <a:solidFill>
                          <a:srgbClr val="FF0000"/>
                        </a:solidFill>
                        <a:latin typeface="+mn-lt"/>
                        <a:cs typeface="Arial" panose="020B0604020202020204" pitchFamily="34" charset="0"/>
                      </a:endParaRPr>
                    </a:p>
                  </a:txBody>
                  <a:tcPr marL="5002" marR="43583" marT="5001" marB="0" anchor="ctr"/>
                </a:tc>
                <a:tc>
                  <a:txBody>
                    <a:bodyPr/>
                    <a:lstStyle/>
                    <a:p>
                      <a:pPr algn="ctr"/>
                      <a:r>
                        <a:rPr lang="en-ZA" sz="1700" b="1" dirty="0" smtClean="0">
                          <a:solidFill>
                            <a:srgbClr val="000000"/>
                          </a:solidFill>
                          <a:latin typeface="+mn-lt"/>
                          <a:cs typeface="Arial" panose="020B0604020202020204" pitchFamily="34" charset="0"/>
                        </a:rPr>
                        <a:t>95%</a:t>
                      </a:r>
                      <a:endParaRPr lang="en-ZA" sz="1700" b="1" dirty="0">
                        <a:solidFill>
                          <a:srgbClr val="000000"/>
                        </a:solidFill>
                        <a:latin typeface="+mn-lt"/>
                        <a:cs typeface="Arial" panose="020B0604020202020204" pitchFamily="34" charset="0"/>
                      </a:endParaRPr>
                    </a:p>
                  </a:txBody>
                  <a:tcPr marL="5002" marR="43583" marT="5001" marB="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smtClean="0">
                          <a:ln>
                            <a:noFill/>
                          </a:ln>
                          <a:solidFill>
                            <a:srgbClr val="FF0000"/>
                          </a:solidFill>
                          <a:effectLst/>
                          <a:uLnTx/>
                          <a:uFillTx/>
                          <a:latin typeface="+mn-lt"/>
                          <a:ea typeface="+mn-ea"/>
                          <a:cs typeface="Arial" panose="020B0604020202020204" pitchFamily="34" charset="0"/>
                        </a:rPr>
                        <a:t>52%</a:t>
                      </a:r>
                      <a:endParaRPr kumimoji="0" lang="en-ZA" sz="1700" b="1" i="0" u="none" strike="noStrike" kern="1200" cap="none" spc="0" normalizeH="0" baseline="0" noProof="0" dirty="0">
                        <a:ln>
                          <a:noFill/>
                        </a:ln>
                        <a:solidFill>
                          <a:srgbClr val="FF0000"/>
                        </a:solidFill>
                        <a:effectLst/>
                        <a:uLnTx/>
                        <a:uFillTx/>
                        <a:latin typeface="+mn-lt"/>
                        <a:ea typeface="+mn-ea"/>
                        <a:cs typeface="Arial" panose="020B0604020202020204" pitchFamily="34" charset="0"/>
                      </a:endParaRPr>
                    </a:p>
                  </a:txBody>
                  <a:tcPr marL="5002" marR="43583" marT="5001" marB="0" anchor="ctr"/>
                </a:tc>
                <a:tc>
                  <a:txBody>
                    <a:bodyPr/>
                    <a:lstStyle/>
                    <a:p>
                      <a:pPr algn="ctr"/>
                      <a:endParaRPr lang="en-ZA" sz="1700" b="1" dirty="0">
                        <a:solidFill>
                          <a:schemeClr val="tx1"/>
                        </a:solidFill>
                        <a:latin typeface="+mn-lt"/>
                        <a:cs typeface="Arial" panose="020B0604020202020204" pitchFamily="34" charset="0"/>
                      </a:endParaRPr>
                    </a:p>
                  </a:txBody>
                  <a:tcPr marL="5002" marR="43583" marT="5001" marB="0" anchor="ctr"/>
                </a:tc>
                <a:extLst>
                  <a:ext uri="{0D108BD9-81ED-4DB2-BD59-A6C34878D82A}">
                    <a16:rowId xmlns:a16="http://schemas.microsoft.com/office/drawing/2014/main" xmlns="" val="3573755676"/>
                  </a:ext>
                </a:extLst>
              </a:tr>
            </a:tbl>
          </a:graphicData>
        </a:graphic>
      </p:graphicFrame>
      <p:sp>
        <p:nvSpPr>
          <p:cNvPr id="6" name="Down Arrow 5"/>
          <p:cNvSpPr/>
          <p:nvPr/>
        </p:nvSpPr>
        <p:spPr>
          <a:xfrm>
            <a:off x="8015951" y="5189243"/>
            <a:ext cx="342900" cy="342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041950" y="3556707"/>
            <a:ext cx="376833" cy="35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022685" y="985838"/>
            <a:ext cx="492665" cy="369332"/>
          </a:xfrm>
          <a:prstGeom prst="rect">
            <a:avLst/>
          </a:prstGeom>
          <a:noFill/>
        </p:spPr>
        <p:txBody>
          <a:bodyPr wrap="square" rtlCol="0">
            <a:spAutoFit/>
          </a:bodyPr>
          <a:lstStyle/>
          <a:p>
            <a:r>
              <a:rPr lang="en-US" b="1" dirty="0" smtClean="0">
                <a:solidFill>
                  <a:srgbClr val="FF0000"/>
                </a:solidFill>
              </a:rPr>
              <a:t>16</a:t>
            </a:r>
            <a:endParaRPr lang="en-ZA" b="1" dirty="0">
              <a:solidFill>
                <a:srgbClr val="FF0000"/>
              </a:solidFill>
            </a:endParaRPr>
          </a:p>
        </p:txBody>
      </p:sp>
      <p:sp>
        <p:nvSpPr>
          <p:cNvPr id="8" name="Down Arrow 7"/>
          <p:cNvSpPr/>
          <p:nvPr/>
        </p:nvSpPr>
        <p:spPr>
          <a:xfrm>
            <a:off x="8031058" y="2734600"/>
            <a:ext cx="342900" cy="342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Down Arrow 8"/>
          <p:cNvSpPr/>
          <p:nvPr/>
        </p:nvSpPr>
        <p:spPr>
          <a:xfrm>
            <a:off x="7997323" y="6075080"/>
            <a:ext cx="342900" cy="342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41950" y="4344775"/>
            <a:ext cx="376833" cy="35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0647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42" y="376912"/>
            <a:ext cx="8456809" cy="921535"/>
          </a:xfrm>
        </p:spPr>
        <p:txBody>
          <a:bodyPr/>
          <a:lstStyle/>
          <a:p>
            <a:r>
              <a:rPr lang="en-US" sz="2600" dirty="0">
                <a:solidFill>
                  <a:srgbClr val="000000"/>
                </a:solidFill>
                <a:ea typeface="ＭＳ Ｐゴシック" pitchFamily="-80" charset="-128"/>
                <a:cs typeface="Arial" pitchFamily="34" charset="0"/>
              </a:rPr>
              <a:t>PERFORMANCE PER INDICATOR &amp; </a:t>
            </a:r>
            <a:br>
              <a:rPr lang="en-US" sz="2600" dirty="0">
                <a:solidFill>
                  <a:srgbClr val="000000"/>
                </a:solidFill>
                <a:ea typeface="ＭＳ Ｐゴシック" pitchFamily="-80" charset="-128"/>
                <a:cs typeface="Arial" pitchFamily="34" charset="0"/>
              </a:rPr>
            </a:br>
            <a:r>
              <a:rPr lang="en-US" sz="2600" dirty="0">
                <a:solidFill>
                  <a:srgbClr val="000000"/>
                </a:solidFill>
                <a:ea typeface="ＭＳ Ｐゴシック" pitchFamily="-80" charset="-128"/>
                <a:cs typeface="Arial" pitchFamily="34" charset="0"/>
              </a:rPr>
              <a:t>QUARTERLY PERFORMANCE COMPARISON FOR THE FINANCIAL</a:t>
            </a:r>
            <a:r>
              <a:rPr lang="en-ZA" altLang="en-US" sz="2600" dirty="0">
                <a:solidFill>
                  <a:srgbClr val="000000"/>
                </a:solidFill>
              </a:rPr>
              <a:t> YEAR 2018/19 and 2019/20</a:t>
            </a:r>
            <a:endParaRPr lang="en-ZA" sz="2600" dirty="0"/>
          </a:p>
        </p:txBody>
      </p:sp>
      <p:sp>
        <p:nvSpPr>
          <p:cNvPr id="3" name="Text Placeholder 2"/>
          <p:cNvSpPr>
            <a:spLocks noGrp="1"/>
          </p:cNvSpPr>
          <p:nvPr>
            <p:ph type="body" idx="1"/>
          </p:nvPr>
        </p:nvSpPr>
        <p:spPr>
          <a:xfrm>
            <a:off x="454968" y="2697123"/>
            <a:ext cx="8234065" cy="155812"/>
          </a:xfrm>
        </p:spPr>
        <p:txBody>
          <a:bodyPr/>
          <a:lstStyle/>
          <a:p>
            <a:r>
              <a:rPr lang="en-ZA" dirty="0" smtClean="0"/>
              <a:t>  </a:t>
            </a: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524275121"/>
              </p:ext>
            </p:extLst>
          </p:nvPr>
        </p:nvGraphicFramePr>
        <p:xfrm>
          <a:off x="256033" y="1554482"/>
          <a:ext cx="8570019" cy="4764022"/>
        </p:xfrm>
        <a:graphic>
          <a:graphicData uri="http://schemas.openxmlformats.org/drawingml/2006/table">
            <a:tbl>
              <a:tblPr firstRow="1" bandRow="1">
                <a:tableStyleId>{F5AB1C69-6EDB-4FF4-983F-18BD219EF322}</a:tableStyleId>
              </a:tblPr>
              <a:tblGrid>
                <a:gridCol w="3320883">
                  <a:extLst>
                    <a:ext uri="{9D8B030D-6E8A-4147-A177-3AD203B41FA5}">
                      <a16:colId xmlns:a16="http://schemas.microsoft.com/office/drawing/2014/main" xmlns="" val="249019263"/>
                    </a:ext>
                  </a:extLst>
                </a:gridCol>
                <a:gridCol w="1084643">
                  <a:extLst>
                    <a:ext uri="{9D8B030D-6E8A-4147-A177-3AD203B41FA5}">
                      <a16:colId xmlns:a16="http://schemas.microsoft.com/office/drawing/2014/main" xmlns="" val="1903453455"/>
                    </a:ext>
                  </a:extLst>
                </a:gridCol>
                <a:gridCol w="1205158">
                  <a:extLst>
                    <a:ext uri="{9D8B030D-6E8A-4147-A177-3AD203B41FA5}">
                      <a16:colId xmlns:a16="http://schemas.microsoft.com/office/drawing/2014/main" xmlns="" val="2012766691"/>
                    </a:ext>
                  </a:extLst>
                </a:gridCol>
                <a:gridCol w="1004299">
                  <a:extLst>
                    <a:ext uri="{9D8B030D-6E8A-4147-A177-3AD203B41FA5}">
                      <a16:colId xmlns:a16="http://schemas.microsoft.com/office/drawing/2014/main" xmlns="" val="3680851372"/>
                    </a:ext>
                  </a:extLst>
                </a:gridCol>
                <a:gridCol w="1084643">
                  <a:extLst>
                    <a:ext uri="{9D8B030D-6E8A-4147-A177-3AD203B41FA5}">
                      <a16:colId xmlns:a16="http://schemas.microsoft.com/office/drawing/2014/main" xmlns="" val="4176774610"/>
                    </a:ext>
                  </a:extLst>
                </a:gridCol>
                <a:gridCol w="870393">
                  <a:extLst>
                    <a:ext uri="{9D8B030D-6E8A-4147-A177-3AD203B41FA5}">
                      <a16:colId xmlns:a16="http://schemas.microsoft.com/office/drawing/2014/main" xmlns="" val="1422967199"/>
                    </a:ext>
                  </a:extLst>
                </a:gridCol>
              </a:tblGrid>
              <a:tr h="1098032">
                <a:tc>
                  <a:txBody>
                    <a:bodyPr/>
                    <a:lstStyle/>
                    <a:p>
                      <a:pPr algn="ctr" fontAlgn="b" hangingPunct="1">
                        <a:spcAft>
                          <a:spcPts val="0"/>
                        </a:spcAft>
                      </a:pPr>
                      <a:r>
                        <a:rPr lang="en-GB" sz="1600" b="1" kern="1200" dirty="0">
                          <a:solidFill>
                            <a:schemeClr val="bg1"/>
                          </a:solidFill>
                          <a:effectLst/>
                          <a:latin typeface="+mn-lt"/>
                          <a:cs typeface="Arial" panose="020B0604020202020204" pitchFamily="34" charset="0"/>
                        </a:rPr>
                        <a:t>PERFORMANCE</a:t>
                      </a:r>
                      <a:r>
                        <a:rPr lang="en-GB" sz="1600" b="1" kern="1200" baseline="0" dirty="0">
                          <a:solidFill>
                            <a:schemeClr val="bg1"/>
                          </a:solidFill>
                          <a:effectLst/>
                          <a:latin typeface="+mn-lt"/>
                          <a:cs typeface="Arial" panose="020B0604020202020204" pitchFamily="34" charset="0"/>
                        </a:rPr>
                        <a:t> INDICATORS FOR THE FINANCIAL YEAR </a:t>
                      </a:r>
                      <a:r>
                        <a:rPr lang="en-GB" sz="1600" b="1" kern="1200" dirty="0" smtClean="0">
                          <a:solidFill>
                            <a:schemeClr val="bg1"/>
                          </a:solidFill>
                          <a:effectLst/>
                          <a:latin typeface="+mn-lt"/>
                          <a:cs typeface="Arial" panose="020B0604020202020204" pitchFamily="34" charset="0"/>
                        </a:rPr>
                        <a:t>2019/20</a:t>
                      </a:r>
                      <a:endParaRPr lang="en-ZA" sz="1600" b="1" dirty="0">
                        <a:solidFill>
                          <a:schemeClr val="bg1"/>
                        </a:solidFill>
                        <a:effectLst/>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Q4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2018/19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Q4Actual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2018/19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Q4 Target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2019/20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Q4 Actual Achievement</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chemeClr val="bg1"/>
                          </a:solidFill>
                          <a:effectLst/>
                          <a:uLnTx/>
                          <a:uFillTx/>
                          <a:latin typeface="+mn-lt"/>
                          <a:ea typeface="+mn-ea"/>
                          <a:cs typeface="Arial" panose="020B0604020202020204" pitchFamily="34" charset="0"/>
                        </a:rPr>
                        <a:t>2019/20 </a:t>
                      </a:r>
                      <a:endParaRPr kumimoji="0" lang="en-ZA" sz="1600" b="1" i="0" u="none" strike="noStrike" kern="1200" cap="none" spc="0" normalizeH="0" baseline="0" noProof="0" dirty="0" smtClean="0">
                        <a:ln>
                          <a:noFill/>
                        </a:ln>
                        <a:solidFill>
                          <a:schemeClr val="bg1"/>
                        </a:solidFill>
                        <a:effectLst/>
                        <a:uLnTx/>
                        <a:uFillTx/>
                        <a:latin typeface="+mn-lt"/>
                        <a:ea typeface="Times New Roman"/>
                        <a:cs typeface="Arial" panose="020B0604020202020204" pitchFamily="34" charset="0"/>
                      </a:endParaRPr>
                    </a:p>
                  </a:txBody>
                  <a:tcPr marL="5002" marR="5002" marT="5001" marB="0"/>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600" b="1" dirty="0" smtClean="0">
                          <a:solidFill>
                            <a:schemeClr val="bg1"/>
                          </a:solidFill>
                          <a:effectLst/>
                          <a:latin typeface="+mn-lt"/>
                          <a:ea typeface="Times New Roman"/>
                          <a:cs typeface="Arial" panose="020B0604020202020204" pitchFamily="34" charset="0"/>
                        </a:rPr>
                        <a:t>LEGEND</a:t>
                      </a:r>
                      <a:r>
                        <a:rPr lang="en-ZA" sz="1600" b="1" baseline="0" dirty="0" smtClean="0">
                          <a:solidFill>
                            <a:schemeClr val="bg1"/>
                          </a:solidFill>
                          <a:effectLst/>
                          <a:latin typeface="+mn-lt"/>
                          <a:ea typeface="Times New Roman"/>
                          <a:cs typeface="Arial" panose="020B0604020202020204" pitchFamily="34" charset="0"/>
                        </a:rPr>
                        <a:t> and Trend</a:t>
                      </a:r>
                      <a:endParaRPr lang="en-ZA" sz="1600" b="1" dirty="0">
                        <a:solidFill>
                          <a:schemeClr val="bg1"/>
                        </a:solidFill>
                        <a:effectLst/>
                        <a:latin typeface="+mn-lt"/>
                        <a:ea typeface="Times New Roman"/>
                        <a:cs typeface="Arial" panose="020B0604020202020204" pitchFamily="34" charset="0"/>
                      </a:endParaRPr>
                    </a:p>
                  </a:txBody>
                  <a:tcPr marL="5002" marR="5002" marT="5001" marB="0"/>
                </a:tc>
                <a:extLst>
                  <a:ext uri="{0D108BD9-81ED-4DB2-BD59-A6C34878D82A}">
                    <a16:rowId xmlns:a16="http://schemas.microsoft.com/office/drawing/2014/main" xmlns="" val="1861272593"/>
                  </a:ext>
                </a:extLst>
              </a:tr>
              <a:tr h="1098032">
                <a:tc>
                  <a:txBody>
                    <a:bodyPr/>
                    <a:lstStyle/>
                    <a:p>
                      <a:pPr algn="l" fontAlgn="b" hangingPunct="1">
                        <a:spcAft>
                          <a:spcPts val="0"/>
                        </a:spcAft>
                      </a:pP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requests received for Prosthesis and assistive devices adjudicated within 15 working days</a:t>
                      </a:r>
                    </a:p>
                  </a:txBody>
                  <a:tcPr marL="5002" marR="5002" marT="5001" marB="0" anchor="b"/>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85%</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chemeClr val="tx1"/>
                          </a:solidFill>
                          <a:effectLst/>
                          <a:latin typeface="+mn-lt"/>
                          <a:ea typeface="Times New Roman"/>
                          <a:cs typeface="Arial" panose="020B0604020202020204" pitchFamily="34" charset="0"/>
                        </a:rPr>
                        <a:t>93%</a:t>
                      </a:r>
                      <a:endParaRPr lang="en-ZA" sz="1600" b="1" dirty="0">
                        <a:solidFill>
                          <a:schemeClr val="tx1"/>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85%</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effectLst/>
                          <a:latin typeface="+mn-lt"/>
                          <a:ea typeface="Times New Roman"/>
                          <a:cs typeface="Arial" panose="020B0604020202020204" pitchFamily="34" charset="0"/>
                        </a:rPr>
                        <a:t>93%</a:t>
                      </a:r>
                      <a:endParaRPr lang="en-ZA" sz="1600" b="1" dirty="0">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endParaRPr lang="en-ZA" sz="1600" b="1" dirty="0">
                        <a:solidFill>
                          <a:schemeClr val="tx1"/>
                        </a:solidFill>
                        <a:effectLst/>
                        <a:latin typeface="+mn-lt"/>
                        <a:ea typeface="Times New Roman"/>
                        <a:cs typeface="Arial" panose="020B0604020202020204" pitchFamily="34" charset="0"/>
                      </a:endParaRPr>
                    </a:p>
                  </a:txBody>
                  <a:tcPr marL="5002" marR="5002" marT="5001" marB="0" anchor="ctr"/>
                </a:tc>
                <a:extLst>
                  <a:ext uri="{0D108BD9-81ED-4DB2-BD59-A6C34878D82A}">
                    <a16:rowId xmlns:a16="http://schemas.microsoft.com/office/drawing/2014/main" xmlns="" val="3115973187"/>
                  </a:ext>
                </a:extLst>
              </a:tr>
              <a:tr h="1098032">
                <a:tc>
                  <a:txBody>
                    <a:bodyPr/>
                    <a:lstStyle/>
                    <a:p>
                      <a:pPr algn="l" fontAlgn="b" hangingPunct="1">
                        <a:spcAft>
                          <a:spcPts val="0"/>
                        </a:spcAft>
                      </a:pPr>
                      <a:r>
                        <a:rPr kumimoji="0" lang="en-ZA"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Respond to a percentage of  received pre-authorisation requests within 10 working days on previously finalised cases</a:t>
                      </a:r>
                      <a:endPar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endParaRPr>
                    </a:p>
                  </a:txBody>
                  <a:tcPr marL="5002" marR="5002" marT="5001" marB="0" anchor="b"/>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85%</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chemeClr val="tx1"/>
                          </a:solidFill>
                          <a:effectLst/>
                          <a:latin typeface="+mn-lt"/>
                          <a:ea typeface="Times New Roman"/>
                          <a:cs typeface="Arial" panose="020B0604020202020204" pitchFamily="34" charset="0"/>
                        </a:rPr>
                        <a:t>93%</a:t>
                      </a:r>
                      <a:endParaRPr lang="en-ZA" sz="1600" b="1" dirty="0">
                        <a:solidFill>
                          <a:schemeClr val="tx1"/>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85%</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effectLst/>
                          <a:latin typeface="+mn-lt"/>
                          <a:ea typeface="Times New Roman"/>
                          <a:cs typeface="Arial" panose="020B0604020202020204" pitchFamily="34" charset="0"/>
                        </a:rPr>
                        <a:t>97%</a:t>
                      </a:r>
                      <a:endParaRPr lang="en-ZA" sz="1600" b="1" dirty="0">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endParaRPr lang="en-ZA" sz="1600" b="1" dirty="0">
                        <a:solidFill>
                          <a:schemeClr val="tx1"/>
                        </a:solidFill>
                        <a:effectLst/>
                        <a:latin typeface="+mn-lt"/>
                        <a:ea typeface="Times New Roman"/>
                        <a:cs typeface="Arial" panose="020B0604020202020204" pitchFamily="34" charset="0"/>
                      </a:endParaRPr>
                    </a:p>
                  </a:txBody>
                  <a:tcPr marL="5002" marR="5002" marT="5001" marB="0" anchor="ctr"/>
                </a:tc>
                <a:extLst>
                  <a:ext uri="{0D108BD9-81ED-4DB2-BD59-A6C34878D82A}">
                    <a16:rowId xmlns:a16="http://schemas.microsoft.com/office/drawing/2014/main" xmlns="" val="1789728818"/>
                  </a:ext>
                </a:extLst>
              </a:tr>
              <a:tr h="734963">
                <a:tc>
                  <a:txBody>
                    <a:bodyPr/>
                    <a:lstStyle/>
                    <a:p>
                      <a:pPr algn="l" fontAlgn="b" hangingPunct="1">
                        <a:spcAft>
                          <a:spcPts val="0"/>
                        </a:spcAft>
                      </a:pP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claims adjudicated within </a:t>
                      </a:r>
                      <a:r>
                        <a:rPr kumimoji="0" lang="en-ZA"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30 </a:t>
                      </a: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working days of receipt</a:t>
                      </a:r>
                    </a:p>
                  </a:txBody>
                  <a:tcPr marL="5002" marR="5002" marT="5001" marB="0" anchor="b"/>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90%</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chemeClr val="tx1"/>
                          </a:solidFill>
                          <a:effectLst/>
                          <a:latin typeface="+mn-lt"/>
                          <a:ea typeface="Times New Roman"/>
                          <a:cs typeface="Arial" panose="020B0604020202020204" pitchFamily="34" charset="0"/>
                        </a:rPr>
                        <a:t>94%</a:t>
                      </a:r>
                      <a:endParaRPr lang="en-ZA" sz="1600" b="1" dirty="0">
                        <a:solidFill>
                          <a:schemeClr val="tx1"/>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90%</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rgbClr val="FF0000"/>
                          </a:solidFill>
                          <a:effectLst/>
                          <a:latin typeface="+mn-lt"/>
                          <a:ea typeface="Times New Roman"/>
                          <a:cs typeface="Arial" panose="020B0604020202020204" pitchFamily="34" charset="0"/>
                        </a:rPr>
                        <a:t>83%</a:t>
                      </a:r>
                      <a:endParaRPr lang="en-ZA" sz="1600" b="1" dirty="0">
                        <a:solidFill>
                          <a:srgbClr val="FF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endParaRPr lang="en-ZA" sz="1600" b="1" dirty="0">
                        <a:effectLst/>
                        <a:latin typeface="+mn-lt"/>
                        <a:ea typeface="Times New Roman"/>
                        <a:cs typeface="Arial" panose="020B0604020202020204" pitchFamily="34" charset="0"/>
                      </a:endParaRPr>
                    </a:p>
                  </a:txBody>
                  <a:tcPr marL="5002" marR="5002" marT="5001" marB="0" anchor="ctr"/>
                </a:tc>
                <a:extLst>
                  <a:ext uri="{0D108BD9-81ED-4DB2-BD59-A6C34878D82A}">
                    <a16:rowId xmlns:a16="http://schemas.microsoft.com/office/drawing/2014/main" xmlns="" val="3573755676"/>
                  </a:ext>
                </a:extLst>
              </a:tr>
              <a:tr h="734963">
                <a:tc>
                  <a:txBody>
                    <a:bodyPr/>
                    <a:lstStyle/>
                    <a:p>
                      <a:pPr algn="l" fontAlgn="b" hangingPunct="1">
                        <a:spcAft>
                          <a:spcPts val="0"/>
                        </a:spcAft>
                      </a:pP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Percentage of medical invoices finalised within </a:t>
                      </a:r>
                      <a:r>
                        <a:rPr kumimoji="0" lang="en-ZA" sz="1600" b="0" i="0" u="none" strike="noStrike" kern="1200" cap="none" spc="0" normalizeH="0" baseline="0" noProof="0" dirty="0" smtClean="0">
                          <a:ln>
                            <a:noFill/>
                          </a:ln>
                          <a:solidFill>
                            <a:prstClr val="black"/>
                          </a:solidFill>
                          <a:effectLst/>
                          <a:uLnTx/>
                          <a:uFillTx/>
                          <a:latin typeface="+mn-lt"/>
                          <a:ea typeface="Times New Roman"/>
                          <a:cs typeface="Arial" pitchFamily="34" charset="0"/>
                        </a:rPr>
                        <a:t>40 </a:t>
                      </a:r>
                      <a:r>
                        <a:rPr kumimoji="0" lang="en-ZA" sz="1600" b="0" i="0" u="none" strike="noStrike" kern="1200" cap="none" spc="0" normalizeH="0" baseline="0" noProof="0" dirty="0">
                          <a:ln>
                            <a:noFill/>
                          </a:ln>
                          <a:solidFill>
                            <a:prstClr val="black"/>
                          </a:solidFill>
                          <a:effectLst/>
                          <a:uLnTx/>
                          <a:uFillTx/>
                          <a:latin typeface="+mn-lt"/>
                          <a:ea typeface="Times New Roman"/>
                          <a:cs typeface="Arial" pitchFamily="34" charset="0"/>
                        </a:rPr>
                        <a:t>working days of receipt</a:t>
                      </a:r>
                      <a:endParaRPr lang="en-ZA" sz="1600" b="0" dirty="0">
                        <a:solidFill>
                          <a:sysClr val="windowText" lastClr="000000"/>
                        </a:solidFill>
                        <a:effectLst/>
                        <a:latin typeface="+mn-lt"/>
                        <a:ea typeface="Times New Roman"/>
                        <a:cs typeface="Arial" pitchFamily="34" charset="0"/>
                      </a:endParaRPr>
                    </a:p>
                  </a:txBody>
                  <a:tcPr marL="5002" marR="5002" marT="5001" marB="0" anchor="b"/>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85%</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rgbClr val="027D44"/>
                          </a:solidFill>
                          <a:effectLst/>
                          <a:latin typeface="+mn-lt"/>
                          <a:ea typeface="Times New Roman"/>
                          <a:cs typeface="Arial" panose="020B0604020202020204" pitchFamily="34" charset="0"/>
                        </a:rPr>
                        <a:t>93%</a:t>
                      </a:r>
                      <a:endParaRPr lang="en-ZA" sz="1600" b="1" dirty="0">
                        <a:solidFill>
                          <a:srgbClr val="027D44"/>
                        </a:solidFill>
                        <a:effectLst/>
                        <a:latin typeface="+mn-lt"/>
                        <a:ea typeface="Times New Roman"/>
                        <a:cs typeface="Arial" panose="020B0604020202020204" pitchFamily="34" charset="0"/>
                      </a:endParaRPr>
                    </a:p>
                  </a:txBody>
                  <a:tcPr marL="5002" marR="5002" marT="5001" marB="0" anchor="ctr"/>
                </a:tc>
                <a:tc>
                  <a:txBody>
                    <a:bodyPr/>
                    <a:lstStyle/>
                    <a:p>
                      <a:pPr algn="ctr" fontAlgn="b" hangingPunct="1">
                        <a:spcAft>
                          <a:spcPts val="0"/>
                        </a:spcAft>
                      </a:pPr>
                      <a:r>
                        <a:rPr lang="en-ZA" sz="1600" b="1" dirty="0" smtClean="0">
                          <a:solidFill>
                            <a:srgbClr val="000000"/>
                          </a:solidFill>
                          <a:effectLst/>
                          <a:latin typeface="+mn-lt"/>
                          <a:ea typeface="Times New Roman"/>
                          <a:cs typeface="Arial" panose="020B0604020202020204" pitchFamily="34" charset="0"/>
                        </a:rPr>
                        <a:t>85%</a:t>
                      </a:r>
                      <a:endParaRPr lang="en-ZA" sz="1600" b="1" dirty="0">
                        <a:solidFill>
                          <a:srgbClr val="000000"/>
                        </a:solidFill>
                        <a:effectLst/>
                        <a:latin typeface="+mn-lt"/>
                        <a:ea typeface="Times New Roman"/>
                        <a:cs typeface="Arial" panose="020B0604020202020204" pitchFamily="34" charset="0"/>
                      </a:endParaRPr>
                    </a:p>
                  </a:txBody>
                  <a:tcPr marL="5002" marR="5002" marT="5001" marB="0" anchor="ct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srgbClr val="FF0000"/>
                          </a:solidFill>
                          <a:effectLst/>
                          <a:uLnTx/>
                          <a:uFillTx/>
                          <a:latin typeface="+mn-lt"/>
                          <a:ea typeface="Times New Roman"/>
                          <a:cs typeface="Arial" panose="020B0604020202020204" pitchFamily="34" charset="0"/>
                        </a:rPr>
                        <a:t>69%</a:t>
                      </a:r>
                    </a:p>
                  </a:txBody>
                  <a:tcPr marL="5002" marR="5002" marT="5001" marB="0" anchor="ctr"/>
                </a:tc>
                <a:tc>
                  <a:txBody>
                    <a:bodyPr/>
                    <a:lstStyle/>
                    <a:p>
                      <a:pPr algn="ctr" fontAlgn="b" hangingPunct="1">
                        <a:spcAft>
                          <a:spcPts val="0"/>
                        </a:spcAft>
                      </a:pPr>
                      <a:endParaRPr lang="en-ZA" sz="1600" b="1" dirty="0">
                        <a:effectLst/>
                        <a:latin typeface="+mn-lt"/>
                        <a:ea typeface="Times New Roman"/>
                        <a:cs typeface="Arial" panose="020B0604020202020204" pitchFamily="34" charset="0"/>
                      </a:endParaRPr>
                    </a:p>
                  </a:txBody>
                  <a:tcPr marL="5002" marR="5002" marT="5001" marB="0" anchor="ctr"/>
                </a:tc>
                <a:extLst>
                  <a:ext uri="{0D108BD9-81ED-4DB2-BD59-A6C34878D82A}">
                    <a16:rowId xmlns:a16="http://schemas.microsoft.com/office/drawing/2014/main" xmlns="" val="1373023121"/>
                  </a:ext>
                </a:extLst>
              </a:tr>
            </a:tbl>
          </a:graphicData>
        </a:graphic>
      </p:graphicFrame>
      <p:sp>
        <p:nvSpPr>
          <p:cNvPr id="7" name="Up Arrow 6"/>
          <p:cNvSpPr/>
          <p:nvPr/>
        </p:nvSpPr>
        <p:spPr>
          <a:xfrm>
            <a:off x="8294734" y="4203526"/>
            <a:ext cx="342900" cy="3429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own Arrow 7"/>
          <p:cNvSpPr/>
          <p:nvPr/>
        </p:nvSpPr>
        <p:spPr>
          <a:xfrm>
            <a:off x="8258175" y="5683404"/>
            <a:ext cx="342900" cy="342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TextBox 4"/>
          <p:cNvSpPr txBox="1"/>
          <p:nvPr/>
        </p:nvSpPr>
        <p:spPr>
          <a:xfrm>
            <a:off x="7958137" y="1028700"/>
            <a:ext cx="471488" cy="369332"/>
          </a:xfrm>
          <a:prstGeom prst="rect">
            <a:avLst/>
          </a:prstGeom>
          <a:noFill/>
        </p:spPr>
        <p:txBody>
          <a:bodyPr wrap="square" rtlCol="0">
            <a:spAutoFit/>
          </a:bodyPr>
          <a:lstStyle/>
          <a:p>
            <a:r>
              <a:rPr lang="en-US" b="1" dirty="0" smtClean="0">
                <a:solidFill>
                  <a:srgbClr val="FF0000"/>
                </a:solidFill>
              </a:rPr>
              <a:t>17</a:t>
            </a:r>
            <a:endParaRPr lang="en-ZA"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193881" y="5065379"/>
            <a:ext cx="376833" cy="359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Up Arrow 9"/>
          <p:cNvSpPr/>
          <p:nvPr/>
        </p:nvSpPr>
        <p:spPr>
          <a:xfrm rot="5340000">
            <a:off x="8449217" y="3187325"/>
            <a:ext cx="342900" cy="3429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627755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996" y="614183"/>
            <a:ext cx="5060008" cy="385763"/>
          </a:xfrm>
        </p:spPr>
        <p:txBody>
          <a:bodyPr/>
          <a:lstStyle/>
          <a:p>
            <a:r>
              <a:rPr lang="en-ZA" dirty="0" smtClean="0"/>
              <a:t>PERFORMANCE TREND</a:t>
            </a:r>
            <a:endParaRPr lang="en-ZA" dirty="0"/>
          </a:p>
        </p:txBody>
      </p:sp>
      <p:sp>
        <p:nvSpPr>
          <p:cNvPr id="3" name="Text Placeholder 2"/>
          <p:cNvSpPr>
            <a:spLocks noGrp="1"/>
          </p:cNvSpPr>
          <p:nvPr>
            <p:ph type="body" idx="1"/>
          </p:nvPr>
        </p:nvSpPr>
        <p:spPr>
          <a:xfrm>
            <a:off x="454968" y="2612827"/>
            <a:ext cx="8234065" cy="155812"/>
          </a:xfrm>
        </p:spPr>
        <p:txBody>
          <a:bodyPr/>
          <a:lstStyle/>
          <a:p>
            <a:r>
              <a:rPr lang="en-ZA" dirty="0" smtClean="0"/>
              <a:t>  </a:t>
            </a:r>
            <a:endParaRPr lang="en-ZA" dirty="0"/>
          </a:p>
        </p:txBody>
      </p:sp>
      <p:graphicFrame>
        <p:nvGraphicFramePr>
          <p:cNvPr id="12" name="Chart 11"/>
          <p:cNvGraphicFramePr/>
          <p:nvPr>
            <p:extLst>
              <p:ext uri="{D42A27DB-BD31-4B8C-83A1-F6EECF244321}">
                <p14:modId xmlns:p14="http://schemas.microsoft.com/office/powerpoint/2010/main" xmlns="" val="2350637327"/>
              </p:ext>
            </p:extLst>
          </p:nvPr>
        </p:nvGraphicFramePr>
        <p:xfrm>
          <a:off x="347472" y="1463041"/>
          <a:ext cx="8247887" cy="478231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829550" y="1028700"/>
            <a:ext cx="514350" cy="369332"/>
          </a:xfrm>
          <a:prstGeom prst="rect">
            <a:avLst/>
          </a:prstGeom>
          <a:noFill/>
        </p:spPr>
        <p:txBody>
          <a:bodyPr wrap="square" rtlCol="0">
            <a:spAutoFit/>
          </a:bodyPr>
          <a:lstStyle/>
          <a:p>
            <a:r>
              <a:rPr lang="en-US" b="1" dirty="0" smtClean="0">
                <a:solidFill>
                  <a:srgbClr val="FF0000"/>
                </a:solidFill>
              </a:rPr>
              <a:t>18</a:t>
            </a:r>
            <a:endParaRPr lang="en-ZA" b="1" dirty="0">
              <a:solidFill>
                <a:srgbClr val="FF0000"/>
              </a:solidFill>
            </a:endParaRPr>
          </a:p>
        </p:txBody>
      </p:sp>
    </p:spTree>
    <p:extLst>
      <p:ext uri="{BB962C8B-B14F-4D97-AF65-F5344CB8AC3E}">
        <p14:creationId xmlns:p14="http://schemas.microsoft.com/office/powerpoint/2010/main" xmlns="" val="3783000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265175"/>
            <a:ext cx="8321040" cy="1011733"/>
          </a:xfrm>
        </p:spPr>
        <p:txBody>
          <a:bodyPr/>
          <a:lstStyle/>
          <a:p>
            <a:pPr algn="ctr"/>
            <a:r>
              <a:rPr lang="en-US" sz="3200" dirty="0">
                <a:solidFill>
                  <a:schemeClr val="tx2"/>
                </a:solidFill>
              </a:rPr>
              <a:t>UNDER PERFORMANCE, REASONS AND REMEDIAL ACTIONS </a:t>
            </a:r>
            <a:endParaRPr lang="en-US" sz="3200" dirty="0"/>
          </a:p>
        </p:txBody>
      </p:sp>
      <p:sp>
        <p:nvSpPr>
          <p:cNvPr id="3" name="Text Placeholder 2"/>
          <p:cNvSpPr>
            <a:spLocks noGrp="1"/>
          </p:cNvSpPr>
          <p:nvPr>
            <p:ph type="body" idx="1"/>
          </p:nvPr>
        </p:nvSpPr>
        <p:spPr>
          <a:xfrm>
            <a:off x="301752" y="1490472"/>
            <a:ext cx="8366760" cy="4837176"/>
          </a:xfrm>
        </p:spPr>
        <p:txBody>
          <a:bodyPr/>
          <a:lstStyle/>
          <a:p>
            <a:pPr marL="192881" indent="-192881">
              <a:buFont typeface="+mj-lt"/>
              <a:buAutoNum type="arabicPeriod"/>
            </a:pPr>
            <a:r>
              <a:rPr lang="en-US" sz="1238" b="1" dirty="0">
                <a:solidFill>
                  <a:srgbClr val="002060"/>
                </a:solidFill>
              </a:rPr>
              <a:t>Percentage of approved benefits paid within 5 working days –</a:t>
            </a:r>
            <a:r>
              <a:rPr lang="en-US" sz="1238" dirty="0">
                <a:solidFill>
                  <a:srgbClr val="002060"/>
                </a:solidFill>
              </a:rPr>
              <a:t> </a:t>
            </a:r>
          </a:p>
          <a:p>
            <a:pPr marL="514350" lvl="1" indent="-257175" defTabSz="514350" eaLnBrk="1" fontAlgn="auto" hangingPunct="1">
              <a:spcBef>
                <a:spcPts val="0"/>
              </a:spcBef>
              <a:spcAft>
                <a:spcPts val="0"/>
              </a:spcAft>
              <a:buFont typeface="+mj-lt"/>
              <a:buAutoNum type="alphaLcPeriod"/>
              <a:defRPr/>
            </a:pPr>
            <a:r>
              <a:rPr lang="en-US" sz="1238" dirty="0" smtClean="0">
                <a:solidFill>
                  <a:srgbClr val="002060"/>
                </a:solidFill>
              </a:rPr>
              <a:t>Reasons</a:t>
            </a:r>
            <a:r>
              <a:rPr lang="en-US" sz="1238" dirty="0">
                <a:solidFill>
                  <a:srgbClr val="002060"/>
                </a:solidFill>
              </a:rPr>
              <a:t>: T</a:t>
            </a:r>
            <a:r>
              <a:rPr lang="en-US" sz="1238" dirty="0" smtClean="0">
                <a:solidFill>
                  <a:srgbClr val="002060"/>
                </a:solidFill>
              </a:rPr>
              <a:t>he </a:t>
            </a:r>
            <a:r>
              <a:rPr lang="en-US" sz="1238" dirty="0">
                <a:solidFill>
                  <a:srgbClr val="002060"/>
                </a:solidFill>
              </a:rPr>
              <a:t>indicator was not achieved as a result of payment which were manually processed and paid as this process takes longer that processing via the system. </a:t>
            </a:r>
            <a:r>
              <a:rPr lang="en-US" sz="1238" dirty="0" smtClean="0">
                <a:solidFill>
                  <a:srgbClr val="002060"/>
                </a:solidFill>
              </a:rPr>
              <a:t>These </a:t>
            </a:r>
            <a:r>
              <a:rPr lang="en-US" sz="1238" dirty="0">
                <a:solidFill>
                  <a:srgbClr val="002060"/>
                </a:solidFill>
              </a:rPr>
              <a:t>comprised of medical invoices that could not be migrated to CompEasy as they didn’t meet the requirements for migration. Claims processors hadn’t allocated a status to the invoices thus they couldn’t be extracted for </a:t>
            </a:r>
            <a:r>
              <a:rPr lang="en-US" sz="1238" dirty="0" smtClean="0">
                <a:solidFill>
                  <a:srgbClr val="002060"/>
                </a:solidFill>
              </a:rPr>
              <a:t>migration.</a:t>
            </a:r>
          </a:p>
          <a:p>
            <a:pPr marL="514350" lvl="1" indent="-257175" defTabSz="514350" eaLnBrk="1" fontAlgn="auto" hangingPunct="1">
              <a:spcBef>
                <a:spcPts val="0"/>
              </a:spcBef>
              <a:spcAft>
                <a:spcPts val="0"/>
              </a:spcAft>
              <a:buFont typeface="+mj-lt"/>
              <a:buAutoNum type="alphaLcPeriod"/>
              <a:defRPr/>
            </a:pPr>
            <a:endParaRPr lang="en-US" sz="1238" dirty="0" smtClean="0">
              <a:solidFill>
                <a:srgbClr val="002060"/>
              </a:solidFill>
            </a:endParaRPr>
          </a:p>
          <a:p>
            <a:pPr marL="514350" lvl="1" indent="-257175" defTabSz="514350" eaLnBrk="1" fontAlgn="auto" hangingPunct="1">
              <a:spcBef>
                <a:spcPts val="0"/>
              </a:spcBef>
              <a:spcAft>
                <a:spcPts val="0"/>
              </a:spcAft>
              <a:buFont typeface="+mj-lt"/>
              <a:buAutoNum type="alphaLcPeriod"/>
              <a:defRPr/>
            </a:pPr>
            <a:r>
              <a:rPr lang="en-US" sz="1238" dirty="0" smtClean="0">
                <a:solidFill>
                  <a:srgbClr val="002060"/>
                </a:solidFill>
              </a:rPr>
              <a:t>Remedial Actions: Officials will learn how to use the new system through training and user manuals. (30 June 2020)</a:t>
            </a:r>
          </a:p>
          <a:p>
            <a:pPr lvl="1"/>
            <a:endParaRPr lang="en-US" sz="1238" dirty="0">
              <a:solidFill>
                <a:srgbClr val="002060"/>
              </a:solidFill>
            </a:endParaRPr>
          </a:p>
          <a:p>
            <a:pPr marL="192881" indent="-192881">
              <a:buFont typeface="+mj-lt"/>
              <a:buAutoNum type="arabicPeriod"/>
            </a:pPr>
            <a:r>
              <a:rPr lang="en-ZA" sz="1238" b="1" dirty="0">
                <a:solidFill>
                  <a:srgbClr val="002060"/>
                </a:solidFill>
              </a:rPr>
              <a:t>Percentage  of active registered employers assessed annually by 31 March 2020 (excluding exempted employers –</a:t>
            </a:r>
            <a:r>
              <a:rPr lang="en-ZA" sz="1238" dirty="0">
                <a:solidFill>
                  <a:srgbClr val="002060"/>
                </a:solidFill>
              </a:rPr>
              <a:t> </a:t>
            </a:r>
          </a:p>
          <a:p>
            <a:pPr marL="514350" lvl="1" indent="-257175">
              <a:buFont typeface="+mj-lt"/>
              <a:buAutoNum type="alphaLcPeriod"/>
            </a:pPr>
            <a:r>
              <a:rPr lang="en-US" sz="1238" dirty="0">
                <a:solidFill>
                  <a:srgbClr val="002060"/>
                </a:solidFill>
              </a:rPr>
              <a:t>Reasons: Employers non-submission of returns of earning .Lack of enforcement on submission of returns of </a:t>
            </a:r>
            <a:r>
              <a:rPr lang="en-US" sz="1238" dirty="0" smtClean="0">
                <a:solidFill>
                  <a:srgbClr val="002060"/>
                </a:solidFill>
              </a:rPr>
              <a:t>earning</a:t>
            </a:r>
          </a:p>
          <a:p>
            <a:pPr marL="514350" lvl="1" indent="-257175">
              <a:buFont typeface="+mj-lt"/>
              <a:buAutoNum type="alphaLcPeriod"/>
            </a:pPr>
            <a:endParaRPr lang="en-US" sz="1238" dirty="0">
              <a:solidFill>
                <a:srgbClr val="002060"/>
              </a:solidFill>
            </a:endParaRPr>
          </a:p>
          <a:p>
            <a:pPr marL="514350" lvl="1" indent="-257175">
              <a:buFont typeface="+mj-lt"/>
              <a:buAutoNum type="alphaLcPeriod"/>
            </a:pPr>
            <a:r>
              <a:rPr lang="en-US" sz="1238" dirty="0" smtClean="0">
                <a:solidFill>
                  <a:srgbClr val="002060"/>
                </a:solidFill>
              </a:rPr>
              <a:t>Remedial </a:t>
            </a:r>
            <a:r>
              <a:rPr lang="en-US" sz="1238" dirty="0">
                <a:solidFill>
                  <a:srgbClr val="002060"/>
                </a:solidFill>
              </a:rPr>
              <a:t>Actions: Referral of Employers not submitting the returns of earnings to IES for enforcement. Follow up with employers not submitting the returns of earnings on sample basis and review of performance indicator (30 June 2020).</a:t>
            </a:r>
            <a:endParaRPr lang="en-ZA" sz="1238" dirty="0">
              <a:solidFill>
                <a:srgbClr val="002060"/>
              </a:solidFill>
            </a:endParaRPr>
          </a:p>
          <a:p>
            <a:pPr marL="450056" lvl="1" indent="-192881">
              <a:buFont typeface="+mj-lt"/>
              <a:buAutoNum type="alphaLcPeriod"/>
            </a:pPr>
            <a:endParaRPr lang="en-ZA" sz="1238" dirty="0">
              <a:solidFill>
                <a:srgbClr val="002060"/>
              </a:solidFill>
            </a:endParaRPr>
          </a:p>
          <a:p>
            <a:pPr marL="192881" indent="-192881">
              <a:buFont typeface="+mj-lt"/>
              <a:buAutoNum type="arabicPeriod"/>
            </a:pPr>
            <a:r>
              <a:rPr lang="en-ZA" sz="1238" b="1" dirty="0">
                <a:solidFill>
                  <a:srgbClr val="002060"/>
                </a:solidFill>
                <a:ea typeface="Times New Roman"/>
                <a:cs typeface="Arial" pitchFamily="34" charset="0"/>
              </a:rPr>
              <a:t>Percentage of medical invoices finalised within 40 working days of receipt –</a:t>
            </a:r>
            <a:r>
              <a:rPr lang="en-ZA" sz="1238" dirty="0">
                <a:solidFill>
                  <a:srgbClr val="002060"/>
                </a:solidFill>
                <a:ea typeface="Times New Roman"/>
                <a:cs typeface="Arial" pitchFamily="34" charset="0"/>
              </a:rPr>
              <a:t> </a:t>
            </a:r>
          </a:p>
          <a:p>
            <a:pPr marL="514350" lvl="1" indent="-257175">
              <a:buFont typeface="+mj-lt"/>
              <a:buAutoNum type="alphaLcPeriod"/>
            </a:pPr>
            <a:r>
              <a:rPr lang="en-US" sz="1238" dirty="0">
                <a:solidFill>
                  <a:srgbClr val="002060"/>
                </a:solidFill>
                <a:ea typeface="Times New Roman"/>
                <a:cs typeface="Arial" pitchFamily="34" charset="0"/>
              </a:rPr>
              <a:t>Reasons: Delay in full implementation of CompEasy system during Q3. Challenges with processing staff  utilizing the new system. Not all processing staff completed the training on the new system. Processing officials taking time to understand the new system. Processing of medical invoices from old legacy system that are outside of the turnaround times. </a:t>
            </a:r>
            <a:endParaRPr lang="en-US" sz="1238" dirty="0" smtClean="0">
              <a:solidFill>
                <a:srgbClr val="002060"/>
              </a:solidFill>
              <a:ea typeface="Times New Roman"/>
              <a:cs typeface="Arial" pitchFamily="34" charset="0"/>
            </a:endParaRPr>
          </a:p>
          <a:p>
            <a:pPr marL="257175" lvl="1" indent="0">
              <a:buNone/>
            </a:pPr>
            <a:endParaRPr lang="en-US" sz="1238" dirty="0">
              <a:solidFill>
                <a:srgbClr val="002060"/>
              </a:solidFill>
              <a:ea typeface="Times New Roman"/>
              <a:cs typeface="Arial" pitchFamily="34" charset="0"/>
            </a:endParaRPr>
          </a:p>
          <a:p>
            <a:pPr marL="514350" lvl="1" indent="-257175">
              <a:buFont typeface="+mj-lt"/>
              <a:buAutoNum type="alphaLcPeriod"/>
            </a:pPr>
            <a:r>
              <a:rPr lang="en-US" sz="1238" dirty="0">
                <a:solidFill>
                  <a:srgbClr val="002060"/>
                </a:solidFill>
                <a:ea typeface="Times New Roman"/>
                <a:cs typeface="Arial" pitchFamily="34" charset="0"/>
              </a:rPr>
              <a:t>Remedial Actions: Visits to provinces to assist with guidance on system utilization. Onsite training of officials at Head Office. War room initiatives to ensure outstanding functionalities are developed. Weekly meetings with Dimension Data to address system challenges. </a:t>
            </a:r>
            <a:endParaRPr lang="en-ZA" kern="1200" dirty="0" smtClean="0">
              <a:solidFill>
                <a:srgbClr val="002060"/>
              </a:solidFill>
              <a:ea typeface="Times New Roman"/>
              <a:cs typeface="Arial" pitchFamily="34" charset="0"/>
            </a:endParaRPr>
          </a:p>
          <a:p>
            <a:pPr marL="192881" indent="-192881">
              <a:buFont typeface="+mj-lt"/>
              <a:buAutoNum type="arabicPeriod"/>
            </a:pPr>
            <a:endParaRPr lang="en-US" dirty="0"/>
          </a:p>
        </p:txBody>
      </p:sp>
      <p:sp>
        <p:nvSpPr>
          <p:cNvPr id="4" name="TextBox 3"/>
          <p:cNvSpPr txBox="1"/>
          <p:nvPr/>
        </p:nvSpPr>
        <p:spPr>
          <a:xfrm>
            <a:off x="7829550" y="1028700"/>
            <a:ext cx="514350" cy="248209"/>
          </a:xfrm>
          <a:prstGeom prst="rect">
            <a:avLst/>
          </a:prstGeom>
          <a:noFill/>
        </p:spPr>
        <p:txBody>
          <a:bodyPr wrap="square" rtlCol="0">
            <a:spAutoFit/>
          </a:bodyPr>
          <a:lstStyle/>
          <a:p>
            <a:pPr defTabSz="514350" fontAlgn="auto">
              <a:spcBef>
                <a:spcPts val="0"/>
              </a:spcBef>
              <a:spcAft>
                <a:spcPts val="0"/>
              </a:spcAft>
              <a:defRPr/>
            </a:pPr>
            <a:r>
              <a:rPr lang="en-US" sz="1013" b="1" dirty="0">
                <a:solidFill>
                  <a:srgbClr val="FF0000"/>
                </a:solidFill>
                <a:latin typeface="Arial"/>
                <a:ea typeface="+mn-ea"/>
              </a:rPr>
              <a:t>19</a:t>
            </a:r>
            <a:endParaRPr lang="en-ZA" sz="1013" b="1" dirty="0">
              <a:solidFill>
                <a:srgbClr val="FF0000"/>
              </a:solidFill>
              <a:latin typeface="Arial"/>
              <a:ea typeface="+mn-ea"/>
            </a:endParaRPr>
          </a:p>
        </p:txBody>
      </p:sp>
    </p:spTree>
    <p:extLst>
      <p:ext uri="{BB962C8B-B14F-4D97-AF65-F5344CB8AC3E}">
        <p14:creationId xmlns:p14="http://schemas.microsoft.com/office/powerpoint/2010/main" xmlns="" val="11621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38329"/>
            <a:ext cx="8156447" cy="938580"/>
          </a:xfrm>
        </p:spPr>
        <p:txBody>
          <a:bodyPr/>
          <a:lstStyle/>
          <a:p>
            <a:r>
              <a:rPr lang="en-US" sz="3000" dirty="0">
                <a:solidFill>
                  <a:schemeClr val="tx2"/>
                </a:solidFill>
              </a:rPr>
              <a:t>UNDER PERFORMANCE, REASONS AND REMEDIAL ACTIONS </a:t>
            </a:r>
            <a:endParaRPr lang="en-US" sz="3000" dirty="0"/>
          </a:p>
        </p:txBody>
      </p:sp>
      <p:sp>
        <p:nvSpPr>
          <p:cNvPr id="3" name="Text Placeholder 2"/>
          <p:cNvSpPr>
            <a:spLocks noGrp="1"/>
          </p:cNvSpPr>
          <p:nvPr>
            <p:ph type="body" idx="1"/>
          </p:nvPr>
        </p:nvSpPr>
        <p:spPr>
          <a:xfrm>
            <a:off x="242888" y="1451039"/>
            <a:ext cx="8786813" cy="4483920"/>
          </a:xfrm>
        </p:spPr>
        <p:txBody>
          <a:bodyPr/>
          <a:lstStyle/>
          <a:p>
            <a:pPr marL="457200" lvl="1" indent="0" algn="l" rtl="0">
              <a:buNone/>
            </a:pPr>
            <a:endParaRPr lang="en-US" sz="1600" kern="1200" dirty="0" smtClean="0">
              <a:solidFill>
                <a:srgbClr val="002060"/>
              </a:solidFill>
              <a:ea typeface="Times New Roman"/>
              <a:cs typeface="Arial" pitchFamily="34" charset="0"/>
            </a:endParaRPr>
          </a:p>
          <a:p>
            <a:pPr marL="192881" indent="-192881">
              <a:buFont typeface="+mj-lt"/>
              <a:buAutoNum type="arabicPeriod" startAt="4"/>
            </a:pPr>
            <a:r>
              <a:rPr lang="en-ZA" sz="1238" b="1" dirty="0">
                <a:solidFill>
                  <a:srgbClr val="002060"/>
                </a:solidFill>
              </a:rPr>
              <a:t>The Fund risk management maturity level increased to 5 by 31 March 2020</a:t>
            </a:r>
            <a:r>
              <a:rPr lang="en-ZA" sz="1238" dirty="0">
                <a:solidFill>
                  <a:srgbClr val="002060"/>
                </a:solidFill>
              </a:rPr>
              <a:t> – </a:t>
            </a:r>
          </a:p>
          <a:p>
            <a:pPr marL="514350" lvl="1" indent="-257175">
              <a:buFont typeface="+mj-lt"/>
              <a:buAutoNum type="alphaLcPeriod"/>
            </a:pPr>
            <a:r>
              <a:rPr lang="en-US" sz="1238" dirty="0">
                <a:solidFill>
                  <a:srgbClr val="002060"/>
                </a:solidFill>
              </a:rPr>
              <a:t>Reasons: Previous maturity assessment was based on the Risk Management unit’s performance instead of the whole organisation, from first line of defense to third line of defense</a:t>
            </a:r>
            <a:r>
              <a:rPr lang="en-US" sz="1238" dirty="0" smtClean="0">
                <a:solidFill>
                  <a:srgbClr val="002060"/>
                </a:solidFill>
              </a:rPr>
              <a:t>.</a:t>
            </a:r>
          </a:p>
          <a:p>
            <a:pPr marL="514350" lvl="1" indent="-257175">
              <a:buFont typeface="+mj-lt"/>
              <a:buAutoNum type="alphaLcPeriod"/>
            </a:pPr>
            <a:endParaRPr lang="en-US" sz="1238" dirty="0">
              <a:solidFill>
                <a:srgbClr val="002060"/>
              </a:solidFill>
            </a:endParaRPr>
          </a:p>
          <a:p>
            <a:pPr marL="514350" lvl="1" indent="-257175">
              <a:buFont typeface="+mj-lt"/>
              <a:buAutoNum type="alphaLcPeriod"/>
            </a:pPr>
            <a:r>
              <a:rPr lang="en-US" sz="1238" dirty="0">
                <a:solidFill>
                  <a:srgbClr val="002060"/>
                </a:solidFill>
              </a:rPr>
              <a:t>Remedial Actions: Mitigating measures that are inclusive of all three lines of defense are in progress to improve the risk maturity. Indicator reviewed in the 2021 APP.</a:t>
            </a:r>
            <a:endParaRPr lang="en-ZA" sz="1238" dirty="0">
              <a:solidFill>
                <a:srgbClr val="002060"/>
              </a:solidFill>
            </a:endParaRPr>
          </a:p>
          <a:p>
            <a:pPr marL="192881" indent="-192881">
              <a:buFont typeface="+mj-lt"/>
              <a:buAutoNum type="arabicPeriod" startAt="4"/>
            </a:pPr>
            <a:endParaRPr lang="en-ZA" sz="1238" dirty="0">
              <a:solidFill>
                <a:srgbClr val="002060"/>
              </a:solidFill>
            </a:endParaRPr>
          </a:p>
          <a:p>
            <a:pPr marL="192881" indent="-192881">
              <a:buFont typeface="+mj-lt"/>
              <a:buAutoNum type="arabicPeriod" startAt="4"/>
            </a:pPr>
            <a:r>
              <a:rPr lang="en-US" sz="1238" b="1" dirty="0">
                <a:solidFill>
                  <a:srgbClr val="002060"/>
                </a:solidFill>
              </a:rPr>
              <a:t>Return on Investment  at a rate of CPI+2% by 31 March 2020 – </a:t>
            </a:r>
            <a:endParaRPr lang="en-US" sz="1238" b="1" dirty="0">
              <a:solidFill>
                <a:srgbClr val="FF0000"/>
              </a:solidFill>
            </a:endParaRPr>
          </a:p>
          <a:p>
            <a:pPr marL="514350" lvl="1" indent="-257175">
              <a:buFont typeface="+mj-lt"/>
              <a:buAutoNum type="alphaLcPeriod"/>
            </a:pPr>
            <a:r>
              <a:rPr lang="en-US" sz="1238" dirty="0">
                <a:solidFill>
                  <a:srgbClr val="002060"/>
                </a:solidFill>
              </a:rPr>
              <a:t>Reasons: The reason for the decline in the investment portfolio is due to the poor economic condition which was exacerbated by the covid-19 pandemic</a:t>
            </a:r>
            <a:r>
              <a:rPr lang="en-US" sz="1238" dirty="0" smtClean="0">
                <a:solidFill>
                  <a:srgbClr val="002060"/>
                </a:solidFill>
              </a:rPr>
              <a:t>.</a:t>
            </a:r>
          </a:p>
          <a:p>
            <a:pPr marL="514350" lvl="1" indent="-257175">
              <a:buFont typeface="+mj-lt"/>
              <a:buAutoNum type="alphaLcPeriod"/>
            </a:pPr>
            <a:endParaRPr lang="en-US" sz="1238" dirty="0">
              <a:solidFill>
                <a:srgbClr val="002060"/>
              </a:solidFill>
            </a:endParaRPr>
          </a:p>
          <a:p>
            <a:pPr marL="514350" lvl="1" indent="-257175">
              <a:buFont typeface="+mj-lt"/>
              <a:buAutoNum type="alphaLcPeriod"/>
            </a:pPr>
            <a:r>
              <a:rPr lang="en-US" sz="1238" dirty="0">
                <a:solidFill>
                  <a:srgbClr val="002060"/>
                </a:solidFill>
              </a:rPr>
              <a:t>Remedial Actions: This indicator has been removed from APP as the Fund does not have control over market conditions.</a:t>
            </a:r>
          </a:p>
          <a:p>
            <a:pPr marL="192881" indent="-192881">
              <a:buFont typeface="+mj-lt"/>
              <a:buAutoNum type="arabicPeriod" startAt="4"/>
            </a:pPr>
            <a:endParaRPr lang="en-US" sz="1238" dirty="0">
              <a:solidFill>
                <a:srgbClr val="002060"/>
              </a:solidFill>
            </a:endParaRPr>
          </a:p>
          <a:p>
            <a:pPr marL="192881" indent="-192881">
              <a:buFont typeface="+mj-lt"/>
              <a:buAutoNum type="arabicPeriod" startAt="4"/>
            </a:pPr>
            <a:r>
              <a:rPr lang="en-ZA" sz="1238" b="1" dirty="0">
                <a:solidFill>
                  <a:srgbClr val="002060"/>
                </a:solidFill>
                <a:ea typeface="Times New Roman"/>
                <a:cs typeface="Arial" pitchFamily="34" charset="0"/>
              </a:rPr>
              <a:t>90% of claims adjudicated within 30 working days of receipt – </a:t>
            </a:r>
          </a:p>
          <a:p>
            <a:pPr marL="514350" lvl="1" indent="-257175">
              <a:buFont typeface="+mj-lt"/>
              <a:buAutoNum type="alphaLcPeriod"/>
            </a:pPr>
            <a:r>
              <a:rPr lang="en-US" sz="1238" dirty="0">
                <a:solidFill>
                  <a:srgbClr val="002060"/>
                </a:solidFill>
                <a:ea typeface="Times New Roman"/>
                <a:cs typeface="Arial" pitchFamily="34" charset="0"/>
              </a:rPr>
              <a:t>Reasons: The introduction of the CompEasy system for claims management made it difficult to attain the same performance as semester 1 because users were still learning how to use the system. </a:t>
            </a:r>
            <a:endParaRPr lang="en-US" sz="1238" dirty="0" smtClean="0">
              <a:solidFill>
                <a:srgbClr val="002060"/>
              </a:solidFill>
              <a:ea typeface="Times New Roman"/>
              <a:cs typeface="Arial" pitchFamily="34" charset="0"/>
            </a:endParaRPr>
          </a:p>
          <a:p>
            <a:pPr marL="514350" lvl="1" indent="-257175">
              <a:buFont typeface="+mj-lt"/>
              <a:buAutoNum type="alphaLcPeriod"/>
            </a:pPr>
            <a:endParaRPr lang="en-US" sz="1238" dirty="0">
              <a:solidFill>
                <a:srgbClr val="002060"/>
              </a:solidFill>
              <a:ea typeface="Times New Roman"/>
              <a:cs typeface="Arial" pitchFamily="34" charset="0"/>
            </a:endParaRPr>
          </a:p>
          <a:p>
            <a:pPr marL="514350" lvl="1" indent="-257175">
              <a:buFont typeface="+mj-lt"/>
              <a:buAutoNum type="alphaLcPeriod"/>
            </a:pPr>
            <a:r>
              <a:rPr lang="en-US" sz="1238" dirty="0">
                <a:solidFill>
                  <a:srgbClr val="002060"/>
                </a:solidFill>
                <a:ea typeface="Times New Roman"/>
                <a:cs typeface="Arial" pitchFamily="34" charset="0"/>
              </a:rPr>
              <a:t>Remedial Actions: Users (internal and external) continue to receive support from the technical team and super users.</a:t>
            </a:r>
            <a:endParaRPr lang="en-ZA" sz="1238" dirty="0">
              <a:solidFill>
                <a:srgbClr val="002060"/>
              </a:solidFill>
              <a:ea typeface="Times New Roman"/>
              <a:cs typeface="Arial" pitchFamily="34" charset="0"/>
            </a:endParaRPr>
          </a:p>
          <a:p>
            <a:pPr marL="192881" indent="-192881">
              <a:buFont typeface="+mj-lt"/>
              <a:buAutoNum type="arabicPeriod" startAt="4"/>
            </a:pPr>
            <a:endParaRPr lang="en-ZA" sz="1238" dirty="0">
              <a:solidFill>
                <a:srgbClr val="002060"/>
              </a:solidFill>
              <a:ea typeface="Times New Roman"/>
              <a:cs typeface="Arial" pitchFamily="34" charset="0"/>
            </a:endParaRPr>
          </a:p>
          <a:p>
            <a:pPr marL="192881" indent="-192881">
              <a:buFont typeface="+mj-lt"/>
              <a:buAutoNum type="arabicPeriod" startAt="4"/>
            </a:pPr>
            <a:endParaRPr lang="en-ZA" dirty="0">
              <a:solidFill>
                <a:srgbClr val="002060"/>
              </a:solidFill>
            </a:endParaRPr>
          </a:p>
          <a:p>
            <a:pPr marL="192881" indent="-192881">
              <a:buFont typeface="+mj-lt"/>
              <a:buAutoNum type="arabicPeriod" startAt="4"/>
            </a:pPr>
            <a:endParaRPr lang="en-US" dirty="0">
              <a:solidFill>
                <a:srgbClr val="002060"/>
              </a:solidFill>
            </a:endParaRPr>
          </a:p>
          <a:p>
            <a:pPr algn="l" rtl="0"/>
            <a:endParaRPr lang="en-ZA" dirty="0" smtClean="0">
              <a:solidFill>
                <a:srgbClr val="000000"/>
              </a:solidFill>
            </a:endParaRPr>
          </a:p>
          <a:p>
            <a:pPr marL="192881" indent="-192881">
              <a:buFont typeface="+mj-lt"/>
              <a:buAutoNum type="arabicPeriod"/>
            </a:pPr>
            <a:endParaRPr lang="en-ZA" dirty="0">
              <a:solidFill>
                <a:sysClr val="windowText" lastClr="000000"/>
              </a:solidFill>
              <a:ea typeface="Times New Roman"/>
              <a:cs typeface="Arial" pitchFamily="34" charset="0"/>
            </a:endParaRPr>
          </a:p>
          <a:p>
            <a:pPr marL="192881" indent="-192881">
              <a:buFont typeface="+mj-lt"/>
              <a:buAutoNum type="arabicPeriod"/>
            </a:pPr>
            <a:endParaRPr lang="en-ZA" dirty="0">
              <a:solidFill>
                <a:srgbClr val="000000"/>
              </a:solidFill>
            </a:endParaRPr>
          </a:p>
          <a:p>
            <a:pPr marL="192881" indent="-192881">
              <a:buFont typeface="+mj-lt"/>
              <a:buAutoNum type="arabicPeriod"/>
            </a:pPr>
            <a:endParaRPr lang="en-US" dirty="0"/>
          </a:p>
          <a:p>
            <a:pPr marL="192881" indent="-192881">
              <a:buFont typeface="+mj-lt"/>
              <a:buAutoNum type="arabicPeriod"/>
            </a:pPr>
            <a:endParaRPr lang="en-US" dirty="0"/>
          </a:p>
        </p:txBody>
      </p:sp>
      <p:sp>
        <p:nvSpPr>
          <p:cNvPr id="4" name="TextBox 3"/>
          <p:cNvSpPr txBox="1"/>
          <p:nvPr/>
        </p:nvSpPr>
        <p:spPr>
          <a:xfrm>
            <a:off x="8186166" y="1028700"/>
            <a:ext cx="514350" cy="248209"/>
          </a:xfrm>
          <a:prstGeom prst="rect">
            <a:avLst/>
          </a:prstGeom>
          <a:noFill/>
        </p:spPr>
        <p:txBody>
          <a:bodyPr wrap="square" rtlCol="0">
            <a:spAutoFit/>
          </a:bodyPr>
          <a:lstStyle/>
          <a:p>
            <a:pPr defTabSz="514350" fontAlgn="auto">
              <a:spcBef>
                <a:spcPts val="0"/>
              </a:spcBef>
              <a:spcAft>
                <a:spcPts val="0"/>
              </a:spcAft>
              <a:defRPr/>
            </a:pPr>
            <a:r>
              <a:rPr lang="en-US" sz="1013" b="1" dirty="0">
                <a:solidFill>
                  <a:srgbClr val="FF0000"/>
                </a:solidFill>
                <a:latin typeface="Arial"/>
                <a:ea typeface="+mn-ea"/>
              </a:rPr>
              <a:t>20</a:t>
            </a:r>
            <a:endParaRPr lang="en-ZA" sz="1013" b="1" dirty="0">
              <a:solidFill>
                <a:srgbClr val="FF0000"/>
              </a:solidFill>
              <a:latin typeface="Arial"/>
              <a:ea typeface="+mn-ea"/>
            </a:endParaRPr>
          </a:p>
        </p:txBody>
      </p:sp>
    </p:spTree>
    <p:extLst>
      <p:ext uri="{BB962C8B-B14F-4D97-AF65-F5344CB8AC3E}">
        <p14:creationId xmlns:p14="http://schemas.microsoft.com/office/powerpoint/2010/main" xmlns="" val="502493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4" y="204849"/>
            <a:ext cx="8346187" cy="1062240"/>
          </a:xfrm>
        </p:spPr>
        <p:txBody>
          <a:bodyPr/>
          <a:lstStyle/>
          <a:p>
            <a:pPr algn="l" rtl="0"/>
            <a:r>
              <a:rPr lang="en-ZA" dirty="0" smtClean="0"/>
              <a:t>PROVINCIAL BREAKDOWN</a:t>
            </a:r>
            <a:endParaRPr lang="en-ZA" dirty="0"/>
          </a:p>
        </p:txBody>
      </p:sp>
      <p:sp>
        <p:nvSpPr>
          <p:cNvPr id="3" name="Text Placeholder 2"/>
          <p:cNvSpPr>
            <a:spLocks noGrp="1"/>
          </p:cNvSpPr>
          <p:nvPr>
            <p:ph type="body" idx="1"/>
          </p:nvPr>
        </p:nvSpPr>
        <p:spPr>
          <a:xfrm>
            <a:off x="200026" y="1367732"/>
            <a:ext cx="8534638" cy="607372"/>
          </a:xfrm>
        </p:spPr>
        <p:txBody>
          <a:bodyPr/>
          <a:lstStyle/>
          <a:p>
            <a:pPr marL="0" indent="0" defTabSz="257175" fontAlgn="b">
              <a:buNone/>
              <a:defRPr/>
            </a:pPr>
            <a:r>
              <a:rPr lang="en-ZA" sz="1800" b="1" dirty="0" smtClean="0">
                <a:solidFill>
                  <a:prstClr val="black"/>
                </a:solidFill>
                <a:cs typeface="Arial" pitchFamily="34" charset="0"/>
              </a:rPr>
              <a:t>90</a:t>
            </a:r>
            <a:r>
              <a:rPr lang="en-ZA" sz="1800" b="1" dirty="0">
                <a:solidFill>
                  <a:prstClr val="black"/>
                </a:solidFill>
                <a:cs typeface="Arial" pitchFamily="34" charset="0"/>
              </a:rPr>
              <a:t>%</a:t>
            </a:r>
            <a:r>
              <a:rPr lang="en-ZA" sz="1800" b="1" dirty="0">
                <a:solidFill>
                  <a:prstClr val="black"/>
                </a:solidFill>
                <a:ea typeface="Times New Roman"/>
                <a:cs typeface="Arial" pitchFamily="34" charset="0"/>
              </a:rPr>
              <a:t> of claims adjudicated within 30 working days of receipt</a:t>
            </a:r>
          </a:p>
          <a:p>
            <a:pPr defTabSz="257175" fontAlgn="b">
              <a:defRPr/>
            </a:pPr>
            <a:endParaRPr lang="en-ZA" sz="180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sp>
        <p:nvSpPr>
          <p:cNvPr id="5" name="TextBox 4"/>
          <p:cNvSpPr txBox="1"/>
          <p:nvPr/>
        </p:nvSpPr>
        <p:spPr>
          <a:xfrm>
            <a:off x="8001000" y="1071563"/>
            <a:ext cx="471488" cy="369332"/>
          </a:xfrm>
          <a:prstGeom prst="rect">
            <a:avLst/>
          </a:prstGeom>
          <a:noFill/>
        </p:spPr>
        <p:txBody>
          <a:bodyPr wrap="square" rtlCol="0">
            <a:spAutoFit/>
          </a:bodyPr>
          <a:lstStyle/>
          <a:p>
            <a:r>
              <a:rPr lang="en-US" b="1" dirty="0" smtClean="0">
                <a:solidFill>
                  <a:srgbClr val="FF0000"/>
                </a:solidFill>
              </a:rPr>
              <a:t>22</a:t>
            </a:r>
            <a:endParaRPr lang="en-ZA" b="1" dirty="0">
              <a:solidFill>
                <a:srgbClr val="FF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3073908464"/>
              </p:ext>
            </p:extLst>
          </p:nvPr>
        </p:nvGraphicFramePr>
        <p:xfrm>
          <a:off x="292608" y="1874574"/>
          <a:ext cx="8565643" cy="4242766"/>
        </p:xfrm>
        <a:graphic>
          <a:graphicData uri="http://schemas.openxmlformats.org/drawingml/2006/table">
            <a:tbl>
              <a:tblPr firstRow="1" firstCol="1" bandRow="1"/>
              <a:tblGrid>
                <a:gridCol w="1190479">
                  <a:extLst>
                    <a:ext uri="{9D8B030D-6E8A-4147-A177-3AD203B41FA5}">
                      <a16:colId xmlns:a16="http://schemas.microsoft.com/office/drawing/2014/main" xmlns="" val="807021069"/>
                    </a:ext>
                  </a:extLst>
                </a:gridCol>
                <a:gridCol w="1219516">
                  <a:extLst>
                    <a:ext uri="{9D8B030D-6E8A-4147-A177-3AD203B41FA5}">
                      <a16:colId xmlns:a16="http://schemas.microsoft.com/office/drawing/2014/main" xmlns="" val="995873555"/>
                    </a:ext>
                  </a:extLst>
                </a:gridCol>
                <a:gridCol w="1567949">
                  <a:extLst>
                    <a:ext uri="{9D8B030D-6E8A-4147-A177-3AD203B41FA5}">
                      <a16:colId xmlns:a16="http://schemas.microsoft.com/office/drawing/2014/main" xmlns="" val="2272139948"/>
                    </a:ext>
                  </a:extLst>
                </a:gridCol>
                <a:gridCol w="1509875">
                  <a:extLst>
                    <a:ext uri="{9D8B030D-6E8A-4147-A177-3AD203B41FA5}">
                      <a16:colId xmlns:a16="http://schemas.microsoft.com/office/drawing/2014/main" xmlns="" val="30436671"/>
                    </a:ext>
                  </a:extLst>
                </a:gridCol>
                <a:gridCol w="1567949">
                  <a:extLst>
                    <a:ext uri="{9D8B030D-6E8A-4147-A177-3AD203B41FA5}">
                      <a16:colId xmlns:a16="http://schemas.microsoft.com/office/drawing/2014/main" xmlns="" val="2299351960"/>
                    </a:ext>
                  </a:extLst>
                </a:gridCol>
                <a:gridCol w="1509875">
                  <a:extLst>
                    <a:ext uri="{9D8B030D-6E8A-4147-A177-3AD203B41FA5}">
                      <a16:colId xmlns:a16="http://schemas.microsoft.com/office/drawing/2014/main" xmlns="" val="1115241938"/>
                    </a:ext>
                  </a:extLst>
                </a:gridCol>
              </a:tblGrid>
              <a:tr h="651250">
                <a:tc>
                  <a:txBody>
                    <a:bodyPr/>
                    <a:lstStyle/>
                    <a:p>
                      <a:pPr algn="ctr">
                        <a:spcAft>
                          <a:spcPts val="0"/>
                        </a:spcAft>
                      </a:pPr>
                      <a:r>
                        <a:rPr lang="en-ZA" sz="1400" b="1" dirty="0">
                          <a:solidFill>
                            <a:schemeClr val="tx2"/>
                          </a:solidFill>
                          <a:effectLst/>
                          <a:latin typeface="+mn-lt"/>
                          <a:ea typeface="Calibri" panose="020F0502020204030204" pitchFamily="34" charset="0"/>
                        </a:rPr>
                        <a:t>Province</a:t>
                      </a:r>
                    </a:p>
                  </a:txBody>
                  <a:tcPr marL="38576" marR="38576" marT="0" marB="0">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Total Received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Adjudicated</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Percentage</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Adjudicated in 30 days </a:t>
                      </a:r>
                    </a:p>
                  </a:txBody>
                  <a:tcPr marL="38576" marR="38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Percentage</a:t>
                      </a:r>
                    </a:p>
                  </a:txBody>
                  <a:tcPr marL="38576" marR="38576" marT="0" marB="0">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88534242"/>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EC</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8008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6908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a:solidFill>
                            <a:schemeClr val="tx2"/>
                          </a:solidFill>
                          <a:effectLst/>
                          <a:latin typeface="+mn-lt"/>
                          <a:ea typeface="Calibri" panose="020F0502020204030204" pitchFamily="34" charset="0"/>
                        </a:rPr>
                        <a:t>6408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80%</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824008455"/>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FS</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2356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2228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95%</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a:solidFill>
                            <a:schemeClr val="tx2"/>
                          </a:solidFill>
                          <a:effectLst/>
                          <a:latin typeface="+mn-lt"/>
                          <a:ea typeface="Calibri" panose="020F0502020204030204" pitchFamily="34" charset="0"/>
                        </a:rPr>
                        <a:t>1944</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83%</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4127787713"/>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GP</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25557</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21229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83%</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20107</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79%</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60240069"/>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KZN</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13778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12822</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93%</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11875</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86%</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424494279"/>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LIM</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8419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7523</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7323</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87%</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425326060"/>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MP</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7896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7220</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91%</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6796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86%</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558622632"/>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NC</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4771</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4496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94%</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4299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90%</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782057067"/>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NW</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1701</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1206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71%</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1078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63%</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532722310"/>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WC</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30249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26859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89%</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25356</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84%</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373412875"/>
                  </a:ext>
                </a:extLst>
              </a:tr>
              <a:tr h="325626">
                <a:tc>
                  <a:txBody>
                    <a:bodyPr/>
                    <a:lstStyle/>
                    <a:p>
                      <a:pPr algn="ctr">
                        <a:spcAft>
                          <a:spcPts val="0"/>
                        </a:spcAft>
                      </a:pPr>
                      <a:r>
                        <a:rPr lang="en-ZA" sz="1400" b="1" dirty="0">
                          <a:solidFill>
                            <a:schemeClr val="tx2"/>
                          </a:solidFill>
                          <a:effectLst/>
                          <a:latin typeface="+mn-lt"/>
                          <a:ea typeface="Calibri" panose="020F0502020204030204" pitchFamily="34" charset="0"/>
                        </a:rPr>
                        <a:t>HO</a:t>
                      </a:r>
                    </a:p>
                  </a:txBody>
                  <a:tcPr marL="38576" marR="38576" marT="0" marB="0" anchor="b">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38</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4</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11%</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ZA" sz="1400" b="1">
                          <a:solidFill>
                            <a:schemeClr val="tx2"/>
                          </a:solidFill>
                          <a:effectLst/>
                          <a:latin typeface="+mn-lt"/>
                          <a:ea typeface="Calibri" panose="020F0502020204030204" pitchFamily="34" charset="0"/>
                        </a:rPr>
                        <a:t>2</a:t>
                      </a:r>
                    </a:p>
                  </a:txBody>
                  <a:tcPr marL="38576" marR="38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5%</a:t>
                      </a:r>
                    </a:p>
                  </a:txBody>
                  <a:tcPr marL="38576" marR="38576" marT="0" marB="0" anchor="b">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968269717"/>
                  </a:ext>
                </a:extLst>
              </a:tr>
              <a:tr h="335256">
                <a:tc>
                  <a:txBody>
                    <a:bodyPr/>
                    <a:lstStyle/>
                    <a:p>
                      <a:pPr algn="ctr">
                        <a:spcAft>
                          <a:spcPts val="0"/>
                        </a:spcAft>
                      </a:pPr>
                      <a:r>
                        <a:rPr lang="en-ZA" sz="1400" b="1" dirty="0" smtClean="0">
                          <a:solidFill>
                            <a:schemeClr val="tx2"/>
                          </a:solidFill>
                          <a:effectLst/>
                          <a:latin typeface="+mn-lt"/>
                          <a:ea typeface="Calibri" panose="020F0502020204030204" pitchFamily="34" charset="0"/>
                        </a:rPr>
                        <a:t>Total</a:t>
                      </a:r>
                      <a:endParaRPr lang="en-ZA" sz="1400" b="1" dirty="0">
                        <a:solidFill>
                          <a:schemeClr val="tx2"/>
                        </a:solidFill>
                        <a:effectLst/>
                        <a:latin typeface="+mn-lt"/>
                        <a:ea typeface="Calibri" panose="020F0502020204030204" pitchFamily="34" charset="0"/>
                      </a:endParaRPr>
                    </a:p>
                  </a:txBody>
                  <a:tcPr marL="38576" marR="38576" marT="0" marB="0" anchor="ctr">
                    <a:lnL w="19050" cap="flat" cmpd="sng" algn="ctr">
                      <a:solidFill>
                        <a:srgbClr val="70AD4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rgbClr val="FFFFFF"/>
                    </a:solidFill>
                  </a:tcPr>
                </a:tc>
                <a:tc>
                  <a:txBody>
                    <a:bodyPr/>
                    <a:lstStyle/>
                    <a:p>
                      <a:pPr algn="ctr">
                        <a:spcAft>
                          <a:spcPts val="0"/>
                        </a:spcAft>
                      </a:pPr>
                      <a:r>
                        <a:rPr lang="en-ZA" sz="1400" b="1" dirty="0">
                          <a:solidFill>
                            <a:schemeClr val="tx2"/>
                          </a:solidFill>
                          <a:effectLst/>
                          <a:latin typeface="+mn-lt"/>
                          <a:ea typeface="Calibri" panose="020F0502020204030204" pitchFamily="34" charset="0"/>
                        </a:rPr>
                        <a:t>102773</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spcAft>
                          <a:spcPts val="0"/>
                        </a:spcAft>
                      </a:pPr>
                      <a:r>
                        <a:rPr lang="en-ZA" sz="1400" b="1">
                          <a:solidFill>
                            <a:schemeClr val="tx2"/>
                          </a:solidFill>
                          <a:effectLst/>
                          <a:latin typeface="+mn-lt"/>
                          <a:ea typeface="Calibri" panose="020F0502020204030204" pitchFamily="34" charset="0"/>
                        </a:rPr>
                        <a:t>90495</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88%</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chemeClr val="bg1"/>
                    </a:solidFill>
                  </a:tcPr>
                </a:tc>
                <a:tc>
                  <a:txBody>
                    <a:bodyPr/>
                    <a:lstStyle/>
                    <a:p>
                      <a:pPr algn="ctr">
                        <a:spcAft>
                          <a:spcPts val="0"/>
                        </a:spcAft>
                      </a:pPr>
                      <a:r>
                        <a:rPr lang="en-ZA" sz="1400" b="1">
                          <a:solidFill>
                            <a:schemeClr val="tx2"/>
                          </a:solidFill>
                          <a:effectLst/>
                          <a:latin typeface="+mn-lt"/>
                          <a:ea typeface="Calibri" panose="020F0502020204030204" pitchFamily="34" charset="0"/>
                        </a:rPr>
                        <a:t>85188</a:t>
                      </a:r>
                    </a:p>
                  </a:txBody>
                  <a:tcPr marL="38576" marR="3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tcPr>
                </a:tc>
                <a:tc>
                  <a:txBody>
                    <a:bodyPr/>
                    <a:lstStyle/>
                    <a:p>
                      <a:pPr algn="ctr">
                        <a:spcAft>
                          <a:spcPts val="0"/>
                        </a:spcAft>
                      </a:pPr>
                      <a:r>
                        <a:rPr lang="en-ZA" sz="1400" b="1" dirty="0">
                          <a:solidFill>
                            <a:schemeClr val="tx2"/>
                          </a:solidFill>
                          <a:effectLst/>
                          <a:latin typeface="+mn-lt"/>
                          <a:ea typeface="Calibri" panose="020F0502020204030204" pitchFamily="34" charset="0"/>
                        </a:rPr>
                        <a:t>83%</a:t>
                      </a:r>
                    </a:p>
                  </a:txBody>
                  <a:tcPr marL="38576" marR="38576" marT="0" marB="0" anchor="ctr">
                    <a:lnL w="12700" cap="flat" cmpd="sng" algn="ctr">
                      <a:solidFill>
                        <a:srgbClr val="000000"/>
                      </a:solidFill>
                      <a:prstDash val="solid"/>
                      <a:round/>
                      <a:headEnd type="none" w="med" len="med"/>
                      <a:tailEnd type="none" w="med" len="med"/>
                    </a:lnL>
                    <a:lnR w="19050" cap="flat" cmpd="sng" algn="ctr">
                      <a:solidFill>
                        <a:srgbClr val="70AD47"/>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70AD47"/>
                      </a:solidFill>
                      <a:prstDash val="solid"/>
                      <a:round/>
                      <a:headEnd type="none" w="med" len="med"/>
                      <a:tailEnd type="none" w="med" len="med"/>
                    </a:lnB>
                    <a:solidFill>
                      <a:srgbClr val="FF0000"/>
                    </a:solidFill>
                  </a:tcPr>
                </a:tc>
                <a:extLst>
                  <a:ext uri="{0D108BD9-81ED-4DB2-BD59-A6C34878D82A}">
                    <a16:rowId xmlns:a16="http://schemas.microsoft.com/office/drawing/2014/main" xmlns="" val="1738588143"/>
                  </a:ext>
                </a:extLst>
              </a:tr>
            </a:tbl>
          </a:graphicData>
        </a:graphic>
      </p:graphicFrame>
    </p:spTree>
    <p:extLst>
      <p:ext uri="{BB962C8B-B14F-4D97-AF65-F5344CB8AC3E}">
        <p14:creationId xmlns:p14="http://schemas.microsoft.com/office/powerpoint/2010/main" xmlns="" val="2176174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PRESENTATION CONTENT</a:t>
            </a:r>
            <a:endParaRPr lang="en-US" altLang="en-US" sz="3200" dirty="0">
              <a:ea typeface="ＭＳ Ｐゴシック" pitchFamily="34" charset="-128"/>
            </a:endParaRPr>
          </a:p>
        </p:txBody>
      </p:sp>
      <p:sp>
        <p:nvSpPr>
          <p:cNvPr id="17412" name="Slide Number Placeholder 1"/>
          <p:cNvSpPr>
            <a:spLocks noGrp="1"/>
          </p:cNvSpPr>
          <p:nvPr>
            <p:ph type="sldNum" sz="quarter" idx="12"/>
          </p:nvPr>
        </p:nvSpPr>
        <p:spPr bwMode="auto">
          <a:xfrm>
            <a:off x="7010400"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2</a:t>
            </a:fld>
            <a:endParaRPr lang="en-US" altLang="en-US" sz="1200" b="1" dirty="0">
              <a:solidFill>
                <a:schemeClr val="bg1"/>
              </a:solidFill>
            </a:endParaRPr>
          </a:p>
        </p:txBody>
      </p:sp>
      <p:sp>
        <p:nvSpPr>
          <p:cNvPr id="8" name="Content Placeholder 2"/>
          <p:cNvSpPr txBox="1">
            <a:spLocks/>
          </p:cNvSpPr>
          <p:nvPr/>
        </p:nvSpPr>
        <p:spPr bwMode="auto">
          <a:xfrm>
            <a:off x="285750" y="1327730"/>
            <a:ext cx="8529637" cy="4915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lstStyle>
            <a:lvl1pPr marL="342900" indent="-342900">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lvl="0">
              <a:buAutoNum type="arabicPeriod"/>
            </a:pPr>
            <a:r>
              <a:rPr lang="en-US" altLang="en-US" sz="2400" dirty="0">
                <a:latin typeface="Arial" charset="0"/>
              </a:rPr>
              <a:t>Introduction </a:t>
            </a:r>
          </a:p>
          <a:p>
            <a:pPr lvl="0">
              <a:buAutoNum type="arabicPeriod"/>
            </a:pPr>
            <a:r>
              <a:rPr lang="en-US" altLang="en-US" sz="2400" dirty="0">
                <a:latin typeface="Arial" charset="0"/>
              </a:rPr>
              <a:t>Vision and Mission </a:t>
            </a:r>
          </a:p>
          <a:p>
            <a:pPr lvl="0">
              <a:buAutoNum type="arabicPeriod"/>
            </a:pPr>
            <a:r>
              <a:rPr lang="en-US" altLang="en-US" sz="2400" dirty="0">
                <a:latin typeface="Arial" charset="0"/>
              </a:rPr>
              <a:t>Footprint</a:t>
            </a:r>
          </a:p>
          <a:p>
            <a:pPr lvl="0">
              <a:buAutoNum type="arabicPeriod"/>
            </a:pPr>
            <a:r>
              <a:rPr lang="en-US" altLang="en-US" sz="2400" dirty="0">
                <a:latin typeface="Arial" charset="0"/>
              </a:rPr>
              <a:t>Strategic Focus and Service Offerings</a:t>
            </a:r>
          </a:p>
          <a:p>
            <a:pPr lvl="0">
              <a:buAutoNum type="arabicPeriod"/>
            </a:pPr>
            <a:r>
              <a:rPr lang="en-US" altLang="en-US" sz="2400" dirty="0">
                <a:latin typeface="Arial" charset="0"/>
              </a:rPr>
              <a:t>Link to Government Outcomes </a:t>
            </a:r>
          </a:p>
          <a:p>
            <a:pPr lvl="0">
              <a:buAutoNum type="arabicPeriod"/>
            </a:pPr>
            <a:r>
              <a:rPr lang="en-US" altLang="en-US" sz="2400" dirty="0">
                <a:latin typeface="Arial" charset="0"/>
              </a:rPr>
              <a:t>Quarter 3</a:t>
            </a:r>
            <a:r>
              <a:rPr lang="en-US" altLang="en-US" sz="2400" dirty="0" smtClean="0">
                <a:latin typeface="Arial" charset="0"/>
              </a:rPr>
              <a:t> </a:t>
            </a:r>
            <a:r>
              <a:rPr lang="en-US" altLang="en-US" sz="2400" dirty="0">
                <a:latin typeface="Arial" charset="0"/>
              </a:rPr>
              <a:t>Performance</a:t>
            </a:r>
          </a:p>
          <a:p>
            <a:pPr lvl="0">
              <a:buAutoNum type="arabicPeriod"/>
            </a:pPr>
            <a:r>
              <a:rPr lang="en-US" altLang="en-US" sz="2400" dirty="0">
                <a:latin typeface="Arial" charset="0"/>
              </a:rPr>
              <a:t>Provincial Breakdown</a:t>
            </a:r>
          </a:p>
          <a:p>
            <a:pPr marL="0" indent="0">
              <a:spcBef>
                <a:spcPct val="0"/>
              </a:spcBef>
              <a:buFontTx/>
              <a:buAutoNum type="arabicPeriod"/>
            </a:pPr>
            <a:r>
              <a:rPr lang="en-US" altLang="en-US" sz="2400" dirty="0" smtClean="0">
                <a:solidFill>
                  <a:prstClr val="black"/>
                </a:solidFill>
                <a:latin typeface="Arial" charset="0"/>
                <a:ea typeface="ＭＳ Ｐゴシック" pitchFamily="34" charset="-128"/>
              </a:rPr>
              <a:t> Financial Performance</a:t>
            </a:r>
          </a:p>
        </p:txBody>
      </p:sp>
    </p:spTree>
    <p:extLst>
      <p:ext uri="{BB962C8B-B14F-4D97-AF65-F5344CB8AC3E}">
        <p14:creationId xmlns:p14="http://schemas.microsoft.com/office/powerpoint/2010/main" xmlns="" val="387213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68" y="338328"/>
            <a:ext cx="8307895" cy="950976"/>
          </a:xfrm>
        </p:spPr>
        <p:txBody>
          <a:bodyPr/>
          <a:lstStyle/>
          <a:p>
            <a:pPr algn="l" rtl="0"/>
            <a:r>
              <a:rPr lang="en-ZA" dirty="0" smtClean="0"/>
              <a:t>PROVINCIAL BREAKDOWN</a:t>
            </a:r>
            <a:endParaRPr lang="en-ZA" dirty="0"/>
          </a:p>
        </p:txBody>
      </p:sp>
      <p:sp>
        <p:nvSpPr>
          <p:cNvPr id="3" name="Text Placeholder 2"/>
          <p:cNvSpPr>
            <a:spLocks noGrp="1"/>
          </p:cNvSpPr>
          <p:nvPr>
            <p:ph type="body" idx="1"/>
          </p:nvPr>
        </p:nvSpPr>
        <p:spPr>
          <a:xfrm>
            <a:off x="161807" y="1253983"/>
            <a:ext cx="8534638" cy="446802"/>
          </a:xfrm>
        </p:spPr>
        <p:txBody>
          <a:bodyPr/>
          <a:lstStyle/>
          <a:p>
            <a:pPr marL="0" indent="0" defTabSz="257175" fontAlgn="b">
              <a:buNone/>
              <a:defRPr/>
            </a:pPr>
            <a:r>
              <a:rPr lang="en-ZA" sz="1800" b="1" dirty="0" smtClean="0">
                <a:solidFill>
                  <a:prstClr val="black"/>
                </a:solidFill>
                <a:cs typeface="Arial" pitchFamily="34" charset="0"/>
              </a:rPr>
              <a:t>85</a:t>
            </a:r>
            <a:r>
              <a:rPr lang="en-ZA" sz="1800" b="1" dirty="0">
                <a:solidFill>
                  <a:prstClr val="black"/>
                </a:solidFill>
                <a:cs typeface="Arial" pitchFamily="34" charset="0"/>
              </a:rPr>
              <a:t>%</a:t>
            </a:r>
            <a:r>
              <a:rPr lang="en-ZA" sz="1800" b="1" dirty="0">
                <a:solidFill>
                  <a:prstClr val="black"/>
                </a:solidFill>
                <a:ea typeface="Times New Roman"/>
                <a:cs typeface="Arial" pitchFamily="34" charset="0"/>
              </a:rPr>
              <a:t> of Medical Invoices Finalised within 40 working days</a:t>
            </a:r>
            <a:endParaRPr lang="en-ZA" sz="180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1326809472"/>
              </p:ext>
            </p:extLst>
          </p:nvPr>
        </p:nvGraphicFramePr>
        <p:xfrm>
          <a:off x="292608" y="1883205"/>
          <a:ext cx="8565645" cy="4005536"/>
        </p:xfrm>
        <a:graphic>
          <a:graphicData uri="http://schemas.openxmlformats.org/drawingml/2006/table">
            <a:tbl>
              <a:tblPr firstRow="1" bandRow="1">
                <a:tableStyleId>{F5AB1C69-6EDB-4FF4-983F-18BD219EF322}</a:tableStyleId>
              </a:tblPr>
              <a:tblGrid>
                <a:gridCol w="708683">
                  <a:extLst>
                    <a:ext uri="{9D8B030D-6E8A-4147-A177-3AD203B41FA5}">
                      <a16:colId xmlns:a16="http://schemas.microsoft.com/office/drawing/2014/main" xmlns="" val="115651493"/>
                    </a:ext>
                  </a:extLst>
                </a:gridCol>
                <a:gridCol w="1102546">
                  <a:extLst>
                    <a:ext uri="{9D8B030D-6E8A-4147-A177-3AD203B41FA5}">
                      <a16:colId xmlns:a16="http://schemas.microsoft.com/office/drawing/2014/main" xmlns="" val="3290742432"/>
                    </a:ext>
                  </a:extLst>
                </a:gridCol>
                <a:gridCol w="1577876">
                  <a:extLst>
                    <a:ext uri="{9D8B030D-6E8A-4147-A177-3AD203B41FA5}">
                      <a16:colId xmlns:a16="http://schemas.microsoft.com/office/drawing/2014/main" xmlns="" val="2125234546"/>
                    </a:ext>
                  </a:extLst>
                </a:gridCol>
                <a:gridCol w="1420794">
                  <a:extLst>
                    <a:ext uri="{9D8B030D-6E8A-4147-A177-3AD203B41FA5}">
                      <a16:colId xmlns:a16="http://schemas.microsoft.com/office/drawing/2014/main" xmlns="" val="20003"/>
                    </a:ext>
                  </a:extLst>
                </a:gridCol>
                <a:gridCol w="2384146">
                  <a:extLst>
                    <a:ext uri="{9D8B030D-6E8A-4147-A177-3AD203B41FA5}">
                      <a16:colId xmlns:a16="http://schemas.microsoft.com/office/drawing/2014/main" xmlns="" val="20004"/>
                    </a:ext>
                  </a:extLst>
                </a:gridCol>
                <a:gridCol w="1371600">
                  <a:extLst>
                    <a:ext uri="{9D8B030D-6E8A-4147-A177-3AD203B41FA5}">
                      <a16:colId xmlns:a16="http://schemas.microsoft.com/office/drawing/2014/main" xmlns="" val="3092822871"/>
                    </a:ext>
                  </a:extLst>
                </a:gridCol>
              </a:tblGrid>
              <a:tr h="639679">
                <a:tc>
                  <a:txBody>
                    <a:bodyPr/>
                    <a:lstStyle/>
                    <a:p>
                      <a:pPr algn="l" fontAlgn="b"/>
                      <a:r>
                        <a:rPr lang="en-ZA" sz="1400" b="1" u="none" strike="noStrike" dirty="0">
                          <a:solidFill>
                            <a:schemeClr val="bg1"/>
                          </a:solidFill>
                          <a:effectLst/>
                          <a:latin typeface="+mn-lt"/>
                          <a:cs typeface="Calibri" panose="020F0502020204030204" pitchFamily="34" charset="0"/>
                        </a:rPr>
                        <a:t>Province</a:t>
                      </a:r>
                      <a:endParaRPr lang="en-ZA" sz="1400" b="1" i="0" u="none" strike="noStrike" dirty="0">
                        <a:solidFill>
                          <a:schemeClr val="bg1"/>
                        </a:solidFill>
                        <a:effectLst/>
                        <a:latin typeface="+mn-lt"/>
                        <a:cs typeface="Calibri" panose="020F0502020204030204" pitchFamily="34" charset="0"/>
                      </a:endParaRPr>
                    </a:p>
                  </a:txBody>
                  <a:tcPr marL="5358" marR="5358" marT="5358" marB="0" anchor="b"/>
                </a:tc>
                <a:tc>
                  <a:txBody>
                    <a:bodyPr/>
                    <a:lstStyle/>
                    <a:p>
                      <a:pPr algn="ctr" fontAlgn="b"/>
                      <a:r>
                        <a:rPr lang="en-ZA" sz="1400" b="1" u="none" strike="noStrike" dirty="0" smtClean="0">
                          <a:solidFill>
                            <a:schemeClr val="bg1"/>
                          </a:solidFill>
                          <a:effectLst/>
                          <a:latin typeface="+mn-lt"/>
                          <a:cs typeface="Calibri" panose="020F0502020204030204" pitchFamily="34" charset="0"/>
                        </a:rPr>
                        <a:t>Total Received</a:t>
                      </a:r>
                      <a:endParaRPr lang="en-ZA" sz="1400" b="1" i="0" u="none" strike="noStrike" dirty="0">
                        <a:solidFill>
                          <a:schemeClr val="bg1"/>
                        </a:solidFill>
                        <a:effectLst/>
                        <a:latin typeface="+mn-lt"/>
                        <a:cs typeface="Calibri" panose="020F0502020204030204" pitchFamily="34" charset="0"/>
                      </a:endParaRPr>
                    </a:p>
                  </a:txBody>
                  <a:tcPr marL="5358" marR="5358" marT="5358"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mn-lt"/>
                          <a:cs typeface="Calibri" panose="020F0502020204030204" pitchFamily="34" charset="0"/>
                        </a:rPr>
                        <a:t>Total Finalised</a:t>
                      </a:r>
                    </a:p>
                  </a:txBody>
                  <a:tcPr marL="5358" marR="5358" marT="5358"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mn-lt"/>
                          <a:cs typeface="Calibri" panose="020F0502020204030204" pitchFamily="34" charset="0"/>
                        </a:rPr>
                        <a:t>Percentage</a:t>
                      </a:r>
                    </a:p>
                  </a:txBody>
                  <a:tcPr marL="5358" marR="5358" marT="5358"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mn-lt"/>
                          <a:cs typeface="Calibri" panose="020F0502020204030204" pitchFamily="34" charset="0"/>
                        </a:rPr>
                        <a:t>Finalised in</a:t>
                      </a:r>
                      <a:r>
                        <a:rPr lang="en-ZA" sz="1400" b="1" i="0" u="none" strike="noStrike" baseline="0" dirty="0" smtClean="0">
                          <a:solidFill>
                            <a:schemeClr val="bg1"/>
                          </a:solidFill>
                          <a:effectLst/>
                          <a:latin typeface="+mn-lt"/>
                          <a:cs typeface="Calibri" panose="020F0502020204030204" pitchFamily="34" charset="0"/>
                        </a:rPr>
                        <a:t> 40 Working days</a:t>
                      </a:r>
                      <a:endParaRPr lang="en-ZA" sz="1400" b="1" i="0" u="none" strike="noStrike" dirty="0" smtClean="0">
                        <a:solidFill>
                          <a:schemeClr val="bg1"/>
                        </a:solidFill>
                        <a:effectLst/>
                        <a:latin typeface="+mn-lt"/>
                        <a:cs typeface="Calibri" panose="020F0502020204030204" pitchFamily="34" charset="0"/>
                      </a:endParaRPr>
                    </a:p>
                  </a:txBody>
                  <a:tcPr marL="5358" marR="5358" marT="5358"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ZA" sz="1400" b="1" i="0" u="none" strike="noStrike" dirty="0" smtClean="0">
                          <a:solidFill>
                            <a:schemeClr val="bg1"/>
                          </a:solidFill>
                          <a:effectLst/>
                          <a:latin typeface="+mn-lt"/>
                          <a:cs typeface="Calibri" panose="020F0502020204030204" pitchFamily="34" charset="0"/>
                        </a:rPr>
                        <a:t>Percentage</a:t>
                      </a:r>
                    </a:p>
                  </a:txBody>
                  <a:tcPr marL="5358" marR="5358" marT="5358" marB="0" anchor="b"/>
                </a:tc>
                <a:extLst>
                  <a:ext uri="{0D108BD9-81ED-4DB2-BD59-A6C34878D82A}">
                    <a16:rowId xmlns:a16="http://schemas.microsoft.com/office/drawing/2014/main" xmlns="" val="1118617310"/>
                  </a:ext>
                </a:extLst>
              </a:tr>
              <a:tr h="411650">
                <a:tc>
                  <a:txBody>
                    <a:bodyPr/>
                    <a:lstStyle/>
                    <a:p>
                      <a:pPr algn="ctr" fontAlgn="b"/>
                      <a:r>
                        <a:rPr lang="en-ZA" sz="1400" b="1" i="0" u="none" strike="noStrike" dirty="0">
                          <a:solidFill>
                            <a:srgbClr val="000000"/>
                          </a:solidFill>
                          <a:effectLst/>
                          <a:latin typeface="+mn-lt"/>
                          <a:cs typeface="Calibri" panose="020F0502020204030204" pitchFamily="34" charset="0"/>
                        </a:rPr>
                        <a:t>EC</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25288</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18379</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73%</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16054</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63%</a:t>
                      </a:r>
                    </a:p>
                  </a:txBody>
                  <a:tcPr marL="5358" marR="5358" marT="5358" marB="0" anchor="b">
                    <a:solidFill>
                      <a:srgbClr val="FF0000"/>
                    </a:solidFill>
                  </a:tcPr>
                </a:tc>
                <a:extLst>
                  <a:ext uri="{0D108BD9-81ED-4DB2-BD59-A6C34878D82A}">
                    <a16:rowId xmlns:a16="http://schemas.microsoft.com/office/drawing/2014/main" xmlns="" val="1734772779"/>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FS</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28337</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21191</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75%</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15625</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55%</a:t>
                      </a:r>
                    </a:p>
                  </a:txBody>
                  <a:tcPr marL="5358" marR="5358" marT="5358" marB="0" anchor="b">
                    <a:solidFill>
                      <a:srgbClr val="FF0000"/>
                    </a:solidFill>
                  </a:tcPr>
                </a:tc>
                <a:extLst>
                  <a:ext uri="{0D108BD9-81ED-4DB2-BD59-A6C34878D82A}">
                    <a16:rowId xmlns:a16="http://schemas.microsoft.com/office/drawing/2014/main" xmlns="" val="893853635"/>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GP</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255587</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212104</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83%</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187143</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73%</a:t>
                      </a:r>
                    </a:p>
                  </a:txBody>
                  <a:tcPr marL="5358" marR="5358" marT="5358" marB="0" anchor="b">
                    <a:solidFill>
                      <a:srgbClr val="FF0000"/>
                    </a:solidFill>
                  </a:tcPr>
                </a:tc>
                <a:extLst>
                  <a:ext uri="{0D108BD9-81ED-4DB2-BD59-A6C34878D82A}">
                    <a16:rowId xmlns:a16="http://schemas.microsoft.com/office/drawing/2014/main" xmlns="" val="2941298723"/>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KZN</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47586</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40031</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84%</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28031</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59%</a:t>
                      </a:r>
                    </a:p>
                  </a:txBody>
                  <a:tcPr marL="5358" marR="5358" marT="5358" marB="0" anchor="b">
                    <a:solidFill>
                      <a:srgbClr val="FF0000"/>
                    </a:solidFill>
                  </a:tcPr>
                </a:tc>
                <a:extLst>
                  <a:ext uri="{0D108BD9-81ED-4DB2-BD59-A6C34878D82A}">
                    <a16:rowId xmlns:a16="http://schemas.microsoft.com/office/drawing/2014/main" xmlns="" val="417976218"/>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LIM</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29777</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27209</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91%</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24755</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83%</a:t>
                      </a:r>
                    </a:p>
                  </a:txBody>
                  <a:tcPr marL="5358" marR="5358" marT="5358" marB="0" anchor="b">
                    <a:solidFill>
                      <a:srgbClr val="FF0000"/>
                    </a:solidFill>
                  </a:tcPr>
                </a:tc>
                <a:extLst>
                  <a:ext uri="{0D108BD9-81ED-4DB2-BD59-A6C34878D82A}">
                    <a16:rowId xmlns:a16="http://schemas.microsoft.com/office/drawing/2014/main" xmlns="" val="1806365623"/>
                  </a:ext>
                </a:extLst>
              </a:tr>
              <a:tr h="319232">
                <a:tc>
                  <a:txBody>
                    <a:bodyPr/>
                    <a:lstStyle/>
                    <a:p>
                      <a:pPr algn="ctr" fontAlgn="b"/>
                      <a:r>
                        <a:rPr lang="en-ZA" sz="1400" b="1" i="0" u="none" strike="noStrike" dirty="0">
                          <a:solidFill>
                            <a:srgbClr val="000000"/>
                          </a:solidFill>
                          <a:effectLst/>
                          <a:latin typeface="+mn-lt"/>
                          <a:cs typeface="Calibri" panose="020F0502020204030204" pitchFamily="34" charset="0"/>
                        </a:rPr>
                        <a:t>MP</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40812</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32815</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80%</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25319</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62%</a:t>
                      </a:r>
                    </a:p>
                  </a:txBody>
                  <a:tcPr marL="5358" marR="5358" marT="5358" marB="0" anchor="b">
                    <a:solidFill>
                      <a:srgbClr val="FF0000"/>
                    </a:solidFill>
                  </a:tcPr>
                </a:tc>
                <a:extLst>
                  <a:ext uri="{0D108BD9-81ED-4DB2-BD59-A6C34878D82A}">
                    <a16:rowId xmlns:a16="http://schemas.microsoft.com/office/drawing/2014/main" xmlns="" val="1222244105"/>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NC</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4641</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3281</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71%</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2405</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52%</a:t>
                      </a:r>
                    </a:p>
                  </a:txBody>
                  <a:tcPr marL="5358" marR="5358" marT="5358" marB="0" anchor="b">
                    <a:solidFill>
                      <a:srgbClr val="FF0000"/>
                    </a:solidFill>
                  </a:tcPr>
                </a:tc>
                <a:extLst>
                  <a:ext uri="{0D108BD9-81ED-4DB2-BD59-A6C34878D82A}">
                    <a16:rowId xmlns:a16="http://schemas.microsoft.com/office/drawing/2014/main" xmlns="" val="1603457179"/>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NW</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30670</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28780</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94%</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27839</a:t>
                      </a:r>
                    </a:p>
                  </a:txBody>
                  <a:tcPr marL="5358" marR="5358" marT="5358" marB="0" anchor="b"/>
                </a:tc>
                <a:tc>
                  <a:txBody>
                    <a:bodyPr/>
                    <a:lstStyle/>
                    <a:p>
                      <a:pPr marL="0" algn="ctr" defTabSz="457200" rtl="0" eaLnBrk="1" fontAlgn="b" latinLnBrk="0" hangingPunct="1">
                        <a:spcAft>
                          <a:spcPts val="0"/>
                        </a:spcAft>
                      </a:pPr>
                      <a:r>
                        <a:rPr lang="en-ZA" sz="1400" b="1" kern="1200" dirty="0">
                          <a:solidFill>
                            <a:schemeClr val="tx2"/>
                          </a:solidFill>
                          <a:effectLst/>
                          <a:latin typeface="+mn-lt"/>
                          <a:ea typeface="Calibri" panose="020F0502020204030204" pitchFamily="34" charset="0"/>
                          <a:cs typeface="+mn-cs"/>
                        </a:rPr>
                        <a:t>91%</a:t>
                      </a:r>
                    </a:p>
                  </a:txBody>
                  <a:tcPr marL="5358" marR="5358" marT="5358" marB="0" anchor="b">
                    <a:solidFill>
                      <a:srgbClr val="00B050"/>
                    </a:solidFill>
                  </a:tcPr>
                </a:tc>
                <a:extLst>
                  <a:ext uri="{0D108BD9-81ED-4DB2-BD59-A6C34878D82A}">
                    <a16:rowId xmlns:a16="http://schemas.microsoft.com/office/drawing/2014/main" xmlns="" val="3174614657"/>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WC</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55474</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35825</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65%</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30324</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55%</a:t>
                      </a:r>
                    </a:p>
                  </a:txBody>
                  <a:tcPr marL="5358" marR="5358" marT="5358" marB="0" anchor="b">
                    <a:solidFill>
                      <a:srgbClr val="FF0000"/>
                    </a:solidFill>
                  </a:tcPr>
                </a:tc>
                <a:extLst>
                  <a:ext uri="{0D108BD9-81ED-4DB2-BD59-A6C34878D82A}">
                    <a16:rowId xmlns:a16="http://schemas.microsoft.com/office/drawing/2014/main" xmlns="" val="10009"/>
                  </a:ext>
                </a:extLst>
              </a:tr>
              <a:tr h="292775">
                <a:tc>
                  <a:txBody>
                    <a:bodyPr/>
                    <a:lstStyle/>
                    <a:p>
                      <a:pPr algn="ctr" fontAlgn="b"/>
                      <a:r>
                        <a:rPr lang="en-ZA" sz="1400" b="1" i="0" u="none" strike="noStrike" dirty="0">
                          <a:solidFill>
                            <a:srgbClr val="000000"/>
                          </a:solidFill>
                          <a:effectLst/>
                          <a:latin typeface="+mn-lt"/>
                          <a:cs typeface="Calibri" panose="020F0502020204030204" pitchFamily="34" charset="0"/>
                        </a:rPr>
                        <a:t>HO</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1658</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1265</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76%</a:t>
                      </a:r>
                    </a:p>
                  </a:txBody>
                  <a:tcPr marL="5358" marR="5358" marT="5358" marB="0" anchor="b"/>
                </a:tc>
                <a:tc>
                  <a:txBody>
                    <a:bodyPr/>
                    <a:lstStyle/>
                    <a:p>
                      <a:pPr algn="ctr" fontAlgn="b"/>
                      <a:r>
                        <a:rPr lang="en-ZA" sz="1400" b="1" i="0" u="none" strike="noStrike">
                          <a:solidFill>
                            <a:srgbClr val="000000"/>
                          </a:solidFill>
                          <a:effectLst/>
                          <a:latin typeface="+mn-lt"/>
                          <a:cs typeface="Calibri" panose="020F0502020204030204" pitchFamily="34" charset="0"/>
                        </a:rPr>
                        <a:t>1004</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61%</a:t>
                      </a:r>
                    </a:p>
                  </a:txBody>
                  <a:tcPr marL="5358" marR="5358" marT="5358" marB="0" anchor="b">
                    <a:solidFill>
                      <a:srgbClr val="FF0000"/>
                    </a:solidFill>
                  </a:tcPr>
                </a:tc>
                <a:extLst>
                  <a:ext uri="{0D108BD9-81ED-4DB2-BD59-A6C34878D82A}">
                    <a16:rowId xmlns:a16="http://schemas.microsoft.com/office/drawing/2014/main" xmlns="" val="911983057"/>
                  </a:ext>
                </a:extLst>
              </a:tr>
              <a:tr h="292775">
                <a:tc>
                  <a:txBody>
                    <a:bodyPr/>
                    <a:lstStyle/>
                    <a:p>
                      <a:pPr algn="ctr" fontAlgn="b"/>
                      <a:r>
                        <a:rPr lang="en-ZA" sz="1400" b="1" i="0" u="none" strike="noStrike" dirty="0" smtClean="0">
                          <a:solidFill>
                            <a:srgbClr val="000000"/>
                          </a:solidFill>
                          <a:effectLst/>
                          <a:latin typeface="+mn-lt"/>
                          <a:cs typeface="Calibri" panose="020F0502020204030204" pitchFamily="34" charset="0"/>
                        </a:rPr>
                        <a:t>Total</a:t>
                      </a:r>
                      <a:endParaRPr lang="en-ZA" sz="1400" b="1" i="0" u="none" strike="noStrike" dirty="0">
                        <a:solidFill>
                          <a:srgbClr val="000000"/>
                        </a:solidFill>
                        <a:effectLst/>
                        <a:latin typeface="+mn-lt"/>
                        <a:cs typeface="Calibri" panose="020F0502020204030204" pitchFamily="34" charset="0"/>
                      </a:endParaRP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519830</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420880</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81%</a:t>
                      </a:r>
                    </a:p>
                  </a:txBody>
                  <a:tcPr marL="5358" marR="5358" marT="5358" marB="0" anchor="b"/>
                </a:tc>
                <a:tc>
                  <a:txBody>
                    <a:bodyPr/>
                    <a:lstStyle/>
                    <a:p>
                      <a:pPr algn="ctr" fontAlgn="b"/>
                      <a:r>
                        <a:rPr lang="en-ZA" sz="1400" b="1" i="0" u="none" strike="noStrike" dirty="0">
                          <a:solidFill>
                            <a:srgbClr val="000000"/>
                          </a:solidFill>
                          <a:effectLst/>
                          <a:latin typeface="+mn-lt"/>
                          <a:cs typeface="Calibri" panose="020F0502020204030204" pitchFamily="34" charset="0"/>
                        </a:rPr>
                        <a:t>358499</a:t>
                      </a:r>
                    </a:p>
                  </a:txBody>
                  <a:tcPr marL="5358" marR="5358" marT="5358" marB="0" anchor="b"/>
                </a:tc>
                <a:tc>
                  <a:txBody>
                    <a:bodyPr/>
                    <a:lstStyle/>
                    <a:p>
                      <a:pPr algn="ctr" fontAlgn="ctr"/>
                      <a:r>
                        <a:rPr lang="en-ZA" sz="1400" b="1" i="0" u="none" strike="noStrike" dirty="0" smtClean="0">
                          <a:solidFill>
                            <a:srgbClr val="000000"/>
                          </a:solidFill>
                          <a:effectLst/>
                          <a:latin typeface="+mn-lt"/>
                          <a:cs typeface="Calibri" panose="020F0502020204030204" pitchFamily="34" charset="0"/>
                        </a:rPr>
                        <a:t>69%</a:t>
                      </a:r>
                      <a:endParaRPr lang="en-ZA" sz="1400" b="1" i="0" u="none" strike="noStrike" dirty="0">
                        <a:solidFill>
                          <a:srgbClr val="000000"/>
                        </a:solidFill>
                        <a:effectLst/>
                        <a:latin typeface="+mn-lt"/>
                        <a:cs typeface="Calibri" panose="020F0502020204030204" pitchFamily="34" charset="0"/>
                      </a:endParaRPr>
                    </a:p>
                  </a:txBody>
                  <a:tcPr marL="5358" marR="5358" marT="5358" marB="0" anchor="ctr">
                    <a:solidFill>
                      <a:srgbClr val="FF0000"/>
                    </a:solidFill>
                  </a:tcPr>
                </a:tc>
                <a:extLst>
                  <a:ext uri="{0D108BD9-81ED-4DB2-BD59-A6C34878D82A}">
                    <a16:rowId xmlns:a16="http://schemas.microsoft.com/office/drawing/2014/main" xmlns="" val="1096007179"/>
                  </a:ext>
                </a:extLst>
              </a:tr>
            </a:tbl>
          </a:graphicData>
        </a:graphic>
      </p:graphicFrame>
      <p:sp>
        <p:nvSpPr>
          <p:cNvPr id="5" name="TextBox 4"/>
          <p:cNvSpPr txBox="1"/>
          <p:nvPr/>
        </p:nvSpPr>
        <p:spPr>
          <a:xfrm>
            <a:off x="8001000" y="1071563"/>
            <a:ext cx="471488" cy="369332"/>
          </a:xfrm>
          <a:prstGeom prst="rect">
            <a:avLst/>
          </a:prstGeom>
          <a:noFill/>
        </p:spPr>
        <p:txBody>
          <a:bodyPr wrap="square" rtlCol="0">
            <a:spAutoFit/>
          </a:bodyPr>
          <a:lstStyle/>
          <a:p>
            <a:r>
              <a:rPr lang="en-US" b="1" dirty="0" smtClean="0">
                <a:solidFill>
                  <a:srgbClr val="FF0000"/>
                </a:solidFill>
              </a:rPr>
              <a:t>24</a:t>
            </a:r>
            <a:endParaRPr lang="en-ZA" b="1" dirty="0">
              <a:solidFill>
                <a:srgbClr val="FF0000"/>
              </a:solidFill>
            </a:endParaRPr>
          </a:p>
        </p:txBody>
      </p:sp>
    </p:spTree>
    <p:extLst>
      <p:ext uri="{BB962C8B-B14F-4D97-AF65-F5344CB8AC3E}">
        <p14:creationId xmlns:p14="http://schemas.microsoft.com/office/powerpoint/2010/main" xmlns="" val="192000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1443361"/>
            <a:ext cx="8558784" cy="642938"/>
          </a:xfrm>
        </p:spPr>
        <p:txBody>
          <a:bodyPr/>
          <a:lstStyle/>
          <a:p>
            <a:pPr algn="l" rtl="0"/>
            <a:r>
              <a:rPr lang="en-ZA" sz="1350" b="1" dirty="0" smtClean="0">
                <a:solidFill>
                  <a:srgbClr val="000000"/>
                </a:solidFill>
                <a:ea typeface="ＭＳ Ｐゴシック" pitchFamily="-80" charset="-128"/>
                <a:cs typeface="Arial" pitchFamily="34" charset="0"/>
              </a:rPr>
              <a:t/>
            </a:r>
            <a:br>
              <a:rPr lang="en-ZA" sz="1350" b="1" dirty="0" smtClean="0">
                <a:solidFill>
                  <a:srgbClr val="000000"/>
                </a:solidFill>
                <a:ea typeface="ＭＳ Ｐゴシック" pitchFamily="-80" charset="-128"/>
                <a:cs typeface="Arial" pitchFamily="34" charset="0"/>
              </a:rPr>
            </a:br>
            <a:r>
              <a:rPr lang="en-US" sz="1800" b="1" dirty="0" smtClean="0">
                <a:solidFill>
                  <a:srgbClr val="000000"/>
                </a:solidFill>
              </a:rPr>
              <a:t>85% of compliant assistive devices requests  responded to within 15 working days of receipt</a:t>
            </a:r>
            <a:r>
              <a:rPr lang="en-ZA" sz="1800" b="1" dirty="0" smtClean="0">
                <a:solidFill>
                  <a:srgbClr val="000000"/>
                </a:solidFill>
              </a:rPr>
              <a:t/>
            </a:r>
            <a:br>
              <a:rPr lang="en-ZA" sz="1800" b="1" dirty="0" smtClean="0">
                <a:solidFill>
                  <a:srgbClr val="000000"/>
                </a:solidFill>
              </a:rPr>
            </a:br>
            <a:r>
              <a:rPr lang="en-ZA" altLang="en-US" sz="1350" b="1" dirty="0">
                <a:solidFill>
                  <a:srgbClr val="00B050"/>
                </a:solidFill>
              </a:rPr>
              <a:t/>
            </a:r>
            <a:br>
              <a:rPr lang="en-ZA" altLang="en-US" sz="1350" b="1" dirty="0">
                <a:solidFill>
                  <a:srgbClr val="00B050"/>
                </a:solidFill>
              </a:rPr>
            </a:br>
            <a:endParaRPr lang="en-ZA" sz="1350" b="1" dirty="0">
              <a:solidFill>
                <a:srgbClr val="00B050"/>
              </a:solidFill>
            </a:endParaRPr>
          </a:p>
        </p:txBody>
      </p:sp>
      <p:sp>
        <p:nvSpPr>
          <p:cNvPr id="3" name="Text Placeholder 2"/>
          <p:cNvSpPr>
            <a:spLocks noGrp="1"/>
          </p:cNvSpPr>
          <p:nvPr>
            <p:ph type="body" idx="1"/>
          </p:nvPr>
        </p:nvSpPr>
        <p:spPr>
          <a:xfrm>
            <a:off x="71437" y="2086299"/>
            <a:ext cx="9072563" cy="923355"/>
          </a:xfrm>
        </p:spPr>
        <p:txBody>
          <a:bodyPr/>
          <a:lstStyle/>
          <a:p>
            <a:pPr defTabSz="257175" fontAlgn="b">
              <a:defRPr/>
            </a:pPr>
            <a:r>
              <a:rPr lang="en-ZA" b="1" dirty="0" smtClean="0">
                <a:solidFill>
                  <a:srgbClr val="002060"/>
                </a:solidFill>
              </a:rPr>
              <a:t> </a:t>
            </a:r>
            <a:endParaRPr lang="en-ZA" sz="1350" b="1" dirty="0">
              <a:solidFill>
                <a:srgbClr val="002060"/>
              </a:solidFill>
            </a:endParaRPr>
          </a:p>
          <a:p>
            <a:pPr algn="l" fontAlgn="b"/>
            <a:endParaRPr lang="en-ZA" sz="1350" b="1" dirty="0">
              <a:solidFill>
                <a:srgbClr val="000000"/>
              </a:solidFill>
              <a:latin typeface="Calibri"/>
            </a:endParaRPr>
          </a:p>
          <a:p>
            <a:pPr defTabSz="257175" fontAlgn="b">
              <a:defRPr/>
            </a:pPr>
            <a:endParaRPr lang="en-ZA" sz="1350" b="1" dirty="0">
              <a:solidFill>
                <a:schemeClr val="tx2"/>
              </a:solidFill>
            </a:endParaRPr>
          </a:p>
          <a:p>
            <a:pPr algn="l" fontAlgn="b"/>
            <a:endParaRPr lang="en-ZA" b="1" dirty="0">
              <a:solidFill>
                <a:srgbClr val="000000"/>
              </a:solidFill>
              <a:latin typeface="Calibri"/>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xmlns="" val="2985431802"/>
              </p:ext>
            </p:extLst>
          </p:nvPr>
        </p:nvGraphicFramePr>
        <p:xfrm>
          <a:off x="304802" y="2468882"/>
          <a:ext cx="8519159" cy="2846068"/>
        </p:xfrm>
        <a:graphic>
          <a:graphicData uri="http://schemas.openxmlformats.org/drawingml/2006/table">
            <a:tbl>
              <a:tblPr firstRow="1" bandRow="1">
                <a:tableStyleId>{F5AB1C69-6EDB-4FF4-983F-18BD219EF322}</a:tableStyleId>
              </a:tblPr>
              <a:tblGrid>
                <a:gridCol w="1477543">
                  <a:extLst>
                    <a:ext uri="{9D8B030D-6E8A-4147-A177-3AD203B41FA5}">
                      <a16:colId xmlns:a16="http://schemas.microsoft.com/office/drawing/2014/main" xmlns="" val="115651493"/>
                    </a:ext>
                  </a:extLst>
                </a:gridCol>
                <a:gridCol w="2143101">
                  <a:extLst>
                    <a:ext uri="{9D8B030D-6E8A-4147-A177-3AD203B41FA5}">
                      <a16:colId xmlns:a16="http://schemas.microsoft.com/office/drawing/2014/main" xmlns="" val="3290742432"/>
                    </a:ext>
                  </a:extLst>
                </a:gridCol>
                <a:gridCol w="2755414">
                  <a:extLst>
                    <a:ext uri="{9D8B030D-6E8A-4147-A177-3AD203B41FA5}">
                      <a16:colId xmlns:a16="http://schemas.microsoft.com/office/drawing/2014/main" xmlns="" val="2125234546"/>
                    </a:ext>
                  </a:extLst>
                </a:gridCol>
                <a:gridCol w="2143101">
                  <a:extLst>
                    <a:ext uri="{9D8B030D-6E8A-4147-A177-3AD203B41FA5}">
                      <a16:colId xmlns:a16="http://schemas.microsoft.com/office/drawing/2014/main" xmlns="" val="3092822871"/>
                    </a:ext>
                  </a:extLst>
                </a:gridCol>
              </a:tblGrid>
              <a:tr h="454280">
                <a:tc>
                  <a:txBody>
                    <a:bodyPr/>
                    <a:lstStyle/>
                    <a:p>
                      <a:pPr algn="ctr" fontAlgn="b"/>
                      <a:r>
                        <a:rPr lang="en-ZA" sz="1400" b="1" u="none" strike="noStrike" dirty="0">
                          <a:effectLst/>
                          <a:latin typeface="+mn-lt"/>
                        </a:rPr>
                        <a:t>Province</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u="none" strike="noStrike" dirty="0" smtClean="0">
                          <a:effectLst/>
                          <a:latin typeface="+mn-lt"/>
                        </a:rPr>
                        <a:t>Requests Received</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u="none" strike="noStrike" dirty="0" smtClean="0">
                          <a:effectLst/>
                          <a:latin typeface="+mn-lt"/>
                        </a:rPr>
                        <a:t>Actual</a:t>
                      </a:r>
                      <a:r>
                        <a:rPr lang="en-ZA" sz="1400" b="1" u="none" strike="noStrike" baseline="0" dirty="0" smtClean="0">
                          <a:effectLst/>
                          <a:latin typeface="+mn-lt"/>
                        </a:rPr>
                        <a:t> Performance</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u="none" strike="noStrike" dirty="0">
                          <a:effectLst/>
                          <a:latin typeface="+mn-lt"/>
                        </a:rPr>
                        <a:t>Achievement</a:t>
                      </a:r>
                      <a:endParaRPr lang="en-ZA" sz="1400" b="1" i="1" u="none" strike="noStrike" dirty="0">
                        <a:solidFill>
                          <a:srgbClr val="000000"/>
                        </a:solidFill>
                        <a:effectLst/>
                        <a:latin typeface="+mn-lt"/>
                      </a:endParaRPr>
                    </a:p>
                  </a:txBody>
                  <a:tcPr marL="5358" marR="5358" marT="5358" marB="0" anchor="b"/>
                </a:tc>
                <a:extLst>
                  <a:ext uri="{0D108BD9-81ED-4DB2-BD59-A6C34878D82A}">
                    <a16:rowId xmlns:a16="http://schemas.microsoft.com/office/drawing/2014/main" xmlns="" val="1118617310"/>
                  </a:ext>
                </a:extLst>
              </a:tr>
              <a:tr h="292340">
                <a:tc>
                  <a:txBody>
                    <a:bodyPr/>
                    <a:lstStyle/>
                    <a:p>
                      <a:pPr algn="ctr" fontAlgn="b"/>
                      <a:r>
                        <a:rPr lang="en-ZA" sz="1400" b="1" u="none" strike="noStrike" dirty="0">
                          <a:effectLst/>
                          <a:latin typeface="+mn-lt"/>
                        </a:rPr>
                        <a:t>EC</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100</a:t>
                      </a:r>
                    </a:p>
                  </a:txBody>
                  <a:tcPr marL="5358" marR="5358" marT="5358" marB="0" anchor="b"/>
                </a:tc>
                <a:tc>
                  <a:txBody>
                    <a:bodyPr/>
                    <a:lstStyle/>
                    <a:p>
                      <a:pPr algn="ctr" fontAlgn="b"/>
                      <a:r>
                        <a:rPr lang="en-ZA" sz="1400" b="1" i="0" u="none" strike="noStrike" dirty="0">
                          <a:solidFill>
                            <a:srgbClr val="000000"/>
                          </a:solidFill>
                          <a:effectLst/>
                          <a:latin typeface="+mn-lt"/>
                        </a:rPr>
                        <a:t>91</a:t>
                      </a:r>
                    </a:p>
                  </a:txBody>
                  <a:tcPr marL="5358" marR="5358" marT="5358" marB="0" anchor="b"/>
                </a:tc>
                <a:tc>
                  <a:txBody>
                    <a:bodyPr/>
                    <a:lstStyle/>
                    <a:p>
                      <a:pPr algn="ctr" fontAlgn="b"/>
                      <a:r>
                        <a:rPr lang="en-ZA" sz="1400" b="1" i="0" u="none" strike="noStrike">
                          <a:solidFill>
                            <a:srgbClr val="000000"/>
                          </a:solidFill>
                          <a:effectLst/>
                          <a:latin typeface="+mn-lt"/>
                        </a:rPr>
                        <a:t>91%</a:t>
                      </a:r>
                    </a:p>
                  </a:txBody>
                  <a:tcPr marL="5358" marR="5358" marT="5358" marB="0" anchor="b">
                    <a:solidFill>
                      <a:srgbClr val="027D44"/>
                    </a:solidFill>
                  </a:tcPr>
                </a:tc>
                <a:extLst>
                  <a:ext uri="{0D108BD9-81ED-4DB2-BD59-A6C34878D82A}">
                    <a16:rowId xmlns:a16="http://schemas.microsoft.com/office/drawing/2014/main" xmlns="" val="1734772779"/>
                  </a:ext>
                </a:extLst>
              </a:tr>
              <a:tr h="233272">
                <a:tc>
                  <a:txBody>
                    <a:bodyPr/>
                    <a:lstStyle/>
                    <a:p>
                      <a:pPr algn="ctr" fontAlgn="b"/>
                      <a:r>
                        <a:rPr lang="en-ZA" sz="1400" b="1" u="none" strike="noStrike" dirty="0">
                          <a:effectLst/>
                          <a:latin typeface="+mn-lt"/>
                        </a:rPr>
                        <a:t>FS</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smtClean="0">
                          <a:solidFill>
                            <a:srgbClr val="000000"/>
                          </a:solidFill>
                          <a:effectLst/>
                          <a:latin typeface="+mn-lt"/>
                        </a:rPr>
                        <a:t>55</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smtClean="0">
                          <a:solidFill>
                            <a:srgbClr val="000000"/>
                          </a:solidFill>
                          <a:effectLst/>
                          <a:latin typeface="+mn-lt"/>
                        </a:rPr>
                        <a:t>49</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a:solidFill>
                            <a:srgbClr val="000000"/>
                          </a:solidFill>
                          <a:effectLst/>
                          <a:latin typeface="+mn-lt"/>
                        </a:rPr>
                        <a:t>89%</a:t>
                      </a:r>
                    </a:p>
                  </a:txBody>
                  <a:tcPr marL="5358" marR="5358" marT="5358" marB="0" anchor="b">
                    <a:solidFill>
                      <a:srgbClr val="027D44"/>
                    </a:solidFill>
                  </a:tcPr>
                </a:tc>
                <a:extLst>
                  <a:ext uri="{0D108BD9-81ED-4DB2-BD59-A6C34878D82A}">
                    <a16:rowId xmlns:a16="http://schemas.microsoft.com/office/drawing/2014/main" xmlns="" val="893853635"/>
                  </a:ext>
                </a:extLst>
              </a:tr>
              <a:tr h="233272">
                <a:tc>
                  <a:txBody>
                    <a:bodyPr/>
                    <a:lstStyle/>
                    <a:p>
                      <a:pPr algn="ctr" fontAlgn="b"/>
                      <a:r>
                        <a:rPr lang="en-ZA" sz="1400" b="1" u="none" strike="noStrike" dirty="0">
                          <a:effectLst/>
                          <a:latin typeface="+mn-lt"/>
                        </a:rPr>
                        <a:t>GP</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234</a:t>
                      </a:r>
                    </a:p>
                  </a:txBody>
                  <a:tcPr marL="5358" marR="5358" marT="5358" marB="0" anchor="b"/>
                </a:tc>
                <a:tc>
                  <a:txBody>
                    <a:bodyPr/>
                    <a:lstStyle/>
                    <a:p>
                      <a:pPr algn="ctr" fontAlgn="b"/>
                      <a:r>
                        <a:rPr lang="en-ZA" sz="1400" b="1" i="0" u="none" strike="noStrike" dirty="0">
                          <a:solidFill>
                            <a:srgbClr val="000000"/>
                          </a:solidFill>
                          <a:effectLst/>
                          <a:latin typeface="+mn-lt"/>
                        </a:rPr>
                        <a:t>196</a:t>
                      </a:r>
                    </a:p>
                  </a:txBody>
                  <a:tcPr marL="5358" marR="5358" marT="5358" marB="0" anchor="b"/>
                </a:tc>
                <a:tc>
                  <a:txBody>
                    <a:bodyPr/>
                    <a:lstStyle/>
                    <a:p>
                      <a:pPr algn="ctr" fontAlgn="b"/>
                      <a:r>
                        <a:rPr lang="en-ZA" sz="1400" b="1" i="0" u="none" strike="noStrike" dirty="0">
                          <a:solidFill>
                            <a:srgbClr val="000000"/>
                          </a:solidFill>
                          <a:effectLst/>
                          <a:latin typeface="+mn-lt"/>
                        </a:rPr>
                        <a:t>84%</a:t>
                      </a:r>
                    </a:p>
                  </a:txBody>
                  <a:tcPr marL="5358" marR="5358" marT="5358" marB="0" anchor="b">
                    <a:solidFill>
                      <a:srgbClr val="FF0000"/>
                    </a:solidFill>
                  </a:tcPr>
                </a:tc>
                <a:extLst>
                  <a:ext uri="{0D108BD9-81ED-4DB2-BD59-A6C34878D82A}">
                    <a16:rowId xmlns:a16="http://schemas.microsoft.com/office/drawing/2014/main" xmlns="" val="2941298723"/>
                  </a:ext>
                </a:extLst>
              </a:tr>
              <a:tr h="233272">
                <a:tc>
                  <a:txBody>
                    <a:bodyPr/>
                    <a:lstStyle/>
                    <a:p>
                      <a:pPr algn="ctr" fontAlgn="b"/>
                      <a:r>
                        <a:rPr lang="en-ZA" sz="1400" b="1" u="none" strike="noStrike" dirty="0">
                          <a:effectLst/>
                          <a:latin typeface="+mn-lt"/>
                        </a:rPr>
                        <a:t>KZN</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196</a:t>
                      </a:r>
                    </a:p>
                  </a:txBody>
                  <a:tcPr marL="5358" marR="5358" marT="5358" marB="0" anchor="b"/>
                </a:tc>
                <a:tc>
                  <a:txBody>
                    <a:bodyPr/>
                    <a:lstStyle/>
                    <a:p>
                      <a:pPr algn="ctr" fontAlgn="b"/>
                      <a:r>
                        <a:rPr lang="en-ZA" sz="1400" b="1" i="0" u="none" strike="noStrike" dirty="0">
                          <a:solidFill>
                            <a:srgbClr val="000000"/>
                          </a:solidFill>
                          <a:effectLst/>
                          <a:latin typeface="+mn-lt"/>
                        </a:rPr>
                        <a:t>146</a:t>
                      </a:r>
                    </a:p>
                  </a:txBody>
                  <a:tcPr marL="5358" marR="5358" marT="5358" marB="0" anchor="b"/>
                </a:tc>
                <a:tc>
                  <a:txBody>
                    <a:bodyPr/>
                    <a:lstStyle/>
                    <a:p>
                      <a:pPr algn="ctr" fontAlgn="b"/>
                      <a:r>
                        <a:rPr lang="en-ZA" sz="1400" b="1" i="0" u="none" strike="noStrike" dirty="0">
                          <a:solidFill>
                            <a:srgbClr val="000000"/>
                          </a:solidFill>
                          <a:effectLst/>
                          <a:latin typeface="+mn-lt"/>
                        </a:rPr>
                        <a:t>74%</a:t>
                      </a:r>
                    </a:p>
                  </a:txBody>
                  <a:tcPr marL="5358" marR="5358" marT="5358" marB="0" anchor="b">
                    <a:solidFill>
                      <a:srgbClr val="FF0000"/>
                    </a:solidFill>
                  </a:tcPr>
                </a:tc>
                <a:extLst>
                  <a:ext uri="{0D108BD9-81ED-4DB2-BD59-A6C34878D82A}">
                    <a16:rowId xmlns:a16="http://schemas.microsoft.com/office/drawing/2014/main" xmlns="" val="417976218"/>
                  </a:ext>
                </a:extLst>
              </a:tr>
              <a:tr h="233272">
                <a:tc>
                  <a:txBody>
                    <a:bodyPr/>
                    <a:lstStyle/>
                    <a:p>
                      <a:pPr algn="ctr" fontAlgn="b"/>
                      <a:r>
                        <a:rPr lang="en-ZA" sz="1400" b="1" u="none" strike="noStrike" dirty="0">
                          <a:effectLst/>
                          <a:latin typeface="+mn-lt"/>
                        </a:rPr>
                        <a:t>LP</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121</a:t>
                      </a:r>
                    </a:p>
                  </a:txBody>
                  <a:tcPr marL="5358" marR="5358" marT="5358" marB="0" anchor="b"/>
                </a:tc>
                <a:tc>
                  <a:txBody>
                    <a:bodyPr/>
                    <a:lstStyle/>
                    <a:p>
                      <a:pPr algn="ctr" fontAlgn="b"/>
                      <a:r>
                        <a:rPr lang="en-ZA" sz="1400" b="1" i="0" u="none" strike="noStrike" dirty="0">
                          <a:solidFill>
                            <a:srgbClr val="000000"/>
                          </a:solidFill>
                          <a:effectLst/>
                          <a:latin typeface="+mn-lt"/>
                        </a:rPr>
                        <a:t>99</a:t>
                      </a:r>
                    </a:p>
                  </a:txBody>
                  <a:tcPr marL="5358" marR="5358" marT="5358" marB="0" anchor="b"/>
                </a:tc>
                <a:tc>
                  <a:txBody>
                    <a:bodyPr/>
                    <a:lstStyle/>
                    <a:p>
                      <a:pPr algn="ctr" fontAlgn="b"/>
                      <a:r>
                        <a:rPr lang="en-ZA" sz="1400" b="1" i="0" u="none" strike="noStrike" dirty="0">
                          <a:solidFill>
                            <a:srgbClr val="000000"/>
                          </a:solidFill>
                          <a:effectLst/>
                          <a:latin typeface="+mn-lt"/>
                        </a:rPr>
                        <a:t>82%</a:t>
                      </a:r>
                    </a:p>
                  </a:txBody>
                  <a:tcPr marL="5358" marR="5358" marT="5358" marB="0" anchor="b">
                    <a:solidFill>
                      <a:srgbClr val="FF0000"/>
                    </a:solidFill>
                  </a:tcPr>
                </a:tc>
                <a:extLst>
                  <a:ext uri="{0D108BD9-81ED-4DB2-BD59-A6C34878D82A}">
                    <a16:rowId xmlns:a16="http://schemas.microsoft.com/office/drawing/2014/main" xmlns="" val="1806365623"/>
                  </a:ext>
                </a:extLst>
              </a:tr>
              <a:tr h="233272">
                <a:tc>
                  <a:txBody>
                    <a:bodyPr/>
                    <a:lstStyle/>
                    <a:p>
                      <a:pPr algn="ctr" fontAlgn="b"/>
                      <a:r>
                        <a:rPr lang="en-ZA" sz="1400" b="1" u="none" strike="noStrike" dirty="0">
                          <a:effectLst/>
                          <a:latin typeface="+mn-lt"/>
                        </a:rPr>
                        <a:t>MP</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119</a:t>
                      </a:r>
                    </a:p>
                  </a:txBody>
                  <a:tcPr marL="5358" marR="5358" marT="5358" marB="0" anchor="b"/>
                </a:tc>
                <a:tc>
                  <a:txBody>
                    <a:bodyPr/>
                    <a:lstStyle/>
                    <a:p>
                      <a:pPr algn="ctr" fontAlgn="b"/>
                      <a:r>
                        <a:rPr lang="en-ZA" sz="1400" b="1" i="0" u="none" strike="noStrike" dirty="0">
                          <a:solidFill>
                            <a:srgbClr val="000000"/>
                          </a:solidFill>
                          <a:effectLst/>
                          <a:latin typeface="+mn-lt"/>
                        </a:rPr>
                        <a:t>114</a:t>
                      </a:r>
                    </a:p>
                  </a:txBody>
                  <a:tcPr marL="5358" marR="5358" marT="5358" marB="0" anchor="b"/>
                </a:tc>
                <a:tc>
                  <a:txBody>
                    <a:bodyPr/>
                    <a:lstStyle/>
                    <a:p>
                      <a:pPr algn="ctr" fontAlgn="b"/>
                      <a:r>
                        <a:rPr lang="en-ZA" sz="1400" b="1" i="0" u="none" strike="noStrike" dirty="0">
                          <a:solidFill>
                            <a:srgbClr val="000000"/>
                          </a:solidFill>
                          <a:effectLst/>
                          <a:latin typeface="+mn-lt"/>
                        </a:rPr>
                        <a:t>96%</a:t>
                      </a:r>
                    </a:p>
                  </a:txBody>
                  <a:tcPr marL="5358" marR="5358" marT="5358" marB="0" anchor="b">
                    <a:solidFill>
                      <a:srgbClr val="027D44"/>
                    </a:solidFill>
                  </a:tcPr>
                </a:tc>
                <a:extLst>
                  <a:ext uri="{0D108BD9-81ED-4DB2-BD59-A6C34878D82A}">
                    <a16:rowId xmlns:a16="http://schemas.microsoft.com/office/drawing/2014/main" xmlns="" val="1222244105"/>
                  </a:ext>
                </a:extLst>
              </a:tr>
              <a:tr h="233272">
                <a:tc>
                  <a:txBody>
                    <a:bodyPr/>
                    <a:lstStyle/>
                    <a:p>
                      <a:pPr algn="ctr" fontAlgn="b"/>
                      <a:r>
                        <a:rPr lang="en-ZA" sz="1400" b="1" u="none" strike="noStrike" dirty="0">
                          <a:effectLst/>
                          <a:latin typeface="+mn-lt"/>
                        </a:rPr>
                        <a:t>NC</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37</a:t>
                      </a:r>
                    </a:p>
                  </a:txBody>
                  <a:tcPr marL="5358" marR="5358" marT="5358" marB="0" anchor="b"/>
                </a:tc>
                <a:tc>
                  <a:txBody>
                    <a:bodyPr/>
                    <a:lstStyle/>
                    <a:p>
                      <a:pPr algn="ctr" fontAlgn="b"/>
                      <a:r>
                        <a:rPr lang="en-ZA" sz="1400" b="1" i="0" u="none" strike="noStrike" dirty="0">
                          <a:solidFill>
                            <a:srgbClr val="000000"/>
                          </a:solidFill>
                          <a:effectLst/>
                          <a:latin typeface="+mn-lt"/>
                        </a:rPr>
                        <a:t>31</a:t>
                      </a:r>
                    </a:p>
                  </a:txBody>
                  <a:tcPr marL="5358" marR="5358" marT="5358" marB="0" anchor="b"/>
                </a:tc>
                <a:tc>
                  <a:txBody>
                    <a:bodyPr/>
                    <a:lstStyle/>
                    <a:p>
                      <a:pPr algn="ctr" fontAlgn="b"/>
                      <a:r>
                        <a:rPr lang="en-ZA" sz="1400" b="1" i="0" u="none" strike="noStrike" dirty="0">
                          <a:solidFill>
                            <a:srgbClr val="000000"/>
                          </a:solidFill>
                          <a:effectLst/>
                          <a:latin typeface="+mn-lt"/>
                        </a:rPr>
                        <a:t>84%</a:t>
                      </a:r>
                    </a:p>
                  </a:txBody>
                  <a:tcPr marL="5358" marR="5358" marT="5358" marB="0" anchor="b">
                    <a:solidFill>
                      <a:srgbClr val="FF0000"/>
                    </a:solidFill>
                  </a:tcPr>
                </a:tc>
                <a:extLst>
                  <a:ext uri="{0D108BD9-81ED-4DB2-BD59-A6C34878D82A}">
                    <a16:rowId xmlns:a16="http://schemas.microsoft.com/office/drawing/2014/main" xmlns="" val="1603457179"/>
                  </a:ext>
                </a:extLst>
              </a:tr>
              <a:tr h="233272">
                <a:tc>
                  <a:txBody>
                    <a:bodyPr/>
                    <a:lstStyle/>
                    <a:p>
                      <a:pPr algn="ctr" fontAlgn="b"/>
                      <a:r>
                        <a:rPr lang="en-ZA" sz="1400" b="1" u="none" strike="noStrike" dirty="0">
                          <a:effectLst/>
                          <a:latin typeface="+mn-lt"/>
                        </a:rPr>
                        <a:t>NW</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smtClean="0">
                          <a:solidFill>
                            <a:srgbClr val="000000"/>
                          </a:solidFill>
                          <a:effectLst/>
                          <a:latin typeface="+mn-lt"/>
                        </a:rPr>
                        <a:t>67</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smtClean="0">
                          <a:solidFill>
                            <a:srgbClr val="000000"/>
                          </a:solidFill>
                          <a:effectLst/>
                          <a:latin typeface="+mn-lt"/>
                        </a:rPr>
                        <a:t>59</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88%</a:t>
                      </a:r>
                    </a:p>
                  </a:txBody>
                  <a:tcPr marL="5358" marR="5358" marT="5358" marB="0" anchor="b">
                    <a:solidFill>
                      <a:srgbClr val="027D44"/>
                    </a:solidFill>
                  </a:tcPr>
                </a:tc>
                <a:extLst>
                  <a:ext uri="{0D108BD9-81ED-4DB2-BD59-A6C34878D82A}">
                    <a16:rowId xmlns:a16="http://schemas.microsoft.com/office/drawing/2014/main" xmlns="" val="3174614657"/>
                  </a:ext>
                </a:extLst>
              </a:tr>
              <a:tr h="233272">
                <a:tc>
                  <a:txBody>
                    <a:bodyPr/>
                    <a:lstStyle/>
                    <a:p>
                      <a:pPr algn="ctr" fontAlgn="b"/>
                      <a:r>
                        <a:rPr lang="en-ZA" sz="1400" b="1" u="none" strike="noStrike" dirty="0">
                          <a:effectLst/>
                          <a:latin typeface="+mn-lt"/>
                        </a:rPr>
                        <a:t>WC</a:t>
                      </a:r>
                      <a:endParaRPr lang="en-ZA" sz="1400" b="1" i="1"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a:solidFill>
                            <a:srgbClr val="000000"/>
                          </a:solidFill>
                          <a:effectLst/>
                          <a:latin typeface="+mn-lt"/>
                        </a:rPr>
                        <a:t>105</a:t>
                      </a:r>
                    </a:p>
                  </a:txBody>
                  <a:tcPr marL="5358" marR="5358" marT="5358" marB="0" anchor="b"/>
                </a:tc>
                <a:tc>
                  <a:txBody>
                    <a:bodyPr/>
                    <a:lstStyle/>
                    <a:p>
                      <a:pPr algn="ctr" fontAlgn="b"/>
                      <a:r>
                        <a:rPr lang="en-ZA" sz="1400" b="1" i="0" u="none" strike="noStrike" dirty="0">
                          <a:solidFill>
                            <a:srgbClr val="000000"/>
                          </a:solidFill>
                          <a:effectLst/>
                          <a:latin typeface="+mn-lt"/>
                        </a:rPr>
                        <a:t>95</a:t>
                      </a:r>
                    </a:p>
                  </a:txBody>
                  <a:tcPr marL="5358" marR="5358" marT="5358" marB="0" anchor="b"/>
                </a:tc>
                <a:tc>
                  <a:txBody>
                    <a:bodyPr/>
                    <a:lstStyle/>
                    <a:p>
                      <a:pPr algn="ctr" fontAlgn="b"/>
                      <a:r>
                        <a:rPr lang="en-ZA" sz="1400" b="1" i="0" u="none" strike="noStrike" dirty="0">
                          <a:solidFill>
                            <a:srgbClr val="000000"/>
                          </a:solidFill>
                          <a:effectLst/>
                          <a:latin typeface="+mn-lt"/>
                        </a:rPr>
                        <a:t>90%</a:t>
                      </a:r>
                    </a:p>
                  </a:txBody>
                  <a:tcPr marL="5358" marR="5358" marT="5358" marB="0" anchor="b">
                    <a:solidFill>
                      <a:srgbClr val="027D44"/>
                    </a:solidFill>
                  </a:tcPr>
                </a:tc>
                <a:extLst>
                  <a:ext uri="{0D108BD9-81ED-4DB2-BD59-A6C34878D82A}">
                    <a16:rowId xmlns:a16="http://schemas.microsoft.com/office/drawing/2014/main" xmlns="" val="911983057"/>
                  </a:ext>
                </a:extLst>
              </a:tr>
              <a:tr h="233272">
                <a:tc>
                  <a:txBody>
                    <a:bodyPr/>
                    <a:lstStyle/>
                    <a:p>
                      <a:pPr algn="ctr" fontAlgn="b"/>
                      <a:r>
                        <a:rPr lang="en-ZA" sz="1400" b="1" u="none" strike="noStrike" dirty="0">
                          <a:effectLst/>
                          <a:latin typeface="+mn-lt"/>
                        </a:rPr>
                        <a:t>Total</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smtClean="0">
                          <a:solidFill>
                            <a:srgbClr val="000000"/>
                          </a:solidFill>
                          <a:effectLst/>
                          <a:latin typeface="+mn-lt"/>
                        </a:rPr>
                        <a:t>1034</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smtClean="0">
                          <a:solidFill>
                            <a:srgbClr val="000000"/>
                          </a:solidFill>
                          <a:effectLst/>
                          <a:latin typeface="+mn-lt"/>
                        </a:rPr>
                        <a:t>960</a:t>
                      </a:r>
                      <a:endParaRPr lang="en-ZA" sz="1400" b="1" i="0" u="none" strike="noStrike" dirty="0">
                        <a:solidFill>
                          <a:srgbClr val="000000"/>
                        </a:solidFill>
                        <a:effectLst/>
                        <a:latin typeface="+mn-lt"/>
                      </a:endParaRPr>
                    </a:p>
                  </a:txBody>
                  <a:tcPr marL="5358" marR="5358" marT="5358" marB="0" anchor="b"/>
                </a:tc>
                <a:tc>
                  <a:txBody>
                    <a:bodyPr/>
                    <a:lstStyle/>
                    <a:p>
                      <a:pPr algn="ctr" fontAlgn="b"/>
                      <a:r>
                        <a:rPr lang="en-ZA" sz="1400" b="1" i="0" u="none" strike="noStrike" dirty="0" smtClean="0">
                          <a:solidFill>
                            <a:srgbClr val="000000"/>
                          </a:solidFill>
                          <a:effectLst/>
                          <a:latin typeface="+mn-lt"/>
                        </a:rPr>
                        <a:t>93%</a:t>
                      </a:r>
                      <a:endParaRPr lang="en-ZA" sz="1400" b="1" i="0" u="none" strike="noStrike" dirty="0">
                        <a:solidFill>
                          <a:srgbClr val="000000"/>
                        </a:solidFill>
                        <a:effectLst/>
                        <a:latin typeface="+mn-lt"/>
                      </a:endParaRPr>
                    </a:p>
                  </a:txBody>
                  <a:tcPr marL="5358" marR="5358" marT="5358" marB="0" anchor="b">
                    <a:solidFill>
                      <a:srgbClr val="027D44"/>
                    </a:solidFill>
                  </a:tcPr>
                </a:tc>
                <a:extLst>
                  <a:ext uri="{0D108BD9-81ED-4DB2-BD59-A6C34878D82A}">
                    <a16:rowId xmlns:a16="http://schemas.microsoft.com/office/drawing/2014/main" xmlns="" val="1096007179"/>
                  </a:ext>
                </a:extLst>
              </a:tr>
            </a:tbl>
          </a:graphicData>
        </a:graphic>
      </p:graphicFrame>
      <p:sp>
        <p:nvSpPr>
          <p:cNvPr id="5" name="TextBox 4"/>
          <p:cNvSpPr txBox="1"/>
          <p:nvPr/>
        </p:nvSpPr>
        <p:spPr>
          <a:xfrm>
            <a:off x="8174736" y="890200"/>
            <a:ext cx="525209" cy="369332"/>
          </a:xfrm>
          <a:prstGeom prst="rect">
            <a:avLst/>
          </a:prstGeom>
          <a:noFill/>
        </p:spPr>
        <p:txBody>
          <a:bodyPr wrap="square" rtlCol="0">
            <a:spAutoFit/>
          </a:bodyPr>
          <a:lstStyle/>
          <a:p>
            <a:r>
              <a:rPr lang="en-US" b="1" dirty="0" smtClean="0">
                <a:solidFill>
                  <a:srgbClr val="FF0000"/>
                </a:solidFill>
              </a:rPr>
              <a:t>28</a:t>
            </a:r>
            <a:endParaRPr lang="en-ZA" b="1" dirty="0">
              <a:solidFill>
                <a:srgbClr val="FF0000"/>
              </a:solidFill>
            </a:endParaRPr>
          </a:p>
        </p:txBody>
      </p:sp>
    </p:spTree>
    <p:extLst>
      <p:ext uri="{BB962C8B-B14F-4D97-AF65-F5344CB8AC3E}">
        <p14:creationId xmlns:p14="http://schemas.microsoft.com/office/powerpoint/2010/main" xmlns="" val="109312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FINANCIAL PERFORMANCE</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0918603"/>
              </p:ext>
            </p:extLst>
          </p:nvPr>
        </p:nvGraphicFramePr>
        <p:xfrm>
          <a:off x="375920" y="1720840"/>
          <a:ext cx="8229601" cy="2011680"/>
        </p:xfrm>
        <a:graphic>
          <a:graphicData uri="http://schemas.openxmlformats.org/drawingml/2006/table">
            <a:tbl>
              <a:tblPr firstRow="1" bandRow="1" bandCol="1"/>
              <a:tblGrid>
                <a:gridCol w="2330674">
                  <a:extLst>
                    <a:ext uri="{9D8B030D-6E8A-4147-A177-3AD203B41FA5}">
                      <a16:colId xmlns:a16="http://schemas.microsoft.com/office/drawing/2014/main" xmlns="" val="1731859611"/>
                    </a:ext>
                  </a:extLst>
                </a:gridCol>
                <a:gridCol w="1853231">
                  <a:extLst>
                    <a:ext uri="{9D8B030D-6E8A-4147-A177-3AD203B41FA5}">
                      <a16:colId xmlns:a16="http://schemas.microsoft.com/office/drawing/2014/main" xmlns="" val="723582270"/>
                    </a:ext>
                  </a:extLst>
                </a:gridCol>
                <a:gridCol w="2189324">
                  <a:extLst>
                    <a:ext uri="{9D8B030D-6E8A-4147-A177-3AD203B41FA5}">
                      <a16:colId xmlns:a16="http://schemas.microsoft.com/office/drawing/2014/main" xmlns="" val="2277341742"/>
                    </a:ext>
                  </a:extLst>
                </a:gridCol>
                <a:gridCol w="1856372">
                  <a:extLst>
                    <a:ext uri="{9D8B030D-6E8A-4147-A177-3AD203B41FA5}">
                      <a16:colId xmlns:a16="http://schemas.microsoft.com/office/drawing/2014/main" xmlns="" val="1071849824"/>
                    </a:ext>
                  </a:extLst>
                </a:gridCol>
              </a:tblGrid>
              <a:tr h="502920">
                <a:tc>
                  <a:txBody>
                    <a:bodyPr/>
                    <a:lstStyle/>
                    <a:p>
                      <a:pPr marL="228600" algn="ctr">
                        <a:lnSpc>
                          <a:spcPct val="150000"/>
                        </a:lnSpc>
                        <a:spcAft>
                          <a:spcPts val="0"/>
                        </a:spcAft>
                      </a:pPr>
                      <a:r>
                        <a:rPr lang="en-GB" sz="1100"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n-GB" sz="1100"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pPr marL="228600" algn="ctr">
                        <a:lnSpc>
                          <a:spcPct val="150000"/>
                        </a:lnSpc>
                        <a:spcAft>
                          <a:spcPts val="0"/>
                        </a:spcAft>
                      </a:pPr>
                      <a:r>
                        <a:rPr lang="en-ZA" sz="1100" b="1" spc="-25">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98967211"/>
                  </a:ext>
                </a:extLst>
              </a:tr>
              <a:tr h="50292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Programme / activity/objective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(Over)/Under 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3075604065"/>
                  </a:ext>
                </a:extLst>
              </a:tr>
              <a:tr h="502920">
                <a:tc>
                  <a:txBody>
                    <a:bodyPr/>
                    <a:lstStyle/>
                    <a:p>
                      <a:pPr marL="228600">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329760063"/>
                  </a:ext>
                </a:extLst>
              </a:tr>
              <a:tr h="25146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Administration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2 997 574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1 415 745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1 518 829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929333985"/>
                  </a:ext>
                </a:extLst>
              </a:tr>
              <a:tr h="25146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2 997 574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1 415 745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1 518 829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575798552"/>
                  </a:ext>
                </a:extLst>
              </a:tr>
            </a:tbl>
          </a:graphicData>
        </a:graphic>
      </p:graphicFrame>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ea typeface="ＭＳ Ｐゴシック" charset="-128"/>
              </a:rPr>
              <a:pPr>
                <a:defRPr/>
              </a:pPr>
              <a:t>22</a:t>
            </a:fld>
            <a:endParaRPr lang="en-US" altLang="en-US">
              <a:ea typeface="ＭＳ Ｐゴシック" charset="-128"/>
            </a:endParaRPr>
          </a:p>
        </p:txBody>
      </p:sp>
      <p:sp>
        <p:nvSpPr>
          <p:cNvPr id="6" name="Rectangle 5"/>
          <p:cNvSpPr/>
          <p:nvPr/>
        </p:nvSpPr>
        <p:spPr>
          <a:xfrm>
            <a:off x="457200" y="4164552"/>
            <a:ext cx="8442960" cy="2202013"/>
          </a:xfrm>
          <a:prstGeom prst="rect">
            <a:avLst/>
          </a:prstGeom>
        </p:spPr>
        <p:txBody>
          <a:bodyPr wrap="square">
            <a:spAutoFit/>
          </a:bodyPr>
          <a:lstStyle/>
          <a:p>
            <a:pPr algn="just">
              <a:lnSpc>
                <a:spcPct val="150000"/>
              </a:lnSpc>
              <a:spcAft>
                <a:spcPts val="600"/>
              </a:spcAft>
            </a:pPr>
            <a:r>
              <a:rPr lang="en-GB" b="1" spc="-25" dirty="0" smtClean="0">
                <a:ea typeface="Times New Roman" panose="02020603050405020304" pitchFamily="18" charset="0"/>
                <a:cs typeface="Times New Roman" panose="02020603050405020304" pitchFamily="18" charset="0"/>
              </a:rPr>
              <a:t>Programme 1</a:t>
            </a:r>
          </a:p>
          <a:p>
            <a:pPr algn="just">
              <a:lnSpc>
                <a:spcPct val="150000"/>
              </a:lnSpc>
              <a:spcAft>
                <a:spcPts val="600"/>
              </a:spcAft>
            </a:pPr>
            <a:r>
              <a:rPr lang="en-GB" spc="-25" dirty="0" smtClean="0">
                <a:ea typeface="Times New Roman" panose="02020603050405020304" pitchFamily="18" charset="0"/>
                <a:cs typeface="Times New Roman" panose="02020603050405020304" pitchFamily="18" charset="0"/>
              </a:rPr>
              <a:t>The </a:t>
            </a:r>
            <a:r>
              <a:rPr lang="en-GB" spc="-25" dirty="0">
                <a:ea typeface="Times New Roman" panose="02020603050405020304" pitchFamily="18" charset="0"/>
                <a:cs typeface="Times New Roman" panose="02020603050405020304" pitchFamily="18" charset="0"/>
              </a:rPr>
              <a:t>2019/20 revised budget for the programme Administration is R2 997 574 000. The Programme recorded a final expenditure of R1 415 745 000 which represent a 47% actual spending for the 2019/20 financial year. 33% of the Annual</a:t>
            </a:r>
            <a:r>
              <a:rPr lang="en-GB" dirty="0">
                <a:ea typeface="Calibri" panose="020F0502020204030204" pitchFamily="34" charset="0"/>
                <a:cs typeface="Times New Roman" panose="02020603050405020304" pitchFamily="18" charset="0"/>
              </a:rPr>
              <a:t> Performance Plan</a:t>
            </a:r>
            <a:r>
              <a:rPr lang="en-GB" spc="-25" dirty="0">
                <a:ea typeface="Times New Roman" panose="02020603050405020304" pitchFamily="18" charset="0"/>
                <a:cs typeface="Times New Roman" panose="02020603050405020304" pitchFamily="18" charset="0"/>
              </a:rPr>
              <a:t> (APP) targets were achieved by the Programme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53755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648560346"/>
              </p:ext>
            </p:extLst>
          </p:nvPr>
        </p:nvGraphicFramePr>
        <p:xfrm>
          <a:off x="457200" y="1638141"/>
          <a:ext cx="8229600" cy="2011680"/>
        </p:xfrm>
        <a:graphic>
          <a:graphicData uri="http://schemas.openxmlformats.org/drawingml/2006/table">
            <a:tbl>
              <a:tblPr firstRow="1" bandRow="1" bandCol="1"/>
              <a:tblGrid>
                <a:gridCol w="2109402">
                  <a:extLst>
                    <a:ext uri="{9D8B030D-6E8A-4147-A177-3AD203B41FA5}">
                      <a16:colId xmlns:a16="http://schemas.microsoft.com/office/drawing/2014/main" xmlns="" val="1224031604"/>
                    </a:ext>
                  </a:extLst>
                </a:gridCol>
                <a:gridCol w="1930729">
                  <a:extLst>
                    <a:ext uri="{9D8B030D-6E8A-4147-A177-3AD203B41FA5}">
                      <a16:colId xmlns:a16="http://schemas.microsoft.com/office/drawing/2014/main" xmlns="" val="3263866945"/>
                    </a:ext>
                  </a:extLst>
                </a:gridCol>
                <a:gridCol w="1728056">
                  <a:extLst>
                    <a:ext uri="{9D8B030D-6E8A-4147-A177-3AD203B41FA5}">
                      <a16:colId xmlns:a16="http://schemas.microsoft.com/office/drawing/2014/main" xmlns="" val="1986209678"/>
                    </a:ext>
                  </a:extLst>
                </a:gridCol>
                <a:gridCol w="2461413">
                  <a:extLst>
                    <a:ext uri="{9D8B030D-6E8A-4147-A177-3AD203B41FA5}">
                      <a16:colId xmlns:a16="http://schemas.microsoft.com/office/drawing/2014/main" xmlns="" val="2828997630"/>
                    </a:ext>
                  </a:extLst>
                </a:gridCol>
              </a:tblGrid>
              <a:tr h="0">
                <a:tc>
                  <a:txBody>
                    <a:bodyPr/>
                    <a:lstStyle/>
                    <a:p>
                      <a:pPr marL="228600" algn="ctr">
                        <a:lnSpc>
                          <a:spcPct val="150000"/>
                        </a:lnSpc>
                        <a:spcAft>
                          <a:spcPts val="0"/>
                        </a:spcAft>
                      </a:pPr>
                      <a:r>
                        <a:rPr lang="en-GB" sz="1100"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gridSpan="3">
                  <a:txBody>
                    <a:bodyPr/>
                    <a:lstStyle/>
                    <a:p>
                      <a:pPr marL="228600" algn="ctr">
                        <a:lnSpc>
                          <a:spcPct val="150000"/>
                        </a:lnSpc>
                        <a:spcAft>
                          <a:spcPts val="0"/>
                        </a:spcAft>
                      </a:pPr>
                      <a:r>
                        <a:rPr lang="en-ZA" sz="1100" spc="-25">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957127583"/>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Programme / activity/objective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(Over)/Under 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034187572"/>
                  </a:ext>
                </a:extLst>
              </a:tr>
              <a:tr h="0">
                <a:tc>
                  <a:txBody>
                    <a:bodyPr/>
                    <a:lstStyle/>
                    <a:p>
                      <a:pPr marL="22860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327264297"/>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COID Services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936 924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397 112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539 812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040199910"/>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936 924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397 112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539 812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439087987"/>
                  </a:ext>
                </a:extLst>
              </a:tr>
            </a:tbl>
          </a:graphicData>
        </a:graphic>
      </p:graphicFrame>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ea typeface="ＭＳ Ｐゴシック" charset="-128"/>
              </a:rPr>
              <a:pPr>
                <a:defRPr/>
              </a:pPr>
              <a:t>23</a:t>
            </a:fld>
            <a:endParaRPr lang="en-US" altLang="en-US">
              <a:ea typeface="ＭＳ Ｐゴシック" charset="-128"/>
            </a:endParaRPr>
          </a:p>
        </p:txBody>
      </p:sp>
      <p:sp>
        <p:nvSpPr>
          <p:cNvPr id="6" name="Rectangle 5"/>
          <p:cNvSpPr/>
          <p:nvPr/>
        </p:nvSpPr>
        <p:spPr>
          <a:xfrm>
            <a:off x="325120" y="4006269"/>
            <a:ext cx="8605520" cy="2125069"/>
          </a:xfrm>
          <a:prstGeom prst="rect">
            <a:avLst/>
          </a:prstGeom>
        </p:spPr>
        <p:txBody>
          <a:bodyPr wrap="square">
            <a:spAutoFit/>
          </a:bodyPr>
          <a:lstStyle/>
          <a:p>
            <a:pPr algn="just">
              <a:lnSpc>
                <a:spcPct val="150000"/>
              </a:lnSpc>
              <a:spcAft>
                <a:spcPts val="0"/>
              </a:spcAft>
            </a:pPr>
            <a:r>
              <a:rPr lang="en-GB" b="1" spc="-25" dirty="0" smtClean="0">
                <a:ea typeface="Times New Roman" panose="02020603050405020304" pitchFamily="18" charset="0"/>
                <a:cs typeface="Times New Roman" panose="02020603050405020304" pitchFamily="18" charset="0"/>
              </a:rPr>
              <a:t>Programme 2</a:t>
            </a:r>
          </a:p>
          <a:p>
            <a:pPr algn="just">
              <a:lnSpc>
                <a:spcPct val="150000"/>
              </a:lnSpc>
              <a:spcAft>
                <a:spcPts val="0"/>
              </a:spcAft>
            </a:pPr>
            <a:r>
              <a:rPr lang="en-GB" spc="-25" dirty="0" smtClean="0">
                <a:ea typeface="Times New Roman" panose="02020603050405020304" pitchFamily="18" charset="0"/>
                <a:cs typeface="Times New Roman" panose="02020603050405020304" pitchFamily="18" charset="0"/>
              </a:rPr>
              <a:t>The </a:t>
            </a:r>
            <a:r>
              <a:rPr lang="en-GB" spc="-25" dirty="0">
                <a:ea typeface="Times New Roman" panose="02020603050405020304" pitchFamily="18" charset="0"/>
                <a:cs typeface="Times New Roman" panose="02020603050405020304" pitchFamily="18" charset="0"/>
              </a:rPr>
              <a:t>2019/20 revised budget for the Programme: COID Services is R936 924 000 and the Programme recorded a final expenditure of R397 112 000 which represent 42% Actual spending for the 2019/20 financial year.  0% of the APP targets were achieved by the Programme.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946462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68090680"/>
              </p:ext>
            </p:extLst>
          </p:nvPr>
        </p:nvGraphicFramePr>
        <p:xfrm>
          <a:off x="457200" y="1623866"/>
          <a:ext cx="8229600" cy="2263140"/>
        </p:xfrm>
        <a:graphic>
          <a:graphicData uri="http://schemas.openxmlformats.org/drawingml/2006/table">
            <a:tbl>
              <a:tblPr firstRow="1" bandRow="1" bandCol="1"/>
              <a:tblGrid>
                <a:gridCol w="2263427">
                  <a:extLst>
                    <a:ext uri="{9D8B030D-6E8A-4147-A177-3AD203B41FA5}">
                      <a16:colId xmlns:a16="http://schemas.microsoft.com/office/drawing/2014/main" xmlns="" val="3626370848"/>
                    </a:ext>
                  </a:extLst>
                </a:gridCol>
                <a:gridCol w="2071707">
                  <a:extLst>
                    <a:ext uri="{9D8B030D-6E8A-4147-A177-3AD203B41FA5}">
                      <a16:colId xmlns:a16="http://schemas.microsoft.com/office/drawing/2014/main" xmlns="" val="4233710554"/>
                    </a:ext>
                  </a:extLst>
                </a:gridCol>
                <a:gridCol w="1854235">
                  <a:extLst>
                    <a:ext uri="{9D8B030D-6E8A-4147-A177-3AD203B41FA5}">
                      <a16:colId xmlns:a16="http://schemas.microsoft.com/office/drawing/2014/main" xmlns="" val="221991468"/>
                    </a:ext>
                  </a:extLst>
                </a:gridCol>
                <a:gridCol w="2040231">
                  <a:extLst>
                    <a:ext uri="{9D8B030D-6E8A-4147-A177-3AD203B41FA5}">
                      <a16:colId xmlns:a16="http://schemas.microsoft.com/office/drawing/2014/main" xmlns="" val="2654030957"/>
                    </a:ext>
                  </a:extLst>
                </a:gridCol>
              </a:tblGrid>
              <a:tr h="0">
                <a:tc>
                  <a:txBody>
                    <a:bodyPr/>
                    <a:lstStyle/>
                    <a:p>
                      <a:pPr marL="228600" algn="ctr">
                        <a:lnSpc>
                          <a:spcPct val="150000"/>
                        </a:lnSpc>
                        <a:spcAft>
                          <a:spcPts val="0"/>
                        </a:spcAft>
                      </a:pPr>
                      <a:r>
                        <a:rPr lang="en-GB" sz="1100"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pPr marL="228600" algn="ctr">
                        <a:lnSpc>
                          <a:spcPct val="150000"/>
                        </a:lnSpc>
                        <a:spcAft>
                          <a:spcPts val="0"/>
                        </a:spcAft>
                      </a:pPr>
                      <a:r>
                        <a:rPr lang="en-ZA" sz="1100" spc="-25">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n-ZA" sz="1100" b="1"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83126286"/>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Programme / activity/objective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(Over)/Under 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91152627"/>
                  </a:ext>
                </a:extLst>
              </a:tr>
              <a:tr h="0">
                <a:tc>
                  <a:txBody>
                    <a:bodyPr/>
                    <a:lstStyle/>
                    <a:p>
                      <a:pPr marL="22860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3439171581"/>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Medical Benefits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3 036 191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1 343 542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1 692 649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563970254"/>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3 036 191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1 343 542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1 692 649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3978634172"/>
                  </a:ext>
                </a:extLst>
              </a:tr>
            </a:tbl>
          </a:graphicData>
        </a:graphic>
      </p:graphicFrame>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ea typeface="ＭＳ Ｐゴシック" charset="-128"/>
              </a:rPr>
              <a:pPr>
                <a:defRPr/>
              </a:pPr>
              <a:t>24</a:t>
            </a:fld>
            <a:endParaRPr lang="en-US" altLang="en-US">
              <a:ea typeface="ＭＳ Ｐゴシック" charset="-128"/>
            </a:endParaRPr>
          </a:p>
        </p:txBody>
      </p:sp>
      <p:sp>
        <p:nvSpPr>
          <p:cNvPr id="6" name="Rectangle 5"/>
          <p:cNvSpPr/>
          <p:nvPr/>
        </p:nvSpPr>
        <p:spPr>
          <a:xfrm>
            <a:off x="304800" y="4077140"/>
            <a:ext cx="8382000" cy="2169825"/>
          </a:xfrm>
          <a:prstGeom prst="rect">
            <a:avLst/>
          </a:prstGeom>
        </p:spPr>
        <p:txBody>
          <a:bodyPr wrap="square">
            <a:spAutoFit/>
          </a:bodyPr>
          <a:lstStyle/>
          <a:p>
            <a:pPr algn="just">
              <a:lnSpc>
                <a:spcPct val="150000"/>
              </a:lnSpc>
              <a:spcAft>
                <a:spcPts val="0"/>
              </a:spcAft>
            </a:pPr>
            <a:r>
              <a:rPr lang="en-GB" b="1" spc="-25" dirty="0" smtClean="0">
                <a:ea typeface="Times New Roman" panose="02020603050405020304" pitchFamily="18" charset="0"/>
                <a:cs typeface="Times New Roman" panose="02020603050405020304" pitchFamily="18" charset="0"/>
              </a:rPr>
              <a:t>Programme 3</a:t>
            </a:r>
          </a:p>
          <a:p>
            <a:pPr algn="just">
              <a:lnSpc>
                <a:spcPct val="150000"/>
              </a:lnSpc>
              <a:spcAft>
                <a:spcPts val="0"/>
              </a:spcAft>
            </a:pPr>
            <a:r>
              <a:rPr lang="en-GB" spc="-25" dirty="0" smtClean="0">
                <a:ea typeface="Times New Roman" panose="02020603050405020304" pitchFamily="18" charset="0"/>
                <a:cs typeface="Times New Roman" panose="02020603050405020304" pitchFamily="18" charset="0"/>
              </a:rPr>
              <a:t>The </a:t>
            </a:r>
            <a:r>
              <a:rPr lang="en-GB" spc="-25" dirty="0">
                <a:ea typeface="Times New Roman" panose="02020603050405020304" pitchFamily="18" charset="0"/>
                <a:cs typeface="Times New Roman" panose="02020603050405020304" pitchFamily="18" charset="0"/>
              </a:rPr>
              <a:t>2019/20 revised budget for the Programme: Medical Benefits is R3 036 191 000 and the Programme recorded a final expenditure of R1 343 542 which represent 44% Actual spending for the 2019/20. Financial year. 50% of the APP targets were achieved by the Programme.</a:t>
            </a:r>
            <a:endParaRPr lang="en-Z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7487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FINANCIAL PERFORMANCE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08884315"/>
              </p:ext>
            </p:extLst>
          </p:nvPr>
        </p:nvGraphicFramePr>
        <p:xfrm>
          <a:off x="457200" y="1578146"/>
          <a:ext cx="8229600" cy="2308860"/>
        </p:xfrm>
        <a:graphic>
          <a:graphicData uri="http://schemas.openxmlformats.org/drawingml/2006/table">
            <a:tbl>
              <a:tblPr firstRow="1" bandRow="1" bandCol="1"/>
              <a:tblGrid>
                <a:gridCol w="2263427">
                  <a:extLst>
                    <a:ext uri="{9D8B030D-6E8A-4147-A177-3AD203B41FA5}">
                      <a16:colId xmlns:a16="http://schemas.microsoft.com/office/drawing/2014/main" xmlns="" val="558539921"/>
                    </a:ext>
                  </a:extLst>
                </a:gridCol>
                <a:gridCol w="2071707">
                  <a:extLst>
                    <a:ext uri="{9D8B030D-6E8A-4147-A177-3AD203B41FA5}">
                      <a16:colId xmlns:a16="http://schemas.microsoft.com/office/drawing/2014/main" xmlns="" val="87236642"/>
                    </a:ext>
                  </a:extLst>
                </a:gridCol>
                <a:gridCol w="1854235">
                  <a:extLst>
                    <a:ext uri="{9D8B030D-6E8A-4147-A177-3AD203B41FA5}">
                      <a16:colId xmlns:a16="http://schemas.microsoft.com/office/drawing/2014/main" xmlns="" val="3177759030"/>
                    </a:ext>
                  </a:extLst>
                </a:gridCol>
                <a:gridCol w="2040231">
                  <a:extLst>
                    <a:ext uri="{9D8B030D-6E8A-4147-A177-3AD203B41FA5}">
                      <a16:colId xmlns:a16="http://schemas.microsoft.com/office/drawing/2014/main" xmlns="" val="91678244"/>
                    </a:ext>
                  </a:extLst>
                </a:gridCol>
              </a:tblGrid>
              <a:tr h="0">
                <a:tc>
                  <a:txBody>
                    <a:bodyPr/>
                    <a:lstStyle/>
                    <a:p>
                      <a:pPr marL="228600" algn="ctr">
                        <a:lnSpc>
                          <a:spcPct val="150000"/>
                        </a:lnSpc>
                        <a:spcAft>
                          <a:spcPts val="0"/>
                        </a:spcAft>
                      </a:pPr>
                      <a:r>
                        <a:rPr lang="en-GB" sz="1100"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3">
                  <a:txBody>
                    <a:bodyPr/>
                    <a:lstStyle/>
                    <a:p>
                      <a:pPr marL="228600" algn="ctr">
                        <a:lnSpc>
                          <a:spcPct val="150000"/>
                        </a:lnSpc>
                        <a:spcAft>
                          <a:spcPts val="0"/>
                        </a:spcAft>
                      </a:pPr>
                      <a:r>
                        <a:rPr lang="en-ZA" sz="1100" b="1" spc="-25">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228600" algn="ctr">
                        <a:lnSpc>
                          <a:spcPct val="150000"/>
                        </a:lnSpc>
                        <a:spcAft>
                          <a:spcPts val="0"/>
                        </a:spcAft>
                      </a:pPr>
                      <a:r>
                        <a:rPr lang="en-ZA" sz="1100" b="1" spc="-25">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495253202"/>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Programme / activity/objective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Budget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Actual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(Over)/Under Expenditure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763777617"/>
                  </a:ext>
                </a:extLst>
              </a:tr>
              <a:tr h="0">
                <a:tc>
                  <a:txBody>
                    <a:bodyPr/>
                    <a:lstStyle/>
                    <a:p>
                      <a:pPr marL="22860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62230" algn="ct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R’000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427068074"/>
                  </a:ext>
                </a:extLst>
              </a:tr>
              <a:tr h="0">
                <a:tc>
                  <a:txBody>
                    <a:bodyPr/>
                    <a:lstStyle/>
                    <a:p>
                      <a:pPr>
                        <a:lnSpc>
                          <a:spcPct val="150000"/>
                        </a:lnSpc>
                        <a:spcAft>
                          <a:spcPts val="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Orthotic and Rehabilitation Services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64 745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47 689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17 056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397085442"/>
                  </a:ext>
                </a:extLst>
              </a:tr>
              <a:tr h="0">
                <a:tc>
                  <a:txBody>
                    <a:bodyPr/>
                    <a:lstStyle/>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GB" sz="1100" b="1" spc="-25">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64 745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47 689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ZA"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17 056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882206022"/>
                  </a:ext>
                </a:extLst>
              </a:tr>
            </a:tbl>
          </a:graphicData>
        </a:graphic>
      </p:graphicFrame>
      <p:sp>
        <p:nvSpPr>
          <p:cNvPr id="4" name="Slide Number Placeholder 3"/>
          <p:cNvSpPr>
            <a:spLocks noGrp="1"/>
          </p:cNvSpPr>
          <p:nvPr>
            <p:ph type="sldNum" sz="quarter" idx="12"/>
          </p:nvPr>
        </p:nvSpPr>
        <p:spPr/>
        <p:txBody>
          <a:bodyPr/>
          <a:lstStyle/>
          <a:p>
            <a:pPr>
              <a:defRPr/>
            </a:pPr>
            <a:fld id="{8CEAC414-3863-0A4F-922A-7C0CD46505DF}" type="slidenum">
              <a:rPr lang="en-US" altLang="en-US" smtClean="0">
                <a:ea typeface="ＭＳ Ｐゴシック" charset="-128"/>
              </a:rPr>
              <a:pPr>
                <a:defRPr/>
              </a:pPr>
              <a:t>25</a:t>
            </a:fld>
            <a:endParaRPr lang="en-US" altLang="en-US">
              <a:ea typeface="ＭＳ Ｐゴシック" charset="-128"/>
            </a:endParaRPr>
          </a:p>
        </p:txBody>
      </p:sp>
      <p:sp>
        <p:nvSpPr>
          <p:cNvPr id="6" name="Rectangle 5"/>
          <p:cNvSpPr/>
          <p:nvPr/>
        </p:nvSpPr>
        <p:spPr>
          <a:xfrm>
            <a:off x="375920" y="4087869"/>
            <a:ext cx="8310880" cy="2268506"/>
          </a:xfrm>
          <a:prstGeom prst="rect">
            <a:avLst/>
          </a:prstGeom>
        </p:spPr>
        <p:txBody>
          <a:bodyPr wrap="square">
            <a:spAutoFit/>
          </a:bodyPr>
          <a:lstStyle/>
          <a:p>
            <a:pPr algn="just">
              <a:lnSpc>
                <a:spcPct val="150000"/>
              </a:lnSpc>
              <a:spcAft>
                <a:spcPts val="0"/>
              </a:spcAft>
            </a:pPr>
            <a:r>
              <a:rPr lang="en-GB" sz="1600" b="1" spc="-25" dirty="0" smtClean="0">
                <a:ea typeface="Times New Roman" panose="02020603050405020304" pitchFamily="18" charset="0"/>
                <a:cs typeface="Times New Roman" panose="02020603050405020304" pitchFamily="18" charset="0"/>
              </a:rPr>
              <a:t>Programme 4</a:t>
            </a:r>
          </a:p>
          <a:p>
            <a:pPr algn="just">
              <a:lnSpc>
                <a:spcPct val="150000"/>
              </a:lnSpc>
              <a:spcAft>
                <a:spcPts val="0"/>
              </a:spcAft>
            </a:pPr>
            <a:r>
              <a:rPr lang="en-GB" sz="1600" spc="-25" dirty="0" smtClean="0">
                <a:ea typeface="Times New Roman" panose="02020603050405020304" pitchFamily="18" charset="0"/>
                <a:cs typeface="Times New Roman" panose="02020603050405020304" pitchFamily="18" charset="0"/>
              </a:rPr>
              <a:t>The </a:t>
            </a:r>
            <a:r>
              <a:rPr lang="en-GB" sz="1600" spc="-25" dirty="0">
                <a:ea typeface="Times New Roman" panose="02020603050405020304" pitchFamily="18" charset="0"/>
                <a:cs typeface="Times New Roman" panose="02020603050405020304" pitchFamily="18" charset="0"/>
              </a:rPr>
              <a:t>2019/20 revised budget for the Programme: Orthotic and Rehabilitation Services Approved budget is R64 745 000 and the Programme recorded a final expenditure of R47 689 000, which represent a 74% Actual spending for the 2019/20 financial year. This is a new programme which does not contain any historic expenditure data. 100% of the APP target was </a:t>
            </a:r>
            <a:r>
              <a:rPr lang="en-GB" sz="1600" spc="-25" dirty="0">
                <a:solidFill>
                  <a:srgbClr val="000000"/>
                </a:solidFill>
                <a:ea typeface="Times New Roman" panose="02020603050405020304" pitchFamily="18" charset="0"/>
                <a:cs typeface="Times New Roman" panose="02020603050405020304" pitchFamily="18" charset="0"/>
              </a:rPr>
              <a:t>achieved by the </a:t>
            </a:r>
            <a:r>
              <a:rPr lang="en-GB" sz="1600" spc="-25" dirty="0">
                <a:ea typeface="Times New Roman" panose="02020603050405020304" pitchFamily="18" charset="0"/>
                <a:cs typeface="Times New Roman" panose="02020603050405020304" pitchFamily="18" charset="0"/>
              </a:rPr>
              <a:t>Programme.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518901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9" name="Title 1"/>
          <p:cNvSpPr txBox="1">
            <a:spLocks/>
          </p:cNvSpPr>
          <p:nvPr/>
        </p:nvSpPr>
        <p:spPr bwMode="auto">
          <a:xfrm>
            <a:off x="6772278"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ct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r>
              <a:rPr lang="en-US" altLang="en-US" b="1" dirty="0">
                <a:solidFill>
                  <a:srgbClr val="FFAB16"/>
                </a:solidFill>
                <a:latin typeface="Arial" pitchFamily="34" charset="0"/>
                <a:cs typeface="Arial" pitchFamily="34" charset="0"/>
              </a:rPr>
              <a:t>Thank </a:t>
            </a:r>
            <a:r>
              <a:rPr lang="en-US" altLang="en-US" b="1" dirty="0">
                <a:solidFill>
                  <a:schemeClr val="bg1"/>
                </a:solidFill>
                <a:latin typeface="Arial" pitchFamily="34" charset="0"/>
                <a:cs typeface="Arial" pitchFamily="34" charset="0"/>
              </a:rPr>
              <a:t>You</a:t>
            </a:r>
            <a:r>
              <a:rPr lang="en-US" altLang="en-US" b="1" dirty="0">
                <a:solidFill>
                  <a:srgbClr val="FFAB16"/>
                </a:solidFill>
                <a:latin typeface="Arial" pitchFamily="34" charset="0"/>
                <a:cs typeface="Arial" pitchFamily="34" charset="0"/>
              </a:rPr>
              <a:t>…</a:t>
            </a: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34D20C3F-5868-49E4-8475-32A7B1F69933}" type="slidenum">
              <a:rPr lang="en-US" altLang="en-US" sz="1200">
                <a:solidFill>
                  <a:schemeClr val="bg1"/>
                </a:solidFill>
              </a:rPr>
              <a:pPr/>
              <a:t>26</a:t>
            </a:fld>
            <a:endParaRPr lang="en-US" altLang="en-US" sz="1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z="3200" b="1" dirty="0">
                <a:solidFill>
                  <a:srgbClr val="000000"/>
                </a:solidFill>
                <a:ea typeface="ＭＳ Ｐゴシック" pitchFamily="34" charset="-128"/>
              </a:rPr>
              <a:t>INTRODUCTION</a:t>
            </a:r>
            <a:endParaRPr lang="en-US" altLang="en-US" sz="3200" dirty="0">
              <a:ea typeface="ＭＳ Ｐゴシック" pitchFamily="34" charset="-128"/>
            </a:endParaRPr>
          </a:p>
        </p:txBody>
      </p:sp>
      <p:sp>
        <p:nvSpPr>
          <p:cNvPr id="17411" name="Content Placeholder 2"/>
          <p:cNvSpPr>
            <a:spLocks noGrp="1"/>
          </p:cNvSpPr>
          <p:nvPr>
            <p:ph idx="1"/>
          </p:nvPr>
        </p:nvSpPr>
        <p:spPr/>
        <p:txBody>
          <a:bodyPr/>
          <a:lstStyle/>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endParaRPr lang="en-US" altLang="en-US" sz="1800" dirty="0">
              <a:ea typeface="ＭＳ Ｐゴシック" pitchFamily="34" charset="-128"/>
            </a:endParaRPr>
          </a:p>
          <a:p>
            <a:pPr marL="0" indent="0" algn="ctr">
              <a:buNone/>
            </a:pP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a:r>
            <a:br>
              <a:rPr lang="en-US" altLang="en-US" sz="2400" b="1" dirty="0">
                <a:ea typeface="ＭＳ Ｐゴシック" pitchFamily="34" charset="-128"/>
              </a:rPr>
            </a:br>
            <a:r>
              <a:rPr lang="en-US" altLang="en-US" sz="2400" b="1" dirty="0">
                <a:ea typeface="ＭＳ Ｐゴシック" pitchFamily="34" charset="-128"/>
              </a:rPr>
              <a:t>- The Constitutional Mandate of the CF</a:t>
            </a:r>
          </a:p>
          <a:p>
            <a:pPr marL="0" indent="0" algn="ctr">
              <a:buNone/>
            </a:pPr>
            <a:r>
              <a:rPr lang="en-US" altLang="en-US" sz="2400" b="1" dirty="0">
                <a:ea typeface="ＭＳ Ｐゴシック" pitchFamily="34" charset="-128"/>
              </a:rPr>
              <a:t>- The Policy Mandate of the CF</a:t>
            </a:r>
          </a:p>
        </p:txBody>
      </p:sp>
      <p:sp>
        <p:nvSpPr>
          <p:cNvPr id="17412" name="Slide Number Placeholder 1"/>
          <p:cNvSpPr>
            <a:spLocks noGrp="1"/>
          </p:cNvSpPr>
          <p:nvPr>
            <p:ph type="sldNum" sz="quarter" idx="12"/>
          </p:nvPr>
        </p:nvSpPr>
        <p:spPr bwMode="auto">
          <a:xfrm>
            <a:off x="6727826" y="6354788"/>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43A91E76-9EBF-4284-A71D-23B6CAFC73C1}" type="slidenum">
              <a:rPr lang="en-US" altLang="en-US" sz="1200" b="1">
                <a:solidFill>
                  <a:schemeClr val="bg1"/>
                </a:solidFill>
              </a:rPr>
              <a:pPr>
                <a:defRPr/>
              </a:pPr>
              <a:t>3</a:t>
            </a:fld>
            <a:endParaRPr lang="en-US" altLang="en-US" sz="1200" b="1" dirty="0">
              <a:solidFill>
                <a:schemeClr val="bg1"/>
              </a:solidFill>
            </a:endParaRPr>
          </a:p>
        </p:txBody>
      </p:sp>
    </p:spTree>
    <p:extLst>
      <p:ext uri="{BB962C8B-B14F-4D97-AF65-F5344CB8AC3E}">
        <p14:creationId xmlns:p14="http://schemas.microsoft.com/office/powerpoint/2010/main" xmlns="" val="12977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688" y="274638"/>
            <a:ext cx="8229600" cy="1143000"/>
          </a:xfrm>
        </p:spPr>
        <p:txBody>
          <a:bodyPr/>
          <a:lstStyle/>
          <a:p>
            <a:pPr>
              <a:defRPr/>
            </a:pPr>
            <a:r>
              <a:rPr lang="en-US" sz="2800" b="1" dirty="0">
                <a:solidFill>
                  <a:prstClr val="black"/>
                </a:solidFill>
                <a:ea typeface="ＭＳ Ｐゴシック" pitchFamily="-80" charset="-128"/>
                <a:cs typeface="+mj-cs"/>
              </a:rPr>
              <a:t>INTRODUCTION: THE MANDATE OF THE CF</a:t>
            </a:r>
            <a:endParaRPr lang="en-US" sz="2800" dirty="0"/>
          </a:p>
        </p:txBody>
      </p:sp>
      <p:sp>
        <p:nvSpPr>
          <p:cNvPr id="18435" name="Content Placeholder 2"/>
          <p:cNvSpPr>
            <a:spLocks noGrp="1"/>
          </p:cNvSpPr>
          <p:nvPr>
            <p:ph idx="1"/>
          </p:nvPr>
        </p:nvSpPr>
        <p:spPr>
          <a:xfrm>
            <a:off x="304800" y="1417639"/>
            <a:ext cx="8382000" cy="5092700"/>
          </a:xfrm>
        </p:spPr>
        <p:txBody>
          <a:bodyPr/>
          <a:lstStyle/>
          <a:p>
            <a:pPr marL="0" indent="0" algn="ctr">
              <a:buNone/>
            </a:pPr>
            <a:r>
              <a:rPr lang="en-US" altLang="en-US" sz="1800" b="1" u="sng" dirty="0">
                <a:ea typeface="ＭＳ Ｐゴシック" pitchFamily="34" charset="-128"/>
              </a:rPr>
              <a:t>Constitutional Mandate</a:t>
            </a:r>
          </a:p>
          <a:p>
            <a:pPr marL="0" indent="0" algn="just">
              <a:buNone/>
            </a:pPr>
            <a:r>
              <a:rPr lang="en-US" altLang="en-US" sz="1800" dirty="0">
                <a:ea typeface="ＭＳ Ｐゴシック" pitchFamily="34" charset="-128"/>
              </a:rPr>
              <a:t>The mandate of the Compensation Fund is derived from Section 27 (1) (c) of the Constitution of the Republic of South Africa. In terms of this Act, specifically the mentioned Section, all South Africans have a right to social security. The Compensation Fund is mandated to provide social security to all injured and diseased employees.</a:t>
            </a:r>
          </a:p>
          <a:p>
            <a:endParaRPr lang="en-US" altLang="en-US" sz="1800" dirty="0">
              <a:ea typeface="ＭＳ Ｐゴシック" pitchFamily="34" charset="-128"/>
            </a:endParaRPr>
          </a:p>
          <a:p>
            <a:endParaRPr lang="en-US" altLang="en-US" sz="1800" dirty="0">
              <a:ea typeface="ＭＳ Ｐゴシック" pitchFamily="34" charset="-128"/>
            </a:endParaRPr>
          </a:p>
          <a:p>
            <a:pPr marL="0" indent="0" algn="ctr">
              <a:buNone/>
            </a:pPr>
            <a:r>
              <a:rPr lang="en-US" altLang="en-US" sz="1800" b="1" u="sng" dirty="0">
                <a:solidFill>
                  <a:prstClr val="black"/>
                </a:solidFill>
                <a:ea typeface="ＭＳ Ｐゴシック" pitchFamily="34" charset="-128"/>
              </a:rPr>
              <a:t>Legislative Mandate</a:t>
            </a:r>
          </a:p>
          <a:p>
            <a:pPr marL="0" indent="0" algn="just" eaLnBrk="1" hangingPunct="1">
              <a:spcBef>
                <a:spcPct val="0"/>
              </a:spcBef>
              <a:buNone/>
              <a:tabLst>
                <a:tab pos="9143775" algn="r"/>
              </a:tabLst>
              <a:defRPr/>
            </a:pPr>
            <a:r>
              <a:rPr lang="en-ZA" altLang="en-US" sz="1800" dirty="0">
                <a:solidFill>
                  <a:prstClr val="black"/>
                </a:solidFill>
                <a:cs typeface="Arial" charset="0"/>
              </a:rPr>
              <a:t>The Compensation Fund is established in terms of section 15 of the Compensation for Occupational Injuries and Diseases Act as amended. The main objective of the Act is to provide compensation for disablement caused by occupational injuries or diseases sustained or contracted by employees or for death resulting from such injuries or diseases and provide for matters  connected therewith.</a:t>
            </a:r>
          </a:p>
          <a:p>
            <a:pPr marL="0" indent="0">
              <a:buNone/>
            </a:pPr>
            <a:endParaRPr lang="en-US" altLang="en-US" sz="2000" b="1" u="sng" dirty="0">
              <a:solidFill>
                <a:prstClr val="black"/>
              </a:solidFill>
              <a:ea typeface="ＭＳ Ｐゴシック" pitchFamily="34" charset="-128"/>
            </a:endParaRPr>
          </a:p>
          <a:p>
            <a:pPr marL="0" indent="0">
              <a:buNone/>
            </a:pPr>
            <a:endParaRPr lang="en-US" altLang="en-US" sz="2000" dirty="0">
              <a:ea typeface="ＭＳ Ｐゴシック" pitchFamily="34" charset="-128"/>
            </a:endParaRPr>
          </a:p>
        </p:txBody>
      </p:sp>
      <p:sp>
        <p:nvSpPr>
          <p:cNvPr id="18436" name="Slide Number Placeholder 2"/>
          <p:cNvSpPr>
            <a:spLocks noGrp="1"/>
          </p:cNvSpPr>
          <p:nvPr>
            <p:ph type="sldNum" sz="quarter" idx="12"/>
          </p:nvPr>
        </p:nvSpPr>
        <p:spPr bwMode="auto">
          <a:xfrm>
            <a:off x="6672263" y="63563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defRPr/>
            </a:pPr>
            <a:fld id="{607C82E4-6066-4D9F-83DB-02BE8E88E017}" type="slidenum">
              <a:rPr lang="en-US" altLang="en-US" sz="1200" b="1">
                <a:solidFill>
                  <a:schemeClr val="bg1"/>
                </a:solidFill>
              </a:rPr>
              <a:pPr>
                <a:defRPr/>
              </a:pPr>
              <a:t>4</a:t>
            </a:fld>
            <a:endParaRPr lang="en-US" altLang="en-US" sz="1200" b="1" dirty="0">
              <a:solidFill>
                <a:schemeClr val="bg1"/>
              </a:solidFill>
            </a:endParaRPr>
          </a:p>
        </p:txBody>
      </p:sp>
    </p:spTree>
    <p:extLst>
      <p:ext uri="{BB962C8B-B14F-4D97-AF65-F5344CB8AC3E}">
        <p14:creationId xmlns:p14="http://schemas.microsoft.com/office/powerpoint/2010/main" xmlns="" val="550404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ZA" altLang="en-US" sz="2800" b="1" dirty="0">
                <a:latin typeface="Arial" panose="020B0604020202020204" pitchFamily="34" charset="0"/>
                <a:cs typeface="Arial" panose="020B0604020202020204" pitchFamily="34" charset="0"/>
              </a:rPr>
              <a:t>VISION AND MISSION</a:t>
            </a:r>
            <a:endParaRPr lang="en-ZA" altLang="en-US" sz="2800" dirty="0">
              <a:latin typeface="Arial" panose="020B0604020202020204" pitchFamily="34" charset="0"/>
              <a:cs typeface="Arial" panose="020B0604020202020204" pitchFamily="34" charset="0"/>
            </a:endParaRPr>
          </a:p>
        </p:txBody>
      </p:sp>
      <p:sp>
        <p:nvSpPr>
          <p:cNvPr id="17411" name="Content Placeholder 2"/>
          <p:cNvSpPr>
            <a:spLocks noGrp="1"/>
          </p:cNvSpPr>
          <p:nvPr>
            <p:ph idx="1"/>
          </p:nvPr>
        </p:nvSpPr>
        <p:spPr>
          <a:xfrm>
            <a:off x="316089" y="1365252"/>
            <a:ext cx="8511822" cy="5137150"/>
          </a:xfrm>
        </p:spPr>
        <p:txBody>
          <a:bodyPr/>
          <a:lstStyle/>
          <a:p>
            <a:pPr marL="0" lvl="1" indent="0" algn="just">
              <a:buNone/>
              <a:tabLst>
                <a:tab pos="9143775" algn="r"/>
              </a:tabLst>
              <a:defRPr/>
            </a:pPr>
            <a:r>
              <a:rPr lang="en-ZA" sz="1800" b="1" dirty="0"/>
              <a:t>VISION </a:t>
            </a:r>
          </a:p>
          <a:p>
            <a:pPr marL="0" lvl="1" indent="0" algn="just">
              <a:buNone/>
              <a:tabLst>
                <a:tab pos="9143775" algn="r"/>
              </a:tabLst>
              <a:defRPr/>
            </a:pPr>
            <a:r>
              <a:rPr lang="en-ZA" sz="1800" dirty="0"/>
              <a:t>To be a </a:t>
            </a:r>
            <a:r>
              <a:rPr lang="en-ZA" sz="1800" u="sng" dirty="0">
                <a:effectLst>
                  <a:outerShdw blurRad="38100" dist="38100" dir="2700000" algn="tl">
                    <a:srgbClr val="000000">
                      <a:alpha val="43137"/>
                    </a:srgbClr>
                  </a:outerShdw>
                </a:effectLst>
              </a:rPr>
              <a:t>world class </a:t>
            </a:r>
            <a:r>
              <a:rPr lang="en-ZA" sz="1800" dirty="0"/>
              <a:t>provider of </a:t>
            </a:r>
            <a:r>
              <a:rPr lang="en-ZA" sz="1800" u="sng" dirty="0">
                <a:effectLst>
                  <a:outerShdw blurRad="38100" dist="38100" dir="2700000" algn="tl">
                    <a:srgbClr val="000000">
                      <a:alpha val="43137"/>
                    </a:srgbClr>
                  </a:outerShdw>
                </a:effectLst>
              </a:rPr>
              <a:t>sustainable</a:t>
            </a:r>
            <a:r>
              <a:rPr lang="en-ZA" sz="1800" dirty="0">
                <a:effectLst>
                  <a:outerShdw blurRad="38100" dist="38100" dir="2700000" algn="tl">
                    <a:srgbClr val="000000">
                      <a:alpha val="43137"/>
                    </a:srgbClr>
                  </a:outerShdw>
                </a:effectLst>
              </a:rPr>
              <a:t> </a:t>
            </a:r>
            <a:r>
              <a:rPr lang="en-ZA" sz="1800" dirty="0"/>
              <a:t>compensation for occupational injuries and diseases, rehabilitation and reintegration services</a:t>
            </a:r>
          </a:p>
          <a:p>
            <a:pPr marL="0" lvl="1" indent="0" algn="just">
              <a:buNone/>
              <a:tabLst>
                <a:tab pos="9143775" algn="r"/>
              </a:tabLst>
              <a:defRPr/>
            </a:pPr>
            <a:endParaRPr lang="en-ZA" sz="1800" dirty="0"/>
          </a:p>
          <a:p>
            <a:pPr marL="0" lvl="1" indent="0" algn="just">
              <a:buNone/>
              <a:tabLst>
                <a:tab pos="9143775" algn="r"/>
              </a:tabLst>
              <a:defRPr/>
            </a:pPr>
            <a:r>
              <a:rPr lang="en-ZA" sz="1800" b="1" dirty="0"/>
              <a:t>MISSION</a:t>
            </a:r>
          </a:p>
          <a:p>
            <a:pPr marL="115888" indent="0" algn="just">
              <a:buNone/>
              <a:tabLst>
                <a:tab pos="9143775" algn="r"/>
              </a:tabLst>
              <a:defRPr/>
            </a:pPr>
            <a:r>
              <a:rPr lang="en-ZA" sz="1800" b="1" dirty="0">
                <a:cs typeface="MS PGothic" charset="0"/>
              </a:rPr>
              <a:t>The</a:t>
            </a:r>
            <a:r>
              <a:rPr lang="en-ZA" sz="1800" dirty="0">
                <a:cs typeface="MS PGothic" charset="0"/>
              </a:rPr>
              <a:t> </a:t>
            </a:r>
            <a:r>
              <a:rPr lang="en-ZA" sz="1800" b="1" dirty="0">
                <a:cs typeface="MS PGothic" charset="0"/>
              </a:rPr>
              <a:t>Mission</a:t>
            </a:r>
            <a:r>
              <a:rPr lang="en-ZA" sz="1800" dirty="0">
                <a:cs typeface="MS PGothic" charset="0"/>
              </a:rPr>
              <a:t> of the Compensation Fund is to:</a:t>
            </a:r>
          </a:p>
          <a:p>
            <a:pPr marL="573088" lvl="1" indent="-457200" algn="just">
              <a:tabLst>
                <a:tab pos="9143775" algn="r"/>
              </a:tabLst>
              <a:defRPr/>
            </a:pPr>
            <a:r>
              <a:rPr lang="en-ZA" sz="1800" dirty="0">
                <a:cs typeface="MS PGothic" charset="0"/>
              </a:rPr>
              <a:t>Provide </a:t>
            </a:r>
            <a:r>
              <a:rPr lang="en-ZA" sz="1800" u="sng" dirty="0">
                <a:effectLst>
                  <a:outerShdw blurRad="38100" dist="38100" dir="2700000" algn="tl">
                    <a:srgbClr val="000000">
                      <a:alpha val="43137"/>
                    </a:srgbClr>
                  </a:outerShdw>
                </a:effectLst>
                <a:cs typeface="MS PGothic" charset="0"/>
              </a:rPr>
              <a:t>efficient, quality, client centric </a:t>
            </a:r>
            <a:r>
              <a:rPr lang="en-ZA" sz="1800" dirty="0">
                <a:cs typeface="MS PGothic" charset="0"/>
              </a:rPr>
              <a:t>and accessible COID service</a:t>
            </a:r>
          </a:p>
          <a:p>
            <a:pPr marL="573088" lvl="1" indent="-457200" algn="just">
              <a:tabLst>
                <a:tab pos="9143775" algn="r"/>
              </a:tabLst>
              <a:defRPr/>
            </a:pPr>
            <a:r>
              <a:rPr lang="en-ZA" sz="1800" dirty="0">
                <a:cs typeface="MS PGothic" charset="0"/>
              </a:rPr>
              <a:t>Sustain </a:t>
            </a:r>
            <a:r>
              <a:rPr lang="en-ZA" sz="1800" u="sng" dirty="0">
                <a:effectLst>
                  <a:outerShdw blurRad="38100" dist="38100" dir="2700000" algn="tl">
                    <a:srgbClr val="000000">
                      <a:alpha val="43137"/>
                    </a:srgbClr>
                  </a:outerShdw>
                </a:effectLst>
                <a:cs typeface="MS PGothic" charset="0"/>
              </a:rPr>
              <a:t>financial viability</a:t>
            </a:r>
          </a:p>
          <a:p>
            <a:pPr marL="573088" lvl="1" indent="-457200" algn="just">
              <a:tabLst>
                <a:tab pos="9143775" algn="r"/>
              </a:tabLst>
              <a:defRPr/>
            </a:pPr>
            <a:r>
              <a:rPr lang="en-ZA" sz="1800" dirty="0">
                <a:cs typeface="MS PGothic" charset="0"/>
              </a:rPr>
              <a:t>Ensure an organisation which takes care of the </a:t>
            </a:r>
            <a:r>
              <a:rPr lang="en-ZA" sz="1800" u="sng" dirty="0">
                <a:effectLst>
                  <a:outerShdw blurRad="38100" dist="38100" dir="2700000" algn="tl">
                    <a:srgbClr val="000000">
                      <a:alpha val="43137"/>
                    </a:srgbClr>
                  </a:outerShdw>
                </a:effectLst>
                <a:cs typeface="MS PGothic" charset="0"/>
              </a:rPr>
              <a:t>needs of its staff </a:t>
            </a:r>
            <a:r>
              <a:rPr lang="en-ZA" sz="1800" dirty="0">
                <a:cs typeface="MS PGothic" charset="0"/>
              </a:rPr>
              <a:t>for effective service delivery</a:t>
            </a:r>
          </a:p>
          <a:p>
            <a:pPr marL="515937" lvl="1" indent="0">
              <a:buNone/>
              <a:tabLst>
                <a:tab pos="9143775" algn="r"/>
              </a:tabLst>
              <a:defRPr/>
            </a:pPr>
            <a:endParaRPr lang="en-ZA" dirty="0">
              <a:latin typeface="Gill Sans MT" pitchFamily="34" charset="0"/>
            </a:endParaRPr>
          </a:p>
        </p:txBody>
      </p:sp>
      <p:sp>
        <p:nvSpPr>
          <p:cNvPr id="3174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83142E46-AAA5-4D75-87A0-1768886E3F22}" type="datetime1">
              <a:rPr lang="en-ZA" altLang="en-US" sz="1200">
                <a:solidFill>
                  <a:srgbClr val="898989"/>
                </a:solidFill>
              </a:rPr>
              <a:pPr eaLnBrk="1" hangingPunct="1">
                <a:spcBef>
                  <a:spcPct val="0"/>
                </a:spcBef>
                <a:buFontTx/>
                <a:buNone/>
              </a:pPr>
              <a:t>2020/08/26</a:t>
            </a:fld>
            <a:endParaRPr lang="en-US" altLang="en-US" sz="1200" dirty="0">
              <a:solidFill>
                <a:srgbClr val="898989"/>
              </a:solidFill>
            </a:endParaRPr>
          </a:p>
        </p:txBody>
      </p:sp>
      <p:sp>
        <p:nvSpPr>
          <p:cNvPr id="31749" name="Slide Number Placeholder 4"/>
          <p:cNvSpPr>
            <a:spLocks noGrp="1"/>
          </p:cNvSpPr>
          <p:nvPr>
            <p:ph type="sldNum" sz="quarter" idx="12"/>
          </p:nvPr>
        </p:nvSpPr>
        <p:spPr bwMode="auto">
          <a:xfrm>
            <a:off x="6725626" y="638649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fld id="{3A7E02DE-4704-495D-B6C9-A68EDE70ABCF}" type="slidenum">
              <a:rPr lang="en-US" altLang="en-US" sz="1200">
                <a:solidFill>
                  <a:schemeClr val="bg1"/>
                </a:solidFill>
              </a:rPr>
              <a:pPr eaLnBrk="1" hangingPunct="1">
                <a:spcBef>
                  <a:spcPct val="0"/>
                </a:spcBef>
                <a:buFontTx/>
                <a:buNone/>
              </a:pPr>
              <a:t>5</a:t>
            </a:fld>
            <a:endParaRPr lang="en-US" altLang="en-US" sz="1200" dirty="0">
              <a:solidFill>
                <a:schemeClr val="bg1"/>
              </a:solidFill>
            </a:endParaRPr>
          </a:p>
        </p:txBody>
      </p:sp>
    </p:spTree>
    <p:extLst>
      <p:ext uri="{BB962C8B-B14F-4D97-AF65-F5344CB8AC3E}">
        <p14:creationId xmlns:p14="http://schemas.microsoft.com/office/powerpoint/2010/main" xmlns="" val="4165231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ZA" sz="2800" b="1" dirty="0">
                <a:latin typeface="Arial" panose="020B0604020202020204" pitchFamily="34" charset="0"/>
                <a:cs typeface="Arial" panose="020B0604020202020204" pitchFamily="34" charset="0"/>
              </a:rPr>
              <a:t>FOOTPRINT</a:t>
            </a:r>
          </a:p>
        </p:txBody>
      </p:sp>
      <p:sp>
        <p:nvSpPr>
          <p:cNvPr id="7" name="Slide Number Placeholder 6"/>
          <p:cNvSpPr>
            <a:spLocks noGrp="1"/>
          </p:cNvSpPr>
          <p:nvPr>
            <p:ph type="sldNum" sz="quarter" idx="12"/>
          </p:nvPr>
        </p:nvSpPr>
        <p:spPr>
          <a:xfrm>
            <a:off x="6878878" y="6449994"/>
            <a:ext cx="2133600" cy="365125"/>
          </a:xfrm>
        </p:spPr>
        <p:txBody>
          <a:bodyPr/>
          <a:lstStyle/>
          <a:p>
            <a:pPr>
              <a:defRPr/>
            </a:pPr>
            <a:fld id="{FD1A8E9A-103A-45D8-A6FF-1D664856E4B8}" type="slidenum">
              <a:rPr lang="en-US" b="1">
                <a:solidFill>
                  <a:schemeClr val="bg1"/>
                </a:solidFill>
              </a:rPr>
              <a:pPr>
                <a:defRPr/>
              </a:pPr>
              <a:t>6</a:t>
            </a:fld>
            <a:endParaRPr lang="en-US" b="1" dirty="0">
              <a:solidFill>
                <a:schemeClr val="bg1"/>
              </a:solidFill>
            </a:endParaRPr>
          </a:p>
        </p:txBody>
      </p:sp>
      <p:pic>
        <p:nvPicPr>
          <p:cNvPr id="10" name="Content Placeholder 9" descr="http://southafricamap.facts.co/southafricamapof/SouthAfricaPoliticalMap.png"/>
          <p:cNvPicPr>
            <a:picLocks noGrp="1"/>
          </p:cNvPicPr>
          <p:nvPr>
            <p:ph idx="1"/>
          </p:nvPr>
        </p:nvPicPr>
        <p:blipFill rotWithShape="1">
          <a:blip r:embed="rId2" cstate="print">
            <a:extLst>
              <a:ext uri="{28A0092B-C50C-407E-A947-70E740481C1C}">
                <a14:useLocalDpi xmlns:a14="http://schemas.microsoft.com/office/drawing/2010/main" xmlns="" val="0"/>
              </a:ext>
            </a:extLst>
          </a:blip>
          <a:srcRect b="4189"/>
          <a:stretch/>
        </p:blipFill>
        <p:spPr bwMode="auto">
          <a:xfrm>
            <a:off x="264720" y="1209915"/>
            <a:ext cx="8558463" cy="5331562"/>
          </a:xfrm>
          <a:prstGeom prst="rect">
            <a:avLst/>
          </a:prstGeom>
          <a:noFill/>
          <a:ln>
            <a:noFill/>
          </a:ln>
          <a:extLst>
            <a:ext uri="{53640926-AAD7-44D8-BBD7-CCE9431645EC}">
              <a14:shadowObscured xmlns:a14="http://schemas.microsoft.com/office/drawing/2010/main" xmlns=""/>
            </a:ext>
          </a:extLst>
        </p:spPr>
      </p:pic>
      <p:sp>
        <p:nvSpPr>
          <p:cNvPr id="11" name="Rectangle 10"/>
          <p:cNvSpPr/>
          <p:nvPr/>
        </p:nvSpPr>
        <p:spPr>
          <a:xfrm>
            <a:off x="401053" y="1491917"/>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126 LABOUR CENTRES</a:t>
            </a:r>
          </a:p>
        </p:txBody>
      </p:sp>
      <p:sp>
        <p:nvSpPr>
          <p:cNvPr id="12" name="Rectangle 11"/>
          <p:cNvSpPr/>
          <p:nvPr/>
        </p:nvSpPr>
        <p:spPr>
          <a:xfrm>
            <a:off x="401053" y="2021306"/>
            <a:ext cx="1925052" cy="376989"/>
          </a:xfrm>
          <a:prstGeom prst="rect">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sz="1400" dirty="0">
                <a:solidFill>
                  <a:prstClr val="white"/>
                </a:solidFill>
                <a:latin typeface="Calibri"/>
              </a:rPr>
              <a:t>33 LABOUR CENTRES WITH COID FUNCTIONS</a:t>
            </a:r>
          </a:p>
        </p:txBody>
      </p:sp>
      <p:sp>
        <p:nvSpPr>
          <p:cNvPr id="2" name="Oval 1"/>
          <p:cNvSpPr/>
          <p:nvPr/>
        </p:nvSpPr>
        <p:spPr>
          <a:xfrm>
            <a:off x="4883524" y="373798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9" name="Oval 8"/>
          <p:cNvSpPr/>
          <p:nvPr/>
        </p:nvSpPr>
        <p:spPr>
          <a:xfrm>
            <a:off x="2684609" y="370951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2</a:t>
            </a:r>
          </a:p>
        </p:txBody>
      </p:sp>
      <p:sp>
        <p:nvSpPr>
          <p:cNvPr id="13" name="Oval 12"/>
          <p:cNvSpPr/>
          <p:nvPr/>
        </p:nvSpPr>
        <p:spPr>
          <a:xfrm>
            <a:off x="4672508" y="550817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4</a:t>
            </a:r>
          </a:p>
        </p:txBody>
      </p:sp>
      <p:sp>
        <p:nvSpPr>
          <p:cNvPr id="14" name="Oval 13"/>
          <p:cNvSpPr/>
          <p:nvPr/>
        </p:nvSpPr>
        <p:spPr>
          <a:xfrm>
            <a:off x="3106640" y="5689042"/>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5" name="Oval 14"/>
          <p:cNvSpPr/>
          <p:nvPr/>
        </p:nvSpPr>
        <p:spPr>
          <a:xfrm>
            <a:off x="7238187" y="4099727"/>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6" name="Oval 15"/>
          <p:cNvSpPr/>
          <p:nvPr/>
        </p:nvSpPr>
        <p:spPr>
          <a:xfrm>
            <a:off x="3751409" y="2686260"/>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7" name="Oval 16"/>
          <p:cNvSpPr/>
          <p:nvPr/>
        </p:nvSpPr>
        <p:spPr>
          <a:xfrm>
            <a:off x="6223304" y="1682085"/>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8" name="Oval 17"/>
          <p:cNvSpPr/>
          <p:nvPr/>
        </p:nvSpPr>
        <p:spPr>
          <a:xfrm>
            <a:off x="7107558" y="2522224"/>
            <a:ext cx="422031" cy="3617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3</a:t>
            </a:r>
          </a:p>
        </p:txBody>
      </p:sp>
      <p:sp>
        <p:nvSpPr>
          <p:cNvPr id="19" name="Oval 18"/>
          <p:cNvSpPr/>
          <p:nvPr/>
        </p:nvSpPr>
        <p:spPr>
          <a:xfrm>
            <a:off x="6131194" y="2858782"/>
            <a:ext cx="303125" cy="27632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ZA" dirty="0">
                <a:solidFill>
                  <a:prstClr val="black"/>
                </a:solidFill>
                <a:latin typeface="Calibri"/>
              </a:rPr>
              <a:t>9</a:t>
            </a:r>
          </a:p>
        </p:txBody>
      </p:sp>
    </p:spTree>
    <p:extLst>
      <p:ext uri="{BB962C8B-B14F-4D97-AF65-F5344CB8AC3E}">
        <p14:creationId xmlns:p14="http://schemas.microsoft.com/office/powerpoint/2010/main" xmlns="" val="203026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sz="2800" b="1" dirty="0">
                <a:latin typeface="Arial" charset="0"/>
                <a:cs typeface="Arial" charset="0"/>
              </a:rPr>
              <a:t>STRATEGIC FOCUS</a:t>
            </a:r>
          </a:p>
        </p:txBody>
      </p:sp>
      <p:sp>
        <p:nvSpPr>
          <p:cNvPr id="21507" name="Content Placeholder 2"/>
          <p:cNvSpPr>
            <a:spLocks noGrp="1"/>
          </p:cNvSpPr>
          <p:nvPr>
            <p:ph idx="1"/>
          </p:nvPr>
        </p:nvSpPr>
        <p:spPr>
          <a:xfrm>
            <a:off x="288925" y="1240079"/>
            <a:ext cx="8662988" cy="5370273"/>
          </a:xfrm>
        </p:spPr>
        <p:txBody>
          <a:bodyPr/>
          <a:lstStyle/>
          <a:p>
            <a:pPr marL="0" indent="0">
              <a:spcBef>
                <a:spcPts val="0"/>
              </a:spcBef>
              <a:buNone/>
            </a:pPr>
            <a:r>
              <a:rPr lang="en-US" sz="2400" dirty="0"/>
              <a:t>The Strategy of the Fund is comprised of two strategic priorities or areas of focus for the success and sustainability </a:t>
            </a:r>
          </a:p>
          <a:p>
            <a:pPr marL="0" indent="0">
              <a:buNone/>
            </a:pPr>
            <a:endParaRPr lang="en-US" sz="2800" dirty="0">
              <a:latin typeface="Arial" charset="0"/>
              <a:cs typeface="Arial" charset="0"/>
            </a:endParaRPr>
          </a:p>
        </p:txBody>
      </p:sp>
      <p:sp>
        <p:nvSpPr>
          <p:cNvPr id="21508"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093F34D8-C0A5-4DA0-87B9-BADE2CB57432}" type="datetime1">
              <a:rPr lang="en-ZA">
                <a:solidFill>
                  <a:srgbClr val="898989"/>
                </a:solidFill>
                <a:latin typeface="Calibri" pitchFamily="34" charset="0"/>
              </a:rPr>
              <a:pPr eaLnBrk="1" hangingPunct="1">
                <a:defRPr/>
              </a:pPr>
              <a:t>2020/08/26</a:t>
            </a:fld>
            <a:endParaRPr lang="en-US">
              <a:solidFill>
                <a:srgbClr val="898989"/>
              </a:solidFill>
              <a:latin typeface="Calibri" pitchFamily="34" charset="0"/>
            </a:endParaRPr>
          </a:p>
        </p:txBody>
      </p:sp>
      <p:sp>
        <p:nvSpPr>
          <p:cNvPr id="21509" name="Slide Number Placeholder 4"/>
          <p:cNvSpPr>
            <a:spLocks noGrp="1"/>
          </p:cNvSpPr>
          <p:nvPr>
            <p:ph type="sldNum" sz="quarter" idx="12"/>
          </p:nvPr>
        </p:nvSpPr>
        <p:spPr bwMode="auto">
          <a:xfrm>
            <a:off x="6842038" y="6510492"/>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F800B44A-FF6B-4136-91BA-E790339791BD}" type="slidenum">
              <a:rPr lang="en-US" b="1">
                <a:solidFill>
                  <a:schemeClr val="bg1"/>
                </a:solidFill>
                <a:latin typeface="Calibri" pitchFamily="34" charset="0"/>
              </a:rPr>
              <a:pPr eaLnBrk="1" hangingPunct="1">
                <a:defRPr/>
              </a:pPr>
              <a:t>7</a:t>
            </a:fld>
            <a:endParaRPr lang="en-US" b="1" dirty="0">
              <a:solidFill>
                <a:schemeClr val="bg1"/>
              </a:solidFill>
              <a:latin typeface="Calibri" pitchFamily="34" charset="0"/>
            </a:endParaRPr>
          </a:p>
        </p:txBody>
      </p:sp>
      <p:graphicFrame>
        <p:nvGraphicFramePr>
          <p:cNvPr id="2" name="Table 1"/>
          <p:cNvGraphicFramePr>
            <a:graphicFrameLocks noGrp="1"/>
          </p:cNvGraphicFramePr>
          <p:nvPr>
            <p:extLst/>
          </p:nvPr>
        </p:nvGraphicFramePr>
        <p:xfrm>
          <a:off x="271463" y="2004167"/>
          <a:ext cx="8520110" cy="4579197"/>
        </p:xfrm>
        <a:graphic>
          <a:graphicData uri="http://schemas.openxmlformats.org/drawingml/2006/table">
            <a:tbl>
              <a:tblPr firstRow="1" bandRow="1">
                <a:tableStyleId>{5C22544A-7EE6-4342-B048-85BDC9FD1C3A}</a:tableStyleId>
              </a:tblPr>
              <a:tblGrid>
                <a:gridCol w="1231660">
                  <a:extLst>
                    <a:ext uri="{9D8B030D-6E8A-4147-A177-3AD203B41FA5}">
                      <a16:colId xmlns:a16="http://schemas.microsoft.com/office/drawing/2014/main" xmlns="" val="20000"/>
                    </a:ext>
                  </a:extLst>
                </a:gridCol>
                <a:gridCol w="2176384">
                  <a:extLst>
                    <a:ext uri="{9D8B030D-6E8A-4147-A177-3AD203B41FA5}">
                      <a16:colId xmlns:a16="http://schemas.microsoft.com/office/drawing/2014/main" xmlns="" val="20001"/>
                    </a:ext>
                  </a:extLst>
                </a:gridCol>
                <a:gridCol w="2195200">
                  <a:extLst>
                    <a:ext uri="{9D8B030D-6E8A-4147-A177-3AD203B41FA5}">
                      <a16:colId xmlns:a16="http://schemas.microsoft.com/office/drawing/2014/main" xmlns="" val="20002"/>
                    </a:ext>
                  </a:extLst>
                </a:gridCol>
                <a:gridCol w="1212844">
                  <a:extLst>
                    <a:ext uri="{9D8B030D-6E8A-4147-A177-3AD203B41FA5}">
                      <a16:colId xmlns:a16="http://schemas.microsoft.com/office/drawing/2014/main" xmlns="" val="20003"/>
                    </a:ext>
                  </a:extLst>
                </a:gridCol>
                <a:gridCol w="1704022">
                  <a:extLst>
                    <a:ext uri="{9D8B030D-6E8A-4147-A177-3AD203B41FA5}">
                      <a16:colId xmlns:a16="http://schemas.microsoft.com/office/drawing/2014/main" xmlns="" val="20004"/>
                    </a:ext>
                  </a:extLst>
                </a:gridCol>
              </a:tblGrid>
              <a:tr h="1716353">
                <a:tc>
                  <a:txBody>
                    <a:bodyPr/>
                    <a:lstStyle/>
                    <a:p>
                      <a:endParaRPr lang="en-ZA" sz="1800" dirty="0"/>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ZA" sz="1800" dirty="0"/>
                        <a:t>Quality Medical</a:t>
                      </a:r>
                      <a:r>
                        <a:rPr lang="en-ZA" sz="1800" baseline="0" dirty="0"/>
                        <a:t> Care</a:t>
                      </a:r>
                      <a:endParaRPr lang="en-ZA" sz="1800" dirty="0"/>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endParaRPr lang="en-ZA" sz="1800" dirty="0"/>
                    </a:p>
                    <a:p>
                      <a:pPr algn="ctr">
                        <a:lnSpc>
                          <a:spcPct val="110000"/>
                        </a:lnSpc>
                      </a:pPr>
                      <a:r>
                        <a:rPr lang="en-US" sz="1600" b="1" dirty="0">
                          <a:solidFill>
                            <a:schemeClr val="bg1"/>
                          </a:solidFill>
                          <a:latin typeface="Arial"/>
                          <a:cs typeface="Arial"/>
                        </a:rPr>
                        <a:t>Client Centered Care</a:t>
                      </a:r>
                      <a:endParaRPr lang="en-US" sz="1600" dirty="0">
                        <a:solidFill>
                          <a:schemeClr val="bg1"/>
                        </a:solidFill>
                        <a:latin typeface="Arial"/>
                        <a:cs typeface="Arial"/>
                      </a:endParaRPr>
                    </a:p>
                  </a:txBody>
                  <a:tcPr marL="91442" marR="91442" marT="45722" marB="45722">
                    <a:solidFill>
                      <a:schemeClr val="accent3">
                        <a:lumMod val="75000"/>
                      </a:schemeClr>
                    </a:solidFill>
                  </a:tcPr>
                </a:tc>
                <a:tc>
                  <a:txBody>
                    <a:bodyPr/>
                    <a:lstStyle/>
                    <a:p>
                      <a:endParaRPr lang="en-ZA" sz="1800" dirty="0"/>
                    </a:p>
                    <a:p>
                      <a:endParaRPr lang="en-ZA" sz="1800" dirty="0"/>
                    </a:p>
                    <a:p>
                      <a:endParaRPr lang="en-ZA" sz="1800" dirty="0"/>
                    </a:p>
                    <a:p>
                      <a:pPr algn="ctr"/>
                      <a:endParaRPr lang="en-ZA" sz="1800" dirty="0"/>
                    </a:p>
                    <a:p>
                      <a:pPr algn="ctr"/>
                      <a:r>
                        <a:rPr lang="en-US" sz="1800" b="1" dirty="0">
                          <a:solidFill>
                            <a:schemeClr val="bg1"/>
                          </a:solidFill>
                          <a:latin typeface="Arial"/>
                          <a:cs typeface="Arial"/>
                        </a:rPr>
                        <a:t>People</a:t>
                      </a:r>
                      <a:endParaRPr lang="en-ZA" sz="1800" dirty="0">
                        <a:solidFill>
                          <a:schemeClr val="bg1"/>
                        </a:solidFill>
                      </a:endParaRPr>
                    </a:p>
                  </a:txBody>
                  <a:tcPr marL="91442" marR="91442" marT="45722" marB="45722">
                    <a:solidFill>
                      <a:schemeClr val="accent1"/>
                    </a:solidFill>
                  </a:tcPr>
                </a:tc>
                <a:tc>
                  <a:txBody>
                    <a:bodyPr/>
                    <a:lstStyle/>
                    <a:p>
                      <a:endParaRPr lang="en-ZA" sz="1800" dirty="0"/>
                    </a:p>
                    <a:p>
                      <a:endParaRPr lang="en-ZA" sz="1800" dirty="0"/>
                    </a:p>
                    <a:p>
                      <a:endParaRPr lang="en-ZA" sz="1800" dirty="0"/>
                    </a:p>
                    <a:p>
                      <a:endParaRPr lang="en-ZA" sz="1800" dirty="0"/>
                    </a:p>
                    <a:p>
                      <a:r>
                        <a:rPr lang="en-US" sz="1600" b="1" dirty="0">
                          <a:solidFill>
                            <a:schemeClr val="bg1"/>
                          </a:solidFill>
                          <a:latin typeface="Arial"/>
                          <a:cs typeface="Arial"/>
                        </a:rPr>
                        <a:t>Performance</a:t>
                      </a:r>
                      <a:endParaRPr lang="en-ZA" sz="1600" dirty="0">
                        <a:solidFill>
                          <a:schemeClr val="bg1"/>
                        </a:solidFill>
                      </a:endParaRPr>
                    </a:p>
                  </a:txBody>
                  <a:tcPr marL="91442" marR="91442" marT="45722" marB="45722">
                    <a:solidFill>
                      <a:schemeClr val="accent1"/>
                    </a:solidFill>
                  </a:tcPr>
                </a:tc>
                <a:extLst>
                  <a:ext uri="{0D108BD9-81ED-4DB2-BD59-A6C34878D82A}">
                    <a16:rowId xmlns:a16="http://schemas.microsoft.com/office/drawing/2014/main" xmlns="" val="10000"/>
                  </a:ext>
                </a:extLst>
              </a:tr>
              <a:tr h="965843">
                <a:tc>
                  <a:txBody>
                    <a:bodyPr/>
                    <a:lstStyle/>
                    <a:p>
                      <a:r>
                        <a:rPr lang="en-ZA" sz="1800" dirty="0">
                          <a:solidFill>
                            <a:schemeClr val="bg1"/>
                          </a:solidFill>
                        </a:rPr>
                        <a:t>Strategic</a:t>
                      </a:r>
                      <a:r>
                        <a:rPr lang="en-ZA" sz="1800" baseline="0" dirty="0">
                          <a:solidFill>
                            <a:schemeClr val="bg1"/>
                          </a:solidFill>
                        </a:rPr>
                        <a:t> Priorities</a:t>
                      </a:r>
                      <a:endParaRPr lang="en-ZA" sz="1800" dirty="0">
                        <a:solidFill>
                          <a:schemeClr val="bg1"/>
                        </a:solidFill>
                      </a:endParaRPr>
                    </a:p>
                  </a:txBody>
                  <a:tcPr marL="91442" marR="91442" marT="45722" marB="45722">
                    <a:solidFill>
                      <a:schemeClr val="accent1"/>
                    </a:solidFill>
                  </a:tcPr>
                </a:tc>
                <a:tc gridSpan="2">
                  <a:txBody>
                    <a:bodyPr/>
                    <a:lstStyle/>
                    <a:p>
                      <a:r>
                        <a:rPr lang="en-ZA" sz="1800" dirty="0">
                          <a:solidFill>
                            <a:schemeClr val="bg1"/>
                          </a:solidFill>
                        </a:rPr>
                        <a:t>To</a:t>
                      </a:r>
                      <a:r>
                        <a:rPr lang="en-ZA" sz="1800" baseline="0" dirty="0">
                          <a:solidFill>
                            <a:schemeClr val="bg1"/>
                          </a:solidFill>
                        </a:rPr>
                        <a:t> provide faster, reliable and accessible COID Services by 2020</a:t>
                      </a:r>
                      <a:endParaRPr lang="en-ZA" sz="1800" dirty="0">
                        <a:solidFill>
                          <a:schemeClr val="bg1"/>
                        </a:solidFill>
                      </a:endParaRPr>
                    </a:p>
                  </a:txBody>
                  <a:tcPr marL="91442" marR="91442" marT="45722" marB="45722">
                    <a:solidFill>
                      <a:schemeClr val="accent3">
                        <a:lumMod val="75000"/>
                      </a:schemeClr>
                    </a:solidFill>
                  </a:tcPr>
                </a:tc>
                <a:tc hMerge="1">
                  <a:txBody>
                    <a:bodyPr/>
                    <a:lstStyle/>
                    <a:p>
                      <a:endParaRPr lang="en-ZA" dirty="0"/>
                    </a:p>
                  </a:txBody>
                  <a:tcPr>
                    <a:solidFill>
                      <a:schemeClr val="accent1"/>
                    </a:solidFill>
                  </a:tcPr>
                </a:tc>
                <a:tc gridSpan="2">
                  <a:txBody>
                    <a:bodyPr/>
                    <a:lstStyle/>
                    <a:p>
                      <a:pPr marL="0" algn="l" defTabSz="457200" rtl="0" eaLnBrk="1" latinLnBrk="0" hangingPunct="1"/>
                      <a:r>
                        <a:rPr lang="en-ZA" sz="1800" kern="1200" dirty="0">
                          <a:solidFill>
                            <a:schemeClr val="bg1"/>
                          </a:solidFill>
                          <a:latin typeface="+mn-lt"/>
                          <a:ea typeface="+mn-ea"/>
                          <a:cs typeface="+mn-cs"/>
                        </a:rPr>
                        <a:t>To provide an effective and efficient client oriented support services</a:t>
                      </a:r>
                    </a:p>
                  </a:txBody>
                  <a:tcPr marL="91442" marR="91442" marT="45722" marB="45722">
                    <a:solidFill>
                      <a:schemeClr val="accent1"/>
                    </a:solidFill>
                  </a:tcPr>
                </a:tc>
                <a:tc hMerge="1">
                  <a:txBody>
                    <a:bodyPr/>
                    <a:lstStyle/>
                    <a:p>
                      <a:endParaRPr lang="en-ZA" dirty="0"/>
                    </a:p>
                  </a:txBody>
                  <a:tcPr>
                    <a:solidFill>
                      <a:schemeClr val="accent1"/>
                    </a:solidFill>
                  </a:tcPr>
                </a:tc>
                <a:extLst>
                  <a:ext uri="{0D108BD9-81ED-4DB2-BD59-A6C34878D82A}">
                    <a16:rowId xmlns:a16="http://schemas.microsoft.com/office/drawing/2014/main" xmlns="" val="10001"/>
                  </a:ext>
                </a:extLst>
              </a:tr>
              <a:tr h="1897001">
                <a:tc>
                  <a:txBody>
                    <a:bodyPr/>
                    <a:lstStyle/>
                    <a:p>
                      <a:r>
                        <a:rPr lang="en-ZA" sz="1800" dirty="0">
                          <a:solidFill>
                            <a:schemeClr val="bg1"/>
                          </a:solidFill>
                        </a:rPr>
                        <a:t>Flagship Projects</a:t>
                      </a:r>
                    </a:p>
                  </a:txBody>
                  <a:tcPr marL="91442" marR="91442" marT="45722" marB="45722">
                    <a:solidFill>
                      <a:schemeClr val="accent1"/>
                    </a:solidFill>
                  </a:tcPr>
                </a:tc>
                <a:tc gridSpan="2">
                  <a:txBody>
                    <a:bodyPr/>
                    <a:lstStyle/>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Integrated Online Platform</a:t>
                      </a:r>
                      <a:r>
                        <a:rPr lang="en-ZA" sz="1200" kern="1200" baseline="0" dirty="0">
                          <a:solidFill>
                            <a:schemeClr val="bg1"/>
                          </a:solidFill>
                          <a:latin typeface="+mn-lt"/>
                          <a:ea typeface="+mn-ea"/>
                          <a:cs typeface="+mn-cs"/>
                        </a:rPr>
                        <a:t> for </a:t>
                      </a:r>
                      <a:r>
                        <a:rPr lang="en-ZA" sz="1200" kern="1200" dirty="0">
                          <a:solidFill>
                            <a:schemeClr val="bg1"/>
                          </a:solidFill>
                          <a:latin typeface="+mn-lt"/>
                          <a:ea typeface="+mn-ea"/>
                          <a:cs typeface="+mn-cs"/>
                        </a:rPr>
                        <a:t>Employer Registration and compliance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Online Claims Management System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dirty="0">
                          <a:solidFill>
                            <a:schemeClr val="bg1"/>
                          </a:solidFill>
                          <a:latin typeface="+mn-lt"/>
                          <a:ea typeface="+mn-ea"/>
                          <a:cs typeface="+mn-cs"/>
                        </a:rPr>
                        <a:t>Hospital</a:t>
                      </a:r>
                      <a:r>
                        <a:rPr lang="en-ZA" sz="1200" kern="1200" baseline="0" dirty="0">
                          <a:solidFill>
                            <a:schemeClr val="bg1"/>
                          </a:solidFill>
                          <a:latin typeface="+mn-lt"/>
                          <a:ea typeface="+mn-ea"/>
                          <a:cs typeface="+mn-cs"/>
                        </a:rPr>
                        <a:t> Care Management Program</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Disability Care Management</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Integration of data from e-claims. ICM and umehluko systems or better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Review of medical services function in the Fund </a:t>
                      </a:r>
                    </a:p>
                    <a:p>
                      <a:pPr marL="342900" marR="0" indent="-342900" algn="l" defTabSz="457200" rtl="0" eaLnBrk="1" fontAlgn="auto" latinLnBrk="0" hangingPunct="1">
                        <a:lnSpc>
                          <a:spcPct val="100000"/>
                        </a:lnSpc>
                        <a:spcBef>
                          <a:spcPts val="0"/>
                        </a:spcBef>
                        <a:spcAft>
                          <a:spcPts val="0"/>
                        </a:spcAft>
                        <a:buClrTx/>
                        <a:buSzTx/>
                        <a:buFont typeface="Arial" pitchFamily="34" charset="0"/>
                        <a:buChar char="•"/>
                        <a:tabLst/>
                        <a:defRPr/>
                      </a:pPr>
                      <a:r>
                        <a:rPr lang="en-ZA" sz="1200" kern="1200" baseline="0" dirty="0">
                          <a:solidFill>
                            <a:schemeClr val="bg1"/>
                          </a:solidFill>
                          <a:latin typeface="+mn-lt"/>
                          <a:ea typeface="+mn-ea"/>
                          <a:cs typeface="+mn-cs"/>
                        </a:rPr>
                        <a:t>Chronic Medication Dispensing</a:t>
                      </a:r>
                    </a:p>
                  </a:txBody>
                  <a:tcPr marL="91442" marR="91442" marT="45722" marB="45722">
                    <a:solidFill>
                      <a:schemeClr val="accent3">
                        <a:lumMod val="75000"/>
                      </a:schemeClr>
                    </a:solidFill>
                  </a:tcPr>
                </a:tc>
                <a:tc hMerge="1">
                  <a:txBody>
                    <a:bodyPr/>
                    <a:lstStyle/>
                    <a:p>
                      <a:endParaRPr lang="en-ZA"/>
                    </a:p>
                  </a:txBody>
                  <a:tcPr/>
                </a:tc>
                <a:tc gridSpan="2">
                  <a:txBody>
                    <a:bodyPr/>
                    <a:lstStyle/>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Improved capacity through Human Resource Development </a:t>
                      </a:r>
                    </a:p>
                    <a:p>
                      <a:pPr marL="171450" indent="-171450" algn="l" defTabSz="457200" rtl="0" eaLnBrk="1" latinLnBrk="0" hangingPunct="1">
                        <a:buFont typeface="Arial" pitchFamily="34" charset="0"/>
                        <a:buChar char="•"/>
                      </a:pPr>
                      <a:r>
                        <a:rPr lang="en-ZA" sz="1200" kern="1200" dirty="0">
                          <a:solidFill>
                            <a:schemeClr val="bg1"/>
                          </a:solidFill>
                          <a:latin typeface="+mn-lt"/>
                          <a:ea typeface="+mn-ea"/>
                          <a:cs typeface="+mn-cs"/>
                        </a:rPr>
                        <a:t>Increase in the asset base of the Fund through</a:t>
                      </a:r>
                      <a:r>
                        <a:rPr lang="en-ZA" sz="1200" kern="1200" baseline="0" dirty="0">
                          <a:solidFill>
                            <a:schemeClr val="bg1"/>
                          </a:solidFill>
                          <a:latin typeface="+mn-lt"/>
                          <a:ea typeface="+mn-ea"/>
                          <a:cs typeface="+mn-cs"/>
                        </a:rPr>
                        <a:t> investments</a:t>
                      </a:r>
                    </a:p>
                    <a:p>
                      <a:pPr marL="171450" indent="-171450" algn="l" defTabSz="457200" rtl="0" eaLnBrk="1" latinLnBrk="0" hangingPunct="1">
                        <a:buFont typeface="Arial" pitchFamily="34" charset="0"/>
                        <a:buChar char="•"/>
                      </a:pPr>
                      <a:r>
                        <a:rPr lang="en-ZA" sz="1200" kern="1200" baseline="0" dirty="0">
                          <a:solidFill>
                            <a:schemeClr val="bg1"/>
                          </a:solidFill>
                          <a:latin typeface="+mn-lt"/>
                          <a:ea typeface="+mn-ea"/>
                          <a:cs typeface="+mn-cs"/>
                        </a:rPr>
                        <a:t>Contribute to employment creation through investments and training programmes</a:t>
                      </a:r>
                    </a:p>
                    <a:p>
                      <a:pPr marL="171450" indent="-171450" algn="l" defTabSz="457200" rtl="0" eaLnBrk="1" latinLnBrk="0" hangingPunct="1">
                        <a:buFont typeface="Arial" pitchFamily="34" charset="0"/>
                        <a:buChar char="•"/>
                      </a:pPr>
                      <a:endParaRPr lang="en-ZA" sz="1200" kern="1200" dirty="0">
                        <a:solidFill>
                          <a:schemeClr val="bg1"/>
                        </a:solidFill>
                        <a:latin typeface="+mn-lt"/>
                        <a:ea typeface="+mn-ea"/>
                        <a:cs typeface="+mn-cs"/>
                      </a:endParaRPr>
                    </a:p>
                  </a:txBody>
                  <a:tcPr marL="91442" marR="91442" marT="45722" marB="45722">
                    <a:solidFill>
                      <a:schemeClr val="accent1"/>
                    </a:solidFill>
                  </a:tcPr>
                </a:tc>
                <a:tc hMerge="1">
                  <a:txBody>
                    <a:bodyPr/>
                    <a:lstStyle/>
                    <a:p>
                      <a:endParaRPr lang="en-ZA"/>
                    </a:p>
                  </a:txBody>
                  <a:tcPr/>
                </a:tc>
                <a:extLst>
                  <a:ext uri="{0D108BD9-81ED-4DB2-BD59-A6C34878D82A}">
                    <a16:rowId xmlns:a16="http://schemas.microsoft.com/office/drawing/2014/main" xmlns="" val="10002"/>
                  </a:ext>
                </a:extLst>
              </a:tr>
            </a:tbl>
          </a:graphicData>
        </a:graphic>
      </p:graphicFrame>
      <p:pic>
        <p:nvPicPr>
          <p:cNvPr id="7" name="Picture 6" descr="PeopleHex.png"/>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xmlns="" val="0"/>
              </a:ext>
            </a:extLst>
          </a:blip>
          <a:stretch>
            <a:fillRect/>
          </a:stretch>
        </p:blipFill>
        <p:spPr>
          <a:xfrm>
            <a:off x="5704139" y="2242240"/>
            <a:ext cx="1102631" cy="954840"/>
          </a:xfrm>
          <a:prstGeom prst="rect">
            <a:avLst/>
          </a:prstGeom>
        </p:spPr>
      </p:pic>
      <p:pic>
        <p:nvPicPr>
          <p:cNvPr id="21533" name="Picture 7" descr="PerformanceHex.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329488" y="2268563"/>
            <a:ext cx="1071562" cy="92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4" name="Picture 8" descr="PatientHex.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97314" y="2241575"/>
            <a:ext cx="1081087"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35" name="Picture 9" descr="DiscoveryHex.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54250" y="2241552"/>
            <a:ext cx="1112838" cy="96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460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sz="2800" b="1" dirty="0">
                <a:latin typeface="Arial" charset="0"/>
                <a:cs typeface="Arial" charset="0"/>
              </a:rPr>
              <a:t>SERVICE OFFERING</a:t>
            </a:r>
            <a:endParaRPr lang="en-ZA" sz="2800" dirty="0"/>
          </a:p>
        </p:txBody>
      </p:sp>
      <p:graphicFrame>
        <p:nvGraphicFramePr>
          <p:cNvPr id="13" name="Content Placeholder 12"/>
          <p:cNvGraphicFramePr>
            <a:graphicFrameLocks noGrp="1"/>
          </p:cNvGraphicFramePr>
          <p:nvPr>
            <p:ph idx="1"/>
            <p:extLst/>
          </p:nvPr>
        </p:nvGraphicFramePr>
        <p:xfrm>
          <a:off x="457200" y="1266056"/>
          <a:ext cx="8229600" cy="5377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7" name="Date Placeholder 6"/>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933A870C-37C5-4063-BEF4-D7D4E742EB39}" type="datetime1">
              <a:rPr lang="en-ZA">
                <a:solidFill>
                  <a:srgbClr val="898989"/>
                </a:solidFill>
                <a:latin typeface="Calibri" pitchFamily="34" charset="0"/>
              </a:rPr>
              <a:pPr eaLnBrk="1" hangingPunct="1">
                <a:defRPr/>
              </a:pPr>
              <a:t>2020/08/26</a:t>
            </a:fld>
            <a:endParaRPr lang="en-US">
              <a:solidFill>
                <a:srgbClr val="898989"/>
              </a:solidFill>
              <a:latin typeface="Calibri" pitchFamily="34" charset="0"/>
            </a:endParaRPr>
          </a:p>
        </p:txBody>
      </p:sp>
      <p:sp>
        <p:nvSpPr>
          <p:cNvPr id="23558" name="Slide Number Placeholder 7"/>
          <p:cNvSpPr>
            <a:spLocks noGrp="1"/>
          </p:cNvSpPr>
          <p:nvPr>
            <p:ph type="sldNum" sz="quarter" idx="12"/>
          </p:nvPr>
        </p:nvSpPr>
        <p:spPr bwMode="auto">
          <a:xfrm>
            <a:off x="6781800" y="647146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mbria" pitchFamily="18" charset="0"/>
                <a:ea typeface="MS PGothic" pitchFamily="34" charset="-128"/>
              </a:defRPr>
            </a:lvl1pPr>
            <a:lvl2pPr marL="742950" indent="-285750" eaLnBrk="0" hangingPunct="0">
              <a:defRPr>
                <a:solidFill>
                  <a:schemeClr val="tx1"/>
                </a:solidFill>
                <a:latin typeface="Cambria" pitchFamily="18" charset="0"/>
                <a:ea typeface="MS PGothic" pitchFamily="34" charset="-128"/>
              </a:defRPr>
            </a:lvl2pPr>
            <a:lvl3pPr marL="1142975" indent="-228600" eaLnBrk="0" hangingPunct="0">
              <a:defRPr>
                <a:solidFill>
                  <a:schemeClr val="tx1"/>
                </a:solidFill>
                <a:latin typeface="Cambria" pitchFamily="18" charset="0"/>
                <a:ea typeface="MS PGothic" pitchFamily="34" charset="-128"/>
              </a:defRPr>
            </a:lvl3pPr>
            <a:lvl4pPr marL="1600157" indent="-228600" eaLnBrk="0" hangingPunct="0">
              <a:defRPr>
                <a:solidFill>
                  <a:schemeClr val="tx1"/>
                </a:solidFill>
                <a:latin typeface="Cambria" pitchFamily="18" charset="0"/>
                <a:ea typeface="MS PGothic" pitchFamily="34" charset="-128"/>
              </a:defRPr>
            </a:lvl4pPr>
            <a:lvl5pPr marL="2057350" indent="-228600" eaLnBrk="0" hangingPunct="0">
              <a:defRPr>
                <a:solidFill>
                  <a:schemeClr val="tx1"/>
                </a:solidFill>
                <a:latin typeface="Cambria" pitchFamily="18" charset="0"/>
                <a:ea typeface="MS PGothic" pitchFamily="34" charset="-128"/>
              </a:defRPr>
            </a:lvl5pPr>
            <a:lvl6pPr marL="2514540" indent="-228600" defTabSz="457200" eaLnBrk="0" fontAlgn="base" hangingPunct="0">
              <a:spcBef>
                <a:spcPct val="0"/>
              </a:spcBef>
              <a:spcAft>
                <a:spcPct val="0"/>
              </a:spcAft>
              <a:defRPr>
                <a:solidFill>
                  <a:schemeClr val="tx1"/>
                </a:solidFill>
                <a:latin typeface="Cambria" pitchFamily="18" charset="0"/>
                <a:ea typeface="MS PGothic" pitchFamily="34" charset="-128"/>
              </a:defRPr>
            </a:lvl6pPr>
            <a:lvl7pPr marL="2971725" indent="-228600" defTabSz="457200" eaLnBrk="0" fontAlgn="base" hangingPunct="0">
              <a:spcBef>
                <a:spcPct val="0"/>
              </a:spcBef>
              <a:spcAft>
                <a:spcPct val="0"/>
              </a:spcAft>
              <a:defRPr>
                <a:solidFill>
                  <a:schemeClr val="tx1"/>
                </a:solidFill>
                <a:latin typeface="Cambria" pitchFamily="18" charset="0"/>
                <a:ea typeface="MS PGothic" pitchFamily="34" charset="-128"/>
              </a:defRPr>
            </a:lvl7pPr>
            <a:lvl8pPr marL="3428915" indent="-228600" defTabSz="457200" eaLnBrk="0" fontAlgn="base" hangingPunct="0">
              <a:spcBef>
                <a:spcPct val="0"/>
              </a:spcBef>
              <a:spcAft>
                <a:spcPct val="0"/>
              </a:spcAft>
              <a:defRPr>
                <a:solidFill>
                  <a:schemeClr val="tx1"/>
                </a:solidFill>
                <a:latin typeface="Cambria" pitchFamily="18" charset="0"/>
                <a:ea typeface="MS PGothic" pitchFamily="34" charset="-128"/>
              </a:defRPr>
            </a:lvl8pPr>
            <a:lvl9pPr marL="3886100" indent="-228600" defTabSz="457200" eaLnBrk="0" fontAlgn="base" hangingPunct="0">
              <a:spcBef>
                <a:spcPct val="0"/>
              </a:spcBef>
              <a:spcAft>
                <a:spcPct val="0"/>
              </a:spcAft>
              <a:defRPr>
                <a:solidFill>
                  <a:schemeClr val="tx1"/>
                </a:solidFill>
                <a:latin typeface="Cambria" pitchFamily="18" charset="0"/>
                <a:ea typeface="MS PGothic" pitchFamily="34" charset="-128"/>
              </a:defRPr>
            </a:lvl9pPr>
          </a:lstStyle>
          <a:p>
            <a:pPr eaLnBrk="1" hangingPunct="1">
              <a:defRPr/>
            </a:pPr>
            <a:fld id="{2436E9FE-5A57-4649-A255-29524BB6A497}" type="slidenum">
              <a:rPr lang="en-US" b="1">
                <a:solidFill>
                  <a:schemeClr val="bg1"/>
                </a:solidFill>
                <a:latin typeface="Calibri" pitchFamily="34" charset="0"/>
              </a:rPr>
              <a:pPr eaLnBrk="1" hangingPunct="1">
                <a:defRPr/>
              </a:pPr>
              <a:t>8</a:t>
            </a:fld>
            <a:endParaRPr lang="en-US" b="1" dirty="0">
              <a:solidFill>
                <a:schemeClr val="bg1"/>
              </a:solidFill>
              <a:latin typeface="Calibri" pitchFamily="34" charset="0"/>
            </a:endParaRPr>
          </a:p>
        </p:txBody>
      </p:sp>
      <p:sp>
        <p:nvSpPr>
          <p:cNvPr id="23556" name="Content Placeholder 11"/>
          <p:cNvSpPr>
            <a:spLocks noGrp="1"/>
          </p:cNvSpPr>
          <p:nvPr>
            <p:ph sz="quarter" idx="4294967295"/>
          </p:nvPr>
        </p:nvSpPr>
        <p:spPr>
          <a:xfrm>
            <a:off x="4965700" y="1493852"/>
            <a:ext cx="4178300" cy="4708525"/>
          </a:xfrm>
        </p:spPr>
        <p:txBody>
          <a:bodyPr/>
          <a:lstStyle/>
          <a:p>
            <a:pPr marL="0" indent="0">
              <a:buNone/>
            </a:pPr>
            <a:endParaRPr lang="en-ZA" dirty="0"/>
          </a:p>
          <a:p>
            <a:pPr marL="0" indent="0">
              <a:buNone/>
            </a:pPr>
            <a:endParaRPr lang="en-ZA" dirty="0"/>
          </a:p>
          <a:p>
            <a:pPr marL="0" indent="0">
              <a:buNone/>
            </a:pPr>
            <a:endParaRPr lang="en-ZA" dirty="0"/>
          </a:p>
        </p:txBody>
      </p:sp>
      <p:graphicFrame>
        <p:nvGraphicFramePr>
          <p:cNvPr id="14" name="Diagram 13"/>
          <p:cNvGraphicFramePr/>
          <p:nvPr>
            <p:extLst/>
          </p:nvPr>
        </p:nvGraphicFramePr>
        <p:xfrm>
          <a:off x="2318682" y="1785258"/>
          <a:ext cx="4085771" cy="39069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ounded Rectangle 14"/>
          <p:cNvSpPr/>
          <p:nvPr/>
        </p:nvSpPr>
        <p:spPr>
          <a:xfrm>
            <a:off x="2334198" y="6181726"/>
            <a:ext cx="4143375" cy="406400"/>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CORPORATE SUPPORT</a:t>
            </a:r>
          </a:p>
        </p:txBody>
      </p:sp>
      <p:sp>
        <p:nvSpPr>
          <p:cNvPr id="16" name="Isosceles Triangle 15"/>
          <p:cNvSpPr/>
          <p:nvPr/>
        </p:nvSpPr>
        <p:spPr>
          <a:xfrm>
            <a:off x="2366169" y="1266033"/>
            <a:ext cx="3883025" cy="668338"/>
          </a:xfrm>
          <a:prstGeom prst="triangle">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GOVERNANCE</a:t>
            </a:r>
          </a:p>
        </p:txBody>
      </p:sp>
      <p:sp>
        <p:nvSpPr>
          <p:cNvPr id="17" name="Rounded Rectangle 16"/>
          <p:cNvSpPr/>
          <p:nvPr/>
        </p:nvSpPr>
        <p:spPr>
          <a:xfrm>
            <a:off x="2347912" y="5667375"/>
            <a:ext cx="4106862" cy="458788"/>
          </a:xfrm>
          <a:prstGeom prst="roundRect">
            <a:avLst/>
          </a:prstGeom>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algn="ctr">
              <a:defRPr/>
            </a:pPr>
            <a:r>
              <a:rPr lang="en-ZA" dirty="0">
                <a:solidFill>
                  <a:prstClr val="white"/>
                </a:solidFill>
                <a:latin typeface="Calibri"/>
              </a:rPr>
              <a:t>COMPLIANCE</a:t>
            </a:r>
          </a:p>
        </p:txBody>
      </p:sp>
    </p:spTree>
    <p:extLst>
      <p:ext uri="{BB962C8B-B14F-4D97-AF65-F5344CB8AC3E}">
        <p14:creationId xmlns:p14="http://schemas.microsoft.com/office/powerpoint/2010/main" xmlns="" val="222599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bwMode="auto">
          <a:xfrm>
            <a:off x="6743700" y="63754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2975"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157"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35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54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72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8915"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1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fld id="{EF74E584-A9CD-4A14-A8C8-93B2638ACCC1}" type="slidenum">
              <a:rPr lang="en-GB" altLang="en-US" sz="1200" b="1">
                <a:solidFill>
                  <a:schemeClr val="bg1"/>
                </a:solidFill>
              </a:rPr>
              <a:pPr eaLnBrk="1" hangingPunct="1">
                <a:spcBef>
                  <a:spcPct val="0"/>
                </a:spcBef>
                <a:buNone/>
                <a:defRPr/>
              </a:pPr>
              <a:t>9</a:t>
            </a:fld>
            <a:endParaRPr lang="en-GB" altLang="en-US" sz="1200" b="1" dirty="0">
              <a:solidFill>
                <a:schemeClr val="bg1"/>
              </a:solidFill>
            </a:endParaRPr>
          </a:p>
        </p:txBody>
      </p:sp>
      <p:sp>
        <p:nvSpPr>
          <p:cNvPr id="11267" name="Title 1"/>
          <p:cNvSpPr>
            <a:spLocks noGrp="1"/>
          </p:cNvSpPr>
          <p:nvPr>
            <p:ph type="title" idx="4294967295"/>
          </p:nvPr>
        </p:nvSpPr>
        <p:spPr>
          <a:xfrm>
            <a:off x="468313" y="515939"/>
            <a:ext cx="8229600" cy="649287"/>
          </a:xfrm>
        </p:spPr>
        <p:txBody>
          <a:bodyPr/>
          <a:lstStyle/>
          <a:p>
            <a:pPr>
              <a:defRPr/>
            </a:pPr>
            <a:r>
              <a:rPr lang="en-ZA" sz="2800" b="1" dirty="0">
                <a:latin typeface="+mn-lt"/>
              </a:rPr>
              <a:t>LINK TO OUTCOMES</a:t>
            </a:r>
            <a:endParaRPr lang="en-GB" sz="2800" b="1" u="sng" dirty="0">
              <a:latin typeface="+mn-lt"/>
            </a:endParaRPr>
          </a:p>
        </p:txBody>
      </p:sp>
      <p:graphicFrame>
        <p:nvGraphicFramePr>
          <p:cNvPr id="3" name="Table 2"/>
          <p:cNvGraphicFramePr>
            <a:graphicFrameLocks noGrp="1"/>
          </p:cNvGraphicFramePr>
          <p:nvPr>
            <p:extLst/>
          </p:nvPr>
        </p:nvGraphicFramePr>
        <p:xfrm>
          <a:off x="176238" y="1398595"/>
          <a:ext cx="8701087" cy="4977767"/>
        </p:xfrm>
        <a:graphic>
          <a:graphicData uri="http://schemas.openxmlformats.org/drawingml/2006/table">
            <a:tbl>
              <a:tblPr>
                <a:tableStyleId>{5C22544A-7EE6-4342-B048-85BDC9FD1C3A}</a:tableStyleId>
              </a:tblPr>
              <a:tblGrid>
                <a:gridCol w="3143184">
                  <a:extLst>
                    <a:ext uri="{9D8B030D-6E8A-4147-A177-3AD203B41FA5}">
                      <a16:colId xmlns:a16="http://schemas.microsoft.com/office/drawing/2014/main" xmlns="" val="20000"/>
                    </a:ext>
                  </a:extLst>
                </a:gridCol>
                <a:gridCol w="1659003">
                  <a:extLst>
                    <a:ext uri="{9D8B030D-6E8A-4147-A177-3AD203B41FA5}">
                      <a16:colId xmlns:a16="http://schemas.microsoft.com/office/drawing/2014/main" xmlns="" val="20001"/>
                    </a:ext>
                  </a:extLst>
                </a:gridCol>
                <a:gridCol w="2009422">
                  <a:extLst>
                    <a:ext uri="{9D8B030D-6E8A-4147-A177-3AD203B41FA5}">
                      <a16:colId xmlns:a16="http://schemas.microsoft.com/office/drawing/2014/main" xmlns="" val="20002"/>
                    </a:ext>
                  </a:extLst>
                </a:gridCol>
                <a:gridCol w="1889478">
                  <a:extLst>
                    <a:ext uri="{9D8B030D-6E8A-4147-A177-3AD203B41FA5}">
                      <a16:colId xmlns:a16="http://schemas.microsoft.com/office/drawing/2014/main" xmlns="" val="20003"/>
                    </a:ext>
                  </a:extLst>
                </a:gridCol>
              </a:tblGrid>
              <a:tr h="784182">
                <a:tc>
                  <a:txBody>
                    <a:bodyPr/>
                    <a:lstStyle/>
                    <a:p>
                      <a:pPr marL="76200" algn="l">
                        <a:lnSpc>
                          <a:spcPct val="115000"/>
                        </a:lnSpc>
                        <a:spcAft>
                          <a:spcPts val="0"/>
                        </a:spcAft>
                      </a:pPr>
                      <a:r>
                        <a:rPr lang="en-ZA" sz="1400" dirty="0">
                          <a:effectLst/>
                        </a:rPr>
                        <a:t>Government</a:t>
                      </a:r>
                    </a:p>
                    <a:p>
                      <a:pPr marL="76200" algn="l">
                        <a:lnSpc>
                          <a:spcPct val="115000"/>
                        </a:lnSpc>
                        <a:spcAft>
                          <a:spcPts val="0"/>
                        </a:spcAft>
                      </a:pPr>
                      <a:r>
                        <a:rPr lang="en-ZA" sz="1400" dirty="0">
                          <a:effectLst/>
                        </a:rPr>
                        <a:t>Service Delivery</a:t>
                      </a:r>
                    </a:p>
                    <a:p>
                      <a:pPr marL="762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DOL Strategic</a:t>
                      </a:r>
                    </a:p>
                    <a:p>
                      <a:pPr marL="63500" algn="l">
                        <a:lnSpc>
                          <a:spcPct val="115000"/>
                        </a:lnSpc>
                        <a:spcAft>
                          <a:spcPts val="0"/>
                        </a:spcAft>
                      </a:pPr>
                      <a:r>
                        <a:rPr lang="en-ZA" sz="1400" dirty="0">
                          <a:effectLst/>
                        </a:rPr>
                        <a:t>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a:t>
                      </a:r>
                    </a:p>
                    <a:p>
                      <a:pPr marL="63500" algn="l">
                        <a:lnSpc>
                          <a:spcPct val="115000"/>
                        </a:lnSpc>
                        <a:spcAft>
                          <a:spcPts val="0"/>
                        </a:spcAft>
                      </a:pPr>
                      <a:r>
                        <a:rPr lang="en-ZA" sz="1400" dirty="0">
                          <a:effectLst/>
                        </a:rPr>
                        <a:t>Outcomes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63500" algn="l">
                        <a:lnSpc>
                          <a:spcPct val="115000"/>
                        </a:lnSpc>
                        <a:spcAft>
                          <a:spcPts val="0"/>
                        </a:spcAft>
                      </a:pPr>
                      <a:r>
                        <a:rPr lang="en-ZA" sz="1400" dirty="0">
                          <a:effectLst/>
                        </a:rPr>
                        <a:t>CF Strategic Objectives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995080">
                <a:tc rowSpan="2">
                  <a:txBody>
                    <a:bodyPr/>
                    <a:lstStyle/>
                    <a:p>
                      <a:pPr marL="76200" algn="just">
                        <a:lnSpc>
                          <a:spcPct val="150000"/>
                        </a:lnSpc>
                        <a:spcAft>
                          <a:spcPts val="0"/>
                        </a:spcAft>
                      </a:pPr>
                      <a:r>
                        <a:rPr lang="en-ZA" sz="1400" dirty="0">
                          <a:effectLst/>
                        </a:rPr>
                        <a:t>Outcome 4: Decent</a:t>
                      </a:r>
                    </a:p>
                    <a:p>
                      <a:pPr marL="76200" algn="just">
                        <a:lnSpc>
                          <a:spcPct val="150000"/>
                        </a:lnSpc>
                        <a:spcAft>
                          <a:spcPts val="0"/>
                        </a:spcAft>
                      </a:pPr>
                      <a:r>
                        <a:rPr lang="en-ZA" sz="1400" dirty="0">
                          <a:effectLst/>
                        </a:rPr>
                        <a:t>Employment</a:t>
                      </a:r>
                    </a:p>
                    <a:p>
                      <a:pPr marL="76200" algn="just">
                        <a:lnSpc>
                          <a:spcPct val="150000"/>
                        </a:lnSpc>
                        <a:spcAft>
                          <a:spcPts val="0"/>
                        </a:spcAft>
                      </a:pPr>
                      <a:r>
                        <a:rPr lang="en-ZA" sz="1400" dirty="0">
                          <a:effectLst/>
                        </a:rPr>
                        <a:t>through inclusive</a:t>
                      </a:r>
                    </a:p>
                    <a:p>
                      <a:pPr marL="76200" algn="just">
                        <a:lnSpc>
                          <a:spcPct val="150000"/>
                        </a:lnSpc>
                        <a:spcAft>
                          <a:spcPts val="0"/>
                        </a:spcAft>
                      </a:pPr>
                      <a:r>
                        <a:rPr lang="en-ZA" sz="1400" dirty="0">
                          <a:effectLst/>
                        </a:rPr>
                        <a:t>economic growth</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3: Protecting vulnerable workers,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1000"/>
                        </a:spcAft>
                      </a:pPr>
                      <a:r>
                        <a:rPr lang="en-ZA" sz="1400" dirty="0">
                          <a:effectLst/>
                        </a:rPr>
                        <a:t>Strengthening of Social Security through compensating for occupational injuries and diseases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ct val="150000"/>
                        </a:lnSpc>
                        <a:spcAft>
                          <a:spcPts val="0"/>
                        </a:spcAft>
                      </a:pPr>
                      <a:r>
                        <a:rPr lang="en-ZA" sz="1400" dirty="0">
                          <a:effectLst/>
                        </a:rPr>
                        <a:t>Provide faster, reliable and accessible COID Services by 2020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p>
                    <a:p>
                      <a:pPr algn="just">
                        <a:lnSpc>
                          <a:spcPct val="150000"/>
                        </a:lnSpc>
                        <a:spcAft>
                          <a:spcPts val="0"/>
                        </a:spcAft>
                      </a:pPr>
                      <a:r>
                        <a:rPr lang="en-ZA" sz="1400" dirty="0">
                          <a:effectLst/>
                        </a:rPr>
                        <a:t>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49302">
                <a:tc vMerge="1">
                  <a:txBody>
                    <a:bodyPr/>
                    <a:lstStyle/>
                    <a:p>
                      <a:endParaRPr lang="en-ZA"/>
                    </a:p>
                  </a:txBody>
                  <a:tcPr/>
                </a:tc>
                <a:tc rowSpan="2">
                  <a:txBody>
                    <a:bodyPr/>
                    <a:lstStyle/>
                    <a:p>
                      <a:pPr marL="63500" algn="l">
                        <a:lnSpc>
                          <a:spcPct val="150000"/>
                        </a:lnSpc>
                        <a:spcAft>
                          <a:spcPts val="0"/>
                        </a:spcAft>
                      </a:pPr>
                      <a:r>
                        <a:rPr lang="en-ZA" sz="1400" dirty="0">
                          <a:effectLst/>
                        </a:rPr>
                        <a:t>KRA 5: Strengthening</a:t>
                      </a:r>
                    </a:p>
                    <a:p>
                      <a:pPr marL="63500" algn="l">
                        <a:lnSpc>
                          <a:spcPct val="150000"/>
                        </a:lnSpc>
                        <a:spcAft>
                          <a:spcPts val="0"/>
                        </a:spcAft>
                      </a:pPr>
                      <a:r>
                        <a:rPr lang="en-ZA" sz="1400" dirty="0">
                          <a:effectLst/>
                        </a:rPr>
                        <a:t>social protection</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2"/>
                  </a:ext>
                </a:extLst>
              </a:tr>
              <a:tr h="1315125">
                <a:tc>
                  <a:txBody>
                    <a:bodyPr/>
                    <a:lstStyle/>
                    <a:p>
                      <a:pPr marL="76200" algn="l">
                        <a:lnSpc>
                          <a:spcPct val="150000"/>
                        </a:lnSpc>
                        <a:spcAft>
                          <a:spcPts val="0"/>
                        </a:spcAft>
                      </a:pPr>
                      <a:r>
                        <a:rPr lang="en-ZA" sz="1400" dirty="0">
                          <a:effectLst/>
                        </a:rPr>
                        <a:t>Outcome 13: A comprehensive, responsive and sustainable social protection system</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3"/>
                  </a:ext>
                </a:extLst>
              </a:tr>
              <a:tr h="1434078">
                <a:tc>
                  <a:txBody>
                    <a:bodyPr/>
                    <a:lstStyle/>
                    <a:p>
                      <a:pPr marL="76200" algn="just">
                        <a:lnSpc>
                          <a:spcPct val="150000"/>
                        </a:lnSpc>
                        <a:spcAft>
                          <a:spcPts val="0"/>
                        </a:spcAft>
                      </a:pPr>
                      <a:r>
                        <a:rPr lang="en-ZA" sz="1400" dirty="0">
                          <a:effectLst/>
                        </a:rPr>
                        <a:t>Outcome 12: An efficient, effective</a:t>
                      </a:r>
                    </a:p>
                    <a:p>
                      <a:pPr marL="76200" algn="just">
                        <a:lnSpc>
                          <a:spcPct val="150000"/>
                        </a:lnSpc>
                        <a:spcAft>
                          <a:spcPts val="0"/>
                        </a:spcAft>
                      </a:pPr>
                      <a:r>
                        <a:rPr lang="en-ZA" sz="1400" dirty="0">
                          <a:effectLst/>
                        </a:rPr>
                        <a:t>and development oriented public</a:t>
                      </a:r>
                    </a:p>
                    <a:p>
                      <a:pPr marL="76200" algn="just">
                        <a:lnSpc>
                          <a:spcPct val="150000"/>
                        </a:lnSpc>
                        <a:spcAft>
                          <a:spcPts val="0"/>
                        </a:spcAft>
                      </a:pPr>
                      <a:r>
                        <a:rPr lang="en-ZA" sz="1400" dirty="0">
                          <a:effectLst/>
                        </a:rPr>
                        <a:t>service </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ct val="150000"/>
                        </a:lnSpc>
                        <a:spcAft>
                          <a:spcPts val="0"/>
                        </a:spcAft>
                      </a:pPr>
                      <a:r>
                        <a:rPr lang="en-ZA" sz="1400" dirty="0">
                          <a:effectLst/>
                        </a:rPr>
                        <a:t>KRA 8: Strengthening</a:t>
                      </a:r>
                    </a:p>
                    <a:p>
                      <a:pPr marL="63500" algn="l">
                        <a:lnSpc>
                          <a:spcPct val="150000"/>
                        </a:lnSpc>
                        <a:spcAft>
                          <a:spcPts val="0"/>
                        </a:spcAft>
                      </a:pPr>
                      <a:r>
                        <a:rPr lang="en-ZA" sz="1400" dirty="0">
                          <a:effectLst/>
                        </a:rPr>
                        <a:t>the institutional</a:t>
                      </a:r>
                    </a:p>
                    <a:p>
                      <a:pPr marL="63500" algn="l">
                        <a:lnSpc>
                          <a:spcPct val="150000"/>
                        </a:lnSpc>
                        <a:spcAft>
                          <a:spcPts val="0"/>
                        </a:spcAft>
                      </a:pPr>
                      <a:r>
                        <a:rPr lang="en-ZA" sz="1400" dirty="0">
                          <a:effectLst/>
                        </a:rPr>
                        <a:t>capacity of the</a:t>
                      </a:r>
                    </a:p>
                    <a:p>
                      <a:pPr marL="63500" algn="l">
                        <a:lnSpc>
                          <a:spcPct val="150000"/>
                        </a:lnSpc>
                        <a:spcAft>
                          <a:spcPts val="0"/>
                        </a:spcAft>
                      </a:pPr>
                      <a:r>
                        <a:rPr lang="en-ZA" sz="1400" dirty="0">
                          <a:effectLst/>
                        </a:rPr>
                        <a:t>Department</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Strengthening the institutional capacity of the Fund</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just">
                        <a:lnSpc>
                          <a:spcPct val="150000"/>
                        </a:lnSpc>
                        <a:spcAft>
                          <a:spcPts val="0"/>
                        </a:spcAft>
                      </a:pPr>
                      <a:r>
                        <a:rPr lang="en-ZA" sz="1400" dirty="0">
                          <a:effectLst/>
                        </a:rPr>
                        <a:t>Provide an effective and efficient client oriented support services.</a:t>
                      </a:r>
                      <a:endParaRPr lang="en-ZA" sz="1400" dirty="0">
                        <a:effectLst/>
                        <a:latin typeface="Calibri"/>
                        <a:ea typeface="Times New Roman"/>
                        <a:cs typeface="Times New Roman"/>
                      </a:endParaRPr>
                    </a:p>
                  </a:txBody>
                  <a:tcPr marL="17474" marR="17474" marT="17473" marB="1747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134197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TotalTime>
  <Words>2341</Words>
  <Application>Microsoft Office PowerPoint</Application>
  <PresentationFormat>On-screen Show (4:3)</PresentationFormat>
  <Paragraphs>849</Paragraphs>
  <Slides>26</Slides>
  <Notes>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5_Office Theme</vt:lpstr>
      <vt:lpstr>Slide 1</vt:lpstr>
      <vt:lpstr>PRESENTATION CONTENT</vt:lpstr>
      <vt:lpstr>INTRODUCTION</vt:lpstr>
      <vt:lpstr>INTRODUCTION: THE MANDATE OF THE CF</vt:lpstr>
      <vt:lpstr>VISION AND MISSION</vt:lpstr>
      <vt:lpstr>FOOTPRINT</vt:lpstr>
      <vt:lpstr>STRATEGIC FOCUS</vt:lpstr>
      <vt:lpstr>SERVICE OFFERING</vt:lpstr>
      <vt:lpstr>LINK TO OUTCOMES</vt:lpstr>
      <vt:lpstr>Slide 10</vt:lpstr>
      <vt:lpstr>Q4 REPORT PERFORMANCE PER PROGRAMME 2019/20</vt:lpstr>
      <vt:lpstr>COMPARATIVE ANALYSIS PER PROGRAMME FOR Q1-Q4 2019/2020</vt:lpstr>
      <vt:lpstr>QUARTER 1-QUARTER 4 PERFORMANCE PER INDICATOR</vt:lpstr>
      <vt:lpstr>PERFORMANCE PER INDICATOR &amp;  QUARTERLY PERFORMANCE COMPARISON FOR THE FINANCIAL YEAR 2018/19 and 2019/20</vt:lpstr>
      <vt:lpstr>PERFORMANCE PER INDICATOR &amp;  QUARTERLY PERFORMANCE COMPARISON FOR THE FINANCIAL YEAR 2018/19 and 2019/20</vt:lpstr>
      <vt:lpstr>PERFORMANCE TREND</vt:lpstr>
      <vt:lpstr>UNDER PERFORMANCE, REASONS AND REMEDIAL ACTIONS </vt:lpstr>
      <vt:lpstr>UNDER PERFORMANCE, REASONS AND REMEDIAL ACTIONS </vt:lpstr>
      <vt:lpstr>PROVINCIAL BREAKDOWN</vt:lpstr>
      <vt:lpstr>PROVINCIAL BREAKDOWN</vt:lpstr>
      <vt:lpstr> 85% of compliant assistive devices requests  responded to within 15 working days of receipt  </vt:lpstr>
      <vt:lpstr>FINANCIAL PERFORMANCE</vt:lpstr>
      <vt:lpstr>FINANCIAL PERFORMANCE</vt:lpstr>
      <vt:lpstr>FINANCIAL PERFORMANCE</vt:lpstr>
      <vt:lpstr>FINANCIAL PERFORMANCE</vt:lpstr>
      <vt:lpstr>Slide 26</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Monique</cp:lastModifiedBy>
  <cp:revision>1497</cp:revision>
  <cp:lastPrinted>2020-02-13T13:48:52Z</cp:lastPrinted>
  <dcterms:created xsi:type="dcterms:W3CDTF">2013-03-07T12:06:52Z</dcterms:created>
  <dcterms:modified xsi:type="dcterms:W3CDTF">2020-08-26T10:28:34Z</dcterms:modified>
</cp:coreProperties>
</file>