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715" r:id="rId2"/>
    <p:sldMasterId id="2147490764" r:id="rId3"/>
    <p:sldMasterId id="2147490801" r:id="rId4"/>
    <p:sldMasterId id="2147490813" r:id="rId5"/>
  </p:sldMasterIdLst>
  <p:notesMasterIdLst>
    <p:notesMasterId r:id="rId36"/>
  </p:notesMasterIdLst>
  <p:handoutMasterIdLst>
    <p:handoutMasterId r:id="rId37"/>
  </p:handoutMasterIdLst>
  <p:sldIdLst>
    <p:sldId id="606" r:id="rId6"/>
    <p:sldId id="625" r:id="rId7"/>
    <p:sldId id="618" r:id="rId8"/>
    <p:sldId id="619" r:id="rId9"/>
    <p:sldId id="466" r:id="rId10"/>
    <p:sldId id="523" r:id="rId11"/>
    <p:sldId id="524" r:id="rId12"/>
    <p:sldId id="525" r:id="rId13"/>
    <p:sldId id="469" r:id="rId14"/>
    <p:sldId id="394" r:id="rId15"/>
    <p:sldId id="455" r:id="rId16"/>
    <p:sldId id="453" r:id="rId17"/>
    <p:sldId id="641" r:id="rId18"/>
    <p:sldId id="470" r:id="rId19"/>
    <p:sldId id="590" r:id="rId20"/>
    <p:sldId id="646" r:id="rId21"/>
    <p:sldId id="595" r:id="rId22"/>
    <p:sldId id="605" r:id="rId23"/>
    <p:sldId id="611" r:id="rId24"/>
    <p:sldId id="612" r:id="rId25"/>
    <p:sldId id="569" r:id="rId26"/>
    <p:sldId id="615" r:id="rId27"/>
    <p:sldId id="570" r:id="rId28"/>
    <p:sldId id="616" r:id="rId29"/>
    <p:sldId id="643" r:id="rId30"/>
    <p:sldId id="644" r:id="rId31"/>
    <p:sldId id="622" r:id="rId32"/>
    <p:sldId id="623" r:id="rId33"/>
    <p:sldId id="624" r:id="rId34"/>
    <p:sldId id="260" r:id="rId3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7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6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5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942" algn="l" defTabSz="914375" rtl="0" eaLnBrk="1" latinLnBrk="0" hangingPunct="1">
      <a:defRPr kern="1200">
        <a:solidFill>
          <a:schemeClr val="tx1"/>
        </a:solidFill>
        <a:latin typeface="Arial" pitchFamily="34" charset="0"/>
        <a:ea typeface="ＭＳ Ｐゴシック" pitchFamily="34" charset="-128"/>
        <a:cs typeface="+mn-cs"/>
      </a:defRPr>
    </a:lvl6pPr>
    <a:lvl7pPr marL="2743129" algn="l" defTabSz="914375" rtl="0" eaLnBrk="1" latinLnBrk="0" hangingPunct="1">
      <a:defRPr kern="1200">
        <a:solidFill>
          <a:schemeClr val="tx1"/>
        </a:solidFill>
        <a:latin typeface="Arial" pitchFamily="34" charset="0"/>
        <a:ea typeface="ＭＳ Ｐゴシック" pitchFamily="34" charset="-128"/>
        <a:cs typeface="+mn-cs"/>
      </a:defRPr>
    </a:lvl7pPr>
    <a:lvl8pPr marL="3200324" algn="l" defTabSz="914375" rtl="0" eaLnBrk="1" latinLnBrk="0" hangingPunct="1">
      <a:defRPr kern="1200">
        <a:solidFill>
          <a:schemeClr val="tx1"/>
        </a:solidFill>
        <a:latin typeface="Arial" pitchFamily="34" charset="0"/>
        <a:ea typeface="ＭＳ Ｐゴシック" pitchFamily="34" charset="-128"/>
        <a:cs typeface="+mn-cs"/>
      </a:defRPr>
    </a:lvl8pPr>
    <a:lvl9pPr marL="3657508" algn="l" defTabSz="91437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6600"/>
    <a:srgbClr val="FFBF4B"/>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9" autoAdjust="0"/>
    <p:restoredTop sz="99710" autoAdjust="0"/>
  </p:normalViewPr>
  <p:slideViewPr>
    <p:cSldViewPr snapToGrid="0" snapToObjects="1">
      <p:cViewPr varScale="1">
        <p:scale>
          <a:sx n="73" d="100"/>
          <a:sy n="73" d="100"/>
        </p:scale>
        <p:origin x="-106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u="sng" dirty="0" smtClean="0">
                <a:solidFill>
                  <a:schemeClr val="tx2"/>
                </a:solidFill>
                <a:latin typeface="Arial" panose="020B0604020202020204" pitchFamily="34" charset="0"/>
                <a:cs typeface="Arial" panose="020B0604020202020204" pitchFamily="34" charset="0"/>
              </a:rPr>
              <a:t>Comparison</a:t>
            </a:r>
            <a:r>
              <a:rPr lang="en-ZA" sz="1400" u="sng" baseline="0" dirty="0" smtClean="0">
                <a:solidFill>
                  <a:schemeClr val="tx2"/>
                </a:solidFill>
                <a:latin typeface="Arial" panose="020B0604020202020204" pitchFamily="34" charset="0"/>
                <a:cs typeface="Arial" panose="020B0604020202020204" pitchFamily="34" charset="0"/>
              </a:rPr>
              <a:t> per Quarter since Q1 of the 2018/19 Financial Year</a:t>
            </a:r>
            <a:r>
              <a:rPr lang="en-ZA" sz="1400" baseline="0" dirty="0" smtClean="0">
                <a:solidFill>
                  <a:schemeClr val="tx2"/>
                </a:solidFill>
                <a:latin typeface="Arial" panose="020B0604020202020204" pitchFamily="34" charset="0"/>
                <a:cs typeface="Arial" panose="020B0604020202020204" pitchFamily="34" charset="0"/>
              </a:rPr>
              <a:t> </a:t>
            </a:r>
            <a:endParaRPr lang="en-ZA" sz="1400" dirty="0">
              <a:solidFill>
                <a:schemeClr val="tx2"/>
              </a:solidFill>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8.6185414045367156E-2"/>
          <c:y val="7.8766196644403194E-2"/>
          <c:w val="0.89407774257134165"/>
          <c:h val="0.73814094022084464"/>
        </c:manualLayout>
      </c:layout>
      <c:barChart>
        <c:barDir val="col"/>
        <c:grouping val="clustered"/>
        <c:ser>
          <c:idx val="0"/>
          <c:order val="0"/>
          <c:tx>
            <c:strRef>
              <c:f>Sheet1!$B$1</c:f>
              <c:strCache>
                <c:ptCount val="1"/>
                <c:pt idx="0">
                  <c:v>2018/19-2019/20</c:v>
                </c:pt>
              </c:strCache>
            </c:strRef>
          </c:tx>
          <c:spPr>
            <a:solidFill>
              <a:srgbClr val="4F81BD"/>
            </a:solidFill>
            <a:ln>
              <a:noFill/>
            </a:ln>
            <a:effectLst/>
          </c:spPr>
          <c:dLbls>
            <c:dLbl>
              <c:idx val="5"/>
              <c:tx>
                <c:rich>
                  <a:bodyPr/>
                  <a:lstStyle/>
                  <a:p>
                    <a:r>
                      <a:rPr lang="en-US" smtClean="0"/>
                      <a:t>50%</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DFA-4EFA-BDBF-2A52E12780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QPR 1 18/19</c:v>
                </c:pt>
                <c:pt idx="1">
                  <c:v>QPR2 18/19</c:v>
                </c:pt>
                <c:pt idx="2">
                  <c:v>QPR 3 18/19</c:v>
                </c:pt>
                <c:pt idx="3">
                  <c:v>QPR 4 81/19</c:v>
                </c:pt>
                <c:pt idx="4">
                  <c:v>QPR 1 19/20</c:v>
                </c:pt>
                <c:pt idx="5">
                  <c:v>QPR 2 19/20</c:v>
                </c:pt>
                <c:pt idx="6">
                  <c:v>QPR 3 19/20</c:v>
                </c:pt>
              </c:strCache>
            </c:strRef>
          </c:cat>
          <c:val>
            <c:numRef>
              <c:f>Sheet1!$B$2:$B$8</c:f>
              <c:numCache>
                <c:formatCode>0%</c:formatCode>
                <c:ptCount val="7"/>
                <c:pt idx="0">
                  <c:v>0.8600000000000001</c:v>
                </c:pt>
                <c:pt idx="1">
                  <c:v>0.8600000000000001</c:v>
                </c:pt>
                <c:pt idx="2">
                  <c:v>0.8600000000000001</c:v>
                </c:pt>
                <c:pt idx="3">
                  <c:v>0.67000000000000015</c:v>
                </c:pt>
                <c:pt idx="4">
                  <c:v>0.33000000000000007</c:v>
                </c:pt>
                <c:pt idx="5">
                  <c:v>0.5</c:v>
                </c:pt>
                <c:pt idx="6">
                  <c:v>0.67000000000000015</c:v>
                </c:pt>
              </c:numCache>
            </c:numRef>
          </c:val>
          <c:extLst xmlns:c16r2="http://schemas.microsoft.com/office/drawing/2015/06/chart">
            <c:ext xmlns:c16="http://schemas.microsoft.com/office/drawing/2014/chart" uri="{C3380CC4-5D6E-409C-BE32-E72D297353CC}">
              <c16:uniqueId val="{00000001-4DFA-4EFA-BDBF-2A52E12780F8}"/>
            </c:ext>
          </c:extLst>
        </c:ser>
        <c:ser>
          <c:idx val="1"/>
          <c:order val="1"/>
          <c:tx>
            <c:strRef>
              <c:f>Sheet1!$C$1</c:f>
              <c:strCache>
                <c:ptCount val="1"/>
                <c:pt idx="0">
                  <c:v>Column1</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QPR 1 18/19</c:v>
                </c:pt>
                <c:pt idx="1">
                  <c:v>QPR2 18/19</c:v>
                </c:pt>
                <c:pt idx="2">
                  <c:v>QPR 3 18/19</c:v>
                </c:pt>
                <c:pt idx="3">
                  <c:v>QPR 4 81/19</c:v>
                </c:pt>
                <c:pt idx="4">
                  <c:v>QPR 1 19/20</c:v>
                </c:pt>
                <c:pt idx="5">
                  <c:v>QPR 2 19/20</c:v>
                </c:pt>
                <c:pt idx="6">
                  <c:v>QPR 3 19/20</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2-4DFA-4EFA-BDBF-2A52E12780F8}"/>
            </c:ext>
          </c:extLst>
        </c:ser>
        <c:dLbls/>
        <c:gapWidth val="219"/>
        <c:overlap val="-27"/>
        <c:axId val="144303616"/>
        <c:axId val="144305152"/>
      </c:barChart>
      <c:catAx>
        <c:axId val="144303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4305152"/>
        <c:crosses val="autoZero"/>
        <c:auto val="1"/>
        <c:lblAlgn val="ctr"/>
        <c:lblOffset val="100"/>
      </c:catAx>
      <c:valAx>
        <c:axId val="1443051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4303616"/>
        <c:crosses val="autoZero"/>
        <c:crossBetween val="between"/>
      </c:valAx>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ZA" sz="1400" b="1" u="sng" dirty="0" smtClean="0">
                <a:solidFill>
                  <a:srgbClr val="000000"/>
                </a:solidFill>
              </a:rPr>
              <a:t>Provincial</a:t>
            </a:r>
            <a:r>
              <a:rPr lang="en-ZA" sz="1400" b="1" u="sng" baseline="0" dirty="0" smtClean="0">
                <a:solidFill>
                  <a:srgbClr val="000000"/>
                </a:solidFill>
              </a:rPr>
              <a:t> Breakdown Comparison for Q3 2018/19 and Q3 2019/20</a:t>
            </a:r>
            <a:endParaRPr lang="en-ZA" sz="1400" b="1" u="sng" dirty="0">
              <a:solidFill>
                <a:srgbClr val="000000"/>
              </a:solidFill>
            </a:endParaRPr>
          </a:p>
        </c:rich>
      </c:tx>
      <c:spPr>
        <a:noFill/>
        <a:ln>
          <a:noFill/>
        </a:ln>
        <a:effectLst/>
      </c:spPr>
    </c:title>
    <c:plotArea>
      <c:layout/>
      <c:barChart>
        <c:barDir val="col"/>
        <c:grouping val="clustered"/>
        <c:ser>
          <c:idx val="0"/>
          <c:order val="0"/>
          <c:tx>
            <c:strRef>
              <c:f>Sheet1!$B$1</c:f>
              <c:strCache>
                <c:ptCount val="1"/>
                <c:pt idx="0">
                  <c:v>2018/19</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Sheet1!$B$2:$B$12</c:f>
              <c:numCache>
                <c:formatCode>0%</c:formatCode>
                <c:ptCount val="11"/>
                <c:pt idx="0">
                  <c:v>0.87000000000000011</c:v>
                </c:pt>
                <c:pt idx="1">
                  <c:v>0.97000000000000008</c:v>
                </c:pt>
                <c:pt idx="2">
                  <c:v>0.92</c:v>
                </c:pt>
                <c:pt idx="3">
                  <c:v>0.93</c:v>
                </c:pt>
                <c:pt idx="4">
                  <c:v>0.97000000000000008</c:v>
                </c:pt>
                <c:pt idx="5">
                  <c:v>0.94000000000000006</c:v>
                </c:pt>
                <c:pt idx="6">
                  <c:v>1</c:v>
                </c:pt>
                <c:pt idx="7">
                  <c:v>0.95000000000000007</c:v>
                </c:pt>
                <c:pt idx="8">
                  <c:v>0.95000000000000007</c:v>
                </c:pt>
                <c:pt idx="9">
                  <c:v>0.93</c:v>
                </c:pt>
              </c:numCache>
            </c:numRef>
          </c:val>
          <c:extLst xmlns:c16r2="http://schemas.microsoft.com/office/drawing/2015/06/chart">
            <c:ext xmlns:c16="http://schemas.microsoft.com/office/drawing/2014/chart" uri="{C3380CC4-5D6E-409C-BE32-E72D297353CC}">
              <c16:uniqueId val="{00000000-55EA-4D52-81B2-82B182B2C858}"/>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Sheet1!$C$2:$C$12</c:f>
              <c:numCache>
                <c:formatCode>0%</c:formatCode>
                <c:ptCount val="11"/>
                <c:pt idx="0">
                  <c:v>0.98</c:v>
                </c:pt>
                <c:pt idx="1">
                  <c:v>1</c:v>
                </c:pt>
                <c:pt idx="2">
                  <c:v>0.95000000000000007</c:v>
                </c:pt>
                <c:pt idx="3">
                  <c:v>0.96000000000000008</c:v>
                </c:pt>
                <c:pt idx="4">
                  <c:v>1</c:v>
                </c:pt>
                <c:pt idx="5">
                  <c:v>0.98</c:v>
                </c:pt>
                <c:pt idx="6">
                  <c:v>0.94000000000000006</c:v>
                </c:pt>
                <c:pt idx="7">
                  <c:v>1</c:v>
                </c:pt>
                <c:pt idx="8">
                  <c:v>0.97000000000000008</c:v>
                </c:pt>
                <c:pt idx="9">
                  <c:v>0.97000000000000008</c:v>
                </c:pt>
              </c:numCache>
            </c:numRef>
          </c:val>
          <c:extLst xmlns:c16r2="http://schemas.microsoft.com/office/drawing/2015/06/chart">
            <c:ext xmlns:c16="http://schemas.microsoft.com/office/drawing/2014/chart" uri="{C3380CC4-5D6E-409C-BE32-E72D297353CC}">
              <c16:uniqueId val="{00000001-55EA-4D52-81B2-82B182B2C858}"/>
            </c:ext>
          </c:extLst>
        </c:ser>
        <c:ser>
          <c:idx val="2"/>
          <c:order val="2"/>
          <c:tx>
            <c:strRef>
              <c:f>Sheet1!$D$1</c:f>
              <c:strCache>
                <c:ptCount val="1"/>
                <c:pt idx="0">
                  <c:v>Column1</c:v>
                </c:pt>
              </c:strCache>
            </c:strRef>
          </c:tx>
          <c:spPr>
            <a:solidFill>
              <a:schemeClr val="accent3"/>
            </a:solidFill>
            <a:ln>
              <a:noFill/>
            </a:ln>
            <a:effectLst/>
          </c:spPr>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55EA-4D52-81B2-82B182B2C858}"/>
            </c:ext>
          </c:extLst>
        </c:ser>
        <c:dLbls/>
        <c:gapWidth val="219"/>
        <c:overlap val="-27"/>
        <c:axId val="145377920"/>
        <c:axId val="145387904"/>
      </c:barChart>
      <c:catAx>
        <c:axId val="1453779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5387904"/>
        <c:crosses val="autoZero"/>
        <c:auto val="1"/>
        <c:lblAlgn val="ctr"/>
        <c:lblOffset val="100"/>
      </c:catAx>
      <c:valAx>
        <c:axId val="145387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5377920"/>
        <c:crosses val="autoZero"/>
        <c:crossBetween val="between"/>
      </c:valAx>
      <c:spPr>
        <a:noFill/>
        <a:ln>
          <a:noFill/>
        </a:ln>
        <a:effectLst/>
      </c:spPr>
    </c:plotArea>
    <c:legend>
      <c:legendPos val="b"/>
      <c:legendEntry>
        <c:idx val="2"/>
        <c:delete val="1"/>
      </c:legendEntry>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Arial" panose="020B0604020202020204" pitchFamily="34" charset="0"/>
                <a:ea typeface="+mn-ea"/>
                <a:cs typeface="Arial" panose="020B0604020202020204" pitchFamily="34" charset="0"/>
              </a:defRPr>
            </a:pPr>
            <a:r>
              <a:rPr lang="en-ZA" sz="1400" b="1" dirty="0" smtClean="0">
                <a:solidFill>
                  <a:srgbClr val="000000"/>
                </a:solidFill>
                <a:latin typeface="Arial" panose="020B0604020202020204" pitchFamily="34" charset="0"/>
                <a:cs typeface="Arial" panose="020B0604020202020204" pitchFamily="34" charset="0"/>
              </a:rPr>
              <a:t>Provincial</a:t>
            </a:r>
            <a:r>
              <a:rPr lang="en-ZA" sz="1400" b="1" baseline="0" dirty="0" smtClean="0">
                <a:solidFill>
                  <a:srgbClr val="000000"/>
                </a:solidFill>
                <a:latin typeface="Arial" panose="020B0604020202020204" pitchFamily="34" charset="0"/>
                <a:cs typeface="Arial" panose="020B0604020202020204" pitchFamily="34" charset="0"/>
              </a:rPr>
              <a:t> Breakdown Comparison for Q3 2018/19 and Q3 2019/20</a:t>
            </a:r>
            <a:endParaRPr lang="en-ZA" sz="1400" b="1" dirty="0">
              <a:solidFill>
                <a:srgbClr val="000000"/>
              </a:solidFill>
              <a:latin typeface="Arial" panose="020B0604020202020204" pitchFamily="34" charset="0"/>
              <a:cs typeface="Arial" panose="020B0604020202020204" pitchFamily="34" charset="0"/>
            </a:endParaRPr>
          </a:p>
        </c:rich>
      </c:tx>
      <c:spPr>
        <a:noFill/>
        <a:ln>
          <a:noFill/>
        </a:ln>
        <a:effectLst/>
      </c:spPr>
    </c:title>
    <c:plotArea>
      <c:layout/>
      <c:barChart>
        <c:barDir val="col"/>
        <c:grouping val="clustered"/>
        <c:ser>
          <c:idx val="0"/>
          <c:order val="0"/>
          <c:tx>
            <c:strRef>
              <c:f>Sheet1!$B$1</c:f>
              <c:strCache>
                <c:ptCount val="1"/>
                <c:pt idx="0">
                  <c:v>2018/19</c:v>
                </c:pt>
              </c:strCache>
            </c:strRef>
          </c:tx>
          <c:spPr>
            <a:solidFill>
              <a:schemeClr val="accent1"/>
            </a:solidFill>
            <a:ln>
              <a:noFill/>
            </a:ln>
            <a:effectLst/>
          </c:spPr>
          <c:dLbls>
            <c:dLbl>
              <c:idx val="1"/>
              <c:layout>
                <c:manualLayout>
                  <c:x val="3.0829594031293495E-3"/>
                  <c:y val="5.46099321276557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4BE-417C-8DC8-D07F13C6849C}"/>
                </c:ext>
              </c:extLst>
            </c:dLbl>
            <c:dLbl>
              <c:idx val="2"/>
              <c:layout>
                <c:manualLayout>
                  <c:x val="-6.1659188062587267E-3"/>
                  <c:y val="4.16075673353567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4BE-417C-8DC8-D07F13C6849C}"/>
                </c:ext>
              </c:extLst>
            </c:dLbl>
            <c:dLbl>
              <c:idx val="3"/>
              <c:layout>
                <c:manualLayout>
                  <c:x val="0"/>
                  <c:y val="5.721040508611559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4BE-417C-8DC8-D07F13C6849C}"/>
                </c:ext>
              </c:extLst>
            </c:dLbl>
            <c:dLbl>
              <c:idx val="5"/>
              <c:layout>
                <c:manualLayout>
                  <c:x val="-7.7073985078233752E-3"/>
                  <c:y val="5.20094591691959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4BE-417C-8DC8-D07F13C6849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Sheet1!$B$2:$B$11</c:f>
              <c:numCache>
                <c:formatCode>0%</c:formatCode>
                <c:ptCount val="10"/>
                <c:pt idx="0">
                  <c:v>0.71000000000000008</c:v>
                </c:pt>
                <c:pt idx="1">
                  <c:v>1</c:v>
                </c:pt>
                <c:pt idx="2">
                  <c:v>0.94000000000000006</c:v>
                </c:pt>
                <c:pt idx="3">
                  <c:v>0.98</c:v>
                </c:pt>
                <c:pt idx="4">
                  <c:v>0.88</c:v>
                </c:pt>
                <c:pt idx="5">
                  <c:v>0.97000000000000008</c:v>
                </c:pt>
                <c:pt idx="6">
                  <c:v>0.75000000000000011</c:v>
                </c:pt>
                <c:pt idx="7">
                  <c:v>0.85000000000000009</c:v>
                </c:pt>
                <c:pt idx="8">
                  <c:v>0.82000000000000006</c:v>
                </c:pt>
                <c:pt idx="9">
                  <c:v>0.92</c:v>
                </c:pt>
              </c:numCache>
            </c:numRef>
          </c:val>
          <c:extLst xmlns:c16r2="http://schemas.microsoft.com/office/drawing/2015/06/chart">
            <c:ext xmlns:c16="http://schemas.microsoft.com/office/drawing/2014/chart" uri="{C3380CC4-5D6E-409C-BE32-E72D297353CC}">
              <c16:uniqueId val="{00000000-94BE-417C-8DC8-D07F13C6849C}"/>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Sheet1!$C$2:$C$11</c:f>
              <c:numCache>
                <c:formatCode>0%</c:formatCode>
                <c:ptCount val="10"/>
                <c:pt idx="0">
                  <c:v>0.89</c:v>
                </c:pt>
                <c:pt idx="1">
                  <c:v>1</c:v>
                </c:pt>
                <c:pt idx="2">
                  <c:v>0.89</c:v>
                </c:pt>
                <c:pt idx="3">
                  <c:v>0.92</c:v>
                </c:pt>
                <c:pt idx="4">
                  <c:v>0.95000000000000007</c:v>
                </c:pt>
                <c:pt idx="5">
                  <c:v>0.99</c:v>
                </c:pt>
                <c:pt idx="6">
                  <c:v>1</c:v>
                </c:pt>
                <c:pt idx="7">
                  <c:v>0.96000000000000008</c:v>
                </c:pt>
                <c:pt idx="8">
                  <c:v>1</c:v>
                </c:pt>
                <c:pt idx="9">
                  <c:v>0.94000000000000006</c:v>
                </c:pt>
              </c:numCache>
            </c:numRef>
          </c:val>
          <c:extLst xmlns:c16r2="http://schemas.microsoft.com/office/drawing/2015/06/chart">
            <c:ext xmlns:c16="http://schemas.microsoft.com/office/drawing/2014/chart" uri="{C3380CC4-5D6E-409C-BE32-E72D297353CC}">
              <c16:uniqueId val="{00000001-94BE-417C-8DC8-D07F13C6849C}"/>
            </c:ext>
          </c:extLst>
        </c:ser>
        <c:ser>
          <c:idx val="2"/>
          <c:order val="2"/>
          <c:tx>
            <c:strRef>
              <c:f>Sheet1!$D$1</c:f>
              <c:strCache>
                <c:ptCount val="1"/>
                <c:pt idx="0">
                  <c:v>Column1</c:v>
                </c:pt>
              </c:strCache>
            </c:strRef>
          </c:tx>
          <c:spPr>
            <a:solidFill>
              <a:schemeClr val="accent3"/>
            </a:solidFill>
            <a:ln>
              <a:noFill/>
            </a:ln>
            <a:effectLst/>
          </c:spPr>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Sheet1!$D$2:$D$11</c:f>
              <c:numCache>
                <c:formatCode>General</c:formatCode>
                <c:ptCount val="10"/>
              </c:numCache>
            </c:numRef>
          </c:val>
          <c:extLst xmlns:c16r2="http://schemas.microsoft.com/office/drawing/2015/06/chart">
            <c:ext xmlns:c16="http://schemas.microsoft.com/office/drawing/2014/chart" uri="{C3380CC4-5D6E-409C-BE32-E72D297353CC}">
              <c16:uniqueId val="{00000002-94BE-417C-8DC8-D07F13C6849C}"/>
            </c:ext>
          </c:extLst>
        </c:ser>
        <c:dLbls/>
        <c:gapWidth val="219"/>
        <c:overlap val="-27"/>
        <c:axId val="144747136"/>
        <c:axId val="144765312"/>
      </c:barChart>
      <c:catAx>
        <c:axId val="1447471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4765312"/>
        <c:crosses val="autoZero"/>
        <c:auto val="1"/>
        <c:lblAlgn val="ctr"/>
        <c:lblOffset val="100"/>
      </c:catAx>
      <c:valAx>
        <c:axId val="1447653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44747136"/>
        <c:crosses val="autoZero"/>
        <c:crossBetween val="between"/>
      </c:valAx>
      <c:spPr>
        <a:noFill/>
        <a:ln>
          <a:noFill/>
        </a:ln>
        <a:effectLst/>
      </c:spPr>
    </c:plotArea>
    <c:legend>
      <c:legendPos val="b"/>
      <c:legendEntry>
        <c:idx val="2"/>
        <c:delete val="1"/>
      </c:legendEntry>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2020/08/26</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8/26/2020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375" algn="l" rtl="0" eaLnBrk="0" fontAlgn="base" hangingPunct="0">
      <a:spcBef>
        <a:spcPct val="30000"/>
      </a:spcBef>
      <a:spcAft>
        <a:spcPct val="0"/>
      </a:spcAft>
      <a:defRPr sz="1200" kern="1200">
        <a:solidFill>
          <a:schemeClr val="tx1"/>
        </a:solidFill>
        <a:latin typeface="+mn-lt"/>
        <a:ea typeface="+mn-ea"/>
        <a:cs typeface="+mn-cs"/>
      </a:defRPr>
    </a:lvl3pPr>
    <a:lvl4pPr marL="1371565" algn="l" rtl="0" eaLnBrk="0" fontAlgn="base" hangingPunct="0">
      <a:spcBef>
        <a:spcPct val="30000"/>
      </a:spcBef>
      <a:spcAft>
        <a:spcPct val="0"/>
      </a:spcAft>
      <a:defRPr sz="1200" kern="1200">
        <a:solidFill>
          <a:schemeClr val="tx1"/>
        </a:solidFill>
        <a:latin typeface="+mn-lt"/>
        <a:ea typeface="+mn-ea"/>
        <a:cs typeface="+mn-cs"/>
      </a:defRPr>
    </a:lvl4pPr>
    <a:lvl5pPr marL="1828750" algn="l" rtl="0" eaLnBrk="0" fontAlgn="base" hangingPunct="0">
      <a:spcBef>
        <a:spcPct val="30000"/>
      </a:spcBef>
      <a:spcAft>
        <a:spcPct val="0"/>
      </a:spcAft>
      <a:defRPr sz="1200" kern="1200">
        <a:solidFill>
          <a:schemeClr val="tx1"/>
        </a:solidFill>
        <a:latin typeface="+mn-lt"/>
        <a:ea typeface="+mn-ea"/>
        <a:cs typeface="+mn-cs"/>
      </a:defRPr>
    </a:lvl5pPr>
    <a:lvl6pPr marL="2285942" algn="l" defTabSz="914375" rtl="0" eaLnBrk="1" latinLnBrk="0" hangingPunct="1">
      <a:defRPr sz="1200" kern="1200">
        <a:solidFill>
          <a:schemeClr val="tx1"/>
        </a:solidFill>
        <a:latin typeface="+mn-lt"/>
        <a:ea typeface="+mn-ea"/>
        <a:cs typeface="+mn-cs"/>
      </a:defRPr>
    </a:lvl6pPr>
    <a:lvl7pPr marL="2743129" algn="l" defTabSz="914375" rtl="0" eaLnBrk="1" latinLnBrk="0" hangingPunct="1">
      <a:defRPr sz="1200" kern="1200">
        <a:solidFill>
          <a:schemeClr val="tx1"/>
        </a:solidFill>
        <a:latin typeface="+mn-lt"/>
        <a:ea typeface="+mn-ea"/>
        <a:cs typeface="+mn-cs"/>
      </a:defRPr>
    </a:lvl7pPr>
    <a:lvl8pPr marL="3200324" algn="l" defTabSz="914375" rtl="0" eaLnBrk="1" latinLnBrk="0" hangingPunct="1">
      <a:defRPr sz="1200" kern="1200">
        <a:solidFill>
          <a:schemeClr val="tx1"/>
        </a:solidFill>
        <a:latin typeface="+mn-lt"/>
        <a:ea typeface="+mn-ea"/>
        <a:cs typeface="+mn-cs"/>
      </a:defRPr>
    </a:lvl8pPr>
    <a:lvl9pPr marL="3657508" algn="l" defTabSz="9143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A3562A-E798-4379-9AFA-19D90C5FF845}" type="datetime1">
              <a:rPr lang="en-ZA" smtClean="0"/>
              <a:pPr>
                <a:defRPr/>
              </a:pPr>
              <a:t>2020/08/26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A71D2D-2D27-48E2-9230-5F3B56AF3FD2}"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23254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308001F-07DC-49DB-803F-A134EB62102E}" type="datetime1">
              <a:rPr lang="en-ZA" smtClean="0"/>
              <a:pPr>
                <a:defRPr/>
              </a:pPr>
              <a:t>2020/08/26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0D0DA9-2F5F-4A99-9034-65570EB87DD9}"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411487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0FC2976-6E4E-4041-900A-23A0B3FE2B17}" type="datetime1">
              <a:rPr lang="en-ZA" smtClean="0"/>
              <a:pPr>
                <a:defRPr/>
              </a:pPr>
              <a:t>2020/08/26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CB011-770E-4B94-89CC-3FFD452FF7C4}"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90580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AC27D6A-5A75-460A-AF9C-8AC61A8009BB}" type="datetime1">
              <a:rPr lang="en-ZA" smtClean="0"/>
              <a:pPr>
                <a:defRPr/>
              </a:pPr>
              <a:t>2020/08/26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DEEE71-ED5A-4D25-B1A0-D0698695A53C}"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380595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5BDD725-1040-4725-B378-5914971AFF5B}" type="datetime1">
              <a:rPr lang="en-ZA" smtClean="0"/>
              <a:pPr>
                <a:defRPr/>
              </a:pPr>
              <a:t>2020/08/26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6B0885-082A-46DB-80A7-A72A0689CEB8}"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20184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45B555-8C62-4414-A66D-542EB5CD0282}" type="datetime1">
              <a:rPr lang="en-ZA" smtClean="0"/>
              <a:pPr>
                <a:defRPr/>
              </a:pPr>
              <a:t>2020/08/26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E7CF239-329B-4430-BE57-8E3A19C5531F}"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79173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3A5A9-9EF2-424C-BFD5-DD0118B4CAD5}" type="datetime1">
              <a:rPr lang="en-ZA" smtClean="0"/>
              <a:pPr>
                <a:defRPr/>
              </a:pPr>
              <a:t>2020/08/26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D8F99BF-4DCA-4D85-9C21-066AEA9A313E}"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312672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32E10BE-24C4-40CC-8BF7-1A3F20FBE6BF}" type="datetime1">
              <a:rPr lang="en-ZA" smtClean="0"/>
              <a:pPr>
                <a:defRPr/>
              </a:pPr>
              <a:t>2020/08/26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E5AF93-AFD3-4CAE-A5E4-C2DE2496EF57}"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22909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342744B5-FF5A-44C4-B103-1520F5F0C48C}" type="datetime1">
              <a:rPr lang="en-ZA" smtClean="0"/>
              <a:pPr>
                <a:defRPr/>
              </a:pPr>
              <a:t>2020/08/26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03F725-DEC7-49E1-8B13-C49F8A263CA3}"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406414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A8A3E6B-A8DD-4BA1-A426-C24188915FF9}" type="datetime1">
              <a:rPr lang="en-ZA" smtClean="0"/>
              <a:pPr>
                <a:defRPr/>
              </a:pPr>
              <a:t>2020/08/26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6DDA42-FEC9-4DF3-B5DC-4CECE3D2B83A}"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195660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E9DEDF7-701F-4165-8B56-97FFEAE9BF68}" type="datetime1">
              <a:rPr lang="en-ZA" smtClean="0"/>
              <a:pPr>
                <a:defRPr/>
              </a:pPr>
              <a:t>2020/08/26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2F697F-8F19-4841-A1B8-8C0C4A41B622}"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2551292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66E2DE-B4F6-4D91-BD7B-380AA0B626AE}" type="datetime1">
              <a:rPr lang="en-US" smtClean="0"/>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A4B93D65-22F9-4B70-B3F8-58EBC2B97B1B}" type="slidenum">
              <a:rPr lang="en-US" smtClean="0"/>
              <a:pPr>
                <a:defRPr/>
              </a:pPr>
              <a:t>‹#›</a:t>
            </a:fld>
            <a:endParaRPr lang="en-US" dirty="0"/>
          </a:p>
        </p:txBody>
      </p:sp>
    </p:spTree>
    <p:extLst>
      <p:ext uri="{BB962C8B-B14F-4D97-AF65-F5344CB8AC3E}">
        <p14:creationId xmlns:p14="http://schemas.microsoft.com/office/powerpoint/2010/main" xmlns="" val="207258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4EF1BC1-B3CC-4ADC-8185-31B45C16CEBB}" type="datetime1">
              <a:rPr lang="en-US" smtClean="0"/>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1D5B42D9-C7FB-45B2-8CBD-E43F3AEB7E9B}" type="slidenum">
              <a:rPr lang="en-US" smtClean="0"/>
              <a:pPr>
                <a:defRPr/>
              </a:pPr>
              <a:t>‹#›</a:t>
            </a:fld>
            <a:endParaRPr lang="en-US" dirty="0"/>
          </a:p>
        </p:txBody>
      </p:sp>
    </p:spTree>
    <p:extLst>
      <p:ext uri="{BB962C8B-B14F-4D97-AF65-F5344CB8AC3E}">
        <p14:creationId xmlns:p14="http://schemas.microsoft.com/office/powerpoint/2010/main" xmlns="" val="199135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20D9F213-6BF3-48B1-B3BF-A032DFBF8D03}" type="datetime1">
              <a:rPr lang="en-US" smtClean="0"/>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7FF4D7BA-42FF-475C-B409-1912841D1CB9}" type="slidenum">
              <a:rPr lang="en-US" smtClean="0"/>
              <a:pPr>
                <a:defRPr/>
              </a:pPr>
              <a:t>‹#›</a:t>
            </a:fld>
            <a:endParaRPr lang="en-US" dirty="0"/>
          </a:p>
        </p:txBody>
      </p:sp>
    </p:spTree>
    <p:extLst>
      <p:ext uri="{BB962C8B-B14F-4D97-AF65-F5344CB8AC3E}">
        <p14:creationId xmlns:p14="http://schemas.microsoft.com/office/powerpoint/2010/main" xmlns="" val="66425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47C1208-F122-42E6-905B-6A82B32066A3}" type="datetime1">
              <a:rPr lang="en-US" smtClean="0"/>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B0A8FC9D-8341-4172-B96F-F31D016F7E22}" type="slidenum">
              <a:rPr lang="en-US" smtClean="0"/>
              <a:pPr>
                <a:defRPr/>
              </a:pPr>
              <a:t>‹#›</a:t>
            </a:fld>
            <a:endParaRPr lang="en-US" dirty="0"/>
          </a:p>
        </p:txBody>
      </p:sp>
    </p:spTree>
    <p:extLst>
      <p:ext uri="{BB962C8B-B14F-4D97-AF65-F5344CB8AC3E}">
        <p14:creationId xmlns:p14="http://schemas.microsoft.com/office/powerpoint/2010/main" xmlns="" val="1157753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B149193-D22D-4972-9D96-5F946AF5CC59}" type="datetime1">
              <a:rPr lang="en-US" smtClean="0"/>
              <a:pPr>
                <a:defRPr/>
              </a:pPr>
              <a:t>8/26/2020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9" name="Slide Number Placeholder 5"/>
          <p:cNvSpPr>
            <a:spLocks noGrp="1"/>
          </p:cNvSpPr>
          <p:nvPr>
            <p:ph type="sldNum" sz="quarter" idx="12"/>
          </p:nvPr>
        </p:nvSpPr>
        <p:spPr/>
        <p:txBody>
          <a:bodyPr/>
          <a:lstStyle>
            <a:lvl1pPr>
              <a:defRPr/>
            </a:lvl1pPr>
          </a:lstStyle>
          <a:p>
            <a:pPr>
              <a:defRPr/>
            </a:pPr>
            <a:fld id="{FD1A8E9A-103A-45D8-A6FF-1D664856E4B8}" type="slidenum">
              <a:rPr lang="en-US" smtClean="0"/>
              <a:pPr>
                <a:defRPr/>
              </a:pPr>
              <a:t>‹#›</a:t>
            </a:fld>
            <a:endParaRPr lang="en-US" dirty="0"/>
          </a:p>
        </p:txBody>
      </p:sp>
    </p:spTree>
    <p:extLst>
      <p:ext uri="{BB962C8B-B14F-4D97-AF65-F5344CB8AC3E}">
        <p14:creationId xmlns:p14="http://schemas.microsoft.com/office/powerpoint/2010/main" xmlns="" val="3473507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2B6BD3-B8AA-4A37-9AFA-B786FF6B79F9}" type="datetime1">
              <a:rPr lang="en-US" smtClean="0"/>
              <a:pPr>
                <a:defRPr/>
              </a:pPr>
              <a:t>8/26/2020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5" name="Slide Number Placeholder 5"/>
          <p:cNvSpPr>
            <a:spLocks noGrp="1"/>
          </p:cNvSpPr>
          <p:nvPr>
            <p:ph type="sldNum" sz="quarter" idx="12"/>
          </p:nvPr>
        </p:nvSpPr>
        <p:spPr/>
        <p:txBody>
          <a:bodyPr/>
          <a:lstStyle>
            <a:lvl1pPr>
              <a:defRPr/>
            </a:lvl1pPr>
          </a:lstStyle>
          <a:p>
            <a:pPr>
              <a:defRPr/>
            </a:pPr>
            <a:fld id="{A84C79A8-B6EC-4E29-98CC-53ECC40DC57A}" type="slidenum">
              <a:rPr lang="en-US" smtClean="0"/>
              <a:pPr>
                <a:defRPr/>
              </a:pPr>
              <a:t>‹#›</a:t>
            </a:fld>
            <a:endParaRPr lang="en-US" dirty="0"/>
          </a:p>
        </p:txBody>
      </p:sp>
    </p:spTree>
    <p:extLst>
      <p:ext uri="{BB962C8B-B14F-4D97-AF65-F5344CB8AC3E}">
        <p14:creationId xmlns:p14="http://schemas.microsoft.com/office/powerpoint/2010/main" xmlns="" val="3372214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A2413-59A4-4FFC-99D5-292A4E1E7AFD}" type="datetime1">
              <a:rPr lang="en-US" smtClean="0"/>
              <a:pPr>
                <a:defRPr/>
              </a:pPr>
              <a:t>8/26/2020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4" name="Slide Number Placeholder 5"/>
          <p:cNvSpPr>
            <a:spLocks noGrp="1"/>
          </p:cNvSpPr>
          <p:nvPr>
            <p:ph type="sldNum" sz="quarter" idx="12"/>
          </p:nvPr>
        </p:nvSpPr>
        <p:spPr/>
        <p:txBody>
          <a:bodyPr/>
          <a:lstStyle>
            <a:lvl1pPr>
              <a:defRPr/>
            </a:lvl1pPr>
          </a:lstStyle>
          <a:p>
            <a:pPr>
              <a:defRPr/>
            </a:pPr>
            <a:fld id="{02973164-415C-4C83-A7EC-60F18549655F}" type="slidenum">
              <a:rPr lang="en-US" smtClean="0"/>
              <a:pPr>
                <a:defRPr/>
              </a:pPr>
              <a:t>‹#›</a:t>
            </a:fld>
            <a:endParaRPr lang="en-US" dirty="0"/>
          </a:p>
        </p:txBody>
      </p:sp>
    </p:spTree>
    <p:extLst>
      <p:ext uri="{BB962C8B-B14F-4D97-AF65-F5344CB8AC3E}">
        <p14:creationId xmlns:p14="http://schemas.microsoft.com/office/powerpoint/2010/main" xmlns="" val="612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236B45-BA04-486D-B72F-51D1677F3F3C}" type="datetime1">
              <a:rPr lang="en-US" smtClean="0"/>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F6F35E58-33C9-4AEF-9925-A37B9C9F3D35}" type="slidenum">
              <a:rPr lang="en-US" smtClean="0"/>
              <a:pPr>
                <a:defRPr/>
              </a:pPr>
              <a:t>‹#›</a:t>
            </a:fld>
            <a:endParaRPr lang="en-US" dirty="0"/>
          </a:p>
        </p:txBody>
      </p:sp>
    </p:spTree>
    <p:extLst>
      <p:ext uri="{BB962C8B-B14F-4D97-AF65-F5344CB8AC3E}">
        <p14:creationId xmlns:p14="http://schemas.microsoft.com/office/powerpoint/2010/main" xmlns="" val="2368008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886ED9D-2DD0-4EC0-80E9-75B96F5433EA}" type="datetime1">
              <a:rPr lang="en-US" smtClean="0"/>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A9F136E8-5220-4D68-BF02-2A1FFB68B01C}" type="slidenum">
              <a:rPr lang="en-US" smtClean="0"/>
              <a:pPr>
                <a:defRPr/>
              </a:pPr>
              <a:t>‹#›</a:t>
            </a:fld>
            <a:endParaRPr lang="en-US" dirty="0"/>
          </a:p>
        </p:txBody>
      </p:sp>
    </p:spTree>
    <p:extLst>
      <p:ext uri="{BB962C8B-B14F-4D97-AF65-F5344CB8AC3E}">
        <p14:creationId xmlns:p14="http://schemas.microsoft.com/office/powerpoint/2010/main" xmlns="" val="18344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C47B749-0D6C-4562-9DE0-CF27844A130F}" type="datetime1">
              <a:rPr lang="en-US" smtClean="0"/>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D940726C-1E0C-4580-91E7-8415904B30F9}" type="slidenum">
              <a:rPr lang="en-US" smtClean="0"/>
              <a:pPr>
                <a:defRPr/>
              </a:pPr>
              <a:t>‹#›</a:t>
            </a:fld>
            <a:endParaRPr lang="en-US" dirty="0"/>
          </a:p>
        </p:txBody>
      </p:sp>
    </p:spTree>
    <p:extLst>
      <p:ext uri="{BB962C8B-B14F-4D97-AF65-F5344CB8AC3E}">
        <p14:creationId xmlns:p14="http://schemas.microsoft.com/office/powerpoint/2010/main" xmlns="" val="309739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B52A85A-897F-4C07-B5B3-E708640FA1C5}" type="datetime1">
              <a:rPr lang="en-US" smtClean="0"/>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25AEEFA3-4D7C-4428-BFB3-2A6E79DBAA2F}" type="slidenum">
              <a:rPr lang="en-US" smtClean="0"/>
              <a:pPr>
                <a:defRPr/>
              </a:pPr>
              <a:t>‹#›</a:t>
            </a:fld>
            <a:endParaRPr lang="en-US" dirty="0"/>
          </a:p>
        </p:txBody>
      </p:sp>
    </p:spTree>
    <p:extLst>
      <p:ext uri="{BB962C8B-B14F-4D97-AF65-F5344CB8AC3E}">
        <p14:creationId xmlns:p14="http://schemas.microsoft.com/office/powerpoint/2010/main" xmlns="" val="3545457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7"/>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7"/>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316CA9-87C7-4F06-ADDE-829D77695E2A}" type="datetime1">
              <a:rPr lang="en-US" smtClean="0"/>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079C0C5F-C8B0-4AA6-BC29-40EEF311B5ED}" type="slidenum">
              <a:rPr lang="en-US" smtClean="0"/>
              <a:pPr>
                <a:defRPr/>
              </a:pPr>
              <a:t>‹#›</a:t>
            </a:fld>
            <a:endParaRPr lang="en-US" dirty="0"/>
          </a:p>
        </p:txBody>
      </p:sp>
    </p:spTree>
    <p:extLst>
      <p:ext uri="{BB962C8B-B14F-4D97-AF65-F5344CB8AC3E}">
        <p14:creationId xmlns:p14="http://schemas.microsoft.com/office/powerpoint/2010/main" xmlns="" val="58260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1570D09-5EFE-4E41-A797-0A12435E370D}" type="datetime1">
              <a:rPr lang="en-US" altLang="en-US" smtClean="0"/>
              <a:pPr/>
              <a:t>8/26/2020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1355677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60BD7A5-B3FC-4C23-8B8B-F68679DB1D2A}" type="datetime1">
              <a:rPr lang="en-US" altLang="en-US" smtClean="0"/>
              <a:pPr/>
              <a:t>8/26/2020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3354907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2D11542-5FFE-4B85-8CBE-9DE6AC9E10F3}" type="datetime1">
              <a:rPr lang="en-US" altLang="en-US" smtClean="0"/>
              <a:pPr/>
              <a:t>8/26/2020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209245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DFA05C4-61E5-4B5D-8A0E-541410B4A390}" type="datetime1">
              <a:rPr lang="en-US" altLang="en-US" smtClean="0"/>
              <a:pPr/>
              <a:t>8/26/2020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266220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6F5E8571-1E60-4ED7-92AB-4009AD7E1705}" type="datetime1">
              <a:rPr lang="en-US" altLang="en-US" smtClean="0"/>
              <a:pPr/>
              <a:t>8/26/2020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124742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8485E16-6DA5-4FEB-804A-3BC7D1424330}" type="datetime1">
              <a:rPr lang="en-US" altLang="en-US" smtClean="0"/>
              <a:pPr/>
              <a:t>8/26/2020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997826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9C9582-3CA6-4B49-A926-2BAE1C7708E6}" type="datetime1">
              <a:rPr lang="en-US" altLang="en-US" smtClean="0"/>
              <a:pPr/>
              <a:t>8/26/2020</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4071239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467F30B-7E4A-4409-83B6-ED9473F7B1BA}" type="datetime1">
              <a:rPr lang="en-US" altLang="en-US" smtClean="0"/>
              <a:pPr/>
              <a:t>8/26/2020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3873419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2772FB99-1144-426F-A9CB-C41CAE5188E5}" type="datetime1">
              <a:rPr lang="en-US" altLang="en-US" smtClean="0"/>
              <a:pPr/>
              <a:t>8/26/2020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1949247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9590BA3-CD7A-440B-902A-F1563582583D}" type="datetime1">
              <a:rPr lang="en-US" altLang="en-US" smtClean="0"/>
              <a:pPr/>
              <a:t>8/26/2020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3556654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57388D5-47B3-43CD-8A17-DEEF18539785}" type="datetime1">
              <a:rPr lang="en-US" altLang="en-US" smtClean="0"/>
              <a:pPr/>
              <a:t>8/26/2020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2962058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847457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2547505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78080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68602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ea typeface="ＭＳ Ｐゴシック" charset="-128"/>
              </a:rPr>
              <a:pPr>
                <a:defRPr/>
              </a:pPr>
              <a:t>8/26/2020</a:t>
            </a:fld>
            <a:endParaRPr lang="en-US" altLang="en-US">
              <a:ea typeface="ＭＳ Ｐゴシック"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2487369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ea typeface="ＭＳ Ｐゴシック" charset="-128"/>
              </a:rPr>
              <a:pPr>
                <a:defRPr/>
              </a:pPr>
              <a:t>8/26/2020</a:t>
            </a:fld>
            <a:endParaRPr lang="en-US" altLang="en-US">
              <a:ea typeface="ＭＳ Ｐゴシック"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77539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ea typeface="ＭＳ Ｐゴシック" charset="-128"/>
              </a:rPr>
              <a:pPr>
                <a:defRPr/>
              </a:pPr>
              <a:t>8/26/2020</a:t>
            </a:fld>
            <a:endParaRPr lang="en-US" altLang="en-US">
              <a:ea typeface="ＭＳ Ｐゴシック"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1369092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408030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410506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1511647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65443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8/26/2020</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a:defRPr/>
            </a:pPr>
            <a:fld id="{8CA99CFE-773A-4824-8DA2-FE16BB93A534}" type="datetime1">
              <a:rPr lang="en-ZA" smtClean="0"/>
              <a:pPr>
                <a:defRPr/>
              </a:pPr>
              <a:t>2020/08/26</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EE1EDF6B-7371-46D4-8EE5-4ABF50DD8611}"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xmlns=""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2975"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157"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35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a:defRPr/>
            </a:pPr>
            <a:fld id="{B8006F17-C435-4323-A67C-BEDE58572E99}" type="datetime1">
              <a:rPr lang="en-US" smtClean="0"/>
              <a:pPr>
                <a:defRPr/>
              </a:pPr>
              <a:t>8/26/2020</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ea typeface="ＭＳ Ｐゴシック"/>
            </a:endParaRPr>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a:defRPr/>
            </a:pPr>
            <a:fld id="{26B07B3F-1D04-4AEE-8B6B-EF7DEFED1ABD}" type="slidenum">
              <a:rPr lang="en-US" smtClean="0"/>
              <a:pPr>
                <a:defRPr/>
              </a:pPr>
              <a:t>‹#›</a:t>
            </a:fld>
            <a:endParaRPr lang="en-US" dirty="0"/>
          </a:p>
        </p:txBody>
      </p:sp>
    </p:spTree>
    <p:extLst>
      <p:ext uri="{BB962C8B-B14F-4D97-AF65-F5344CB8AC3E}">
        <p14:creationId xmlns:p14="http://schemas.microsoft.com/office/powerpoint/2010/main" xmlns="" val="455681571"/>
      </p:ext>
    </p:extLst>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103CA798-2DBB-4CC4-B03E-B7868E301044}" type="datetime1">
              <a:rPr lang="en-US" altLang="en-US" smtClean="0">
                <a:ea typeface="ＭＳ Ｐゴシック" pitchFamily="32" charset="-128"/>
              </a:rPr>
              <a:pPr/>
              <a:t>8/26/2020</a:t>
            </a:fld>
            <a:endParaRPr lang="en-US" altLang="en-US">
              <a:ea typeface="ＭＳ Ｐゴシック" pitchFamily="32"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ea typeface="ＭＳ Ｐゴシック" pitchFamily="32" charset="-128"/>
            </a:endParaRPr>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ea typeface="ＭＳ Ｐゴシック" pitchFamily="32" charset="-128"/>
              </a:rPr>
              <a:pPr/>
              <a:t>‹#›</a:t>
            </a:fld>
            <a:endParaRPr lang="en-US" altLang="en-US">
              <a:ea typeface="ＭＳ Ｐゴシック" pitchFamily="32" charset="-128"/>
            </a:endParaRPr>
          </a:p>
        </p:txBody>
      </p:sp>
    </p:spTree>
    <p:extLst>
      <p:ext uri="{BB962C8B-B14F-4D97-AF65-F5344CB8AC3E}">
        <p14:creationId xmlns:p14="http://schemas.microsoft.com/office/powerpoint/2010/main" xmlns="" val="3780151099"/>
      </p:ext>
    </p:extLst>
  </p:cSld>
  <p:clrMap bg1="lt1" tx1="dk1" bg2="lt2" tx2="dk2" accent1="accent1" accent2="accent2" accent3="accent3" accent4="accent4" accent5="accent5" accent6="accent6" hlink="hlink" folHlink="folHlink"/>
  <p:sldLayoutIdLst>
    <p:sldLayoutId id="2147490802" r:id="rId1"/>
    <p:sldLayoutId id="2147490803" r:id="rId2"/>
    <p:sldLayoutId id="2147490804" r:id="rId3"/>
    <p:sldLayoutId id="2147490805" r:id="rId4"/>
    <p:sldLayoutId id="2147490806" r:id="rId5"/>
    <p:sldLayoutId id="2147490807" r:id="rId6"/>
    <p:sldLayoutId id="2147490808" r:id="rId7"/>
    <p:sldLayoutId id="2147490809" r:id="rId8"/>
    <p:sldLayoutId id="2147490810" r:id="rId9"/>
    <p:sldLayoutId id="2147490811" r:id="rId10"/>
    <p:sldLayoutId id="214749081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xmlns="" id="{0DC63542-64BC-D14F-B745-D73B1ED109C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5805"/>
          <a:stretch/>
        </p:blipFill>
        <p:spPr bwMode="auto">
          <a:xfrm>
            <a:off x="0" y="-54864"/>
            <a:ext cx="9144000" cy="5774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6">
            <a:extLst>
              <a:ext uri="{FF2B5EF4-FFF2-40B4-BE49-F238E27FC236}">
                <a16:creationId xmlns:a16="http://schemas.microsoft.com/office/drawing/2014/main" xmlns="" id="{689C141B-9D52-8A48-8A53-6B08F9E0092F}"/>
              </a:ext>
            </a:extLst>
          </p:cNvPr>
          <p:cNvSpPr txBox="1">
            <a:spLocks/>
          </p:cNvSpPr>
          <p:nvPr/>
        </p:nvSpPr>
        <p:spPr bwMode="auto">
          <a:xfrm>
            <a:off x="357192" y="716431"/>
            <a:ext cx="7992068"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a:lnSpc>
                <a:spcPct val="90000"/>
              </a:lnSpc>
              <a:spcBef>
                <a:spcPct val="0"/>
              </a:spcBef>
              <a:buNone/>
              <a:defRPr/>
            </a:pPr>
            <a:r>
              <a:rPr lang="en-US" altLang="en-US" sz="3000" b="1" dirty="0" smtClean="0">
                <a:solidFill>
                  <a:prstClr val="white"/>
                </a:solidFill>
                <a:latin typeface="Arial" charset="0"/>
              </a:rPr>
              <a:t>COMPENSATION FUND PRESENTATION  TO THE PORTFOLIO COMMITTTEE ON EMPLOYMENT AND LABOUR</a:t>
            </a:r>
            <a:endParaRPr lang="en-US" altLang="en-US" sz="3000" b="1" dirty="0">
              <a:solidFill>
                <a:prstClr val="white"/>
              </a:solidFill>
              <a:latin typeface="Arial" charset="0"/>
            </a:endParaRPr>
          </a:p>
        </p:txBody>
      </p:sp>
      <p:sp>
        <p:nvSpPr>
          <p:cNvPr id="11" name="Subtitle 17">
            <a:extLst>
              <a:ext uri="{FF2B5EF4-FFF2-40B4-BE49-F238E27FC236}">
                <a16:creationId xmlns:a16="http://schemas.microsoft.com/office/drawing/2014/main" xmlns="" id="{9389A286-81DA-0D49-8E5A-1A07ABE4436B}"/>
              </a:ext>
            </a:extLst>
          </p:cNvPr>
          <p:cNvSpPr txBox="1">
            <a:spLocks/>
          </p:cNvSpPr>
          <p:nvPr/>
        </p:nvSpPr>
        <p:spPr bwMode="auto">
          <a:xfrm>
            <a:off x="357191" y="2759077"/>
            <a:ext cx="1374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defRPr/>
            </a:pPr>
            <a:r>
              <a:rPr lang="en-US" altLang="en-US" sz="1800" b="1" dirty="0" smtClean="0">
                <a:solidFill>
                  <a:srgbClr val="404040"/>
                </a:solidFill>
                <a:latin typeface="Arial Bold" charset="0"/>
              </a:rPr>
              <a:t>2020.08.26</a:t>
            </a:r>
            <a:endParaRPr lang="en-US" altLang="en-US" sz="1800" b="1" dirty="0">
              <a:solidFill>
                <a:srgbClr val="404040"/>
              </a:solidFill>
              <a:latin typeface="Arial Bold" charset="0"/>
            </a:endParaRPr>
          </a:p>
        </p:txBody>
      </p:sp>
      <p:sp>
        <p:nvSpPr>
          <p:cNvPr id="12" name="Subtitle 17">
            <a:extLst>
              <a:ext uri="{FF2B5EF4-FFF2-40B4-BE49-F238E27FC236}">
                <a16:creationId xmlns:a16="http://schemas.microsoft.com/office/drawing/2014/main" xmlns="" id="{BBBF6199-60BB-CA43-9BE6-974014ED394A}"/>
              </a:ext>
            </a:extLst>
          </p:cNvPr>
          <p:cNvSpPr txBox="1">
            <a:spLocks/>
          </p:cNvSpPr>
          <p:nvPr/>
        </p:nvSpPr>
        <p:spPr bwMode="auto">
          <a:xfrm>
            <a:off x="3205018" y="1904518"/>
            <a:ext cx="527223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just">
              <a:buNone/>
            </a:pPr>
            <a:r>
              <a:rPr lang="en-US" altLang="en-US" sz="2500" b="1" u="sng" dirty="0">
                <a:solidFill>
                  <a:srgbClr val="404040"/>
                </a:solidFill>
              </a:rPr>
              <a:t>QUARTER 3 PERFORMANCE REPORT</a:t>
            </a:r>
          </a:p>
          <a:p>
            <a:pPr lvl="0" algn="just">
              <a:buNone/>
            </a:pPr>
            <a:r>
              <a:rPr lang="en-US" altLang="en-US" sz="2500" b="1" u="sng" dirty="0">
                <a:solidFill>
                  <a:srgbClr val="404040"/>
                </a:solidFill>
              </a:rPr>
              <a:t>FOR THE FINANCIAL YEAR 2019-2020</a:t>
            </a:r>
          </a:p>
          <a:p>
            <a:pPr algn="r">
              <a:buNone/>
              <a:defRPr/>
            </a:pPr>
            <a:endParaRPr lang="en-US" altLang="en-US" sz="2500" b="1" u="sng" dirty="0">
              <a:solidFill>
                <a:srgbClr val="404040"/>
              </a:solidFill>
            </a:endParaRPr>
          </a:p>
        </p:txBody>
      </p:sp>
      <p:pic>
        <p:nvPicPr>
          <p:cNvPr id="13" name="Picture 12">
            <a:extLst>
              <a:ext uri="{FF2B5EF4-FFF2-40B4-BE49-F238E27FC236}">
                <a16:creationId xmlns:a16="http://schemas.microsoft.com/office/drawing/2014/main" xmlns="" id="{4AD35E89-6DC6-CD48-8CED-ACF88A61C3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3690" y="5914881"/>
            <a:ext cx="842908" cy="842908"/>
          </a:xfrm>
          <a:prstGeom prst="rect">
            <a:avLst/>
          </a:prstGeom>
        </p:spPr>
      </p:pic>
      <p:pic>
        <p:nvPicPr>
          <p:cNvPr id="14" name="Picture 13">
            <a:extLst>
              <a:ext uri="{FF2B5EF4-FFF2-40B4-BE49-F238E27FC236}">
                <a16:creationId xmlns:a16="http://schemas.microsoft.com/office/drawing/2014/main" xmlns="" id="{477A308C-C6F9-B245-8DC2-58B9323D1DF5}"/>
              </a:ext>
            </a:extLst>
          </p:cNvPr>
          <p:cNvPicPr>
            <a:picLocks noChangeAspect="1"/>
          </p:cNvPicPr>
          <p:nvPr/>
        </p:nvPicPr>
        <p:blipFill>
          <a:blip r:embed="rId4"/>
          <a:stretch>
            <a:fillRect/>
          </a:stretch>
        </p:blipFill>
        <p:spPr>
          <a:xfrm>
            <a:off x="259517" y="5890167"/>
            <a:ext cx="2845715" cy="842908"/>
          </a:xfrm>
          <a:prstGeom prst="rect">
            <a:avLst/>
          </a:prstGeom>
        </p:spPr>
      </p:pic>
      <p:sp>
        <p:nvSpPr>
          <p:cNvPr id="2" name="Slide Number Placeholder 1"/>
          <p:cNvSpPr>
            <a:spLocks noGrp="1"/>
          </p:cNvSpPr>
          <p:nvPr>
            <p:ph type="sldNum" sz="quarter" idx="12"/>
          </p:nvPr>
        </p:nvSpPr>
        <p:spPr/>
        <p:txBody>
          <a:bodyPr/>
          <a:lstStyle/>
          <a:p>
            <a:pPr>
              <a:defRPr/>
            </a:pPr>
            <a:fld id="{996106C2-BF0C-8046-9CFF-50B6C670F383}" type="slidenum">
              <a:rPr lang="en-US" altLang="en-US">
                <a:ea typeface="ＭＳ Ｐゴシック" charset="-128"/>
              </a:rPr>
              <a:pPr>
                <a:defRPr/>
              </a:pPr>
              <a:t>1</a:t>
            </a:fld>
            <a:endParaRPr lang="en-US" altLang="en-US">
              <a:ea typeface="ＭＳ Ｐゴシック" charset="-128"/>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05275" y="5835652"/>
            <a:ext cx="2110798"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64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647" y="1920900"/>
            <a:ext cx="7432653" cy="1569660"/>
          </a:xfrm>
          <a:prstGeom prst="rect">
            <a:avLst/>
          </a:prstGeom>
          <a:solidFill>
            <a:schemeClr val="accent6">
              <a:lumMod val="40000"/>
              <a:lumOff val="60000"/>
            </a:schemeClr>
          </a:solidFill>
          <a:ln>
            <a:solidFill>
              <a:schemeClr val="tx1"/>
            </a:solidFill>
          </a:ln>
        </p:spPr>
        <p:txBody>
          <a:bodyPr wrap="square"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00B050"/>
                </a:solidFill>
                <a:latin typeface="Arial"/>
                <a:ea typeface="+mn-ea"/>
                <a:cs typeface="Times New Roman" pitchFamily="18" charset="0"/>
              </a:rPr>
              <a:t>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is on track  or reflects complete implementation. Target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00B050"/>
                </a:solidFill>
                <a:latin typeface="Arial"/>
                <a:ea typeface="+mn-ea"/>
                <a:cs typeface="Times New Roman" pitchFamily="18" charset="0"/>
              </a:rPr>
              <a:t>100% +  Complete</a:t>
            </a:r>
            <a:endParaRPr lang="en-ZA" altLang="en-US" sz="2400" dirty="0">
              <a:solidFill>
                <a:srgbClr val="007832"/>
              </a:solidFill>
              <a:latin typeface="Times New Roman" pitchFamily="18" charset="0"/>
              <a:ea typeface="+mn-ea"/>
              <a:cs typeface="Times New Roman" pitchFamily="18" charset="0"/>
            </a:endParaRPr>
          </a:p>
        </p:txBody>
      </p:sp>
      <p:sp>
        <p:nvSpPr>
          <p:cNvPr id="3" name="TextBox 2"/>
          <p:cNvSpPr txBox="1"/>
          <p:nvPr/>
        </p:nvSpPr>
        <p:spPr>
          <a:xfrm>
            <a:off x="1333500" y="4172703"/>
            <a:ext cx="7543800" cy="1569660"/>
          </a:xfrm>
          <a:prstGeom prst="rect">
            <a:avLst/>
          </a:prstGeom>
          <a:solidFill>
            <a:schemeClr val="accent6">
              <a:lumMod val="40000"/>
              <a:lumOff val="60000"/>
            </a:schemeClr>
          </a:solidFill>
          <a:ln>
            <a:solidFill>
              <a:schemeClr val="tx1"/>
            </a:solidFill>
          </a:ln>
        </p:spPr>
        <p:txBody>
          <a:bodyPr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FF0000"/>
                </a:solidFill>
                <a:latin typeface="Arial"/>
                <a:ea typeface="+mn-ea"/>
                <a:cs typeface="Times New Roman" pitchFamily="18" charset="0"/>
              </a:rPr>
              <a:t>NOT 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behind schedule. Target not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FF0000"/>
                </a:solidFill>
                <a:latin typeface="Arial"/>
                <a:ea typeface="+mn-ea"/>
                <a:cs typeface="Times New Roman" pitchFamily="18" charset="0"/>
              </a:rPr>
              <a:t>0% - 99% Complete</a:t>
            </a:r>
            <a:endParaRPr lang="en-ZA" altLang="en-US" sz="2400" dirty="0">
              <a:solidFill>
                <a:srgbClr val="007832"/>
              </a:solidFill>
              <a:ea typeface="+mn-ea"/>
              <a:cs typeface="Times New Roman" pitchFamily="18" charset="0"/>
            </a:endParaRPr>
          </a:p>
        </p:txBody>
      </p:sp>
      <p:sp>
        <p:nvSpPr>
          <p:cNvPr id="4" name="Oval 3"/>
          <p:cNvSpPr/>
          <p:nvPr/>
        </p:nvSpPr>
        <p:spPr>
          <a:xfrm>
            <a:off x="495300" y="2186641"/>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5" name="Oval 4"/>
          <p:cNvSpPr/>
          <p:nvPr/>
        </p:nvSpPr>
        <p:spPr>
          <a:xfrm>
            <a:off x="423862" y="4561451"/>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a:solidFill>
                  <a:schemeClr val="bg1"/>
                </a:solidFill>
              </a:rPr>
              <a:pPr/>
              <a:t>10</a:t>
            </a:fld>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7" y="295322"/>
            <a:ext cx="8601651" cy="1058862"/>
          </a:xfrm>
        </p:spPr>
        <p:txBody>
          <a:bodyPr/>
          <a:lstStyle/>
          <a:p>
            <a:pPr>
              <a:defRPr/>
            </a:pPr>
            <a:r>
              <a:rPr lang="en-US" altLang="en-US" sz="2400" b="1" dirty="0">
                <a:solidFill>
                  <a:prstClr val="black"/>
                </a:solidFill>
                <a:ea typeface="ＭＳ Ｐゴシック" pitchFamily="-80" charset="-128"/>
                <a:cs typeface="+mj-cs"/>
              </a:rPr>
              <a:t>QUARTER 3 PERFORMANCE PER STRATEGIC OBJECTIVE </a:t>
            </a:r>
            <a:endParaRPr lang="en-ZA" sz="2400" dirty="0"/>
          </a:p>
        </p:txBody>
      </p:sp>
      <p:sp>
        <p:nvSpPr>
          <p:cNvPr id="28675" name="Slide Number Placeholder 5"/>
          <p:cNvSpPr>
            <a:spLocks noGrp="1"/>
          </p:cNvSpPr>
          <p:nvPr>
            <p:ph type="sldNum" sz="quarter" idx="12"/>
          </p:nvPr>
        </p:nvSpPr>
        <p:spPr bwMode="auto">
          <a:xfrm>
            <a:off x="6831013" y="64246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b="1">
                <a:solidFill>
                  <a:schemeClr val="bg1"/>
                </a:solidFill>
              </a:rPr>
              <a:pPr/>
              <a:t>11</a:t>
            </a:fld>
            <a:endParaRPr lang="en-US" altLang="en-US" sz="12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146859142"/>
              </p:ext>
            </p:extLst>
          </p:nvPr>
        </p:nvGraphicFramePr>
        <p:xfrm>
          <a:off x="271177" y="1428775"/>
          <a:ext cx="8601651" cy="4888891"/>
        </p:xfrm>
        <a:graphic>
          <a:graphicData uri="http://schemas.openxmlformats.org/drawingml/2006/table">
            <a:tbl>
              <a:tblPr/>
              <a:tblGrid>
                <a:gridCol w="2356587">
                  <a:extLst>
                    <a:ext uri="{9D8B030D-6E8A-4147-A177-3AD203B41FA5}">
                      <a16:colId xmlns:a16="http://schemas.microsoft.com/office/drawing/2014/main" xmlns="" val="20000"/>
                    </a:ext>
                  </a:extLst>
                </a:gridCol>
                <a:gridCol w="1231300">
                  <a:extLst>
                    <a:ext uri="{9D8B030D-6E8A-4147-A177-3AD203B41FA5}">
                      <a16:colId xmlns:a16="http://schemas.microsoft.com/office/drawing/2014/main" xmlns="" val="20001"/>
                    </a:ext>
                  </a:extLst>
                </a:gridCol>
                <a:gridCol w="1261479">
                  <a:extLst>
                    <a:ext uri="{9D8B030D-6E8A-4147-A177-3AD203B41FA5}">
                      <a16:colId xmlns:a16="http://schemas.microsoft.com/office/drawing/2014/main" xmlns="" val="20002"/>
                    </a:ext>
                  </a:extLst>
                </a:gridCol>
                <a:gridCol w="1127280">
                  <a:extLst>
                    <a:ext uri="{9D8B030D-6E8A-4147-A177-3AD203B41FA5}">
                      <a16:colId xmlns:a16="http://schemas.microsoft.com/office/drawing/2014/main" xmlns="" val="20003"/>
                    </a:ext>
                  </a:extLst>
                </a:gridCol>
                <a:gridCol w="1127279">
                  <a:extLst>
                    <a:ext uri="{9D8B030D-6E8A-4147-A177-3AD203B41FA5}">
                      <a16:colId xmlns:a16="http://schemas.microsoft.com/office/drawing/2014/main" xmlns="" val="20004"/>
                    </a:ext>
                  </a:extLst>
                </a:gridCol>
                <a:gridCol w="1497726">
                  <a:extLst>
                    <a:ext uri="{9D8B030D-6E8A-4147-A177-3AD203B41FA5}">
                      <a16:colId xmlns:a16="http://schemas.microsoft.com/office/drawing/2014/main" xmlns="" val="20005"/>
                    </a:ext>
                  </a:extLst>
                </a:gridCol>
              </a:tblGrid>
              <a:tr h="1097280">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Strategic  Objectives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Annual Planned Indictors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effectLst/>
                          <a:latin typeface="+mn-lt"/>
                          <a:ea typeface="Times New Roman"/>
                          <a:cs typeface="Arial" pitchFamily="34" charset="0"/>
                        </a:rPr>
                        <a:t>Indicators with targets reporting in </a:t>
                      </a:r>
                      <a:endParaRPr lang="en-GB" sz="1800" b="1" u="sng" kern="1200" dirty="0" smtClean="0">
                        <a:solidFill>
                          <a:srgbClr val="FFFF00"/>
                        </a:solidFill>
                        <a:effectLst/>
                        <a:latin typeface="+mn-lt"/>
                        <a:ea typeface="Times New Roman"/>
                        <a:cs typeface="Arial" pitchFamily="34" charset="0"/>
                      </a:endParaRPr>
                    </a:p>
                    <a:p>
                      <a:pPr marL="0" marR="0" algn="ctr" fontAlgn="b">
                        <a:spcBef>
                          <a:spcPts val="0"/>
                        </a:spcBef>
                        <a:spcAft>
                          <a:spcPts val="0"/>
                        </a:spcAft>
                      </a:pPr>
                      <a:r>
                        <a:rPr lang="en-GB" sz="1800" b="1" u="sng" kern="1200" dirty="0" smtClean="0">
                          <a:solidFill>
                            <a:schemeClr val="tx1"/>
                          </a:solidFill>
                          <a:effectLst/>
                          <a:latin typeface="+mn-lt"/>
                          <a:ea typeface="Times New Roman"/>
                          <a:cs typeface="Arial" pitchFamily="34" charset="0"/>
                        </a:rPr>
                        <a:t>Q3</a:t>
                      </a:r>
                      <a:endParaRPr lang="en-US" sz="1800" b="1" u="sng" dirty="0">
                        <a:solidFill>
                          <a:schemeClr val="tx1"/>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8000"/>
                          </a:solidFill>
                          <a:effectLst/>
                          <a:latin typeface="+mn-lt"/>
                          <a:ea typeface="Times New Roman"/>
                          <a:cs typeface="Arial" pitchFamily="34" charset="0"/>
                        </a:rPr>
                        <a:t>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FF0000"/>
                          </a:solidFill>
                          <a:effectLst/>
                          <a:latin typeface="+mn-lt"/>
                          <a:ea typeface="Times New Roman"/>
                          <a:cs typeface="Arial" pitchFamily="34" charset="0"/>
                        </a:rPr>
                        <a:t>Not 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Overall Achievement %</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261872">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Provide an effective and efficient client oriented support services.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1</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1</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000000"/>
                          </a:solidFill>
                          <a:effectLst/>
                          <a:latin typeface="+mn-lt"/>
                          <a:ea typeface="Times New Roman"/>
                        </a:rPr>
                        <a:t>0</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00B050"/>
                          </a:solidFill>
                          <a:effectLst/>
                          <a:latin typeface="+mn-lt"/>
                          <a:ea typeface="Times New Roman"/>
                        </a:rPr>
                        <a:t>100%</a:t>
                      </a:r>
                      <a:endParaRPr lang="en-ZA" sz="2400" b="1" dirty="0">
                        <a:solidFill>
                          <a:srgbClr val="00B05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46404">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Provide faster, reliable and accessible COID Services by 2020.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6</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5</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2400" b="1" dirty="0" smtClean="0">
                          <a:solidFill>
                            <a:srgbClr val="000000"/>
                          </a:solidFill>
                          <a:effectLst/>
                          <a:latin typeface="+mn-lt"/>
                          <a:ea typeface="Times New Roman"/>
                        </a:rPr>
                        <a:t>2</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FF0000"/>
                          </a:solidFill>
                          <a:effectLst/>
                          <a:latin typeface="+mn-lt"/>
                          <a:ea typeface="Times New Roman"/>
                        </a:rPr>
                        <a:t>60%</a:t>
                      </a:r>
                      <a:endParaRPr lang="en-ZA" sz="2400" b="1" dirty="0">
                        <a:solidFill>
                          <a:srgbClr val="FF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2960">
                <a:tc>
                  <a:txBody>
                    <a:bodyPr/>
                    <a:lstStyle/>
                    <a:p>
                      <a:pPr marL="0" marR="0" algn="l" fontAlgn="b">
                        <a:spcBef>
                          <a:spcPts val="0"/>
                        </a:spcBef>
                        <a:spcAft>
                          <a:spcPts val="0"/>
                        </a:spcAft>
                      </a:pPr>
                      <a:r>
                        <a:rPr lang="en-GB" sz="1800" b="1" dirty="0">
                          <a:effectLst/>
                          <a:latin typeface="+mn-lt"/>
                          <a:ea typeface="Times New Roman"/>
                        </a:rPr>
                        <a:t>Total number of Indicators</a:t>
                      </a:r>
                      <a:endParaRPr lang="en-US" sz="18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2400" b="1" dirty="0" smtClean="0">
                          <a:solidFill>
                            <a:srgbClr val="000000"/>
                          </a:solidFill>
                          <a:effectLst/>
                          <a:latin typeface="+mn-lt"/>
                          <a:ea typeface="Times New Roman"/>
                        </a:rPr>
                        <a:t>9</a:t>
                      </a:r>
                      <a:endParaRPr lang="en-ZA" sz="2400" b="1" dirty="0">
                        <a:solidFill>
                          <a:srgbClr val="000000"/>
                        </a:solidFill>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2400" b="1" dirty="0" smtClean="0">
                          <a:solidFill>
                            <a:srgbClr val="000000"/>
                          </a:solidFill>
                          <a:effectLst/>
                          <a:latin typeface="+mn-lt"/>
                          <a:ea typeface="Times New Roman"/>
                        </a:rPr>
                        <a:t>6</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2400" b="1" dirty="0" smtClean="0">
                          <a:solidFill>
                            <a:srgbClr val="000000"/>
                          </a:solidFill>
                          <a:effectLst/>
                          <a:latin typeface="+mn-lt"/>
                          <a:ea typeface="Times New Roman"/>
                        </a:rPr>
                        <a:t>4</a:t>
                      </a:r>
                      <a:endParaRPr lang="en-ZA" sz="2400" b="1" dirty="0">
                        <a:solidFill>
                          <a:srgbClr val="000000"/>
                        </a:solidFill>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ZA" sz="2400" b="1" dirty="0" smtClean="0">
                          <a:solidFill>
                            <a:srgbClr val="000000"/>
                          </a:solidFill>
                          <a:effectLst/>
                          <a:latin typeface="+mn-lt"/>
                          <a:ea typeface="Times New Roman"/>
                        </a:rPr>
                        <a:t>2</a:t>
                      </a:r>
                      <a:endParaRPr lang="en-ZA" sz="2400" b="1" dirty="0">
                        <a:solidFill>
                          <a:srgbClr val="000000"/>
                        </a:solidFill>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sz="2400" dirty="0" smtClean="0"/>
                    </a:p>
                    <a:p>
                      <a:pPr algn="ctr"/>
                      <a:r>
                        <a:rPr lang="en-ZA" sz="2400" b="1" dirty="0" smtClean="0">
                          <a:solidFill>
                            <a:srgbClr val="FF0000"/>
                          </a:solidFill>
                        </a:rPr>
                        <a:t>67%</a:t>
                      </a:r>
                      <a:endParaRPr lang="en-ZA" sz="24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gridSpan="3">
                  <a:txBody>
                    <a:bodyPr/>
                    <a:lstStyle/>
                    <a:p>
                      <a:pPr marL="0" marR="0" algn="l" fontAlgn="b">
                        <a:spcBef>
                          <a:spcPts val="0"/>
                        </a:spcBef>
                        <a:spcAft>
                          <a:spcPts val="0"/>
                        </a:spcAft>
                      </a:pPr>
                      <a:r>
                        <a:rPr lang="en-GB" sz="1800" b="1" kern="1200" dirty="0">
                          <a:solidFill>
                            <a:srgbClr val="000000"/>
                          </a:solidFill>
                          <a:effectLst/>
                          <a:latin typeface="+mn-lt"/>
                          <a:ea typeface="Times New Roman"/>
                        </a:rPr>
                        <a:t>Overall  Performance</a:t>
                      </a:r>
                      <a:endParaRPr lang="en-US" sz="1800" b="1" dirty="0">
                        <a:effectLst/>
                        <a:latin typeface="+mn-lt"/>
                        <a:ea typeface="Times New Roman"/>
                      </a:endParaRPr>
                    </a:p>
                    <a:p>
                      <a:pPr marL="0" marR="0" algn="l" fontAlgn="b">
                        <a:spcBef>
                          <a:spcPts val="0"/>
                        </a:spcBef>
                        <a:spcAft>
                          <a:spcPts val="0"/>
                        </a:spcAft>
                      </a:pPr>
                      <a:r>
                        <a:rPr lang="en-ZA" sz="1800" b="1" dirty="0">
                          <a:effectLst/>
                          <a:latin typeface="+mn-lt"/>
                          <a:ea typeface="Times New Roman"/>
                        </a:rPr>
                        <a:t> </a:t>
                      </a:r>
                    </a:p>
                  </a:txBody>
                  <a:tcPr marL="8889" marR="8889" marT="888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2000" b="1" dirty="0" smtClean="0">
                          <a:effectLst/>
                          <a:latin typeface="+mn-lt"/>
                          <a:ea typeface="Calibri"/>
                          <a:cs typeface="Times New Roman"/>
                        </a:rPr>
                        <a:t>67%</a:t>
                      </a:r>
                      <a:endParaRPr lang="en-ZA" sz="20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2000" b="1" dirty="0" smtClean="0">
                          <a:effectLst/>
                          <a:latin typeface="+mn-lt"/>
                          <a:ea typeface="Calibri"/>
                          <a:cs typeface="Times New Roman"/>
                        </a:rPr>
                        <a:t>33%</a:t>
                      </a:r>
                      <a:endParaRPr lang="en-ZA" sz="2000" b="1" dirty="0">
                        <a:effectLst/>
                        <a:latin typeface="+mn-lt"/>
                        <a:ea typeface="Calibri"/>
                        <a:cs typeface="Times New Roman"/>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sz="2400"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684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2400" b="1" kern="0" dirty="0">
                <a:solidFill>
                  <a:prstClr val="black"/>
                </a:solidFill>
                <a:latin typeface="Arial"/>
                <a:ea typeface="ＭＳ Ｐゴシック" pitchFamily="-80" charset="-128"/>
                <a:cs typeface="Arial"/>
              </a:rPr>
              <a:t>QUARTER 3 PERFORMANCE PER PROGRAMME </a:t>
            </a:r>
            <a:endParaRPr lang="en-ZA" sz="2400" dirty="0"/>
          </a:p>
        </p:txBody>
      </p:sp>
      <p:sp>
        <p:nvSpPr>
          <p:cNvPr id="29699" name="Slide Number Placeholder 4"/>
          <p:cNvSpPr>
            <a:spLocks noGrp="1"/>
          </p:cNvSpPr>
          <p:nvPr>
            <p:ph type="sldNum" sz="quarter" idx="12"/>
          </p:nvPr>
        </p:nvSpPr>
        <p:spPr bwMode="auto">
          <a:xfrm>
            <a:off x="6738938" y="64929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b="1"/>
              <a:pPr/>
              <a:t>12</a:t>
            </a:fld>
            <a:endParaRPr lang="en-US" altLang="en-US" sz="1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0897184"/>
              </p:ext>
            </p:extLst>
          </p:nvPr>
        </p:nvGraphicFramePr>
        <p:xfrm>
          <a:off x="174650" y="1152645"/>
          <a:ext cx="8794749" cy="5644241"/>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98784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smtClean="0">
                          <a:solidFill>
                            <a:srgbClr val="000000"/>
                          </a:solidFill>
                          <a:effectLst/>
                          <a:latin typeface="+mn-lt"/>
                          <a:ea typeface="Times New Roman"/>
                          <a:cs typeface="Times New Roman"/>
                        </a:rPr>
                        <a:t>Q3</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6083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0</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B050"/>
                          </a:solidFill>
                          <a:effectLst/>
                          <a:latin typeface="Calibri"/>
                          <a:ea typeface="Times New Roman"/>
                        </a:rPr>
                        <a:t>100%</a:t>
                      </a:r>
                      <a:endParaRPr lang="en-ZA" sz="1800" b="1"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02080">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FF0000"/>
                          </a:solidFill>
                          <a:effectLst/>
                          <a:latin typeface="Calibri"/>
                          <a:ea typeface="Times New Roman"/>
                        </a:rPr>
                        <a:t>50%</a:t>
                      </a:r>
                      <a:endParaRPr lang="en-ZA" sz="18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0832">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chemeClr val="tx1"/>
                          </a:solidFill>
                          <a:effectLst/>
                          <a:latin typeface="+mn-lt"/>
                          <a:ea typeface="Times New Roman" panose="02020603050405020304" pitchFamily="18" charset="0"/>
                          <a:cs typeface="Times New Roman" panose="02020603050405020304" pitchFamily="18" charset="0"/>
                        </a:rPr>
                        <a:t> 3</a:t>
                      </a:r>
                      <a:r>
                        <a:rPr lang="en-ZA" sz="16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FF0000"/>
                          </a:solidFill>
                          <a:effectLst/>
                          <a:latin typeface="Calibri"/>
                          <a:ea typeface="Times New Roman"/>
                        </a:rPr>
                        <a:t>50%</a:t>
                      </a:r>
                      <a:endParaRPr lang="en-ZA" sz="18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1248">
                <a:tc>
                  <a:txBody>
                    <a:bodyPr/>
                    <a:lstStyle/>
                    <a:p>
                      <a:pPr fontAlgn="b">
                        <a:lnSpc>
                          <a:spcPct val="115000"/>
                        </a:lnSpc>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solidFill>
                            <a:srgbClr val="000000"/>
                          </a:solidFill>
                          <a:effectLst/>
                          <a:latin typeface="Calibri"/>
                          <a:ea typeface="Times New Roman"/>
                        </a:rPr>
                        <a:t>0</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B050"/>
                          </a:solidFill>
                          <a:effectLst/>
                          <a:latin typeface="Calibri"/>
                          <a:ea typeface="Times New Roman"/>
                        </a:rPr>
                        <a:t>100%</a:t>
                      </a:r>
                      <a:endParaRPr lang="en-ZA" sz="1800" b="1"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8165">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800" b="1" dirty="0" smtClean="0">
                        <a:solidFill>
                          <a:srgbClr val="000000"/>
                        </a:solidFill>
                        <a:effectLst/>
                        <a:latin typeface="Calibri"/>
                        <a:ea typeface="Times New Roman"/>
                      </a:endParaRPr>
                    </a:p>
                    <a:p>
                      <a:pPr algn="ctr">
                        <a:spcAft>
                          <a:spcPts val="0"/>
                        </a:spcAft>
                      </a:pPr>
                      <a:r>
                        <a:rPr lang="en-ZA" sz="1800" b="1" dirty="0" smtClean="0">
                          <a:solidFill>
                            <a:srgbClr val="000000"/>
                          </a:solidFill>
                          <a:effectLst/>
                          <a:latin typeface="Calibri"/>
                          <a:ea typeface="Times New Roman"/>
                        </a:rPr>
                        <a:t>9</a:t>
                      </a:r>
                      <a:endParaRPr lang="en-ZA" sz="1800" b="1" dirty="0">
                        <a:solidFill>
                          <a:srgbClr val="000000"/>
                        </a:solidFill>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800" b="1" dirty="0" smtClean="0">
                        <a:solidFill>
                          <a:srgbClr val="000000"/>
                        </a:solidFill>
                        <a:effectLst/>
                        <a:latin typeface="Calibri"/>
                        <a:ea typeface="Times New Roman"/>
                      </a:endParaRPr>
                    </a:p>
                    <a:p>
                      <a:pPr algn="ctr">
                        <a:spcAft>
                          <a:spcPts val="0"/>
                        </a:spcAft>
                      </a:pPr>
                      <a:r>
                        <a:rPr lang="en-ZA" sz="1800" b="1" dirty="0" smtClean="0">
                          <a:solidFill>
                            <a:srgbClr val="000000"/>
                          </a:solidFill>
                          <a:effectLst/>
                          <a:latin typeface="Calibri"/>
                          <a:ea typeface="Times New Roman"/>
                        </a:rPr>
                        <a:t>6</a:t>
                      </a:r>
                      <a:endParaRPr lang="en-ZA" sz="1800" b="1" dirty="0">
                        <a:solidFill>
                          <a:srgbClr val="000000"/>
                        </a:solidFill>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algn="ctr" fontAlgn="b">
                        <a:spcAft>
                          <a:spcPts val="0"/>
                        </a:spcAft>
                      </a:pPr>
                      <a:endParaRPr lang="en-US" sz="1800" b="1" dirty="0" smtClean="0">
                        <a:solidFill>
                          <a:srgbClr val="000000"/>
                        </a:solidFill>
                        <a:effectLst/>
                        <a:latin typeface="+mn-lt"/>
                        <a:ea typeface="Times New Roman"/>
                        <a:cs typeface="+mn-cs"/>
                      </a:endParaRPr>
                    </a:p>
                    <a:p>
                      <a:pPr marL="0" algn="ctr" fontAlgn="b">
                        <a:spcAft>
                          <a:spcPts val="0"/>
                        </a:spcAft>
                      </a:pPr>
                      <a:r>
                        <a:rPr lang="en-US" sz="1800" b="1" dirty="0" smtClean="0">
                          <a:solidFill>
                            <a:srgbClr val="000000"/>
                          </a:solidFill>
                          <a:effectLst/>
                          <a:latin typeface="+mn-lt"/>
                          <a:ea typeface="Times New Roman"/>
                          <a:cs typeface="+mn-cs"/>
                        </a:rPr>
                        <a:t>4</a:t>
                      </a:r>
                      <a:endParaRPr lang="en-ZA" sz="1800" b="1" dirty="0">
                        <a:solidFill>
                          <a:srgbClr val="000000"/>
                        </a:solidFill>
                        <a:effectLst/>
                        <a:latin typeface="+mn-lt"/>
                        <a:ea typeface="Times New Roman"/>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endParaRPr lang="en-ZA" sz="1800" b="1" dirty="0" smtClean="0">
                        <a:solidFill>
                          <a:srgbClr val="000000"/>
                        </a:solidFill>
                        <a:effectLst/>
                        <a:latin typeface="+mn-lt"/>
                        <a:ea typeface="Times New Roman"/>
                      </a:endParaRPr>
                    </a:p>
                    <a:p>
                      <a:pPr algn="ctr" fontAlgn="b">
                        <a:spcAft>
                          <a:spcPts val="0"/>
                        </a:spcAft>
                      </a:pPr>
                      <a:r>
                        <a:rPr lang="en-ZA" sz="1800" b="1" dirty="0" smtClean="0">
                          <a:solidFill>
                            <a:srgbClr val="000000"/>
                          </a:solidFill>
                          <a:effectLst/>
                          <a:latin typeface="+mn-lt"/>
                          <a:ea typeface="Times New Roman"/>
                        </a:rPr>
                        <a:t>2</a:t>
                      </a:r>
                      <a:endParaRPr lang="en-ZA" sz="1800" b="1" dirty="0">
                        <a:solidFill>
                          <a:srgbClr val="000000"/>
                        </a:solidFill>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endParaRPr lang="en-ZA" sz="1800" dirty="0" smtClean="0">
                        <a:solidFill>
                          <a:srgbClr val="000000"/>
                        </a:solidFill>
                      </a:endParaRPr>
                    </a:p>
                    <a:p>
                      <a:pPr algn="ctr"/>
                      <a:endParaRPr lang="en-ZA" sz="1800" dirty="0" smtClean="0">
                        <a:solidFill>
                          <a:srgbClr val="000000"/>
                        </a:solidFill>
                      </a:endParaRPr>
                    </a:p>
                    <a:p>
                      <a:pPr algn="ctr"/>
                      <a:r>
                        <a:rPr lang="en-ZA" sz="1800" b="1" dirty="0" smtClean="0">
                          <a:solidFill>
                            <a:srgbClr val="FF0000"/>
                          </a:solidFill>
                        </a:rPr>
                        <a:t>67%</a:t>
                      </a:r>
                      <a:endParaRPr lang="en-ZA" sz="18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3324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b="1"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67%</a:t>
                      </a:r>
                      <a:endParaRPr lang="en-ZA" sz="1800" b="1"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33%</a:t>
                      </a:r>
                      <a:endParaRPr lang="en-ZA" sz="1800" b="1" dirty="0">
                        <a:effectLst/>
                        <a:latin typeface="Calibri"/>
                        <a:ea typeface="Calibri"/>
                        <a:cs typeface="Times New Roman"/>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09799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COMPARATIVE ANALYSIS PER PROGRAMME FOR </a:t>
            </a:r>
            <a:br>
              <a:rPr lang="en-ZA" sz="2800" dirty="0" smtClean="0"/>
            </a:br>
            <a:r>
              <a:rPr lang="en-ZA" sz="2800" dirty="0" smtClean="0"/>
              <a:t>Q1, Q2 &amp; Q3 2019/2020</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9891613"/>
              </p:ext>
            </p:extLst>
          </p:nvPr>
        </p:nvGraphicFramePr>
        <p:xfrm>
          <a:off x="200025" y="1443038"/>
          <a:ext cx="8758242" cy="5219703"/>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xmlns="" val="20000"/>
                    </a:ext>
                  </a:extLst>
                </a:gridCol>
                <a:gridCol w="771525">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28675">
                  <a:extLst>
                    <a:ext uri="{9D8B030D-6E8A-4147-A177-3AD203B41FA5}">
                      <a16:colId xmlns:a16="http://schemas.microsoft.com/office/drawing/2014/main" xmlns="" val="20003"/>
                    </a:ext>
                  </a:extLst>
                </a:gridCol>
                <a:gridCol w="785813">
                  <a:extLst>
                    <a:ext uri="{9D8B030D-6E8A-4147-A177-3AD203B41FA5}">
                      <a16:colId xmlns:a16="http://schemas.microsoft.com/office/drawing/2014/main" xmlns="" val="20004"/>
                    </a:ext>
                  </a:extLst>
                </a:gridCol>
                <a:gridCol w="785813">
                  <a:extLst>
                    <a:ext uri="{9D8B030D-6E8A-4147-A177-3AD203B41FA5}">
                      <a16:colId xmlns:a16="http://schemas.microsoft.com/office/drawing/2014/main" xmlns="" val="20005"/>
                    </a:ext>
                  </a:extLst>
                </a:gridCol>
                <a:gridCol w="942975">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gridCol w="857249">
                  <a:extLst>
                    <a:ext uri="{9D8B030D-6E8A-4147-A177-3AD203B41FA5}">
                      <a16:colId xmlns:a16="http://schemas.microsoft.com/office/drawing/2014/main" xmlns="" val="20008"/>
                    </a:ext>
                  </a:extLst>
                </a:gridCol>
                <a:gridCol w="757242">
                  <a:extLst>
                    <a:ext uri="{9D8B030D-6E8A-4147-A177-3AD203B41FA5}">
                      <a16:colId xmlns:a16="http://schemas.microsoft.com/office/drawing/2014/main" xmlns="" val="20009"/>
                    </a:ext>
                  </a:extLst>
                </a:gridCol>
              </a:tblGrid>
              <a:tr h="428625">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r>
                        <a:rPr lang="en-US" sz="1400" dirty="0" smtClean="0">
                          <a:solidFill>
                            <a:schemeClr val="tx1"/>
                          </a:solidFill>
                          <a:latin typeface="+mj-lt"/>
                        </a:rPr>
                        <a:t>PROGRAMMES</a:t>
                      </a:r>
                      <a:endParaRPr lang="en-US" sz="1400" dirty="0">
                        <a:solidFill>
                          <a:schemeClr val="tx1"/>
                        </a:solidFill>
                        <a:latin typeface="+mj-lt"/>
                      </a:endParaRPr>
                    </a:p>
                    <a:p>
                      <a:endParaRPr lang="en-US" sz="1400" dirty="0">
                        <a:solidFill>
                          <a:schemeClr val="tx1"/>
                        </a:solidFill>
                        <a:latin typeface="+mj-lt"/>
                      </a:endParaRPr>
                    </a:p>
                  </a:txBody>
                  <a:tcPr marL="68584" marR="68584" marT="45701" marB="45701" anchor="b"/>
                </a:tc>
                <a:tc gridSpan="3">
                  <a:txBody>
                    <a:bodyPr/>
                    <a:lstStyle/>
                    <a:p>
                      <a:pPr algn="ctr"/>
                      <a:r>
                        <a:rPr lang="en-ZA" sz="1400" dirty="0" smtClean="0">
                          <a:latin typeface="+mj-lt"/>
                        </a:rPr>
                        <a:t>QUARTER 1</a:t>
                      </a:r>
                      <a:endParaRPr lang="en-ZA" sz="1400" dirty="0">
                        <a:latin typeface="+mj-lt"/>
                      </a:endParaRPr>
                    </a:p>
                  </a:txBody>
                  <a:tcPr/>
                </a:tc>
                <a:tc hMerge="1">
                  <a:txBody>
                    <a:bodyPr/>
                    <a:lstStyle/>
                    <a:p>
                      <a:endParaRPr lang="en-ZA" dirty="0"/>
                    </a:p>
                  </a:txBody>
                  <a:tcPr/>
                </a:tc>
                <a:tc hMerge="1">
                  <a:txBody>
                    <a:bodyPr/>
                    <a:lstStyle/>
                    <a:p>
                      <a:endParaRPr lang="en-ZA" dirty="0"/>
                    </a:p>
                  </a:txBody>
                  <a:tcPr/>
                </a:tc>
                <a:tc gridSpan="3">
                  <a:txBody>
                    <a:bodyPr/>
                    <a:lstStyle/>
                    <a:p>
                      <a:pPr algn="ctr"/>
                      <a:r>
                        <a:rPr lang="en-ZA" sz="1400" dirty="0" smtClean="0">
                          <a:latin typeface="+mj-lt"/>
                        </a:rPr>
                        <a:t>QUARTER 2</a:t>
                      </a:r>
                      <a:endParaRPr lang="en-ZA" sz="1400" dirty="0">
                        <a:latin typeface="+mj-lt"/>
                      </a:endParaRPr>
                    </a:p>
                  </a:txBody>
                  <a:tcPr/>
                </a:tc>
                <a:tc hMerge="1">
                  <a:txBody>
                    <a:bodyPr/>
                    <a:lstStyle/>
                    <a:p>
                      <a:endParaRPr lang="en-ZA" dirty="0"/>
                    </a:p>
                  </a:txBody>
                  <a:tcPr/>
                </a:tc>
                <a:tc hMerge="1">
                  <a:txBody>
                    <a:bodyPr/>
                    <a:lstStyle/>
                    <a:p>
                      <a:endParaRPr lang="en-ZA" dirty="0"/>
                    </a:p>
                  </a:txBody>
                  <a:tcPr/>
                </a:tc>
                <a:tc gridSpan="3">
                  <a:txBody>
                    <a:bodyPr/>
                    <a:lstStyle/>
                    <a:p>
                      <a:pPr algn="ctr"/>
                      <a:r>
                        <a:rPr lang="en-ZA" sz="1400" dirty="0" smtClean="0">
                          <a:latin typeface="+mj-lt"/>
                        </a:rPr>
                        <a:t>QUARTER 3</a:t>
                      </a:r>
                      <a:endParaRPr lang="en-ZA" sz="1400" dirty="0">
                        <a:latin typeface="+mj-lt"/>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800100">
                <a:tc vMerge="1">
                  <a:txBody>
                    <a:bodyPr/>
                    <a:lstStyle/>
                    <a:p>
                      <a:endParaRPr lang="en-US" sz="1100" dirty="0">
                        <a:latin typeface="+mn-lt"/>
                      </a:endParaRPr>
                    </a:p>
                  </a:txBody>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200" b="1" dirty="0">
                          <a:solidFill>
                            <a:schemeClr val="tx1"/>
                          </a:solidFill>
                          <a:latin typeface="+mn-lt"/>
                        </a:rPr>
                        <a:t>Quarter1</a:t>
                      </a:r>
                    </a:p>
                    <a:p>
                      <a:pPr algn="ctr"/>
                      <a:r>
                        <a:rPr lang="en-US" sz="1200" b="1" dirty="0">
                          <a:solidFill>
                            <a:schemeClr val="tx1"/>
                          </a:solidFill>
                          <a:latin typeface="+mn-lt"/>
                        </a:rPr>
                        <a:t>Planned targets  </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200" b="1" dirty="0">
                          <a:solidFill>
                            <a:srgbClr val="00B050"/>
                          </a:solidFill>
                          <a:latin typeface="+mn-lt"/>
                        </a:rPr>
                        <a:t>Overall Achieved</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endParaRPr lang="en-US" sz="1200" b="1" dirty="0">
                        <a:solidFill>
                          <a:schemeClr val="tx1"/>
                        </a:solidFill>
                        <a:latin typeface="+mn-lt"/>
                      </a:endParaRPr>
                    </a:p>
                    <a:p>
                      <a:pPr algn="ctr"/>
                      <a:r>
                        <a:rPr lang="en-US" sz="1200" b="1" dirty="0">
                          <a:solidFill>
                            <a:schemeClr val="tx1"/>
                          </a:solidFill>
                          <a:latin typeface="+mn-lt"/>
                        </a:rPr>
                        <a:t>%</a:t>
                      </a: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27D44"/>
                          </a:solidFill>
                          <a:effectLst/>
                          <a:uLnTx/>
                          <a:uFillTx/>
                          <a:latin typeface="+mn-lt"/>
                          <a:ea typeface="+mn-ea"/>
                          <a:cs typeface="+mn-cs"/>
                        </a:rPr>
                        <a:t>Quarter2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27D44"/>
                          </a:solidFill>
                          <a:effectLst/>
                          <a:uLnTx/>
                          <a:uFillTx/>
                          <a:latin typeface="+mn-lt"/>
                          <a:ea typeface="+mn-ea"/>
                          <a:cs typeface="+mn-cs"/>
                        </a:rPr>
                        <a:t>Planned targets </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mn-lt"/>
                          <a:ea typeface="+mn-ea"/>
                          <a:cs typeface="+mn-cs"/>
                        </a:rPr>
                        <a:t>Overall Achieved </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t>
                      </a: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200" b="1" dirty="0" smtClean="0">
                          <a:solidFill>
                            <a:schemeClr val="tx1"/>
                          </a:solidFill>
                          <a:latin typeface="+mn-lt"/>
                        </a:rPr>
                        <a:t>Quarter3</a:t>
                      </a:r>
                      <a:endParaRPr lang="en-US" sz="1200" b="1" dirty="0">
                        <a:solidFill>
                          <a:schemeClr val="tx1"/>
                        </a:solidFill>
                        <a:latin typeface="+mn-lt"/>
                      </a:endParaRPr>
                    </a:p>
                    <a:p>
                      <a:pPr algn="ctr"/>
                      <a:r>
                        <a:rPr lang="en-US" sz="1200" b="1" dirty="0">
                          <a:solidFill>
                            <a:schemeClr val="tx1"/>
                          </a:solidFill>
                          <a:latin typeface="+mn-lt"/>
                        </a:rPr>
                        <a:t>Planned targets </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latin typeface="+mn-lt"/>
                        </a:rPr>
                        <a:t>Overall Achieved</a:t>
                      </a:r>
                    </a:p>
                  </a:txBody>
                  <a:tcPr marL="68584" marR="68584" marT="45701" marB="45701" vert="vert"/>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t>
                      </a:r>
                    </a:p>
                  </a:txBody>
                  <a:tcPr marL="68584" marR="68584" marT="45701" marB="45701"/>
                </a:tc>
                <a:extLst>
                  <a:ext uri="{0D108BD9-81ED-4DB2-BD59-A6C34878D82A}">
                    <a16:rowId xmlns:a16="http://schemas.microsoft.com/office/drawing/2014/main" xmlns="" val="10001"/>
                  </a:ext>
                </a:extLst>
              </a:tr>
              <a:tr h="577641">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400" dirty="0">
                        <a:effectLst/>
                        <a:latin typeface="+mn-lt"/>
                        <a:ea typeface="Calibri" panose="020F0502020204030204" pitchFamily="34" charset="0"/>
                        <a:cs typeface="Times New Roman" panose="02020603050405020304" pitchFamily="18" charset="0"/>
                      </a:endParaRP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0</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cs typeface="Arial" pitchFamily="34" charset="0"/>
                        </a:rPr>
                        <a:t>0%</a:t>
                      </a:r>
                      <a:endParaRPr lang="en-ZA" sz="1400" b="1" dirty="0">
                        <a:solidFill>
                          <a:srgbClr val="FF0000"/>
                        </a:solidFill>
                        <a:effectLst/>
                        <a:latin typeface="+mn-lt"/>
                        <a:ea typeface="Times New Roman"/>
                        <a:cs typeface="Arial" pitchFamily="34" charset="0"/>
                      </a:endParaRPr>
                    </a:p>
                  </a:txBody>
                  <a:tcPr marL="11853" marR="103291"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0</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cs typeface="Arial" pitchFamily="34" charset="0"/>
                        </a:rPr>
                        <a:t>0%</a:t>
                      </a:r>
                      <a:endParaRPr lang="en-ZA" sz="1400" b="1" dirty="0">
                        <a:solidFill>
                          <a:srgbClr val="FF0000"/>
                        </a:solidFill>
                        <a:effectLst/>
                        <a:latin typeface="+mn-lt"/>
                        <a:ea typeface="Times New Roman"/>
                        <a:cs typeface="Arial" pitchFamily="34" charset="0"/>
                      </a:endParaRPr>
                    </a:p>
                  </a:txBody>
                  <a:tcPr marL="11853" marR="103291"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00B050"/>
                          </a:solidFill>
                          <a:effectLst/>
                          <a:latin typeface="+mn-lt"/>
                          <a:ea typeface="Times New Roman"/>
                        </a:rPr>
                        <a:t>1</a:t>
                      </a:r>
                      <a:endParaRPr lang="en-ZA" sz="1400" b="1" dirty="0">
                        <a:solidFill>
                          <a:srgbClr val="00B050"/>
                        </a:solidFill>
                        <a:effectLst/>
                        <a:latin typeface="+mn-lt"/>
                        <a:ea typeface="Times New Roman"/>
                      </a:endParaRP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100%</a:t>
                      </a:r>
                    </a:p>
                  </a:txBody>
                  <a:tcPr marL="11853" marR="103293" marT="11853" marB="0" anchor="ctr"/>
                </a:tc>
                <a:extLst>
                  <a:ext uri="{0D108BD9-81ED-4DB2-BD59-A6C34878D82A}">
                    <a16:rowId xmlns:a16="http://schemas.microsoft.com/office/drawing/2014/main" xmlns="" val="10002"/>
                  </a:ext>
                </a:extLst>
              </a:tr>
              <a:tr h="968664">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smtClean="0">
                          <a:solidFill>
                            <a:srgbClr val="000000"/>
                          </a:solidFill>
                          <a:effectLst/>
                          <a:latin typeface="+mn-lt"/>
                          <a:ea typeface="Times New Roman" panose="02020603050405020304" pitchFamily="18" charset="0"/>
                          <a:cs typeface="Times New Roman" panose="02020603050405020304" pitchFamily="18" charset="0"/>
                        </a:rPr>
                        <a:t>COID</a:t>
                      </a:r>
                      <a:r>
                        <a:rPr lang="en-ZA" sz="1400" kern="1200" baseline="0" dirty="0" smtClean="0">
                          <a:solidFill>
                            <a:srgbClr val="000000"/>
                          </a:solidFill>
                          <a:effectLst/>
                          <a:latin typeface="+mn-lt"/>
                          <a:ea typeface="Times New Roman" panose="02020603050405020304" pitchFamily="18" charset="0"/>
                          <a:cs typeface="Times New Roman" panose="02020603050405020304" pitchFamily="18" charset="0"/>
                        </a:rPr>
                        <a:t> Services</a:t>
                      </a:r>
                      <a:endParaRPr lang="en-ZA" sz="1400" dirty="0">
                        <a:effectLst/>
                        <a:latin typeface="+mn-lt"/>
                        <a:ea typeface="Calibri" panose="020F0502020204030204" pitchFamily="34" charset="0"/>
                        <a:cs typeface="Times New Roman" panose="02020603050405020304" pitchFamily="18" charset="0"/>
                      </a:endParaRP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cs typeface="Arial" pitchFamily="34" charset="0"/>
                        </a:rPr>
                        <a:t>50%</a:t>
                      </a:r>
                      <a:endParaRPr lang="en-ZA" sz="1400" b="1" dirty="0">
                        <a:solidFill>
                          <a:srgbClr val="FF0000"/>
                        </a:solidFill>
                        <a:effectLst/>
                        <a:latin typeface="+mn-lt"/>
                        <a:ea typeface="Times New Roman"/>
                        <a:cs typeface="Arial" pitchFamily="34" charset="0"/>
                      </a:endParaRPr>
                    </a:p>
                  </a:txBody>
                  <a:tcPr marL="11853" marR="103291"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cs typeface="Arial" pitchFamily="34" charset="0"/>
                        </a:rPr>
                        <a:t>50%</a:t>
                      </a:r>
                      <a:endParaRPr lang="en-ZA" sz="1400" b="1" dirty="0">
                        <a:solidFill>
                          <a:srgbClr val="FF0000"/>
                        </a:solidFill>
                        <a:effectLst/>
                        <a:latin typeface="+mn-lt"/>
                        <a:ea typeface="Times New Roman"/>
                        <a:cs typeface="Arial" pitchFamily="34" charset="0"/>
                      </a:endParaRPr>
                    </a:p>
                  </a:txBody>
                  <a:tcPr marL="11853" marR="103291"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rPr>
                        <a:t> 50%</a:t>
                      </a:r>
                      <a:endParaRPr lang="en-ZA" sz="1400" b="1" dirty="0">
                        <a:solidFill>
                          <a:srgbClr val="FF0000"/>
                        </a:solidFill>
                        <a:effectLst/>
                        <a:latin typeface="+mn-lt"/>
                        <a:ea typeface="Times New Roman"/>
                      </a:endParaRPr>
                    </a:p>
                  </a:txBody>
                  <a:tcPr marL="11853" marR="103293" marT="11853" marB="0" anchor="ctr"/>
                </a:tc>
                <a:extLst>
                  <a:ext uri="{0D108BD9-81ED-4DB2-BD59-A6C34878D82A}">
                    <a16:rowId xmlns:a16="http://schemas.microsoft.com/office/drawing/2014/main" xmlns="" val="10003"/>
                  </a:ext>
                </a:extLst>
              </a:tr>
              <a:tr h="785196">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4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4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400" dirty="0">
                        <a:effectLst/>
                        <a:latin typeface="+mn-lt"/>
                        <a:ea typeface="Calibri" panose="020F0502020204030204" pitchFamily="34" charset="0"/>
                        <a:cs typeface="Times New Roman" panose="02020603050405020304" pitchFamily="18" charset="0"/>
                      </a:endParaRP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rgbClr val="FF0000"/>
                          </a:solidFill>
                          <a:effectLst/>
                          <a:uLnTx/>
                          <a:uFillTx/>
                          <a:latin typeface="Arial"/>
                          <a:ea typeface="Times New Roman"/>
                          <a:cs typeface="Arial" pitchFamily="34" charset="0"/>
                        </a:rPr>
                        <a:t>50%</a:t>
                      </a:r>
                      <a:endParaRPr kumimoji="0" lang="en-ZA" sz="1400" b="1" i="0" u="none" strike="noStrike" kern="0" cap="none" spc="0" normalizeH="0" baseline="0" noProof="0" dirty="0">
                        <a:ln>
                          <a:noFill/>
                        </a:ln>
                        <a:solidFill>
                          <a:srgbClr val="FF0000"/>
                        </a:solidFill>
                        <a:effectLst/>
                        <a:uLnTx/>
                        <a:uFillTx/>
                        <a:latin typeface="Arial"/>
                        <a:ea typeface="Times New Roman"/>
                        <a:cs typeface="Arial" pitchFamily="34" charset="0"/>
                      </a:endParaRP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Calibri"/>
                          <a:ea typeface="Times New Roman"/>
                          <a:cs typeface="Arial" pitchFamily="34" charset="0"/>
                        </a:rPr>
                        <a:t>50%</a:t>
                      </a:r>
                      <a:endParaRPr lang="en-ZA" sz="1400" b="1" dirty="0">
                        <a:solidFill>
                          <a:srgbClr val="FF0000"/>
                        </a:solidFill>
                        <a:effectLst/>
                        <a:latin typeface="Calibri"/>
                        <a:ea typeface="Times New Roman"/>
                        <a:cs typeface="Arial" pitchFamily="34" charset="0"/>
                      </a:endParaRP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2</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Calibri"/>
                          <a:ea typeface="Times New Roman"/>
                          <a:cs typeface="+mn-cs"/>
                        </a:rPr>
                        <a:t>50%</a:t>
                      </a:r>
                      <a:endParaRPr lang="en-ZA" sz="1400" b="1" dirty="0">
                        <a:solidFill>
                          <a:srgbClr val="FF0000"/>
                        </a:solidFill>
                        <a:effectLst/>
                        <a:latin typeface="Calibri"/>
                        <a:ea typeface="Times New Roman"/>
                        <a:cs typeface="+mn-cs"/>
                      </a:endParaRPr>
                    </a:p>
                  </a:txBody>
                  <a:tcPr marL="0" marR="0" marT="0" marB="0" anchor="ctr"/>
                </a:tc>
                <a:extLst>
                  <a:ext uri="{0D108BD9-81ED-4DB2-BD59-A6C34878D82A}">
                    <a16:rowId xmlns:a16="http://schemas.microsoft.com/office/drawing/2014/main" xmlns="" val="10004"/>
                  </a:ext>
                </a:extLst>
              </a:tr>
              <a:tr h="814904">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4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Orthotic and </a:t>
                      </a:r>
                      <a:r>
                        <a:rPr lang="en-ZA" sz="1400" kern="1200" dirty="0" smtClean="0">
                          <a:solidFill>
                            <a:srgbClr val="000000"/>
                          </a:solidFill>
                          <a:effectLst/>
                          <a:latin typeface="+mn-lt"/>
                          <a:ea typeface="Times New Roman" panose="02020603050405020304" pitchFamily="18" charset="0"/>
                          <a:cs typeface="Times New Roman" panose="02020603050405020304" pitchFamily="18" charset="0"/>
                        </a:rPr>
                        <a:t>Rehabilitation</a:t>
                      </a:r>
                      <a:endParaRPr lang="en-ZA" sz="1400" dirty="0">
                        <a:effectLst/>
                        <a:latin typeface="+mn-lt"/>
                        <a:ea typeface="Calibri" panose="020F0502020204030204" pitchFamily="34" charset="0"/>
                        <a:cs typeface="Times New Roman" panose="02020603050405020304" pitchFamily="18" charset="0"/>
                      </a:endParaRP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0</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FF0000"/>
                          </a:solidFill>
                          <a:effectLst/>
                          <a:latin typeface="+mn-lt"/>
                          <a:ea typeface="Times New Roman"/>
                          <a:cs typeface="Arial" pitchFamily="34" charset="0"/>
                        </a:rPr>
                        <a:t>0</a:t>
                      </a:r>
                      <a:r>
                        <a:rPr lang="en-ZA" sz="1400" b="1" dirty="0">
                          <a:solidFill>
                            <a:srgbClr val="FF0000"/>
                          </a:solidFill>
                          <a:effectLst/>
                          <a:latin typeface="+mn-lt"/>
                          <a:ea typeface="Times New Roman"/>
                          <a:cs typeface="Arial" pitchFamily="34" charset="0"/>
                        </a:rPr>
                        <a:t>%</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smtClean="0">
                          <a:solidFill>
                            <a:srgbClr val="00B050"/>
                          </a:solidFill>
                          <a:effectLst/>
                          <a:latin typeface="+mn-lt"/>
                          <a:ea typeface="Times New Roman"/>
                          <a:cs typeface="Arial" pitchFamily="34" charset="0"/>
                        </a:rPr>
                        <a:t>100%</a:t>
                      </a:r>
                      <a:endParaRPr lang="en-ZA" sz="1400" b="1" dirty="0">
                        <a:solidFill>
                          <a:srgbClr val="00B050"/>
                        </a:solidFill>
                        <a:effectLst/>
                        <a:latin typeface="+mn-lt"/>
                        <a:ea typeface="Times New Roman"/>
                        <a:cs typeface="Arial" pitchFamily="34" charset="0"/>
                      </a:endParaRP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chemeClr val="tx1"/>
                          </a:solidFill>
                          <a:effectLst/>
                          <a:latin typeface="+mn-lt"/>
                          <a:ea typeface="Times New Roman"/>
                        </a:rPr>
                        <a:t>1</a:t>
                      </a:r>
                    </a:p>
                  </a:txBody>
                  <a:tcPr marL="11853" marR="10329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a:t>
                      </a:r>
                    </a:p>
                  </a:txBody>
                  <a:tcPr marL="0" marR="0" marT="0"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400" b="1" dirty="0">
                          <a:solidFill>
                            <a:srgbClr val="00B050"/>
                          </a:solidFill>
                          <a:effectLst/>
                          <a:latin typeface="+mn-lt"/>
                          <a:ea typeface="Times New Roman"/>
                        </a:rPr>
                        <a:t>100%</a:t>
                      </a:r>
                    </a:p>
                  </a:txBody>
                  <a:tcPr marL="0" marR="0" marT="0" marB="0" anchor="ctr"/>
                </a:tc>
                <a:extLst>
                  <a:ext uri="{0D108BD9-81ED-4DB2-BD59-A6C34878D82A}">
                    <a16:rowId xmlns:a16="http://schemas.microsoft.com/office/drawing/2014/main" xmlns="" val="10005"/>
                  </a:ext>
                </a:extLst>
              </a:tr>
              <a:tr h="785196">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r>
                        <a:rPr lang="en-US" sz="1400" b="1" dirty="0">
                          <a:latin typeface="+mn-lt"/>
                        </a:rPr>
                        <a:t>Total </a:t>
                      </a:r>
                    </a:p>
                  </a:txBody>
                  <a:tcPr marL="68584" marR="68584" marT="45701" marB="45701"/>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6</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2</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hangingPunct="1">
                        <a:spcAft>
                          <a:spcPts val="0"/>
                        </a:spcAft>
                      </a:pPr>
                      <a:r>
                        <a:rPr lang="en-ZA" sz="1900" b="1" dirty="0" smtClean="0">
                          <a:solidFill>
                            <a:srgbClr val="FF0000"/>
                          </a:solidFill>
                          <a:effectLst/>
                          <a:latin typeface="+mn-lt"/>
                          <a:ea typeface="Times New Roman"/>
                          <a:cs typeface="Arial" pitchFamily="34" charset="0"/>
                        </a:rPr>
                        <a:t>33%</a:t>
                      </a:r>
                      <a:endParaRPr lang="en-ZA" sz="1900" b="1" dirty="0">
                        <a:solidFill>
                          <a:srgbClr val="FF0000"/>
                        </a:solidFill>
                        <a:effectLst/>
                        <a:latin typeface="+mn-lt"/>
                        <a:ea typeface="Times New Roman"/>
                        <a:cs typeface="Arial" pitchFamily="34" charset="0"/>
                      </a:endParaRPr>
                    </a:p>
                  </a:txBody>
                  <a:tcPr marL="11853" marR="1185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6</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3</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hangingPunct="1">
                        <a:spcAft>
                          <a:spcPts val="0"/>
                        </a:spcAft>
                      </a:pPr>
                      <a:r>
                        <a:rPr lang="en-ZA" sz="1900" b="1" dirty="0" smtClean="0">
                          <a:solidFill>
                            <a:srgbClr val="FF0000"/>
                          </a:solidFill>
                          <a:effectLst/>
                          <a:latin typeface="+mn-lt"/>
                          <a:ea typeface="Times New Roman"/>
                          <a:cs typeface="Arial" pitchFamily="34" charset="0"/>
                        </a:rPr>
                        <a:t>50%</a:t>
                      </a:r>
                      <a:endParaRPr lang="en-ZA" sz="1900" b="1" dirty="0">
                        <a:solidFill>
                          <a:srgbClr val="FF0000"/>
                        </a:solidFill>
                        <a:effectLst/>
                        <a:latin typeface="+mn-lt"/>
                        <a:ea typeface="Times New Roman"/>
                        <a:cs typeface="Arial" pitchFamily="34" charset="0"/>
                      </a:endParaRPr>
                    </a:p>
                  </a:txBody>
                  <a:tcPr marL="11853" marR="11853" marT="11853" marB="0"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6</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a:solidFill>
                            <a:schemeClr val="tx1"/>
                          </a:solidFill>
                          <a:latin typeface="+mn-lt"/>
                        </a:rPr>
                        <a:t>4</a:t>
                      </a:r>
                    </a:p>
                  </a:txBody>
                  <a:tcPr marL="121927" marR="121927" marT="60935" marB="60935" anchor="ct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900" b="1" dirty="0" smtClean="0">
                          <a:solidFill>
                            <a:srgbClr val="FF0000"/>
                          </a:solidFill>
                          <a:latin typeface="+mn-lt"/>
                        </a:rPr>
                        <a:t>67%</a:t>
                      </a:r>
                      <a:endParaRPr lang="en-US" sz="1900" b="1" dirty="0">
                        <a:solidFill>
                          <a:srgbClr val="FF0000"/>
                        </a:solidFill>
                        <a:latin typeface="+mn-lt"/>
                      </a:endParaRPr>
                    </a:p>
                  </a:txBody>
                  <a:tcPr marL="121927" marR="121927" marT="60935" marB="60935"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a:defRPr/>
            </a:pPr>
            <a:fld id="{A79B0E16-3B21-4DA7-809D-032F5E4D0A06}"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xmlns="" val="260554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36" y="274640"/>
            <a:ext cx="8635999" cy="679773"/>
          </a:xfrm>
        </p:spPr>
        <p:txBody>
          <a:bodyPr/>
          <a:lstStyle/>
          <a:p>
            <a:r>
              <a:rPr lang="en-US" sz="2400" b="1" dirty="0">
                <a:solidFill>
                  <a:srgbClr val="FF0000"/>
                </a:solidFill>
              </a:rPr>
              <a:t/>
            </a:r>
            <a:br>
              <a:rPr lang="en-US" sz="2400" b="1" dirty="0">
                <a:solidFill>
                  <a:srgbClr val="FF0000"/>
                </a:solidFill>
              </a:rPr>
            </a:br>
            <a:r>
              <a:rPr lang="en-US" sz="2400" b="1" dirty="0"/>
              <a:t>PERFORMANCE 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37985720"/>
              </p:ext>
            </p:extLst>
          </p:nvPr>
        </p:nvGraphicFramePr>
        <p:xfrm>
          <a:off x="203199" y="1324819"/>
          <a:ext cx="8661832" cy="5262026"/>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51568">
                  <a:extLst>
                    <a:ext uri="{9D8B030D-6E8A-4147-A177-3AD203B41FA5}">
                      <a16:colId xmlns:a16="http://schemas.microsoft.com/office/drawing/2014/main" xmlns="" val="1013481825"/>
                    </a:ext>
                  </a:extLst>
                </a:gridCol>
                <a:gridCol w="1537307">
                  <a:extLst>
                    <a:ext uri="{9D8B030D-6E8A-4147-A177-3AD203B41FA5}">
                      <a16:colId xmlns:a16="http://schemas.microsoft.com/office/drawing/2014/main" xmlns="" val="3213047815"/>
                    </a:ext>
                  </a:extLst>
                </a:gridCol>
                <a:gridCol w="2540382">
                  <a:extLst>
                    <a:ext uri="{9D8B030D-6E8A-4147-A177-3AD203B41FA5}">
                      <a16:colId xmlns:a16="http://schemas.microsoft.com/office/drawing/2014/main" xmlns="" val="20004"/>
                    </a:ext>
                  </a:extLst>
                </a:gridCol>
                <a:gridCol w="1148215">
                  <a:extLst>
                    <a:ext uri="{9D8B030D-6E8A-4147-A177-3AD203B41FA5}">
                      <a16:colId xmlns:a16="http://schemas.microsoft.com/office/drawing/2014/main" xmlns="" val="3985455937"/>
                    </a:ext>
                  </a:extLst>
                </a:gridCol>
              </a:tblGrid>
              <a:tr h="454660">
                <a:tc>
                  <a:txBody>
                    <a:bodyPr/>
                    <a:lstStyle/>
                    <a:p>
                      <a:pPr algn="ctr" fontAlgn="base" hangingPunct="0">
                        <a:lnSpc>
                          <a:spcPct val="130000"/>
                        </a:lnSpc>
                        <a:spcAft>
                          <a:spcPts val="0"/>
                        </a:spcAft>
                      </a:pPr>
                      <a:r>
                        <a:rPr lang="en-GB" sz="1100" b="1" dirty="0">
                          <a:effectLst/>
                          <a:latin typeface="+mn-lt"/>
                          <a:ea typeface="Calibri" panose="020F0502020204030204" pitchFamily="34" charset="0"/>
                          <a:cs typeface="Times New Roman" panose="02020603050405020304" pitchFamily="18" charset="0"/>
                        </a:rPr>
                        <a: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mn-lt"/>
                          <a:ea typeface="Times New Roman" panose="02020603050405020304" pitchFamily="18" charset="0"/>
                          <a:cs typeface="Times New Roman" panose="02020603050405020304" pitchFamily="18" charset="0"/>
                        </a:rPr>
                        <a:t>PERFORMANCE INDICATORS FOR THE FINANCIAL YEAR 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b="1"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a:t>
                      </a:r>
                      <a:r>
                        <a:rPr lang="en-ZA"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b="1"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mn-lt"/>
                          <a:ea typeface="Times New Roman" panose="02020603050405020304" pitchFamily="18" charset="0"/>
                          <a:cs typeface="Times New Roman" panose="02020603050405020304" pitchFamily="18" charset="0"/>
                        </a:rPr>
                        <a:t>Q3 Actual </a:t>
                      </a:r>
                      <a:r>
                        <a:rPr lang="en-ZA" sz="1100" b="1" baseline="0" dirty="0" smtClean="0">
                          <a:effectLst/>
                          <a:latin typeface="+mn-lt"/>
                          <a:ea typeface="Times New Roman" panose="02020603050405020304" pitchFamily="18" charset="0"/>
                          <a:cs typeface="Times New Roman" panose="02020603050405020304" pitchFamily="18" charset="0"/>
                        </a:rPr>
                        <a:t>Performance</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p>
                    <a:p>
                      <a:pPr algn="ctr" fontAlgn="base" hangingPunct="0">
                        <a:lnSpc>
                          <a:spcPct val="130000"/>
                        </a:lnSpc>
                        <a:spcAft>
                          <a:spcPts val="0"/>
                        </a:spcAft>
                      </a:pPr>
                      <a:r>
                        <a:rPr lang="en-ZA" sz="1100" b="1" dirty="0" smtClean="0">
                          <a:effectLst/>
                          <a:latin typeface="+mn-lt"/>
                          <a:ea typeface="Calibri" panose="020F0502020204030204" pitchFamily="34" charset="0"/>
                          <a:cs typeface="Times New Roman" panose="02020603050405020304" pitchFamily="18" charset="0"/>
                        </a:rPr>
                        <a:t>Q3</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828066">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1.1 </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The Fund risk management maturity level  increased  to 5 by 31 March 2020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5</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22122">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1.2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Percentage implementation of the approved annual risk-based audit plan</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90%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70%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b="1" dirty="0" smtClean="0">
                          <a:solidFill>
                            <a:srgbClr val="00B050"/>
                          </a:solidFill>
                        </a:rPr>
                        <a:t>72%</a:t>
                      </a:r>
                    </a:p>
                    <a:p>
                      <a:pPr algn="ctr"/>
                      <a:r>
                        <a:rPr lang="en-ZA" sz="1200" b="0" dirty="0" smtClean="0">
                          <a:solidFill>
                            <a:schemeClr val="tx1"/>
                          </a:solidFill>
                        </a:rPr>
                        <a:t>(26</a:t>
                      </a:r>
                      <a:r>
                        <a:rPr lang="en-ZA" sz="1200" b="0" baseline="0" dirty="0" smtClean="0">
                          <a:solidFill>
                            <a:schemeClr val="tx1"/>
                          </a:solidFill>
                        </a:rPr>
                        <a:t> of the approved 36 projects were completed)</a:t>
                      </a:r>
                      <a:endParaRPr lang="en-ZA" sz="1200" b="0" dirty="0">
                        <a:solidFill>
                          <a:schemeClr val="tx1"/>
                        </a:solidFil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65157550"/>
                  </a:ext>
                </a:extLst>
              </a:tr>
              <a:tr h="1197610">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1.3</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Percentage annual increase on investment returns by 31 March of the current financial year compared to the previous financial year</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CPI+2%</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endParaRPr lang="en-Z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27D44"/>
                        </a:solidFill>
                      </a:endParaRPr>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84378">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approved </a:t>
                      </a:r>
                      <a:r>
                        <a:rPr lang="en-US" sz="1200" dirty="0">
                          <a:effectLst/>
                          <a:latin typeface="+mn-lt"/>
                          <a:ea typeface="Times New Roman" panose="02020603050405020304" pitchFamily="18" charset="0"/>
                          <a:cs typeface="Times New Roman" panose="02020603050405020304" pitchFamily="18" charset="0"/>
                        </a:rPr>
                        <a:t>benefits paid within </a:t>
                      </a:r>
                      <a:r>
                        <a:rPr lang="en-US" sz="1200">
                          <a:effectLst/>
                          <a:latin typeface="+mn-lt"/>
                          <a:ea typeface="Times New Roman" panose="02020603050405020304" pitchFamily="18" charset="0"/>
                          <a:cs typeface="Times New Roman" panose="02020603050405020304" pitchFamily="18" charset="0"/>
                        </a:rPr>
                        <a:t>5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100%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100%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b="1" baseline="0" dirty="0" smtClean="0">
                          <a:solidFill>
                            <a:srgbClr val="FF0000"/>
                          </a:solidFill>
                        </a:rPr>
                        <a:t>89%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(A total amount of R1 933 397 970.44 of the approved R 2 177 490 729.04 was paid within 5 working days)</a:t>
                      </a:r>
                      <a:endParaRPr lang="en-ZA" sz="1200" b="1" baseline="0" dirty="0" smtClean="0">
                        <a:solidFill>
                          <a:srgbClr val="FF0000"/>
                        </a:solidFill>
                      </a:endParaRPr>
                    </a:p>
                    <a:p>
                      <a:pPr algn="ctr"/>
                      <a:endParaRPr lang="en-ZA" sz="1200" b="0" dirty="0">
                        <a:solidFill>
                          <a:schemeClr val="tx1"/>
                        </a:solidFill>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79260768"/>
                  </a:ext>
                </a:extLst>
              </a:tr>
              <a:tr h="1136278">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b="0" dirty="0">
                          <a:effectLst/>
                          <a:latin typeface="+mn-lt"/>
                          <a:ea typeface="Times New Roman" panose="02020603050405020304" pitchFamily="18" charset="0"/>
                          <a:cs typeface="Times New Roman" panose="02020603050405020304" pitchFamily="18" charset="0"/>
                        </a:rPr>
                        <a:t>Percentage of active registered employers assessed annually by 31 March 2019 (excl exempted employers)</a:t>
                      </a:r>
                      <a:endParaRPr lang="en-ZA" sz="1200" b="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95%</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00000"/>
                        </a:solidFill>
                      </a:endParaRPr>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90141815"/>
                  </a:ext>
                </a:extLst>
              </a:tr>
            </a:tbl>
          </a:graphicData>
        </a:graphic>
      </p:graphicFrame>
      <p:sp>
        <p:nvSpPr>
          <p:cNvPr id="4" name="Slide Number Placeholder 3"/>
          <p:cNvSpPr>
            <a:spLocks noGrp="1"/>
          </p:cNvSpPr>
          <p:nvPr>
            <p:ph type="sldNum" sz="quarter" idx="12"/>
          </p:nvPr>
        </p:nvSpPr>
        <p:spPr>
          <a:xfrm>
            <a:off x="6813255" y="6473320"/>
            <a:ext cx="2130329" cy="290738"/>
          </a:xfrm>
        </p:spPr>
        <p:txBody>
          <a:bodyPr/>
          <a:lstStyle/>
          <a:p>
            <a:pPr>
              <a:defRPr/>
            </a:pPr>
            <a:fld id="{A79B0E16-3B21-4DA7-809D-032F5E4D0A06}" type="slidenum">
              <a:rPr lang="en-US" b="1" smtClean="0">
                <a:solidFill>
                  <a:schemeClr val="bg1"/>
                </a:solidFill>
              </a:rPr>
              <a:pPr>
                <a:defRPr/>
              </a:pPr>
              <a:t>14</a:t>
            </a:fld>
            <a:endParaRPr lang="en-US" b="1" dirty="0">
              <a:solidFill>
                <a:schemeClr val="bg1"/>
              </a:solidFill>
            </a:endParaRPr>
          </a:p>
        </p:txBody>
      </p:sp>
    </p:spTree>
    <p:extLst>
      <p:ext uri="{BB962C8B-B14F-4D97-AF65-F5344CB8AC3E}">
        <p14:creationId xmlns:p14="http://schemas.microsoft.com/office/powerpoint/2010/main" xmlns="" val="24352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36" y="274640"/>
            <a:ext cx="8635999" cy="679773"/>
          </a:xfrm>
        </p:spPr>
        <p:txBody>
          <a:bodyPr/>
          <a:lstStyle/>
          <a:p>
            <a:r>
              <a:rPr lang="en-US" sz="2400" b="1" dirty="0">
                <a:solidFill>
                  <a:srgbClr val="FF0000"/>
                </a:solidFill>
              </a:rPr>
              <a:t/>
            </a:r>
            <a:br>
              <a:rPr lang="en-US" sz="2400" b="1" dirty="0">
                <a:solidFill>
                  <a:srgbClr val="FF0000"/>
                </a:solidFill>
              </a:rPr>
            </a:br>
            <a:r>
              <a:rPr lang="en-US" sz="2400" b="1" dirty="0"/>
              <a:t>PERFORMANCE 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07809298"/>
              </p:ext>
            </p:extLst>
          </p:nvPr>
        </p:nvGraphicFramePr>
        <p:xfrm>
          <a:off x="203199" y="1324819"/>
          <a:ext cx="8677330" cy="5056886"/>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23546">
                  <a:extLst>
                    <a:ext uri="{9D8B030D-6E8A-4147-A177-3AD203B41FA5}">
                      <a16:colId xmlns:a16="http://schemas.microsoft.com/office/drawing/2014/main" xmlns="" val="1013481825"/>
                    </a:ext>
                  </a:extLst>
                </a:gridCol>
                <a:gridCol w="1146875">
                  <a:extLst>
                    <a:ext uri="{9D8B030D-6E8A-4147-A177-3AD203B41FA5}">
                      <a16:colId xmlns:a16="http://schemas.microsoft.com/office/drawing/2014/main" xmlns="" val="3213047815"/>
                    </a:ext>
                  </a:extLst>
                </a:gridCol>
                <a:gridCol w="2624597">
                  <a:extLst>
                    <a:ext uri="{9D8B030D-6E8A-4147-A177-3AD203B41FA5}">
                      <a16:colId xmlns:a16="http://schemas.microsoft.com/office/drawing/2014/main" xmlns="" val="3527626917"/>
                    </a:ext>
                  </a:extLst>
                </a:gridCol>
                <a:gridCol w="1497952">
                  <a:extLst>
                    <a:ext uri="{9D8B030D-6E8A-4147-A177-3AD203B41FA5}">
                      <a16:colId xmlns:a16="http://schemas.microsoft.com/office/drawing/2014/main" xmlns="" val="3985455937"/>
                    </a:ext>
                  </a:extLst>
                </a:gridCol>
              </a:tblGrid>
              <a:tr h="662686">
                <a:tc>
                  <a:txBody>
                    <a:bodyPr/>
                    <a:lstStyle/>
                    <a:p>
                      <a:pPr algn="ctr" fontAlgn="base" hangingPunct="0">
                        <a:lnSpc>
                          <a:spcPct val="13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Arial" panose="020B0604020202020204" pitchFamily="34" charset="0"/>
                          <a:ea typeface="Times New Roman" panose="02020603050405020304" pitchFamily="18" charset="0"/>
                          <a:cs typeface="Arial" panose="020B0604020202020204" pitchFamily="34" charset="0"/>
                        </a:rPr>
                        <a:t>PERFORMANCE INDICATORS FOR THE FINANCIAL YEAR 2018/19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Annual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Quarter </a:t>
                      </a: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3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Q3 Actual</a:t>
                      </a:r>
                      <a:r>
                        <a:rPr lang="en-ZA" sz="1100" b="1" baseline="0" dirty="0" smtClean="0">
                          <a:effectLst/>
                          <a:latin typeface="Arial" panose="020B0604020202020204" pitchFamily="34" charset="0"/>
                          <a:ea typeface="Times New Roman" panose="02020603050405020304" pitchFamily="18" charset="0"/>
                          <a:cs typeface="Arial" panose="020B0604020202020204" pitchFamily="34" charset="0"/>
                        </a:rPr>
                        <a:t> Performance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LEGEND</a:t>
                      </a:r>
                    </a:p>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Q3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678408">
                <a:tc>
                  <a:txBody>
                    <a:bodyPr/>
                    <a:lstStyle/>
                    <a:p>
                      <a:pPr algn="ctr" fontAlgn="base" hangingPunct="0">
                        <a:lnSpc>
                          <a:spcPct val="130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**2.3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Percentage</a:t>
                      </a:r>
                      <a:r>
                        <a:rPr lang="en-GB" sz="1100" b="1" dirty="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of claims adjudicated within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30 </a:t>
                      </a:r>
                      <a:r>
                        <a:rPr lang="en-GB" sz="1100" dirty="0">
                          <a:effectLst/>
                          <a:latin typeface="Arial" panose="020B0604020202020204" pitchFamily="34" charset="0"/>
                          <a:ea typeface="Times New Roman" panose="02020603050405020304" pitchFamily="18" charset="0"/>
                          <a:cs typeface="Arial" panose="020B0604020202020204" pitchFamily="34" charset="0"/>
                        </a:rPr>
                        <a:t>working days </a:t>
                      </a:r>
                      <a:r>
                        <a:rPr lang="en-US" sz="1100" dirty="0">
                          <a:effectLst/>
                          <a:latin typeface="Arial" panose="020B0604020202020204" pitchFamily="34" charset="0"/>
                          <a:ea typeface="Times New Roman" panose="02020603050405020304" pitchFamily="18" charset="0"/>
                          <a:cs typeface="Arial" panose="020B0604020202020204" pitchFamily="34" charset="0"/>
                        </a:rPr>
                        <a:t>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91%</a:t>
                      </a:r>
                    </a:p>
                    <a:p>
                      <a:pPr algn="ctr" fontAlgn="base" hangingPunct="0">
                        <a:lnSpc>
                          <a:spcPct val="130000"/>
                        </a:lnSpc>
                        <a:spcAft>
                          <a:spcPts val="0"/>
                        </a:spcAft>
                      </a:pPr>
                      <a:r>
                        <a:rPr lang="en-ZA" sz="1100" b="0" dirty="0" smtClean="0">
                          <a:effectLst/>
                          <a:latin typeface="Arial" panose="020B0604020202020204" pitchFamily="34" charset="0"/>
                          <a:ea typeface="Calibri" panose="020F0502020204030204" pitchFamily="34" charset="0"/>
                          <a:cs typeface="Arial" panose="020B0604020202020204" pitchFamily="34" charset="0"/>
                        </a:rPr>
                        <a:t>(A total of 77 946 of the received 85</a:t>
                      </a:r>
                      <a:r>
                        <a:rPr lang="en-ZA" sz="1100" b="0" baseline="0" dirty="0" smtClean="0">
                          <a:effectLst/>
                          <a:latin typeface="Arial" panose="020B0604020202020204" pitchFamily="34" charset="0"/>
                          <a:ea typeface="Calibri" panose="020F0502020204030204" pitchFamily="34" charset="0"/>
                          <a:cs typeface="Arial" panose="020B0604020202020204" pitchFamily="34" charset="0"/>
                        </a:rPr>
                        <a:t> 398 claims were adjudicated within 30 working days of receipt)</a:t>
                      </a:r>
                      <a:endParaRPr lang="en-ZA" sz="1100" b="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78408">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**3.1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Percentage of medical invoices finalised within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40 </a:t>
                      </a:r>
                      <a:r>
                        <a:rPr lang="en-US" sz="1100" dirty="0">
                          <a:effectLst/>
                          <a:latin typeface="Arial" panose="020B0604020202020204" pitchFamily="34" charset="0"/>
                          <a:ea typeface="Times New Roman" panose="02020603050405020304" pitchFamily="18" charset="0"/>
                          <a:cs typeface="Arial" panose="020B0604020202020204" pitchFamily="34" charset="0"/>
                        </a:rPr>
                        <a:t>working days 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70%</a:t>
                      </a:r>
                    </a:p>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total of 337 363 of the received 487 035 medical invoices  were finalised within 40 working days of receipt)</a:t>
                      </a:r>
                    </a:p>
                    <a:p>
                      <a:pPr algn="ctr" fontAlgn="base" hangingPunct="0">
                        <a:lnSpc>
                          <a:spcPct val="130000"/>
                        </a:lnSpc>
                        <a:spcAft>
                          <a:spcPts val="0"/>
                        </a:spcAft>
                      </a:pPr>
                      <a:endPar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20361574"/>
                  </a:ext>
                </a:extLst>
              </a:tr>
              <a:tr h="678408">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**3.2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Percentage of pre-authorisation requests  responded to within 10 working days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97%</a:t>
                      </a:r>
                    </a:p>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total of 2 295 of the received 2 350 pre-authorisation request were responded to within 10 working days)</a:t>
                      </a:r>
                    </a:p>
                    <a:p>
                      <a:pPr algn="ctr" fontAlgn="base" hangingPunct="0">
                        <a:lnSpc>
                          <a:spcPct val="130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07685999"/>
                  </a:ext>
                </a:extLst>
              </a:tr>
              <a:tr h="880618">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**4.1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Percentage of compliant requests for assistive devices responded to within 15 working days 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94%</a:t>
                      </a:r>
                    </a:p>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total of 764 of the received 809 compliant  requests  for assistive devises were responded to within 150 working days of receipt)</a:t>
                      </a:r>
                    </a:p>
                    <a:p>
                      <a:pPr algn="ctr" fontAlgn="base" hangingPunct="0">
                        <a:lnSpc>
                          <a:spcPct val="130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31647444"/>
                  </a:ext>
                </a:extLst>
              </a:tr>
            </a:tbl>
          </a:graphicData>
        </a:graphic>
      </p:graphicFrame>
      <p:sp>
        <p:nvSpPr>
          <p:cNvPr id="4" name="Slide Number Placeholder 3"/>
          <p:cNvSpPr>
            <a:spLocks noGrp="1"/>
          </p:cNvSpPr>
          <p:nvPr>
            <p:ph type="sldNum" sz="quarter" idx="12"/>
          </p:nvPr>
        </p:nvSpPr>
        <p:spPr>
          <a:xfrm>
            <a:off x="6813255" y="6473320"/>
            <a:ext cx="2130329" cy="290738"/>
          </a:xfrm>
        </p:spPr>
        <p:txBody>
          <a:bodyPr/>
          <a:lstStyle/>
          <a:p>
            <a:pPr>
              <a:defRPr/>
            </a:pPr>
            <a:fld id="{A79B0E16-3B21-4DA7-809D-032F5E4D0A06}" type="slidenum">
              <a:rPr lang="en-US" b="1" smtClean="0">
                <a:solidFill>
                  <a:schemeClr val="bg1"/>
                </a:solidFill>
              </a:rPr>
              <a:pPr>
                <a:defRPr/>
              </a:pPr>
              <a:t>15</a:t>
            </a:fld>
            <a:endParaRPr lang="en-US" b="1" dirty="0">
              <a:solidFill>
                <a:schemeClr val="bg1"/>
              </a:solidFill>
            </a:endParaRPr>
          </a:p>
        </p:txBody>
      </p:sp>
    </p:spTree>
    <p:extLst>
      <p:ext uri="{BB962C8B-B14F-4D97-AF65-F5344CB8AC3E}">
        <p14:creationId xmlns:p14="http://schemas.microsoft.com/office/powerpoint/2010/main" xmlns="" val="25205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US" sz="2400" b="1" kern="0" dirty="0">
                <a:solidFill>
                  <a:srgbClr val="000000"/>
                </a:solidFill>
                <a:latin typeface="Arial"/>
                <a:ea typeface="ＭＳ Ｐゴシック" pitchFamily="-80" charset="-128"/>
                <a:cs typeface="Arial" pitchFamily="34" charset="0"/>
              </a:rPr>
              <a:t>QUARTERLY PERFORMANCE COMPARISON FOR THE FINANCIAL</a:t>
            </a:r>
            <a:r>
              <a:rPr lang="en-ZA" altLang="en-US" sz="2400" b="1" kern="0" dirty="0">
                <a:solidFill>
                  <a:srgbClr val="000000"/>
                </a:solidFill>
                <a:latin typeface="Arial"/>
                <a:ea typeface="+mj-ea"/>
                <a:cs typeface="Arial"/>
              </a:rPr>
              <a:t> YEAR 2018/19 and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758881" y="648410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chemeClr val="bg1"/>
                </a:solidFill>
              </a:rPr>
              <a:pPr eaLnBrk="1" hangingPunct="1">
                <a:spcBef>
                  <a:spcPct val="0"/>
                </a:spcBef>
                <a:buFontTx/>
                <a:buNone/>
              </a:pPr>
              <a:t>16</a:t>
            </a:fld>
            <a:endParaRPr lang="en-US" altLang="en-US" sz="1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234932381"/>
              </p:ext>
            </p:extLst>
          </p:nvPr>
        </p:nvGraphicFramePr>
        <p:xfrm>
          <a:off x="323526" y="1380677"/>
          <a:ext cx="8656452" cy="5014727"/>
        </p:xfrm>
        <a:graphic>
          <a:graphicData uri="http://schemas.openxmlformats.org/drawingml/2006/table">
            <a:tbl>
              <a:tblPr>
                <a:tableStyleId>{616DA210-FB5B-4158-B5E0-FEB733F419BA}</a:tableStyleId>
              </a:tblPr>
              <a:tblGrid>
                <a:gridCol w="3039828">
                  <a:extLst>
                    <a:ext uri="{9D8B030D-6E8A-4147-A177-3AD203B41FA5}">
                      <a16:colId xmlns:a16="http://schemas.microsoft.com/office/drawing/2014/main" xmlns="" val="20000"/>
                    </a:ext>
                  </a:extLst>
                </a:gridCol>
                <a:gridCol w="1166835">
                  <a:extLst>
                    <a:ext uri="{9D8B030D-6E8A-4147-A177-3AD203B41FA5}">
                      <a16:colId xmlns:a16="http://schemas.microsoft.com/office/drawing/2014/main" xmlns="" val="20002"/>
                    </a:ext>
                  </a:extLst>
                </a:gridCol>
                <a:gridCol w="1353445">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6"/>
                    </a:ext>
                  </a:extLst>
                </a:gridCol>
                <a:gridCol w="1008112">
                  <a:extLst>
                    <a:ext uri="{9D8B030D-6E8A-4147-A177-3AD203B41FA5}">
                      <a16:colId xmlns:a16="http://schemas.microsoft.com/office/drawing/2014/main" xmlns="" val="20005"/>
                    </a:ext>
                  </a:extLst>
                </a:gridCol>
              </a:tblGrid>
              <a:tr h="503487">
                <a:tc>
                  <a:txBody>
                    <a:bodyPr/>
                    <a:lstStyle/>
                    <a:p>
                      <a:pPr algn="ctr" fontAlgn="b" hangingPunct="1">
                        <a:spcAft>
                          <a:spcPts val="0"/>
                        </a:spcAft>
                      </a:pPr>
                      <a:r>
                        <a:rPr lang="en-GB" sz="1200" b="1" kern="1200" dirty="0">
                          <a:solidFill>
                            <a:schemeClr val="tx1"/>
                          </a:solidFill>
                          <a:effectLst/>
                          <a:latin typeface="Arial" panose="020B0604020202020204" pitchFamily="34" charset="0"/>
                          <a:cs typeface="Arial" panose="020B0604020202020204" pitchFamily="34" charset="0"/>
                        </a:rPr>
                        <a:t>PERFORMANCE</a:t>
                      </a:r>
                      <a:r>
                        <a:rPr lang="en-GB" sz="1200" b="1" kern="1200" baseline="0" dirty="0">
                          <a:solidFill>
                            <a:schemeClr val="tx1"/>
                          </a:solidFill>
                          <a:effectLst/>
                          <a:latin typeface="Arial" panose="020B0604020202020204" pitchFamily="34" charset="0"/>
                          <a:cs typeface="Arial" panose="020B0604020202020204" pitchFamily="34" charset="0"/>
                        </a:rPr>
                        <a:t> INDICATORS FOR THE FINANCIAL YEAR </a:t>
                      </a:r>
                      <a:r>
                        <a:rPr lang="en-GB" sz="1200" b="1" kern="1200" dirty="0" smtClean="0">
                          <a:solidFill>
                            <a:schemeClr val="tx1"/>
                          </a:solidFill>
                          <a:effectLst/>
                          <a:latin typeface="Arial" panose="020B0604020202020204" pitchFamily="34" charset="0"/>
                          <a:cs typeface="Arial" panose="020B0604020202020204" pitchFamily="34" charset="0"/>
                        </a:rPr>
                        <a:t>2019/20</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LEGEND</a:t>
                      </a:r>
                      <a:r>
                        <a:rPr lang="en-ZA" sz="1200" b="1" baseline="0" dirty="0" smtClean="0">
                          <a:solidFill>
                            <a:schemeClr val="tx1"/>
                          </a:solidFill>
                          <a:effectLst/>
                          <a:latin typeface="Arial" panose="020B0604020202020204" pitchFamily="34" charset="0"/>
                          <a:ea typeface="Times New Roman"/>
                          <a:cs typeface="Arial" panose="020B0604020202020204" pitchFamily="34" charset="0"/>
                        </a:rPr>
                        <a:t> and Trend</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833793">
                <a:tc>
                  <a:txBody>
                    <a:bodyPr/>
                    <a:lstStyle/>
                    <a:p>
                      <a:pPr fontAlgn="b">
                        <a:spcAft>
                          <a:spcPts val="0"/>
                        </a:spcAft>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The Fund risk management maturity level  increased  to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5 by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31 March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2020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a:r>
                        <a:rPr lang="en-ZA" sz="1600" b="1" dirty="0">
                          <a:solidFill>
                            <a:srgbClr val="000000"/>
                          </a:solidFill>
                          <a:latin typeface="Arial" panose="020B0604020202020204" pitchFamily="34" charset="0"/>
                          <a:cs typeface="Arial" panose="020B0604020202020204" pitchFamily="34" charset="0"/>
                        </a:rPr>
                        <a:t>N/A</a:t>
                      </a:r>
                    </a:p>
                  </a:txBody>
                  <a:tcPr marL="8892" marR="77481" marT="8891" marB="0" anchor="ct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ZA" sz="1600" b="1" dirty="0">
                          <a:solidFill>
                            <a:srgbClr val="000000"/>
                          </a:solidFill>
                          <a:latin typeface="Arial" panose="020B0604020202020204" pitchFamily="34" charset="0"/>
                          <a:cs typeface="Arial" panose="020B0604020202020204" pitchFamily="34" charset="0"/>
                        </a:rPr>
                        <a:t>N/A</a:t>
                      </a: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8337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implementation of the approved annual risk-based audit plan</a:t>
                      </a:r>
                    </a:p>
                  </a:txBody>
                  <a:tcPr marL="8892" marR="8892" marT="8891" marB="0" anchor="b"/>
                </a:tc>
                <a:tc>
                  <a:txBody>
                    <a:bodyPr/>
                    <a:lstStyle/>
                    <a:p>
                      <a:pPr algn="ctr"/>
                      <a:r>
                        <a:rPr lang="en-ZA" sz="1600" b="1" dirty="0" smtClean="0">
                          <a:solidFill>
                            <a:srgbClr val="000000"/>
                          </a:solidFill>
                          <a:latin typeface="Arial" panose="020B0604020202020204" pitchFamily="34" charset="0"/>
                          <a:cs typeface="Arial" panose="020B0604020202020204" pitchFamily="34" charset="0"/>
                        </a:rPr>
                        <a:t>60%</a:t>
                      </a:r>
                      <a:endParaRPr lang="en-ZA" sz="1600" b="1" dirty="0">
                        <a:solidFill>
                          <a:srgbClr val="000000"/>
                        </a:solidFill>
                        <a:latin typeface="Arial" panose="020B0604020202020204" pitchFamily="34" charset="0"/>
                        <a:cs typeface="Arial" panose="020B0604020202020204" pitchFamily="34" charset="0"/>
                      </a:endParaRPr>
                    </a:p>
                  </a:txBody>
                  <a:tcPr marL="8892" marR="77481" marT="8891" marB="0" anchor="ctr">
                    <a:lnR w="12700" cap="flat" cmpd="sng" algn="ctr">
                      <a:solidFill>
                        <a:schemeClr val="tx1"/>
                      </a:solidFill>
                      <a:prstDash val="solid"/>
                      <a:round/>
                      <a:headEnd type="none" w="med" len="med"/>
                      <a:tailEnd type="none" w="med" len="med"/>
                    </a:lnR>
                  </a:tcPr>
                </a:tc>
                <a:tc>
                  <a:txBody>
                    <a:bodyPr/>
                    <a:lstStyle/>
                    <a:p>
                      <a:pPr algn="ctr"/>
                      <a:r>
                        <a:rPr lang="en-ZA" sz="1600" b="1" dirty="0" smtClean="0">
                          <a:solidFill>
                            <a:schemeClr val="tx1"/>
                          </a:solidFill>
                          <a:latin typeface="Arial" panose="020B0604020202020204" pitchFamily="34" charset="0"/>
                          <a:cs typeface="Arial" panose="020B0604020202020204" pitchFamily="34" charset="0"/>
                        </a:rPr>
                        <a:t>60%</a:t>
                      </a:r>
                      <a:endParaRPr lang="en-ZA" sz="1600" b="1" dirty="0">
                        <a:solidFill>
                          <a:schemeClr val="tx1"/>
                        </a:solidFill>
                        <a:latin typeface="Arial" panose="020B0604020202020204" pitchFamily="34" charset="0"/>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ZA" sz="1600" b="1" dirty="0" smtClean="0">
                          <a:solidFill>
                            <a:srgbClr val="000000"/>
                          </a:solidFill>
                          <a:latin typeface="Arial" panose="020B0604020202020204" pitchFamily="34" charset="0"/>
                          <a:cs typeface="Arial" panose="020B0604020202020204" pitchFamily="34" charset="0"/>
                        </a:rPr>
                        <a:t>70%</a:t>
                      </a:r>
                      <a:endParaRPr lang="en-ZA" sz="1600" b="1" dirty="0">
                        <a:solidFill>
                          <a:srgbClr val="000000"/>
                        </a:solidFill>
                        <a:latin typeface="Arial" panose="020B0604020202020204" pitchFamily="34" charset="0"/>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72%</a:t>
                      </a:r>
                      <a:endParaRPr kumimoji="0" lang="en-ZA" sz="1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4167283246"/>
                  </a:ext>
                </a:extLst>
              </a:tr>
              <a:tr h="1098285">
                <a:tc>
                  <a:txBody>
                    <a:bodyPr/>
                    <a:lstStyle/>
                    <a:p>
                      <a:pPr fontAlgn="b">
                        <a:spcAft>
                          <a:spcPts val="0"/>
                        </a:spcAft>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Percentage  of active registered employers assessed annually by 31 March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a:cs typeface="Arial" panose="020B0604020202020204" pitchFamily="34" charset="0"/>
                        </a:rPr>
                        <a:t>2020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a:t>
                      </a: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excl</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exempted employers)</a:t>
                      </a:r>
                    </a:p>
                  </a:txBody>
                  <a:tcPr marL="8892" marR="8892" marT="8891" marB="0" anchor="b"/>
                </a:tc>
                <a:tc>
                  <a:txBody>
                    <a:bodyPr/>
                    <a:lstStyle/>
                    <a:p>
                      <a:pPr algn="ctr"/>
                      <a:r>
                        <a:rPr lang="en-ZA" sz="1600" b="1" dirty="0" smtClean="0">
                          <a:solidFill>
                            <a:srgbClr val="000000"/>
                          </a:solidFill>
                          <a:latin typeface="Arial" panose="020B0604020202020204" pitchFamily="34" charset="0"/>
                          <a:cs typeface="Arial" panose="020B0604020202020204" pitchFamily="34" charset="0"/>
                        </a:rPr>
                        <a:t>65%</a:t>
                      </a:r>
                      <a:endParaRPr lang="en-ZA" sz="1600" b="1" dirty="0">
                        <a:solidFill>
                          <a:srgbClr val="000000"/>
                        </a:solidFill>
                        <a:latin typeface="Arial" panose="020B0604020202020204" pitchFamily="34" charset="0"/>
                        <a:cs typeface="Arial" panose="020B0604020202020204" pitchFamily="34" charset="0"/>
                      </a:endParaRPr>
                    </a:p>
                  </a:txBody>
                  <a:tcPr marL="8892" marR="77481" marT="8891" marB="0" anchor="ctr">
                    <a:lnR w="12700" cap="flat" cmpd="sng" algn="ctr">
                      <a:solidFill>
                        <a:schemeClr val="tx1"/>
                      </a:solidFill>
                      <a:prstDash val="solid"/>
                      <a:round/>
                      <a:headEnd type="none" w="med" len="med"/>
                      <a:tailEnd type="none" w="med" len="med"/>
                    </a:lnR>
                  </a:tcPr>
                </a:tc>
                <a:tc>
                  <a:txBody>
                    <a:bodyPr/>
                    <a:lstStyle/>
                    <a:p>
                      <a:pPr algn="ctr"/>
                      <a:r>
                        <a:rPr lang="en-ZA" sz="1600" b="1" dirty="0" smtClean="0">
                          <a:solidFill>
                            <a:srgbClr val="FF0000"/>
                          </a:solidFill>
                          <a:latin typeface="Arial" panose="020B0604020202020204" pitchFamily="34" charset="0"/>
                          <a:cs typeface="Arial" panose="020B0604020202020204" pitchFamily="34" charset="0"/>
                        </a:rPr>
                        <a:t>39%</a:t>
                      </a:r>
                      <a:r>
                        <a:rPr lang="en-ZA" sz="1600" b="1" dirty="0" smtClean="0">
                          <a:solidFill>
                            <a:srgbClr val="000000"/>
                          </a:solidFill>
                          <a:latin typeface="Arial" panose="020B0604020202020204" pitchFamily="34" charset="0"/>
                          <a:cs typeface="Arial" panose="020B0604020202020204" pitchFamily="34" charset="0"/>
                        </a:rPr>
                        <a:t> </a:t>
                      </a:r>
                      <a:endParaRPr lang="en-ZA" sz="1600" b="1" dirty="0">
                        <a:solidFill>
                          <a:srgbClr val="000000"/>
                        </a:solidFill>
                        <a:latin typeface="Arial" panose="020B0604020202020204" pitchFamily="34" charset="0"/>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ZA" sz="1600" b="1" dirty="0">
                          <a:solidFill>
                            <a:srgbClr val="000000"/>
                          </a:solidFill>
                          <a:latin typeface="Arial" panose="020B0604020202020204" pitchFamily="34" charset="0"/>
                          <a:cs typeface="Arial" panose="020B0604020202020204" pitchFamily="34" charset="0"/>
                        </a:rPr>
                        <a:t>N/A</a:t>
                      </a: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32763201"/>
                  </a:ext>
                </a:extLst>
              </a:tr>
              <a:tr h="768034">
                <a:tc>
                  <a:txBody>
                    <a:bodyPr/>
                    <a:lstStyle/>
                    <a:p>
                      <a:pPr algn="l" fontAlgn="b" hangingPunct="1">
                        <a:spcAft>
                          <a:spcPts val="0"/>
                        </a:spcAft>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Percentage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a:cs typeface="Arial" panose="020B0604020202020204" pitchFamily="34" charset="0"/>
                        </a:rPr>
                        <a:t>return on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investment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a:cs typeface="Arial" panose="020B060402020202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by 31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a:cs typeface="Arial" panose="020B0604020202020204" pitchFamily="34" charset="0"/>
                        </a:rPr>
                        <a:t>March 2020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a:txBody>
                  <a:tcPr marL="8892" marR="8892" marT="8891" marB="0" anchor="b"/>
                </a:tc>
                <a:tc>
                  <a:txBody>
                    <a:bodyPr/>
                    <a:lstStyle/>
                    <a:p>
                      <a:pPr algn="ctr" fontAlgn="b" hangingPunct="1">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N/A</a:t>
                      </a:r>
                    </a:p>
                  </a:txBody>
                  <a:tcPr marL="8892" marR="8892" marT="8891" marB="0" anchor="ct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N/A</a:t>
                      </a:r>
                      <a:endParaRPr kumimoji="0" lang="en-ZA"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ZA" sz="1600" b="1" dirty="0">
                          <a:solidFill>
                            <a:srgbClr val="000000"/>
                          </a:solidFill>
                          <a:latin typeface="Arial" panose="020B0604020202020204" pitchFamily="34" charset="0"/>
                          <a:cs typeface="Arial" panose="020B0604020202020204" pitchFamily="34" charset="0"/>
                        </a:rPr>
                        <a:t>N/A</a:t>
                      </a: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943087765"/>
                  </a:ext>
                </a:extLst>
              </a:tr>
              <a:tr h="768034">
                <a:tc>
                  <a:txBody>
                    <a:bodyPr/>
                    <a:lstStyle/>
                    <a:p>
                      <a:pPr algn="l" fontAlgn="b" hangingPunct="1">
                        <a:spcAft>
                          <a:spcPts val="0"/>
                        </a:spcAft>
                      </a:pPr>
                      <a:r>
                        <a:rPr kumimoji="0" lang="en-ZA" sz="20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approved benefits paid within 5 working days</a:t>
                      </a:r>
                    </a:p>
                  </a:txBody>
                  <a:tcPr marL="8892" marR="8892" marT="8891" marB="0" anchor="b"/>
                </a:tc>
                <a:tc>
                  <a:txBody>
                    <a:bodyPr/>
                    <a:lstStyle/>
                    <a:p>
                      <a:pPr algn="ctr" fontAlgn="b" hangingPunct="1">
                        <a:spcAft>
                          <a:spcPts val="0"/>
                        </a:spcAft>
                      </a:pPr>
                      <a:r>
                        <a:rPr lang="en-ZA" sz="2000" b="1" dirty="0" smtClean="0">
                          <a:solidFill>
                            <a:srgbClr val="000000"/>
                          </a:solidFill>
                          <a:effectLst/>
                          <a:latin typeface="+mn-lt"/>
                          <a:ea typeface="Times New Roman"/>
                          <a:cs typeface="Arial" panose="020B0604020202020204" pitchFamily="34" charset="0"/>
                        </a:rPr>
                        <a:t>98%</a:t>
                      </a:r>
                      <a:endParaRPr lang="en-ZA" sz="2000" b="1" dirty="0">
                        <a:solidFill>
                          <a:srgbClr val="000000"/>
                        </a:solidFill>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2000" b="1" dirty="0" smtClean="0">
                          <a:solidFill>
                            <a:schemeClr val="tx1"/>
                          </a:solidFill>
                          <a:effectLst/>
                          <a:latin typeface="+mn-lt"/>
                          <a:ea typeface="Times New Roman"/>
                          <a:cs typeface="Arial" panose="020B0604020202020204" pitchFamily="34" charset="0"/>
                        </a:rPr>
                        <a:t>98%</a:t>
                      </a:r>
                      <a:endParaRPr lang="en-ZA" sz="2000" b="1" dirty="0">
                        <a:solidFill>
                          <a:schemeClr val="tx1"/>
                        </a:solidFill>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2000" b="1" dirty="0" smtClean="0">
                          <a:solidFill>
                            <a:srgbClr val="000000"/>
                          </a:solidFill>
                          <a:effectLst/>
                          <a:latin typeface="+mn-lt"/>
                          <a:ea typeface="Times New Roman"/>
                          <a:cs typeface="Arial" panose="020B0604020202020204" pitchFamily="34" charset="0"/>
                        </a:rPr>
                        <a:t>100%</a:t>
                      </a:r>
                      <a:endParaRPr lang="en-ZA" sz="2000" b="1" dirty="0">
                        <a:solidFill>
                          <a:srgbClr val="000000"/>
                        </a:solidFill>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2000" b="1" dirty="0" smtClean="0">
                          <a:solidFill>
                            <a:srgbClr val="FF0000"/>
                          </a:solidFill>
                          <a:effectLst/>
                          <a:latin typeface="+mn-lt"/>
                          <a:ea typeface="Times New Roman"/>
                          <a:cs typeface="Arial" panose="020B0604020202020204" pitchFamily="34" charset="0"/>
                        </a:rPr>
                        <a:t>89%</a:t>
                      </a:r>
                      <a:endParaRPr lang="en-ZA" sz="2000" b="1" dirty="0">
                        <a:solidFill>
                          <a:srgbClr val="FF0000"/>
                        </a:solidFill>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5"/>
                  </a:ext>
                </a:extLst>
              </a:tr>
            </a:tbl>
          </a:graphicData>
        </a:graphic>
      </p:graphicFrame>
      <p:sp>
        <p:nvSpPr>
          <p:cNvPr id="12" name="Up Arrow 11"/>
          <p:cNvSpPr/>
          <p:nvPr/>
        </p:nvSpPr>
        <p:spPr>
          <a:xfrm>
            <a:off x="8035154" y="2978659"/>
            <a:ext cx="609600" cy="609600"/>
          </a:xfrm>
          <a:prstGeom prst="upArrow">
            <a:avLst/>
          </a:prstGeom>
          <a:solidFill>
            <a:srgbClr val="00B050"/>
          </a:solidFill>
          <a:ln w="25400" cap="flat" cmpd="sng" algn="ctr">
            <a:solidFill>
              <a:srgbClr val="FFCC00">
                <a:shade val="50000"/>
              </a:srgbClr>
            </a:solidFill>
            <a:prstDash val="solid"/>
          </a:ln>
          <a:effectLst/>
        </p:spPr>
        <p:txBody>
          <a:bodyPr lIns="91440" tIns="45720" rIns="91440" bIns="45720" rtlCol="0" anchor="ctr"/>
          <a:lstStyle/>
          <a:p>
            <a:pPr algn="ctr" defTabSz="914375" fontAlgn="auto">
              <a:spcBef>
                <a:spcPts val="0"/>
              </a:spcBef>
              <a:spcAft>
                <a:spcPts val="0"/>
              </a:spcAft>
              <a:defRPr/>
            </a:pPr>
            <a:endParaRPr lang="en-ZA" kern="0">
              <a:solidFill>
                <a:prstClr val="white"/>
              </a:solidFill>
              <a:latin typeface="Arial"/>
            </a:endParaRPr>
          </a:p>
        </p:txBody>
      </p:sp>
      <p:sp>
        <p:nvSpPr>
          <p:cNvPr id="16" name="Down Arrow 15"/>
          <p:cNvSpPr/>
          <p:nvPr/>
        </p:nvSpPr>
        <p:spPr>
          <a:xfrm>
            <a:off x="8159795" y="5534801"/>
            <a:ext cx="609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ZA">
              <a:solidFill>
                <a:prstClr val="white"/>
              </a:solidFill>
            </a:endParaRPr>
          </a:p>
        </p:txBody>
      </p:sp>
    </p:spTree>
    <p:extLst>
      <p:ext uri="{BB962C8B-B14F-4D97-AF65-F5344CB8AC3E}">
        <p14:creationId xmlns:p14="http://schemas.microsoft.com/office/powerpoint/2010/main" xmlns="" val="1503126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US" sz="2400" b="1" kern="0" dirty="0">
                <a:solidFill>
                  <a:srgbClr val="000000"/>
                </a:solidFill>
                <a:latin typeface="Arial"/>
                <a:ea typeface="ＭＳ Ｐゴシック" pitchFamily="-80" charset="-128"/>
                <a:cs typeface="Arial" pitchFamily="34" charset="0"/>
              </a:rPr>
              <a:t>QUARTERLY PERFORMANCE COMPARISON FOR THE FINANCIAL</a:t>
            </a:r>
            <a:r>
              <a:rPr lang="en-ZA" altLang="en-US" sz="2400" b="1" kern="0" dirty="0">
                <a:solidFill>
                  <a:srgbClr val="000000"/>
                </a:solidFill>
                <a:latin typeface="Arial"/>
                <a:ea typeface="+mj-ea"/>
                <a:cs typeface="Arial"/>
              </a:rPr>
              <a:t> YEAR 2018/19 and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758881" y="648410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chemeClr val="bg1"/>
                </a:solidFill>
              </a:rPr>
              <a:pPr eaLnBrk="1" hangingPunct="1">
                <a:spcBef>
                  <a:spcPct val="0"/>
                </a:spcBef>
                <a:buFontTx/>
                <a:buNone/>
              </a:pPr>
              <a:t>17</a:t>
            </a:fld>
            <a:endParaRPr lang="en-US" altLang="en-US" sz="1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835107423"/>
              </p:ext>
            </p:extLst>
          </p:nvPr>
        </p:nvGraphicFramePr>
        <p:xfrm>
          <a:off x="323526" y="1462911"/>
          <a:ext cx="8656452" cy="4860295"/>
        </p:xfrm>
        <a:graphic>
          <a:graphicData uri="http://schemas.openxmlformats.org/drawingml/2006/table">
            <a:tbl>
              <a:tblPr>
                <a:tableStyleId>{616DA210-FB5B-4158-B5E0-FEB733F419BA}</a:tableStyleId>
              </a:tblPr>
              <a:tblGrid>
                <a:gridCol w="3039828">
                  <a:extLst>
                    <a:ext uri="{9D8B030D-6E8A-4147-A177-3AD203B41FA5}">
                      <a16:colId xmlns:a16="http://schemas.microsoft.com/office/drawing/2014/main" xmlns="" val="20000"/>
                    </a:ext>
                  </a:extLst>
                </a:gridCol>
                <a:gridCol w="1166835">
                  <a:extLst>
                    <a:ext uri="{9D8B030D-6E8A-4147-A177-3AD203B41FA5}">
                      <a16:colId xmlns:a16="http://schemas.microsoft.com/office/drawing/2014/main" xmlns="" val="20002"/>
                    </a:ext>
                  </a:extLst>
                </a:gridCol>
                <a:gridCol w="1353445">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6"/>
                    </a:ext>
                  </a:extLst>
                </a:gridCol>
                <a:gridCol w="1008112">
                  <a:extLst>
                    <a:ext uri="{9D8B030D-6E8A-4147-A177-3AD203B41FA5}">
                      <a16:colId xmlns:a16="http://schemas.microsoft.com/office/drawing/2014/main" xmlns="" val="20005"/>
                    </a:ext>
                  </a:extLst>
                </a:gridCol>
              </a:tblGrid>
              <a:tr h="493082">
                <a:tc>
                  <a:txBody>
                    <a:bodyPr/>
                    <a:lstStyle/>
                    <a:p>
                      <a:pPr algn="ctr" fontAlgn="b" hangingPunct="1">
                        <a:spcAft>
                          <a:spcPts val="0"/>
                        </a:spcAft>
                      </a:pPr>
                      <a:r>
                        <a:rPr lang="en-GB" sz="1200" b="1" kern="1200" dirty="0">
                          <a:solidFill>
                            <a:schemeClr val="tx1"/>
                          </a:solidFill>
                          <a:effectLst/>
                          <a:latin typeface="Arial" panose="020B0604020202020204" pitchFamily="34" charset="0"/>
                          <a:cs typeface="Arial" panose="020B0604020202020204" pitchFamily="34" charset="0"/>
                        </a:rPr>
                        <a:t>PERFORMANCE</a:t>
                      </a:r>
                      <a:r>
                        <a:rPr lang="en-GB" sz="1200" b="1" kern="1200" baseline="0" dirty="0">
                          <a:solidFill>
                            <a:schemeClr val="tx1"/>
                          </a:solidFill>
                          <a:effectLst/>
                          <a:latin typeface="Arial" panose="020B0604020202020204" pitchFamily="34" charset="0"/>
                          <a:cs typeface="Arial" panose="020B0604020202020204" pitchFamily="34" charset="0"/>
                        </a:rPr>
                        <a:t> INDICATORS FOR THE FINANCIAL YEAR </a:t>
                      </a:r>
                      <a:r>
                        <a:rPr lang="en-GB" sz="1200" b="1" kern="1200" dirty="0" smtClean="0">
                          <a:solidFill>
                            <a:schemeClr val="tx1"/>
                          </a:solidFill>
                          <a:effectLst/>
                          <a:latin typeface="Arial" panose="020B0604020202020204" pitchFamily="34" charset="0"/>
                          <a:cs typeface="Arial" panose="020B0604020202020204" pitchFamily="34" charset="0"/>
                        </a:rPr>
                        <a:t>2019/20</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Q3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LEGEND</a:t>
                      </a:r>
                      <a:r>
                        <a:rPr lang="en-ZA" sz="1200" b="1" baseline="0" dirty="0" smtClean="0">
                          <a:solidFill>
                            <a:schemeClr val="tx1"/>
                          </a:solidFill>
                          <a:effectLst/>
                          <a:latin typeface="Arial" panose="020B0604020202020204" pitchFamily="34" charset="0"/>
                          <a:ea typeface="Times New Roman"/>
                          <a:cs typeface="Arial" panose="020B0604020202020204" pitchFamily="34" charset="0"/>
                        </a:rPr>
                        <a:t> and Trend</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923291">
                <a:tc>
                  <a:txBody>
                    <a:bodyPr/>
                    <a:lstStyle/>
                    <a:p>
                      <a:pPr algn="just" fontAlgn="b" hangingPunct="1">
                        <a:spcAft>
                          <a:spcPts val="0"/>
                        </a:spcAft>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requests received for Prosthesis and assistive devices adjudicated within 15 working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days</a:t>
                      </a:r>
                    </a:p>
                    <a:p>
                      <a:pPr algn="just" fontAlgn="b" hangingPunct="1">
                        <a:spcAft>
                          <a:spcPts val="0"/>
                        </a:spcAft>
                      </a:pP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chemeClr val="tx1"/>
                          </a:solidFill>
                          <a:effectLst/>
                          <a:latin typeface="Arial" panose="020B0604020202020204" pitchFamily="34" charset="0"/>
                          <a:ea typeface="Times New Roman"/>
                          <a:cs typeface="Arial" panose="020B0604020202020204" pitchFamily="34" charset="0"/>
                        </a:rPr>
                        <a:t>92%</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B050"/>
                          </a:solidFill>
                          <a:effectLst/>
                          <a:latin typeface="Arial" panose="020B0604020202020204" pitchFamily="34" charset="0"/>
                          <a:ea typeface="Times New Roman"/>
                          <a:cs typeface="Arial" panose="020B0604020202020204" pitchFamily="34" charset="0"/>
                        </a:rPr>
                        <a:t>94%</a:t>
                      </a:r>
                      <a:endParaRPr lang="en-ZA" sz="1400" b="1" dirty="0">
                        <a:solidFill>
                          <a:srgbClr val="00B05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923291">
                <a:tc>
                  <a:txBody>
                    <a:bodyPr/>
                    <a:lstStyle/>
                    <a:p>
                      <a:pPr algn="just" fontAlgn="b" hangingPunct="1">
                        <a:spcAft>
                          <a:spcPts val="0"/>
                        </a:spcAft>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Respond to a percentage of  received pre-authorisation requests within 10 working days on previously finalised cases</a:t>
                      </a:r>
                    </a:p>
                    <a:p>
                      <a:pPr algn="just" fontAlgn="b" hangingPunct="1">
                        <a:spcAft>
                          <a:spcPts val="0"/>
                        </a:spcAft>
                      </a:pP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chemeClr val="tx1"/>
                          </a:solidFill>
                          <a:effectLst/>
                          <a:latin typeface="Arial" panose="020B0604020202020204" pitchFamily="34" charset="0"/>
                          <a:ea typeface="Times New Roman"/>
                          <a:cs typeface="Arial" panose="020B0604020202020204" pitchFamily="34" charset="0"/>
                        </a:rPr>
                        <a:t>90%</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B050"/>
                          </a:solidFill>
                          <a:effectLst/>
                          <a:latin typeface="Arial" panose="020B0604020202020204" pitchFamily="34" charset="0"/>
                          <a:ea typeface="Times New Roman"/>
                          <a:cs typeface="Arial" panose="020B0604020202020204" pitchFamily="34" charset="0"/>
                        </a:rPr>
                        <a:t>97%</a:t>
                      </a:r>
                      <a:endParaRPr lang="en-ZA" sz="1400" b="1" dirty="0">
                        <a:solidFill>
                          <a:srgbClr val="00B05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4167283246"/>
                  </a:ext>
                </a:extLst>
              </a:tr>
              <a:tr h="740411">
                <a:tc>
                  <a:txBody>
                    <a:bodyPr/>
                    <a:lstStyle/>
                    <a:p>
                      <a:pPr algn="just" fontAlgn="b" hangingPunct="1">
                        <a:spcAft>
                          <a:spcPts val="0"/>
                        </a:spcAft>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claims adjudicated within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30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working days of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receipt</a:t>
                      </a:r>
                    </a:p>
                    <a:p>
                      <a:pPr algn="just" fontAlgn="b" hangingPunct="1">
                        <a:spcAft>
                          <a:spcPts val="0"/>
                        </a:spcAft>
                      </a:pP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90%</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chemeClr val="tx1"/>
                          </a:solidFill>
                          <a:effectLst/>
                          <a:latin typeface="Arial" panose="020B0604020202020204" pitchFamily="34" charset="0"/>
                          <a:ea typeface="Times New Roman"/>
                          <a:cs typeface="Arial" panose="020B0604020202020204" pitchFamily="34" charset="0"/>
                        </a:rPr>
                        <a:t>94%</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90%</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B050"/>
                          </a:solidFill>
                          <a:effectLst/>
                          <a:latin typeface="Arial" panose="020B0604020202020204" pitchFamily="34" charset="0"/>
                          <a:ea typeface="Times New Roman"/>
                          <a:cs typeface="Arial" panose="020B0604020202020204" pitchFamily="34" charset="0"/>
                        </a:rPr>
                        <a:t>91%</a:t>
                      </a:r>
                      <a:endParaRPr lang="en-ZA" sz="1400" b="1" dirty="0">
                        <a:solidFill>
                          <a:srgbClr val="00B05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32763201"/>
                  </a:ext>
                </a:extLst>
              </a:tr>
              <a:tr h="956254">
                <a:tc>
                  <a:txBody>
                    <a:bodyPr/>
                    <a:lstStyle/>
                    <a:p>
                      <a:pPr algn="just" fontAlgn="b" hangingPunct="1">
                        <a:spcAft>
                          <a:spcPts val="0"/>
                        </a:spcAft>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medical invoices finalised within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40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working days of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receipt</a:t>
                      </a:r>
                    </a:p>
                    <a:p>
                      <a:pPr algn="just" fontAlgn="b" hangingPunct="1">
                        <a:spcAft>
                          <a:spcPts val="0"/>
                        </a:spcAft>
                      </a:pPr>
                      <a:endParaRPr lang="en-ZA" sz="1400" b="0" dirty="0" smtClean="0">
                        <a:solidFill>
                          <a:sysClr val="windowText" lastClr="000000"/>
                        </a:solidFill>
                        <a:effectLst/>
                        <a:latin typeface="Arial" panose="020B0604020202020204" pitchFamily="34" charset="0"/>
                        <a:ea typeface="Times New Roman"/>
                        <a:cs typeface="Arial" panose="020B0604020202020204" pitchFamily="34" charset="0"/>
                      </a:endParaRPr>
                    </a:p>
                    <a:p>
                      <a:pPr algn="just" fontAlgn="b" hangingPunct="1">
                        <a:spcAft>
                          <a:spcPts val="0"/>
                        </a:spcAft>
                      </a:pPr>
                      <a:endParaRPr lang="en-ZA" sz="14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27D44"/>
                          </a:solidFill>
                          <a:effectLst/>
                          <a:latin typeface="Arial" panose="020B0604020202020204" pitchFamily="34" charset="0"/>
                          <a:ea typeface="Times New Roman"/>
                          <a:cs typeface="Arial" panose="020B0604020202020204" pitchFamily="34" charset="0"/>
                        </a:rPr>
                        <a:t>95%</a:t>
                      </a:r>
                      <a:endParaRPr lang="en-ZA" sz="1400" b="1" dirty="0">
                        <a:solidFill>
                          <a:srgbClr val="027D44"/>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4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4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a:cs typeface="Arial" panose="020B0604020202020204" pitchFamily="34" charset="0"/>
                        </a:rPr>
                        <a:t>70%</a:t>
                      </a:r>
                      <a:endParaRPr kumimoji="0" lang="en-ZA" sz="14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4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943087765"/>
                  </a:ext>
                </a:extLst>
              </a:tr>
            </a:tbl>
          </a:graphicData>
        </a:graphic>
      </p:graphicFrame>
      <p:sp>
        <p:nvSpPr>
          <p:cNvPr id="12" name="Up Arrow 11"/>
          <p:cNvSpPr/>
          <p:nvPr/>
        </p:nvSpPr>
        <p:spPr>
          <a:xfrm>
            <a:off x="8035154" y="2329013"/>
            <a:ext cx="609600" cy="609600"/>
          </a:xfrm>
          <a:prstGeom prst="upArrow">
            <a:avLst/>
          </a:prstGeom>
          <a:solidFill>
            <a:srgbClr val="00B050"/>
          </a:solidFill>
          <a:ln w="25400" cap="flat" cmpd="sng" algn="ctr">
            <a:solidFill>
              <a:srgbClr val="FFCC00">
                <a:shade val="50000"/>
              </a:srgbClr>
            </a:solidFill>
            <a:prstDash val="solid"/>
          </a:ln>
          <a:effectLst/>
        </p:spPr>
        <p:txBody>
          <a:bodyPr lIns="91440" tIns="45720" rIns="91440" bIns="45720" rtlCol="0" anchor="ctr"/>
          <a:lstStyle/>
          <a:p>
            <a:pPr algn="ctr" defTabSz="914375" fontAlgn="auto">
              <a:spcBef>
                <a:spcPts val="0"/>
              </a:spcBef>
              <a:spcAft>
                <a:spcPts val="0"/>
              </a:spcAft>
              <a:defRPr/>
            </a:pPr>
            <a:endParaRPr lang="en-ZA" kern="0">
              <a:solidFill>
                <a:prstClr val="white"/>
              </a:solidFill>
              <a:latin typeface="Arial"/>
              <a:ea typeface="+mn-ea"/>
            </a:endParaRPr>
          </a:p>
        </p:txBody>
      </p:sp>
      <p:sp>
        <p:nvSpPr>
          <p:cNvPr id="13" name="Up Arrow 12"/>
          <p:cNvSpPr/>
          <p:nvPr/>
        </p:nvSpPr>
        <p:spPr>
          <a:xfrm>
            <a:off x="8101421" y="3588259"/>
            <a:ext cx="609600" cy="609600"/>
          </a:xfrm>
          <a:prstGeom prst="upArrow">
            <a:avLst/>
          </a:prstGeom>
          <a:solidFill>
            <a:srgbClr val="00B050"/>
          </a:solidFill>
          <a:ln w="25400" cap="flat" cmpd="sng" algn="ctr">
            <a:solidFill>
              <a:srgbClr val="FFCC00">
                <a:shade val="50000"/>
              </a:srgbClr>
            </a:solidFill>
            <a:prstDash val="solid"/>
          </a:ln>
          <a:effectLst/>
        </p:spPr>
        <p:txBody>
          <a:bodyPr lIns="91440" tIns="45720" rIns="91440" bIns="45720" rtlCol="0" anchor="ctr"/>
          <a:lstStyle/>
          <a:p>
            <a:pPr algn="ctr" defTabSz="914375" fontAlgn="auto">
              <a:spcBef>
                <a:spcPts val="0"/>
              </a:spcBef>
              <a:spcAft>
                <a:spcPts val="0"/>
              </a:spcAft>
              <a:defRPr/>
            </a:pPr>
            <a:endParaRPr lang="en-ZA" kern="0">
              <a:solidFill>
                <a:prstClr val="white"/>
              </a:solidFill>
              <a:latin typeface="Arial"/>
              <a:ea typeface="+mn-ea"/>
            </a:endParaRPr>
          </a:p>
        </p:txBody>
      </p:sp>
      <p:sp>
        <p:nvSpPr>
          <p:cNvPr id="14" name="Up Arrow 13"/>
          <p:cNvSpPr/>
          <p:nvPr/>
        </p:nvSpPr>
        <p:spPr>
          <a:xfrm>
            <a:off x="8101421" y="4624075"/>
            <a:ext cx="609600" cy="609600"/>
          </a:xfrm>
          <a:prstGeom prst="upArrow">
            <a:avLst/>
          </a:prstGeom>
          <a:solidFill>
            <a:srgbClr val="00B050"/>
          </a:solidFill>
          <a:ln w="25400" cap="flat" cmpd="sng" algn="ctr">
            <a:solidFill>
              <a:srgbClr val="FFCC00">
                <a:shade val="50000"/>
              </a:srgbClr>
            </a:solidFill>
            <a:prstDash val="solid"/>
          </a:ln>
          <a:effectLst/>
        </p:spPr>
        <p:txBody>
          <a:bodyPr lIns="91440" tIns="45720" rIns="91440" bIns="45720" rtlCol="0" anchor="ctr"/>
          <a:lstStyle/>
          <a:p>
            <a:pPr algn="ctr" defTabSz="914375" fontAlgn="auto">
              <a:spcBef>
                <a:spcPts val="0"/>
              </a:spcBef>
              <a:spcAft>
                <a:spcPts val="0"/>
              </a:spcAft>
              <a:defRPr/>
            </a:pPr>
            <a:endParaRPr lang="en-ZA" kern="0">
              <a:solidFill>
                <a:prstClr val="white"/>
              </a:solidFill>
              <a:latin typeface="Arial"/>
              <a:ea typeface="+mn-ea"/>
            </a:endParaRPr>
          </a:p>
        </p:txBody>
      </p:sp>
      <p:sp>
        <p:nvSpPr>
          <p:cNvPr id="16" name="Down Arrow 15"/>
          <p:cNvSpPr/>
          <p:nvPr/>
        </p:nvSpPr>
        <p:spPr>
          <a:xfrm>
            <a:off x="8101421" y="5462092"/>
            <a:ext cx="609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ZA"/>
          </a:p>
        </p:txBody>
      </p:sp>
    </p:spTree>
    <p:extLst>
      <p:ext uri="{BB962C8B-B14F-4D97-AF65-F5344CB8AC3E}">
        <p14:creationId xmlns:p14="http://schemas.microsoft.com/office/powerpoint/2010/main" xmlns="" val="1773111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a:ea typeface="ＭＳ Ｐゴシック" pitchFamily="34" charset="-128"/>
              </a:rPr>
              <a:t>PERFORMANCE TREND</a:t>
            </a:r>
          </a:p>
        </p:txBody>
      </p:sp>
      <p:sp>
        <p:nvSpPr>
          <p:cNvPr id="31748" name="Slide Number Placeholder 3"/>
          <p:cNvSpPr>
            <a:spLocks noGrp="1"/>
          </p:cNvSpPr>
          <p:nvPr>
            <p:ph type="sldNum" sz="quarter" idx="12"/>
          </p:nvPr>
        </p:nvSpPr>
        <p:spPr bwMode="auto">
          <a:xfrm>
            <a:off x="6770689"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2975"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157"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35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54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725"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8915"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1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None/>
              <a:defRPr/>
            </a:pPr>
            <a:fld id="{0FFF881D-6B7D-4624-AAAF-0CCD45141C65}" type="slidenum">
              <a:rPr lang="en-US" altLang="en-US" sz="1200">
                <a:solidFill>
                  <a:schemeClr val="bg1"/>
                </a:solidFill>
              </a:rPr>
              <a:pPr eaLnBrk="1" hangingPunct="1">
                <a:spcBef>
                  <a:spcPct val="0"/>
                </a:spcBef>
                <a:buNone/>
                <a:defRPr/>
              </a:pPr>
              <a:t>18</a:t>
            </a:fld>
            <a:endParaRPr lang="en-US" altLang="en-US" sz="1200" dirty="0">
              <a:solidFill>
                <a:schemeClr val="bg1"/>
              </a:solidFill>
            </a:endParaRPr>
          </a:p>
        </p:txBody>
      </p:sp>
      <p:graphicFrame>
        <p:nvGraphicFramePr>
          <p:cNvPr id="6" name="Chart 5"/>
          <p:cNvGraphicFramePr/>
          <p:nvPr>
            <p:extLst>
              <p:ext uri="{D42A27DB-BD31-4B8C-83A1-F6EECF244321}">
                <p14:modId xmlns:p14="http://schemas.microsoft.com/office/powerpoint/2010/main" xmlns="" val="4134999914"/>
              </p:ext>
            </p:extLst>
          </p:nvPr>
        </p:nvGraphicFramePr>
        <p:xfrm>
          <a:off x="203201" y="1394716"/>
          <a:ext cx="8701088" cy="5326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5486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36" y="274640"/>
            <a:ext cx="8635999" cy="679773"/>
          </a:xfrm>
        </p:spPr>
        <p:txBody>
          <a:bodyPr/>
          <a:lstStyle/>
          <a:p>
            <a:r>
              <a:rPr lang="en-US" sz="2400" b="1" dirty="0">
                <a:solidFill>
                  <a:srgbClr val="FF0000"/>
                </a:solidFill>
              </a:rPr>
              <a:t/>
            </a:r>
            <a:br>
              <a:rPr lang="en-US" sz="2400" b="1" dirty="0">
                <a:solidFill>
                  <a:srgbClr val="FF0000"/>
                </a:solidFill>
              </a:rPr>
            </a:br>
            <a:r>
              <a:rPr lang="en-US" sz="2400" b="1" dirty="0"/>
              <a:t>REGARDING UNDERPERFORMANCE</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4532707"/>
              </p:ext>
            </p:extLst>
          </p:nvPr>
        </p:nvGraphicFramePr>
        <p:xfrm>
          <a:off x="203201" y="1324817"/>
          <a:ext cx="8740383" cy="4670679"/>
        </p:xfrm>
        <a:graphic>
          <a:graphicData uri="http://schemas.openxmlformats.org/drawingml/2006/table">
            <a:tbl>
              <a:tblPr/>
              <a:tblGrid>
                <a:gridCol w="2363908">
                  <a:extLst>
                    <a:ext uri="{9D8B030D-6E8A-4147-A177-3AD203B41FA5}">
                      <a16:colId xmlns:a16="http://schemas.microsoft.com/office/drawing/2014/main" xmlns="" val="610576179"/>
                    </a:ext>
                  </a:extLst>
                </a:gridCol>
                <a:gridCol w="1597454">
                  <a:extLst>
                    <a:ext uri="{9D8B030D-6E8A-4147-A177-3AD203B41FA5}">
                      <a16:colId xmlns:a16="http://schemas.microsoft.com/office/drawing/2014/main" xmlns="" val="1013481825"/>
                    </a:ext>
                  </a:extLst>
                </a:gridCol>
                <a:gridCol w="1945991">
                  <a:extLst>
                    <a:ext uri="{9D8B030D-6E8A-4147-A177-3AD203B41FA5}">
                      <a16:colId xmlns:a16="http://schemas.microsoft.com/office/drawing/2014/main" xmlns="" val="3213047815"/>
                    </a:ext>
                  </a:extLst>
                </a:gridCol>
                <a:gridCol w="2833030">
                  <a:extLst>
                    <a:ext uri="{9D8B030D-6E8A-4147-A177-3AD203B41FA5}">
                      <a16:colId xmlns:a16="http://schemas.microsoft.com/office/drawing/2014/main" xmlns="" val="3527626917"/>
                    </a:ext>
                  </a:extLst>
                </a:gridCol>
              </a:tblGrid>
              <a:tr h="4994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TARGET NOT ACHIEVED</a:t>
                      </a:r>
                      <a:endParaRPr kumimoji="0" lang="en-ZA" sz="1400" b="1"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ACTUAL </a:t>
                      </a:r>
                      <a:r>
                        <a:rPr kumimoji="0" lang="en-US" sz="1400" b="1" u="none" strike="noStrike" cap="none" normalizeH="0" baseline="0" dirty="0" smtClean="0">
                          <a:ln>
                            <a:noFill/>
                          </a:ln>
                          <a:effectLst/>
                          <a:latin typeface="Arial" panose="020B0604020202020204" pitchFamily="34" charset="0"/>
                          <a:cs typeface="Arial" panose="020B0604020202020204" pitchFamily="34" charset="0"/>
                        </a:rPr>
                        <a:t>PERFORMANCE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REASON FOR VARIANCE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REMEDIAL ACTION  </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17175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rgbClr val="000000"/>
                          </a:solidFill>
                          <a:latin typeface="Arial" panose="020B0604020202020204" pitchFamily="34" charset="0"/>
                          <a:cs typeface="Arial" panose="020B0604020202020204" pitchFamily="34" charset="0"/>
                        </a:rPr>
                        <a:t>Percentage of approved benefits paid within 5 working days</a:t>
                      </a:r>
                      <a:endParaRPr lang="en-ZA" sz="1400" b="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solidFill>
                            <a:srgbClr val="FF0000"/>
                          </a:solidFill>
                          <a:effectLst/>
                          <a:latin typeface="Arial" panose="020B0604020202020204" pitchFamily="34" charset="0"/>
                          <a:ea typeface="Times New Roman"/>
                          <a:cs typeface="Arial" panose="020B0604020202020204" pitchFamily="34" charset="0"/>
                        </a:rPr>
                        <a:t>89%</a:t>
                      </a:r>
                      <a:endParaRPr lang="en-ZA" sz="14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experienced with the system and manual payment which entails a lengthy process</a:t>
                      </a:r>
                      <a:endParaRPr lang="en-ZA" sz="1400" b="1"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Measures are put in place to get the new claims system working (</a:t>
                      </a:r>
                      <a:r>
                        <a:rPr lang="en-ZA" sz="1400" b="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CompEasy</a:t>
                      </a:r>
                      <a:r>
                        <a:rPr lang="en-ZA"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so that the indicator could be achieved.</a:t>
                      </a:r>
                    </a:p>
                    <a:p>
                      <a:endParaRPr lang="en-ZA" sz="1400" b="0" baseline="0" dirty="0" smtClean="0">
                        <a:solidFill>
                          <a:schemeClr val="tx1"/>
                        </a:solidFill>
                        <a:effectLst/>
                        <a:latin typeface="Arial" panose="020B0604020202020204" pitchFamily="34" charset="0"/>
                        <a:cs typeface="Arial" panose="020B0604020202020204" pitchFamily="34" charset="0"/>
                      </a:endParaRPr>
                    </a:p>
                    <a:p>
                      <a:r>
                        <a:rPr lang="en-ZA" sz="1400" b="0" baseline="0" dirty="0" smtClean="0">
                          <a:solidFill>
                            <a:schemeClr val="tx1"/>
                          </a:solidFill>
                          <a:effectLst/>
                          <a:latin typeface="Arial" panose="020B0604020202020204" pitchFamily="34" charset="0"/>
                          <a:cs typeface="Arial" panose="020B0604020202020204" pitchFamily="34" charset="0"/>
                        </a:rPr>
                        <a:t>Performance will be monitored continuously and reported by the end of Quarter 4 2019/20</a:t>
                      </a:r>
                      <a:endParaRPr lang="en-ZA" sz="1400" b="0" baseline="0" dirty="0" smtClean="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0361574"/>
                  </a:ext>
                </a:extLst>
              </a:tr>
              <a:tr h="7360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Percentage of medical invoices finalised within 40 working days of receipt</a:t>
                      </a:r>
                      <a:endParaRPr lang="en-ZA" sz="1400" b="0" dirty="0" smtClean="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solidFill>
                            <a:srgbClr val="FF0000"/>
                          </a:solidFill>
                          <a:effectLst/>
                          <a:latin typeface="Arial" panose="020B0604020202020204" pitchFamily="34" charset="0"/>
                          <a:ea typeface="Times New Roman"/>
                          <a:cs typeface="Arial" panose="020B0604020202020204" pitchFamily="34" charset="0"/>
                        </a:rPr>
                        <a:t>70%</a:t>
                      </a:r>
                      <a:endParaRPr lang="en-ZA" sz="14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dirty="0" smtClean="0">
                          <a:solidFill>
                            <a:schemeClr val="tx1"/>
                          </a:solidFill>
                          <a:effectLst/>
                          <a:latin typeface="Arial" panose="020B0604020202020204" pitchFamily="34" charset="0"/>
                          <a:ea typeface="Calibri"/>
                          <a:cs typeface="Arial" panose="020B0604020202020204" pitchFamily="34" charset="0"/>
                        </a:rPr>
                        <a:t>Delays</a:t>
                      </a:r>
                      <a:r>
                        <a:rPr lang="en-ZA" sz="1400" baseline="0" dirty="0" smtClean="0">
                          <a:solidFill>
                            <a:schemeClr val="tx1"/>
                          </a:solidFill>
                          <a:effectLst/>
                          <a:latin typeface="Arial" panose="020B0604020202020204" pitchFamily="34" charset="0"/>
                          <a:ea typeface="Calibri"/>
                          <a:cs typeface="Arial" panose="020B0604020202020204" pitchFamily="34" charset="0"/>
                        </a:rPr>
                        <a:t> and challenges with n</a:t>
                      </a:r>
                      <a:r>
                        <a:rPr lang="en-ZA" sz="1400" dirty="0" smtClean="0">
                          <a:solidFill>
                            <a:schemeClr val="tx1"/>
                          </a:solidFill>
                          <a:effectLst/>
                          <a:latin typeface="Arial" panose="020B0604020202020204" pitchFamily="34" charset="0"/>
                          <a:ea typeface="Calibri"/>
                          <a:cs typeface="Arial" panose="020B0604020202020204" pitchFamily="34" charset="0"/>
                        </a:rPr>
                        <a:t>ew claims management system implementation. Manual</a:t>
                      </a:r>
                      <a:r>
                        <a:rPr lang="en-ZA" sz="1400" baseline="0" dirty="0" smtClean="0">
                          <a:solidFill>
                            <a:schemeClr val="tx1"/>
                          </a:solidFill>
                          <a:effectLst/>
                          <a:latin typeface="Arial" panose="020B0604020202020204" pitchFamily="34" charset="0"/>
                          <a:ea typeface="Calibri"/>
                          <a:cs typeface="Arial" panose="020B0604020202020204" pitchFamily="34" charset="0"/>
                        </a:rPr>
                        <a:t> claims processing of </a:t>
                      </a:r>
                      <a:r>
                        <a:rPr lang="en-ZA" sz="1400" dirty="0" smtClean="0">
                          <a:solidFill>
                            <a:schemeClr val="tx1"/>
                          </a:solidFill>
                          <a:effectLst/>
                          <a:latin typeface="Arial" panose="020B0604020202020204" pitchFamily="34" charset="0"/>
                          <a:ea typeface="Calibri"/>
                          <a:cs typeface="Arial" panose="020B0604020202020204" pitchFamily="34" charset="0"/>
                        </a:rPr>
                        <a:t> medical</a:t>
                      </a:r>
                      <a:r>
                        <a:rPr lang="en-ZA" sz="1400" baseline="0" dirty="0" smtClean="0">
                          <a:solidFill>
                            <a:schemeClr val="tx1"/>
                          </a:solidFill>
                          <a:effectLst/>
                          <a:latin typeface="Arial" panose="020B0604020202020204" pitchFamily="34" charset="0"/>
                          <a:ea typeface="Calibri"/>
                          <a:cs typeface="Arial" panose="020B0604020202020204" pitchFamily="34" charset="0"/>
                        </a:rPr>
                        <a:t> invoices outside the turnaround time  was done to reduce</a:t>
                      </a:r>
                      <a:r>
                        <a:rPr lang="en-ZA" sz="1400" dirty="0" smtClean="0">
                          <a:solidFill>
                            <a:schemeClr val="tx1"/>
                          </a:solidFill>
                          <a:effectLst/>
                          <a:latin typeface="Arial" panose="020B0604020202020204" pitchFamily="34" charset="0"/>
                          <a:ea typeface="Calibri"/>
                          <a:cs typeface="Arial" panose="020B0604020202020204" pitchFamily="34" charset="0"/>
                        </a:rPr>
                        <a:t> backlog.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0" dirty="0" smtClean="0">
                          <a:solidFill>
                            <a:schemeClr val="tx1"/>
                          </a:solidFill>
                          <a:effectLst/>
                          <a:latin typeface="Arial" panose="020B0604020202020204" pitchFamily="34" charset="0"/>
                          <a:ea typeface="Calibri"/>
                          <a:cs typeface="Arial" panose="020B0604020202020204" pitchFamily="34" charset="0"/>
                        </a:rPr>
                        <a:t>Catch-up plan will</a:t>
                      </a:r>
                      <a:r>
                        <a:rPr lang="en-ZA" sz="1400" b="0" baseline="0" dirty="0" smtClean="0">
                          <a:solidFill>
                            <a:schemeClr val="tx1"/>
                          </a:solidFill>
                          <a:effectLst/>
                          <a:latin typeface="Arial" panose="020B0604020202020204" pitchFamily="34" charset="0"/>
                          <a:ea typeface="Calibri"/>
                          <a:cs typeface="Arial" panose="020B0604020202020204" pitchFamily="34" charset="0"/>
                        </a:rPr>
                        <a:t> be implemented  to improve performance once the system is fully functional.</a:t>
                      </a:r>
                      <a:endParaRPr lang="en-ZA" sz="1400" b="0" dirty="0" smtClean="0">
                        <a:solidFill>
                          <a:schemeClr val="tx1"/>
                        </a:solidFill>
                        <a:effectLst/>
                        <a:latin typeface="Arial" panose="020B0604020202020204" pitchFamily="34" charset="0"/>
                        <a:ea typeface="Calibri"/>
                        <a:cs typeface="Arial" panose="020B0604020202020204" pitchFamily="34" charset="0"/>
                      </a:endParaRPr>
                    </a:p>
                    <a:p>
                      <a:endParaRPr lang="en-ZA" sz="1400" b="0" dirty="0" smtClean="0">
                        <a:solidFill>
                          <a:schemeClr val="tx1"/>
                        </a:solidFill>
                        <a:effectLst/>
                        <a:latin typeface="Arial" panose="020B0604020202020204" pitchFamily="34" charset="0"/>
                        <a:ea typeface="Calibri"/>
                        <a:cs typeface="Arial" panose="020B0604020202020204" pitchFamily="34" charset="0"/>
                      </a:endParaRPr>
                    </a:p>
                    <a:p>
                      <a:r>
                        <a:rPr lang="en-ZA" sz="1400" b="0" dirty="0" smtClean="0">
                          <a:solidFill>
                            <a:schemeClr val="tx1"/>
                          </a:solidFill>
                          <a:effectLst/>
                          <a:latin typeface="Arial" panose="020B0604020202020204" pitchFamily="34" charset="0"/>
                          <a:ea typeface="Calibri"/>
                          <a:cs typeface="Arial" panose="020B0604020202020204" pitchFamily="34" charset="0"/>
                        </a:rPr>
                        <a:t>Continuous on the job training on Processing of  </a:t>
                      </a:r>
                      <a:r>
                        <a:rPr lang="en-ZA" sz="1400" b="0" dirty="0" err="1" smtClean="0">
                          <a:solidFill>
                            <a:schemeClr val="tx1"/>
                          </a:solidFill>
                          <a:effectLst/>
                          <a:latin typeface="Arial" panose="020B0604020202020204" pitchFamily="34" charset="0"/>
                          <a:ea typeface="Calibri"/>
                          <a:cs typeface="Arial" panose="020B0604020202020204" pitchFamily="34" charset="0"/>
                        </a:rPr>
                        <a:t>CompEasy</a:t>
                      </a:r>
                      <a:endParaRPr lang="en-ZA" sz="1400" b="0" dirty="0" smtClean="0">
                        <a:solidFill>
                          <a:schemeClr val="tx1"/>
                        </a:solidFill>
                        <a:effectLst/>
                        <a:latin typeface="Arial" panose="020B0604020202020204" pitchFamily="34" charset="0"/>
                        <a:ea typeface="Calibri"/>
                        <a:cs typeface="Arial" panose="020B0604020202020204" pitchFamily="34" charset="0"/>
                      </a:endParaRPr>
                    </a:p>
                    <a:p>
                      <a:endParaRPr lang="en-ZA" sz="1400" b="0" dirty="0" smtClean="0">
                        <a:solidFill>
                          <a:schemeClr val="tx1"/>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Performance will be monitored continuously and reported by the end of Quarter 4 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7685999"/>
                  </a:ext>
                </a:extLst>
              </a:tr>
            </a:tbl>
          </a:graphicData>
        </a:graphic>
      </p:graphicFrame>
      <p:sp>
        <p:nvSpPr>
          <p:cNvPr id="4" name="Slide Number Placeholder 3"/>
          <p:cNvSpPr>
            <a:spLocks noGrp="1"/>
          </p:cNvSpPr>
          <p:nvPr>
            <p:ph type="sldNum" sz="quarter" idx="12"/>
          </p:nvPr>
        </p:nvSpPr>
        <p:spPr>
          <a:xfrm>
            <a:off x="6813255" y="6473320"/>
            <a:ext cx="2130329" cy="290738"/>
          </a:xfrm>
        </p:spPr>
        <p:txBody>
          <a:bodyPr/>
          <a:lstStyle/>
          <a:p>
            <a:pPr>
              <a:defRPr/>
            </a:pPr>
            <a:fld id="{A79B0E16-3B21-4DA7-809D-032F5E4D0A06}" type="slidenum">
              <a:rPr lang="en-US" b="1">
                <a:solidFill>
                  <a:prstClr val="white"/>
                </a:solidFill>
              </a:rPr>
              <a:pPr>
                <a:defRPr/>
              </a:pPr>
              <a:t>19</a:t>
            </a:fld>
            <a:endParaRPr lang="en-US" b="1" dirty="0">
              <a:solidFill>
                <a:prstClr val="white"/>
              </a:solidFill>
            </a:endParaRPr>
          </a:p>
        </p:txBody>
      </p:sp>
    </p:spTree>
    <p:extLst>
      <p:ext uri="{BB962C8B-B14F-4D97-AF65-F5344CB8AC3E}">
        <p14:creationId xmlns:p14="http://schemas.microsoft.com/office/powerpoint/2010/main" xmlns="" val="4126236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2" name="Slide Number Placeholder 1"/>
          <p:cNvSpPr>
            <a:spLocks noGrp="1"/>
          </p:cNvSpPr>
          <p:nvPr>
            <p:ph type="sldNum" sz="quarter" idx="12"/>
          </p:nvPr>
        </p:nvSpPr>
        <p:spPr bwMode="auto">
          <a:xfrm>
            <a:off x="7010400"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2</a:t>
            </a:fld>
            <a:endParaRPr lang="en-US" altLang="en-US" sz="1200" b="1" dirty="0">
              <a:solidFill>
                <a:schemeClr val="bg1"/>
              </a:solidFill>
            </a:endParaRPr>
          </a:p>
        </p:txBody>
      </p:sp>
      <p:sp>
        <p:nvSpPr>
          <p:cNvPr id="8" name="Content Placeholder 2"/>
          <p:cNvSpPr txBox="1">
            <a:spLocks/>
          </p:cNvSpPr>
          <p:nvPr/>
        </p:nvSpPr>
        <p:spPr bwMode="auto">
          <a:xfrm>
            <a:off x="285750" y="1327730"/>
            <a:ext cx="8529637" cy="4915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buAutoNum type="arabicPeriod"/>
            </a:pPr>
            <a:r>
              <a:rPr lang="en-US" altLang="en-US" sz="2400" dirty="0">
                <a:latin typeface="Arial" charset="0"/>
              </a:rPr>
              <a:t>Introduction </a:t>
            </a:r>
          </a:p>
          <a:p>
            <a:pPr lvl="0">
              <a:buAutoNum type="arabicPeriod"/>
            </a:pPr>
            <a:r>
              <a:rPr lang="en-US" altLang="en-US" sz="2400" dirty="0">
                <a:latin typeface="Arial" charset="0"/>
              </a:rPr>
              <a:t>Vision and Mission </a:t>
            </a:r>
          </a:p>
          <a:p>
            <a:pPr lvl="0">
              <a:buAutoNum type="arabicPeriod"/>
            </a:pPr>
            <a:r>
              <a:rPr lang="en-US" altLang="en-US" sz="2400" dirty="0">
                <a:latin typeface="Arial" charset="0"/>
              </a:rPr>
              <a:t>Footprint</a:t>
            </a:r>
          </a:p>
          <a:p>
            <a:pPr lvl="0">
              <a:buAutoNum type="arabicPeriod"/>
            </a:pPr>
            <a:r>
              <a:rPr lang="en-US" altLang="en-US" sz="2400" dirty="0">
                <a:latin typeface="Arial" charset="0"/>
              </a:rPr>
              <a:t>Strategic Focus and Service Offerings</a:t>
            </a:r>
          </a:p>
          <a:p>
            <a:pPr lvl="0">
              <a:buAutoNum type="arabicPeriod"/>
            </a:pPr>
            <a:r>
              <a:rPr lang="en-US" altLang="en-US" sz="2400" dirty="0">
                <a:latin typeface="Arial" charset="0"/>
              </a:rPr>
              <a:t>Link to Government Outcomes </a:t>
            </a:r>
          </a:p>
          <a:p>
            <a:pPr lvl="0">
              <a:buAutoNum type="arabicPeriod"/>
            </a:pPr>
            <a:r>
              <a:rPr lang="en-US" altLang="en-US" sz="2400" dirty="0">
                <a:latin typeface="Arial" charset="0"/>
              </a:rPr>
              <a:t>Quarter 3</a:t>
            </a:r>
            <a:r>
              <a:rPr lang="en-US" altLang="en-US" sz="2400" dirty="0" smtClean="0">
                <a:latin typeface="Arial" charset="0"/>
              </a:rPr>
              <a:t> </a:t>
            </a:r>
            <a:r>
              <a:rPr lang="en-US" altLang="en-US" sz="2400" dirty="0">
                <a:latin typeface="Arial" charset="0"/>
              </a:rPr>
              <a:t>Performance</a:t>
            </a:r>
          </a:p>
          <a:p>
            <a:pPr lvl="0">
              <a:buAutoNum type="arabicPeriod"/>
            </a:pPr>
            <a:r>
              <a:rPr lang="en-US" altLang="en-US" sz="2400" dirty="0">
                <a:latin typeface="Arial" charset="0"/>
              </a:rPr>
              <a:t>Provincial Breakdown</a:t>
            </a:r>
          </a:p>
          <a:p>
            <a:pPr marL="0" indent="0">
              <a:spcBef>
                <a:spcPct val="0"/>
              </a:spcBef>
              <a:buFontTx/>
              <a:buAutoNum type="arabicPeriod"/>
            </a:pPr>
            <a:r>
              <a:rPr lang="en-US" altLang="en-US" sz="2400" dirty="0" smtClean="0">
                <a:solidFill>
                  <a:prstClr val="black"/>
                </a:solidFill>
                <a:latin typeface="Arial" charset="0"/>
                <a:ea typeface="ＭＳ Ｐゴシック" pitchFamily="34" charset="-128"/>
              </a:rPr>
              <a:t> Expenditure </a:t>
            </a:r>
            <a:r>
              <a:rPr lang="en-US" altLang="en-US" sz="2400" dirty="0">
                <a:solidFill>
                  <a:prstClr val="black"/>
                </a:solidFill>
                <a:latin typeface="Arial" charset="0"/>
                <a:ea typeface="ＭＳ Ｐゴシック" pitchFamily="34" charset="-128"/>
              </a:rPr>
              <a:t>Vs. </a:t>
            </a:r>
            <a:r>
              <a:rPr lang="en-US" altLang="en-US" sz="2400" dirty="0" smtClean="0">
                <a:solidFill>
                  <a:prstClr val="black"/>
                </a:solidFill>
                <a:latin typeface="Arial" charset="0"/>
                <a:ea typeface="ＭＳ Ｐゴシック" pitchFamily="34" charset="-128"/>
              </a:rPr>
              <a:t>Performance</a:t>
            </a:r>
          </a:p>
        </p:txBody>
      </p:sp>
    </p:spTree>
    <p:extLst>
      <p:ext uri="{BB962C8B-B14F-4D97-AF65-F5344CB8AC3E}">
        <p14:creationId xmlns:p14="http://schemas.microsoft.com/office/powerpoint/2010/main" xmlns="" val="3709399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22335" y="3073256"/>
            <a:ext cx="8229600" cy="1143000"/>
          </a:xfrm>
        </p:spPr>
        <p:txBody>
          <a:bodyPr/>
          <a:lstStyle/>
          <a:p>
            <a:pPr lvl="0">
              <a:spcBef>
                <a:spcPct val="20000"/>
              </a:spcBef>
              <a:defRPr/>
            </a:pPr>
            <a: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t>PROVINCIAL </a:t>
            </a:r>
            <a:r>
              <a:rPr lang="en-US" altLang="en-US" sz="3200" b="1" kern="0" dirty="0" smtClean="0">
                <a:solidFill>
                  <a:srgbClr val="000000"/>
                </a:solidFill>
                <a:latin typeface="Arial" panose="020B0604020202020204" pitchFamily="34" charset="0"/>
                <a:ea typeface="ＭＳ Ｐゴシック" pitchFamily="34" charset="-128"/>
                <a:cs typeface="Arial" panose="020B0604020202020204" pitchFamily="34" charset="0"/>
              </a:rPr>
              <a:t>BREAKDOWN </a:t>
            </a:r>
            <a: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t/>
            </a:r>
            <a:b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br>
            <a:endParaRPr lang="en-US" sz="3200" b="1" dirty="0">
              <a:solidFill>
                <a:srgbClr val="000000"/>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9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3920EC9B-F213-4794-9686-B4DEABB24D7C}" type="slidenum">
              <a:rPr lang="en-US" altLang="en-US" sz="1200" b="1">
                <a:solidFill>
                  <a:schemeClr val="bg1"/>
                </a:solidFill>
              </a:rPr>
              <a:pPr>
                <a:defRPr/>
              </a:pPr>
              <a:t>20</a:t>
            </a:fld>
            <a:endParaRPr lang="en-US" altLang="en-US" sz="1200" b="1" dirty="0">
              <a:solidFill>
                <a:schemeClr val="bg1"/>
              </a:solidFill>
            </a:endParaRPr>
          </a:p>
        </p:txBody>
      </p:sp>
    </p:spTree>
    <p:extLst>
      <p:ext uri="{BB962C8B-B14F-4D97-AF65-F5344CB8AC3E}">
        <p14:creationId xmlns:p14="http://schemas.microsoft.com/office/powerpoint/2010/main" xmlns="" val="2190405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a:solidFill>
                  <a:srgbClr val="000000"/>
                </a:solidFill>
                <a:latin typeface="+mn-lt"/>
                <a:ea typeface="ＭＳ Ｐゴシック" pitchFamily="-80" charset="-128"/>
                <a:cs typeface="Arial" pitchFamily="34" charset="0"/>
              </a:rPr>
              <a:t>PROVINCIAL BREAKDOWN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7010400" y="646191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chemeClr val="bg1"/>
                </a:solidFill>
              </a:rPr>
              <a:pPr eaLnBrk="1" hangingPunct="1">
                <a:spcBef>
                  <a:spcPct val="0"/>
                </a:spcBef>
                <a:buFontTx/>
                <a:buNone/>
              </a:pPr>
              <a:t>21</a:t>
            </a:fld>
            <a:endParaRPr lang="en-US" altLang="en-US" sz="1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60815893"/>
              </p:ext>
            </p:extLst>
          </p:nvPr>
        </p:nvGraphicFramePr>
        <p:xfrm>
          <a:off x="236053" y="1251881"/>
          <a:ext cx="8618143" cy="4854613"/>
        </p:xfrm>
        <a:graphic>
          <a:graphicData uri="http://schemas.openxmlformats.org/drawingml/2006/table">
            <a:tbl>
              <a:tblPr>
                <a:tableStyleId>{5C22544A-7EE6-4342-B048-85BDC9FD1C3A}</a:tableStyleId>
              </a:tblPr>
              <a:tblGrid>
                <a:gridCol w="1576978">
                  <a:extLst>
                    <a:ext uri="{9D8B030D-6E8A-4147-A177-3AD203B41FA5}">
                      <a16:colId xmlns:a16="http://schemas.microsoft.com/office/drawing/2014/main" xmlns="" val="20000"/>
                    </a:ext>
                  </a:extLst>
                </a:gridCol>
                <a:gridCol w="1985970">
                  <a:extLst>
                    <a:ext uri="{9D8B030D-6E8A-4147-A177-3AD203B41FA5}">
                      <a16:colId xmlns:a16="http://schemas.microsoft.com/office/drawing/2014/main" xmlns="" val="20001"/>
                    </a:ext>
                  </a:extLst>
                </a:gridCol>
                <a:gridCol w="2387350">
                  <a:extLst>
                    <a:ext uri="{9D8B030D-6E8A-4147-A177-3AD203B41FA5}">
                      <a16:colId xmlns:a16="http://schemas.microsoft.com/office/drawing/2014/main" xmlns="" val="20002"/>
                    </a:ext>
                  </a:extLst>
                </a:gridCol>
                <a:gridCol w="2667845">
                  <a:extLst>
                    <a:ext uri="{9D8B030D-6E8A-4147-A177-3AD203B41FA5}">
                      <a16:colId xmlns:a16="http://schemas.microsoft.com/office/drawing/2014/main" xmlns="" val="20003"/>
                    </a:ext>
                  </a:extLst>
                </a:gridCol>
              </a:tblGrid>
              <a:tr h="569941">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t>85% OF PRE- AUTHORISATIONS RESPONDED TO WITHIN 10 WORKING DAYS ON PREVIOUSLY FINALISED CASES</a:t>
                      </a:r>
                      <a:endParaRPr lang="en-ZA" sz="1600" b="1" dirty="0" smtClean="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649605">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Province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600" b="1" u="none" strike="noStrike" dirty="0" smtClean="0">
                          <a:solidFill>
                            <a:schemeClr val="tx1"/>
                          </a:solidFill>
                          <a:effectLst/>
                          <a:latin typeface="Arial" panose="020B0604020202020204" pitchFamily="34" charset="0"/>
                          <a:cs typeface="Arial" panose="020B0604020202020204" pitchFamily="34" charset="0"/>
                        </a:rPr>
                        <a:t>Total Received</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tx1"/>
                          </a:solidFill>
                          <a:effectLst/>
                          <a:latin typeface="Arial" panose="020B0604020202020204" pitchFamily="34" charset="0"/>
                          <a:cs typeface="Arial" panose="020B0604020202020204" pitchFamily="34" charset="0"/>
                        </a:rPr>
                        <a:t>Pre-authorisations</a:t>
                      </a:r>
                      <a:r>
                        <a:rPr lang="en-ZA" sz="1600" b="1" i="0" u="none" strike="noStrike" baseline="0" dirty="0" smtClean="0">
                          <a:solidFill>
                            <a:schemeClr val="tx1"/>
                          </a:solidFill>
                          <a:effectLst/>
                          <a:latin typeface="Arial" panose="020B0604020202020204" pitchFamily="34" charset="0"/>
                          <a:cs typeface="Arial" panose="020B0604020202020204" pitchFamily="34" charset="0"/>
                        </a:rPr>
                        <a:t> responded to within 10 working days</a:t>
                      </a:r>
                      <a:endParaRPr lang="en-ZA" sz="1600" b="1"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tx1"/>
                          </a:solidFill>
                          <a:effectLst/>
                          <a:latin typeface="Arial" panose="020B0604020202020204" pitchFamily="34" charset="0"/>
                          <a:cs typeface="Arial" panose="020B0604020202020204" pitchFamily="34" charset="0"/>
                        </a:rPr>
                        <a:t>% Pre-authorisations</a:t>
                      </a:r>
                      <a:r>
                        <a:rPr lang="en-ZA" sz="1600" b="1" i="0" u="none" strike="noStrike" baseline="0" dirty="0" smtClean="0">
                          <a:solidFill>
                            <a:schemeClr val="tx1"/>
                          </a:solidFill>
                          <a:effectLst/>
                          <a:latin typeface="Arial" panose="020B0604020202020204" pitchFamily="34" charset="0"/>
                          <a:cs typeface="Arial" panose="020B0604020202020204" pitchFamily="34" charset="0"/>
                        </a:rPr>
                        <a:t> responded to within 10 working days</a:t>
                      </a:r>
                      <a:endParaRPr lang="en-ZA" sz="1600" b="1"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EC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472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464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FS</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GP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586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558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KZN</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308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307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LP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a:solidFill>
                            <a:srgbClr val="000000"/>
                          </a:solidFill>
                          <a:effectLst/>
                          <a:latin typeface="Calibri"/>
                        </a:rPr>
                        <a:t>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MP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NC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a:solidFill>
                            <a:srgbClr val="000000"/>
                          </a:solidFill>
                          <a:effectLst/>
                          <a:latin typeface="Calibri"/>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NW</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a:solidFill>
                            <a:srgbClr val="000000"/>
                          </a:solidFill>
                          <a:effectLst/>
                          <a:latin typeface="Calibri"/>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62198">
                <a:tc>
                  <a:txBody>
                    <a:bodyPr/>
                    <a:lstStyle/>
                    <a:p>
                      <a:pPr algn="l" fontAlgn="b"/>
                      <a:r>
                        <a:rPr lang="en-ZA" sz="1600" b="1" u="none" strike="noStrike" dirty="0">
                          <a:solidFill>
                            <a:schemeClr val="tx1"/>
                          </a:solidFill>
                          <a:effectLst/>
                          <a:latin typeface="Arial" panose="020B0604020202020204" pitchFamily="34" charset="0"/>
                          <a:cs typeface="Arial" panose="020B0604020202020204" pitchFamily="34" charset="0"/>
                        </a:rPr>
                        <a:t>WC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386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376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283845">
                <a:tc>
                  <a:txBody>
                    <a:bodyPr/>
                    <a:lstStyle/>
                    <a:p>
                      <a:pPr algn="l" fontAlgn="b"/>
                      <a:r>
                        <a:rPr lang="en-ZA" sz="1600" b="1" i="0" u="none" strike="noStrike" dirty="0" smtClean="0">
                          <a:solidFill>
                            <a:schemeClr val="tx1"/>
                          </a:solidFill>
                          <a:effectLst/>
                          <a:latin typeface="Arial" panose="020B0604020202020204" pitchFamily="34" charset="0"/>
                          <a:cs typeface="Arial" panose="020B0604020202020204" pitchFamily="34" charset="0"/>
                        </a:rPr>
                        <a:t>Total</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smtClean="0">
                          <a:solidFill>
                            <a:srgbClr val="000000"/>
                          </a:solidFill>
                          <a:effectLst/>
                          <a:latin typeface="Calibri"/>
                        </a:rPr>
                        <a:t>2350</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smtClean="0">
                          <a:solidFill>
                            <a:srgbClr val="000000"/>
                          </a:solidFill>
                          <a:effectLst/>
                          <a:latin typeface="Calibri"/>
                        </a:rPr>
                        <a:t>2295</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smtClean="0">
                          <a:solidFill>
                            <a:srgbClr val="000000"/>
                          </a:solidFill>
                          <a:effectLst/>
                          <a:latin typeface="Calibri"/>
                        </a:rPr>
                        <a:t>97%</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11963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598624"/>
            <a:ext cx="8743950" cy="608682"/>
          </a:xfrm>
        </p:spPr>
        <p:txBody>
          <a:bodyPr/>
          <a:lstStyle/>
          <a:p>
            <a:pPr eaLnBrk="1" fontAlgn="b" hangingPunct="1">
              <a:spcBef>
                <a:spcPts val="0"/>
              </a:spcBef>
              <a:spcAft>
                <a:spcPts val="0"/>
              </a:spcAft>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1600" b="1" dirty="0">
                <a:solidFill>
                  <a:srgbClr val="000000"/>
                </a:solidFill>
                <a:latin typeface="Arial" panose="020B0604020202020204" pitchFamily="34" charset="0"/>
                <a:ea typeface="ＭＳ Ｐゴシック" pitchFamily="-80" charset="-128"/>
                <a:cs typeface="Arial" panose="020B0604020202020204" pitchFamily="34" charset="0"/>
              </a:rPr>
              <a:t>PROVINCIAL BREAKDOWN 2019/20</a:t>
            </a:r>
            <a:br>
              <a:rPr lang="en-ZA" sz="1600" b="1" dirty="0">
                <a:solidFill>
                  <a:srgbClr val="000000"/>
                </a:solidFill>
                <a:latin typeface="Arial" panose="020B0604020202020204" pitchFamily="34" charset="0"/>
                <a:ea typeface="ＭＳ Ｐゴシック" pitchFamily="-80" charset="-128"/>
                <a:cs typeface="Arial" panose="020B0604020202020204" pitchFamily="34" charset="0"/>
              </a:rPr>
            </a:br>
            <a:r>
              <a:rPr lang="en-US" sz="1400" b="1" dirty="0">
                <a:solidFill>
                  <a:prstClr val="black"/>
                </a:solidFill>
                <a:latin typeface="Arial" panose="020B0604020202020204" pitchFamily="34" charset="0"/>
                <a:ea typeface="+mn-ea"/>
                <a:cs typeface="Arial" panose="020B0604020202020204" pitchFamily="34" charset="0"/>
              </a:rPr>
              <a:t>85% OF PRE- AUTHORISATIONS RESPONDED TO WITHIN 10 WORKING DAYS ON PREVIOUSLY FINALISED CASES</a:t>
            </a:r>
            <a:r>
              <a:rPr lang="en-ZA" sz="1600" b="1" dirty="0">
                <a:solidFill>
                  <a:prstClr val="black"/>
                </a:solidFill>
                <a:ea typeface="+mn-ea"/>
                <a:cs typeface="+mn-cs"/>
              </a:rPr>
              <a:t/>
            </a:r>
            <a:br>
              <a:rPr lang="en-ZA" sz="1600" b="1" dirty="0">
                <a:solidFill>
                  <a:prstClr val="black"/>
                </a:solidFill>
                <a:ea typeface="+mn-ea"/>
                <a:cs typeface="+mn-cs"/>
              </a:rPr>
            </a:b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699239" y="652628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8D8CDD07-EF62-403B-B26D-BE8DB3348194}" type="slidenum">
              <a:rPr lang="en-US" altLang="en-US" sz="1200" b="1">
                <a:solidFill>
                  <a:schemeClr val="bg1"/>
                </a:solidFill>
              </a:rPr>
              <a:pPr eaLnBrk="1" hangingPunct="1">
                <a:spcBef>
                  <a:spcPct val="0"/>
                </a:spcBef>
                <a:buNone/>
                <a:defRPr/>
              </a:pPr>
              <a:t>22</a:t>
            </a:fld>
            <a:endParaRPr lang="en-US" altLang="en-US" sz="1200" b="1" dirty="0">
              <a:solidFill>
                <a:schemeClr val="bg1"/>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994815391"/>
              </p:ext>
            </p:extLst>
          </p:nvPr>
        </p:nvGraphicFramePr>
        <p:xfrm>
          <a:off x="313118" y="1353234"/>
          <a:ext cx="8589819" cy="5028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64774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a:solidFill>
                  <a:srgbClr val="000000"/>
                </a:solidFill>
                <a:latin typeface="+mn-lt"/>
                <a:ea typeface="ＭＳ Ｐゴシック" pitchFamily="-80" charset="-128"/>
                <a:cs typeface="Arial" pitchFamily="34" charset="0"/>
              </a:rPr>
              <a:t>PROVINCIAL BREAKDOWN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846379" y="656391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chemeClr val="bg1"/>
                </a:solidFill>
              </a:rPr>
              <a:pPr eaLnBrk="1" hangingPunct="1">
                <a:spcBef>
                  <a:spcPct val="0"/>
                </a:spcBef>
                <a:buFontTx/>
                <a:buNone/>
              </a:pPr>
              <a:t>23</a:t>
            </a:fld>
            <a:endParaRPr lang="en-US" altLang="en-US" sz="12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2785627320"/>
              </p:ext>
            </p:extLst>
          </p:nvPr>
        </p:nvGraphicFramePr>
        <p:xfrm>
          <a:off x="236028" y="1013346"/>
          <a:ext cx="8677063" cy="4864040"/>
        </p:xfrm>
        <a:graphic>
          <a:graphicData uri="http://schemas.openxmlformats.org/drawingml/2006/table">
            <a:tbl>
              <a:tblPr>
                <a:tableStyleId>{5C22544A-7EE6-4342-B048-85BDC9FD1C3A}</a:tableStyleId>
              </a:tblPr>
              <a:tblGrid>
                <a:gridCol w="1735412">
                  <a:extLst>
                    <a:ext uri="{9D8B030D-6E8A-4147-A177-3AD203B41FA5}">
                      <a16:colId xmlns:a16="http://schemas.microsoft.com/office/drawing/2014/main" xmlns="" val="20000"/>
                    </a:ext>
                  </a:extLst>
                </a:gridCol>
                <a:gridCol w="1735412">
                  <a:extLst>
                    <a:ext uri="{9D8B030D-6E8A-4147-A177-3AD203B41FA5}">
                      <a16:colId xmlns:a16="http://schemas.microsoft.com/office/drawing/2014/main" xmlns="" val="20001"/>
                    </a:ext>
                  </a:extLst>
                </a:gridCol>
                <a:gridCol w="2432523">
                  <a:extLst>
                    <a:ext uri="{9D8B030D-6E8A-4147-A177-3AD203B41FA5}">
                      <a16:colId xmlns:a16="http://schemas.microsoft.com/office/drawing/2014/main" xmlns="" val="20002"/>
                    </a:ext>
                  </a:extLst>
                </a:gridCol>
                <a:gridCol w="2773716">
                  <a:extLst>
                    <a:ext uri="{9D8B030D-6E8A-4147-A177-3AD203B41FA5}">
                      <a16:colId xmlns:a16="http://schemas.microsoft.com/office/drawing/2014/main" xmlns="" val="20003"/>
                    </a:ext>
                  </a:extLst>
                </a:gridCol>
              </a:tblGrid>
              <a:tr h="771525">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85% OF COMPLIANT ASSISTIVE DEVICES REQUESTS  RESPONDED TO WITHIN 15 WORKING DAYS OF RECEIPT</a:t>
                      </a:r>
                    </a:p>
                    <a:p>
                      <a:pPr marL="0" marR="0" indent="0" algn="l" defTabSz="457200" rtl="0" eaLnBrk="1" fontAlgn="b" latinLnBrk="0" hangingPunct="1">
                        <a:lnSpc>
                          <a:spcPct val="100000"/>
                        </a:lnSpc>
                        <a:spcBef>
                          <a:spcPts val="0"/>
                        </a:spcBef>
                        <a:spcAft>
                          <a:spcPts val="0"/>
                        </a:spcAft>
                        <a:buClrTx/>
                        <a:buSzTx/>
                        <a:buFontTx/>
                        <a:buNone/>
                        <a:tabLst/>
                        <a:defRPr/>
                      </a:pPr>
                      <a:endParaRPr lang="en-ZA" sz="1800" b="1" dirty="0" smtClean="0">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591935">
                <a:tc>
                  <a:txBody>
                    <a:bodyPr/>
                    <a:lstStyle/>
                    <a:p>
                      <a:pPr algn="l" fontAlgn="b"/>
                      <a:r>
                        <a:rPr lang="en-ZA" sz="1600" b="1" u="none" strike="noStrike" dirty="0">
                          <a:effectLst/>
                          <a:latin typeface="Arial" panose="020B0604020202020204" pitchFamily="34" charset="0"/>
                          <a:cs typeface="Arial" panose="020B0604020202020204" pitchFamily="34" charset="0"/>
                        </a:rPr>
                        <a:t>Province</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u="none" strike="noStrike" dirty="0" smtClean="0">
                          <a:effectLst/>
                          <a:latin typeface="Arial" panose="020B0604020202020204" pitchFamily="34" charset="0"/>
                          <a:cs typeface="Arial" panose="020B0604020202020204" pitchFamily="34" charset="0"/>
                        </a:rPr>
                        <a:t>Requests Received</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u="none" strike="noStrike" dirty="0" smtClean="0">
                          <a:effectLst/>
                          <a:latin typeface="Arial" panose="020B0604020202020204" pitchFamily="34" charset="0"/>
                          <a:cs typeface="Arial" panose="020B0604020202020204" pitchFamily="34" charset="0"/>
                        </a:rPr>
                        <a:t>Actual</a:t>
                      </a:r>
                      <a:r>
                        <a:rPr lang="en-ZA" sz="1600" b="1" u="none" strike="noStrike" baseline="0" dirty="0" smtClean="0">
                          <a:effectLst/>
                          <a:latin typeface="Arial" panose="020B0604020202020204" pitchFamily="34" charset="0"/>
                          <a:cs typeface="Arial" panose="020B0604020202020204" pitchFamily="34" charset="0"/>
                        </a:rPr>
                        <a:t> Performance</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Achievement</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EC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FS</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GP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KZN</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LP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MP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NC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NW</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WC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0058">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809</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764</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94%</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006213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709005"/>
            <a:ext cx="8743950" cy="608682"/>
          </a:xfrm>
        </p:spPr>
        <p:txBody>
          <a:bodyPr/>
          <a:lstStyle/>
          <a:p>
            <a:pPr eaLnBrk="1" fontAlgn="b" hangingPunct="1">
              <a:spcBef>
                <a:spcPts val="0"/>
              </a:spcBef>
              <a:spcAft>
                <a:spcPts val="0"/>
              </a:spcAft>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a:solidFill>
                  <a:srgbClr val="000000"/>
                </a:solidFill>
                <a:latin typeface="Arial" panose="020B0604020202020204" pitchFamily="34" charset="0"/>
                <a:ea typeface="ＭＳ Ｐゴシック" pitchFamily="-80" charset="-128"/>
                <a:cs typeface="Arial" panose="020B0604020202020204" pitchFamily="34" charset="0"/>
              </a:rPr>
              <a:t>PROVINCIAL BREAKDOWN 2019/20</a:t>
            </a:r>
            <a:br>
              <a:rPr lang="en-ZA" sz="2000" b="1" dirty="0">
                <a:solidFill>
                  <a:srgbClr val="000000"/>
                </a:solidFill>
                <a:latin typeface="Arial" panose="020B0604020202020204" pitchFamily="34" charset="0"/>
                <a:ea typeface="ＭＳ Ｐゴシック" pitchFamily="-80" charset="-128"/>
                <a:cs typeface="Arial" panose="020B0604020202020204" pitchFamily="34" charset="0"/>
              </a:rPr>
            </a:br>
            <a:r>
              <a:rPr lang="en-US" sz="1600" b="1" dirty="0">
                <a:solidFill>
                  <a:prstClr val="black"/>
                </a:solidFill>
                <a:latin typeface="Arial" panose="020B0604020202020204" pitchFamily="34" charset="0"/>
                <a:ea typeface="+mn-ea"/>
                <a:cs typeface="Arial" panose="020B0604020202020204" pitchFamily="34" charset="0"/>
              </a:rPr>
              <a:t>85% OF COMPLIANT ASSISTIVE DEVICES REQUESTS  RESPONDED TO WITHIN 15 WORKING DAYS OF RECEIPT</a:t>
            </a:r>
            <a:br>
              <a:rPr lang="en-US" sz="1600" b="1" dirty="0">
                <a:solidFill>
                  <a:prstClr val="black"/>
                </a:solidFill>
                <a:latin typeface="Arial" panose="020B0604020202020204" pitchFamily="34" charset="0"/>
                <a:ea typeface="+mn-ea"/>
                <a:cs typeface="Arial" panose="020B0604020202020204" pitchFamily="34" charset="0"/>
              </a:rPr>
            </a:br>
            <a:r>
              <a:rPr lang="en-ZA" sz="1600" b="1" dirty="0">
                <a:solidFill>
                  <a:prstClr val="black"/>
                </a:solidFill>
                <a:latin typeface="Arial" panose="020B0604020202020204" pitchFamily="34" charset="0"/>
                <a:ea typeface="+mn-ea"/>
                <a:cs typeface="Arial" panose="020B0604020202020204" pitchFamily="34" charset="0"/>
              </a:rPr>
              <a:t/>
            </a:r>
            <a:br>
              <a:rPr lang="en-ZA" sz="1600" b="1" dirty="0">
                <a:solidFill>
                  <a:prstClr val="black"/>
                </a:solidFill>
                <a:latin typeface="Arial" panose="020B0604020202020204" pitchFamily="34" charset="0"/>
                <a:ea typeface="+mn-ea"/>
                <a:cs typeface="Arial" panose="020B0604020202020204" pitchFamily="34" charset="0"/>
              </a:rPr>
            </a:b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846379" y="656391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8D8CDD07-EF62-403B-B26D-BE8DB3348194}" type="slidenum">
              <a:rPr lang="en-US" altLang="en-US" sz="1200">
                <a:solidFill>
                  <a:schemeClr val="bg1"/>
                </a:solidFill>
              </a:rPr>
              <a:pPr eaLnBrk="1" hangingPunct="1">
                <a:spcBef>
                  <a:spcPct val="0"/>
                </a:spcBef>
                <a:buNone/>
                <a:defRPr/>
              </a:pPr>
              <a:t>24</a:t>
            </a:fld>
            <a:endParaRPr lang="en-US" altLang="en-US" sz="1200" dirty="0">
              <a:solidFill>
                <a:schemeClr val="bg1"/>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3187827438"/>
              </p:ext>
            </p:extLst>
          </p:nvPr>
        </p:nvGraphicFramePr>
        <p:xfrm>
          <a:off x="415660" y="1317689"/>
          <a:ext cx="8238837" cy="4883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50309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1475" y="2130450"/>
            <a:ext cx="8086725" cy="1470025"/>
          </a:xfrm>
        </p:spPr>
        <p:txBody>
          <a:bodyPr/>
          <a:lstStyle/>
          <a:p>
            <a:r>
              <a:rPr lang="en-ZA" b="1" dirty="0" smtClean="0">
                <a:latin typeface="Arial" panose="020B0604020202020204" pitchFamily="34" charset="0"/>
                <a:cs typeface="Arial" panose="020B0604020202020204" pitchFamily="34" charset="0"/>
              </a:rPr>
              <a:t>EXPENDITURE VS. PERFORMANCE</a:t>
            </a:r>
            <a:endParaRPr lang="en-Z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910387" y="6356375"/>
            <a:ext cx="2133600" cy="365125"/>
          </a:xfrm>
        </p:spPr>
        <p:txBody>
          <a:bodyPr/>
          <a:lstStyle/>
          <a:p>
            <a:pPr>
              <a:defRPr/>
            </a:pPr>
            <a:fld id="{A79B0E16-3B21-4DA7-809D-032F5E4D0A06}" type="slidenum">
              <a:rPr lang="en-US" smtClean="0">
                <a:solidFill>
                  <a:schemeClr val="bg1"/>
                </a:solidFill>
              </a:rPr>
              <a:pPr>
                <a:defRPr/>
              </a:pPr>
              <a:t>25</a:t>
            </a:fld>
            <a:endParaRPr lang="en-US" dirty="0">
              <a:solidFill>
                <a:schemeClr val="bg1"/>
              </a:solidFill>
            </a:endParaRPr>
          </a:p>
        </p:txBody>
      </p:sp>
    </p:spTree>
    <p:extLst>
      <p:ext uri="{BB962C8B-B14F-4D97-AF65-F5344CB8AC3E}">
        <p14:creationId xmlns:p14="http://schemas.microsoft.com/office/powerpoint/2010/main" xmlns="" val="4190973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2400" b="1" kern="0" dirty="0">
                <a:solidFill>
                  <a:prstClr val="black"/>
                </a:solidFill>
                <a:latin typeface="Arial"/>
                <a:ea typeface="ＭＳ Ｐゴシック" pitchFamily="-80" charset="-128"/>
                <a:cs typeface="Arial"/>
              </a:rPr>
              <a:t>QUARTER 3 PERFORMANCE PER PROGRAMME </a:t>
            </a:r>
            <a:endParaRPr lang="en-ZA" sz="2400" dirty="0"/>
          </a:p>
        </p:txBody>
      </p:sp>
      <p:sp>
        <p:nvSpPr>
          <p:cNvPr id="29699" name="Slide Number Placeholder 4"/>
          <p:cNvSpPr>
            <a:spLocks noGrp="1"/>
          </p:cNvSpPr>
          <p:nvPr>
            <p:ph type="sldNum" sz="quarter" idx="12"/>
          </p:nvPr>
        </p:nvSpPr>
        <p:spPr bwMode="auto">
          <a:xfrm>
            <a:off x="6738938" y="64929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C31F17A-3748-41D8-8DE2-B3C3F3DF3DC2}" type="slidenum">
              <a:rPr lang="en-US" altLang="en-US" sz="1200" b="1">
                <a:solidFill>
                  <a:schemeClr val="bg1"/>
                </a:solidFill>
              </a:rPr>
              <a:pPr>
                <a:defRPr/>
              </a:pPr>
              <a:t>26</a:t>
            </a:fld>
            <a:endParaRPr lang="en-US" altLang="en-US" sz="12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77608487"/>
              </p:ext>
            </p:extLst>
          </p:nvPr>
        </p:nvGraphicFramePr>
        <p:xfrm>
          <a:off x="258763" y="1357893"/>
          <a:ext cx="8613773" cy="4932545"/>
        </p:xfrm>
        <a:graphic>
          <a:graphicData uri="http://schemas.openxmlformats.org/drawingml/2006/table">
            <a:tbl>
              <a:tblPr firstRow="1" firstCol="1" bandRow="1"/>
              <a:tblGrid>
                <a:gridCol w="1170412">
                  <a:extLst>
                    <a:ext uri="{9D8B030D-6E8A-4147-A177-3AD203B41FA5}">
                      <a16:colId xmlns:a16="http://schemas.microsoft.com/office/drawing/2014/main" xmlns="" val="20000"/>
                    </a:ext>
                  </a:extLst>
                </a:gridCol>
                <a:gridCol w="874642">
                  <a:extLst>
                    <a:ext uri="{9D8B030D-6E8A-4147-A177-3AD203B41FA5}">
                      <a16:colId xmlns:a16="http://schemas.microsoft.com/office/drawing/2014/main" xmlns="" val="20001"/>
                    </a:ext>
                  </a:extLst>
                </a:gridCol>
                <a:gridCol w="1141347">
                  <a:extLst>
                    <a:ext uri="{9D8B030D-6E8A-4147-A177-3AD203B41FA5}">
                      <a16:colId xmlns:a16="http://schemas.microsoft.com/office/drawing/2014/main" xmlns="" val="20002"/>
                    </a:ext>
                  </a:extLst>
                </a:gridCol>
                <a:gridCol w="840509">
                  <a:extLst>
                    <a:ext uri="{9D8B030D-6E8A-4147-A177-3AD203B41FA5}">
                      <a16:colId xmlns:a16="http://schemas.microsoft.com/office/drawing/2014/main" xmlns="" val="20003"/>
                    </a:ext>
                  </a:extLst>
                </a:gridCol>
                <a:gridCol w="794327">
                  <a:extLst>
                    <a:ext uri="{9D8B030D-6E8A-4147-A177-3AD203B41FA5}">
                      <a16:colId xmlns:a16="http://schemas.microsoft.com/office/drawing/2014/main" xmlns="" val="20004"/>
                    </a:ext>
                  </a:extLst>
                </a:gridCol>
                <a:gridCol w="1025236">
                  <a:extLst>
                    <a:ext uri="{9D8B030D-6E8A-4147-A177-3AD203B41FA5}">
                      <a16:colId xmlns:a16="http://schemas.microsoft.com/office/drawing/2014/main" xmlns="" val="20005"/>
                    </a:ext>
                  </a:extLst>
                </a:gridCol>
                <a:gridCol w="997528">
                  <a:extLst>
                    <a:ext uri="{9D8B030D-6E8A-4147-A177-3AD203B41FA5}">
                      <a16:colId xmlns:a16="http://schemas.microsoft.com/office/drawing/2014/main" xmlns="" val="2929517763"/>
                    </a:ext>
                  </a:extLst>
                </a:gridCol>
                <a:gridCol w="1025236">
                  <a:extLst>
                    <a:ext uri="{9D8B030D-6E8A-4147-A177-3AD203B41FA5}">
                      <a16:colId xmlns:a16="http://schemas.microsoft.com/office/drawing/2014/main" xmlns="" val="4287796049"/>
                    </a:ext>
                  </a:extLst>
                </a:gridCol>
                <a:gridCol w="744536">
                  <a:extLst>
                    <a:ext uri="{9D8B030D-6E8A-4147-A177-3AD203B41FA5}">
                      <a16:colId xmlns:a16="http://schemas.microsoft.com/office/drawing/2014/main" xmlns="" val="552140122"/>
                    </a:ext>
                  </a:extLst>
                </a:gridCol>
              </a:tblGrid>
              <a:tr h="646412">
                <a:tc>
                  <a:txBody>
                    <a:bodyPr/>
                    <a:lstStyle/>
                    <a:p>
                      <a:pPr marL="0" marR="0"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Programme </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Annual Planned Indicators</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Indicators with targets   reporting in </a:t>
                      </a:r>
                      <a:r>
                        <a:rPr lang="en-GB" sz="1100" b="1" kern="1200" dirty="0" smtClean="0">
                          <a:solidFill>
                            <a:srgbClr val="000000"/>
                          </a:solidFill>
                          <a:effectLst/>
                          <a:latin typeface="Arial" panose="020B0604020202020204" pitchFamily="34" charset="0"/>
                          <a:ea typeface="Times New Roman"/>
                          <a:cs typeface="Arial" panose="020B0604020202020204" pitchFamily="34" charset="0"/>
                        </a:rPr>
                        <a:t>Q3</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B050"/>
                          </a:solidFill>
                          <a:effectLst/>
                          <a:latin typeface="Arial" panose="020B0604020202020204" pitchFamily="34" charset="0"/>
                          <a:ea typeface="Times New Roman"/>
                          <a:cs typeface="Arial" panose="020B0604020202020204" pitchFamily="34" charset="0"/>
                        </a:rPr>
                        <a:t>Achieved</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FF0000"/>
                          </a:solidFill>
                          <a:effectLst/>
                          <a:latin typeface="Arial" panose="020B0604020202020204" pitchFamily="34" charset="0"/>
                          <a:ea typeface="Times New Roman"/>
                          <a:cs typeface="Arial" panose="020B0604020202020204" pitchFamily="34" charset="0"/>
                        </a:rPr>
                        <a:t>Not Achieved</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Overall % Achievement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Approved</a:t>
                      </a:r>
                      <a:r>
                        <a:rPr lang="en-US" sz="1100" b="1" baseline="0" dirty="0" smtClean="0">
                          <a:effectLst/>
                          <a:latin typeface="Arial" panose="020B0604020202020204" pitchFamily="34" charset="0"/>
                          <a:ea typeface="Times New Roman"/>
                          <a:cs typeface="Arial" panose="020B0604020202020204" pitchFamily="34" charset="0"/>
                        </a:rPr>
                        <a:t> Budget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Expenditure</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 Spent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62327">
                <a:tc>
                  <a:txBody>
                    <a:bodyPr/>
                    <a:lstStyle/>
                    <a:p>
                      <a:pPr fontAlgn="b">
                        <a:lnSpc>
                          <a:spcPct val="115000"/>
                        </a:lnSpc>
                        <a:spcAft>
                          <a:spcPts val="0"/>
                        </a:spcAft>
                      </a:pPr>
                      <a:r>
                        <a:rPr lang="en-ZA"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0</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B050"/>
                          </a:solidFill>
                          <a:effectLst/>
                          <a:latin typeface="Arial" panose="020B0604020202020204" pitchFamily="34" charset="0"/>
                          <a:ea typeface="Times New Roman"/>
                          <a:cs typeface="Arial" panose="020B0604020202020204" pitchFamily="34" charset="0"/>
                        </a:rPr>
                        <a:t>100%</a:t>
                      </a:r>
                      <a:endParaRPr lang="en-ZA" sz="1100" b="1" dirty="0">
                        <a:solidFill>
                          <a:srgbClr val="00B05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3 092 141</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a:t>
                      </a:r>
                      <a:r>
                        <a:rPr lang="en-ZA" sz="1100" b="1" baseline="0" dirty="0" smtClean="0">
                          <a:solidFill>
                            <a:schemeClr val="tx1"/>
                          </a:solidFill>
                          <a:effectLst/>
                          <a:latin typeface="Arial" panose="020B0604020202020204" pitchFamily="34" charset="0"/>
                          <a:ea typeface="Times New Roman"/>
                          <a:cs typeface="Arial" panose="020B0604020202020204" pitchFamily="34" charset="0"/>
                        </a:rPr>
                        <a:t> 1 066 700 </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34%</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49502">
                <a:tc>
                  <a:txBody>
                    <a:bodyPr/>
                    <a:lstStyle/>
                    <a:p>
                      <a:pPr fontAlgn="b">
                        <a:lnSpc>
                          <a:spcPct val="115000"/>
                        </a:lnSpc>
                        <a:spcAft>
                          <a:spcPts val="0"/>
                        </a:spcAft>
                      </a:pPr>
                      <a:r>
                        <a:rPr lang="en-ZA"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for occupational injuries and diseases Services operations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50%</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992 720</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284</a:t>
                      </a:r>
                      <a:r>
                        <a:rPr lang="en-ZA" sz="1100" b="1" baseline="0" dirty="0" smtClean="0">
                          <a:solidFill>
                            <a:schemeClr val="tx1"/>
                          </a:solidFill>
                          <a:effectLst/>
                          <a:latin typeface="Arial" panose="020B0604020202020204" pitchFamily="34" charset="0"/>
                          <a:ea typeface="Times New Roman"/>
                          <a:cs typeface="Arial" panose="020B0604020202020204" pitchFamily="34" charset="0"/>
                        </a:rPr>
                        <a:t> 737</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29%</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8358">
                <a:tc>
                  <a:txBody>
                    <a:bodyPr/>
                    <a:lstStyle/>
                    <a:p>
                      <a:pPr fontAlgn="b">
                        <a:lnSpc>
                          <a:spcPct val="115000"/>
                        </a:lnSpc>
                        <a:spcAft>
                          <a:spcPts val="0"/>
                        </a:spcAft>
                      </a:pPr>
                      <a:r>
                        <a:rPr lang="en-ZA" sz="1100" b="1" u="sng"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a:t>
                      </a:r>
                      <a:r>
                        <a:rPr lang="en-ZA" sz="1100" b="1" u="sng"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r>
                        <a:rPr lang="en-ZA" sz="11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Medical Services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50%</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3 036 432</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R1 339 217</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44%</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12742">
                <a:tc>
                  <a:txBody>
                    <a:bodyPr/>
                    <a:lstStyle/>
                    <a:p>
                      <a:pPr fontAlgn="b">
                        <a:lnSpc>
                          <a:spcPct val="115000"/>
                        </a:lnSpc>
                        <a:spcAft>
                          <a:spcPts val="0"/>
                        </a:spcAft>
                      </a:pPr>
                      <a:r>
                        <a:rPr lang="en-ZA" sz="11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 4</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Orthotic and Rehabilitation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0</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B050"/>
                          </a:solidFill>
                          <a:effectLst/>
                          <a:latin typeface="Arial" panose="020B0604020202020204" pitchFamily="34" charset="0"/>
                          <a:ea typeface="Times New Roman"/>
                          <a:cs typeface="Arial" panose="020B0604020202020204" pitchFamily="34" charset="0"/>
                        </a:rPr>
                        <a:t>100%</a:t>
                      </a:r>
                      <a:endParaRPr lang="en-ZA" sz="1100" b="1" dirty="0">
                        <a:solidFill>
                          <a:srgbClr val="00B05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64 975</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45 535</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B050"/>
                          </a:solidFill>
                          <a:effectLst/>
                          <a:latin typeface="Arial" panose="020B0604020202020204" pitchFamily="34" charset="0"/>
                          <a:ea typeface="Times New Roman"/>
                          <a:cs typeface="Arial" panose="020B0604020202020204" pitchFamily="34" charset="0"/>
                        </a:rPr>
                        <a:t>70%</a:t>
                      </a:r>
                      <a:endParaRPr lang="en-ZA" sz="1100" b="1" dirty="0">
                        <a:solidFill>
                          <a:srgbClr val="00B05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03575">
                <a:tc>
                  <a:txBody>
                    <a:bodyPr/>
                    <a:lstStyle/>
                    <a:p>
                      <a:pPr marL="0" marR="0"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Total number of Indicators</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100" b="1" dirty="0" smtClean="0">
                        <a:solidFill>
                          <a:srgbClr val="000000"/>
                        </a:solidFill>
                        <a:effectLst/>
                        <a:latin typeface="Arial" panose="020B0604020202020204" pitchFamily="34" charset="0"/>
                        <a:ea typeface="Times New Roman"/>
                        <a:cs typeface="Arial" panose="020B0604020202020204" pitchFamily="34" charset="0"/>
                      </a:endParaRPr>
                    </a:p>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9</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100" b="1" dirty="0" smtClean="0">
                        <a:solidFill>
                          <a:srgbClr val="000000"/>
                        </a:solidFill>
                        <a:effectLst/>
                        <a:latin typeface="Arial" panose="020B0604020202020204" pitchFamily="34" charset="0"/>
                        <a:ea typeface="Times New Roman"/>
                        <a:cs typeface="Arial" panose="020B0604020202020204" pitchFamily="34" charset="0"/>
                      </a:endParaRPr>
                    </a:p>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6</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algn="ctr" fontAlgn="b">
                        <a:spcAft>
                          <a:spcPts val="0"/>
                        </a:spcAft>
                      </a:pPr>
                      <a:endParaRPr lang="en-US" sz="1100" b="1" dirty="0" smtClean="0">
                        <a:solidFill>
                          <a:srgbClr val="000000"/>
                        </a:solidFill>
                        <a:effectLst/>
                        <a:latin typeface="Arial" panose="020B0604020202020204" pitchFamily="34" charset="0"/>
                        <a:ea typeface="Times New Roman"/>
                        <a:cs typeface="Arial" panose="020B0604020202020204" pitchFamily="34" charset="0"/>
                      </a:endParaRPr>
                    </a:p>
                    <a:p>
                      <a:pPr marL="0" algn="ctr" fontAlgn="b">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4</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endParaRPr lang="en-ZA" sz="1100" dirty="0" smtClean="0">
                        <a:solidFill>
                          <a:srgbClr val="000000"/>
                        </a:solidFill>
                        <a:latin typeface="Arial" panose="020B0604020202020204" pitchFamily="34" charset="0"/>
                        <a:cs typeface="Arial" panose="020B0604020202020204" pitchFamily="34" charset="0"/>
                      </a:endParaRPr>
                    </a:p>
                    <a:p>
                      <a:pPr algn="ctr"/>
                      <a:endParaRPr lang="en-ZA" sz="1100" dirty="0" smtClean="0">
                        <a:solidFill>
                          <a:srgbClr val="000000"/>
                        </a:solidFill>
                        <a:latin typeface="Arial" panose="020B0604020202020204" pitchFamily="34" charset="0"/>
                        <a:cs typeface="Arial" panose="020B0604020202020204" pitchFamily="34" charset="0"/>
                      </a:endParaRPr>
                    </a:p>
                    <a:p>
                      <a:pPr algn="ctr"/>
                      <a:r>
                        <a:rPr lang="en-ZA" sz="1100" b="1" dirty="0" smtClean="0">
                          <a:solidFill>
                            <a:srgbClr val="FF0000"/>
                          </a:solidFill>
                          <a:latin typeface="Arial" panose="020B0604020202020204" pitchFamily="34" charset="0"/>
                          <a:cs typeface="Arial" panose="020B0604020202020204" pitchFamily="34" charset="0"/>
                        </a:rPr>
                        <a:t>50%</a:t>
                      </a:r>
                      <a:endParaRPr lang="en-ZA" sz="11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chemeClr val="tx1"/>
                        </a:solidFill>
                        <a:latin typeface="Arial" panose="020B0604020202020204" pitchFamily="34" charset="0"/>
                        <a:cs typeface="Arial" panose="020B0604020202020204" pitchFamily="34" charset="0"/>
                      </a:endParaRPr>
                    </a:p>
                    <a:p>
                      <a:pPr algn="ctr"/>
                      <a:endParaRPr lang="en-ZA" sz="1100" b="1" dirty="0" smtClean="0">
                        <a:solidFill>
                          <a:schemeClr val="tx1"/>
                        </a:solidFill>
                        <a:latin typeface="Arial" panose="020B0604020202020204" pitchFamily="34" charset="0"/>
                        <a:cs typeface="Arial" panose="020B0604020202020204" pitchFamily="34" charset="0"/>
                      </a:endParaRPr>
                    </a:p>
                    <a:p>
                      <a:pPr algn="ctr"/>
                      <a:r>
                        <a:rPr lang="en-ZA" sz="1100" b="1" dirty="0" smtClean="0">
                          <a:solidFill>
                            <a:schemeClr val="tx1"/>
                          </a:solidFill>
                          <a:latin typeface="Arial" panose="020B0604020202020204" pitchFamily="34" charset="0"/>
                          <a:cs typeface="Arial" panose="020B0604020202020204" pitchFamily="34" charset="0"/>
                        </a:rPr>
                        <a:t>R 7 186 267</a:t>
                      </a:r>
                      <a:endParaRPr lang="en-ZA" sz="11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chemeClr val="tx1"/>
                        </a:solidFill>
                        <a:latin typeface="Arial" panose="020B0604020202020204" pitchFamily="34" charset="0"/>
                        <a:cs typeface="Arial" panose="020B0604020202020204" pitchFamily="34" charset="0"/>
                      </a:endParaRPr>
                    </a:p>
                    <a:p>
                      <a:pPr algn="ctr"/>
                      <a:endParaRPr lang="en-ZA" sz="1100" b="1" dirty="0" smtClean="0">
                        <a:solidFill>
                          <a:schemeClr val="tx1"/>
                        </a:solidFill>
                        <a:latin typeface="Arial" panose="020B0604020202020204" pitchFamily="34" charset="0"/>
                        <a:cs typeface="Arial" panose="020B0604020202020204" pitchFamily="34" charset="0"/>
                      </a:endParaRPr>
                    </a:p>
                    <a:p>
                      <a:pPr algn="ctr"/>
                      <a:r>
                        <a:rPr lang="en-ZA" sz="1100" b="1" dirty="0" smtClean="0">
                          <a:solidFill>
                            <a:schemeClr val="tx1"/>
                          </a:solidFill>
                          <a:latin typeface="Arial" panose="020B0604020202020204" pitchFamily="34" charset="0"/>
                          <a:cs typeface="Arial" panose="020B0604020202020204" pitchFamily="34" charset="0"/>
                        </a:rPr>
                        <a:t>R 2 736 189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rgbClr val="FF0000"/>
                        </a:solidFill>
                        <a:latin typeface="Arial" panose="020B0604020202020204" pitchFamily="34" charset="0"/>
                        <a:cs typeface="Arial" panose="020B0604020202020204" pitchFamily="34" charset="0"/>
                      </a:endParaRPr>
                    </a:p>
                    <a:p>
                      <a:pPr algn="ctr"/>
                      <a:endParaRPr lang="en-ZA" sz="1100" b="1" dirty="0" smtClean="0">
                        <a:solidFill>
                          <a:srgbClr val="FF0000"/>
                        </a:solidFill>
                        <a:latin typeface="Arial" panose="020B0604020202020204" pitchFamily="34" charset="0"/>
                        <a:cs typeface="Arial" panose="020B0604020202020204" pitchFamily="34" charset="0"/>
                      </a:endParaRPr>
                    </a:p>
                    <a:p>
                      <a:pPr algn="ctr"/>
                      <a:r>
                        <a:rPr lang="en-ZA" sz="1100" b="1" dirty="0" smtClean="0">
                          <a:solidFill>
                            <a:srgbClr val="FF0000"/>
                          </a:solidFill>
                          <a:latin typeface="Arial" panose="020B0604020202020204" pitchFamily="34" charset="0"/>
                          <a:cs typeface="Arial" panose="020B0604020202020204" pitchFamily="34" charset="0"/>
                        </a:rPr>
                        <a:t>38%</a:t>
                      </a:r>
                      <a:endParaRPr lang="en-ZA" sz="11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79629">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1" kern="1200" dirty="0">
                          <a:solidFill>
                            <a:srgbClr val="000000"/>
                          </a:solidFill>
                          <a:effectLst/>
                          <a:latin typeface="Arial" panose="020B0604020202020204" pitchFamily="34" charset="0"/>
                          <a:ea typeface="Times New Roman"/>
                          <a:cs typeface="Arial" panose="020B0604020202020204" pitchFamily="34" charset="0"/>
                        </a:rPr>
                        <a:t>Overall  Performance</a:t>
                      </a:r>
                      <a:endParaRPr lang="en-US" sz="1100" b="1" dirty="0">
                        <a:effectLst/>
                        <a:latin typeface="Arial" panose="020B0604020202020204" pitchFamily="34" charset="0"/>
                        <a:ea typeface="Times New Roman"/>
                        <a:cs typeface="Arial" panose="020B0604020202020204" pitchFamily="34" charset="0"/>
                      </a:endParaRPr>
                    </a:p>
                    <a:p>
                      <a:pPr marL="0" marR="0" fontAlgn="b">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000" b="1" dirty="0">
                        <a:effectLst/>
                        <a:latin typeface="Arial" panose="020B0604020202020204" pitchFamily="34" charset="0"/>
                        <a:ea typeface="Calibri"/>
                        <a:cs typeface="Arial" panose="020B0604020202020204" pitchFamily="34" charset="0"/>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67%</a:t>
                      </a:r>
                      <a:endParaRPr lang="en-ZA" sz="1100" b="1" dirty="0">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33%</a:t>
                      </a:r>
                      <a:endParaRPr lang="en-ZA" sz="1100" b="1" dirty="0">
                        <a:effectLst/>
                        <a:latin typeface="Arial" panose="020B0604020202020204" pitchFamily="34" charset="0"/>
                        <a:ea typeface="Calibri"/>
                        <a:cs typeface="Arial" panose="020B0604020202020204" pitchFamily="34" charset="0"/>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84499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EXPENDITURE VS. PERFORMANCE</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5491" y="1336388"/>
            <a:ext cx="8793018" cy="4564350"/>
          </a:xfrm>
        </p:spPr>
        <p:txBody>
          <a:bodyPr/>
          <a:lstStyle/>
          <a:p>
            <a:pPr algn="just">
              <a:lnSpc>
                <a:spcPct val="150000"/>
              </a:lnSpc>
            </a:pPr>
            <a:r>
              <a:rPr lang="en-GB" sz="1450" spc="-25" dirty="0">
                <a:latin typeface="Arial" panose="020B0604020202020204" pitchFamily="34" charset="0"/>
                <a:ea typeface="Times New Roman" panose="02020603050405020304" pitchFamily="18" charset="0"/>
              </a:rPr>
              <a:t>The 2019/20 budget for the </a:t>
            </a:r>
            <a:r>
              <a:rPr lang="en-GB" sz="1450" b="1" u="sng" spc="-25" dirty="0">
                <a:latin typeface="Arial" panose="020B0604020202020204" pitchFamily="34" charset="0"/>
                <a:ea typeface="Times New Roman" panose="02020603050405020304" pitchFamily="18" charset="0"/>
              </a:rPr>
              <a:t>Programme: Administration  </a:t>
            </a:r>
            <a:r>
              <a:rPr lang="en-GB" sz="1450" spc="-25" dirty="0">
                <a:latin typeface="Arial" panose="020B0604020202020204" pitchFamily="34" charset="0"/>
                <a:ea typeface="Times New Roman" panose="02020603050405020304" pitchFamily="18" charset="0"/>
              </a:rPr>
              <a:t>is R 3 092 141. The Programme recorded an expenditure of </a:t>
            </a:r>
            <a:r>
              <a:rPr lang="en-GB" sz="1450" spc="-25" dirty="0">
                <a:solidFill>
                  <a:srgbClr val="FF0000"/>
                </a:solidFill>
                <a:latin typeface="Arial" panose="020B0604020202020204" pitchFamily="34" charset="0"/>
                <a:ea typeface="Times New Roman" panose="02020603050405020304" pitchFamily="18" charset="0"/>
              </a:rPr>
              <a:t>R 1 066 700, </a:t>
            </a:r>
            <a:r>
              <a:rPr lang="en-GB" sz="1450" spc="-25" dirty="0">
                <a:latin typeface="Arial" panose="020B0604020202020204" pitchFamily="34" charset="0"/>
                <a:ea typeface="Times New Roman" panose="02020603050405020304" pitchFamily="18" charset="0"/>
              </a:rPr>
              <a:t>which represent a </a:t>
            </a:r>
            <a:r>
              <a:rPr lang="en-GB" sz="1450" b="1" u="sng" spc="-25" dirty="0">
                <a:solidFill>
                  <a:srgbClr val="FF0000"/>
                </a:solidFill>
                <a:latin typeface="Arial" panose="020B0604020202020204" pitchFamily="34" charset="0"/>
                <a:ea typeface="Times New Roman" panose="02020603050405020304" pitchFamily="18" charset="0"/>
              </a:rPr>
              <a:t>34% underspending</a:t>
            </a:r>
            <a:r>
              <a:rPr lang="en-GB" sz="1450" spc="-25" dirty="0">
                <a:solidFill>
                  <a:srgbClr val="FF0000"/>
                </a:solidFill>
                <a:latin typeface="Arial" panose="020B0604020202020204" pitchFamily="34" charset="0"/>
                <a:ea typeface="Times New Roman" panose="02020603050405020304" pitchFamily="18" charset="0"/>
              </a:rPr>
              <a:t> </a:t>
            </a:r>
            <a:r>
              <a:rPr lang="en-GB" sz="1450" spc="-25" dirty="0">
                <a:latin typeface="Arial" panose="020B0604020202020204" pitchFamily="34" charset="0"/>
                <a:ea typeface="Times New Roman" panose="02020603050405020304" pitchFamily="18" charset="0"/>
              </a:rPr>
              <a:t>for the 2019/20 financial year.  </a:t>
            </a:r>
            <a:r>
              <a:rPr lang="en-GB" sz="1450" b="1" spc="-25" dirty="0">
                <a:solidFill>
                  <a:srgbClr val="00B05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100%</a:t>
            </a:r>
            <a:r>
              <a:rPr lang="en-GB" sz="1450" spc="-25" dirty="0">
                <a:solidFill>
                  <a:srgbClr val="00B050"/>
                </a:solidFill>
                <a:latin typeface="Arial" panose="020B0604020202020204" pitchFamily="34" charset="0"/>
                <a:ea typeface="Times New Roman" panose="02020603050405020304" pitchFamily="18" charset="0"/>
              </a:rPr>
              <a:t> </a:t>
            </a:r>
            <a:r>
              <a:rPr lang="en-GB" sz="1450" spc="-25" dirty="0">
                <a:latin typeface="Arial" panose="020B0604020202020204" pitchFamily="34" charset="0"/>
                <a:ea typeface="Times New Roman" panose="02020603050405020304" pitchFamily="18" charset="0"/>
              </a:rPr>
              <a:t>of the Annual</a:t>
            </a:r>
            <a:r>
              <a:rPr lang="en-GB" sz="1450" dirty="0">
                <a:latin typeface="Arial" panose="020B0604020202020204" pitchFamily="34" charset="0"/>
                <a:ea typeface="Calibri" panose="020F0502020204030204" pitchFamily="34" charset="0"/>
              </a:rPr>
              <a:t> Performance Plan</a:t>
            </a:r>
            <a:r>
              <a:rPr lang="en-GB" sz="1450" spc="-25" dirty="0">
                <a:latin typeface="Arial" panose="020B0604020202020204" pitchFamily="34" charset="0"/>
                <a:ea typeface="Times New Roman" panose="02020603050405020304" pitchFamily="18" charset="0"/>
              </a:rPr>
              <a:t> (APP) targets planned for Q3 was achieved by the Programme.</a:t>
            </a:r>
          </a:p>
          <a:p>
            <a:pPr algn="just">
              <a:lnSpc>
                <a:spcPct val="150000"/>
              </a:lnSpc>
            </a:pPr>
            <a:r>
              <a:rPr lang="en-GB" sz="1450" spc="-25" dirty="0">
                <a:latin typeface="Arial" panose="020B0604020202020204" pitchFamily="34" charset="0"/>
                <a:ea typeface="Times New Roman" panose="02020603050405020304" pitchFamily="18" charset="0"/>
              </a:rPr>
              <a:t>The 2019/20 budget for the </a:t>
            </a:r>
            <a:r>
              <a:rPr lang="en-GB" sz="1450" b="1" u="sng" spc="-25" dirty="0">
                <a:latin typeface="Arial" panose="020B0604020202020204" pitchFamily="34" charset="0"/>
                <a:ea typeface="Times New Roman" panose="02020603050405020304" pitchFamily="18" charset="0"/>
              </a:rPr>
              <a:t>Programme: COID Services</a:t>
            </a:r>
            <a:r>
              <a:rPr lang="en-GB" sz="1450" spc="-25" dirty="0">
                <a:latin typeface="Arial" panose="020B0604020202020204" pitchFamily="34" charset="0"/>
                <a:ea typeface="Times New Roman" panose="02020603050405020304" pitchFamily="18" charset="0"/>
              </a:rPr>
              <a:t> is R 992 720, and the Programme recorded </a:t>
            </a:r>
            <a:r>
              <a:rPr lang="en-GB" sz="1450" spc="-25" dirty="0">
                <a:solidFill>
                  <a:prstClr val="black"/>
                </a:solidFill>
                <a:latin typeface="Arial" panose="020B0604020202020204" pitchFamily="34" charset="0"/>
                <a:ea typeface="Times New Roman" panose="02020603050405020304" pitchFamily="18" charset="0"/>
              </a:rPr>
              <a:t>an expenditure of </a:t>
            </a:r>
            <a:r>
              <a:rPr lang="en-GB" sz="1450" spc="-25" dirty="0">
                <a:solidFill>
                  <a:srgbClr val="FF0000"/>
                </a:solidFill>
                <a:latin typeface="Arial" panose="020B0604020202020204" pitchFamily="34" charset="0"/>
                <a:ea typeface="Times New Roman" panose="02020603050405020304" pitchFamily="18" charset="0"/>
              </a:rPr>
              <a:t>R 284 737</a:t>
            </a:r>
            <a:r>
              <a:rPr lang="en-GB" sz="1450" spc="-25" dirty="0">
                <a:solidFill>
                  <a:prstClr val="black"/>
                </a:solidFill>
                <a:latin typeface="Arial" panose="020B0604020202020204" pitchFamily="34" charset="0"/>
                <a:ea typeface="Times New Roman" panose="02020603050405020304" pitchFamily="18" charset="0"/>
              </a:rPr>
              <a:t>, which represent a </a:t>
            </a:r>
            <a:r>
              <a:rPr lang="en-GB" sz="1450" b="1" u="sng" spc="-25" dirty="0">
                <a:solidFill>
                  <a:srgbClr val="FF0000"/>
                </a:solidFill>
                <a:latin typeface="Arial" panose="020B0604020202020204" pitchFamily="34" charset="0"/>
                <a:ea typeface="Times New Roman" panose="02020603050405020304" pitchFamily="18" charset="0"/>
              </a:rPr>
              <a:t>29% underspending</a:t>
            </a:r>
            <a:r>
              <a:rPr lang="en-GB" sz="1450" spc="-25" dirty="0">
                <a:solidFill>
                  <a:prstClr val="black"/>
                </a:solidFill>
                <a:latin typeface="Arial" panose="020B0604020202020204" pitchFamily="34" charset="0"/>
                <a:ea typeface="Times New Roman" panose="02020603050405020304" pitchFamily="18" charset="0"/>
              </a:rPr>
              <a:t> for the 2019/20 financial year.  </a:t>
            </a:r>
            <a:r>
              <a:rPr lang="en-GB" sz="145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50%</a:t>
            </a:r>
            <a:r>
              <a:rPr lang="en-GB" sz="1450" spc="-25" dirty="0">
                <a:solidFill>
                  <a:prstClr val="black"/>
                </a:solidFill>
                <a:latin typeface="Arial" panose="020B0604020202020204" pitchFamily="34" charset="0"/>
                <a:ea typeface="Times New Roman" panose="02020603050405020304" pitchFamily="18" charset="0"/>
              </a:rPr>
              <a:t> of the Annual</a:t>
            </a:r>
            <a:r>
              <a:rPr lang="en-GB" sz="1450" dirty="0">
                <a:solidFill>
                  <a:prstClr val="black"/>
                </a:solidFill>
                <a:latin typeface="Arial" panose="020B0604020202020204" pitchFamily="34" charset="0"/>
                <a:ea typeface="Calibri" panose="020F0502020204030204" pitchFamily="34" charset="0"/>
              </a:rPr>
              <a:t> Performance Plan</a:t>
            </a:r>
            <a:r>
              <a:rPr lang="en-GB" sz="1450" spc="-25" dirty="0">
                <a:solidFill>
                  <a:prstClr val="black"/>
                </a:solidFill>
                <a:latin typeface="Arial" panose="020B0604020202020204" pitchFamily="34" charset="0"/>
                <a:ea typeface="Times New Roman" panose="02020603050405020304" pitchFamily="18" charset="0"/>
              </a:rPr>
              <a:t> (APP) targets planned for Q3 was achieved by the Programme. </a:t>
            </a:r>
          </a:p>
          <a:p>
            <a:pPr lvl="0" algn="just">
              <a:lnSpc>
                <a:spcPct val="150000"/>
              </a:lnSpc>
            </a:pPr>
            <a:r>
              <a:rPr lang="en-GB" sz="1450" spc="-25" dirty="0">
                <a:latin typeface="Arial" panose="020B0604020202020204" pitchFamily="34" charset="0"/>
                <a:ea typeface="Times New Roman" panose="02020603050405020304" pitchFamily="18" charset="0"/>
                <a:cs typeface="Times New Roman" panose="02020603050405020304" pitchFamily="18" charset="0"/>
              </a:rPr>
              <a:t>The 2019/20 budget for the </a:t>
            </a:r>
            <a:r>
              <a:rPr lang="en-GB" sz="1450" b="1" u="sng" spc="-25" dirty="0">
                <a:latin typeface="Arial" panose="020B0604020202020204" pitchFamily="34" charset="0"/>
                <a:ea typeface="Times New Roman" panose="02020603050405020304" pitchFamily="18" charset="0"/>
                <a:cs typeface="Times New Roman" panose="02020603050405020304" pitchFamily="18" charset="0"/>
              </a:rPr>
              <a:t>Programme: Medical Benefits</a:t>
            </a:r>
            <a:r>
              <a:rPr lang="en-GB" sz="1450" spc="-25" dirty="0">
                <a:latin typeface="Arial" panose="020B0604020202020204" pitchFamily="34" charset="0"/>
                <a:ea typeface="Times New Roman" panose="02020603050405020304" pitchFamily="18" charset="0"/>
                <a:cs typeface="Times New Roman" panose="02020603050405020304" pitchFamily="18" charset="0"/>
              </a:rPr>
              <a:t> is </a:t>
            </a:r>
            <a:r>
              <a:rPr lang="en-GB" sz="1450" spc="-25" dirty="0">
                <a:solidFill>
                  <a:prstClr val="black"/>
                </a:solidFill>
                <a:latin typeface="Arial" panose="020B0604020202020204" pitchFamily="34" charset="0"/>
                <a:ea typeface="Times New Roman" panose="02020603050405020304" pitchFamily="18" charset="0"/>
              </a:rPr>
              <a:t>R 3 036 432, and the Programme recorded an expenditure of R 1 339 217, which represent a </a:t>
            </a:r>
            <a:r>
              <a:rPr lang="en-GB" sz="1450" b="1" u="sng" spc="-25" dirty="0">
                <a:solidFill>
                  <a:srgbClr val="FF0000"/>
                </a:solidFill>
                <a:latin typeface="Arial" panose="020B0604020202020204" pitchFamily="34" charset="0"/>
                <a:ea typeface="Times New Roman" panose="02020603050405020304" pitchFamily="18" charset="0"/>
              </a:rPr>
              <a:t>44% underspending</a:t>
            </a:r>
            <a:r>
              <a:rPr lang="en-GB" sz="1450" spc="-25" dirty="0">
                <a:solidFill>
                  <a:prstClr val="black"/>
                </a:solidFill>
                <a:latin typeface="Arial" panose="020B0604020202020204" pitchFamily="34" charset="0"/>
                <a:ea typeface="Times New Roman" panose="02020603050405020304" pitchFamily="18" charset="0"/>
              </a:rPr>
              <a:t> for the 2019/20 financial year.  </a:t>
            </a:r>
            <a:r>
              <a:rPr lang="en-GB" sz="145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50%</a:t>
            </a:r>
            <a:r>
              <a:rPr lang="en-GB" sz="1450" spc="-25" dirty="0">
                <a:solidFill>
                  <a:prstClr val="black"/>
                </a:solidFill>
                <a:latin typeface="Arial" panose="020B0604020202020204" pitchFamily="34" charset="0"/>
                <a:ea typeface="Times New Roman" panose="02020603050405020304" pitchFamily="18" charset="0"/>
              </a:rPr>
              <a:t> of the Annual</a:t>
            </a:r>
            <a:r>
              <a:rPr lang="en-GB" sz="1450" dirty="0">
                <a:solidFill>
                  <a:prstClr val="black"/>
                </a:solidFill>
                <a:latin typeface="Arial" panose="020B0604020202020204" pitchFamily="34" charset="0"/>
                <a:ea typeface="Calibri" panose="020F0502020204030204" pitchFamily="34" charset="0"/>
              </a:rPr>
              <a:t> Performance Plan</a:t>
            </a:r>
            <a:r>
              <a:rPr lang="en-GB" sz="1450" spc="-25" dirty="0">
                <a:solidFill>
                  <a:prstClr val="black"/>
                </a:solidFill>
                <a:latin typeface="Arial" panose="020B0604020202020204" pitchFamily="34" charset="0"/>
                <a:ea typeface="Times New Roman" panose="02020603050405020304" pitchFamily="18" charset="0"/>
              </a:rPr>
              <a:t> (APP) targets planned for Q3 was achieved by the Programme. </a:t>
            </a:r>
          </a:p>
          <a:p>
            <a:pPr lvl="0" algn="just">
              <a:lnSpc>
                <a:spcPct val="150000"/>
              </a:lnSpc>
            </a:pPr>
            <a:r>
              <a:rPr lang="en-GB" sz="1450" spc="-25" dirty="0">
                <a:latin typeface="Arial" panose="020B0604020202020204" pitchFamily="34" charset="0"/>
                <a:ea typeface="Times New Roman" panose="02020603050405020304" pitchFamily="18" charset="0"/>
              </a:rPr>
              <a:t>The 2019/20 revised budget for the </a:t>
            </a:r>
            <a:r>
              <a:rPr lang="en-GB" sz="1450" b="1" u="sng" spc="-25" dirty="0">
                <a:latin typeface="Arial" panose="020B0604020202020204" pitchFamily="34" charset="0"/>
                <a:ea typeface="Times New Roman" panose="02020603050405020304" pitchFamily="18" charset="0"/>
              </a:rPr>
              <a:t>Programme: Orthotic and Rehabilitation Services </a:t>
            </a:r>
            <a:r>
              <a:rPr lang="en-GB" sz="1450" spc="-25" dirty="0">
                <a:solidFill>
                  <a:prstClr val="black"/>
                </a:solidFill>
                <a:latin typeface="Arial" panose="020B0604020202020204" pitchFamily="34" charset="0"/>
                <a:ea typeface="Times New Roman" panose="02020603050405020304" pitchFamily="18" charset="0"/>
              </a:rPr>
              <a:t>R 64 975, and the Programme recorded an expenditure of </a:t>
            </a:r>
            <a:r>
              <a:rPr lang="en-GB" sz="1450" spc="-25" dirty="0">
                <a:solidFill>
                  <a:srgbClr val="FF0000"/>
                </a:solidFill>
                <a:latin typeface="Arial" panose="020B0604020202020204" pitchFamily="34" charset="0"/>
                <a:ea typeface="Times New Roman" panose="02020603050405020304" pitchFamily="18" charset="0"/>
              </a:rPr>
              <a:t>R 45 535</a:t>
            </a:r>
            <a:r>
              <a:rPr lang="en-GB" sz="1450" spc="-25" dirty="0">
                <a:solidFill>
                  <a:prstClr val="black"/>
                </a:solidFill>
                <a:latin typeface="Arial" panose="020B0604020202020204" pitchFamily="34" charset="0"/>
                <a:ea typeface="Times New Roman" panose="02020603050405020304" pitchFamily="18" charset="0"/>
              </a:rPr>
              <a:t>, which represent a </a:t>
            </a:r>
            <a:r>
              <a:rPr lang="en-GB" sz="1450" b="1" u="sng" spc="-25" dirty="0">
                <a:solidFill>
                  <a:srgbClr val="FF0000"/>
                </a:solidFill>
                <a:latin typeface="Arial" panose="020B0604020202020204" pitchFamily="34" charset="0"/>
                <a:ea typeface="Times New Roman" panose="02020603050405020304" pitchFamily="18" charset="0"/>
              </a:rPr>
              <a:t>70% expenditure</a:t>
            </a:r>
            <a:r>
              <a:rPr lang="en-GB" sz="1450" spc="-25" dirty="0">
                <a:solidFill>
                  <a:srgbClr val="FF0000"/>
                </a:solidFill>
                <a:latin typeface="Arial" panose="020B0604020202020204" pitchFamily="34" charset="0"/>
                <a:ea typeface="Times New Roman" panose="02020603050405020304" pitchFamily="18" charset="0"/>
              </a:rPr>
              <a:t> </a:t>
            </a:r>
            <a:r>
              <a:rPr lang="en-GB" sz="1450" spc="-25" dirty="0">
                <a:solidFill>
                  <a:prstClr val="black"/>
                </a:solidFill>
                <a:latin typeface="Arial" panose="020B0604020202020204" pitchFamily="34" charset="0"/>
                <a:ea typeface="Times New Roman" panose="02020603050405020304" pitchFamily="18" charset="0"/>
              </a:rPr>
              <a:t>for the 2019/20 financial year.  </a:t>
            </a:r>
            <a:r>
              <a:rPr lang="en-GB" sz="145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100%</a:t>
            </a:r>
            <a:r>
              <a:rPr lang="en-GB" sz="1450" spc="-25" dirty="0">
                <a:solidFill>
                  <a:prstClr val="black"/>
                </a:solidFill>
                <a:latin typeface="Arial" panose="020B0604020202020204" pitchFamily="34" charset="0"/>
                <a:ea typeface="Times New Roman" panose="02020603050405020304" pitchFamily="18" charset="0"/>
              </a:rPr>
              <a:t> of the Annual</a:t>
            </a:r>
            <a:r>
              <a:rPr lang="en-GB" sz="1450" dirty="0">
                <a:solidFill>
                  <a:prstClr val="black"/>
                </a:solidFill>
                <a:latin typeface="Arial" panose="020B0604020202020204" pitchFamily="34" charset="0"/>
                <a:ea typeface="Calibri" panose="020F0502020204030204" pitchFamily="34" charset="0"/>
              </a:rPr>
              <a:t> Performance Plan</a:t>
            </a:r>
            <a:r>
              <a:rPr lang="en-GB" sz="1450" spc="-25" dirty="0">
                <a:solidFill>
                  <a:prstClr val="black"/>
                </a:solidFill>
                <a:latin typeface="Arial" panose="020B0604020202020204" pitchFamily="34" charset="0"/>
                <a:ea typeface="Times New Roman" panose="02020603050405020304" pitchFamily="18" charset="0"/>
              </a:rPr>
              <a:t> (APP) targets planned for Q3 was achieved by the Programme. </a:t>
            </a:r>
          </a:p>
          <a:p>
            <a:pPr algn="just">
              <a:lnSpc>
                <a:spcPct val="150000"/>
              </a:lnSpc>
            </a:pPr>
            <a:endParaRPr lang="en-ZA" sz="1600" dirty="0"/>
          </a:p>
        </p:txBody>
      </p:sp>
      <p:sp>
        <p:nvSpPr>
          <p:cNvPr id="4" name="Slide Number Placeholder 3"/>
          <p:cNvSpPr>
            <a:spLocks noGrp="1"/>
          </p:cNvSpPr>
          <p:nvPr>
            <p:ph type="sldNum" sz="quarter" idx="12"/>
          </p:nvPr>
        </p:nvSpPr>
        <p:spPr>
          <a:xfrm>
            <a:off x="6834909" y="6484987"/>
            <a:ext cx="2133600" cy="365125"/>
          </a:xfrm>
        </p:spPr>
        <p:txBody>
          <a:bodyPr/>
          <a:lstStyle/>
          <a:p>
            <a:pPr>
              <a:defRPr/>
            </a:pPr>
            <a:fld id="{A79B0E16-3B21-4DA7-809D-032F5E4D0A06}" type="slidenum">
              <a:rPr lang="en-US" smtClean="0">
                <a:solidFill>
                  <a:schemeClr val="bg1"/>
                </a:solidFill>
              </a:rPr>
              <a:pPr>
                <a:defRPr/>
              </a:pPr>
              <a:t>27</a:t>
            </a:fld>
            <a:endParaRPr lang="en-US" dirty="0">
              <a:solidFill>
                <a:schemeClr val="bg1"/>
              </a:solidFill>
            </a:endParaRPr>
          </a:p>
        </p:txBody>
      </p:sp>
    </p:spTree>
    <p:extLst>
      <p:ext uri="{BB962C8B-B14F-4D97-AF65-F5344CB8AC3E}">
        <p14:creationId xmlns:p14="http://schemas.microsoft.com/office/powerpoint/2010/main" xmlns="" val="83034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400" b="1" dirty="0">
                <a:solidFill>
                  <a:prstClr val="black"/>
                </a:solidFill>
                <a:latin typeface="Arial" panose="020B0604020202020204" pitchFamily="34" charset="0"/>
                <a:ea typeface="ＭＳ Ｐゴシック" pitchFamily="-80" charset="-128"/>
                <a:cs typeface="Arial" panose="020B0604020202020204" pitchFamily="34" charset="0"/>
              </a:rPr>
              <a:t>EXPENDITURE PER BENEFITS</a:t>
            </a:r>
            <a:endParaRPr lang="en-US" sz="2400" dirty="0">
              <a:latin typeface="Arial" panose="020B0604020202020204" pitchFamily="34" charset="0"/>
              <a:cs typeface="Arial" panose="020B0604020202020204" pitchFamily="34" charset="0"/>
            </a:endParaRPr>
          </a:p>
        </p:txBody>
      </p:sp>
      <p:sp>
        <p:nvSpPr>
          <p:cNvPr id="18435" name="Content Placeholder 2"/>
          <p:cNvSpPr>
            <a:spLocks noGrp="1"/>
          </p:cNvSpPr>
          <p:nvPr>
            <p:ph idx="1"/>
          </p:nvPr>
        </p:nvSpPr>
        <p:spPr>
          <a:xfrm>
            <a:off x="304800" y="1340652"/>
            <a:ext cx="8382000" cy="5281829"/>
          </a:xfrm>
        </p:spPr>
        <p:txBody>
          <a:bodyPr/>
          <a:lstStyle/>
          <a:p>
            <a:pPr algn="just">
              <a:buFont typeface="Wingdings" panose="05000000000000000000" pitchFamily="2" charset="2"/>
              <a:buChar char="q"/>
            </a:pPr>
            <a:r>
              <a:rPr lang="en-US" sz="1600" dirty="0">
                <a:ea typeface="Calibri" panose="020F0502020204030204" pitchFamily="34" charset="0"/>
              </a:rPr>
              <a:t>There are three types of benefits clients receive from the Compensation Fund and thus; Medical, Compensation and Pension.</a:t>
            </a:r>
          </a:p>
          <a:p>
            <a:pPr marL="0" indent="0" algn="just">
              <a:buNone/>
            </a:pPr>
            <a:endParaRPr lang="en-US" sz="1600" dirty="0">
              <a:ea typeface="Calibri" panose="020F0502020204030204" pitchFamily="34" charset="0"/>
            </a:endParaRPr>
          </a:p>
          <a:p>
            <a:pPr algn="just">
              <a:buFont typeface="Wingdings" panose="05000000000000000000" pitchFamily="2" charset="2"/>
              <a:buChar char="q"/>
            </a:pPr>
            <a:r>
              <a:rPr lang="en-US" sz="1600" dirty="0">
                <a:ea typeface="Calibri" panose="020F0502020204030204" pitchFamily="34" charset="0"/>
              </a:rPr>
              <a:t>A total amount of R </a:t>
            </a:r>
            <a:r>
              <a:rPr lang="en-US" sz="1600" dirty="0">
                <a:solidFill>
                  <a:srgbClr val="FF0000"/>
                </a:solidFill>
                <a:ea typeface="Calibri" panose="020F0502020204030204" pitchFamily="34" charset="0"/>
              </a:rPr>
              <a:t>1.5 billion </a:t>
            </a:r>
            <a:r>
              <a:rPr lang="en-US" sz="1600" dirty="0">
                <a:ea typeface="Calibri" panose="020F0502020204030204" pitchFamily="34" charset="0"/>
              </a:rPr>
              <a:t>was paid towards benefits between 01 April 2019 and 30 December 2019. Of the total amount paid, </a:t>
            </a:r>
            <a:r>
              <a:rPr lang="en-US" sz="1600" b="1" dirty="0">
                <a:solidFill>
                  <a:srgbClr val="FF0000"/>
                </a:solidFill>
                <a:ea typeface="Calibri" panose="020F0502020204030204" pitchFamily="34" charset="0"/>
              </a:rPr>
              <a:t>88%</a:t>
            </a:r>
            <a:r>
              <a:rPr lang="en-US" sz="1600" dirty="0">
                <a:solidFill>
                  <a:srgbClr val="FF0000"/>
                </a:solidFill>
                <a:ea typeface="Calibri" panose="020F0502020204030204" pitchFamily="34" charset="0"/>
              </a:rPr>
              <a:t> </a:t>
            </a:r>
            <a:r>
              <a:rPr lang="en-US" sz="1600" dirty="0">
                <a:ea typeface="Calibri" panose="020F0502020204030204" pitchFamily="34" charset="0"/>
              </a:rPr>
              <a:t>was paid towards Medical Benefits,</a:t>
            </a:r>
            <a:r>
              <a:rPr lang="en-US" sz="1600" dirty="0">
                <a:solidFill>
                  <a:srgbClr val="FF0000"/>
                </a:solidFill>
                <a:ea typeface="Calibri" panose="020F0502020204030204" pitchFamily="34" charset="0"/>
              </a:rPr>
              <a:t> </a:t>
            </a:r>
            <a:r>
              <a:rPr lang="en-US" sz="1600" b="1" dirty="0">
                <a:solidFill>
                  <a:srgbClr val="FF0000"/>
                </a:solidFill>
                <a:ea typeface="Calibri" panose="020F0502020204030204" pitchFamily="34" charset="0"/>
              </a:rPr>
              <a:t>12%</a:t>
            </a:r>
            <a:r>
              <a:rPr lang="en-US" sz="1600" dirty="0">
                <a:solidFill>
                  <a:srgbClr val="FF0000"/>
                </a:solidFill>
                <a:ea typeface="Calibri" panose="020F0502020204030204" pitchFamily="34" charset="0"/>
              </a:rPr>
              <a:t> </a:t>
            </a:r>
            <a:r>
              <a:rPr lang="en-US" sz="1600" dirty="0">
                <a:ea typeface="Calibri" panose="020F0502020204030204" pitchFamily="34" charset="0"/>
              </a:rPr>
              <a:t>towards Compensation Benefits and </a:t>
            </a:r>
            <a:r>
              <a:rPr lang="en-US" sz="1600" b="1" dirty="0">
                <a:solidFill>
                  <a:srgbClr val="FF0000"/>
                </a:solidFill>
                <a:ea typeface="Calibri" panose="020F0502020204030204" pitchFamily="34" charset="0"/>
              </a:rPr>
              <a:t>0%</a:t>
            </a:r>
            <a:r>
              <a:rPr lang="en-US" sz="1600" dirty="0">
                <a:solidFill>
                  <a:srgbClr val="FF0000"/>
                </a:solidFill>
                <a:ea typeface="Calibri" panose="020F0502020204030204" pitchFamily="34" charset="0"/>
              </a:rPr>
              <a:t> </a:t>
            </a:r>
            <a:r>
              <a:rPr lang="en-US" sz="1600" dirty="0">
                <a:ea typeface="Calibri" panose="020F0502020204030204" pitchFamily="34" charset="0"/>
              </a:rPr>
              <a:t>towards Pension Benefits. The implication is that the Fund pays a lot towards Medical Benefits and less towards Compensation Benefits.</a:t>
            </a:r>
          </a:p>
          <a:p>
            <a:pPr algn="just">
              <a:buFont typeface="Wingdings" panose="05000000000000000000" pitchFamily="2" charset="2"/>
              <a:buChar char="q"/>
            </a:pPr>
            <a:endParaRPr lang="en-US" sz="1800" dirty="0">
              <a:ea typeface="Calibri" panose="020F0502020204030204" pitchFamily="34" charset="0"/>
            </a:endParaRPr>
          </a:p>
          <a:p>
            <a:pPr marL="0" indent="0" algn="just">
              <a:buNone/>
            </a:pPr>
            <a:endParaRPr lang="en-US" sz="1800" dirty="0">
              <a:ea typeface="Calibri" panose="020F0502020204030204" pitchFamily="34" charset="0"/>
            </a:endParaRPr>
          </a:p>
          <a:p>
            <a:pPr algn="just">
              <a:buFont typeface="Wingdings" panose="05000000000000000000" pitchFamily="2" charset="2"/>
              <a:buChar char="q"/>
            </a:pPr>
            <a:endParaRPr lang="en-US" sz="1800" dirty="0">
              <a:ea typeface="Calibri" panose="020F0502020204030204" pitchFamily="34" charset="0"/>
            </a:endParaRPr>
          </a:p>
          <a:p>
            <a:pPr marL="0" indent="0" algn="just">
              <a:buNone/>
            </a:pPr>
            <a:endParaRPr lang="en-US" sz="1800" dirty="0">
              <a:ea typeface="Calibri" panose="020F0502020204030204" pitchFamily="34" charset="0"/>
            </a:endParaRPr>
          </a:p>
          <a:p>
            <a:pPr marL="0" indent="0" algn="just">
              <a:buNone/>
            </a:pPr>
            <a:endParaRPr lang="en-US" sz="1800" dirty="0">
              <a:ea typeface="Calibri" panose="020F0502020204030204" pitchFamily="34" charset="0"/>
            </a:endParaRPr>
          </a:p>
          <a:p>
            <a:pPr marL="0" indent="0" algn="just">
              <a:buNone/>
            </a:pPr>
            <a:endParaRPr lang="en-US" sz="1800" dirty="0">
              <a:latin typeface="Arial" panose="020B0604020202020204" pitchFamily="34" charset="0"/>
              <a:ea typeface="Calibri" panose="020F0502020204030204" pitchFamily="34" charset="0"/>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a:solidFill>
                  <a:schemeClr val="bg1"/>
                </a:solidFill>
              </a:rPr>
              <a:pPr>
                <a:defRPr/>
              </a:pPr>
              <a:t>28</a:t>
            </a:fld>
            <a:endParaRPr lang="en-US" altLang="en-US" sz="1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0349458"/>
              </p:ext>
            </p:extLst>
          </p:nvPr>
        </p:nvGraphicFramePr>
        <p:xfrm>
          <a:off x="304797" y="3544758"/>
          <a:ext cx="8599490" cy="2812487"/>
        </p:xfrm>
        <a:graphic>
          <a:graphicData uri="http://schemas.openxmlformats.org/drawingml/2006/table">
            <a:tbl>
              <a:tblPr firstRow="1" firstCol="1" bandRow="1"/>
              <a:tblGrid>
                <a:gridCol w="2096658">
                  <a:extLst>
                    <a:ext uri="{9D8B030D-6E8A-4147-A177-3AD203B41FA5}">
                      <a16:colId xmlns:a16="http://schemas.microsoft.com/office/drawing/2014/main" xmlns="" val="2593416302"/>
                    </a:ext>
                  </a:extLst>
                </a:gridCol>
                <a:gridCol w="1551709">
                  <a:extLst>
                    <a:ext uri="{9D8B030D-6E8A-4147-A177-3AD203B41FA5}">
                      <a16:colId xmlns:a16="http://schemas.microsoft.com/office/drawing/2014/main" xmlns="" val="3365290942"/>
                    </a:ext>
                  </a:extLst>
                </a:gridCol>
                <a:gridCol w="1560945">
                  <a:extLst>
                    <a:ext uri="{9D8B030D-6E8A-4147-A177-3AD203B41FA5}">
                      <a16:colId xmlns:a16="http://schemas.microsoft.com/office/drawing/2014/main" xmlns="" val="342799943"/>
                    </a:ext>
                  </a:extLst>
                </a:gridCol>
                <a:gridCol w="1676583">
                  <a:extLst>
                    <a:ext uri="{9D8B030D-6E8A-4147-A177-3AD203B41FA5}">
                      <a16:colId xmlns:a16="http://schemas.microsoft.com/office/drawing/2014/main" xmlns="" val="1599983745"/>
                    </a:ext>
                  </a:extLst>
                </a:gridCol>
                <a:gridCol w="1713595">
                  <a:extLst>
                    <a:ext uri="{9D8B030D-6E8A-4147-A177-3AD203B41FA5}">
                      <a16:colId xmlns:a16="http://schemas.microsoft.com/office/drawing/2014/main" xmlns="" val="3310517055"/>
                    </a:ext>
                  </a:extLst>
                </a:gridCol>
              </a:tblGrid>
              <a:tr h="512199">
                <a:tc>
                  <a:txBody>
                    <a:bodyPr/>
                    <a:lstStyle/>
                    <a:p>
                      <a:pPr>
                        <a:spcAft>
                          <a:spcPts val="0"/>
                        </a:spcAft>
                      </a:pPr>
                      <a:r>
                        <a:rPr lang="en-ZA" sz="1400" b="1" dirty="0">
                          <a:effectLst/>
                          <a:latin typeface="Arial" panose="020B0604020202020204" pitchFamily="34" charset="0"/>
                          <a:cs typeface="Arial" panose="020B0604020202020204" pitchFamily="34" charset="0"/>
                        </a:rPr>
                        <a:t>Financial Year</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dirty="0">
                          <a:effectLst/>
                          <a:latin typeface="Arial" panose="020B0604020202020204" pitchFamily="34" charset="0"/>
                          <a:cs typeface="Arial" panose="020B0604020202020204" pitchFamily="34" charset="0"/>
                        </a:rPr>
                        <a:t>Medical Benefits</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a:effectLst/>
                          <a:latin typeface="Arial" panose="020B0604020202020204" pitchFamily="34" charset="0"/>
                          <a:cs typeface="Arial" panose="020B0604020202020204" pitchFamily="34" charset="0"/>
                        </a:rPr>
                        <a:t>Compensation Benefits</a:t>
                      </a:r>
                      <a:endParaRPr lang="en-ZA" sz="1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a:effectLst/>
                          <a:latin typeface="Arial" panose="020B0604020202020204" pitchFamily="34" charset="0"/>
                          <a:cs typeface="Arial" panose="020B0604020202020204" pitchFamily="34" charset="0"/>
                        </a:rPr>
                        <a:t>Pension Benefits</a:t>
                      </a:r>
                      <a:endParaRPr lang="en-ZA" sz="1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a:effectLst/>
                          <a:latin typeface="Arial" panose="020B0604020202020204" pitchFamily="34" charset="0"/>
                          <a:cs typeface="Arial" panose="020B0604020202020204" pitchFamily="34" charset="0"/>
                        </a:rPr>
                        <a:t>Total Amount Paid per Annual Year </a:t>
                      </a:r>
                      <a:endParaRPr lang="en-ZA" sz="1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551624771"/>
                  </a:ext>
                </a:extLst>
              </a:tr>
              <a:tr h="749237">
                <a:tc>
                  <a:txBody>
                    <a:bodyPr/>
                    <a:lstStyle/>
                    <a:p>
                      <a:pP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2018/19 Financial Year</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2 538 271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242 247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1 159 701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smtClean="0">
                        <a:effectLst/>
                        <a:latin typeface="Arial" panose="020B0604020202020204" pitchFamily="34" charset="0"/>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cs typeface="Arial" panose="020B0604020202020204" pitchFamily="34" charset="0"/>
                        </a:rPr>
                        <a:t>R 3 940 220 </a:t>
                      </a:r>
                    </a:p>
                    <a:p>
                      <a:pPr>
                        <a:lnSpc>
                          <a:spcPct val="115000"/>
                        </a:lnSpc>
                        <a:spcAft>
                          <a:spcPts val="0"/>
                        </a:spcAft>
                      </a:pPr>
                      <a:endParaRPr lang="en-ZA" sz="14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2953498"/>
                  </a:ext>
                </a:extLst>
              </a:tr>
              <a:tr h="499491">
                <a:tc>
                  <a:txBody>
                    <a:bodyPr/>
                    <a:lstStyle/>
                    <a:p>
                      <a:pP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From 01 April 2019 to 30 December 2019</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R1 334 046</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R179 100</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800" dirty="0" smtClean="0"/>
                        <a:t>R0</a:t>
                      </a:r>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400" b="1" kern="1200" dirty="0" smtClean="0">
                          <a:solidFill>
                            <a:schemeClr val="tx1"/>
                          </a:solidFill>
                          <a:effectLst/>
                          <a:latin typeface="Arial" panose="020B0604020202020204" pitchFamily="34" charset="0"/>
                          <a:ea typeface="+mn-ea"/>
                          <a:cs typeface="Arial" panose="020B0604020202020204" pitchFamily="34" charset="0"/>
                        </a:rPr>
                        <a:t>R1 513 146</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1182451"/>
                  </a:ext>
                </a:extLst>
              </a:tr>
              <a:tr h="1051560">
                <a:tc>
                  <a:txBody>
                    <a:bodyPr/>
                    <a:lstStyle/>
                    <a:p>
                      <a:pP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 of amount paid towards benefits </a:t>
                      </a:r>
                      <a:r>
                        <a:rPr lang="en-ZA" sz="1200" b="1" baseline="0" dirty="0" smtClean="0">
                          <a:effectLst/>
                          <a:latin typeface="Arial" panose="020B0604020202020204" pitchFamily="34" charset="0"/>
                          <a:ea typeface="Calibri" panose="020F0502020204030204" pitchFamily="34" charset="0"/>
                          <a:cs typeface="Arial" panose="020B0604020202020204" pitchFamily="34" charset="0"/>
                        </a:rPr>
                        <a:t>(as at December 2019) compared to total amount paid during 2018/19 FY</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34%</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38%</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1243591"/>
                  </a:ext>
                </a:extLst>
              </a:tr>
            </a:tbl>
          </a:graphicData>
        </a:graphic>
      </p:graphicFrame>
    </p:spTree>
    <p:extLst>
      <p:ext uri="{BB962C8B-B14F-4D97-AF65-F5344CB8AC3E}">
        <p14:creationId xmlns:p14="http://schemas.microsoft.com/office/powerpoint/2010/main" xmlns="" val="38097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cs typeface="Arial" panose="020B0604020202020204" pitchFamily="34" charset="0"/>
              </a:rPr>
              <a:t>HIGH LEVEL FINANCIAL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4023637"/>
              </p:ext>
            </p:extLst>
          </p:nvPr>
        </p:nvGraphicFramePr>
        <p:xfrm>
          <a:off x="304827" y="1417639"/>
          <a:ext cx="8571343" cy="4875044"/>
        </p:xfrm>
        <a:graphic>
          <a:graphicData uri="http://schemas.openxmlformats.org/drawingml/2006/table">
            <a:tbl>
              <a:tblPr firstRow="1" bandRow="1">
                <a:tableStyleId>{5C22544A-7EE6-4342-B048-85BDC9FD1C3A}</a:tableStyleId>
              </a:tblPr>
              <a:tblGrid>
                <a:gridCol w="4165136">
                  <a:extLst>
                    <a:ext uri="{9D8B030D-6E8A-4147-A177-3AD203B41FA5}">
                      <a16:colId xmlns:a16="http://schemas.microsoft.com/office/drawing/2014/main" xmlns="" val="3537614589"/>
                    </a:ext>
                  </a:extLst>
                </a:gridCol>
                <a:gridCol w="1141812">
                  <a:extLst>
                    <a:ext uri="{9D8B030D-6E8A-4147-A177-3AD203B41FA5}">
                      <a16:colId xmlns:a16="http://schemas.microsoft.com/office/drawing/2014/main" xmlns="" val="2874574522"/>
                    </a:ext>
                  </a:extLst>
                </a:gridCol>
                <a:gridCol w="1197748">
                  <a:extLst>
                    <a:ext uri="{9D8B030D-6E8A-4147-A177-3AD203B41FA5}">
                      <a16:colId xmlns:a16="http://schemas.microsoft.com/office/drawing/2014/main" xmlns="" val="1709214806"/>
                    </a:ext>
                  </a:extLst>
                </a:gridCol>
                <a:gridCol w="700343">
                  <a:extLst>
                    <a:ext uri="{9D8B030D-6E8A-4147-A177-3AD203B41FA5}">
                      <a16:colId xmlns:a16="http://schemas.microsoft.com/office/drawing/2014/main" xmlns="" val="3652954722"/>
                    </a:ext>
                  </a:extLst>
                </a:gridCol>
                <a:gridCol w="1366304">
                  <a:extLst>
                    <a:ext uri="{9D8B030D-6E8A-4147-A177-3AD203B41FA5}">
                      <a16:colId xmlns:a16="http://schemas.microsoft.com/office/drawing/2014/main" xmlns="" val="3291772248"/>
                    </a:ext>
                  </a:extLst>
                </a:gridCol>
              </a:tblGrid>
              <a:tr h="363064">
                <a:tc rowSpan="2">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400" dirty="0" smtClean="0"/>
                        <a:t>2019/20 Q3</a:t>
                      </a:r>
                      <a:endParaRPr lang="en-ZA" sz="1400" dirty="0"/>
                    </a:p>
                  </a:txBody>
                  <a:tcPr/>
                </a:tc>
                <a:tc>
                  <a:txBody>
                    <a:bodyPr/>
                    <a:lstStyle/>
                    <a:p>
                      <a:r>
                        <a:rPr lang="en-ZA" sz="1400" dirty="0" smtClean="0"/>
                        <a:t>2018/19</a:t>
                      </a:r>
                      <a:r>
                        <a:rPr lang="en-ZA" sz="1400" baseline="0" dirty="0" smtClean="0"/>
                        <a:t> Q3</a:t>
                      </a:r>
                      <a:endParaRPr lang="en-ZA" sz="1400" dirty="0"/>
                    </a:p>
                  </a:txBody>
                  <a:tcPr/>
                </a:tc>
                <a:tc rowSpan="2">
                  <a:txBody>
                    <a:bodyPr/>
                    <a:lstStyle/>
                    <a:p>
                      <a:pPr algn="r"/>
                      <a:r>
                        <a:rPr lang="en-ZA" sz="1600" dirty="0">
                          <a:latin typeface="Arial" panose="020B0604020202020204" pitchFamily="34" charset="0"/>
                          <a:cs typeface="Arial" panose="020B0604020202020204" pitchFamily="34" charset="0"/>
                        </a:rPr>
                        <a:t>% </a:t>
                      </a:r>
                    </a:p>
                  </a:txBody>
                  <a:tcPr/>
                </a:tc>
                <a:tc rowSpan="2">
                  <a:txBody>
                    <a:bodyPr/>
                    <a:lstStyle/>
                    <a:p>
                      <a:r>
                        <a:rPr lang="en-ZA" sz="1600" dirty="0" smtClean="0">
                          <a:latin typeface="Arial" panose="020B0604020202020204" pitchFamily="34" charset="0"/>
                          <a:cs typeface="Arial" panose="020B0604020202020204" pitchFamily="34" charset="0"/>
                        </a:rPr>
                        <a:t>Trend</a:t>
                      </a: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58542"/>
                  </a:ext>
                </a:extLst>
              </a:tr>
              <a:tr h="363064">
                <a:tc vMerge="1">
                  <a:txBody>
                    <a:bodyPr/>
                    <a:lstStyle/>
                    <a:p>
                      <a:endParaRPr lang="en-ZA" dirty="0"/>
                    </a:p>
                  </a:txBody>
                  <a:tcPr/>
                </a:tc>
                <a:tc>
                  <a:txBody>
                    <a:bodyPr/>
                    <a:lstStyle/>
                    <a:p>
                      <a:r>
                        <a:rPr lang="en-ZA" sz="1600" dirty="0">
                          <a:latin typeface="Arial" panose="020B0604020202020204" pitchFamily="34" charset="0"/>
                          <a:cs typeface="Arial" panose="020B0604020202020204" pitchFamily="34" charset="0"/>
                        </a:rPr>
                        <a:t>R Billion</a:t>
                      </a:r>
                    </a:p>
                  </a:txBody>
                  <a:tcPr/>
                </a:tc>
                <a:tc>
                  <a:txBody>
                    <a:bodyPr/>
                    <a:lstStyle/>
                    <a:p>
                      <a:r>
                        <a:rPr lang="en-ZA" sz="1600" dirty="0">
                          <a:latin typeface="Arial" panose="020B0604020202020204" pitchFamily="34" charset="0"/>
                          <a:cs typeface="Arial" panose="020B0604020202020204" pitchFamily="34" charset="0"/>
                        </a:rPr>
                        <a:t>R Billion</a:t>
                      </a:r>
                    </a:p>
                  </a:txBody>
                  <a:tcPr/>
                </a:tc>
                <a:tc vMerge="1">
                  <a:txBody>
                    <a:bodyPr/>
                    <a:lstStyle/>
                    <a:p>
                      <a:endParaRPr lang="en-ZA" dirty="0"/>
                    </a:p>
                  </a:txBody>
                  <a:tcPr/>
                </a:tc>
                <a:tc vMerge="1">
                  <a:txBody>
                    <a:bodyPr/>
                    <a:lstStyle/>
                    <a:p>
                      <a:endParaRPr lang="en-ZA" dirty="0"/>
                    </a:p>
                  </a:txBody>
                  <a:tcPr/>
                </a:tc>
                <a:extLst>
                  <a:ext uri="{0D108BD9-81ED-4DB2-BD59-A6C34878D82A}">
                    <a16:rowId xmlns:a16="http://schemas.microsoft.com/office/drawing/2014/main" xmlns="" val="1523509562"/>
                  </a:ext>
                </a:extLst>
              </a:tr>
              <a:tr h="626658">
                <a:tc>
                  <a:txBody>
                    <a:bodyPr/>
                    <a:lstStyle/>
                    <a:p>
                      <a:r>
                        <a:rPr lang="en-ZA" sz="1600" dirty="0" smtClean="0">
                          <a:latin typeface="Arial" panose="020B0604020202020204" pitchFamily="34" charset="0"/>
                          <a:cs typeface="Arial" panose="020B0604020202020204" pitchFamily="34" charset="0"/>
                        </a:rPr>
                        <a:t>Revenue </a:t>
                      </a:r>
                      <a:r>
                        <a:rPr lang="en-ZA" sz="1600" dirty="0">
                          <a:latin typeface="Arial" panose="020B0604020202020204" pitchFamily="34" charset="0"/>
                          <a:cs typeface="Arial" panose="020B0604020202020204" pitchFamily="34" charset="0"/>
                        </a:rPr>
                        <a:t>Non</a:t>
                      </a:r>
                      <a:r>
                        <a:rPr lang="en-ZA" sz="1600" baseline="0" dirty="0">
                          <a:latin typeface="Arial" panose="020B0604020202020204" pitchFamily="34" charset="0"/>
                          <a:cs typeface="Arial" panose="020B0604020202020204" pitchFamily="34" charset="0"/>
                        </a:rPr>
                        <a:t> Exchange Transactions - Collections</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R   9,6</a:t>
                      </a: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8,4 </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baseline="0" dirty="0" smtClean="0">
                          <a:solidFill>
                            <a:schemeClr val="tx1"/>
                          </a:solidFill>
                          <a:latin typeface="Arial" panose="020B0604020202020204" pitchFamily="34" charset="0"/>
                          <a:cs typeface="Arial" panose="020B0604020202020204" pitchFamily="34" charset="0"/>
                        </a:rPr>
                        <a:t> </a:t>
                      </a:r>
                      <a:r>
                        <a:rPr lang="en-ZA" sz="1600" dirty="0" smtClean="0">
                          <a:solidFill>
                            <a:schemeClr val="tx1"/>
                          </a:solidFill>
                          <a:latin typeface="Arial" panose="020B0604020202020204" pitchFamily="34" charset="0"/>
                          <a:cs typeface="Arial" panose="020B0604020202020204" pitchFamily="34" charset="0"/>
                        </a:rPr>
                        <a:t>15%</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56703444"/>
                  </a:ext>
                </a:extLst>
              </a:tr>
              <a:tr h="626658">
                <a:tc>
                  <a:txBody>
                    <a:bodyPr/>
                    <a:lstStyle/>
                    <a:p>
                      <a:r>
                        <a:rPr lang="en-ZA" sz="1600" dirty="0">
                          <a:latin typeface="Arial" panose="020B0604020202020204" pitchFamily="34" charset="0"/>
                          <a:cs typeface="Arial" panose="020B0604020202020204" pitchFamily="34" charset="0"/>
                        </a:rPr>
                        <a:t>Revenue from Exchange Transactions - Investment Income</a:t>
                      </a:r>
                      <a:r>
                        <a:rPr lang="en-ZA" sz="1600" baseline="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R   2,7</a:t>
                      </a: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2,4 </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13%</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41024797"/>
                  </a:ext>
                </a:extLst>
              </a:tr>
              <a:tr h="579120">
                <a:tc>
                  <a:txBody>
                    <a:bodyPr/>
                    <a:lstStyle/>
                    <a:p>
                      <a:r>
                        <a:rPr lang="en-ZA" sz="1600" dirty="0">
                          <a:latin typeface="Arial" panose="020B0604020202020204" pitchFamily="34" charset="0"/>
                          <a:cs typeface="Arial" panose="020B0604020202020204" pitchFamily="34" charset="0"/>
                        </a:rPr>
                        <a:t>Benefits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R   1,5 </a:t>
                      </a: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1,4 </a:t>
                      </a: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8%</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4774292"/>
                  </a:ext>
                </a:extLst>
              </a:tr>
              <a:tr h="579120">
                <a:tc>
                  <a:txBody>
                    <a:bodyPr/>
                    <a:lstStyle/>
                    <a:p>
                      <a:r>
                        <a:rPr lang="en-ZA" sz="1600" dirty="0">
                          <a:latin typeface="Arial" panose="020B0604020202020204" pitchFamily="34" charset="0"/>
                          <a:cs typeface="Arial" panose="020B0604020202020204" pitchFamily="34" charset="0"/>
                        </a:rPr>
                        <a:t>Expenditure</a:t>
                      </a: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R </a:t>
                      </a:r>
                      <a:r>
                        <a:rPr lang="en-ZA" sz="1600" baseline="0" dirty="0" smtClean="0">
                          <a:solidFill>
                            <a:schemeClr val="tx1"/>
                          </a:solidFill>
                          <a:latin typeface="Arial" panose="020B0604020202020204" pitchFamily="34" charset="0"/>
                          <a:cs typeface="Arial" panose="020B0604020202020204" pitchFamily="34" charset="0"/>
                        </a:rPr>
                        <a:t>  2,3</a:t>
                      </a:r>
                      <a:endParaRPr lang="en-ZA" sz="1600" dirty="0" smtClean="0">
                        <a:solidFill>
                          <a:schemeClr val="tx1"/>
                        </a:solidFill>
                        <a:latin typeface="Arial" panose="020B0604020202020204" pitchFamily="34" charset="0"/>
                        <a:cs typeface="Arial" panose="020B0604020202020204" pitchFamily="34" charset="0"/>
                      </a:endParaRP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baseline="0" dirty="0" smtClean="0">
                          <a:solidFill>
                            <a:schemeClr val="tx1"/>
                          </a:solidFill>
                          <a:latin typeface="Arial" panose="020B0604020202020204" pitchFamily="34" charset="0"/>
                          <a:cs typeface="Arial" panose="020B0604020202020204" pitchFamily="34" charset="0"/>
                        </a:rPr>
                        <a:t>  1,7</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36%</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36350629"/>
                  </a:ext>
                </a:extLst>
              </a:tr>
              <a:tr h="579120">
                <a:tc>
                  <a:txBody>
                    <a:bodyPr/>
                    <a:lstStyle/>
                    <a:p>
                      <a:r>
                        <a:rPr lang="en-ZA" sz="1600" dirty="0">
                          <a:latin typeface="Arial" panose="020B0604020202020204" pitchFamily="34" charset="0"/>
                          <a:cs typeface="Arial" panose="020B0604020202020204" pitchFamily="34" charset="0"/>
                        </a:rPr>
                        <a:t>Total Assets </a:t>
                      </a: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R 79,1</a:t>
                      </a: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72,8</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9%</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95157197"/>
                  </a:ext>
                </a:extLst>
              </a:tr>
              <a:tr h="579120">
                <a:tc>
                  <a:txBody>
                    <a:bodyPr/>
                    <a:lstStyle/>
                    <a:p>
                      <a:r>
                        <a:rPr lang="en-ZA" sz="1600" dirty="0">
                          <a:latin typeface="Arial" panose="020B0604020202020204" pitchFamily="34" charset="0"/>
                          <a:cs typeface="Arial" panose="020B0604020202020204" pitchFamily="34" charset="0"/>
                        </a:rPr>
                        <a:t>Total Liabilities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R </a:t>
                      </a:r>
                      <a:r>
                        <a:rPr lang="en-ZA" sz="1600" baseline="0" dirty="0" smtClean="0">
                          <a:solidFill>
                            <a:schemeClr val="tx1"/>
                          </a:solidFill>
                          <a:latin typeface="Arial" panose="020B0604020202020204" pitchFamily="34" charset="0"/>
                          <a:cs typeface="Arial" panose="020B0604020202020204" pitchFamily="34" charset="0"/>
                        </a:rPr>
                        <a:t>43,5</a:t>
                      </a:r>
                      <a:endParaRPr lang="en-ZA" sz="1600" dirty="0" smtClean="0">
                        <a:solidFill>
                          <a:schemeClr val="tx1"/>
                        </a:solidFill>
                        <a:latin typeface="Arial" panose="020B0604020202020204" pitchFamily="34" charset="0"/>
                        <a:cs typeface="Arial" panose="020B0604020202020204" pitchFamily="34" charset="0"/>
                      </a:endParaRP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34,6</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26%</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28099583"/>
                  </a:ext>
                </a:extLst>
              </a:tr>
              <a:tr h="579120">
                <a:tc>
                  <a:txBody>
                    <a:bodyPr/>
                    <a:lstStyle/>
                    <a:p>
                      <a:r>
                        <a:rPr lang="en-ZA" sz="1600" dirty="0">
                          <a:latin typeface="Arial" panose="020B0604020202020204" pitchFamily="34" charset="0"/>
                          <a:cs typeface="Arial" panose="020B0604020202020204" pitchFamily="34" charset="0"/>
                        </a:rPr>
                        <a:t>Net Assets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R 35,6</a:t>
                      </a:r>
                    </a:p>
                    <a:p>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a:solidFill>
                            <a:schemeClr val="tx1"/>
                          </a:solidFill>
                          <a:latin typeface="Arial" panose="020B0604020202020204" pitchFamily="34" charset="0"/>
                          <a:cs typeface="Arial" panose="020B0604020202020204" pitchFamily="34" charset="0"/>
                        </a:rPr>
                        <a:t>R </a:t>
                      </a:r>
                      <a:r>
                        <a:rPr lang="en-ZA" sz="1600" dirty="0" smtClean="0">
                          <a:solidFill>
                            <a:schemeClr val="tx1"/>
                          </a:solidFill>
                          <a:latin typeface="Arial" panose="020B0604020202020204" pitchFamily="34" charset="0"/>
                          <a:cs typeface="Arial" panose="020B0604020202020204" pitchFamily="34" charset="0"/>
                        </a:rPr>
                        <a:t>38,2 </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   7%</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5662089"/>
                  </a:ext>
                </a:extLst>
              </a:tr>
            </a:tbl>
          </a:graphicData>
        </a:graphic>
      </p:graphicFrame>
      <p:sp>
        <p:nvSpPr>
          <p:cNvPr id="4" name="Slide Number Placeholder 3"/>
          <p:cNvSpPr>
            <a:spLocks noGrp="1"/>
          </p:cNvSpPr>
          <p:nvPr>
            <p:ph type="sldNum" sz="quarter" idx="12"/>
          </p:nvPr>
        </p:nvSpPr>
        <p:spPr>
          <a:xfrm>
            <a:off x="7004755" y="6492875"/>
            <a:ext cx="2133600" cy="365125"/>
          </a:xfrm>
        </p:spPr>
        <p:txBody>
          <a:bodyPr/>
          <a:lstStyle/>
          <a:p>
            <a:pPr>
              <a:defRPr/>
            </a:pPr>
            <a:fld id="{A79B0E16-3B21-4DA7-809D-032F5E4D0A06}" type="slidenum">
              <a:rPr lang="en-US" smtClean="0">
                <a:solidFill>
                  <a:schemeClr val="bg1"/>
                </a:solidFill>
              </a:rPr>
              <a:pPr>
                <a:defRPr/>
              </a:pPr>
              <a:t>29</a:t>
            </a:fld>
            <a:endParaRPr lang="en-US" dirty="0">
              <a:solidFill>
                <a:schemeClr val="bg1"/>
              </a:solidFill>
            </a:endParaRPr>
          </a:p>
        </p:txBody>
      </p:sp>
      <p:sp>
        <p:nvSpPr>
          <p:cNvPr id="7" name="Up Arrow 6"/>
          <p:cNvSpPr/>
          <p:nvPr/>
        </p:nvSpPr>
        <p:spPr>
          <a:xfrm>
            <a:off x="7868758" y="2222081"/>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8" name="Up Arrow 7"/>
          <p:cNvSpPr/>
          <p:nvPr/>
        </p:nvSpPr>
        <p:spPr>
          <a:xfrm>
            <a:off x="7873467" y="2894005"/>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11" name="Up Arrow 10"/>
          <p:cNvSpPr/>
          <p:nvPr/>
        </p:nvSpPr>
        <p:spPr>
          <a:xfrm>
            <a:off x="7863400" y="4067169"/>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12" name="Up Arrow 11"/>
          <p:cNvSpPr/>
          <p:nvPr/>
        </p:nvSpPr>
        <p:spPr>
          <a:xfrm>
            <a:off x="7885102" y="4632142"/>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16" name="Down Arrow 15"/>
          <p:cNvSpPr/>
          <p:nvPr/>
        </p:nvSpPr>
        <p:spPr>
          <a:xfrm>
            <a:off x="7809618" y="5813719"/>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17" name="Down Arrow 16"/>
          <p:cNvSpPr/>
          <p:nvPr/>
        </p:nvSpPr>
        <p:spPr>
          <a:xfrm>
            <a:off x="7798903" y="5248746"/>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
        <p:nvSpPr>
          <p:cNvPr id="18" name="Down Arrow 17"/>
          <p:cNvSpPr/>
          <p:nvPr/>
        </p:nvSpPr>
        <p:spPr>
          <a:xfrm>
            <a:off x="7799552" y="3539432"/>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ZA">
              <a:solidFill>
                <a:prstClr val="white"/>
              </a:solidFill>
            </a:endParaRPr>
          </a:p>
        </p:txBody>
      </p:sp>
    </p:spTree>
    <p:extLst>
      <p:ext uri="{BB962C8B-B14F-4D97-AF65-F5344CB8AC3E}">
        <p14:creationId xmlns:p14="http://schemas.microsoft.com/office/powerpoint/2010/main" xmlns="" val="272095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6" y="63547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3</a:t>
            </a:fld>
            <a:endParaRPr lang="en-US" altLang="en-US" sz="1200" b="1" dirty="0">
              <a:solidFill>
                <a:schemeClr val="bg1"/>
              </a:solidFill>
            </a:endParaRPr>
          </a:p>
        </p:txBody>
      </p:sp>
    </p:spTree>
    <p:extLst>
      <p:ext uri="{BB962C8B-B14F-4D97-AF65-F5344CB8AC3E}">
        <p14:creationId xmlns:p14="http://schemas.microsoft.com/office/powerpoint/2010/main" xmlns="" val="3499260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8"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a:solidFill>
                  <a:schemeClr val="bg1"/>
                </a:solidFill>
              </a:rPr>
              <a:pPr/>
              <a:t>30</a:t>
            </a:fld>
            <a:endParaRPr lang="en-US" altLang="en-US"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9"/>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indent="0" algn="ctr">
              <a:buNone/>
            </a:pPr>
            <a:r>
              <a:rPr lang="en-US" altLang="en-US" sz="1800" b="1" u="sng" dirty="0">
                <a:solidFill>
                  <a:prstClr val="black"/>
                </a:solidFill>
                <a:ea typeface="ＭＳ Ｐゴシック" pitchFamily="34" charset="-128"/>
              </a:rPr>
              <a:t>Legislative Mandate</a:t>
            </a:r>
          </a:p>
          <a:p>
            <a:pPr marL="0" indent="0" algn="just" eaLnBrk="1" hangingPunct="1">
              <a:spcBef>
                <a:spcPct val="0"/>
              </a:spcBef>
              <a:buNone/>
              <a:tabLst>
                <a:tab pos="9143775"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4</a:t>
            </a:fld>
            <a:endParaRPr lang="en-US" altLang="en-US" sz="1200" b="1" dirty="0">
              <a:solidFill>
                <a:schemeClr val="bg1"/>
              </a:solidFill>
            </a:endParaRPr>
          </a:p>
        </p:txBody>
      </p:sp>
    </p:spTree>
    <p:extLst>
      <p:ext uri="{BB962C8B-B14F-4D97-AF65-F5344CB8AC3E}">
        <p14:creationId xmlns:p14="http://schemas.microsoft.com/office/powerpoint/2010/main" xmlns="" val="7794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r>
              <a:rPr lang="en-ZA" sz="1800" b="1" dirty="0"/>
              <a:t>VISION </a:t>
            </a:r>
          </a:p>
          <a:p>
            <a:pPr marL="0" lvl="1" indent="0" algn="just">
              <a:buNone/>
              <a:tabLst>
                <a:tab pos="9143775"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None/>
              <a:tabLst>
                <a:tab pos="9143775" algn="r"/>
              </a:tabLst>
              <a:defRPr/>
            </a:pPr>
            <a:endParaRPr lang="en-ZA" sz="1800" dirty="0"/>
          </a:p>
          <a:p>
            <a:pPr marL="0" lvl="1" indent="0" algn="just">
              <a:buNone/>
              <a:tabLst>
                <a:tab pos="9143775" algn="r"/>
              </a:tabLst>
              <a:defRPr/>
            </a:pPr>
            <a:r>
              <a:rPr lang="en-ZA" sz="1800" b="1" dirty="0"/>
              <a:t>MISSION</a:t>
            </a:r>
          </a:p>
          <a:p>
            <a:pPr marL="115888" indent="0" algn="just">
              <a:buNone/>
              <a:tabLst>
                <a:tab pos="9143775"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3775"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3775"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3775"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7" lvl="1" indent="0">
              <a:buNone/>
              <a:tabLst>
                <a:tab pos="9143775"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2020/08/26</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5</a:t>
            </a:fld>
            <a:endParaRPr lang="en-US" altLang="en-US" sz="1200" dirty="0">
              <a:solidFill>
                <a:schemeClr val="bg1"/>
              </a:solidFill>
            </a:endParaRPr>
          </a:p>
        </p:txBody>
      </p:sp>
    </p:spTree>
    <p:extLst>
      <p:ext uri="{BB962C8B-B14F-4D97-AF65-F5344CB8AC3E}">
        <p14:creationId xmlns:p14="http://schemas.microsoft.com/office/powerpoint/2010/main" xmlns="" val="340904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8" y="6449994"/>
            <a:ext cx="2133600" cy="365125"/>
          </a:xfrm>
        </p:spPr>
        <p:txBody>
          <a:bodyPr/>
          <a:lstStyle/>
          <a:p>
            <a:pPr>
              <a:defRPr/>
            </a:pPr>
            <a:fld id="{FD1A8E9A-103A-45D8-A6FF-1D664856E4B8}" type="slidenum">
              <a:rPr lang="en-US" b="1">
                <a:solidFill>
                  <a:schemeClr val="bg1"/>
                </a:solidFill>
              </a:rPr>
              <a:pPr>
                <a:defRPr/>
              </a:pPr>
              <a:t>6</a:t>
            </a:fld>
            <a:endParaRPr lang="en-US" b="1" dirty="0">
              <a:solidFill>
                <a:schemeClr val="bg1"/>
              </a:solidFill>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720"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7"/>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126 LABOUR CENTRES</a:t>
            </a:r>
          </a:p>
        </p:txBody>
      </p:sp>
      <p:sp>
        <p:nvSpPr>
          <p:cNvPr id="12" name="Rectangle 11"/>
          <p:cNvSpPr/>
          <p:nvPr/>
        </p:nvSpPr>
        <p:spPr>
          <a:xfrm>
            <a:off x="401053" y="202130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33 LABOUR CENTRES WITH COID FUNCTIONS</a:t>
            </a:r>
          </a:p>
        </p:txBody>
      </p:sp>
      <p:sp>
        <p:nvSpPr>
          <p:cNvPr id="2" name="Oval 1"/>
          <p:cNvSpPr/>
          <p:nvPr/>
        </p:nvSpPr>
        <p:spPr>
          <a:xfrm>
            <a:off x="4883524"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9" name="Oval 8"/>
          <p:cNvSpPr/>
          <p:nvPr/>
        </p:nvSpPr>
        <p:spPr>
          <a:xfrm>
            <a:off x="2684609"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2</a:t>
            </a:r>
          </a:p>
        </p:txBody>
      </p:sp>
      <p:sp>
        <p:nvSpPr>
          <p:cNvPr id="13" name="Oval 12"/>
          <p:cNvSpPr/>
          <p:nvPr/>
        </p:nvSpPr>
        <p:spPr>
          <a:xfrm>
            <a:off x="4672508"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4</a:t>
            </a:r>
          </a:p>
        </p:txBody>
      </p:sp>
      <p:sp>
        <p:nvSpPr>
          <p:cNvPr id="14" name="Oval 13"/>
          <p:cNvSpPr/>
          <p:nvPr/>
        </p:nvSpPr>
        <p:spPr>
          <a:xfrm>
            <a:off x="3106640"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5" name="Oval 14"/>
          <p:cNvSpPr/>
          <p:nvPr/>
        </p:nvSpPr>
        <p:spPr>
          <a:xfrm>
            <a:off x="7238187"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6" name="Oval 15"/>
          <p:cNvSpPr/>
          <p:nvPr/>
        </p:nvSpPr>
        <p:spPr>
          <a:xfrm>
            <a:off x="3751409"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7" name="Oval 16"/>
          <p:cNvSpPr/>
          <p:nvPr/>
        </p:nvSpPr>
        <p:spPr>
          <a:xfrm>
            <a:off x="6223304"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8" name="Oval 17"/>
          <p:cNvSpPr/>
          <p:nvPr/>
        </p:nvSpPr>
        <p:spPr>
          <a:xfrm>
            <a:off x="7107558"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9" name="Oval 18"/>
          <p:cNvSpPr/>
          <p:nvPr/>
        </p:nvSpPr>
        <p:spPr>
          <a:xfrm>
            <a:off x="6131194" y="2858782"/>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9</a:t>
            </a:r>
          </a:p>
        </p:txBody>
      </p:sp>
    </p:spTree>
    <p:extLst>
      <p:ext uri="{BB962C8B-B14F-4D97-AF65-F5344CB8AC3E}">
        <p14:creationId xmlns:p14="http://schemas.microsoft.com/office/powerpoint/2010/main" xmlns="" val="247794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9"/>
            <a:ext cx="8662988" cy="5370273"/>
          </a:xfrm>
        </p:spPr>
        <p:txBody>
          <a:bodyPr/>
          <a:lstStyle/>
          <a:p>
            <a:pPr marL="0" indent="0">
              <a:spcBef>
                <a:spcPts val="0"/>
              </a:spcBef>
              <a:buNone/>
            </a:pPr>
            <a:r>
              <a:rPr lang="en-US" sz="2400" dirty="0"/>
              <a:t>The Strategy of the Fund is comprised of two strategic priorities or areas of focus for the success and sustainability </a:t>
            </a:r>
          </a:p>
          <a:p>
            <a:pPr marL="0" inden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2020/08/26</a:t>
            </a:fld>
            <a:endParaRPr lang="en-US">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742497517"/>
              </p:ext>
            </p:extLst>
          </p:nvPr>
        </p:nvGraphicFramePr>
        <p:xfrm>
          <a:off x="271463" y="2004167"/>
          <a:ext cx="8520110" cy="4579197"/>
        </p:xfrm>
        <a:graphic>
          <a:graphicData uri="http://schemas.openxmlformats.org/drawingml/2006/table">
            <a:tbl>
              <a:tblPr firstRow="1" bandRow="1">
                <a:tableStyleId>{5C22544A-7EE6-4342-B048-85BDC9FD1C3A}</a:tableStyleId>
              </a:tblPr>
              <a:tblGrid>
                <a:gridCol w="1231660">
                  <a:extLst>
                    <a:ext uri="{9D8B030D-6E8A-4147-A177-3AD203B41FA5}">
                      <a16:colId xmlns:a16="http://schemas.microsoft.com/office/drawing/2014/main" xmlns="" val="20000"/>
                    </a:ext>
                  </a:extLst>
                </a:gridCol>
                <a:gridCol w="2176384">
                  <a:extLst>
                    <a:ext uri="{9D8B030D-6E8A-4147-A177-3AD203B41FA5}">
                      <a16:colId xmlns:a16="http://schemas.microsoft.com/office/drawing/2014/main" xmlns="" val="20001"/>
                    </a:ext>
                  </a:extLst>
                </a:gridCol>
                <a:gridCol w="2195200">
                  <a:extLst>
                    <a:ext uri="{9D8B030D-6E8A-4147-A177-3AD203B41FA5}">
                      <a16:colId xmlns:a16="http://schemas.microsoft.com/office/drawing/2014/main" xmlns="" val="20002"/>
                    </a:ext>
                  </a:extLst>
                </a:gridCol>
                <a:gridCol w="1212844">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716353">
                <a:tc>
                  <a:txBody>
                    <a:bodyPr/>
                    <a:lstStyle/>
                    <a:p>
                      <a:endParaRPr lang="en-ZA" sz="1800" dirty="0"/>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ZA" sz="1800" dirty="0"/>
                        <a:t>Quality Medical</a:t>
                      </a:r>
                      <a:r>
                        <a:rPr lang="en-ZA" sz="1800" baseline="0" dirty="0"/>
                        <a:t> Care</a:t>
                      </a:r>
                      <a:endParaRPr lang="en-ZA" sz="1800" dirty="0"/>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endParaRPr lang="en-ZA" sz="1800" dirty="0"/>
                    </a:p>
                    <a:p>
                      <a:pPr algn="ctr">
                        <a:lnSpc>
                          <a:spcPct val="110000"/>
                        </a:lnSpc>
                      </a:pPr>
                      <a:r>
                        <a:rPr lang="en-US" sz="1600" b="1" dirty="0">
                          <a:solidFill>
                            <a:schemeClr val="bg1"/>
                          </a:solidFill>
                          <a:latin typeface="Arial"/>
                          <a:cs typeface="Arial"/>
                        </a:rPr>
                        <a:t>Client Centered Care</a:t>
                      </a:r>
                      <a:endParaRPr lang="en-US" sz="1600" dirty="0">
                        <a:solidFill>
                          <a:schemeClr val="bg1"/>
                        </a:solidFill>
                        <a:latin typeface="Arial"/>
                        <a:cs typeface="Arial"/>
                      </a:endParaRPr>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pPr algn="ctr"/>
                      <a:endParaRPr lang="en-ZA" sz="1800" dirty="0"/>
                    </a:p>
                    <a:p>
                      <a:pPr algn="ctr"/>
                      <a:r>
                        <a:rPr lang="en-US" sz="1800" b="1" dirty="0">
                          <a:solidFill>
                            <a:schemeClr val="bg1"/>
                          </a:solidFill>
                          <a:latin typeface="Arial"/>
                          <a:cs typeface="Arial"/>
                        </a:rPr>
                        <a:t>People</a:t>
                      </a:r>
                      <a:endParaRPr lang="en-ZA" sz="1800" dirty="0">
                        <a:solidFill>
                          <a:schemeClr val="bg1"/>
                        </a:solidFill>
                      </a:endParaRPr>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US" sz="1600" b="1" dirty="0">
                          <a:solidFill>
                            <a:schemeClr val="bg1"/>
                          </a:solidFill>
                          <a:latin typeface="Arial"/>
                          <a:cs typeface="Arial"/>
                        </a:rPr>
                        <a:t>Performance</a:t>
                      </a:r>
                      <a:endParaRPr lang="en-ZA" sz="1600" dirty="0">
                        <a:solidFill>
                          <a:schemeClr val="bg1"/>
                        </a:solidFill>
                      </a:endParaRPr>
                    </a:p>
                  </a:txBody>
                  <a:tcPr marL="91442" marR="91442" marT="45722" marB="45722">
                    <a:solidFill>
                      <a:schemeClr val="accent1"/>
                    </a:solidFill>
                  </a:tcPr>
                </a:tc>
                <a:extLst>
                  <a:ext uri="{0D108BD9-81ED-4DB2-BD59-A6C34878D82A}">
                    <a16:rowId xmlns:a16="http://schemas.microsoft.com/office/drawing/2014/main" xmlns="" val="10000"/>
                  </a:ext>
                </a:extLst>
              </a:tr>
              <a:tr h="965843">
                <a:tc>
                  <a:txBody>
                    <a:bodyPr/>
                    <a:lstStyle/>
                    <a:p>
                      <a:r>
                        <a:rPr lang="en-ZA" sz="1800" dirty="0">
                          <a:solidFill>
                            <a:schemeClr val="bg1"/>
                          </a:solidFill>
                        </a:rPr>
                        <a:t>Strategic</a:t>
                      </a:r>
                      <a:r>
                        <a:rPr lang="en-ZA" sz="1800" baseline="0" dirty="0">
                          <a:solidFill>
                            <a:schemeClr val="bg1"/>
                          </a:solidFill>
                        </a:rPr>
                        <a:t> Priorities</a:t>
                      </a:r>
                      <a:endParaRPr lang="en-ZA" sz="1800" dirty="0">
                        <a:solidFill>
                          <a:schemeClr val="bg1"/>
                        </a:solidFill>
                      </a:endParaRPr>
                    </a:p>
                  </a:txBody>
                  <a:tcPr marL="91442" marR="91442" marT="45722" marB="45722">
                    <a:solidFill>
                      <a:schemeClr val="accent1"/>
                    </a:solidFill>
                  </a:tcPr>
                </a:tc>
                <a:tc gridSpan="2">
                  <a:txBody>
                    <a:bodyPr/>
                    <a:lstStyle/>
                    <a:p>
                      <a:r>
                        <a:rPr lang="en-ZA" sz="1800" dirty="0">
                          <a:solidFill>
                            <a:schemeClr val="bg1"/>
                          </a:solidFill>
                        </a:rPr>
                        <a:t>To</a:t>
                      </a:r>
                      <a:r>
                        <a:rPr lang="en-ZA" sz="1800" baseline="0" dirty="0">
                          <a:solidFill>
                            <a:schemeClr val="bg1"/>
                          </a:solidFill>
                        </a:rPr>
                        <a:t> provide faster, reliable and accessible COID Services by 2020</a:t>
                      </a:r>
                      <a:endParaRPr lang="en-ZA" sz="1800" dirty="0">
                        <a:solidFill>
                          <a:schemeClr val="bg1"/>
                        </a:solidFill>
                      </a:endParaRPr>
                    </a:p>
                  </a:txBody>
                  <a:tcPr marL="91442" marR="91442" marT="45722" marB="45722">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l" defTabSz="457200" rtl="0" eaLnBrk="1" latinLnBrk="0" hangingPunct="1"/>
                      <a:r>
                        <a:rPr lang="en-ZA" sz="1800" kern="1200" dirty="0">
                          <a:solidFill>
                            <a:schemeClr val="bg1"/>
                          </a:solidFill>
                          <a:latin typeface="+mn-lt"/>
                          <a:ea typeface="+mn-ea"/>
                          <a:cs typeface="+mn-cs"/>
                        </a:rPr>
                        <a:t>To provide an effective and efficient client oriented support services</a:t>
                      </a:r>
                    </a:p>
                  </a:txBody>
                  <a:tcPr marL="91442" marR="91442" marT="45722" marB="45722">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1897001">
                <a:tc>
                  <a:txBody>
                    <a:bodyPr/>
                    <a:lstStyle/>
                    <a:p>
                      <a:r>
                        <a:rPr lang="en-ZA" sz="1800" dirty="0">
                          <a:solidFill>
                            <a:schemeClr val="bg1"/>
                          </a:solidFill>
                        </a:rPr>
                        <a:t>Flagship Projects</a:t>
                      </a:r>
                    </a:p>
                  </a:txBody>
                  <a:tcPr marL="91442" marR="91442" marT="45722" marB="45722">
                    <a:solidFill>
                      <a:schemeClr val="accent1"/>
                    </a:solidFill>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Integrated Online Platform</a:t>
                      </a:r>
                      <a:r>
                        <a:rPr lang="en-ZA" sz="1200" kern="1200" baseline="0" dirty="0">
                          <a:solidFill>
                            <a:schemeClr val="bg1"/>
                          </a:solidFill>
                          <a:latin typeface="+mn-lt"/>
                          <a:ea typeface="+mn-ea"/>
                          <a:cs typeface="+mn-cs"/>
                        </a:rPr>
                        <a:t> for </a:t>
                      </a:r>
                      <a:r>
                        <a:rPr lang="en-ZA" sz="1200" kern="1200" dirty="0">
                          <a:solidFill>
                            <a:schemeClr val="bg1"/>
                          </a:solidFill>
                          <a:latin typeface="+mn-lt"/>
                          <a:ea typeface="+mn-ea"/>
                          <a:cs typeface="+mn-cs"/>
                        </a:rPr>
                        <a:t>Employer Registration and compliance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Online Claims Management System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Hospital</a:t>
                      </a:r>
                      <a:r>
                        <a:rPr lang="en-ZA" sz="1200" kern="1200" baseline="0" dirty="0">
                          <a:solidFill>
                            <a:schemeClr val="bg1"/>
                          </a:solidFill>
                          <a:latin typeface="+mn-lt"/>
                          <a:ea typeface="+mn-ea"/>
                          <a:cs typeface="+mn-cs"/>
                        </a:rPr>
                        <a:t> Care Management Program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Disability Care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Integration of data from e-claims. ICM and umehluko systems or better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Review of medical services function in the Fund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Chronic Medication Dispensing</a:t>
                      </a:r>
                    </a:p>
                  </a:txBody>
                  <a:tcPr marL="91442" marR="91442" marT="45722" marB="45722">
                    <a:solidFill>
                      <a:schemeClr val="accent3">
                        <a:lumMod val="75000"/>
                      </a:schemeClr>
                    </a:solidFill>
                  </a:tcPr>
                </a:tc>
                <a:tc hMerge="1">
                  <a:txBody>
                    <a:bodyPr/>
                    <a:lstStyle/>
                    <a:p>
                      <a:endParaRPr lang="en-ZA"/>
                    </a:p>
                  </a:txBody>
                  <a:tcPr/>
                </a:tc>
                <a:tc gridSpan="2">
                  <a:txBody>
                    <a:bodyPr/>
                    <a:lstStyle/>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Improved capacity through Human Resource Development </a:t>
                      </a:r>
                    </a:p>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Increase in the asset base of the Fund through</a:t>
                      </a:r>
                      <a:r>
                        <a:rPr lang="en-ZA" sz="1200" kern="1200" baseline="0" dirty="0">
                          <a:solidFill>
                            <a:schemeClr val="bg1"/>
                          </a:solidFill>
                          <a:latin typeface="+mn-lt"/>
                          <a:ea typeface="+mn-ea"/>
                          <a:cs typeface="+mn-cs"/>
                        </a:rPr>
                        <a:t> investments</a:t>
                      </a:r>
                    </a:p>
                    <a:p>
                      <a:pPr marL="171450" indent="-171450" algn="l" defTabSz="457200" rtl="0" eaLnBrk="1" latinLnBrk="0" hangingPunct="1">
                        <a:buFont typeface="Arial" pitchFamily="34" charset="0"/>
                        <a:buChar char="•"/>
                      </a:pPr>
                      <a:r>
                        <a:rPr lang="en-ZA" sz="1200" kern="1200" baseline="0" dirty="0">
                          <a:solidFill>
                            <a:schemeClr val="bg1"/>
                          </a:solidFill>
                          <a:latin typeface="+mn-lt"/>
                          <a:ea typeface="+mn-ea"/>
                          <a:cs typeface="+mn-cs"/>
                        </a:rPr>
                        <a:t>Contribute to employment creation through investments and training programmes</a:t>
                      </a:r>
                    </a:p>
                    <a:p>
                      <a:pPr marL="171450" indent="-171450" algn="l" defTabSz="457200" rtl="0" eaLnBrk="1" latinLnBrk="0" hangingPunct="1">
                        <a:buFont typeface="Arial" pitchFamily="34" charset="0"/>
                        <a:buChar char="•"/>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39" y="2242240"/>
            <a:ext cx="1102631" cy="954840"/>
          </a:xfrm>
          <a:prstGeom prst="rect">
            <a:avLst/>
          </a:prstGeom>
        </p:spPr>
      </p:pic>
      <p:pic>
        <p:nvPicPr>
          <p:cNvPr id="21533"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2268563"/>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4" y="2241575"/>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2241552"/>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425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607777739"/>
              </p:ext>
            </p:extLst>
          </p:nvPr>
        </p:nvGraphicFramePr>
        <p:xfrm>
          <a:off x="457200" y="1266056"/>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933A870C-37C5-4063-BEF4-D7D4E742EB39}" type="datetime1">
              <a:rPr lang="en-ZA">
                <a:solidFill>
                  <a:srgbClr val="898989"/>
                </a:solidFill>
                <a:latin typeface="Calibri" pitchFamily="34" charset="0"/>
              </a:rPr>
              <a:pPr eaLnBrk="1" hangingPunct="1">
                <a:defRPr/>
              </a:pPr>
              <a:t>2020/08/26</a:t>
            </a:fld>
            <a:endParaRPr lang="en-US">
              <a:solidFill>
                <a:srgbClr val="898989"/>
              </a:solidFill>
              <a:latin typeface="Calibri" pitchFamily="34" charset="0"/>
            </a:endParaRPr>
          </a:p>
        </p:txBody>
      </p:sp>
      <p:sp>
        <p:nvSpPr>
          <p:cNvPr id="23558" name="Slide Number Placeholder 7"/>
          <p:cNvSpPr>
            <a:spLocks noGrp="1"/>
          </p:cNvSpPr>
          <p:nvPr>
            <p:ph type="sldNum" sz="quarter" idx="12"/>
          </p:nvPr>
        </p:nvSpPr>
        <p:spPr bwMode="auto">
          <a:xfrm>
            <a:off x="6781800" y="64714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2436E9FE-5A57-4649-A255-29524BB6A497}" type="slidenum">
              <a:rPr lang="en-US" b="1">
                <a:solidFill>
                  <a:schemeClr val="bg1"/>
                </a:solidFill>
                <a:latin typeface="Calibri" pitchFamily="34" charset="0"/>
              </a:rPr>
              <a:pPr eaLnBrk="1" hangingPunct="1">
                <a:defRPr/>
              </a:pPr>
              <a:t>8</a:t>
            </a:fld>
            <a:endParaRPr lang="en-US" b="1" dirty="0">
              <a:solidFill>
                <a:schemeClr val="bg1"/>
              </a:solidFill>
              <a:latin typeface="Calibri" pitchFamily="34" charset="0"/>
            </a:endParaRPr>
          </a:p>
        </p:txBody>
      </p:sp>
      <p:sp>
        <p:nvSpPr>
          <p:cNvPr id="23556" name="Content Placeholder 11"/>
          <p:cNvSpPr>
            <a:spLocks noGrp="1"/>
          </p:cNvSpPr>
          <p:nvPr>
            <p:ph sz="quarter" idx="4294967295"/>
          </p:nvPr>
        </p:nvSpPr>
        <p:spPr>
          <a:xfrm>
            <a:off x="4965700" y="1493852"/>
            <a:ext cx="4178300" cy="4708525"/>
          </a:xfrm>
        </p:spPr>
        <p:txBody>
          <a:bodyPr/>
          <a:lstStyle/>
          <a:p>
            <a:pPr marL="0" indent="0">
              <a:buNone/>
            </a:pPr>
            <a:endParaRPr lang="en-ZA" dirty="0"/>
          </a:p>
          <a:p>
            <a:pPr marL="0" indent="0">
              <a:buNone/>
            </a:pPr>
            <a:endParaRPr lang="en-ZA" dirty="0"/>
          </a:p>
          <a:p>
            <a:pPr marL="0" indent="0">
              <a:buNone/>
            </a:pPr>
            <a:endParaRPr lang="en-ZA" dirty="0"/>
          </a:p>
        </p:txBody>
      </p:sp>
      <p:graphicFrame>
        <p:nvGraphicFramePr>
          <p:cNvPr id="14" name="Diagram 13"/>
          <p:cNvGraphicFramePr/>
          <p:nvPr>
            <p:extLst/>
          </p:nvPr>
        </p:nvGraphicFramePr>
        <p:xfrm>
          <a:off x="2318682" y="1785258"/>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6"/>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CORPORATE SUPPORT</a:t>
            </a:r>
          </a:p>
        </p:txBody>
      </p:sp>
      <p:sp>
        <p:nvSpPr>
          <p:cNvPr id="16" name="Isosceles Triangle 15"/>
          <p:cNvSpPr/>
          <p:nvPr/>
        </p:nvSpPr>
        <p:spPr>
          <a:xfrm>
            <a:off x="2366169" y="1266033"/>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COMPLIANCE</a:t>
            </a:r>
          </a:p>
        </p:txBody>
      </p:sp>
    </p:spTree>
    <p:extLst>
      <p:ext uri="{BB962C8B-B14F-4D97-AF65-F5344CB8AC3E}">
        <p14:creationId xmlns:p14="http://schemas.microsoft.com/office/powerpoint/2010/main" xmlns="" val="17733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EF74E584-A9CD-4A14-A8C8-93B2638ACCC1}" type="slidenum">
              <a:rPr lang="en-GB" altLang="en-US" sz="1200" b="1">
                <a:solidFill>
                  <a:schemeClr val="bg1"/>
                </a:solidFill>
              </a:rPr>
              <a:pPr eaLnBrk="1" hangingPunct="1">
                <a:spcBef>
                  <a:spcPct val="0"/>
                </a:spcBef>
                <a:buNone/>
                <a:defRPr/>
              </a:pPr>
              <a:t>9</a:t>
            </a:fld>
            <a:endParaRPr lang="en-GB" altLang="en-US" sz="1200" b="1" dirty="0">
              <a:solidFill>
                <a:schemeClr val="bg1"/>
              </a:solidFill>
            </a:endParaRPr>
          </a:p>
        </p:txBody>
      </p:sp>
      <p:sp>
        <p:nvSpPr>
          <p:cNvPr id="11267" name="Title 1"/>
          <p:cNvSpPr>
            <a:spLocks noGrp="1"/>
          </p:cNvSpPr>
          <p:nvPr>
            <p:ph type="title" idx="4294967295"/>
          </p:nvPr>
        </p:nvSpPr>
        <p:spPr>
          <a:xfrm>
            <a:off x="468313" y="515939"/>
            <a:ext cx="8229600" cy="649287"/>
          </a:xfrm>
        </p:spPr>
        <p:txBody>
          <a:bodyPr/>
          <a:lstStyle/>
          <a:p>
            <a:pPr>
              <a:defRPr/>
            </a:pPr>
            <a:r>
              <a:rPr lang="en-ZA" sz="2800" b="1" dirty="0">
                <a:latin typeface="+mn-lt"/>
              </a:rPr>
              <a:t>LINK TO OUTCOMES</a:t>
            </a:r>
            <a:endParaRPr lang="en-GB" sz="2800" b="1" u="sng"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466503707"/>
              </p:ext>
            </p:extLst>
          </p:nvPr>
        </p:nvGraphicFramePr>
        <p:xfrm>
          <a:off x="176238" y="1398595"/>
          <a:ext cx="8701087" cy="4977767"/>
        </p:xfrm>
        <a:graphic>
          <a:graphicData uri="http://schemas.openxmlformats.org/drawingml/2006/table">
            <a:tbl>
              <a:tblPr>
                <a:tableStyleId>{5C22544A-7EE6-4342-B048-85BDC9FD1C3A}</a:tableStyleId>
              </a:tblPr>
              <a:tblGrid>
                <a:gridCol w="3143184">
                  <a:extLst>
                    <a:ext uri="{9D8B030D-6E8A-4147-A177-3AD203B41FA5}">
                      <a16:colId xmlns:a16="http://schemas.microsoft.com/office/drawing/2014/main" xmlns="" val="20000"/>
                    </a:ext>
                  </a:extLst>
                </a:gridCol>
                <a:gridCol w="1659003">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84182">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434078">
                <a:tc>
                  <a:txBody>
                    <a:bodyPr/>
                    <a:lstStyle/>
                    <a:p>
                      <a:pPr marL="76200" algn="just">
                        <a:lnSpc>
                          <a:spcPct val="150000"/>
                        </a:lnSpc>
                        <a:spcAft>
                          <a:spcPts val="0"/>
                        </a:spcAft>
                      </a:pPr>
                      <a:r>
                        <a:rPr lang="en-ZA" sz="1400" dirty="0">
                          <a:effectLst/>
                        </a:rPr>
                        <a:t>Outcome 12: An efficient, effective</a:t>
                      </a:r>
                    </a:p>
                    <a:p>
                      <a:pPr marL="76200" algn="just">
                        <a:lnSpc>
                          <a:spcPct val="150000"/>
                        </a:lnSpc>
                        <a:spcAft>
                          <a:spcPts val="0"/>
                        </a:spcAft>
                      </a:pPr>
                      <a:r>
                        <a:rPr lang="en-ZA" sz="1400" dirty="0">
                          <a:effectLst/>
                        </a:rPr>
                        <a:t>and development 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118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82</TotalTime>
  <Words>2367</Words>
  <Application>Microsoft Office PowerPoint</Application>
  <PresentationFormat>On-screen Show (4:3)</PresentationFormat>
  <Paragraphs>721</Paragraphs>
  <Slides>30</Slides>
  <Notes>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Theme</vt:lpstr>
      <vt:lpstr>2_Office Theme</vt:lpstr>
      <vt:lpstr>3_Office Theme</vt:lpstr>
      <vt:lpstr>4_Office Theme</vt:lpstr>
      <vt:lpstr>5_Office Theme</vt:lpstr>
      <vt:lpstr>Slide 1</vt:lpstr>
      <vt:lpstr>PRESENTATION CONTENT</vt:lpstr>
      <vt:lpstr>INTRODUCTION</vt:lpstr>
      <vt:lpstr>INTRODUCTION: THE MANDATE OF THE CF</vt:lpstr>
      <vt:lpstr>VISION AND MISSION</vt:lpstr>
      <vt:lpstr>FOOTPRINT</vt:lpstr>
      <vt:lpstr>STRATEGIC FOCUS</vt:lpstr>
      <vt:lpstr>SERVICE OFFERING</vt:lpstr>
      <vt:lpstr>LINK TO OUTCOMES</vt:lpstr>
      <vt:lpstr>Slide 10</vt:lpstr>
      <vt:lpstr>QUARTER 3 PERFORMANCE PER STRATEGIC OBJECTIVE </vt:lpstr>
      <vt:lpstr>QUARTER 3 PERFORMANCE PER PROGRAMME </vt:lpstr>
      <vt:lpstr>COMPARATIVE ANALYSIS PER PROGRAMME FOR  Q1, Q2 &amp; Q3 2019/2020</vt:lpstr>
      <vt:lpstr> PERFORMANCE PER INDICATOR</vt:lpstr>
      <vt:lpstr> PERFORMANCE PER INDICATOR</vt:lpstr>
      <vt:lpstr>  QUARTERLY PERFORMANCE COMPARISON FOR THE FINANCIAL YEAR 2018/19 and 2019/20 </vt:lpstr>
      <vt:lpstr>  QUARTERLY PERFORMANCE COMPARISON FOR THE FINANCIAL YEAR 2018/19 and 2019/20 </vt:lpstr>
      <vt:lpstr>PERFORMANCE TREND</vt:lpstr>
      <vt:lpstr> REGARDING UNDERPERFORMANCE</vt:lpstr>
      <vt:lpstr>PROVINCIAL BREAKDOWN  </vt:lpstr>
      <vt:lpstr>  PROVINCIAL BREAKDOWN 2019/20 </vt:lpstr>
      <vt:lpstr>  PROVINCIAL BREAKDOWN 2019/20 85% OF PRE- AUTHORISATIONS RESPONDED TO WITHIN 10 WORKING DAYS ON PREVIOUSLY FINALISED CASES  </vt:lpstr>
      <vt:lpstr>  PROVINCIAL BREAKDOWN 2019/20 </vt:lpstr>
      <vt:lpstr>  PROVINCIAL BREAKDOWN 2019/20 85% OF COMPLIANT ASSISTIVE DEVICES REQUESTS  RESPONDED TO WITHIN 15 WORKING DAYS OF RECEIPT   </vt:lpstr>
      <vt:lpstr>EXPENDITURE VS. PERFORMANCE</vt:lpstr>
      <vt:lpstr>QUARTER 3 PERFORMANCE PER PROGRAMME </vt:lpstr>
      <vt:lpstr>EXPENDITURE VS. PERFORMANCE</vt:lpstr>
      <vt:lpstr>EXPENDITURE PER BENEFITS</vt:lpstr>
      <vt:lpstr>HIGH LEVEL FINANCIAL PERFORMANCE</vt:lpstr>
      <vt:lpstr>Slide 30</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Monique</cp:lastModifiedBy>
  <cp:revision>1496</cp:revision>
  <cp:lastPrinted>2020-02-13T13:48:52Z</cp:lastPrinted>
  <dcterms:created xsi:type="dcterms:W3CDTF">2013-03-07T12:06:52Z</dcterms:created>
  <dcterms:modified xsi:type="dcterms:W3CDTF">2020-08-26T10:28:47Z</dcterms:modified>
</cp:coreProperties>
</file>