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5"/>
  </p:notesMasterIdLst>
  <p:handoutMasterIdLst>
    <p:handoutMasterId r:id="rId106"/>
  </p:handoutMasterIdLst>
  <p:sldIdLst>
    <p:sldId id="257" r:id="rId2"/>
    <p:sldId id="286" r:id="rId3"/>
    <p:sldId id="364" r:id="rId4"/>
    <p:sldId id="289" r:id="rId5"/>
    <p:sldId id="361" r:id="rId6"/>
    <p:sldId id="363" r:id="rId7"/>
    <p:sldId id="370" r:id="rId8"/>
    <p:sldId id="365" r:id="rId9"/>
    <p:sldId id="366" r:id="rId10"/>
    <p:sldId id="367" r:id="rId11"/>
    <p:sldId id="368"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5" r:id="rId37"/>
    <p:sldId id="396" r:id="rId38"/>
    <p:sldId id="397" r:id="rId39"/>
    <p:sldId id="398" r:id="rId40"/>
    <p:sldId id="400" r:id="rId41"/>
    <p:sldId id="401" r:id="rId42"/>
    <p:sldId id="402" r:id="rId43"/>
    <p:sldId id="403" r:id="rId44"/>
    <p:sldId id="404" r:id="rId45"/>
    <p:sldId id="406" r:id="rId46"/>
    <p:sldId id="408" r:id="rId47"/>
    <p:sldId id="409" r:id="rId48"/>
    <p:sldId id="412" r:id="rId49"/>
    <p:sldId id="410" r:id="rId50"/>
    <p:sldId id="413" r:id="rId51"/>
    <p:sldId id="414" r:id="rId52"/>
    <p:sldId id="415" r:id="rId53"/>
    <p:sldId id="417" r:id="rId54"/>
    <p:sldId id="418" r:id="rId55"/>
    <p:sldId id="419" r:id="rId56"/>
    <p:sldId id="420" r:id="rId57"/>
    <p:sldId id="422" r:id="rId58"/>
    <p:sldId id="423" r:id="rId59"/>
    <p:sldId id="424" r:id="rId60"/>
    <p:sldId id="425" r:id="rId61"/>
    <p:sldId id="426" r:id="rId62"/>
    <p:sldId id="427" r:id="rId63"/>
    <p:sldId id="428" r:id="rId64"/>
    <p:sldId id="430" r:id="rId65"/>
    <p:sldId id="429" r:id="rId66"/>
    <p:sldId id="431" r:id="rId67"/>
    <p:sldId id="432" r:id="rId68"/>
    <p:sldId id="433" r:id="rId69"/>
    <p:sldId id="434" r:id="rId70"/>
    <p:sldId id="435" r:id="rId71"/>
    <p:sldId id="436" r:id="rId72"/>
    <p:sldId id="437" r:id="rId73"/>
    <p:sldId id="438" r:id="rId74"/>
    <p:sldId id="440" r:id="rId75"/>
    <p:sldId id="439" r:id="rId76"/>
    <p:sldId id="441" r:id="rId77"/>
    <p:sldId id="442" r:id="rId78"/>
    <p:sldId id="443" r:id="rId79"/>
    <p:sldId id="444" r:id="rId80"/>
    <p:sldId id="445" r:id="rId81"/>
    <p:sldId id="446" r:id="rId82"/>
    <p:sldId id="447" r:id="rId83"/>
    <p:sldId id="449" r:id="rId84"/>
    <p:sldId id="450" r:id="rId85"/>
    <p:sldId id="451" r:id="rId86"/>
    <p:sldId id="452" r:id="rId87"/>
    <p:sldId id="453" r:id="rId88"/>
    <p:sldId id="454" r:id="rId89"/>
    <p:sldId id="455" r:id="rId90"/>
    <p:sldId id="456" r:id="rId91"/>
    <p:sldId id="457" r:id="rId92"/>
    <p:sldId id="458" r:id="rId93"/>
    <p:sldId id="459" r:id="rId94"/>
    <p:sldId id="460" r:id="rId95"/>
    <p:sldId id="461" r:id="rId96"/>
    <p:sldId id="462" r:id="rId97"/>
    <p:sldId id="463" r:id="rId98"/>
    <p:sldId id="464" r:id="rId99"/>
    <p:sldId id="465" r:id="rId100"/>
    <p:sldId id="466" r:id="rId101"/>
    <p:sldId id="467" r:id="rId102"/>
    <p:sldId id="468" r:id="rId103"/>
    <p:sldId id="295" r:id="rId10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36" autoAdjust="0"/>
    <p:restoredTop sz="93050" autoAdjust="0"/>
  </p:normalViewPr>
  <p:slideViewPr>
    <p:cSldViewPr snapToGrid="0">
      <p:cViewPr varScale="1">
        <p:scale>
          <a:sx n="71" d="100"/>
          <a:sy n="71" d="100"/>
        </p:scale>
        <p:origin x="-132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5" d="100"/>
          <a:sy n="45" d="100"/>
        </p:scale>
        <p:origin x="3344" y="44"/>
      </p:cViewPr>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ED464FA0-E022-4C58-B3BE-B9108C35BFAC}" type="datetimeFigureOut">
              <a:rPr lang="en-ZA" smtClean="0"/>
              <a:pPr/>
              <a:t>2020/08/31</a:t>
            </a:fld>
            <a:endParaRPr lang="en-ZA"/>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1D79526D-19C0-4851-8FF2-FB4DE1AF76E6}" type="slidenum">
              <a:rPr lang="en-ZA" smtClean="0"/>
              <a:pPr/>
              <a:t>‹#›</a:t>
            </a:fld>
            <a:endParaRPr lang="en-ZA"/>
          </a:p>
        </p:txBody>
      </p:sp>
    </p:spTree>
    <p:extLst>
      <p:ext uri="{BB962C8B-B14F-4D97-AF65-F5344CB8AC3E}">
        <p14:creationId xmlns:p14="http://schemas.microsoft.com/office/powerpoint/2010/main" xmlns="" val="6574973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B0134FA-BBFF-439F-A8BC-E942FFE435B0}" type="datetimeFigureOut">
              <a:rPr lang="en-ZA" smtClean="0"/>
              <a:pPr/>
              <a:t>2020/08/31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FC312BA-8881-4D3D-A5B7-443B13EFC12F}" type="slidenum">
              <a:rPr lang="en-ZA" smtClean="0"/>
              <a:pPr/>
              <a:t>‹#›</a:t>
            </a:fld>
            <a:endParaRPr lang="en-ZA"/>
          </a:p>
        </p:txBody>
      </p:sp>
    </p:spTree>
    <p:extLst>
      <p:ext uri="{BB962C8B-B14F-4D97-AF65-F5344CB8AC3E}">
        <p14:creationId xmlns:p14="http://schemas.microsoft.com/office/powerpoint/2010/main" xmlns="" val="23481426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dirty="0"/>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a:t>
            </a:fld>
            <a:endParaRPr lang="en-ZA" dirty="0"/>
          </a:p>
        </p:txBody>
      </p:sp>
    </p:spTree>
    <p:extLst>
      <p:ext uri="{BB962C8B-B14F-4D97-AF65-F5344CB8AC3E}">
        <p14:creationId xmlns:p14="http://schemas.microsoft.com/office/powerpoint/2010/main" xmlns="" val="49858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10</a:t>
            </a:fld>
            <a:endParaRPr lang="en-ZA"/>
          </a:p>
        </p:txBody>
      </p:sp>
    </p:spTree>
    <p:extLst>
      <p:ext uri="{BB962C8B-B14F-4D97-AF65-F5344CB8AC3E}">
        <p14:creationId xmlns:p14="http://schemas.microsoft.com/office/powerpoint/2010/main" xmlns="" val="1709966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11</a:t>
            </a:fld>
            <a:endParaRPr lang="en-ZA"/>
          </a:p>
        </p:txBody>
      </p:sp>
    </p:spTree>
    <p:extLst>
      <p:ext uri="{BB962C8B-B14F-4D97-AF65-F5344CB8AC3E}">
        <p14:creationId xmlns:p14="http://schemas.microsoft.com/office/powerpoint/2010/main" xmlns="" val="1746766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12</a:t>
            </a:fld>
            <a:endParaRPr lang="en-ZA"/>
          </a:p>
        </p:txBody>
      </p:sp>
    </p:spTree>
    <p:extLst>
      <p:ext uri="{BB962C8B-B14F-4D97-AF65-F5344CB8AC3E}">
        <p14:creationId xmlns:p14="http://schemas.microsoft.com/office/powerpoint/2010/main" xmlns="" val="3758248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13</a:t>
            </a:fld>
            <a:endParaRPr lang="en-ZA"/>
          </a:p>
        </p:txBody>
      </p:sp>
    </p:spTree>
    <p:extLst>
      <p:ext uri="{BB962C8B-B14F-4D97-AF65-F5344CB8AC3E}">
        <p14:creationId xmlns:p14="http://schemas.microsoft.com/office/powerpoint/2010/main" xmlns="" val="1942089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14</a:t>
            </a:fld>
            <a:endParaRPr lang="en-ZA"/>
          </a:p>
        </p:txBody>
      </p:sp>
    </p:spTree>
    <p:extLst>
      <p:ext uri="{BB962C8B-B14F-4D97-AF65-F5344CB8AC3E}">
        <p14:creationId xmlns:p14="http://schemas.microsoft.com/office/powerpoint/2010/main" xmlns="" val="578400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15</a:t>
            </a:fld>
            <a:endParaRPr lang="en-ZA"/>
          </a:p>
        </p:txBody>
      </p:sp>
    </p:spTree>
    <p:extLst>
      <p:ext uri="{BB962C8B-B14F-4D97-AF65-F5344CB8AC3E}">
        <p14:creationId xmlns:p14="http://schemas.microsoft.com/office/powerpoint/2010/main" xmlns="" val="3570161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16</a:t>
            </a:fld>
            <a:endParaRPr lang="en-ZA"/>
          </a:p>
        </p:txBody>
      </p:sp>
    </p:spTree>
    <p:extLst>
      <p:ext uri="{BB962C8B-B14F-4D97-AF65-F5344CB8AC3E}">
        <p14:creationId xmlns:p14="http://schemas.microsoft.com/office/powerpoint/2010/main" xmlns="" val="4139402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17</a:t>
            </a:fld>
            <a:endParaRPr lang="en-ZA"/>
          </a:p>
        </p:txBody>
      </p:sp>
    </p:spTree>
    <p:extLst>
      <p:ext uri="{BB962C8B-B14F-4D97-AF65-F5344CB8AC3E}">
        <p14:creationId xmlns:p14="http://schemas.microsoft.com/office/powerpoint/2010/main" xmlns="" val="786124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18</a:t>
            </a:fld>
            <a:endParaRPr lang="en-ZA"/>
          </a:p>
        </p:txBody>
      </p:sp>
    </p:spTree>
    <p:extLst>
      <p:ext uri="{BB962C8B-B14F-4D97-AF65-F5344CB8AC3E}">
        <p14:creationId xmlns:p14="http://schemas.microsoft.com/office/powerpoint/2010/main" xmlns="" val="57278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19</a:t>
            </a:fld>
            <a:endParaRPr lang="en-ZA"/>
          </a:p>
        </p:txBody>
      </p:sp>
    </p:spTree>
    <p:extLst>
      <p:ext uri="{BB962C8B-B14F-4D97-AF65-F5344CB8AC3E}">
        <p14:creationId xmlns:p14="http://schemas.microsoft.com/office/powerpoint/2010/main" xmlns="" val="409738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a:t>
            </a:fld>
            <a:endParaRPr lang="en-ZA"/>
          </a:p>
        </p:txBody>
      </p:sp>
    </p:spTree>
    <p:extLst>
      <p:ext uri="{BB962C8B-B14F-4D97-AF65-F5344CB8AC3E}">
        <p14:creationId xmlns:p14="http://schemas.microsoft.com/office/powerpoint/2010/main" xmlns="" val="3977225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20</a:t>
            </a:fld>
            <a:endParaRPr lang="en-ZA"/>
          </a:p>
        </p:txBody>
      </p:sp>
    </p:spTree>
    <p:extLst>
      <p:ext uri="{BB962C8B-B14F-4D97-AF65-F5344CB8AC3E}">
        <p14:creationId xmlns:p14="http://schemas.microsoft.com/office/powerpoint/2010/main" xmlns="" val="1533954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21</a:t>
            </a:fld>
            <a:endParaRPr lang="en-ZA"/>
          </a:p>
        </p:txBody>
      </p:sp>
    </p:spTree>
    <p:extLst>
      <p:ext uri="{BB962C8B-B14F-4D97-AF65-F5344CB8AC3E}">
        <p14:creationId xmlns:p14="http://schemas.microsoft.com/office/powerpoint/2010/main" xmlns="" val="3326111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22</a:t>
            </a:fld>
            <a:endParaRPr lang="en-ZA"/>
          </a:p>
        </p:txBody>
      </p:sp>
    </p:spTree>
    <p:extLst>
      <p:ext uri="{BB962C8B-B14F-4D97-AF65-F5344CB8AC3E}">
        <p14:creationId xmlns:p14="http://schemas.microsoft.com/office/powerpoint/2010/main" xmlns="" val="3942924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23</a:t>
            </a:fld>
            <a:endParaRPr lang="en-ZA"/>
          </a:p>
        </p:txBody>
      </p:sp>
    </p:spTree>
    <p:extLst>
      <p:ext uri="{BB962C8B-B14F-4D97-AF65-F5344CB8AC3E}">
        <p14:creationId xmlns:p14="http://schemas.microsoft.com/office/powerpoint/2010/main" xmlns="" val="3896383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24</a:t>
            </a:fld>
            <a:endParaRPr lang="en-ZA"/>
          </a:p>
        </p:txBody>
      </p:sp>
    </p:spTree>
    <p:extLst>
      <p:ext uri="{BB962C8B-B14F-4D97-AF65-F5344CB8AC3E}">
        <p14:creationId xmlns:p14="http://schemas.microsoft.com/office/powerpoint/2010/main" xmlns="" val="502585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25</a:t>
            </a:fld>
            <a:endParaRPr lang="en-ZA"/>
          </a:p>
        </p:txBody>
      </p:sp>
    </p:spTree>
    <p:extLst>
      <p:ext uri="{BB962C8B-B14F-4D97-AF65-F5344CB8AC3E}">
        <p14:creationId xmlns:p14="http://schemas.microsoft.com/office/powerpoint/2010/main" xmlns="" val="4143364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26</a:t>
            </a:fld>
            <a:endParaRPr lang="en-ZA"/>
          </a:p>
        </p:txBody>
      </p:sp>
    </p:spTree>
    <p:extLst>
      <p:ext uri="{BB962C8B-B14F-4D97-AF65-F5344CB8AC3E}">
        <p14:creationId xmlns:p14="http://schemas.microsoft.com/office/powerpoint/2010/main" xmlns="" val="1580270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27</a:t>
            </a:fld>
            <a:endParaRPr lang="en-ZA"/>
          </a:p>
        </p:txBody>
      </p:sp>
    </p:spTree>
    <p:extLst>
      <p:ext uri="{BB962C8B-B14F-4D97-AF65-F5344CB8AC3E}">
        <p14:creationId xmlns:p14="http://schemas.microsoft.com/office/powerpoint/2010/main" xmlns="" val="25805889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28</a:t>
            </a:fld>
            <a:endParaRPr lang="en-ZA"/>
          </a:p>
        </p:txBody>
      </p:sp>
    </p:spTree>
    <p:extLst>
      <p:ext uri="{BB962C8B-B14F-4D97-AF65-F5344CB8AC3E}">
        <p14:creationId xmlns:p14="http://schemas.microsoft.com/office/powerpoint/2010/main" xmlns="" val="2469365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29</a:t>
            </a:fld>
            <a:endParaRPr lang="en-ZA"/>
          </a:p>
        </p:txBody>
      </p:sp>
    </p:spTree>
    <p:extLst>
      <p:ext uri="{BB962C8B-B14F-4D97-AF65-F5344CB8AC3E}">
        <p14:creationId xmlns:p14="http://schemas.microsoft.com/office/powerpoint/2010/main" xmlns="" val="380165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a:t>
            </a:fld>
            <a:endParaRPr lang="en-ZA"/>
          </a:p>
        </p:txBody>
      </p:sp>
    </p:spTree>
    <p:extLst>
      <p:ext uri="{BB962C8B-B14F-4D97-AF65-F5344CB8AC3E}">
        <p14:creationId xmlns:p14="http://schemas.microsoft.com/office/powerpoint/2010/main" xmlns="" val="2684054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30</a:t>
            </a:fld>
            <a:endParaRPr lang="en-ZA"/>
          </a:p>
        </p:txBody>
      </p:sp>
    </p:spTree>
    <p:extLst>
      <p:ext uri="{BB962C8B-B14F-4D97-AF65-F5344CB8AC3E}">
        <p14:creationId xmlns:p14="http://schemas.microsoft.com/office/powerpoint/2010/main" xmlns="" val="672026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31</a:t>
            </a:fld>
            <a:endParaRPr lang="en-ZA"/>
          </a:p>
        </p:txBody>
      </p:sp>
    </p:spTree>
    <p:extLst>
      <p:ext uri="{BB962C8B-B14F-4D97-AF65-F5344CB8AC3E}">
        <p14:creationId xmlns:p14="http://schemas.microsoft.com/office/powerpoint/2010/main" xmlns="" val="2373742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32</a:t>
            </a:fld>
            <a:endParaRPr lang="en-ZA"/>
          </a:p>
        </p:txBody>
      </p:sp>
    </p:spTree>
    <p:extLst>
      <p:ext uri="{BB962C8B-B14F-4D97-AF65-F5344CB8AC3E}">
        <p14:creationId xmlns:p14="http://schemas.microsoft.com/office/powerpoint/2010/main" xmlns="" val="7982240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33</a:t>
            </a:fld>
            <a:endParaRPr lang="en-ZA"/>
          </a:p>
        </p:txBody>
      </p:sp>
    </p:spTree>
    <p:extLst>
      <p:ext uri="{BB962C8B-B14F-4D97-AF65-F5344CB8AC3E}">
        <p14:creationId xmlns:p14="http://schemas.microsoft.com/office/powerpoint/2010/main" xmlns="" val="6606543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34</a:t>
            </a:fld>
            <a:endParaRPr lang="en-ZA"/>
          </a:p>
        </p:txBody>
      </p:sp>
    </p:spTree>
    <p:extLst>
      <p:ext uri="{BB962C8B-B14F-4D97-AF65-F5344CB8AC3E}">
        <p14:creationId xmlns:p14="http://schemas.microsoft.com/office/powerpoint/2010/main" xmlns="" val="20369777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35</a:t>
            </a:fld>
            <a:endParaRPr lang="en-ZA"/>
          </a:p>
        </p:txBody>
      </p:sp>
    </p:spTree>
    <p:extLst>
      <p:ext uri="{BB962C8B-B14F-4D97-AF65-F5344CB8AC3E}">
        <p14:creationId xmlns:p14="http://schemas.microsoft.com/office/powerpoint/2010/main" xmlns="" val="33209584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36</a:t>
            </a:fld>
            <a:endParaRPr lang="en-ZA"/>
          </a:p>
        </p:txBody>
      </p:sp>
    </p:spTree>
    <p:extLst>
      <p:ext uri="{BB962C8B-B14F-4D97-AF65-F5344CB8AC3E}">
        <p14:creationId xmlns:p14="http://schemas.microsoft.com/office/powerpoint/2010/main" xmlns="" val="17434859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37</a:t>
            </a:fld>
            <a:endParaRPr lang="en-ZA"/>
          </a:p>
        </p:txBody>
      </p:sp>
    </p:spTree>
    <p:extLst>
      <p:ext uri="{BB962C8B-B14F-4D97-AF65-F5344CB8AC3E}">
        <p14:creationId xmlns:p14="http://schemas.microsoft.com/office/powerpoint/2010/main" xmlns="" val="662843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38</a:t>
            </a:fld>
            <a:endParaRPr lang="en-ZA"/>
          </a:p>
        </p:txBody>
      </p:sp>
    </p:spTree>
    <p:extLst>
      <p:ext uri="{BB962C8B-B14F-4D97-AF65-F5344CB8AC3E}">
        <p14:creationId xmlns:p14="http://schemas.microsoft.com/office/powerpoint/2010/main" xmlns="" val="15084571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39</a:t>
            </a:fld>
            <a:endParaRPr lang="en-ZA"/>
          </a:p>
        </p:txBody>
      </p:sp>
    </p:spTree>
    <p:extLst>
      <p:ext uri="{BB962C8B-B14F-4D97-AF65-F5344CB8AC3E}">
        <p14:creationId xmlns:p14="http://schemas.microsoft.com/office/powerpoint/2010/main" xmlns="" val="431371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a:t>
            </a:fld>
            <a:endParaRPr lang="en-ZA"/>
          </a:p>
        </p:txBody>
      </p:sp>
    </p:spTree>
    <p:extLst>
      <p:ext uri="{BB962C8B-B14F-4D97-AF65-F5344CB8AC3E}">
        <p14:creationId xmlns:p14="http://schemas.microsoft.com/office/powerpoint/2010/main" xmlns="" val="22150604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40</a:t>
            </a:fld>
            <a:endParaRPr lang="en-ZA"/>
          </a:p>
        </p:txBody>
      </p:sp>
    </p:spTree>
    <p:extLst>
      <p:ext uri="{BB962C8B-B14F-4D97-AF65-F5344CB8AC3E}">
        <p14:creationId xmlns:p14="http://schemas.microsoft.com/office/powerpoint/2010/main" xmlns="" val="24305020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41</a:t>
            </a:fld>
            <a:endParaRPr lang="en-ZA"/>
          </a:p>
        </p:txBody>
      </p:sp>
    </p:spTree>
    <p:extLst>
      <p:ext uri="{BB962C8B-B14F-4D97-AF65-F5344CB8AC3E}">
        <p14:creationId xmlns:p14="http://schemas.microsoft.com/office/powerpoint/2010/main" xmlns="" val="39475352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42</a:t>
            </a:fld>
            <a:endParaRPr lang="en-ZA"/>
          </a:p>
        </p:txBody>
      </p:sp>
    </p:spTree>
    <p:extLst>
      <p:ext uri="{BB962C8B-B14F-4D97-AF65-F5344CB8AC3E}">
        <p14:creationId xmlns:p14="http://schemas.microsoft.com/office/powerpoint/2010/main" xmlns="" val="3074950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43</a:t>
            </a:fld>
            <a:endParaRPr lang="en-ZA"/>
          </a:p>
        </p:txBody>
      </p:sp>
    </p:spTree>
    <p:extLst>
      <p:ext uri="{BB962C8B-B14F-4D97-AF65-F5344CB8AC3E}">
        <p14:creationId xmlns:p14="http://schemas.microsoft.com/office/powerpoint/2010/main" xmlns="" val="38579614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44</a:t>
            </a:fld>
            <a:endParaRPr lang="en-ZA"/>
          </a:p>
        </p:txBody>
      </p:sp>
    </p:spTree>
    <p:extLst>
      <p:ext uri="{BB962C8B-B14F-4D97-AF65-F5344CB8AC3E}">
        <p14:creationId xmlns:p14="http://schemas.microsoft.com/office/powerpoint/2010/main" xmlns="" val="38737620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45</a:t>
            </a:fld>
            <a:endParaRPr lang="en-ZA"/>
          </a:p>
        </p:txBody>
      </p:sp>
    </p:spTree>
    <p:extLst>
      <p:ext uri="{BB962C8B-B14F-4D97-AF65-F5344CB8AC3E}">
        <p14:creationId xmlns:p14="http://schemas.microsoft.com/office/powerpoint/2010/main" xmlns="" val="39106435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46</a:t>
            </a:fld>
            <a:endParaRPr lang="en-ZA"/>
          </a:p>
        </p:txBody>
      </p:sp>
    </p:spTree>
    <p:extLst>
      <p:ext uri="{BB962C8B-B14F-4D97-AF65-F5344CB8AC3E}">
        <p14:creationId xmlns:p14="http://schemas.microsoft.com/office/powerpoint/2010/main" xmlns="" val="41435851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47</a:t>
            </a:fld>
            <a:endParaRPr lang="en-ZA"/>
          </a:p>
        </p:txBody>
      </p:sp>
    </p:spTree>
    <p:extLst>
      <p:ext uri="{BB962C8B-B14F-4D97-AF65-F5344CB8AC3E}">
        <p14:creationId xmlns:p14="http://schemas.microsoft.com/office/powerpoint/2010/main" xmlns="" val="5173501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48</a:t>
            </a:fld>
            <a:endParaRPr lang="en-ZA"/>
          </a:p>
        </p:txBody>
      </p:sp>
    </p:spTree>
    <p:extLst>
      <p:ext uri="{BB962C8B-B14F-4D97-AF65-F5344CB8AC3E}">
        <p14:creationId xmlns:p14="http://schemas.microsoft.com/office/powerpoint/2010/main" xmlns="" val="18949915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49</a:t>
            </a:fld>
            <a:endParaRPr lang="en-ZA"/>
          </a:p>
        </p:txBody>
      </p:sp>
    </p:spTree>
    <p:extLst>
      <p:ext uri="{BB962C8B-B14F-4D97-AF65-F5344CB8AC3E}">
        <p14:creationId xmlns:p14="http://schemas.microsoft.com/office/powerpoint/2010/main" xmlns="" val="315743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a:t>
            </a:fld>
            <a:endParaRPr lang="en-ZA"/>
          </a:p>
        </p:txBody>
      </p:sp>
    </p:spTree>
    <p:extLst>
      <p:ext uri="{BB962C8B-B14F-4D97-AF65-F5344CB8AC3E}">
        <p14:creationId xmlns:p14="http://schemas.microsoft.com/office/powerpoint/2010/main" xmlns="" val="19921492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50</a:t>
            </a:fld>
            <a:endParaRPr lang="en-ZA"/>
          </a:p>
        </p:txBody>
      </p:sp>
    </p:spTree>
    <p:extLst>
      <p:ext uri="{BB962C8B-B14F-4D97-AF65-F5344CB8AC3E}">
        <p14:creationId xmlns:p14="http://schemas.microsoft.com/office/powerpoint/2010/main" xmlns="" val="1573875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51</a:t>
            </a:fld>
            <a:endParaRPr lang="en-ZA"/>
          </a:p>
        </p:txBody>
      </p:sp>
    </p:spTree>
    <p:extLst>
      <p:ext uri="{BB962C8B-B14F-4D97-AF65-F5344CB8AC3E}">
        <p14:creationId xmlns:p14="http://schemas.microsoft.com/office/powerpoint/2010/main" xmlns="" val="38468943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52</a:t>
            </a:fld>
            <a:endParaRPr lang="en-ZA"/>
          </a:p>
        </p:txBody>
      </p:sp>
    </p:spTree>
    <p:extLst>
      <p:ext uri="{BB962C8B-B14F-4D97-AF65-F5344CB8AC3E}">
        <p14:creationId xmlns:p14="http://schemas.microsoft.com/office/powerpoint/2010/main" xmlns="" val="9389768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53</a:t>
            </a:fld>
            <a:endParaRPr lang="en-ZA"/>
          </a:p>
        </p:txBody>
      </p:sp>
    </p:spTree>
    <p:extLst>
      <p:ext uri="{BB962C8B-B14F-4D97-AF65-F5344CB8AC3E}">
        <p14:creationId xmlns:p14="http://schemas.microsoft.com/office/powerpoint/2010/main" xmlns="" val="30128916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54</a:t>
            </a:fld>
            <a:endParaRPr lang="en-ZA"/>
          </a:p>
        </p:txBody>
      </p:sp>
    </p:spTree>
    <p:extLst>
      <p:ext uri="{BB962C8B-B14F-4D97-AF65-F5344CB8AC3E}">
        <p14:creationId xmlns:p14="http://schemas.microsoft.com/office/powerpoint/2010/main" xmlns="" val="2067036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55</a:t>
            </a:fld>
            <a:endParaRPr lang="en-ZA"/>
          </a:p>
        </p:txBody>
      </p:sp>
    </p:spTree>
    <p:extLst>
      <p:ext uri="{BB962C8B-B14F-4D97-AF65-F5344CB8AC3E}">
        <p14:creationId xmlns:p14="http://schemas.microsoft.com/office/powerpoint/2010/main" xmlns="" val="35388223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56</a:t>
            </a:fld>
            <a:endParaRPr lang="en-ZA"/>
          </a:p>
        </p:txBody>
      </p:sp>
    </p:spTree>
    <p:extLst>
      <p:ext uri="{BB962C8B-B14F-4D97-AF65-F5344CB8AC3E}">
        <p14:creationId xmlns:p14="http://schemas.microsoft.com/office/powerpoint/2010/main" xmlns="" val="24608421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57</a:t>
            </a:fld>
            <a:endParaRPr lang="en-ZA"/>
          </a:p>
        </p:txBody>
      </p:sp>
    </p:spTree>
    <p:extLst>
      <p:ext uri="{BB962C8B-B14F-4D97-AF65-F5344CB8AC3E}">
        <p14:creationId xmlns:p14="http://schemas.microsoft.com/office/powerpoint/2010/main" xmlns="" val="33933805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58</a:t>
            </a:fld>
            <a:endParaRPr lang="en-ZA"/>
          </a:p>
        </p:txBody>
      </p:sp>
    </p:spTree>
    <p:extLst>
      <p:ext uri="{BB962C8B-B14F-4D97-AF65-F5344CB8AC3E}">
        <p14:creationId xmlns:p14="http://schemas.microsoft.com/office/powerpoint/2010/main" xmlns="" val="17581729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59</a:t>
            </a:fld>
            <a:endParaRPr lang="en-ZA"/>
          </a:p>
        </p:txBody>
      </p:sp>
    </p:spTree>
    <p:extLst>
      <p:ext uri="{BB962C8B-B14F-4D97-AF65-F5344CB8AC3E}">
        <p14:creationId xmlns:p14="http://schemas.microsoft.com/office/powerpoint/2010/main" xmlns="" val="4089583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a:t>
            </a:fld>
            <a:endParaRPr lang="en-ZA"/>
          </a:p>
        </p:txBody>
      </p:sp>
    </p:spTree>
    <p:extLst>
      <p:ext uri="{BB962C8B-B14F-4D97-AF65-F5344CB8AC3E}">
        <p14:creationId xmlns:p14="http://schemas.microsoft.com/office/powerpoint/2010/main" xmlns="" val="11259034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60</a:t>
            </a:fld>
            <a:endParaRPr lang="en-ZA"/>
          </a:p>
        </p:txBody>
      </p:sp>
    </p:spTree>
    <p:extLst>
      <p:ext uri="{BB962C8B-B14F-4D97-AF65-F5344CB8AC3E}">
        <p14:creationId xmlns:p14="http://schemas.microsoft.com/office/powerpoint/2010/main" xmlns="" val="8263389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61</a:t>
            </a:fld>
            <a:endParaRPr lang="en-ZA"/>
          </a:p>
        </p:txBody>
      </p:sp>
    </p:spTree>
    <p:extLst>
      <p:ext uri="{BB962C8B-B14F-4D97-AF65-F5344CB8AC3E}">
        <p14:creationId xmlns:p14="http://schemas.microsoft.com/office/powerpoint/2010/main" xmlns="" val="30698082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62</a:t>
            </a:fld>
            <a:endParaRPr lang="en-ZA"/>
          </a:p>
        </p:txBody>
      </p:sp>
    </p:spTree>
    <p:extLst>
      <p:ext uri="{BB962C8B-B14F-4D97-AF65-F5344CB8AC3E}">
        <p14:creationId xmlns:p14="http://schemas.microsoft.com/office/powerpoint/2010/main" xmlns="" val="69649328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63</a:t>
            </a:fld>
            <a:endParaRPr lang="en-ZA"/>
          </a:p>
        </p:txBody>
      </p:sp>
    </p:spTree>
    <p:extLst>
      <p:ext uri="{BB962C8B-B14F-4D97-AF65-F5344CB8AC3E}">
        <p14:creationId xmlns:p14="http://schemas.microsoft.com/office/powerpoint/2010/main" xmlns="" val="29339218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64</a:t>
            </a:fld>
            <a:endParaRPr lang="en-ZA"/>
          </a:p>
        </p:txBody>
      </p:sp>
    </p:spTree>
    <p:extLst>
      <p:ext uri="{BB962C8B-B14F-4D97-AF65-F5344CB8AC3E}">
        <p14:creationId xmlns:p14="http://schemas.microsoft.com/office/powerpoint/2010/main" xmlns="" val="42865856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65</a:t>
            </a:fld>
            <a:endParaRPr lang="en-ZA"/>
          </a:p>
        </p:txBody>
      </p:sp>
    </p:spTree>
    <p:extLst>
      <p:ext uri="{BB962C8B-B14F-4D97-AF65-F5344CB8AC3E}">
        <p14:creationId xmlns:p14="http://schemas.microsoft.com/office/powerpoint/2010/main" xmlns="" val="96420357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66</a:t>
            </a:fld>
            <a:endParaRPr lang="en-ZA"/>
          </a:p>
        </p:txBody>
      </p:sp>
    </p:spTree>
    <p:extLst>
      <p:ext uri="{BB962C8B-B14F-4D97-AF65-F5344CB8AC3E}">
        <p14:creationId xmlns:p14="http://schemas.microsoft.com/office/powerpoint/2010/main" xmlns="" val="11730505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67</a:t>
            </a:fld>
            <a:endParaRPr lang="en-ZA"/>
          </a:p>
        </p:txBody>
      </p:sp>
    </p:spTree>
    <p:extLst>
      <p:ext uri="{BB962C8B-B14F-4D97-AF65-F5344CB8AC3E}">
        <p14:creationId xmlns:p14="http://schemas.microsoft.com/office/powerpoint/2010/main" xmlns="" val="144733961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68</a:t>
            </a:fld>
            <a:endParaRPr lang="en-ZA"/>
          </a:p>
        </p:txBody>
      </p:sp>
    </p:spTree>
    <p:extLst>
      <p:ext uri="{BB962C8B-B14F-4D97-AF65-F5344CB8AC3E}">
        <p14:creationId xmlns:p14="http://schemas.microsoft.com/office/powerpoint/2010/main" xmlns="" val="37105456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69</a:t>
            </a:fld>
            <a:endParaRPr lang="en-ZA"/>
          </a:p>
        </p:txBody>
      </p:sp>
    </p:spTree>
    <p:extLst>
      <p:ext uri="{BB962C8B-B14F-4D97-AF65-F5344CB8AC3E}">
        <p14:creationId xmlns:p14="http://schemas.microsoft.com/office/powerpoint/2010/main" xmlns="" val="2577461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a:t>
            </a:fld>
            <a:endParaRPr lang="en-ZA"/>
          </a:p>
        </p:txBody>
      </p:sp>
    </p:spTree>
    <p:extLst>
      <p:ext uri="{BB962C8B-B14F-4D97-AF65-F5344CB8AC3E}">
        <p14:creationId xmlns:p14="http://schemas.microsoft.com/office/powerpoint/2010/main" xmlns="" val="10610745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70</a:t>
            </a:fld>
            <a:endParaRPr lang="en-ZA"/>
          </a:p>
        </p:txBody>
      </p:sp>
    </p:spTree>
    <p:extLst>
      <p:ext uri="{BB962C8B-B14F-4D97-AF65-F5344CB8AC3E}">
        <p14:creationId xmlns:p14="http://schemas.microsoft.com/office/powerpoint/2010/main" xmlns="" val="76103289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71</a:t>
            </a:fld>
            <a:endParaRPr lang="en-ZA"/>
          </a:p>
        </p:txBody>
      </p:sp>
    </p:spTree>
    <p:extLst>
      <p:ext uri="{BB962C8B-B14F-4D97-AF65-F5344CB8AC3E}">
        <p14:creationId xmlns:p14="http://schemas.microsoft.com/office/powerpoint/2010/main" xmlns="" val="188356452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72</a:t>
            </a:fld>
            <a:endParaRPr lang="en-ZA"/>
          </a:p>
        </p:txBody>
      </p:sp>
    </p:spTree>
    <p:extLst>
      <p:ext uri="{BB962C8B-B14F-4D97-AF65-F5344CB8AC3E}">
        <p14:creationId xmlns:p14="http://schemas.microsoft.com/office/powerpoint/2010/main" xmlns="" val="215460265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73</a:t>
            </a:fld>
            <a:endParaRPr lang="en-ZA"/>
          </a:p>
        </p:txBody>
      </p:sp>
    </p:spTree>
    <p:extLst>
      <p:ext uri="{BB962C8B-B14F-4D97-AF65-F5344CB8AC3E}">
        <p14:creationId xmlns:p14="http://schemas.microsoft.com/office/powerpoint/2010/main" xmlns="" val="287635972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74</a:t>
            </a:fld>
            <a:endParaRPr lang="en-ZA"/>
          </a:p>
        </p:txBody>
      </p:sp>
    </p:spTree>
    <p:extLst>
      <p:ext uri="{BB962C8B-B14F-4D97-AF65-F5344CB8AC3E}">
        <p14:creationId xmlns:p14="http://schemas.microsoft.com/office/powerpoint/2010/main" xmlns="" val="39212911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75</a:t>
            </a:fld>
            <a:endParaRPr lang="en-ZA"/>
          </a:p>
        </p:txBody>
      </p:sp>
    </p:spTree>
    <p:extLst>
      <p:ext uri="{BB962C8B-B14F-4D97-AF65-F5344CB8AC3E}">
        <p14:creationId xmlns:p14="http://schemas.microsoft.com/office/powerpoint/2010/main" xmlns="" val="398939664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76</a:t>
            </a:fld>
            <a:endParaRPr lang="en-ZA"/>
          </a:p>
        </p:txBody>
      </p:sp>
    </p:spTree>
    <p:extLst>
      <p:ext uri="{BB962C8B-B14F-4D97-AF65-F5344CB8AC3E}">
        <p14:creationId xmlns:p14="http://schemas.microsoft.com/office/powerpoint/2010/main" xmlns="" val="255135134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77</a:t>
            </a:fld>
            <a:endParaRPr lang="en-ZA"/>
          </a:p>
        </p:txBody>
      </p:sp>
    </p:spTree>
    <p:extLst>
      <p:ext uri="{BB962C8B-B14F-4D97-AF65-F5344CB8AC3E}">
        <p14:creationId xmlns:p14="http://schemas.microsoft.com/office/powerpoint/2010/main" xmlns="" val="80464282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78</a:t>
            </a:fld>
            <a:endParaRPr lang="en-ZA"/>
          </a:p>
        </p:txBody>
      </p:sp>
    </p:spTree>
    <p:extLst>
      <p:ext uri="{BB962C8B-B14F-4D97-AF65-F5344CB8AC3E}">
        <p14:creationId xmlns:p14="http://schemas.microsoft.com/office/powerpoint/2010/main" xmlns="" val="171711560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79</a:t>
            </a:fld>
            <a:endParaRPr lang="en-ZA"/>
          </a:p>
        </p:txBody>
      </p:sp>
    </p:spTree>
    <p:extLst>
      <p:ext uri="{BB962C8B-B14F-4D97-AF65-F5344CB8AC3E}">
        <p14:creationId xmlns:p14="http://schemas.microsoft.com/office/powerpoint/2010/main" xmlns="" val="412541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8</a:t>
            </a:fld>
            <a:endParaRPr lang="en-ZA"/>
          </a:p>
        </p:txBody>
      </p:sp>
    </p:spTree>
    <p:extLst>
      <p:ext uri="{BB962C8B-B14F-4D97-AF65-F5344CB8AC3E}">
        <p14:creationId xmlns:p14="http://schemas.microsoft.com/office/powerpoint/2010/main" xmlns="" val="389001070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80</a:t>
            </a:fld>
            <a:endParaRPr lang="en-ZA"/>
          </a:p>
        </p:txBody>
      </p:sp>
    </p:spTree>
    <p:extLst>
      <p:ext uri="{BB962C8B-B14F-4D97-AF65-F5344CB8AC3E}">
        <p14:creationId xmlns:p14="http://schemas.microsoft.com/office/powerpoint/2010/main" xmlns="" val="105310134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81</a:t>
            </a:fld>
            <a:endParaRPr lang="en-ZA"/>
          </a:p>
        </p:txBody>
      </p:sp>
    </p:spTree>
    <p:extLst>
      <p:ext uri="{BB962C8B-B14F-4D97-AF65-F5344CB8AC3E}">
        <p14:creationId xmlns:p14="http://schemas.microsoft.com/office/powerpoint/2010/main" xmlns="" val="406308591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82</a:t>
            </a:fld>
            <a:endParaRPr lang="en-ZA"/>
          </a:p>
        </p:txBody>
      </p:sp>
    </p:spTree>
    <p:extLst>
      <p:ext uri="{BB962C8B-B14F-4D97-AF65-F5344CB8AC3E}">
        <p14:creationId xmlns:p14="http://schemas.microsoft.com/office/powerpoint/2010/main" xmlns="" val="196750015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103</a:t>
            </a:fld>
            <a:endParaRPr lang="en-ZA"/>
          </a:p>
        </p:txBody>
      </p:sp>
    </p:spTree>
    <p:extLst>
      <p:ext uri="{BB962C8B-B14F-4D97-AF65-F5344CB8AC3E}">
        <p14:creationId xmlns:p14="http://schemas.microsoft.com/office/powerpoint/2010/main" xmlns="" val="215844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p>
        </p:txBody>
      </p:sp>
      <p:sp>
        <p:nvSpPr>
          <p:cNvPr id="2" name="Slide Number Placeholder 1"/>
          <p:cNvSpPr>
            <a:spLocks noGrp="1"/>
          </p:cNvSpPr>
          <p:nvPr>
            <p:ph type="sldNum" sz="quarter" idx="10"/>
          </p:nvPr>
        </p:nvSpPr>
        <p:spPr/>
        <p:txBody>
          <a:bodyPr/>
          <a:lstStyle/>
          <a:p>
            <a:fld id="{0FC312BA-8881-4D3D-A5B7-443B13EFC12F}" type="slidenum">
              <a:rPr lang="en-ZA" smtClean="0"/>
              <a:pPr/>
              <a:t>9</a:t>
            </a:fld>
            <a:endParaRPr lang="en-ZA"/>
          </a:p>
        </p:txBody>
      </p:sp>
    </p:spTree>
    <p:extLst>
      <p:ext uri="{BB962C8B-B14F-4D97-AF65-F5344CB8AC3E}">
        <p14:creationId xmlns:p14="http://schemas.microsoft.com/office/powerpoint/2010/main" xmlns="" val="3761550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D557CA-A823-414B-A5A7-D376E505D460}" type="datetime1">
              <a:rPr lang="en-ZA" smtClean="0"/>
              <a:pPr/>
              <a:t>2020/08/31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193388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7CC865-A107-4CDF-874F-613A0B616D61}" type="datetime1">
              <a:rPr lang="en-ZA" smtClean="0"/>
              <a:pPr/>
              <a:t>2020/08/31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52559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6EC66B-01B4-47D3-94D8-856BFEF03AF4}" type="datetime1">
              <a:rPr lang="en-ZA" smtClean="0"/>
              <a:pPr/>
              <a:t>2020/08/31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151646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F40B03-3E78-4D42-A9D4-D581D2203828}" type="datetime1">
              <a:rPr lang="en-ZA" smtClean="0"/>
              <a:pPr/>
              <a:t>2020/08/31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98867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13B400-8397-4DCA-92AA-EE40F5117E1C}" type="datetime1">
              <a:rPr lang="en-ZA" smtClean="0"/>
              <a:pPr/>
              <a:t>2020/08/31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329396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59333C-5C55-49AF-9D74-EB5E65A82DD5}" type="datetime1">
              <a:rPr lang="en-ZA" smtClean="0"/>
              <a:pPr/>
              <a:t>2020/08/31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210249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165AB4-03C4-49BE-8DBA-2CD0CD05C87E}" type="datetime1">
              <a:rPr lang="en-ZA" smtClean="0"/>
              <a:pPr/>
              <a:t>2020/08/31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80415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A12B9F-EC36-4A03-AA79-5FDF85FA39DC}" type="datetime1">
              <a:rPr lang="en-ZA" smtClean="0"/>
              <a:pPr/>
              <a:t>2020/08/31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358008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42F7D-FFB2-4622-B454-56298884FFE5}" type="datetime1">
              <a:rPr lang="en-ZA" smtClean="0"/>
              <a:pPr/>
              <a:t>2020/08/31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146628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58099-31BF-432C-A2ED-D372BE3DA85E}" type="datetime1">
              <a:rPr lang="en-ZA" smtClean="0"/>
              <a:pPr/>
              <a:t>2020/08/31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365781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56B27-17E3-4C2B-A255-7E39568800EF}" type="datetime1">
              <a:rPr lang="en-ZA" smtClean="0"/>
              <a:pPr/>
              <a:t>2020/08/31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302096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7E048-ECD6-44D7-9EB0-7106F5672FD3}" type="datetime1">
              <a:rPr lang="en-ZA" smtClean="0"/>
              <a:pPr/>
              <a:t>2020/08/31</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F4EC5-88AD-4ECA-84AC-34EECC3A4D54}" type="slidenum">
              <a:rPr lang="en-ZA" smtClean="0"/>
              <a:pPr/>
              <a:t>‹#›</a:t>
            </a:fld>
            <a:endParaRPr lang="en-ZA"/>
          </a:p>
        </p:txBody>
      </p:sp>
    </p:spTree>
    <p:extLst>
      <p:ext uri="{BB962C8B-B14F-4D97-AF65-F5344CB8AC3E}">
        <p14:creationId xmlns:p14="http://schemas.microsoft.com/office/powerpoint/2010/main" xmlns="" val="3874594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2.emf"/></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31.emf"/><Relationship Id="rId4" Type="http://schemas.openxmlformats.org/officeDocument/2006/relationships/image" Target="../media/image30.emf"/></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33.emf"/><Relationship Id="rId4" Type="http://schemas.openxmlformats.org/officeDocument/2006/relationships/image" Target="../media/image32.emf"/></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6.emf"/></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9.emf"/></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40.emf"/></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42.emf"/></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43.emf"/></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Slide Number Placeholder 2"/>
          <p:cNvSpPr>
            <a:spLocks noGrp="1"/>
          </p:cNvSpPr>
          <p:nvPr>
            <p:ph type="sldNum" sz="quarter" idx="12"/>
          </p:nvPr>
        </p:nvSpPr>
        <p:spPr>
          <a:xfrm>
            <a:off x="6564275" y="6085162"/>
            <a:ext cx="20574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rPr>
              <a:pPr>
                <a:lnSpc>
                  <a:spcPct val="100000"/>
                </a:lnSpc>
                <a:spcBef>
                  <a:spcPct val="0"/>
                </a:spcBef>
                <a:buFont typeface="Times New Roman" panose="02020603050405020304" pitchFamily="18" charset="0"/>
                <a:buNone/>
              </a:pPr>
              <a:t>1</a:t>
            </a:fld>
            <a:endParaRPr lang="en-GB" sz="1200" b="1" dirty="0">
              <a:solidFill>
                <a:schemeClr val="tx1"/>
              </a:solidFill>
            </a:endParaRPr>
          </a:p>
        </p:txBody>
      </p:sp>
      <p:pic>
        <p:nvPicPr>
          <p:cNvPr id="29699" name="Picture 5" descr="gold holding shap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111" y="6456930"/>
            <a:ext cx="9144000" cy="5654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0" name="Picture 6" descr="C:\Documents and Settings\Philda.FSLGH4\Desktop\Design and Branding Materials\Dept LOGOS\logoc3t.gi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661043" y="5563044"/>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329609" y="233916"/>
            <a:ext cx="8601740" cy="5329128"/>
          </a:xfrm>
        </p:spPr>
        <p:txBody>
          <a:bodyPr>
            <a:normAutofit/>
          </a:bodyPr>
          <a:lstStyle/>
          <a:p>
            <a:pPr algn="ctr"/>
            <a:r>
              <a:rPr lang="en-ZA" sz="3200" b="1" dirty="0" smtClean="0">
                <a:latin typeface="Times New Roman" panose="02020603050405020304" pitchFamily="18" charset="0"/>
                <a:cs typeface="Times New Roman" panose="02020603050405020304" pitchFamily="18" charset="0"/>
              </a:rPr>
              <a:t>PORFOLIO COMMITTEE ON COOPERATIVE GOVERNANCE AND TRADITIONAL AFFAIRS</a:t>
            </a:r>
            <a:br>
              <a:rPr lang="en-ZA" sz="3200" b="1" dirty="0" smtClean="0">
                <a:latin typeface="Times New Roman" panose="02020603050405020304" pitchFamily="18" charset="0"/>
                <a:cs typeface="Times New Roman" panose="02020603050405020304" pitchFamily="18" charset="0"/>
              </a:rPr>
            </a:br>
            <a:r>
              <a:rPr lang="en-ZA" sz="3200" b="1" dirty="0" smtClean="0">
                <a:latin typeface="Times New Roman" panose="02020603050405020304" pitchFamily="18" charset="0"/>
                <a:cs typeface="Times New Roman" panose="02020603050405020304" pitchFamily="18" charset="0"/>
              </a:rPr>
              <a:t/>
            </a:r>
            <a:br>
              <a:rPr lang="en-ZA" sz="3200" b="1" dirty="0" smtClean="0">
                <a:latin typeface="Times New Roman" panose="02020603050405020304" pitchFamily="18" charset="0"/>
                <a:cs typeface="Times New Roman" panose="02020603050405020304" pitchFamily="18" charset="0"/>
              </a:rPr>
            </a:br>
            <a:r>
              <a:rPr lang="en-ZA" sz="3200" b="1" dirty="0" smtClean="0">
                <a:latin typeface="Times New Roman" panose="02020603050405020304" pitchFamily="18" charset="0"/>
                <a:cs typeface="Times New Roman" panose="02020603050405020304" pitchFamily="18" charset="0"/>
              </a:rPr>
              <a:t>STATUS OF SECTION 139 MUNICIPALITIES</a:t>
            </a:r>
            <a:br>
              <a:rPr lang="en-ZA" sz="3200" b="1" dirty="0" smtClean="0">
                <a:latin typeface="Times New Roman" panose="02020603050405020304" pitchFamily="18" charset="0"/>
                <a:cs typeface="Times New Roman" panose="02020603050405020304" pitchFamily="18" charset="0"/>
              </a:rPr>
            </a:br>
            <a:r>
              <a:rPr lang="en-ZA" sz="3200" b="1" dirty="0" smtClean="0">
                <a:latin typeface="Times New Roman" panose="02020603050405020304" pitchFamily="18" charset="0"/>
                <a:cs typeface="Times New Roman" panose="02020603050405020304" pitchFamily="18" charset="0"/>
              </a:rPr>
              <a:t> </a:t>
            </a:r>
            <a:r>
              <a:rPr lang="en-ZA" sz="3200" b="1" dirty="0">
                <a:latin typeface="Times New Roman" panose="02020603050405020304" pitchFamily="18" charset="0"/>
                <a:cs typeface="Times New Roman" panose="02020603050405020304" pitchFamily="18" charset="0"/>
              </a:rPr>
              <a:t/>
            </a:r>
            <a:br>
              <a:rPr lang="en-ZA" sz="3200" b="1" dirty="0">
                <a:latin typeface="Times New Roman" panose="02020603050405020304" pitchFamily="18" charset="0"/>
                <a:cs typeface="Times New Roman" panose="02020603050405020304" pitchFamily="18" charset="0"/>
              </a:rPr>
            </a:br>
            <a:r>
              <a:rPr lang="en-ZA" sz="900" b="1" dirty="0" smtClean="0">
                <a:latin typeface="Times New Roman" panose="02020603050405020304" pitchFamily="18" charset="0"/>
                <a:cs typeface="Times New Roman" panose="02020603050405020304" pitchFamily="18" charset="0"/>
              </a:rPr>
              <a:t>				</a:t>
            </a:r>
            <a:r>
              <a:rPr lang="en-ZA" sz="2000" b="1" dirty="0" smtClean="0">
                <a:latin typeface="Times New Roman" panose="02020603050405020304" pitchFamily="18" charset="0"/>
                <a:cs typeface="Times New Roman" panose="02020603050405020304" pitchFamily="18" charset="0"/>
              </a:rPr>
              <a:t>25 August 2020</a:t>
            </a:r>
            <a:endParaRPr lang="en-ZA" sz="6600" b="1" dirty="0">
              <a:latin typeface="Times New Roman" panose="02020603050405020304" pitchFamily="18" charset="0"/>
              <a:cs typeface="Times New Roman" panose="02020603050405020304" pitchFamily="18" charset="0"/>
            </a:endParaRPr>
          </a:p>
        </p:txBody>
      </p:sp>
      <p:sp>
        <p:nvSpPr>
          <p:cNvPr id="6" name="Rectangle 4"/>
          <p:cNvSpPr>
            <a:spLocks noChangeArrowheads="1"/>
          </p:cNvSpPr>
          <p:nvPr/>
        </p:nvSpPr>
        <p:spPr bwMode="auto">
          <a:xfrm>
            <a:off x="7542836" y="4236599"/>
            <a:ext cx="6567235" cy="457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xmlns="" val="9211443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lvl="1" indent="0">
              <a:buNone/>
            </a:pPr>
            <a:r>
              <a:rPr lang="en-ZA" sz="1800" b="1" dirty="0" smtClean="0">
                <a:latin typeface="Times New Roman" panose="02020603050405020304" pitchFamily="18" charset="0"/>
                <a:cs typeface="Times New Roman" panose="02020603050405020304" pitchFamily="18" charset="0"/>
              </a:rPr>
              <a:t>Financial </a:t>
            </a:r>
            <a:r>
              <a:rPr lang="en-ZA" sz="1800" b="1" dirty="0">
                <a:latin typeface="Times New Roman" panose="02020603050405020304" pitchFamily="18" charset="0"/>
                <a:cs typeface="Times New Roman" panose="02020603050405020304" pitchFamily="18" charset="0"/>
              </a:rPr>
              <a:t>Recovery</a:t>
            </a:r>
            <a:endParaRPr lang="en-ZA" sz="1800" dirty="0">
              <a:latin typeface="Times New Roman" panose="02020603050405020304" pitchFamily="18" charset="0"/>
              <a:cs typeface="Times New Roman" panose="02020603050405020304" pitchFamily="18" charset="0"/>
            </a:endParaRPr>
          </a:p>
          <a:p>
            <a:r>
              <a:rPr lang="en-ZA" sz="1800" b="1" dirty="0" smtClean="0">
                <a:latin typeface="Times New Roman" panose="02020603050405020304" pitchFamily="18" charset="0"/>
                <a:cs typeface="Times New Roman" panose="02020603050405020304" pitchFamily="18" charset="0"/>
              </a:rPr>
              <a:t>Capital </a:t>
            </a:r>
            <a:r>
              <a:rPr lang="en-ZA" sz="1800" b="1" dirty="0">
                <a:latin typeface="Times New Roman" panose="02020603050405020304" pitchFamily="18" charset="0"/>
                <a:cs typeface="Times New Roman" panose="02020603050405020304" pitchFamily="18" charset="0"/>
              </a:rPr>
              <a:t>budget procurement plan</a:t>
            </a:r>
            <a:endParaRPr lang="en-ZA" sz="18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2603201723"/>
              </p:ext>
            </p:extLst>
          </p:nvPr>
        </p:nvGraphicFramePr>
        <p:xfrm>
          <a:off x="1010093" y="1729793"/>
          <a:ext cx="7333475" cy="4223333"/>
        </p:xfrm>
        <a:graphic>
          <a:graphicData uri="http://schemas.openxmlformats.org/drawingml/2006/table">
            <a:tbl>
              <a:tblPr firstRow="1" firstCol="1" bandRow="1">
                <a:tableStyleId>{5C22544A-7EE6-4342-B048-85BDC9FD1C3A}</a:tableStyleId>
              </a:tblPr>
              <a:tblGrid>
                <a:gridCol w="268915">
                  <a:extLst>
                    <a:ext uri="{9D8B030D-6E8A-4147-A177-3AD203B41FA5}">
                      <a16:colId xmlns:a16="http://schemas.microsoft.com/office/drawing/2014/main" xmlns="" val="20000"/>
                    </a:ext>
                  </a:extLst>
                </a:gridCol>
                <a:gridCol w="1942657">
                  <a:extLst>
                    <a:ext uri="{9D8B030D-6E8A-4147-A177-3AD203B41FA5}">
                      <a16:colId xmlns:a16="http://schemas.microsoft.com/office/drawing/2014/main" xmlns="" val="20001"/>
                    </a:ext>
                  </a:extLst>
                </a:gridCol>
                <a:gridCol w="5121903">
                  <a:extLst>
                    <a:ext uri="{9D8B030D-6E8A-4147-A177-3AD203B41FA5}">
                      <a16:colId xmlns:a16="http://schemas.microsoft.com/office/drawing/2014/main" xmlns="" val="20002"/>
                    </a:ext>
                  </a:extLst>
                </a:gridCol>
              </a:tblGrid>
              <a:tr h="321893">
                <a:tc>
                  <a:txBody>
                    <a:bodyPr/>
                    <a:lstStyle/>
                    <a:p>
                      <a:pPr marL="226695" indent="-226695">
                        <a:lnSpc>
                          <a:spcPct val="110000"/>
                        </a:lnSpc>
                        <a:spcAft>
                          <a:spcPts val="0"/>
                        </a:spcAft>
                      </a:pP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Problem statement</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marR="5080" indent="-226695">
                        <a:spcAft>
                          <a:spcPts val="0"/>
                        </a:spcAft>
                      </a:pPr>
                      <a:r>
                        <a:rPr lang="en-ZA" sz="1600" kern="1200">
                          <a:effectLst/>
                          <a:latin typeface="Times New Roman" panose="02020603050405020304" pitchFamily="18" charset="0"/>
                          <a:cs typeface="Times New Roman" panose="02020603050405020304" pitchFamily="18" charset="0"/>
                        </a:rPr>
                        <a:t>Capital budget procurement plan not in place</a:t>
                      </a:r>
                      <a:endParaRPr lang="en-ZA" sz="160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877892">
                <a:tc>
                  <a:txBody>
                    <a:bodyPr/>
                    <a:lstStyle/>
                    <a:p>
                      <a:pPr marL="226695" indent="-226695">
                        <a:lnSpc>
                          <a:spcPct val="110000"/>
                        </a:lnSpc>
                        <a:spcAft>
                          <a:spcPts val="0"/>
                        </a:spcAft>
                      </a:pPr>
                      <a:r>
                        <a:rPr lang="en-ZA" sz="1600"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Recommendations</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Properly determine the fundamental reason for this failure</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Make key interventions to address the reasons</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Ensure the development of a capital budget procurement plan for 2020/21</a:t>
                      </a:r>
                    </a:p>
                  </a:txBody>
                  <a:tcPr marL="68580" marR="68580" marT="0" marB="0"/>
                </a:tc>
                <a:extLst>
                  <a:ext uri="{0D108BD9-81ED-4DB2-BD59-A6C34878D82A}">
                    <a16:rowId xmlns:a16="http://schemas.microsoft.com/office/drawing/2014/main" xmlns="" val="10001"/>
                  </a:ext>
                </a:extLst>
              </a:tr>
              <a:tr h="585261">
                <a:tc>
                  <a:txBody>
                    <a:bodyPr/>
                    <a:lstStyle/>
                    <a:p>
                      <a:pPr marL="226695" indent="-226695">
                        <a:lnSpc>
                          <a:spcPct val="110000"/>
                        </a:lnSpc>
                        <a:spcAft>
                          <a:spcPts val="0"/>
                        </a:spcAft>
                      </a:pPr>
                      <a:r>
                        <a:rPr lang="en-ZA" sz="1600" dirty="0" smtClean="0">
                          <a:effectLst/>
                          <a:latin typeface="Times New Roman" panose="02020603050405020304" pitchFamily="18" charset="0"/>
                          <a:cs typeface="Times New Roman" panose="02020603050405020304" pitchFamily="18" charset="0"/>
                        </a:rPr>
                        <a:t>2</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Steps taken</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2020-21 Procurement Plan was compiled </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Only “implementation ready” projects are included in the 2021 budget </a:t>
                      </a:r>
                    </a:p>
                  </a:txBody>
                  <a:tcPr marL="68580" marR="68580" marT="0" marB="0"/>
                </a:tc>
                <a:extLst>
                  <a:ext uri="{0D108BD9-81ED-4DB2-BD59-A6C34878D82A}">
                    <a16:rowId xmlns:a16="http://schemas.microsoft.com/office/drawing/2014/main" xmlns="" val="10002"/>
                  </a:ext>
                </a:extLst>
              </a:tr>
              <a:tr h="877892">
                <a:tc>
                  <a:txBody>
                    <a:bodyPr/>
                    <a:lstStyle/>
                    <a:p>
                      <a:pPr marL="226695" indent="-226695">
                        <a:lnSpc>
                          <a:spcPct val="110000"/>
                        </a:lnSpc>
                        <a:spcAft>
                          <a:spcPts val="0"/>
                        </a:spcAft>
                      </a:pPr>
                      <a:r>
                        <a:rPr lang="en-ZA" sz="1600" dirty="0" smtClean="0">
                          <a:effectLst/>
                          <a:latin typeface="Times New Roman" panose="02020603050405020304" pitchFamily="18" charset="0"/>
                          <a:cs typeface="Times New Roman" panose="02020603050405020304" pitchFamily="18" charset="0"/>
                        </a:rPr>
                        <a:t>3</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Progress made</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Regular meetings of the Bid Committees</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2020-21 Procurement Plan aligned to the approved budget</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Bids Progress Reports shared with all Heads of Departments </a:t>
                      </a:r>
                    </a:p>
                  </a:txBody>
                  <a:tcPr marL="68580" marR="68580" marT="0" marB="0"/>
                </a:tc>
                <a:extLst>
                  <a:ext uri="{0D108BD9-81ED-4DB2-BD59-A6C34878D82A}">
                    <a16:rowId xmlns:a16="http://schemas.microsoft.com/office/drawing/2014/main" xmlns="" val="10003"/>
                  </a:ext>
                </a:extLst>
              </a:tr>
              <a:tr h="643788">
                <a:tc>
                  <a:txBody>
                    <a:bodyPr/>
                    <a:lstStyle/>
                    <a:p>
                      <a:pPr marL="226695" indent="-226695">
                        <a:lnSpc>
                          <a:spcPct val="110000"/>
                        </a:lnSpc>
                        <a:spcAft>
                          <a:spcPts val="0"/>
                        </a:spcAft>
                      </a:pPr>
                      <a:r>
                        <a:rPr lang="en-ZA" sz="1600" dirty="0" smtClean="0">
                          <a:effectLst/>
                          <a:latin typeface="Times New Roman" panose="02020603050405020304" pitchFamily="18" charset="0"/>
                          <a:cs typeface="Times New Roman" panose="02020603050405020304" pitchFamily="18" charset="0"/>
                        </a:rPr>
                        <a:t>4</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Other noteworthy developments</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Review of SCM Policy for the 2020/21 FY adopted by Council</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Bid Committees reviewed</a:t>
                      </a: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0064976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ctrTitle"/>
          </p:nvPr>
        </p:nvSpPr>
        <p:spPr>
          <a:xfrm>
            <a:off x="0" y="1"/>
            <a:ext cx="9144000" cy="825500"/>
          </a:xfrm>
        </p:spPr>
        <p:txBody>
          <a:bodyPr>
            <a:normAutofit/>
          </a:bodyPr>
          <a:lstStyle/>
          <a:p>
            <a:r>
              <a:rPr lang="en-ZA" altLang="en-US" sz="4000" b="1" dirty="0" smtClean="0">
                <a:latin typeface="Times New Roman" panose="02020603050405020304" pitchFamily="18" charset="0"/>
                <a:cs typeface="Times New Roman" panose="02020603050405020304" pitchFamily="18" charset="0"/>
              </a:rPr>
              <a:t>COLLAPSE OF SERVICE DELIVERY</a:t>
            </a:r>
          </a:p>
        </p:txBody>
      </p:sp>
      <p:sp>
        <p:nvSpPr>
          <p:cNvPr id="29699" name="Subtitle 4"/>
          <p:cNvSpPr>
            <a:spLocks noGrp="1"/>
          </p:cNvSpPr>
          <p:nvPr>
            <p:ph type="subTitle" idx="1"/>
          </p:nvPr>
        </p:nvSpPr>
        <p:spPr>
          <a:xfrm>
            <a:off x="323850" y="1108076"/>
            <a:ext cx="8496300" cy="5368925"/>
          </a:xfrm>
        </p:spPr>
        <p:txBody>
          <a:bodyPr>
            <a:normAutofit/>
          </a:bodyPr>
          <a:lstStyle/>
          <a:p>
            <a:pPr marL="285750" indent="-285750" algn="just">
              <a:buFont typeface="Wingdings" panose="05000000000000000000" pitchFamily="2" charset="2"/>
              <a:buChar char="§"/>
              <a:defRPr/>
            </a:pPr>
            <a:r>
              <a:rPr lang="en-ZA" altLang="en-US" sz="2800" dirty="0" smtClean="0">
                <a:latin typeface="Times New Roman" panose="02020603050405020304" pitchFamily="18" charset="0"/>
                <a:cs typeface="Times New Roman" panose="02020603050405020304" pitchFamily="18" charset="0"/>
              </a:rPr>
              <a:t>Water </a:t>
            </a:r>
            <a:r>
              <a:rPr lang="en-ZA" altLang="en-US" sz="2800" dirty="0">
                <a:latin typeface="Times New Roman" panose="02020603050405020304" pitchFamily="18" charset="0"/>
                <a:cs typeface="Times New Roman" panose="02020603050405020304" pitchFamily="18" charset="0"/>
              </a:rPr>
              <a:t>supply is still a challenge pointing to lack of operation and maintenance of the water and waste water infrastructure.</a:t>
            </a:r>
          </a:p>
          <a:p>
            <a:pPr marL="285750" indent="-285750" algn="just">
              <a:buFont typeface="Wingdings" panose="05000000000000000000" pitchFamily="2" charset="2"/>
              <a:buChar char="§"/>
              <a:defRPr/>
            </a:pPr>
            <a:r>
              <a:rPr lang="en-ZA" altLang="en-US" sz="2800" dirty="0">
                <a:latin typeface="Times New Roman" panose="02020603050405020304" pitchFamily="18" charset="0"/>
                <a:cs typeface="Times New Roman" panose="02020603050405020304" pitchFamily="18" charset="0"/>
              </a:rPr>
              <a:t>Service delivery movable assets and equipment are in a poor state and some are attached by the sheriff of the court due to debts owed to various service providers</a:t>
            </a:r>
            <a:r>
              <a:rPr lang="en-ZA" altLang="en-US" sz="2800" dirty="0" smtClean="0">
                <a:latin typeface="Times New Roman" panose="02020603050405020304" pitchFamily="18" charset="0"/>
                <a:cs typeface="Times New Roman" panose="02020603050405020304" pitchFamily="18" charset="0"/>
              </a:rPr>
              <a:t>.</a:t>
            </a:r>
            <a:endParaRPr lang="en-ZA" altLang="en-US" sz="28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defRPr/>
            </a:pPr>
            <a:r>
              <a:rPr lang="en-ZA" altLang="en-US" sz="2800" dirty="0" smtClean="0">
                <a:latin typeface="Times New Roman" panose="02020603050405020304" pitchFamily="18" charset="0"/>
                <a:cs typeface="Times New Roman" panose="02020603050405020304" pitchFamily="18" charset="0"/>
              </a:rPr>
              <a:t>State of Municipal roads is at an unacceptable level and inaccessible especially for the emergency services such as police and ambulances.</a:t>
            </a:r>
          </a:p>
          <a:p>
            <a:pPr algn="just">
              <a:defRPr/>
            </a:pPr>
            <a:endParaRPr lang="en-ZA" altLang="en-US" sz="2800" dirty="0" smtClean="0">
              <a:latin typeface="Times New Roman" panose="02020603050405020304" pitchFamily="18" charset="0"/>
              <a:cs typeface="Times New Roman" panose="02020603050405020304" pitchFamily="18" charset="0"/>
            </a:endParaRPr>
          </a:p>
        </p:txBody>
      </p:sp>
      <p:sp>
        <p:nvSpPr>
          <p:cNvPr id="27652"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C500AAFC-B0BA-40F2-AEE9-9B2DAA426BF4}" type="slidenum">
              <a:rPr lang="en-GB" altLang="en-US" smtClean="0"/>
              <a:pPr/>
              <a:t>100</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260130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ctrTitle"/>
          </p:nvPr>
        </p:nvSpPr>
        <p:spPr>
          <a:xfrm>
            <a:off x="0" y="1"/>
            <a:ext cx="9144000" cy="825500"/>
          </a:xfrm>
        </p:spPr>
        <p:txBody>
          <a:bodyPr>
            <a:normAutofit fontScale="90000"/>
          </a:bodyPr>
          <a:lstStyle/>
          <a:p>
            <a:r>
              <a:rPr lang="en-ZA" altLang="en-US" sz="5400" b="1" dirty="0" smtClean="0">
                <a:latin typeface="Times New Roman" panose="02020603050405020304" pitchFamily="18" charset="0"/>
                <a:cs typeface="Times New Roman" panose="02020603050405020304" pitchFamily="18" charset="0"/>
              </a:rPr>
              <a:t>CHALLENGES</a:t>
            </a:r>
          </a:p>
        </p:txBody>
      </p:sp>
      <p:sp>
        <p:nvSpPr>
          <p:cNvPr id="28675" name="Subtitle 4"/>
          <p:cNvSpPr>
            <a:spLocks noGrp="1"/>
          </p:cNvSpPr>
          <p:nvPr>
            <p:ph type="subTitle" idx="1"/>
          </p:nvPr>
        </p:nvSpPr>
        <p:spPr>
          <a:xfrm>
            <a:off x="323850" y="1028702"/>
            <a:ext cx="8496300" cy="5368925"/>
          </a:xfrm>
        </p:spPr>
        <p:txBody>
          <a:bodyPr/>
          <a:lstStyle/>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Unfunded budget approval.</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Water and Electricity supply.</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Tempering of electricity meters and illegal connections.</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Revenue collection which is at 40%.</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Employee compensation budget which is at 68% when it include overtime.</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Illegal promotions and salary adjustments.</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Debt write-offs not consistent with Treasury guidelines.</a:t>
            </a:r>
          </a:p>
          <a:p>
            <a:pPr marL="285750" indent="-285750" algn="just">
              <a:buFont typeface="Wingdings" panose="05000000000000000000" pitchFamily="2" charset="2"/>
              <a:buChar char="§"/>
            </a:pPr>
            <a:r>
              <a:rPr lang="en-ZA" altLang="en-US" sz="2800" dirty="0" smtClean="0">
                <a:latin typeface="Times New Roman" panose="02020603050405020304" pitchFamily="18" charset="0"/>
                <a:cs typeface="Times New Roman" panose="02020603050405020304" pitchFamily="18" charset="0"/>
              </a:rPr>
              <a:t>Billing and non compliance with MSCOA.</a:t>
            </a:r>
          </a:p>
          <a:p>
            <a:pPr marL="285750" indent="-285750" algn="just">
              <a:buFont typeface="Wingdings" panose="05000000000000000000" pitchFamily="2" charset="2"/>
              <a:buChar char="§"/>
            </a:pPr>
            <a:endParaRPr lang="en-ZA" altLang="en-US" sz="2000" dirty="0" smtClean="0">
              <a:latin typeface="Times New Roman" panose="02020603050405020304" pitchFamily="18" charset="0"/>
              <a:cs typeface="Times New Roman" panose="02020603050405020304" pitchFamily="18" charset="0"/>
            </a:endParaRPr>
          </a:p>
        </p:txBody>
      </p:sp>
      <p:sp>
        <p:nvSpPr>
          <p:cNvPr id="28676"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7593CE5C-4CAA-4240-A88B-9730A6EF0A63}" type="slidenum">
              <a:rPr lang="en-GB" altLang="en-US" smtClean="0"/>
              <a:pPr/>
              <a:t>101</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387647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ctrTitle"/>
          </p:nvPr>
        </p:nvSpPr>
        <p:spPr>
          <a:xfrm>
            <a:off x="611188" y="115889"/>
            <a:ext cx="7772400" cy="887412"/>
          </a:xfrm>
        </p:spPr>
        <p:txBody>
          <a:bodyPr>
            <a:normAutofit/>
          </a:bodyPr>
          <a:lstStyle/>
          <a:p>
            <a:r>
              <a:rPr lang="en-ZA" altLang="en-US" sz="4400" b="1" dirty="0" smtClean="0">
                <a:latin typeface="Times New Roman" panose="02020603050405020304" pitchFamily="18" charset="0"/>
                <a:cs typeface="Times New Roman" panose="02020603050405020304" pitchFamily="18" charset="0"/>
              </a:rPr>
              <a:t>CONCLUSION</a:t>
            </a:r>
          </a:p>
        </p:txBody>
      </p:sp>
      <p:sp>
        <p:nvSpPr>
          <p:cNvPr id="29699" name="Subtitle 4"/>
          <p:cNvSpPr>
            <a:spLocks noGrp="1"/>
          </p:cNvSpPr>
          <p:nvPr>
            <p:ph type="subTitle" idx="1"/>
          </p:nvPr>
        </p:nvSpPr>
        <p:spPr>
          <a:xfrm>
            <a:off x="279400" y="1319213"/>
            <a:ext cx="8674100" cy="4535487"/>
          </a:xfrm>
        </p:spPr>
        <p:txBody>
          <a:bodyPr>
            <a:normAutofit/>
          </a:bodyPr>
          <a:lstStyle/>
          <a:p>
            <a:pPr marL="342900" indent="-342900" algn="just">
              <a:buFont typeface="Arial" panose="020B0604020202020204" pitchFamily="34" charset="0"/>
              <a:buChar char="•"/>
            </a:pPr>
            <a:r>
              <a:rPr lang="en-ZA" altLang="en-US" sz="3600" dirty="0" smtClean="0">
                <a:latin typeface="Times New Roman" panose="02020603050405020304" pitchFamily="18" charset="0"/>
                <a:cs typeface="Times New Roman" panose="02020603050405020304" pitchFamily="18" charset="0"/>
              </a:rPr>
              <a:t>That the Portfolio Committee of Cooperative Governance and Traditional Affairs take note of the Part A and B of the Presentation </a:t>
            </a:r>
          </a:p>
        </p:txBody>
      </p:sp>
      <p:sp>
        <p:nvSpPr>
          <p:cNvPr id="29700"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C59DEB21-C0EE-4E58-9411-7985E7946263}" type="slidenum">
              <a:rPr lang="en-GB" altLang="en-US" smtClean="0"/>
              <a:pPr/>
              <a:t>102</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93543" y="5473442"/>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945755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idx="1"/>
          </p:nvPr>
        </p:nvSpPr>
        <p:spPr>
          <a:xfrm>
            <a:off x="628650" y="860079"/>
            <a:ext cx="7886700" cy="4512021"/>
          </a:xfrm>
        </p:spPr>
        <p:txBody>
          <a:bodyPr>
            <a:normAutofit/>
          </a:bodyPr>
          <a:lstStyle/>
          <a:p>
            <a:pPr algn="just" eaLnBrk="1" hangingPunct="1"/>
            <a:endParaRPr lang="en-US" sz="4800" b="1" dirty="0" smtClean="0">
              <a:latin typeface="Times New Roman" panose="02020603050405020304" pitchFamily="18" charset="0"/>
              <a:cs typeface="Times New Roman" panose="02020603050405020304" pitchFamily="18" charset="0"/>
            </a:endParaRPr>
          </a:p>
          <a:p>
            <a:pPr marL="0" indent="0" algn="just" eaLnBrk="1" hangingPunct="1">
              <a:buNone/>
            </a:pPr>
            <a:endParaRPr lang="en-US" sz="4800" b="1" dirty="0" smtClean="0">
              <a:latin typeface="Times New Roman" panose="02020603050405020304" pitchFamily="18" charset="0"/>
              <a:cs typeface="Times New Roman" panose="02020603050405020304" pitchFamily="18" charset="0"/>
            </a:endParaRPr>
          </a:p>
          <a:p>
            <a:pPr marL="0" indent="0" algn="ctr" eaLnBrk="1" hangingPunct="1">
              <a:buNone/>
            </a:pPr>
            <a:r>
              <a:rPr lang="en-US" sz="4800" b="1" dirty="0" smtClean="0">
                <a:latin typeface="Times New Roman" panose="02020603050405020304" pitchFamily="18" charset="0"/>
                <a:cs typeface="Times New Roman" panose="02020603050405020304" pitchFamily="18" charset="0"/>
              </a:rPr>
              <a:t>Thank you</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a:solidFill>
                  <a:srgbClr val="898989"/>
                </a:solidFill>
              </a:rPr>
              <a:pPr>
                <a:lnSpc>
                  <a:spcPct val="100000"/>
                </a:lnSpc>
                <a:spcBef>
                  <a:spcPct val="0"/>
                </a:spcBef>
                <a:buFont typeface="Times New Roman" panose="02020603050405020304" pitchFamily="18" charset="0"/>
                <a:buNone/>
              </a:pPr>
              <a:t>103</a:t>
            </a:fld>
            <a:endParaRPr lang="en-GB" sz="1200">
              <a:solidFill>
                <a:srgbClr val="898989"/>
              </a:solidFill>
            </a:endParaRPr>
          </a:p>
        </p:txBody>
      </p:sp>
      <p:pic>
        <p:nvPicPr>
          <p:cNvPr id="29699" name="Picture 5" descr="gold holding shap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0" name="Picture 6" descr="C:\Documents and Settings\Philda.FSLGH4\Desktop\Design and Branding Materials\Dept LOGOS\logoc3t.gi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93543" y="5473442"/>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936992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Cash Management</a:t>
            </a: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xmlns="" val="2025296950"/>
              </p:ext>
            </p:extLst>
          </p:nvPr>
        </p:nvGraphicFramePr>
        <p:xfrm>
          <a:off x="648585" y="1498088"/>
          <a:ext cx="7866765" cy="4075176"/>
        </p:xfrm>
        <a:graphic>
          <a:graphicData uri="http://schemas.openxmlformats.org/drawingml/2006/table">
            <a:tbl>
              <a:tblPr firstRow="1" firstCol="1" bandRow="1">
                <a:tableStyleId>{5C22544A-7EE6-4342-B048-85BDC9FD1C3A}</a:tableStyleId>
              </a:tblPr>
              <a:tblGrid>
                <a:gridCol w="288471">
                  <a:extLst>
                    <a:ext uri="{9D8B030D-6E8A-4147-A177-3AD203B41FA5}">
                      <a16:colId xmlns:a16="http://schemas.microsoft.com/office/drawing/2014/main" xmlns="" val="20000"/>
                    </a:ext>
                  </a:extLst>
                </a:gridCol>
                <a:gridCol w="1827547">
                  <a:extLst>
                    <a:ext uri="{9D8B030D-6E8A-4147-A177-3AD203B41FA5}">
                      <a16:colId xmlns:a16="http://schemas.microsoft.com/office/drawing/2014/main" xmlns="" val="20001"/>
                    </a:ext>
                  </a:extLst>
                </a:gridCol>
                <a:gridCol w="5750747">
                  <a:extLst>
                    <a:ext uri="{9D8B030D-6E8A-4147-A177-3AD203B41FA5}">
                      <a16:colId xmlns:a16="http://schemas.microsoft.com/office/drawing/2014/main" xmlns="" val="20002"/>
                    </a:ext>
                  </a:extLst>
                </a:gridCol>
              </a:tblGrid>
              <a:tr h="0">
                <a:tc>
                  <a:txBody>
                    <a:bodyPr/>
                    <a:lstStyle/>
                    <a:p>
                      <a:pPr marL="226695" indent="-226695">
                        <a:lnSpc>
                          <a:spcPct val="110000"/>
                        </a:lnSpc>
                        <a:spcAft>
                          <a:spcPts val="0"/>
                        </a:spcAft>
                      </a:pP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400">
                          <a:effectLst/>
                          <a:latin typeface="Times New Roman" panose="02020603050405020304" pitchFamily="18" charset="0"/>
                          <a:cs typeface="Times New Roman" panose="02020603050405020304" pitchFamily="18" charset="0"/>
                        </a:rPr>
                        <a:t>Problem statement</a:t>
                      </a:r>
                      <a:endParaRPr lang="en-Z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marR="5080" indent="-226695">
                        <a:spcAft>
                          <a:spcPts val="0"/>
                        </a:spcAft>
                      </a:pPr>
                      <a:r>
                        <a:rPr lang="en-ZA" sz="1400" kern="1200">
                          <a:effectLst/>
                          <a:latin typeface="Times New Roman" panose="02020603050405020304" pitchFamily="18" charset="0"/>
                          <a:cs typeface="Times New Roman" panose="02020603050405020304" pitchFamily="18" charset="0"/>
                        </a:rPr>
                        <a:t>Cash management is poor and cash balances are too low</a:t>
                      </a:r>
                      <a:endParaRPr lang="en-ZA" sz="140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0">
                <a:tc>
                  <a:txBody>
                    <a:bodyPr/>
                    <a:lstStyle/>
                    <a:p>
                      <a:pPr marL="226695" indent="-226695">
                        <a:lnSpc>
                          <a:spcPct val="110000"/>
                        </a:lnSpc>
                        <a:spcAft>
                          <a:spcPts val="0"/>
                        </a:spcAft>
                      </a:pPr>
                      <a:r>
                        <a:rPr lang="en-ZA" sz="1400"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400">
                          <a:effectLst/>
                          <a:latin typeface="Times New Roman" panose="02020603050405020304" pitchFamily="18" charset="0"/>
                          <a:cs typeface="Times New Roman" panose="02020603050405020304" pitchFamily="18" charset="0"/>
                        </a:rPr>
                        <a:t>Recommendations</a:t>
                      </a:r>
                      <a:endParaRPr lang="en-Z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400" dirty="0">
                          <a:effectLst/>
                          <a:latin typeface="Times New Roman" panose="02020603050405020304" pitchFamily="18" charset="0"/>
                          <a:cs typeface="Times New Roman" panose="02020603050405020304" pitchFamily="18" charset="0"/>
                        </a:rPr>
                        <a:t>Properly determine the fundamental reason for this failure</a:t>
                      </a:r>
                    </a:p>
                    <a:p>
                      <a:pPr marL="342900" lvl="0" indent="-342900">
                        <a:spcAft>
                          <a:spcPts val="0"/>
                        </a:spcAft>
                        <a:buFont typeface="Symbol" panose="05050102010706020507" pitchFamily="18" charset="2"/>
                        <a:buChar char=""/>
                      </a:pPr>
                      <a:r>
                        <a:rPr lang="en-ZA" sz="1400" dirty="0">
                          <a:effectLst/>
                          <a:latin typeface="Times New Roman" panose="02020603050405020304" pitchFamily="18" charset="0"/>
                          <a:cs typeface="Times New Roman" panose="02020603050405020304" pitchFamily="18" charset="0"/>
                        </a:rPr>
                        <a:t>Make key interventions to address the reasons</a:t>
                      </a:r>
                    </a:p>
                    <a:p>
                      <a:pPr marL="342900" lvl="0" indent="-342900">
                        <a:spcAft>
                          <a:spcPts val="0"/>
                        </a:spcAft>
                        <a:buFont typeface="Symbol" panose="05050102010706020507" pitchFamily="18" charset="2"/>
                        <a:buChar char=""/>
                      </a:pPr>
                      <a:r>
                        <a:rPr lang="en-ZA" sz="1400" dirty="0">
                          <a:effectLst/>
                          <a:latin typeface="Times New Roman" panose="02020603050405020304" pitchFamily="18" charset="0"/>
                          <a:cs typeface="Times New Roman" panose="02020603050405020304" pitchFamily="18" charset="0"/>
                        </a:rPr>
                        <a:t>Establish </a:t>
                      </a:r>
                      <a:r>
                        <a:rPr lang="en-ZA" sz="1400" dirty="0" err="1">
                          <a:effectLst/>
                          <a:latin typeface="Times New Roman" panose="02020603050405020304" pitchFamily="18" charset="0"/>
                          <a:cs typeface="Times New Roman" panose="02020603050405020304" pitchFamily="18" charset="0"/>
                        </a:rPr>
                        <a:t>Cashflow</a:t>
                      </a:r>
                      <a:r>
                        <a:rPr lang="en-ZA" sz="1400" dirty="0">
                          <a:effectLst/>
                          <a:latin typeface="Times New Roman" panose="02020603050405020304" pitchFamily="18" charset="0"/>
                          <a:cs typeface="Times New Roman" panose="02020603050405020304" pitchFamily="18" charset="0"/>
                        </a:rPr>
                        <a:t> Management Committee with clear Terms of Reference (TOR) to ensure strict control over payments and management of bank balances</a:t>
                      </a:r>
                    </a:p>
                  </a:txBody>
                  <a:tcPr marL="68580" marR="68580" marT="0" marB="0"/>
                </a:tc>
                <a:extLst>
                  <a:ext uri="{0D108BD9-81ED-4DB2-BD59-A6C34878D82A}">
                    <a16:rowId xmlns:a16="http://schemas.microsoft.com/office/drawing/2014/main" xmlns="" val="10001"/>
                  </a:ext>
                </a:extLst>
              </a:tr>
              <a:tr h="0">
                <a:tc>
                  <a:txBody>
                    <a:bodyPr/>
                    <a:lstStyle/>
                    <a:p>
                      <a:pPr marL="226695" indent="-226695">
                        <a:lnSpc>
                          <a:spcPct val="110000"/>
                        </a:lnSpc>
                        <a:spcAft>
                          <a:spcPts val="0"/>
                        </a:spcAft>
                      </a:pPr>
                      <a:r>
                        <a:rPr lang="en-ZA" sz="1400" dirty="0" smtClean="0">
                          <a:effectLst/>
                          <a:latin typeface="Times New Roman" panose="02020603050405020304" pitchFamily="18" charset="0"/>
                          <a:ea typeface="+mn-ea"/>
                          <a:cs typeface="Times New Roman" panose="02020603050405020304" pitchFamily="18" charset="0"/>
                        </a:rPr>
                        <a:t>2</a:t>
                      </a: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400">
                          <a:effectLst/>
                          <a:latin typeface="Times New Roman" panose="02020603050405020304" pitchFamily="18" charset="0"/>
                          <a:cs typeface="Times New Roman" panose="02020603050405020304" pitchFamily="18" charset="0"/>
                        </a:rPr>
                        <a:t>Steps taken</a:t>
                      </a:r>
                      <a:endParaRPr lang="en-Z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400">
                          <a:effectLst/>
                          <a:latin typeface="Times New Roman" panose="02020603050405020304" pitchFamily="18" charset="0"/>
                          <a:cs typeface="Times New Roman" panose="02020603050405020304" pitchFamily="18" charset="0"/>
                        </a:rPr>
                        <a:t>Enhancement of Daily Cash Flow Management Model</a:t>
                      </a:r>
                    </a:p>
                    <a:p>
                      <a:pPr marL="342900" lvl="0" indent="-342900">
                        <a:spcAft>
                          <a:spcPts val="0"/>
                        </a:spcAft>
                        <a:buFont typeface="Symbol" panose="05050102010706020507" pitchFamily="18" charset="2"/>
                        <a:buChar char=""/>
                      </a:pPr>
                      <a:r>
                        <a:rPr lang="en-ZA" sz="1400">
                          <a:effectLst/>
                          <a:latin typeface="Times New Roman" panose="02020603050405020304" pitchFamily="18" charset="0"/>
                          <a:cs typeface="Times New Roman" panose="02020603050405020304" pitchFamily="18" charset="0"/>
                        </a:rPr>
                        <a:t>Alignment of procurement of goods and services with available cash flows</a:t>
                      </a:r>
                    </a:p>
                    <a:p>
                      <a:pPr marL="342900" lvl="0" indent="-342900">
                        <a:spcAft>
                          <a:spcPts val="0"/>
                        </a:spcAft>
                        <a:buFont typeface="Symbol" panose="05050102010706020507" pitchFamily="18" charset="2"/>
                        <a:buChar char=""/>
                      </a:pPr>
                      <a:r>
                        <a:rPr lang="en-ZA" sz="1400">
                          <a:effectLst/>
                          <a:latin typeface="Times New Roman" panose="02020603050405020304" pitchFamily="18" charset="0"/>
                          <a:cs typeface="Times New Roman" panose="02020603050405020304" pitchFamily="18" charset="0"/>
                        </a:rPr>
                        <a:t>All commitments reviewed and approved by EXCO Representative</a:t>
                      </a:r>
                    </a:p>
                    <a:p>
                      <a:pPr marL="342900" lvl="0" indent="-342900">
                        <a:spcAft>
                          <a:spcPts val="0"/>
                        </a:spcAft>
                        <a:buFont typeface="Symbol" panose="05050102010706020507" pitchFamily="18" charset="2"/>
                        <a:buChar char=""/>
                      </a:pPr>
                      <a:r>
                        <a:rPr lang="en-ZA" sz="1400">
                          <a:effectLst/>
                          <a:latin typeface="Times New Roman" panose="02020603050405020304" pitchFamily="18" charset="0"/>
                          <a:cs typeface="Times New Roman" panose="02020603050405020304" pitchFamily="18" charset="0"/>
                        </a:rPr>
                        <a:t>Cash flow projections for the 1</a:t>
                      </a:r>
                      <a:r>
                        <a:rPr lang="en-ZA" sz="1400" baseline="30000">
                          <a:effectLst/>
                          <a:latin typeface="Times New Roman" panose="02020603050405020304" pitchFamily="18" charset="0"/>
                          <a:cs typeface="Times New Roman" panose="02020603050405020304" pitchFamily="18" charset="0"/>
                        </a:rPr>
                        <a:t>st</a:t>
                      </a:r>
                      <a:r>
                        <a:rPr lang="en-ZA" sz="1400">
                          <a:effectLst/>
                          <a:latin typeface="Times New Roman" panose="02020603050405020304" pitchFamily="18" charset="0"/>
                          <a:cs typeface="Times New Roman" panose="02020603050405020304" pitchFamily="18" charset="0"/>
                        </a:rPr>
                        <a:t> quarter of 2020/21 compiled</a:t>
                      </a:r>
                    </a:p>
                  </a:txBody>
                  <a:tcPr marL="68580" marR="68580" marT="0" marB="0"/>
                </a:tc>
                <a:extLst>
                  <a:ext uri="{0D108BD9-81ED-4DB2-BD59-A6C34878D82A}">
                    <a16:rowId xmlns:a16="http://schemas.microsoft.com/office/drawing/2014/main" xmlns="" val="10002"/>
                  </a:ext>
                </a:extLst>
              </a:tr>
              <a:tr h="0">
                <a:tc>
                  <a:txBody>
                    <a:bodyPr/>
                    <a:lstStyle/>
                    <a:p>
                      <a:pPr marL="226695" indent="-226695">
                        <a:lnSpc>
                          <a:spcPct val="110000"/>
                        </a:lnSpc>
                        <a:spcAft>
                          <a:spcPts val="0"/>
                        </a:spcAft>
                      </a:pPr>
                      <a:r>
                        <a:rPr lang="en-ZA" sz="1400" dirty="0" smtClean="0">
                          <a:effectLst/>
                          <a:latin typeface="Times New Roman" panose="02020603050405020304" pitchFamily="18" charset="0"/>
                          <a:ea typeface="Calibri" panose="020F0502020204030204" pitchFamily="34" charset="0"/>
                          <a:cs typeface="Times New Roman" panose="02020603050405020304" pitchFamily="18" charset="0"/>
                        </a:rPr>
                        <a:t>3</a:t>
                      </a: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400">
                          <a:effectLst/>
                          <a:latin typeface="Times New Roman" panose="02020603050405020304" pitchFamily="18" charset="0"/>
                          <a:cs typeface="Times New Roman" panose="02020603050405020304" pitchFamily="18" charset="0"/>
                        </a:rPr>
                        <a:t>Progress made</a:t>
                      </a:r>
                      <a:endParaRPr lang="en-Z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400">
                          <a:effectLst/>
                          <a:latin typeface="Times New Roman" panose="02020603050405020304" pitchFamily="18" charset="0"/>
                          <a:cs typeface="Times New Roman" panose="02020603050405020304" pitchFamily="18" charset="0"/>
                        </a:rPr>
                        <a:t>Reduction of long outstanding creditors from R642,8 million in June 2020 to R 577 million in July 2020.</a:t>
                      </a:r>
                    </a:p>
                    <a:p>
                      <a:pPr marL="342900" lvl="0" indent="-342900">
                        <a:spcAft>
                          <a:spcPts val="0"/>
                        </a:spcAft>
                        <a:buFont typeface="Symbol" panose="05050102010706020507" pitchFamily="18" charset="2"/>
                        <a:buChar char=""/>
                      </a:pPr>
                      <a:r>
                        <a:rPr lang="en-ZA" sz="1400">
                          <a:effectLst/>
                          <a:latin typeface="Times New Roman" panose="02020603050405020304" pitchFamily="18" charset="0"/>
                          <a:cs typeface="Times New Roman" panose="02020603050405020304" pitchFamily="18" charset="0"/>
                        </a:rPr>
                        <a:t>Operational costs financed from own revenue (No encroachment in Unspent conditional grants)</a:t>
                      </a:r>
                    </a:p>
                  </a:txBody>
                  <a:tcPr marL="68580" marR="68580" marT="0" marB="0"/>
                </a:tc>
                <a:extLst>
                  <a:ext uri="{0D108BD9-81ED-4DB2-BD59-A6C34878D82A}">
                    <a16:rowId xmlns:a16="http://schemas.microsoft.com/office/drawing/2014/main" xmlns="" val="10003"/>
                  </a:ext>
                </a:extLst>
              </a:tr>
              <a:tr h="0">
                <a:tc>
                  <a:txBody>
                    <a:bodyPr/>
                    <a:lstStyle/>
                    <a:p>
                      <a:pPr marL="226695" indent="-226695">
                        <a:lnSpc>
                          <a:spcPct val="110000"/>
                        </a:lnSpc>
                        <a:spcAft>
                          <a:spcPts val="0"/>
                        </a:spcAft>
                      </a:pPr>
                      <a:r>
                        <a:rPr lang="en-ZA" sz="1400" dirty="0" smtClean="0">
                          <a:effectLst/>
                          <a:latin typeface="Times New Roman" panose="02020603050405020304" pitchFamily="18" charset="0"/>
                          <a:ea typeface="+mn-ea"/>
                          <a:cs typeface="Times New Roman" panose="02020603050405020304" pitchFamily="18" charset="0"/>
                        </a:rPr>
                        <a:t>4</a:t>
                      </a: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nSpc>
                          <a:spcPct val="110000"/>
                        </a:lnSpc>
                        <a:spcAft>
                          <a:spcPts val="0"/>
                        </a:spcAft>
                      </a:pPr>
                      <a:r>
                        <a:rPr lang="en-ZA" sz="1400" dirty="0">
                          <a:effectLst/>
                          <a:latin typeface="Times New Roman" panose="02020603050405020304" pitchFamily="18" charset="0"/>
                          <a:cs typeface="Times New Roman" panose="02020603050405020304" pitchFamily="18" charset="0"/>
                        </a:rPr>
                        <a:t>Other </a:t>
                      </a:r>
                      <a:r>
                        <a:rPr lang="en-ZA" sz="1400" dirty="0" smtClean="0">
                          <a:effectLst/>
                          <a:latin typeface="Times New Roman" panose="02020603050405020304" pitchFamily="18" charset="0"/>
                          <a:cs typeface="Times New Roman" panose="02020603050405020304" pitchFamily="18" charset="0"/>
                        </a:rPr>
                        <a:t>noteworthy</a:t>
                      </a:r>
                      <a:r>
                        <a:rPr lang="en-ZA" sz="1400" baseline="0" dirty="0" smtClean="0">
                          <a:effectLst/>
                          <a:latin typeface="Times New Roman" panose="02020603050405020304" pitchFamily="18" charset="0"/>
                          <a:cs typeface="Times New Roman" panose="02020603050405020304" pitchFamily="18" charset="0"/>
                        </a:rPr>
                        <a:t> </a:t>
                      </a:r>
                      <a:r>
                        <a:rPr lang="en-ZA" sz="1400" dirty="0" smtClean="0">
                          <a:effectLst/>
                          <a:latin typeface="Times New Roman" panose="02020603050405020304" pitchFamily="18" charset="0"/>
                          <a:cs typeface="Times New Roman" panose="02020603050405020304" pitchFamily="18" charset="0"/>
                        </a:rPr>
                        <a:t>developments</a:t>
                      </a: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400" dirty="0">
                          <a:effectLst/>
                          <a:latin typeface="Times New Roman" panose="02020603050405020304" pitchFamily="18" charset="0"/>
                          <a:cs typeface="Times New Roman" panose="02020603050405020304" pitchFamily="18" charset="0"/>
                        </a:rPr>
                        <a:t>Impact of non-implementation of debt collection and credit control measures on available cash flow (Lockdown regulations)</a:t>
                      </a:r>
                    </a:p>
                    <a:p>
                      <a:pPr marL="342900" lvl="0" indent="-342900">
                        <a:spcAft>
                          <a:spcPts val="0"/>
                        </a:spcAft>
                        <a:buFont typeface="Symbol" panose="05050102010706020507" pitchFamily="18" charset="2"/>
                        <a:buChar char=""/>
                      </a:pPr>
                      <a:r>
                        <a:rPr lang="en-ZA" sz="1400" dirty="0">
                          <a:effectLst/>
                          <a:latin typeface="Times New Roman" panose="02020603050405020304" pitchFamily="18" charset="0"/>
                          <a:cs typeface="Times New Roman" panose="02020603050405020304" pitchFamily="18" charset="0"/>
                        </a:rPr>
                        <a:t>DBSA and payment was processed on 09 July 2020 (Standard Bank loan paid in June 2020)</a:t>
                      </a: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8559007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Irregular, Unuathorised, Fruitless and Wasteful Expenditure</a:t>
            </a: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3751273717"/>
              </p:ext>
            </p:extLst>
          </p:nvPr>
        </p:nvGraphicFramePr>
        <p:xfrm>
          <a:off x="457200" y="1793526"/>
          <a:ext cx="8178801" cy="3950208"/>
        </p:xfrm>
        <a:graphic>
          <a:graphicData uri="http://schemas.openxmlformats.org/drawingml/2006/table">
            <a:tbl>
              <a:tblPr firstRow="1" firstCol="1" bandRow="1">
                <a:tableStyleId>{5C22544A-7EE6-4342-B048-85BDC9FD1C3A}</a:tableStyleId>
              </a:tblPr>
              <a:tblGrid>
                <a:gridCol w="299848">
                  <a:extLst>
                    <a:ext uri="{9D8B030D-6E8A-4147-A177-3AD203B41FA5}">
                      <a16:colId xmlns:a16="http://schemas.microsoft.com/office/drawing/2014/main" xmlns="" val="20000"/>
                    </a:ext>
                  </a:extLst>
                </a:gridCol>
                <a:gridCol w="1899627">
                  <a:extLst>
                    <a:ext uri="{9D8B030D-6E8A-4147-A177-3AD203B41FA5}">
                      <a16:colId xmlns:a16="http://schemas.microsoft.com/office/drawing/2014/main" xmlns="" val="20001"/>
                    </a:ext>
                  </a:extLst>
                </a:gridCol>
                <a:gridCol w="5979326">
                  <a:extLst>
                    <a:ext uri="{9D8B030D-6E8A-4147-A177-3AD203B41FA5}">
                      <a16:colId xmlns:a16="http://schemas.microsoft.com/office/drawing/2014/main" xmlns="" val="20002"/>
                    </a:ext>
                  </a:extLst>
                </a:gridCol>
              </a:tblGrid>
              <a:tr h="0">
                <a:tc>
                  <a:txBody>
                    <a:bodyPr/>
                    <a:lstStyle/>
                    <a:p>
                      <a:pPr marL="226695" indent="-226695">
                        <a:lnSpc>
                          <a:spcPct val="110000"/>
                        </a:lnSpc>
                        <a:spcAft>
                          <a:spcPts val="0"/>
                        </a:spcAft>
                      </a:pP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Problem statement</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marR="5080" indent="-226695">
                        <a:spcAft>
                          <a:spcPts val="0"/>
                        </a:spcAft>
                      </a:pPr>
                      <a:r>
                        <a:rPr lang="en-ZA" sz="1600" kern="1200">
                          <a:effectLst/>
                          <a:latin typeface="Times New Roman" panose="02020603050405020304" pitchFamily="18" charset="0"/>
                          <a:cs typeface="Times New Roman" panose="02020603050405020304" pitchFamily="18" charset="0"/>
                        </a:rPr>
                        <a:t>Irregular, unauthorised, fruitless and wasteful expenditure is too high</a:t>
                      </a:r>
                      <a:endParaRPr lang="en-ZA" sz="160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1</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Recommendations</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Properly determine the fundamental reason for these failures</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Implement measures to prevent and address these failures</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Identify, investigate, take action and report on all cases as per legislation</a:t>
                      </a:r>
                    </a:p>
                  </a:txBody>
                  <a:tcPr marL="68580" marR="68580" marT="0" marB="0"/>
                </a:tc>
                <a:extLst>
                  <a:ext uri="{0D108BD9-81ED-4DB2-BD59-A6C34878D82A}">
                    <a16:rowId xmlns:a16="http://schemas.microsoft.com/office/drawing/2014/main" xmlns="" val="10001"/>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2</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Steps taken</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Prior years irregular, fruitless and wasteful expenditure identified by Finance Directorate and report submitted to the Office of the City Manager for further handling </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Debt impairment sufficiently budgeted in the 2020/21 to prevent over-expenditure</a:t>
                      </a:r>
                    </a:p>
                  </a:txBody>
                  <a:tcPr marL="68580" marR="68580" marT="0" marB="0"/>
                </a:tc>
                <a:extLst>
                  <a:ext uri="{0D108BD9-81ED-4DB2-BD59-A6C34878D82A}">
                    <a16:rowId xmlns:a16="http://schemas.microsoft.com/office/drawing/2014/main" xmlns="" val="10002"/>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3</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Progress made</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Finance Directorate identified irregular, unauthorised, fruitless and wasteful expenditure during the 2018/19 audit process and submitted to the accounting officer for further handling.</a:t>
                      </a:r>
                    </a:p>
                  </a:txBody>
                  <a:tcPr marL="68580" marR="68580" marT="0" marB="0"/>
                </a:tc>
                <a:extLst>
                  <a:ext uri="{0D108BD9-81ED-4DB2-BD59-A6C34878D82A}">
                    <a16:rowId xmlns:a16="http://schemas.microsoft.com/office/drawing/2014/main" xmlns="" val="10003"/>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4</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nSpc>
                          <a:spcPct val="110000"/>
                        </a:lnSpc>
                        <a:spcAft>
                          <a:spcPts val="0"/>
                        </a:spcAft>
                      </a:pPr>
                      <a:r>
                        <a:rPr lang="en-ZA" sz="1600" dirty="0">
                          <a:effectLst/>
                          <a:latin typeface="Times New Roman" panose="02020603050405020304" pitchFamily="18" charset="0"/>
                          <a:cs typeface="Times New Roman" panose="02020603050405020304" pitchFamily="18" charset="0"/>
                        </a:rPr>
                        <a:t>Other noteworthy developments</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dirty="0">
                          <a:effectLst/>
                          <a:latin typeface="Times New Roman" panose="02020603050405020304" pitchFamily="18" charset="0"/>
                          <a:cs typeface="Times New Roman" panose="02020603050405020304" pitchFamily="18" charset="0"/>
                        </a:rPr>
                        <a:t> </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6899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Irregular, Unuathorised, Fruitless and Wasteful Expenditure</a:t>
            </a: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3751273717"/>
              </p:ext>
            </p:extLst>
          </p:nvPr>
        </p:nvGraphicFramePr>
        <p:xfrm>
          <a:off x="457200" y="1793526"/>
          <a:ext cx="8178801" cy="3950208"/>
        </p:xfrm>
        <a:graphic>
          <a:graphicData uri="http://schemas.openxmlformats.org/drawingml/2006/table">
            <a:tbl>
              <a:tblPr firstRow="1" firstCol="1" bandRow="1">
                <a:tableStyleId>{5C22544A-7EE6-4342-B048-85BDC9FD1C3A}</a:tableStyleId>
              </a:tblPr>
              <a:tblGrid>
                <a:gridCol w="299848">
                  <a:extLst>
                    <a:ext uri="{9D8B030D-6E8A-4147-A177-3AD203B41FA5}">
                      <a16:colId xmlns:a16="http://schemas.microsoft.com/office/drawing/2014/main" xmlns="" val="20000"/>
                    </a:ext>
                  </a:extLst>
                </a:gridCol>
                <a:gridCol w="1899627">
                  <a:extLst>
                    <a:ext uri="{9D8B030D-6E8A-4147-A177-3AD203B41FA5}">
                      <a16:colId xmlns:a16="http://schemas.microsoft.com/office/drawing/2014/main" xmlns="" val="20001"/>
                    </a:ext>
                  </a:extLst>
                </a:gridCol>
                <a:gridCol w="5979326">
                  <a:extLst>
                    <a:ext uri="{9D8B030D-6E8A-4147-A177-3AD203B41FA5}">
                      <a16:colId xmlns:a16="http://schemas.microsoft.com/office/drawing/2014/main" xmlns="" val="20002"/>
                    </a:ext>
                  </a:extLst>
                </a:gridCol>
              </a:tblGrid>
              <a:tr h="0">
                <a:tc>
                  <a:txBody>
                    <a:bodyPr/>
                    <a:lstStyle/>
                    <a:p>
                      <a:pPr marL="226695" indent="-226695">
                        <a:lnSpc>
                          <a:spcPct val="110000"/>
                        </a:lnSpc>
                        <a:spcAft>
                          <a:spcPts val="0"/>
                        </a:spcAft>
                      </a:pP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Problem statement</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marR="5080" indent="-226695">
                        <a:spcAft>
                          <a:spcPts val="0"/>
                        </a:spcAft>
                      </a:pPr>
                      <a:r>
                        <a:rPr lang="en-ZA" sz="1600" kern="1200">
                          <a:effectLst/>
                          <a:latin typeface="Times New Roman" panose="02020603050405020304" pitchFamily="18" charset="0"/>
                          <a:cs typeface="Times New Roman" panose="02020603050405020304" pitchFamily="18" charset="0"/>
                        </a:rPr>
                        <a:t>Irregular, unauthorised, fruitless and wasteful expenditure is too high</a:t>
                      </a:r>
                      <a:endParaRPr lang="en-ZA" sz="160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1</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Recommendations</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Properly determine the fundamental reason for these failures</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Implement measures to prevent and address these failures</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Identify, investigate, take action and report on all cases as per legislation</a:t>
                      </a:r>
                    </a:p>
                  </a:txBody>
                  <a:tcPr marL="68580" marR="68580" marT="0" marB="0"/>
                </a:tc>
                <a:extLst>
                  <a:ext uri="{0D108BD9-81ED-4DB2-BD59-A6C34878D82A}">
                    <a16:rowId xmlns:a16="http://schemas.microsoft.com/office/drawing/2014/main" xmlns="" val="10001"/>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2</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Steps taken</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Prior years irregular, fruitless and wasteful expenditure identified by Finance Directorate and report submitted to the Office of the City Manager for further handling </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Debt impairment sufficiently budgeted in the 2020/21 to prevent over-expenditure</a:t>
                      </a:r>
                    </a:p>
                  </a:txBody>
                  <a:tcPr marL="68580" marR="68580" marT="0" marB="0"/>
                </a:tc>
                <a:extLst>
                  <a:ext uri="{0D108BD9-81ED-4DB2-BD59-A6C34878D82A}">
                    <a16:rowId xmlns:a16="http://schemas.microsoft.com/office/drawing/2014/main" xmlns="" val="10002"/>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3</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Progress made</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Finance Directorate identified irregular, unauthorised, fruitless and wasteful expenditure during the 2018/19 audit process and submitted to the accounting officer for further handling.</a:t>
                      </a:r>
                    </a:p>
                  </a:txBody>
                  <a:tcPr marL="68580" marR="68580" marT="0" marB="0"/>
                </a:tc>
                <a:extLst>
                  <a:ext uri="{0D108BD9-81ED-4DB2-BD59-A6C34878D82A}">
                    <a16:rowId xmlns:a16="http://schemas.microsoft.com/office/drawing/2014/main" xmlns="" val="10003"/>
                  </a:ext>
                </a:extLst>
              </a:tr>
              <a:tr h="0">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4</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nSpc>
                          <a:spcPct val="110000"/>
                        </a:lnSpc>
                        <a:spcAft>
                          <a:spcPts val="0"/>
                        </a:spcAft>
                      </a:pPr>
                      <a:r>
                        <a:rPr lang="en-ZA" sz="1600" dirty="0">
                          <a:effectLst/>
                          <a:latin typeface="Times New Roman" panose="02020603050405020304" pitchFamily="18" charset="0"/>
                          <a:cs typeface="Times New Roman" panose="02020603050405020304" pitchFamily="18" charset="0"/>
                        </a:rPr>
                        <a:t>Other noteworthy developments</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dirty="0">
                          <a:effectLst/>
                          <a:latin typeface="Times New Roman" panose="02020603050405020304" pitchFamily="18" charset="0"/>
                          <a:cs typeface="Times New Roman" panose="02020603050405020304" pitchFamily="18" charset="0"/>
                        </a:rPr>
                        <a:t> </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9421645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Unuathorised Expenditure</a:t>
            </a: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4217321" y="815021"/>
            <a:ext cx="3605550" cy="2619000"/>
          </a:xfrm>
          <a:prstGeom prst="rect">
            <a:avLst/>
          </a:prstGeom>
        </p:spPr>
      </p:pic>
      <p:pic>
        <p:nvPicPr>
          <p:cNvPr id="8" name="Picture 7">
            <a:extLst>
              <a:ext uri="{FF2B5EF4-FFF2-40B4-BE49-F238E27FC236}">
                <a16:creationId xmlns:a16="http://schemas.microsoft.com/office/drawing/2014/main" xmlns="" id="{F9BB5ECD-F012-4123-B1AC-9311FEEB1D19}"/>
              </a:ext>
            </a:extLst>
          </p:cNvPr>
          <p:cNvPicPr/>
          <p:nvPr/>
        </p:nvPicPr>
        <p:blipFill>
          <a:blip r:embed="rId5"/>
          <a:stretch>
            <a:fillRect/>
          </a:stretch>
        </p:blipFill>
        <p:spPr>
          <a:xfrm>
            <a:off x="228600" y="3533917"/>
            <a:ext cx="4840278" cy="2687426"/>
          </a:xfrm>
          <a:prstGeom prst="rect">
            <a:avLst/>
          </a:prstGeom>
        </p:spPr>
      </p:pic>
    </p:spTree>
    <p:extLst>
      <p:ext uri="{BB962C8B-B14F-4D97-AF65-F5344CB8AC3E}">
        <p14:creationId xmlns:p14="http://schemas.microsoft.com/office/powerpoint/2010/main" xmlns="" val="3992083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Irregular Expenditure</a:t>
            </a: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4738018" y="657925"/>
            <a:ext cx="3605550" cy="2418534"/>
          </a:xfrm>
          <a:prstGeom prst="rect">
            <a:avLst/>
          </a:prstGeom>
        </p:spPr>
      </p:pic>
      <p:pic>
        <p:nvPicPr>
          <p:cNvPr id="9" name="Picture 8">
            <a:extLst>
              <a:ext uri="{FF2B5EF4-FFF2-40B4-BE49-F238E27FC236}">
                <a16:creationId xmlns:a16="http://schemas.microsoft.com/office/drawing/2014/main" xmlns="" id="{73B1F8E4-CE0B-4B4A-93D0-8062AB6C7ED9}"/>
              </a:ext>
            </a:extLst>
          </p:cNvPr>
          <p:cNvPicPr/>
          <p:nvPr/>
        </p:nvPicPr>
        <p:blipFill>
          <a:blip r:embed="rId5"/>
          <a:stretch>
            <a:fillRect/>
          </a:stretch>
        </p:blipFill>
        <p:spPr>
          <a:xfrm>
            <a:off x="485613" y="3225166"/>
            <a:ext cx="4536440" cy="3131185"/>
          </a:xfrm>
          <a:prstGeom prst="rect">
            <a:avLst/>
          </a:prstGeom>
        </p:spPr>
      </p:pic>
    </p:spTree>
    <p:extLst>
      <p:ext uri="{BB962C8B-B14F-4D97-AF65-F5344CB8AC3E}">
        <p14:creationId xmlns:p14="http://schemas.microsoft.com/office/powerpoint/2010/main" xmlns="" val="40675991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Fruitless and Wasteful Expenditure</a:t>
            </a: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5022053" y="680435"/>
            <a:ext cx="3605550" cy="2819467"/>
          </a:xfrm>
          <a:prstGeom prst="rect">
            <a:avLst/>
          </a:prstGeom>
        </p:spPr>
      </p:pic>
      <p:pic>
        <p:nvPicPr>
          <p:cNvPr id="10" name="Picture 9">
            <a:extLst>
              <a:ext uri="{FF2B5EF4-FFF2-40B4-BE49-F238E27FC236}">
                <a16:creationId xmlns:a16="http://schemas.microsoft.com/office/drawing/2014/main" xmlns="" id="{B80A7957-FCE6-4C3A-A484-0CD3B9D35EEB}"/>
              </a:ext>
            </a:extLst>
          </p:cNvPr>
          <p:cNvPicPr/>
          <p:nvPr/>
        </p:nvPicPr>
        <p:blipFill>
          <a:blip r:embed="rId5"/>
          <a:stretch>
            <a:fillRect/>
          </a:stretch>
        </p:blipFill>
        <p:spPr>
          <a:xfrm>
            <a:off x="397805" y="3499902"/>
            <a:ext cx="4730743" cy="3096260"/>
          </a:xfrm>
          <a:prstGeom prst="rect">
            <a:avLst/>
          </a:prstGeom>
        </p:spPr>
      </p:pic>
    </p:spTree>
    <p:extLst>
      <p:ext uri="{BB962C8B-B14F-4D97-AF65-F5344CB8AC3E}">
        <p14:creationId xmlns:p14="http://schemas.microsoft.com/office/powerpoint/2010/main" xmlns="" val="26708265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Review outsourcing contracts with a view to reducing and improving </a:t>
            </a:r>
            <a:r>
              <a:rPr lang="en-US" sz="1600" b="1" dirty="0" err="1" smtClean="0">
                <a:latin typeface="Times New Roman" panose="02020603050405020304" pitchFamily="18" charset="0"/>
                <a:cs typeface="Times New Roman" panose="02020603050405020304" pitchFamily="18" charset="0"/>
              </a:rPr>
              <a:t>effectivess</a:t>
            </a:r>
            <a:endParaRPr lang="en-US" sz="1600" b="1"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1419067753"/>
              </p:ext>
            </p:extLst>
          </p:nvPr>
        </p:nvGraphicFramePr>
        <p:xfrm>
          <a:off x="499730" y="1807536"/>
          <a:ext cx="7931889" cy="3752990"/>
        </p:xfrm>
        <a:graphic>
          <a:graphicData uri="http://schemas.openxmlformats.org/drawingml/2006/table">
            <a:tbl>
              <a:tblPr firstRow="1" firstCol="1" bandRow="1">
                <a:tableStyleId>{5C22544A-7EE6-4342-B048-85BDC9FD1C3A}</a:tableStyleId>
              </a:tblPr>
              <a:tblGrid>
                <a:gridCol w="337761">
                  <a:extLst>
                    <a:ext uri="{9D8B030D-6E8A-4147-A177-3AD203B41FA5}">
                      <a16:colId xmlns:a16="http://schemas.microsoft.com/office/drawing/2014/main" xmlns="" val="20000"/>
                    </a:ext>
                  </a:extLst>
                </a:gridCol>
                <a:gridCol w="1795314">
                  <a:extLst>
                    <a:ext uri="{9D8B030D-6E8A-4147-A177-3AD203B41FA5}">
                      <a16:colId xmlns:a16="http://schemas.microsoft.com/office/drawing/2014/main" xmlns="" val="20001"/>
                    </a:ext>
                  </a:extLst>
                </a:gridCol>
                <a:gridCol w="5798814">
                  <a:extLst>
                    <a:ext uri="{9D8B030D-6E8A-4147-A177-3AD203B41FA5}">
                      <a16:colId xmlns:a16="http://schemas.microsoft.com/office/drawing/2014/main" xmlns="" val="20002"/>
                    </a:ext>
                  </a:extLst>
                </a:gridCol>
              </a:tblGrid>
              <a:tr h="317862">
                <a:tc>
                  <a:txBody>
                    <a:bodyPr/>
                    <a:lstStyle/>
                    <a:p>
                      <a:pPr marL="226695" indent="-226695">
                        <a:lnSpc>
                          <a:spcPct val="110000"/>
                        </a:lnSpc>
                        <a:spcAft>
                          <a:spcPts val="0"/>
                        </a:spcAft>
                      </a:pP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Problem statement</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marR="5080" indent="-226695">
                        <a:spcAft>
                          <a:spcPts val="0"/>
                        </a:spcAft>
                      </a:pPr>
                      <a:r>
                        <a:rPr lang="en-ZA" sz="1600">
                          <a:effectLst/>
                          <a:latin typeface="Times New Roman" panose="02020603050405020304" pitchFamily="18" charset="0"/>
                          <a:cs typeface="Times New Roman" panose="02020603050405020304" pitchFamily="18" charset="0"/>
                        </a:rPr>
                        <a:t>Some outsourced contracts duplicate functions of internal components</a:t>
                      </a:r>
                    </a:p>
                  </a:txBody>
                  <a:tcPr marL="68580" marR="68580" marT="0" marB="0"/>
                </a:tc>
                <a:extLst>
                  <a:ext uri="{0D108BD9-81ED-4DB2-BD59-A6C34878D82A}">
                    <a16:rowId xmlns:a16="http://schemas.microsoft.com/office/drawing/2014/main" xmlns="" val="10000"/>
                  </a:ext>
                </a:extLst>
              </a:tr>
              <a:tr h="1155862">
                <a:tc>
                  <a:txBody>
                    <a:bodyPr/>
                    <a:lstStyle/>
                    <a:p>
                      <a:pPr marL="226695" indent="-226695">
                        <a:lnSpc>
                          <a:spcPct val="110000"/>
                        </a:lnSpc>
                        <a:spcAft>
                          <a:spcPts val="0"/>
                        </a:spcAft>
                      </a:pPr>
                      <a:r>
                        <a:rPr lang="en-ZA" sz="1600"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Recommendations</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Assess and identify all contracts that duplicate internal functions of the Municipality and terminate due to financial constraints.</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Properly determine the fundamental reason for these failures</a:t>
                      </a:r>
                    </a:p>
                    <a:p>
                      <a:pPr marL="342900" lvl="0" indent="-342900">
                        <a:spcAft>
                          <a:spcPts val="0"/>
                        </a:spcAft>
                        <a:buFont typeface="Symbol" panose="05050102010706020507" pitchFamily="18" charset="2"/>
                        <a:buChar char=""/>
                      </a:pPr>
                      <a:r>
                        <a:rPr lang="en-ZA" sz="1600" dirty="0">
                          <a:effectLst/>
                          <a:latin typeface="Times New Roman" panose="02020603050405020304" pitchFamily="18" charset="0"/>
                          <a:cs typeface="Times New Roman" panose="02020603050405020304" pitchFamily="18" charset="0"/>
                        </a:rPr>
                        <a:t>Implement measures to prevent and address these failures</a:t>
                      </a:r>
                    </a:p>
                  </a:txBody>
                  <a:tcPr marL="68580" marR="68580" marT="0" marB="0"/>
                </a:tc>
                <a:extLst>
                  <a:ext uri="{0D108BD9-81ED-4DB2-BD59-A6C34878D82A}">
                    <a16:rowId xmlns:a16="http://schemas.microsoft.com/office/drawing/2014/main" xmlns="" val="10001"/>
                  </a:ext>
                </a:extLst>
              </a:tr>
              <a:tr h="1155862">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2</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Steps taken</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A register of contracts availed to Intervention Team</a:t>
                      </a:r>
                    </a:p>
                    <a:p>
                      <a:pPr marL="342900" lvl="0" indent="-342900">
                        <a:spcAft>
                          <a:spcPts val="0"/>
                        </a:spcAft>
                        <a:buFont typeface="Symbol" panose="05050102010706020507" pitchFamily="18" charset="2"/>
                        <a:buChar char=""/>
                      </a:pPr>
                      <a:r>
                        <a:rPr lang="en-ZA" sz="1600">
                          <a:effectLst/>
                          <a:latin typeface="Times New Roman" panose="02020603050405020304" pitchFamily="18" charset="0"/>
                          <a:cs typeface="Times New Roman" panose="02020603050405020304" pitchFamily="18" charset="0"/>
                        </a:rPr>
                        <a:t>Supply Chain Management tasked to assess all new requisitions from individual departments and propose cost effective ways of providing services</a:t>
                      </a:r>
                    </a:p>
                  </a:txBody>
                  <a:tcPr marL="68580" marR="68580" marT="0" marB="0"/>
                </a:tc>
                <a:extLst>
                  <a:ext uri="{0D108BD9-81ED-4DB2-BD59-A6C34878D82A}">
                    <a16:rowId xmlns:a16="http://schemas.microsoft.com/office/drawing/2014/main" xmlns="" val="10002"/>
                  </a:ext>
                </a:extLst>
              </a:tr>
              <a:tr h="317862">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3</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Progress made</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a:effectLst/>
                          <a:latin typeface="Times New Roman" panose="02020603050405020304" pitchFamily="18" charset="0"/>
                          <a:cs typeface="Times New Roman" panose="02020603050405020304" pitchFamily="18" charset="0"/>
                        </a:rPr>
                        <a:t>None</a:t>
                      </a:r>
                      <a:endParaRPr lang="en-Z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635724">
                <a:tc>
                  <a:txBody>
                    <a:bodyPr/>
                    <a:lstStyle/>
                    <a:p>
                      <a:pPr marL="226695" indent="-226695">
                        <a:lnSpc>
                          <a:spcPct val="110000"/>
                        </a:lnSpc>
                        <a:spcAft>
                          <a:spcPts val="0"/>
                        </a:spcAft>
                      </a:pPr>
                      <a:r>
                        <a:rPr lang="en-ZA" sz="1600" dirty="0" smtClean="0">
                          <a:effectLst/>
                          <a:latin typeface="Times New Roman" panose="02020603050405020304" pitchFamily="18" charset="0"/>
                          <a:ea typeface="+mn-ea"/>
                          <a:cs typeface="Times New Roman" panose="02020603050405020304" pitchFamily="18" charset="0"/>
                        </a:rPr>
                        <a:t>4</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nSpc>
                          <a:spcPct val="110000"/>
                        </a:lnSpc>
                        <a:spcAft>
                          <a:spcPts val="0"/>
                        </a:spcAft>
                      </a:pPr>
                      <a:r>
                        <a:rPr lang="en-ZA" sz="1600" dirty="0">
                          <a:effectLst/>
                          <a:latin typeface="Times New Roman" panose="02020603050405020304" pitchFamily="18" charset="0"/>
                          <a:cs typeface="Times New Roman" panose="02020603050405020304" pitchFamily="18" charset="0"/>
                        </a:rPr>
                        <a:t>Other noteworthy developments</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lnSpc>
                          <a:spcPct val="110000"/>
                        </a:lnSpc>
                        <a:spcAft>
                          <a:spcPts val="0"/>
                        </a:spcAft>
                      </a:pPr>
                      <a:r>
                        <a:rPr lang="en-ZA" sz="1600" dirty="0">
                          <a:effectLst/>
                          <a:latin typeface="Times New Roman" panose="02020603050405020304" pitchFamily="18" charset="0"/>
                          <a:cs typeface="Times New Roman" panose="02020603050405020304" pitchFamily="18" charset="0"/>
                        </a:rPr>
                        <a:t>None</a:t>
                      </a:r>
                      <a:endParaRPr lang="en-Z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2678630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Financial targets</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228599" y="1594884"/>
            <a:ext cx="8686801" cy="4278516"/>
          </a:xfrm>
          <a:prstGeom prst="rect">
            <a:avLst/>
          </a:prstGeom>
        </p:spPr>
      </p:pic>
    </p:spTree>
    <p:extLst>
      <p:ext uri="{BB962C8B-B14F-4D97-AF65-F5344CB8AC3E}">
        <p14:creationId xmlns:p14="http://schemas.microsoft.com/office/powerpoint/2010/main" xmlns="" val="5353926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Financial targets (cont.)</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19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11824" y="1634092"/>
            <a:ext cx="8920351" cy="4280934"/>
          </a:xfrm>
          <a:prstGeom prst="rect">
            <a:avLst/>
          </a:prstGeom>
        </p:spPr>
      </p:pic>
    </p:spTree>
    <p:extLst>
      <p:ext uri="{BB962C8B-B14F-4D97-AF65-F5344CB8AC3E}">
        <p14:creationId xmlns:p14="http://schemas.microsoft.com/office/powerpoint/2010/main" xmlns="" val="12814574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814192"/>
          </a:xfrm>
        </p:spPr>
        <p:txBody>
          <a:bodyPr>
            <a:noAutofit/>
          </a:bodyPr>
          <a:lstStyle/>
          <a:p>
            <a:pPr algn="ctr">
              <a:defRPr/>
            </a:pPr>
            <a:r>
              <a:rPr lang="en-US" sz="4800" b="1" cap="all" dirty="0" smtClean="0">
                <a:latin typeface="Times New Roman" pitchFamily="18" charset="0"/>
                <a:cs typeface="Times New Roman" pitchFamily="18" charset="0"/>
              </a:rPr>
              <a:t>LAYOUT OF PRESENTATION</a:t>
            </a:r>
            <a:endParaRPr lang="en-US" sz="4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311972" y="814192"/>
            <a:ext cx="8444678" cy="5362772"/>
          </a:xfrm>
        </p:spPr>
        <p:txBody>
          <a:bodyPr>
            <a:normAutofit/>
          </a:bodyPr>
          <a:lstStyle/>
          <a:p>
            <a:pPr marL="363538" indent="-363538" algn="just"/>
            <a:r>
              <a:rPr lang="en-US" sz="4000" dirty="0" err="1" smtClean="0">
                <a:latin typeface="Times New Roman" panose="02020603050405020304" pitchFamily="18" charset="0"/>
                <a:cs typeface="Times New Roman" panose="02020603050405020304" pitchFamily="18" charset="0"/>
              </a:rPr>
              <a:t>Mangaung</a:t>
            </a:r>
            <a:r>
              <a:rPr lang="en-US" sz="4000" dirty="0" smtClean="0">
                <a:latin typeface="Times New Roman" panose="02020603050405020304" pitchFamily="18" charset="0"/>
                <a:cs typeface="Times New Roman" panose="02020603050405020304" pitchFamily="18" charset="0"/>
              </a:rPr>
              <a:t> Metropolitan Municipality</a:t>
            </a:r>
          </a:p>
          <a:p>
            <a:pPr marL="363538" indent="-363538" algn="just"/>
            <a:r>
              <a:rPr lang="en-US" sz="4000" dirty="0" err="1" smtClean="0">
                <a:latin typeface="Times New Roman" panose="02020603050405020304" pitchFamily="18" charset="0"/>
                <a:cs typeface="Times New Roman" panose="02020603050405020304" pitchFamily="18" charset="0"/>
              </a:rPr>
              <a:t>Mafube</a:t>
            </a:r>
            <a:r>
              <a:rPr lang="en-US" sz="4000" dirty="0" smtClean="0">
                <a:latin typeface="Times New Roman" panose="02020603050405020304" pitchFamily="18" charset="0"/>
                <a:cs typeface="Times New Roman" panose="02020603050405020304" pitchFamily="18" charset="0"/>
              </a:rPr>
              <a:t> Local Municipality </a:t>
            </a:r>
          </a:p>
          <a:p>
            <a:pPr marL="363538" indent="-363538" algn="just"/>
            <a:r>
              <a:rPr lang="en-US" sz="4000" dirty="0" err="1" smtClean="0">
                <a:latin typeface="Times New Roman" panose="02020603050405020304" pitchFamily="18" charset="0"/>
                <a:cs typeface="Times New Roman" panose="02020603050405020304" pitchFamily="18" charset="0"/>
              </a:rPr>
              <a:t>Metsimaholo</a:t>
            </a:r>
            <a:r>
              <a:rPr lang="en-US" sz="4000" dirty="0" smtClean="0">
                <a:latin typeface="Times New Roman" panose="02020603050405020304" pitchFamily="18" charset="0"/>
                <a:cs typeface="Times New Roman" panose="02020603050405020304" pitchFamily="18" charset="0"/>
              </a:rPr>
              <a:t> Local Municipality </a:t>
            </a:r>
          </a:p>
          <a:p>
            <a:pPr marL="361950" indent="-361950" algn="just"/>
            <a:r>
              <a:rPr lang="en-US" sz="4000" dirty="0" err="1">
                <a:latin typeface="Times New Roman" panose="02020603050405020304" pitchFamily="18" charset="0"/>
                <a:cs typeface="Times New Roman" panose="02020603050405020304" pitchFamily="18" charset="0"/>
              </a:rPr>
              <a:t>Maluti</a:t>
            </a:r>
            <a:r>
              <a:rPr lang="en-US" sz="4000" dirty="0">
                <a:latin typeface="Times New Roman" panose="02020603050405020304" pitchFamily="18" charset="0"/>
                <a:cs typeface="Times New Roman" panose="02020603050405020304" pitchFamily="18" charset="0"/>
              </a:rPr>
              <a:t> a </a:t>
            </a:r>
            <a:r>
              <a:rPr lang="en-US" sz="4000" dirty="0" err="1">
                <a:latin typeface="Times New Roman" panose="02020603050405020304" pitchFamily="18" charset="0"/>
                <a:cs typeface="Times New Roman" panose="02020603050405020304" pitchFamily="18" charset="0"/>
              </a:rPr>
              <a:t>Phofung</a:t>
            </a:r>
            <a:r>
              <a:rPr lang="en-US" sz="4000" dirty="0">
                <a:latin typeface="Times New Roman" panose="02020603050405020304" pitchFamily="18" charset="0"/>
                <a:cs typeface="Times New Roman" panose="02020603050405020304" pitchFamily="18" charset="0"/>
              </a:rPr>
              <a:t> Local Municipality</a:t>
            </a:r>
          </a:p>
          <a:p>
            <a:pPr marL="0" indent="0" algn="just">
              <a:buNone/>
            </a:pPr>
            <a:endParaRPr lang="en-US" sz="4000" dirty="0" smtClean="0">
              <a:latin typeface="Times New Roman" panose="02020603050405020304" pitchFamily="18" charset="0"/>
              <a:cs typeface="Times New Roman" panose="02020603050405020304" pitchFamily="18" charset="0"/>
            </a:endParaRPr>
          </a:p>
          <a:p>
            <a:pPr algn="just"/>
            <a:endParaRPr lang="en-US" sz="4000" dirty="0" smtClean="0">
              <a:latin typeface="Times New Roman" panose="02020603050405020304" pitchFamily="18" charset="0"/>
              <a:cs typeface="Times New Roman" panose="02020603050405020304" pitchFamily="18" charset="0"/>
            </a:endParaRPr>
          </a:p>
          <a:p>
            <a:pPr algn="just"/>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xfrm>
            <a:off x="6464594" y="6356351"/>
            <a:ext cx="2050755" cy="310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Times New Roman" panose="02020603050405020304" pitchFamily="18" charset="0"/>
                <a:cs typeface="Times New Roman" panose="02020603050405020304" pitchFamily="18" charset="0"/>
              </a:rPr>
              <a:pPr>
                <a:lnSpc>
                  <a:spcPct val="100000"/>
                </a:lnSpc>
                <a:spcBef>
                  <a:spcPct val="0"/>
                </a:spcBef>
                <a:buFont typeface="Times New Roman" panose="02020603050405020304" pitchFamily="18" charset="0"/>
                <a:buNone/>
              </a:pPr>
              <a:t>2</a:t>
            </a:fld>
            <a:endParaRPr lang="en-GB" sz="1200" b="1" dirty="0">
              <a:solidFill>
                <a:schemeClr val="tx1"/>
              </a:solidFill>
              <a:latin typeface="Times New Roman" panose="02020603050405020304" pitchFamily="18" charset="0"/>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075507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Financial targets (cont.)</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111824" y="1750669"/>
            <a:ext cx="8920351" cy="3498467"/>
          </a:xfrm>
          <a:prstGeom prst="rect">
            <a:avLst/>
          </a:prstGeom>
        </p:spPr>
      </p:pic>
    </p:spTree>
    <p:extLst>
      <p:ext uri="{BB962C8B-B14F-4D97-AF65-F5344CB8AC3E}">
        <p14:creationId xmlns:p14="http://schemas.microsoft.com/office/powerpoint/2010/main" xmlns="" val="38934966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lvl="1" indent="0">
              <a:lnSpc>
                <a:spcPct val="100000"/>
              </a:lnSpc>
              <a:spcBef>
                <a:spcPts val="0"/>
              </a:spcBef>
              <a:buNone/>
            </a:pPr>
            <a:r>
              <a:rPr lang="en-ZA" sz="1600" b="1" dirty="0" smtClean="0">
                <a:latin typeface="Times New Roman" panose="02020603050405020304" pitchFamily="18" charset="0"/>
                <a:cs typeface="Times New Roman" panose="02020603050405020304" pitchFamily="18" charset="0"/>
              </a:rPr>
              <a:t>Financial Recovery (cont.)</a:t>
            </a:r>
            <a:endParaRPr lang="en-ZA" sz="1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r>
              <a:rPr lang="en-US" sz="1600" b="1" dirty="0" smtClean="0">
                <a:latin typeface="Times New Roman" panose="02020603050405020304" pitchFamily="18" charset="0"/>
                <a:cs typeface="Times New Roman" panose="02020603050405020304" pitchFamily="18" charset="0"/>
              </a:rPr>
              <a:t>Financial targets (cont.)</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11824" y="1669835"/>
            <a:ext cx="8920351" cy="3660134"/>
          </a:xfrm>
          <a:prstGeom prst="rect">
            <a:avLst/>
          </a:prstGeom>
        </p:spPr>
      </p:pic>
    </p:spTree>
    <p:extLst>
      <p:ext uri="{BB962C8B-B14F-4D97-AF65-F5344CB8AC3E}">
        <p14:creationId xmlns:p14="http://schemas.microsoft.com/office/powerpoint/2010/main" xmlns="" val="36152479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indent="0" algn="just" eaLnBrk="1" hangingPunct="1">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SERVICE DELIVERY</a:t>
            </a:r>
          </a:p>
          <a:p>
            <a:pPr algn="just">
              <a:lnSpc>
                <a:spcPct val="100000"/>
              </a:lnSpc>
              <a:spcBef>
                <a:spcPts val="0"/>
              </a:spcBef>
            </a:pPr>
            <a:r>
              <a:rPr lang="en-US" sz="1600" b="1" dirty="0" smtClean="0">
                <a:latin typeface="Times New Roman" panose="02020603050405020304" pitchFamily="18" charset="0"/>
                <a:cs typeface="Times New Roman" panose="02020603050405020304" pitchFamily="18" charset="0"/>
              </a:rPr>
              <a:t>Solid Waste Management (July 2020)</a:t>
            </a:r>
          </a:p>
          <a:p>
            <a:pPr algn="just">
              <a:lnSpc>
                <a:spcPct val="100000"/>
              </a:lnSpc>
              <a:spcBef>
                <a:spcPts val="0"/>
              </a:spcBef>
            </a:pPr>
            <a:r>
              <a:rPr lang="en-US" sz="1600" b="1" dirty="0" smtClean="0">
                <a:latin typeface="Times New Roman" panose="02020603050405020304" pitchFamily="18" charset="0"/>
                <a:cs typeface="Times New Roman" panose="02020603050405020304" pitchFamily="18" charset="0"/>
              </a:rPr>
              <a:t>Domestic Waste Collection</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228600" y="1961596"/>
            <a:ext cx="8686800" cy="3485534"/>
          </a:xfrm>
          <a:prstGeom prst="rect">
            <a:avLst/>
          </a:prstGeom>
        </p:spPr>
      </p:pic>
    </p:spTree>
    <p:extLst>
      <p:ext uri="{BB962C8B-B14F-4D97-AF65-F5344CB8AC3E}">
        <p14:creationId xmlns:p14="http://schemas.microsoft.com/office/powerpoint/2010/main" xmlns="" val="15981801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indent="0" algn="just" eaLnBrk="1" hangingPunct="1">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SERVICE DELIVERY (cont.)</a:t>
            </a:r>
          </a:p>
          <a:p>
            <a:pPr algn="just">
              <a:lnSpc>
                <a:spcPct val="100000"/>
              </a:lnSpc>
              <a:spcBef>
                <a:spcPts val="0"/>
              </a:spcBef>
            </a:pPr>
            <a:r>
              <a:rPr lang="en-US" sz="1600" b="1" dirty="0" smtClean="0">
                <a:latin typeface="Times New Roman" panose="02020603050405020304" pitchFamily="18" charset="0"/>
                <a:cs typeface="Times New Roman" panose="02020603050405020304" pitchFamily="18" charset="0"/>
              </a:rPr>
              <a:t>Solid Waste Management (July 2020)</a:t>
            </a:r>
          </a:p>
          <a:p>
            <a:pPr algn="just">
              <a:lnSpc>
                <a:spcPct val="100000"/>
              </a:lnSpc>
              <a:spcBef>
                <a:spcPts val="0"/>
              </a:spcBef>
            </a:pPr>
            <a:r>
              <a:rPr lang="en-US" sz="1600" b="1" dirty="0" smtClean="0">
                <a:latin typeface="Times New Roman" panose="02020603050405020304" pitchFamily="18" charset="0"/>
                <a:cs typeface="Times New Roman" panose="02020603050405020304" pitchFamily="18" charset="0"/>
              </a:rPr>
              <a:t>Domestic Waste Collection</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228601" y="1788527"/>
            <a:ext cx="8686800" cy="4229201"/>
          </a:xfrm>
          <a:prstGeom prst="rect">
            <a:avLst/>
          </a:prstGeom>
        </p:spPr>
      </p:pic>
    </p:spTree>
    <p:extLst>
      <p:ext uri="{BB962C8B-B14F-4D97-AF65-F5344CB8AC3E}">
        <p14:creationId xmlns:p14="http://schemas.microsoft.com/office/powerpoint/2010/main" xmlns="" val="29431572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indent="0" algn="just" eaLnBrk="1" hangingPunct="1">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SERVICE DELIVERY (cont.)</a:t>
            </a:r>
          </a:p>
          <a:p>
            <a:pPr algn="just">
              <a:lnSpc>
                <a:spcPct val="100000"/>
              </a:lnSpc>
              <a:spcBef>
                <a:spcPts val="0"/>
              </a:spcBef>
            </a:pPr>
            <a:r>
              <a:rPr lang="en-US" sz="1600" b="1" dirty="0" smtClean="0">
                <a:latin typeface="Times New Roman" panose="02020603050405020304" pitchFamily="18" charset="0"/>
                <a:cs typeface="Times New Roman" panose="02020603050405020304" pitchFamily="18" charset="0"/>
              </a:rPr>
              <a:t>Solid Waste Management (July 2020)</a:t>
            </a:r>
          </a:p>
          <a:p>
            <a:pPr algn="just">
              <a:lnSpc>
                <a:spcPct val="100000"/>
              </a:lnSpc>
              <a:spcBef>
                <a:spcPts val="0"/>
              </a:spcBef>
            </a:pPr>
            <a:r>
              <a:rPr lang="en-US" sz="1600" b="1" dirty="0" smtClean="0">
                <a:latin typeface="Times New Roman" panose="02020603050405020304" pitchFamily="18" charset="0"/>
                <a:cs typeface="Times New Roman" panose="02020603050405020304" pitchFamily="18" charset="0"/>
              </a:rPr>
              <a:t>Domestic Waste Collection</a:t>
            </a:r>
            <a:endParaRPr lang="en-US" sz="16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340242" y="1762374"/>
            <a:ext cx="8463516" cy="4593977"/>
          </a:xfrm>
          <a:prstGeom prst="rect">
            <a:avLst/>
          </a:prstGeom>
        </p:spPr>
      </p:pic>
    </p:spTree>
    <p:extLst>
      <p:ext uri="{BB962C8B-B14F-4D97-AF65-F5344CB8AC3E}">
        <p14:creationId xmlns:p14="http://schemas.microsoft.com/office/powerpoint/2010/main" xmlns="" val="16358977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indent="0" algn="just" eaLnBrk="1" hangingPunct="1">
              <a:lnSpc>
                <a:spcPct val="100000"/>
              </a:lnSpc>
              <a:spcBef>
                <a:spcPts val="0"/>
              </a:spcBef>
              <a:buNone/>
            </a:pPr>
            <a:r>
              <a:rPr lang="en-US" sz="2000" b="1" dirty="0" smtClean="0">
                <a:latin typeface="Times New Roman" panose="02020603050405020304" pitchFamily="18" charset="0"/>
                <a:cs typeface="Times New Roman" panose="02020603050405020304" pitchFamily="18" charset="0"/>
              </a:rPr>
              <a:t>SERVICE DELIVERY (cont.)</a:t>
            </a:r>
          </a:p>
          <a:p>
            <a:pPr marL="0" indent="0" algn="just">
              <a:lnSpc>
                <a:spcPct val="100000"/>
              </a:lnSpc>
              <a:spcBef>
                <a:spcPts val="0"/>
              </a:spcBef>
              <a:buNone/>
            </a:pPr>
            <a:r>
              <a:rPr lang="en-US" sz="2000" b="1" dirty="0" smtClean="0">
                <a:latin typeface="Times New Roman" panose="02020603050405020304" pitchFamily="18" charset="0"/>
                <a:cs typeface="Times New Roman" panose="02020603050405020304" pitchFamily="18" charset="0"/>
              </a:rPr>
              <a:t>Removal of illegal waste dumps and cleaning of open spaces</a:t>
            </a: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ZA" sz="2000" dirty="0">
                <a:latin typeface="Times New Roman" panose="02020603050405020304" pitchFamily="18" charset="0"/>
                <a:cs typeface="Times New Roman" panose="02020603050405020304" pitchFamily="18" charset="0"/>
              </a:rPr>
              <a:t>Residents going through open spaces and public amenities tend to litter. For this reason, the </a:t>
            </a:r>
            <a:r>
              <a:rPr lang="en-ZA" sz="2000" dirty="0" smtClean="0">
                <a:latin typeface="Times New Roman" panose="02020603050405020304" pitchFamily="18" charset="0"/>
                <a:cs typeface="Times New Roman" panose="02020603050405020304" pitchFamily="18" charset="0"/>
              </a:rPr>
              <a:t>Municipality </a:t>
            </a:r>
            <a:r>
              <a:rPr lang="en-ZA" sz="2000" dirty="0">
                <a:latin typeface="Times New Roman" panose="02020603050405020304" pitchFamily="18" charset="0"/>
                <a:cs typeface="Times New Roman" panose="02020603050405020304" pitchFamily="18" charset="0"/>
              </a:rPr>
              <a:t>is expected to remove that waste. Over the period under review the </a:t>
            </a:r>
            <a:r>
              <a:rPr lang="en-ZA" sz="2000" dirty="0" smtClean="0">
                <a:latin typeface="Times New Roman" panose="02020603050405020304" pitchFamily="18" charset="0"/>
                <a:cs typeface="Times New Roman" panose="02020603050405020304" pitchFamily="18" charset="0"/>
              </a:rPr>
              <a:t>Municipality </a:t>
            </a:r>
            <a:r>
              <a:rPr lang="en-ZA" sz="2000" dirty="0">
                <a:latin typeface="Times New Roman" panose="02020603050405020304" pitchFamily="18" charset="0"/>
                <a:cs typeface="Times New Roman" panose="02020603050405020304" pitchFamily="18" charset="0"/>
              </a:rPr>
              <a:t>was able to manage public cleansing as follows:</a:t>
            </a:r>
          </a:p>
          <a:p>
            <a:pPr lvl="0" algn="just">
              <a:lnSpc>
                <a:spcPct val="100000"/>
              </a:lnSpc>
              <a:spcBef>
                <a:spcPts val="0"/>
              </a:spcBef>
            </a:pPr>
            <a:r>
              <a:rPr lang="en-ZA" sz="2000" dirty="0">
                <a:latin typeface="Times New Roman" panose="02020603050405020304" pitchFamily="18" charset="0"/>
                <a:cs typeface="Times New Roman" panose="02020603050405020304" pitchFamily="18" charset="0"/>
              </a:rPr>
              <a:t>30 illegal heaps were removed across all areas in the city in the April/May months;</a:t>
            </a:r>
          </a:p>
          <a:p>
            <a:pPr lvl="0" algn="just">
              <a:lnSpc>
                <a:spcPct val="100000"/>
              </a:lnSpc>
              <a:spcBef>
                <a:spcPts val="0"/>
              </a:spcBef>
            </a:pPr>
            <a:r>
              <a:rPr lang="en-ZA" sz="2000" dirty="0">
                <a:latin typeface="Times New Roman" panose="02020603050405020304" pitchFamily="18" charset="0"/>
                <a:cs typeface="Times New Roman" panose="02020603050405020304" pitchFamily="18" charset="0"/>
              </a:rPr>
              <a:t>The central trading areas were cleansed beyond the normal, with the removal of illegal advertising also being removed;</a:t>
            </a:r>
          </a:p>
          <a:p>
            <a:pPr lvl="0" algn="just">
              <a:lnSpc>
                <a:spcPct val="100000"/>
              </a:lnSpc>
              <a:spcBef>
                <a:spcPts val="0"/>
              </a:spcBef>
            </a:pPr>
            <a:r>
              <a:rPr lang="en-ZA" sz="2000" dirty="0">
                <a:latin typeface="Times New Roman" panose="02020603050405020304" pitchFamily="18" charset="0"/>
                <a:cs typeface="Times New Roman" panose="02020603050405020304" pitchFamily="18" charset="0"/>
              </a:rPr>
              <a:t>All illegal trading items and stalls were also removed in the central areas.</a:t>
            </a:r>
          </a:p>
          <a:p>
            <a:pPr algn="just">
              <a:lnSpc>
                <a:spcPct val="100000"/>
              </a:lnSpc>
              <a:spcBef>
                <a:spcPts val="0"/>
              </a:spcBef>
            </a:pPr>
            <a:r>
              <a:rPr lang="en-ZA"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month of June, the city could only remove 2 illegal heaps as machinery required maintenance. The Directorate only got a single tipper and TLB towards the end of the month. However, the litter pickers continued with their work of removing light waste in open spaces using plastic bags and rakes. </a:t>
            </a:r>
            <a:endParaRPr lang="en-US" sz="20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728038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0174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701749"/>
            <a:ext cx="8686800" cy="5251377"/>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SERVICE DELIVERY (cont.)</a:t>
            </a: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Landfill sites</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Waste that is removed throughout the area is disposed at the landfill sites one in the North and the other in the South of the city. The operations at these sites is regulated and requires special machinery. The </a:t>
            </a:r>
            <a:r>
              <a:rPr lang="en-ZA" sz="1400" dirty="0" smtClean="0">
                <a:latin typeface="Times New Roman" panose="02020603050405020304" pitchFamily="18" charset="0"/>
                <a:cs typeface="Times New Roman" panose="02020603050405020304" pitchFamily="18" charset="0"/>
              </a:rPr>
              <a:t>Municipality </a:t>
            </a:r>
            <a:r>
              <a:rPr lang="en-ZA" sz="1400" dirty="0">
                <a:latin typeface="Times New Roman" panose="02020603050405020304" pitchFamily="18" charset="0"/>
                <a:cs typeface="Times New Roman" panose="02020603050405020304" pitchFamily="18" charset="0"/>
              </a:rPr>
              <a:t>at this moment is facing a huge challenge in that it lacks the necessary machinery. The machinery currently used is outdated and breaks frequently. The </a:t>
            </a:r>
            <a:r>
              <a:rPr lang="en-ZA" sz="1400" dirty="0" smtClean="0">
                <a:latin typeface="Times New Roman" panose="02020603050405020304" pitchFamily="18" charset="0"/>
                <a:cs typeface="Times New Roman" panose="02020603050405020304" pitchFamily="18" charset="0"/>
              </a:rPr>
              <a:t>Municipality </a:t>
            </a:r>
            <a:r>
              <a:rPr lang="en-ZA" sz="1400" dirty="0">
                <a:latin typeface="Times New Roman" panose="02020603050405020304" pitchFamily="18" charset="0"/>
                <a:cs typeface="Times New Roman" panose="02020603050405020304" pitchFamily="18" charset="0"/>
              </a:rPr>
              <a:t>runs into incessant problems in that it lacks funding to repair these. The results thereof have been backlogs in managing these landfill sites correctly according to legislation.</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Amidst these challenges the following actions have been taken:</a:t>
            </a:r>
          </a:p>
          <a:p>
            <a:pPr lvl="0">
              <a:lnSpc>
                <a:spcPct val="100000"/>
              </a:lnSpc>
              <a:spcBef>
                <a:spcPts val="0"/>
              </a:spcBef>
            </a:pPr>
            <a:r>
              <a:rPr lang="en-ZA" sz="1400" dirty="0">
                <a:latin typeface="Times New Roman" panose="02020603050405020304" pitchFamily="18" charset="0"/>
                <a:cs typeface="Times New Roman" panose="02020603050405020304" pitchFamily="18" charset="0"/>
              </a:rPr>
              <a:t>The programme towards the regularization of landfill sites has been initiated. </a:t>
            </a:r>
          </a:p>
          <a:p>
            <a:pPr lvl="0">
              <a:lnSpc>
                <a:spcPct val="100000"/>
              </a:lnSpc>
              <a:spcBef>
                <a:spcPts val="0"/>
              </a:spcBef>
            </a:pPr>
            <a:r>
              <a:rPr lang="en-ZA" sz="1400" dirty="0">
                <a:latin typeface="Times New Roman" panose="02020603050405020304" pitchFamily="18" charset="0"/>
                <a:cs typeface="Times New Roman" panose="02020603050405020304" pitchFamily="18" charset="0"/>
              </a:rPr>
              <a:t>Cleansing outside and inside the landfill sites is done.</a:t>
            </a:r>
          </a:p>
          <a:p>
            <a:pPr lvl="0">
              <a:lnSpc>
                <a:spcPct val="100000"/>
              </a:lnSpc>
              <a:spcBef>
                <a:spcPts val="0"/>
              </a:spcBef>
            </a:pPr>
            <a:r>
              <a:rPr lang="en-ZA" sz="1400" dirty="0">
                <a:latin typeface="Times New Roman" panose="02020603050405020304" pitchFamily="18" charset="0"/>
                <a:cs typeface="Times New Roman" panose="02020603050405020304" pitchFamily="18" charset="0"/>
              </a:rPr>
              <a:t>New cells are currently being created in the North landfill site. </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Unknown persons have settled at the landfill sites thus creating problems for the management of these sites. Though they have been advised not to settle at these sites they have simply ignored those warnings. The COVID -19 Regulations stipulate that all people should be indoors. All homeless people are provided shelters. This </a:t>
            </a:r>
            <a:r>
              <a:rPr lang="en-ZA" sz="1400" dirty="0" smtClean="0">
                <a:latin typeface="Times New Roman" panose="02020603050405020304" pitchFamily="18" charset="0"/>
                <a:cs typeface="Times New Roman" panose="02020603050405020304" pitchFamily="18" charset="0"/>
              </a:rPr>
              <a:t>Municipality </a:t>
            </a:r>
            <a:r>
              <a:rPr lang="en-ZA" sz="1400" dirty="0">
                <a:latin typeface="Times New Roman" panose="02020603050405020304" pitchFamily="18" charset="0"/>
                <a:cs typeface="Times New Roman" panose="02020603050405020304" pitchFamily="18" charset="0"/>
              </a:rPr>
              <a:t>is no exception to the rule, therefore the person living on the landfill sites had to be removed to safe places.</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The Law Enforcement Agencies conducted an operation of removing these people from the sites. It is disheartening to report that they have returned to the sites. </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A multi-disciplinary team is being currently assembled by the Mangaung Metro Corona Virus Command Centre to address this challenge.</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It is crucial to note that collection of refuse in both residential areas and the CBD changes constantly given the availability of compaction trucks and enough workers. Should either of the two components be affected it impacts on the extent to which the service is rendered.</a:t>
            </a:r>
          </a:p>
          <a:p>
            <a:pPr>
              <a:lnSpc>
                <a:spcPct val="100000"/>
              </a:lnSpc>
              <a:spcBef>
                <a:spcPts val="0"/>
              </a:spcBef>
            </a:pPr>
            <a:r>
              <a:rPr lang="en-ZA" sz="1400" dirty="0">
                <a:latin typeface="Times New Roman" panose="02020603050405020304" pitchFamily="18" charset="0"/>
                <a:cs typeface="Times New Roman" panose="02020603050405020304" pitchFamily="18" charset="0"/>
              </a:rPr>
              <a:t>At the moment the </a:t>
            </a:r>
            <a:r>
              <a:rPr lang="en-ZA" sz="1400" dirty="0" smtClean="0">
                <a:latin typeface="Times New Roman" panose="02020603050405020304" pitchFamily="18" charset="0"/>
                <a:cs typeface="Times New Roman" panose="02020603050405020304" pitchFamily="18" charset="0"/>
              </a:rPr>
              <a:t>Municipality </a:t>
            </a:r>
            <a:r>
              <a:rPr lang="en-ZA" sz="1400" dirty="0">
                <a:latin typeface="Times New Roman" panose="02020603050405020304" pitchFamily="18" charset="0"/>
                <a:cs typeface="Times New Roman" panose="02020603050405020304" pitchFamily="18" charset="0"/>
              </a:rPr>
              <a:t>is investigating other mechanisms that could be used to address some of the underlying problems such as lack of resources and staff shortage.</a:t>
            </a: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506438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marL="0" indent="0" algn="just" eaLnBrk="1" hangingPunct="1">
              <a:lnSpc>
                <a:spcPct val="100000"/>
              </a:lnSpc>
              <a:spcBef>
                <a:spcPts val="0"/>
              </a:spcBef>
              <a:buNone/>
            </a:pPr>
            <a:r>
              <a:rPr lang="en-US" sz="1800" b="1" dirty="0" smtClean="0">
                <a:latin typeface="Times New Roman" panose="02020603050405020304" pitchFamily="18" charset="0"/>
                <a:cs typeface="Times New Roman" panose="02020603050405020304" pitchFamily="18" charset="0"/>
              </a:rPr>
              <a:t>SERVICE DELIVERY (cont.)</a:t>
            </a:r>
          </a:p>
          <a:p>
            <a:pPr marL="0" indent="0" algn="just">
              <a:lnSpc>
                <a:spcPct val="100000"/>
              </a:lnSpc>
              <a:spcBef>
                <a:spcPts val="0"/>
              </a:spcBef>
              <a:buNone/>
            </a:pPr>
            <a:r>
              <a:rPr lang="en-US" sz="1800" b="1" dirty="0" smtClean="0">
                <a:latin typeface="Times New Roman" panose="02020603050405020304" pitchFamily="18" charset="0"/>
                <a:cs typeface="Times New Roman" panose="02020603050405020304" pitchFamily="18" charset="0"/>
              </a:rPr>
              <a:t>Challenges in Solid Waste Management</a:t>
            </a:r>
          </a:p>
          <a:p>
            <a:r>
              <a:rPr lang="en-US" sz="1800" dirty="0">
                <a:latin typeface="Times New Roman" panose="02020603050405020304" pitchFamily="18" charset="0"/>
                <a:cs typeface="Times New Roman" panose="02020603050405020304" pitchFamily="18" charset="0"/>
              </a:rPr>
              <a:t>The city is anticipating the following processes in July – September which can help alleviate the situation.</a:t>
            </a:r>
            <a:endParaRPr lang="en-ZA" sz="1800" dirty="0">
              <a:latin typeface="Times New Roman" panose="02020603050405020304" pitchFamily="18" charset="0"/>
              <a:cs typeface="Times New Roman" panose="02020603050405020304" pitchFamily="18" charset="0"/>
            </a:endParaRPr>
          </a:p>
          <a:p>
            <a:pPr lvl="0"/>
            <a:r>
              <a:rPr lang="en-US" sz="1800" dirty="0">
                <a:latin typeface="Times New Roman" panose="02020603050405020304" pitchFamily="18" charset="0"/>
                <a:cs typeface="Times New Roman" panose="02020603050405020304" pitchFamily="18" charset="0"/>
              </a:rPr>
              <a:t>Filling of critical posts, in particular appointment of general workers. The Directorate requires about 122 to normalize overtime to 40 hours at Domestic Waste in particular. </a:t>
            </a:r>
            <a:endParaRPr lang="en-ZA" sz="1800" dirty="0">
              <a:latin typeface="Times New Roman" panose="02020603050405020304" pitchFamily="18" charset="0"/>
              <a:cs typeface="Times New Roman" panose="02020603050405020304" pitchFamily="18" charset="0"/>
            </a:endParaRPr>
          </a:p>
          <a:p>
            <a:pPr lvl="0"/>
            <a:r>
              <a:rPr lang="en-US" sz="1800" dirty="0">
                <a:latin typeface="Times New Roman" panose="02020603050405020304" pitchFamily="18" charset="0"/>
                <a:cs typeface="Times New Roman" panose="02020603050405020304" pitchFamily="18" charset="0"/>
              </a:rPr>
              <a:t>Advertising of request for proposal document on the collection of waste with the    whole intention of getting innovative ideas on the whole waste management hierarchy. </a:t>
            </a:r>
            <a:endParaRPr lang="en-ZA" sz="1800" dirty="0">
              <a:latin typeface="Times New Roman" panose="02020603050405020304" pitchFamily="18" charset="0"/>
              <a:cs typeface="Times New Roman" panose="02020603050405020304" pitchFamily="18" charset="0"/>
            </a:endParaRPr>
          </a:p>
          <a:p>
            <a:pPr lvl="0"/>
            <a:r>
              <a:rPr lang="en-US" sz="1800" dirty="0">
                <a:latin typeface="Times New Roman" panose="02020603050405020304" pitchFamily="18" charset="0"/>
                <a:cs typeface="Times New Roman" panose="02020603050405020304" pitchFamily="18" charset="0"/>
              </a:rPr>
              <a:t>The Directorate has engaged the Department of Environmental Affairs on assistance in three areas, </a:t>
            </a:r>
            <a:r>
              <a:rPr lang="en-US" sz="1800" dirty="0" err="1">
                <a:latin typeface="Times New Roman" panose="02020603050405020304" pitchFamily="18" charset="0"/>
                <a:cs typeface="Times New Roman" panose="02020603050405020304" pitchFamily="18" charset="0"/>
              </a:rPr>
              <a:t>viz</a:t>
            </a:r>
            <a:r>
              <a:rPr lang="en-US" sz="1800" dirty="0">
                <a:latin typeface="Times New Roman" panose="02020603050405020304" pitchFamily="18" charset="0"/>
                <a:cs typeface="Times New Roman" panose="02020603050405020304" pitchFamily="18" charset="0"/>
              </a:rPr>
              <a:t>:</a:t>
            </a:r>
            <a:endParaRPr lang="en-ZA" sz="1800" dirty="0">
              <a:latin typeface="Times New Roman" panose="02020603050405020304" pitchFamily="18" charset="0"/>
              <a:cs typeface="Times New Roman" panose="02020603050405020304" pitchFamily="18" charset="0"/>
            </a:endParaRPr>
          </a:p>
          <a:p>
            <a:pPr lvl="0"/>
            <a:r>
              <a:rPr lang="en-US" sz="1800" dirty="0">
                <a:latin typeface="Times New Roman" panose="02020603050405020304" pitchFamily="18" charset="0"/>
                <a:cs typeface="Times New Roman" panose="02020603050405020304" pitchFamily="18" charset="0"/>
              </a:rPr>
              <a:t>Cleansing of Open Spaces, </a:t>
            </a:r>
            <a:endParaRPr lang="en-ZA" sz="1800" dirty="0">
              <a:latin typeface="Times New Roman" panose="02020603050405020304" pitchFamily="18" charset="0"/>
              <a:cs typeface="Times New Roman" panose="02020603050405020304" pitchFamily="18" charset="0"/>
            </a:endParaRPr>
          </a:p>
          <a:p>
            <a:pPr lvl="0"/>
            <a:r>
              <a:rPr lang="en-US" sz="1800" dirty="0">
                <a:latin typeface="Times New Roman" panose="02020603050405020304" pitchFamily="18" charset="0"/>
                <a:cs typeface="Times New Roman" panose="02020603050405020304" pitchFamily="18" charset="0"/>
              </a:rPr>
              <a:t>Rehabilitation of Landfill sites and </a:t>
            </a:r>
            <a:endParaRPr lang="en-ZA" sz="1800" dirty="0">
              <a:latin typeface="Times New Roman" panose="02020603050405020304" pitchFamily="18" charset="0"/>
              <a:cs typeface="Times New Roman" panose="02020603050405020304" pitchFamily="18" charset="0"/>
            </a:endParaRPr>
          </a:p>
          <a:p>
            <a:pPr lvl="0"/>
            <a:r>
              <a:rPr lang="en-US" sz="1800" dirty="0">
                <a:latin typeface="Times New Roman" panose="02020603050405020304" pitchFamily="18" charset="0"/>
                <a:cs typeface="Times New Roman" panose="02020603050405020304" pitchFamily="18" charset="0"/>
              </a:rPr>
              <a:t>Repairs to buy back </a:t>
            </a:r>
            <a:r>
              <a:rPr lang="en-US" sz="1800" dirty="0" err="1">
                <a:latin typeface="Times New Roman" panose="02020603050405020304" pitchFamily="18" charset="0"/>
                <a:cs typeface="Times New Roman" panose="02020603050405020304" pitchFamily="18" charset="0"/>
              </a:rPr>
              <a:t>centres</a:t>
            </a:r>
            <a:r>
              <a:rPr lang="en-US" sz="1800" dirty="0">
                <a:latin typeface="Times New Roman" panose="02020603050405020304" pitchFamily="18" charset="0"/>
                <a:cs typeface="Times New Roman" panose="02020603050405020304" pitchFamily="18" charset="0"/>
              </a:rPr>
              <a:t> and transfer station.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983517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SERVICE DELIVERY (cont.)</a:t>
            </a: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Engineering Services</a:t>
            </a: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Visible water losses and Water provision in Informal settlement</a:t>
            </a: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Overall water losses</a:t>
            </a: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188549" y="1387161"/>
            <a:ext cx="8726851" cy="2425000"/>
          </a:xfrm>
          <a:prstGeom prst="rect">
            <a:avLst/>
          </a:prstGeom>
        </p:spPr>
      </p:pic>
      <p:pic>
        <p:nvPicPr>
          <p:cNvPr id="5" name="Picture 4"/>
          <p:cNvPicPr>
            <a:picLocks noChangeAspect="1"/>
          </p:cNvPicPr>
          <p:nvPr/>
        </p:nvPicPr>
        <p:blipFill>
          <a:blip r:embed="rId5"/>
          <a:stretch>
            <a:fillRect/>
          </a:stretch>
        </p:blipFill>
        <p:spPr>
          <a:xfrm>
            <a:off x="188548" y="4412226"/>
            <a:ext cx="8726851" cy="1176934"/>
          </a:xfrm>
          <a:prstGeom prst="rect">
            <a:avLst/>
          </a:prstGeom>
        </p:spPr>
      </p:pic>
    </p:spTree>
    <p:extLst>
      <p:ext uri="{BB962C8B-B14F-4D97-AF65-F5344CB8AC3E}">
        <p14:creationId xmlns:p14="http://schemas.microsoft.com/office/powerpoint/2010/main" xmlns="" val="9140765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SERVICE DELIVERY (cont.)</a:t>
            </a: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Engineering Services</a:t>
            </a: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Visible sewer spillages and VIP Vacuuming </a:t>
            </a:r>
            <a:r>
              <a:rPr lang="en-US" sz="1400" b="1" dirty="0" err="1" smtClean="0">
                <a:latin typeface="Times New Roman" panose="02020603050405020304" pitchFamily="18" charset="0"/>
                <a:cs typeface="Times New Roman" panose="02020603050405020304" pitchFamily="18" charset="0"/>
              </a:rPr>
              <a:t>Programme</a:t>
            </a: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Road maintenance</a:t>
            </a: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29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28600" y="1701009"/>
            <a:ext cx="8726851" cy="1552000"/>
          </a:xfrm>
          <a:prstGeom prst="rect">
            <a:avLst/>
          </a:prstGeom>
        </p:spPr>
      </p:pic>
      <p:pic>
        <p:nvPicPr>
          <p:cNvPr id="3" name="Picture 2"/>
          <p:cNvPicPr>
            <a:picLocks noChangeAspect="1"/>
          </p:cNvPicPr>
          <p:nvPr/>
        </p:nvPicPr>
        <p:blipFill>
          <a:blip r:embed="rId5"/>
          <a:stretch>
            <a:fillRect/>
          </a:stretch>
        </p:blipFill>
        <p:spPr>
          <a:xfrm>
            <a:off x="302849" y="4026059"/>
            <a:ext cx="8726851" cy="1927067"/>
          </a:xfrm>
          <a:prstGeom prst="rect">
            <a:avLst/>
          </a:prstGeom>
        </p:spPr>
      </p:pic>
    </p:spTree>
    <p:extLst>
      <p:ext uri="{BB962C8B-B14F-4D97-AF65-F5344CB8AC3E}">
        <p14:creationId xmlns:p14="http://schemas.microsoft.com/office/powerpoint/2010/main" xmlns="" val="6543070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311972" y="677497"/>
            <a:ext cx="8444678" cy="5499467"/>
          </a:xfrm>
        </p:spPr>
        <p:txBody>
          <a:bodyPr>
            <a:normAutofit/>
          </a:bodyPr>
          <a:lstStyle/>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4000" b="1" dirty="0" smtClean="0">
                <a:latin typeface="Times New Roman" panose="02020603050405020304" pitchFamily="18" charset="0"/>
                <a:cs typeface="Times New Roman" panose="02020603050405020304" pitchFamily="18" charset="0"/>
              </a:rPr>
              <a:t>MANGAUNG METROPOLITAN MUNICIPALITY</a:t>
            </a: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xfrm>
            <a:off x="6464594" y="6356351"/>
            <a:ext cx="2050755" cy="310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Times New Roman" panose="02020603050405020304" pitchFamily="18" charset="0"/>
                <a:cs typeface="Times New Roman" panose="02020603050405020304" pitchFamily="18" charset="0"/>
              </a:rPr>
              <a:pPr>
                <a:lnSpc>
                  <a:spcPct val="100000"/>
                </a:lnSpc>
                <a:spcBef>
                  <a:spcPct val="0"/>
                </a:spcBef>
                <a:buFont typeface="Times New Roman" panose="02020603050405020304" pitchFamily="18" charset="0"/>
                <a:buNone/>
              </a:pPr>
              <a:t>3</a:t>
            </a:fld>
            <a:endParaRPr lang="en-GB" sz="1200" b="1" dirty="0">
              <a:solidFill>
                <a:schemeClr val="tx1"/>
              </a:solidFill>
              <a:latin typeface="Times New Roman" panose="02020603050405020304" pitchFamily="18" charset="0"/>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793350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GOVERNANCE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Political – Administrative Interface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Council Governance &amp; Oversight </a:t>
            </a: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228601" y="1485933"/>
            <a:ext cx="8790674" cy="1988246"/>
          </a:xfrm>
          <a:prstGeom prst="rect">
            <a:avLst/>
          </a:prstGeom>
        </p:spPr>
      </p:pic>
      <p:pic>
        <p:nvPicPr>
          <p:cNvPr id="5" name="Picture 4"/>
          <p:cNvPicPr>
            <a:picLocks noChangeAspect="1"/>
          </p:cNvPicPr>
          <p:nvPr/>
        </p:nvPicPr>
        <p:blipFill>
          <a:blip r:embed="rId5"/>
          <a:stretch>
            <a:fillRect/>
          </a:stretch>
        </p:blipFill>
        <p:spPr>
          <a:xfrm>
            <a:off x="228600" y="3914942"/>
            <a:ext cx="8790675" cy="2806534"/>
          </a:xfrm>
          <a:prstGeom prst="rect">
            <a:avLst/>
          </a:prstGeom>
        </p:spPr>
      </p:pic>
    </p:spTree>
    <p:extLst>
      <p:ext uri="{BB962C8B-B14F-4D97-AF65-F5344CB8AC3E}">
        <p14:creationId xmlns:p14="http://schemas.microsoft.com/office/powerpoint/2010/main" xmlns="" val="25574133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GOVERNANCE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System of Delegation</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Executive Management Team meetings </a:t>
            </a: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49449" y="1420233"/>
            <a:ext cx="8665951" cy="944133"/>
          </a:xfrm>
          <a:prstGeom prst="rect">
            <a:avLst/>
          </a:prstGeom>
        </p:spPr>
      </p:pic>
      <p:pic>
        <p:nvPicPr>
          <p:cNvPr id="3" name="Picture 2"/>
          <p:cNvPicPr>
            <a:picLocks noChangeAspect="1"/>
          </p:cNvPicPr>
          <p:nvPr/>
        </p:nvPicPr>
        <p:blipFill>
          <a:blip r:embed="rId5"/>
          <a:stretch>
            <a:fillRect/>
          </a:stretch>
        </p:blipFill>
        <p:spPr>
          <a:xfrm>
            <a:off x="228601" y="2823446"/>
            <a:ext cx="8686800" cy="2806534"/>
          </a:xfrm>
          <a:prstGeom prst="rect">
            <a:avLst/>
          </a:prstGeom>
        </p:spPr>
      </p:pic>
    </p:spTree>
    <p:extLst>
      <p:ext uri="{BB962C8B-B14F-4D97-AF65-F5344CB8AC3E}">
        <p14:creationId xmlns:p14="http://schemas.microsoft.com/office/powerpoint/2010/main" xmlns="" val="30531079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GOVERNANCE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Audit Committee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Audit Outcomes</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Risk Management</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249449" y="1404580"/>
            <a:ext cx="8665951" cy="944133"/>
          </a:xfrm>
          <a:prstGeom prst="rect">
            <a:avLst/>
          </a:prstGeom>
        </p:spPr>
      </p:pic>
      <p:pic>
        <p:nvPicPr>
          <p:cNvPr id="7" name="Picture 6"/>
          <p:cNvPicPr>
            <a:picLocks noChangeAspect="1"/>
          </p:cNvPicPr>
          <p:nvPr/>
        </p:nvPicPr>
        <p:blipFill>
          <a:blip r:embed="rId5"/>
          <a:stretch>
            <a:fillRect/>
          </a:stretch>
        </p:blipFill>
        <p:spPr>
          <a:xfrm>
            <a:off x="228601" y="2901606"/>
            <a:ext cx="8686800" cy="944133"/>
          </a:xfrm>
          <a:prstGeom prst="rect">
            <a:avLst/>
          </a:prstGeom>
        </p:spPr>
      </p:pic>
      <p:pic>
        <p:nvPicPr>
          <p:cNvPr id="8" name="Picture 7"/>
          <p:cNvPicPr>
            <a:picLocks noChangeAspect="1"/>
          </p:cNvPicPr>
          <p:nvPr/>
        </p:nvPicPr>
        <p:blipFill>
          <a:blip r:embed="rId6"/>
          <a:stretch>
            <a:fillRect/>
          </a:stretch>
        </p:blipFill>
        <p:spPr>
          <a:xfrm>
            <a:off x="249449" y="4398632"/>
            <a:ext cx="8665951" cy="1642534"/>
          </a:xfrm>
          <a:prstGeom prst="rect">
            <a:avLst/>
          </a:prstGeom>
        </p:spPr>
      </p:pic>
    </p:spTree>
    <p:extLst>
      <p:ext uri="{BB962C8B-B14F-4D97-AF65-F5344CB8AC3E}">
        <p14:creationId xmlns:p14="http://schemas.microsoft.com/office/powerpoint/2010/main" xmlns="" val="9684410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GOVERNANCE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ICT Governance Framework</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err="1" smtClean="0">
                <a:latin typeface="Times New Roman" panose="02020603050405020304" pitchFamily="18" charset="0"/>
                <a:cs typeface="Times New Roman" panose="02020603050405020304" pitchFamily="18" charset="0"/>
              </a:rPr>
              <a:t>Labour</a:t>
            </a:r>
            <a:r>
              <a:rPr lang="en-US" sz="1400" b="1" dirty="0" smtClean="0">
                <a:latin typeface="Times New Roman" panose="02020603050405020304" pitchFamily="18" charset="0"/>
                <a:cs typeface="Times New Roman" panose="02020603050405020304" pitchFamily="18" charset="0"/>
              </a:rPr>
              <a:t> relations</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Procurement</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24724" y="1432933"/>
            <a:ext cx="8894551" cy="944133"/>
          </a:xfrm>
          <a:prstGeom prst="rect">
            <a:avLst/>
          </a:prstGeom>
        </p:spPr>
      </p:pic>
      <p:pic>
        <p:nvPicPr>
          <p:cNvPr id="3" name="Picture 2"/>
          <p:cNvPicPr>
            <a:picLocks noChangeAspect="1"/>
          </p:cNvPicPr>
          <p:nvPr/>
        </p:nvPicPr>
        <p:blipFill>
          <a:blip r:embed="rId5"/>
          <a:stretch>
            <a:fillRect/>
          </a:stretch>
        </p:blipFill>
        <p:spPr>
          <a:xfrm>
            <a:off x="124724" y="2929959"/>
            <a:ext cx="8894551" cy="944133"/>
          </a:xfrm>
          <a:prstGeom prst="rect">
            <a:avLst/>
          </a:prstGeom>
        </p:spPr>
      </p:pic>
      <p:pic>
        <p:nvPicPr>
          <p:cNvPr id="4" name="Picture 3"/>
          <p:cNvPicPr>
            <a:picLocks noChangeAspect="1"/>
          </p:cNvPicPr>
          <p:nvPr/>
        </p:nvPicPr>
        <p:blipFill>
          <a:blip r:embed="rId6"/>
          <a:stretch>
            <a:fillRect/>
          </a:stretch>
        </p:blipFill>
        <p:spPr>
          <a:xfrm>
            <a:off x="124724" y="4555977"/>
            <a:ext cx="8894551" cy="944133"/>
          </a:xfrm>
          <a:prstGeom prst="rect">
            <a:avLst/>
          </a:prstGeom>
        </p:spPr>
      </p:pic>
    </p:spTree>
    <p:extLst>
      <p:ext uri="{BB962C8B-B14F-4D97-AF65-F5344CB8AC3E}">
        <p14:creationId xmlns:p14="http://schemas.microsoft.com/office/powerpoint/2010/main" xmlns="" val="4308047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GOVERNANCE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Litigation</a:t>
            </a: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Disciplinary Board</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49449" y="1279746"/>
            <a:ext cx="8894551" cy="1280400"/>
          </a:xfrm>
          <a:prstGeom prst="rect">
            <a:avLst/>
          </a:prstGeom>
        </p:spPr>
      </p:pic>
      <p:pic>
        <p:nvPicPr>
          <p:cNvPr id="3" name="Picture 2"/>
          <p:cNvPicPr>
            <a:picLocks noChangeAspect="1"/>
          </p:cNvPicPr>
          <p:nvPr/>
        </p:nvPicPr>
        <p:blipFill>
          <a:blip r:embed="rId5"/>
          <a:stretch>
            <a:fillRect/>
          </a:stretch>
        </p:blipFill>
        <p:spPr>
          <a:xfrm>
            <a:off x="249449" y="3084217"/>
            <a:ext cx="8894551" cy="3272134"/>
          </a:xfrm>
          <a:prstGeom prst="rect">
            <a:avLst/>
          </a:prstGeom>
        </p:spPr>
      </p:pic>
    </p:spTree>
    <p:extLst>
      <p:ext uri="{BB962C8B-B14F-4D97-AF65-F5344CB8AC3E}">
        <p14:creationId xmlns:p14="http://schemas.microsoft.com/office/powerpoint/2010/main" xmlns="" val="28780005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552893"/>
            <a:ext cx="8686800" cy="5400233"/>
          </a:xfrm>
        </p:spPr>
        <p:txBody>
          <a:bodyPr>
            <a:noAutofit/>
          </a:bodyPr>
          <a:lstStyle/>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GOVERNANCE</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Legal</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Contract Management</a:t>
            </a: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28601" y="1636342"/>
            <a:ext cx="8686800" cy="1616667"/>
          </a:xfrm>
          <a:prstGeom prst="rect">
            <a:avLst/>
          </a:prstGeom>
        </p:spPr>
      </p:pic>
      <p:pic>
        <p:nvPicPr>
          <p:cNvPr id="3" name="Picture 2"/>
          <p:cNvPicPr>
            <a:picLocks noChangeAspect="1"/>
          </p:cNvPicPr>
          <p:nvPr/>
        </p:nvPicPr>
        <p:blipFill>
          <a:blip r:embed="rId5"/>
          <a:stretch>
            <a:fillRect/>
          </a:stretch>
        </p:blipFill>
        <p:spPr>
          <a:xfrm>
            <a:off x="184029" y="4131001"/>
            <a:ext cx="8731371" cy="944133"/>
          </a:xfrm>
          <a:prstGeom prst="rect">
            <a:avLst/>
          </a:prstGeom>
        </p:spPr>
      </p:pic>
    </p:spTree>
    <p:extLst>
      <p:ext uri="{BB962C8B-B14F-4D97-AF65-F5344CB8AC3E}">
        <p14:creationId xmlns:p14="http://schemas.microsoft.com/office/powerpoint/2010/main" xmlns="" val="2592572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400233"/>
          </a:xfrm>
        </p:spPr>
        <p:txBody>
          <a:bodyPr>
            <a:noAutofit/>
          </a:bodyPr>
          <a:lstStyle/>
          <a:p>
            <a:pPr marL="0" indent="0" algn="just">
              <a:lnSpc>
                <a:spcPct val="100000"/>
              </a:lnSpc>
              <a:spcBef>
                <a:spcPts val="0"/>
              </a:spcBef>
              <a:buNone/>
            </a:pPr>
            <a:r>
              <a:rPr lang="en-ZA" sz="1800" b="1" dirty="0">
                <a:latin typeface="Times New Roman" panose="02020603050405020304" pitchFamily="18" charset="0"/>
                <a:cs typeface="Times New Roman" panose="02020603050405020304" pitchFamily="18" charset="0"/>
              </a:rPr>
              <a:t>STRATEGIC ASSESSMENT AND CORRECTIVE ACTIONS AS REQUIRED </a:t>
            </a:r>
            <a:endParaRPr lang="en-US" sz="18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a:lnSpc>
                <a:spcPct val="100000"/>
              </a:lnSpc>
              <a:spcBef>
                <a:spcPts val="0"/>
              </a:spcBef>
            </a:pPr>
            <a:r>
              <a:rPr lang="en-ZA" sz="1800" dirty="0">
                <a:latin typeface="Times New Roman" panose="02020603050405020304" pitchFamily="18" charset="0"/>
                <a:cs typeface="Times New Roman" panose="02020603050405020304" pitchFamily="18" charset="0"/>
              </a:rPr>
              <a:t>The emergence of COVID -19 has significantly affected the Intervention Programme. As reflected in this report and the previous ones since March 2020, it impacted amongst others, as follows:</a:t>
            </a:r>
          </a:p>
          <a:p>
            <a:pPr marL="622300" lvl="0" indent="-444500">
              <a:lnSpc>
                <a:spcPct val="100000"/>
              </a:lnSpc>
              <a:spcBef>
                <a:spcPts val="0"/>
              </a:spcBef>
              <a:buFont typeface="Wingdings" panose="05000000000000000000" pitchFamily="2" charset="2"/>
              <a:buChar char="§"/>
            </a:pPr>
            <a:r>
              <a:rPr lang="en-ZA" sz="1800" dirty="0">
                <a:latin typeface="Times New Roman" panose="02020603050405020304" pitchFamily="18" charset="0"/>
                <a:cs typeface="Times New Roman" panose="02020603050405020304" pitchFamily="18" charset="0"/>
              </a:rPr>
              <a:t>Decline in revenue;</a:t>
            </a:r>
          </a:p>
          <a:p>
            <a:pPr marL="622300" lvl="0" indent="-444500">
              <a:lnSpc>
                <a:spcPct val="100000"/>
              </a:lnSpc>
              <a:spcBef>
                <a:spcPts val="0"/>
              </a:spcBef>
              <a:buFont typeface="Wingdings" panose="05000000000000000000" pitchFamily="2" charset="2"/>
              <a:buChar char="§"/>
            </a:pPr>
            <a:r>
              <a:rPr lang="en-ZA" sz="1800" dirty="0">
                <a:latin typeface="Times New Roman" panose="02020603050405020304" pitchFamily="18" charset="0"/>
                <a:cs typeface="Times New Roman" panose="02020603050405020304" pitchFamily="18" charset="0"/>
              </a:rPr>
              <a:t>Reduced ability to enforce credit control;</a:t>
            </a:r>
          </a:p>
          <a:p>
            <a:pPr marL="622300" lvl="0" indent="-444500">
              <a:lnSpc>
                <a:spcPct val="100000"/>
              </a:lnSpc>
              <a:spcBef>
                <a:spcPts val="0"/>
              </a:spcBef>
              <a:buFont typeface="Wingdings" panose="05000000000000000000" pitchFamily="2" charset="2"/>
              <a:buChar char="§"/>
            </a:pPr>
            <a:r>
              <a:rPr lang="en-ZA" sz="1800" dirty="0">
                <a:latin typeface="Times New Roman" panose="02020603050405020304" pitchFamily="18" charset="0"/>
                <a:cs typeface="Times New Roman" panose="02020603050405020304" pitchFamily="18" charset="0"/>
              </a:rPr>
              <a:t>Steady increase in number COVID -19 infected employees;</a:t>
            </a:r>
          </a:p>
          <a:p>
            <a:pPr marL="622300" lvl="0" indent="-444500">
              <a:lnSpc>
                <a:spcPct val="100000"/>
              </a:lnSpc>
              <a:spcBef>
                <a:spcPts val="0"/>
              </a:spcBef>
              <a:buFont typeface="Wingdings" panose="05000000000000000000" pitchFamily="2" charset="2"/>
              <a:buChar char="§"/>
            </a:pPr>
            <a:r>
              <a:rPr lang="en-ZA" sz="1800" dirty="0">
                <a:latin typeface="Times New Roman" panose="02020603050405020304" pitchFamily="18" charset="0"/>
                <a:cs typeface="Times New Roman" panose="02020603050405020304" pitchFamily="18" charset="0"/>
              </a:rPr>
              <a:t>Increasing fear and panic amongst employees;</a:t>
            </a:r>
          </a:p>
          <a:p>
            <a:pPr marL="622300" lvl="0" indent="-444500">
              <a:lnSpc>
                <a:spcPct val="100000"/>
              </a:lnSpc>
              <a:spcBef>
                <a:spcPts val="0"/>
              </a:spcBef>
              <a:buFont typeface="Wingdings" panose="05000000000000000000" pitchFamily="2" charset="2"/>
              <a:buChar char="§"/>
            </a:pPr>
            <a:r>
              <a:rPr lang="en-ZA" sz="1800" dirty="0">
                <a:latin typeface="Times New Roman" panose="02020603050405020304" pitchFamily="18" charset="0"/>
                <a:cs typeface="Times New Roman" panose="02020603050405020304" pitchFamily="18" charset="0"/>
              </a:rPr>
              <a:t>Lockdown regulation – employees working from home and/or not allowed to report physically for duty;</a:t>
            </a:r>
          </a:p>
          <a:p>
            <a:pPr marL="622300" lvl="0" indent="-444500">
              <a:lnSpc>
                <a:spcPct val="100000"/>
              </a:lnSpc>
              <a:spcBef>
                <a:spcPts val="0"/>
              </a:spcBef>
              <a:buFont typeface="Wingdings" panose="05000000000000000000" pitchFamily="2" charset="2"/>
              <a:buChar char="§"/>
            </a:pPr>
            <a:r>
              <a:rPr lang="en-ZA" sz="1800" dirty="0">
                <a:latin typeface="Times New Roman" panose="02020603050405020304" pitchFamily="18" charset="0"/>
                <a:cs typeface="Times New Roman" panose="02020603050405020304" pitchFamily="18" charset="0"/>
              </a:rPr>
              <a:t>Reduced productivity.</a:t>
            </a:r>
          </a:p>
          <a:p>
            <a:pPr>
              <a:lnSpc>
                <a:spcPct val="100000"/>
              </a:lnSpc>
              <a:spcBef>
                <a:spcPts val="0"/>
              </a:spcBef>
            </a:pPr>
            <a:r>
              <a:rPr lang="en-ZA" sz="1800" dirty="0">
                <a:latin typeface="Times New Roman" panose="02020603050405020304" pitchFamily="18" charset="0"/>
                <a:cs typeface="Times New Roman" panose="02020603050405020304" pitchFamily="18" charset="0"/>
              </a:rPr>
              <a:t> </a:t>
            </a:r>
            <a:r>
              <a:rPr lang="en-ZA" sz="1800" dirty="0" smtClean="0">
                <a:latin typeface="Times New Roman" panose="02020603050405020304" pitchFamily="18" charset="0"/>
                <a:cs typeface="Times New Roman" panose="02020603050405020304" pitchFamily="18" charset="0"/>
              </a:rPr>
              <a:t>The </a:t>
            </a:r>
            <a:r>
              <a:rPr lang="en-ZA" sz="1800" dirty="0">
                <a:latin typeface="Times New Roman" panose="02020603050405020304" pitchFamily="18" charset="0"/>
                <a:cs typeface="Times New Roman" panose="02020603050405020304" pitchFamily="18" charset="0"/>
              </a:rPr>
              <a:t>cumulative net result of the above has been gradual stagnation in operations within the </a:t>
            </a:r>
            <a:r>
              <a:rPr lang="en-ZA" sz="1800" dirty="0" smtClean="0">
                <a:latin typeface="Times New Roman" panose="02020603050405020304" pitchFamily="18" charset="0"/>
                <a:cs typeface="Times New Roman" panose="02020603050405020304" pitchFamily="18" charset="0"/>
              </a:rPr>
              <a:t>Municipality. </a:t>
            </a:r>
            <a:r>
              <a:rPr lang="en-ZA" sz="1800" dirty="0">
                <a:latin typeface="Times New Roman" panose="02020603050405020304" pitchFamily="18" charset="0"/>
                <a:cs typeface="Times New Roman" panose="02020603050405020304" pitchFamily="18" charset="0"/>
              </a:rPr>
              <a:t>This therefore calls to question the initial targets that were set at the beginning of the intervention whether it would be possible to meet those as planned.</a:t>
            </a:r>
          </a:p>
          <a:p>
            <a:pPr marL="0" indent="0" algn="just" eaLnBrk="1" hangingPunct="1">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ZA" sz="1800" dirty="0">
                <a:latin typeface="Times New Roman" panose="02020603050405020304" pitchFamily="18" charset="0"/>
                <a:cs typeface="Times New Roman" panose="02020603050405020304" pitchFamily="18" charset="0"/>
              </a:rPr>
              <a:t>It is also worth mentioning that since March the demand for services has increased in real terms whilst the ability of the </a:t>
            </a:r>
            <a:r>
              <a:rPr lang="en-ZA" sz="1800" dirty="0" smtClean="0">
                <a:latin typeface="Times New Roman" panose="02020603050405020304" pitchFamily="18" charset="0"/>
                <a:cs typeface="Times New Roman" panose="02020603050405020304" pitchFamily="18" charset="0"/>
              </a:rPr>
              <a:t>Municipality </a:t>
            </a:r>
            <a:r>
              <a:rPr lang="en-ZA" sz="1800" dirty="0">
                <a:latin typeface="Times New Roman" panose="02020603050405020304" pitchFamily="18" charset="0"/>
                <a:cs typeface="Times New Roman" panose="02020603050405020304" pitchFamily="18" charset="0"/>
              </a:rPr>
              <a:t>to provide these has been steadily declining due to, amongst others, the situation adverted to above.</a:t>
            </a:r>
          </a:p>
          <a:p>
            <a:pPr marL="0" indent="0" algn="just" eaLnBrk="1" hangingPunct="1">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smtClean="0">
                <a:latin typeface="Times New Roman" panose="02020603050405020304" pitchFamily="18" charset="0"/>
                <a:cs typeface="Times New Roman" panose="02020603050405020304" pitchFamily="18" charset="0"/>
              </a:rPr>
              <a:t> </a:t>
            </a:r>
            <a:endParaRPr lang="en-ZA"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8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891918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r>
              <a:rPr lang="en-ZA" sz="1400" b="1" dirty="0">
                <a:latin typeface="Times New Roman" panose="02020603050405020304" pitchFamily="18" charset="0"/>
                <a:cs typeface="Times New Roman" panose="02020603050405020304" pitchFamily="18" charset="0"/>
              </a:rPr>
              <a:t>STRATEGIC ASSESSMENT AND CORRECTIVE ACTIONS AS REQUIRED </a:t>
            </a:r>
            <a:r>
              <a:rPr lang="en-ZA" sz="1400" b="1" dirty="0" smtClean="0">
                <a:latin typeface="Times New Roman" panose="02020603050405020304" pitchFamily="18" charset="0"/>
                <a:cs typeface="Times New Roman" panose="02020603050405020304" pitchFamily="18" charset="0"/>
              </a:rPr>
              <a:t>(cont.)</a:t>
            </a:r>
            <a:endParaRPr lang="en-US" sz="1400" b="1" dirty="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en-ZA" sz="1400" dirty="0">
                <a:latin typeface="Times New Roman" panose="02020603050405020304" pitchFamily="18" charset="0"/>
                <a:cs typeface="Times New Roman" panose="02020603050405020304" pitchFamily="18" charset="0"/>
              </a:rPr>
              <a:t>The Intervention Team therefore proposes the following actions as urgent and should be implemented accordingly:</a:t>
            </a:r>
          </a:p>
          <a:p>
            <a:pPr marL="622300" lvl="0" indent="-355600" algn="just">
              <a:lnSpc>
                <a:spcPct val="100000"/>
              </a:lnSpc>
              <a:spcBef>
                <a:spcPts val="0"/>
              </a:spcBef>
              <a:buFont typeface="Wingdings" panose="05000000000000000000" pitchFamily="2" charset="2"/>
              <a:buChar char="§"/>
            </a:pPr>
            <a:r>
              <a:rPr lang="en-ZA" sz="1400" dirty="0" smtClean="0">
                <a:latin typeface="Times New Roman" panose="02020603050405020304" pitchFamily="18" charset="0"/>
                <a:cs typeface="Times New Roman" panose="02020603050405020304" pitchFamily="18" charset="0"/>
              </a:rPr>
              <a:t>Strategic </a:t>
            </a:r>
            <a:r>
              <a:rPr lang="en-ZA" sz="1400" dirty="0">
                <a:latin typeface="Times New Roman" panose="02020603050405020304" pitchFamily="18" charset="0"/>
                <a:cs typeface="Times New Roman" panose="02020603050405020304" pitchFamily="18" charset="0"/>
              </a:rPr>
              <a:t>Planning Session of Mayoral Committee and EMT (NB: Budget has been approved and operations for the year must start in earnest, preceded by a Strategic Planning Session);</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Organisational Restructuring;</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Assessment and Training of SCM Staff and senior officials;</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Implementation of Consequence Management;</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ICT Upgrade and budget provision;</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Training on Disciplinary and Grievance Procedures</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Enforcement of Austerity measures</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Development of the Revenue Enhancement Strategy</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Improvement on collection of revenue</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Improvement of Contract Management</a:t>
            </a:r>
          </a:p>
          <a:p>
            <a:pPr marL="622300" lvl="0" indent="-355600" algn="just">
              <a:lnSpc>
                <a:spcPct val="100000"/>
              </a:lnSpc>
              <a:spcBef>
                <a:spcPts val="0"/>
              </a:spcBef>
              <a:buFont typeface="Wingdings" panose="05000000000000000000" pitchFamily="2" charset="2"/>
              <a:buChar char="§"/>
            </a:pPr>
            <a:r>
              <a:rPr lang="en-ZA" sz="1400" dirty="0">
                <a:latin typeface="Times New Roman" panose="02020603050405020304" pitchFamily="18" charset="0"/>
                <a:cs typeface="Times New Roman" panose="02020603050405020304" pitchFamily="18" charset="0"/>
              </a:rPr>
              <a:t>Training of Councillors on key responsibilities</a:t>
            </a:r>
          </a:p>
          <a:p>
            <a:pPr algn="just">
              <a:lnSpc>
                <a:spcPct val="100000"/>
              </a:lnSpc>
              <a:spcBef>
                <a:spcPts val="0"/>
              </a:spcBef>
            </a:pPr>
            <a:endParaRPr lang="en-ZA" sz="14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n-ZA" sz="1400" dirty="0">
                <a:latin typeface="Times New Roman" panose="02020603050405020304" pitchFamily="18" charset="0"/>
                <a:cs typeface="Times New Roman" panose="02020603050405020304" pitchFamily="18" charset="0"/>
              </a:rPr>
              <a:t>In conclusion it must be indicated that in earlier reports it was reported that the Intervention Team established three Task Teams. The primary objective of the Task Teams was to ensure that certain specific activities are undertaken and </a:t>
            </a:r>
            <a:r>
              <a:rPr lang="en-ZA" sz="1400" dirty="0" smtClean="0">
                <a:latin typeface="Times New Roman" panose="02020603050405020304" pitchFamily="18" charset="0"/>
                <a:cs typeface="Times New Roman" panose="02020603050405020304" pitchFamily="18" charset="0"/>
              </a:rPr>
              <a:t>monitored </a:t>
            </a:r>
            <a:r>
              <a:rPr lang="en-ZA" sz="1400" dirty="0">
                <a:latin typeface="Times New Roman" panose="02020603050405020304" pitchFamily="18" charset="0"/>
                <a:cs typeface="Times New Roman" panose="02020603050405020304" pitchFamily="18" charset="0"/>
              </a:rPr>
              <a:t>by the Champions. The Task Teams have not functioned optimally due to the disruption caused by </a:t>
            </a:r>
            <a:r>
              <a:rPr lang="en-ZA" sz="1400" dirty="0" smtClean="0">
                <a:latin typeface="Times New Roman" panose="02020603050405020304" pitchFamily="18" charset="0"/>
                <a:cs typeface="Times New Roman" panose="02020603050405020304" pitchFamily="18" charset="0"/>
              </a:rPr>
              <a:t>COVID-19</a:t>
            </a:r>
            <a:r>
              <a:rPr lang="en-ZA" sz="1400" dirty="0">
                <a:latin typeface="Times New Roman" panose="02020603050405020304" pitchFamily="18" charset="0"/>
                <a:cs typeface="Times New Roman" panose="02020603050405020304" pitchFamily="18" charset="0"/>
              </a:rPr>
              <a:t>.</a:t>
            </a:r>
          </a:p>
          <a:p>
            <a:pPr algn="just">
              <a:lnSpc>
                <a:spcPct val="100000"/>
              </a:lnSpc>
              <a:spcBef>
                <a:spcPts val="0"/>
              </a:spcBef>
            </a:pPr>
            <a:r>
              <a:rPr lang="en-ZA" sz="1400" dirty="0">
                <a:latin typeface="Times New Roman" panose="02020603050405020304" pitchFamily="18" charset="0"/>
                <a:cs typeface="Times New Roman" panose="02020603050405020304" pitchFamily="18" charset="0"/>
              </a:rPr>
              <a:t> </a:t>
            </a:r>
            <a:r>
              <a:rPr lang="en-ZA" sz="1400" dirty="0" smtClean="0">
                <a:latin typeface="Times New Roman" panose="02020603050405020304" pitchFamily="18" charset="0"/>
                <a:cs typeface="Times New Roman" panose="02020603050405020304" pitchFamily="18" charset="0"/>
              </a:rPr>
              <a:t>The </a:t>
            </a:r>
            <a:r>
              <a:rPr lang="en-ZA" sz="1400" dirty="0">
                <a:latin typeface="Times New Roman" panose="02020603050405020304" pitchFamily="18" charset="0"/>
                <a:cs typeface="Times New Roman" panose="02020603050405020304" pitchFamily="18" charset="0"/>
              </a:rPr>
              <a:t>Teams should be reactivated and report accordingly to the Intervention Team on the Action Plans.</a:t>
            </a:r>
          </a:p>
          <a:p>
            <a:pPr algn="just">
              <a:lnSpc>
                <a:spcPct val="100000"/>
              </a:lnSpc>
              <a:spcBef>
                <a:spcPts val="0"/>
              </a:spcBef>
            </a:pPr>
            <a:r>
              <a:rPr lang="en-ZA" sz="1400" dirty="0">
                <a:latin typeface="Times New Roman" panose="02020603050405020304" pitchFamily="18" charset="0"/>
                <a:cs typeface="Times New Roman" panose="02020603050405020304" pitchFamily="18" charset="0"/>
              </a:rPr>
              <a:t>The Intervention Team requires </a:t>
            </a:r>
            <a:r>
              <a:rPr lang="en-ZA" sz="1400" b="1" dirty="0">
                <a:latin typeface="Times New Roman" panose="02020603050405020304" pitchFamily="18" charset="0"/>
                <a:cs typeface="Times New Roman" panose="02020603050405020304" pitchFamily="18" charset="0"/>
              </a:rPr>
              <a:t>full support</a:t>
            </a:r>
            <a:r>
              <a:rPr lang="en-ZA" sz="1400" dirty="0">
                <a:latin typeface="Times New Roman" panose="02020603050405020304" pitchFamily="18" charset="0"/>
                <a:cs typeface="Times New Roman" panose="02020603050405020304" pitchFamily="18" charset="0"/>
              </a:rPr>
              <a:t> from National and Provincial Treasuries, National and Provincial COGTA in the implementation of the Financial Recovery Plan. As alluded to above the Intervention Team has for all intends and purposes been operating with two members, hence the request for assistance. The Team has not been adequately resourced to enable it to perform its work optimally. </a:t>
            </a: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1400" dirty="0" smtClean="0">
                <a:latin typeface="Times New Roman" panose="02020603050405020304" pitchFamily="18" charset="0"/>
                <a:cs typeface="Times New Roman" panose="02020603050405020304" pitchFamily="18" charset="0"/>
              </a:rPr>
              <a:t> </a:t>
            </a:r>
            <a:endParaRPr lang="en-ZA"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729084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3600" b="1" cap="all" dirty="0" smtClean="0">
                <a:latin typeface="Times New Roman" pitchFamily="18" charset="0"/>
                <a:cs typeface="Times New Roman" pitchFamily="18" charset="0"/>
              </a:rPr>
              <a:t>SUPPORT NEEDED</a:t>
            </a:r>
            <a:endParaRPr lang="en-US" sz="36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r>
              <a:rPr lang="en-ZA" sz="2000" dirty="0" smtClean="0">
                <a:latin typeface="Times New Roman" panose="02020603050405020304" pitchFamily="18" charset="0"/>
                <a:cs typeface="Times New Roman" panose="02020603050405020304" pitchFamily="18" charset="0"/>
              </a:rPr>
              <a:t>The </a:t>
            </a:r>
            <a:r>
              <a:rPr lang="en-ZA" sz="2000" dirty="0">
                <a:latin typeface="Times New Roman" panose="02020603050405020304" pitchFamily="18" charset="0"/>
                <a:cs typeface="Times New Roman" panose="02020603050405020304" pitchFamily="18" charset="0"/>
              </a:rPr>
              <a:t>Team </a:t>
            </a:r>
            <a:r>
              <a:rPr lang="en-ZA" sz="2000" dirty="0" smtClean="0">
                <a:latin typeface="Times New Roman" panose="02020603050405020304" pitchFamily="18" charset="0"/>
                <a:cs typeface="Times New Roman" panose="02020603050405020304" pitchFamily="18" charset="0"/>
              </a:rPr>
              <a:t>request </a:t>
            </a:r>
            <a:r>
              <a:rPr lang="en-ZA" sz="2000" dirty="0">
                <a:latin typeface="Times New Roman" panose="02020603050405020304" pitchFamily="18" charset="0"/>
                <a:cs typeface="Times New Roman" panose="02020603050405020304" pitchFamily="18" charset="0"/>
              </a:rPr>
              <a:t>that it be assisted by ensuring that its recommendations are acted upon. For instance, in the May report it was mentioned that the Municipality requires extensive </a:t>
            </a:r>
            <a:r>
              <a:rPr lang="en-ZA" sz="2000" b="1" dirty="0">
                <a:latin typeface="Times New Roman" panose="02020603050405020304" pitchFamily="18" charset="0"/>
                <a:cs typeface="Times New Roman" panose="02020603050405020304" pitchFamily="18" charset="0"/>
              </a:rPr>
              <a:t>financial assistance</a:t>
            </a:r>
            <a:r>
              <a:rPr lang="en-ZA" sz="2000" dirty="0">
                <a:latin typeface="Times New Roman" panose="02020603050405020304" pitchFamily="18" charset="0"/>
                <a:cs typeface="Times New Roman" panose="02020603050405020304" pitchFamily="18" charset="0"/>
              </a:rPr>
              <a:t> to conduct amongst others:</a:t>
            </a:r>
          </a:p>
          <a:p>
            <a:pPr marL="533400" lvl="0" indent="-261938">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Forensic investigations,</a:t>
            </a:r>
          </a:p>
          <a:p>
            <a:pPr marL="533400" lvl="0" indent="-261938">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Due diligence on Water and energy provision;</a:t>
            </a:r>
          </a:p>
          <a:p>
            <a:pPr marL="533400" lvl="0" indent="-261938">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Capacity building for inter alia SCM and senior officials</a:t>
            </a:r>
          </a:p>
          <a:p>
            <a:pPr marL="533400" lvl="0" indent="-261938">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Waste Management;</a:t>
            </a:r>
          </a:p>
          <a:p>
            <a:pPr marL="533400" lvl="0" indent="-261938">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Revenue Enhancement Strategy</a:t>
            </a:r>
          </a:p>
          <a:p>
            <a:pPr algn="just"/>
            <a:r>
              <a:rPr lang="en-ZA" sz="2000" dirty="0">
                <a:latin typeface="Times New Roman" panose="02020603050405020304" pitchFamily="18" charset="0"/>
                <a:cs typeface="Times New Roman" panose="02020603050405020304" pitchFamily="18" charset="0"/>
              </a:rPr>
              <a:t>Initially at the inception of the intervention programme there were various individuals who were meant to support the Team. As indicated above this has not happened. It will be appreciated if the persons who have since left the team be </a:t>
            </a:r>
            <a:r>
              <a:rPr lang="en-ZA" sz="2000" b="1" dirty="0">
                <a:latin typeface="Times New Roman" panose="02020603050405020304" pitchFamily="18" charset="0"/>
                <a:cs typeface="Times New Roman" panose="02020603050405020304" pitchFamily="18" charset="0"/>
              </a:rPr>
              <a:t>replaced by other persons</a:t>
            </a:r>
            <a:r>
              <a:rPr lang="en-ZA" sz="2000" dirty="0">
                <a:latin typeface="Times New Roman" panose="02020603050405020304" pitchFamily="18" charset="0"/>
                <a:cs typeface="Times New Roman" panose="02020603050405020304" pitchFamily="18" charset="0"/>
              </a:rPr>
              <a:t> adequately skilled on the other areas such as financial management. The individuals to be replaced are Mr </a:t>
            </a:r>
            <a:r>
              <a:rPr lang="en-ZA" sz="2000" dirty="0" err="1">
                <a:latin typeface="Times New Roman" panose="02020603050405020304" pitchFamily="18" charset="0"/>
                <a:cs typeface="Times New Roman" panose="02020603050405020304" pitchFamily="18" charset="0"/>
              </a:rPr>
              <a:t>Mohlahlo</a:t>
            </a:r>
            <a:r>
              <a:rPr lang="en-ZA" sz="2000" dirty="0">
                <a:latin typeface="Times New Roman" panose="02020603050405020304" pitchFamily="18" charset="0"/>
                <a:cs typeface="Times New Roman" panose="02020603050405020304" pitchFamily="18" charset="0"/>
              </a:rPr>
              <a:t> and </a:t>
            </a:r>
            <a:r>
              <a:rPr lang="en-ZA" sz="2000" dirty="0" smtClean="0">
                <a:latin typeface="Times New Roman" panose="02020603050405020304" pitchFamily="18" charset="0"/>
                <a:cs typeface="Times New Roman" panose="02020603050405020304" pitchFamily="18" charset="0"/>
              </a:rPr>
              <a:t>Me </a:t>
            </a:r>
            <a:r>
              <a:rPr lang="en-ZA" sz="2000" dirty="0" err="1">
                <a:latin typeface="Times New Roman" panose="02020603050405020304" pitchFamily="18" charset="0"/>
                <a:cs typeface="Times New Roman" panose="02020603050405020304" pitchFamily="18" charset="0"/>
              </a:rPr>
              <a:t>Sesing</a:t>
            </a:r>
            <a:r>
              <a:rPr lang="en-ZA" sz="2000" dirty="0">
                <a:latin typeface="Times New Roman" panose="02020603050405020304" pitchFamily="18" charset="0"/>
                <a:cs typeface="Times New Roman" panose="02020603050405020304" pitchFamily="18" charset="0"/>
              </a:rPr>
              <a:t>.</a:t>
            </a:r>
          </a:p>
          <a:p>
            <a:pPr marL="0" indent="0" algn="just" eaLnBrk="1" hangingPunct="1">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eaLnBrk="1" hangingPunct="1">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38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81892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311972" y="677497"/>
            <a:ext cx="8444678" cy="5499467"/>
          </a:xfrm>
        </p:spPr>
        <p:txBody>
          <a:bodyPr>
            <a:normAutofit/>
          </a:bodyPr>
          <a:lstStyle/>
          <a:p>
            <a:pPr marL="0" indent="0" algn="just">
              <a:buNone/>
            </a:pPr>
            <a:endParaRPr lang="en-US" sz="4000" dirty="0">
              <a:latin typeface="Times New Roman" panose="02020603050405020304" pitchFamily="18" charset="0"/>
              <a:cs typeface="Times New Roman" panose="02020603050405020304" pitchFamily="18" charset="0"/>
            </a:endParaRPr>
          </a:p>
          <a:p>
            <a:pPr marL="0" indent="0" algn="just">
              <a:buNone/>
            </a:pPr>
            <a:endParaRPr lang="en-US" sz="4000" dirty="0" smtClean="0">
              <a:latin typeface="Times New Roman" panose="02020603050405020304" pitchFamily="18" charset="0"/>
              <a:cs typeface="Times New Roman" panose="02020603050405020304" pitchFamily="18" charset="0"/>
            </a:endParaRPr>
          </a:p>
          <a:p>
            <a:pPr marL="0" indent="0" algn="just">
              <a:buNone/>
            </a:pPr>
            <a:endParaRPr lang="en-US" sz="4000" dirty="0">
              <a:latin typeface="Times New Roman" panose="02020603050405020304" pitchFamily="18" charset="0"/>
              <a:cs typeface="Times New Roman" panose="02020603050405020304" pitchFamily="18" charset="0"/>
            </a:endParaRPr>
          </a:p>
          <a:p>
            <a:pPr marL="0" indent="0" algn="ctr">
              <a:buNone/>
            </a:pPr>
            <a:r>
              <a:rPr lang="en-US" sz="4000" b="1" dirty="0" smtClean="0">
                <a:latin typeface="Times New Roman" panose="02020603050405020304" pitchFamily="18" charset="0"/>
                <a:cs typeface="Times New Roman" panose="02020603050405020304" pitchFamily="18" charset="0"/>
              </a:rPr>
              <a:t>MAFUBE LOCAL MUNICIPALITY</a:t>
            </a:r>
          </a:p>
          <a:p>
            <a:pPr algn="just"/>
            <a:endParaRPr lang="en-US" sz="4000" dirty="0" smtClean="0">
              <a:latin typeface="Times New Roman" panose="02020603050405020304" pitchFamily="18" charset="0"/>
              <a:cs typeface="Times New Roman" panose="02020603050405020304" pitchFamily="18" charset="0"/>
            </a:endParaRPr>
          </a:p>
          <a:p>
            <a:pPr algn="just"/>
            <a:endParaRPr lang="en-US" sz="4000" dirty="0" smtClean="0">
              <a:latin typeface="Times New Roman" panose="02020603050405020304" pitchFamily="18" charset="0"/>
              <a:cs typeface="Times New Roman" panose="02020603050405020304" pitchFamily="18" charset="0"/>
            </a:endParaRPr>
          </a:p>
          <a:p>
            <a:pPr algn="just"/>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a:p>
            <a:pPr algn="just" eaLnBrk="1" hangingPunct="1"/>
            <a:endParaRPr lang="en-US" sz="4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xfrm>
            <a:off x="6464594" y="6356351"/>
            <a:ext cx="2050755" cy="310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Times New Roman" panose="02020603050405020304" pitchFamily="18" charset="0"/>
                <a:cs typeface="Times New Roman" panose="02020603050405020304" pitchFamily="18" charset="0"/>
              </a:rPr>
              <a:pPr>
                <a:lnSpc>
                  <a:spcPct val="100000"/>
                </a:lnSpc>
                <a:spcBef>
                  <a:spcPct val="0"/>
                </a:spcBef>
                <a:buFont typeface="Times New Roman" panose="02020603050405020304" pitchFamily="18" charset="0"/>
                <a:buNone/>
              </a:pPr>
              <a:t>39</a:t>
            </a:fld>
            <a:endParaRPr lang="en-GB" sz="1200" b="1" dirty="0">
              <a:solidFill>
                <a:schemeClr val="tx1"/>
              </a:solidFill>
              <a:latin typeface="Times New Roman" panose="02020603050405020304" pitchFamily="18" charset="0"/>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69515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BACKGROUND</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algn="just">
              <a:lnSpc>
                <a:spcPct val="100000"/>
              </a:lnSpc>
              <a:spcBef>
                <a:spcPts val="0"/>
              </a:spcBef>
            </a:pPr>
            <a:r>
              <a:rPr lang="en-ZA" sz="2000" dirty="0" smtClean="0">
                <a:latin typeface="Times New Roman" panose="02020603050405020304" pitchFamily="18" charset="0"/>
                <a:cs typeface="Times New Roman" panose="02020603050405020304" pitchFamily="18" charset="0"/>
              </a:rPr>
              <a:t>The </a:t>
            </a:r>
            <a:r>
              <a:rPr lang="en-ZA" sz="2000" dirty="0">
                <a:latin typeface="Times New Roman" panose="02020603050405020304" pitchFamily="18" charset="0"/>
                <a:cs typeface="Times New Roman" panose="02020603050405020304" pitchFamily="18" charset="0"/>
              </a:rPr>
              <a:t>financial crisis that developed in the Mangaung Metropolitan Municipality led the Free State Provincial Executive Council (Exco) to invoke Section 139(5)(a) and (c) of the Constitution of the Republic of South Africa, 1996 (Act No. 108 of 1996), as amended, and placed the </a:t>
            </a:r>
            <a:r>
              <a:rPr lang="en-ZA" sz="2000" dirty="0" smtClean="0">
                <a:latin typeface="Times New Roman" panose="02020603050405020304" pitchFamily="18" charset="0"/>
                <a:cs typeface="Times New Roman" panose="02020603050405020304" pitchFamily="18" charset="0"/>
              </a:rPr>
              <a:t>Municipality </a:t>
            </a:r>
            <a:r>
              <a:rPr lang="en-ZA" sz="2000" dirty="0">
                <a:latin typeface="Times New Roman" panose="02020603050405020304" pitchFamily="18" charset="0"/>
                <a:cs typeface="Times New Roman" panose="02020603050405020304" pitchFamily="18" charset="0"/>
              </a:rPr>
              <a:t>under intervention.</a:t>
            </a:r>
          </a:p>
          <a:p>
            <a:pPr algn="just">
              <a:lnSpc>
                <a:spcPct val="100000"/>
              </a:lnSpc>
              <a:spcBef>
                <a:spcPts val="0"/>
              </a:spcBef>
            </a:pPr>
            <a:r>
              <a:rPr lang="en-ZA" sz="2000" dirty="0" smtClean="0">
                <a:latin typeface="Times New Roman" panose="02020603050405020304" pitchFamily="18" charset="0"/>
                <a:cs typeface="Times New Roman" panose="02020603050405020304" pitchFamily="18" charset="0"/>
              </a:rPr>
              <a:t>An </a:t>
            </a:r>
            <a:r>
              <a:rPr lang="en-ZA" sz="2000" dirty="0">
                <a:latin typeface="Times New Roman" panose="02020603050405020304" pitchFamily="18" charset="0"/>
                <a:cs typeface="Times New Roman" panose="02020603050405020304" pitchFamily="18" charset="0"/>
              </a:rPr>
              <a:t>Intervention Team comprising of individuals from national and provincial government departments, as well as from the private sector, was assembled to implement the mandatory Financial Recovery Plan. </a:t>
            </a:r>
          </a:p>
          <a:p>
            <a:pPr algn="just">
              <a:lnSpc>
                <a:spcPct val="100000"/>
              </a:lnSpc>
              <a:spcBef>
                <a:spcPts val="0"/>
              </a:spcBef>
            </a:pPr>
            <a:r>
              <a:rPr lang="en-ZA" sz="2000" dirty="0" smtClean="0">
                <a:latin typeface="Times New Roman" panose="02020603050405020304" pitchFamily="18" charset="0"/>
                <a:cs typeface="Times New Roman" panose="02020603050405020304" pitchFamily="18" charset="0"/>
              </a:rPr>
              <a:t>The </a:t>
            </a:r>
            <a:r>
              <a:rPr lang="en-ZA" sz="2000" dirty="0">
                <a:latin typeface="Times New Roman" panose="02020603050405020304" pitchFamily="18" charset="0"/>
                <a:cs typeface="Times New Roman" panose="02020603050405020304" pitchFamily="18" charset="0"/>
              </a:rPr>
              <a:t>Intervention Team initially comprised of the following persons</a:t>
            </a:r>
            <a:r>
              <a:rPr lang="en-ZA" sz="200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en-ZA" sz="2000" dirty="0">
              <a:latin typeface="Times New Roman" panose="02020603050405020304" pitchFamily="18" charset="0"/>
              <a:cs typeface="Times New Roman" panose="02020603050405020304" pitchFamily="18" charset="0"/>
            </a:endParaRPr>
          </a:p>
          <a:p>
            <a:pPr marL="265113"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Adv</a:t>
            </a:r>
            <a:r>
              <a:rPr lang="en-ZA" sz="2000" dirty="0">
                <a:latin typeface="Times New Roman" panose="02020603050405020304" pitchFamily="18" charset="0"/>
                <a:cs typeface="Times New Roman" panose="02020603050405020304" pitchFamily="18" charset="0"/>
              </a:rPr>
              <a:t>. MM Mofokeng		Lead Provincial EXCO Representative</a:t>
            </a:r>
          </a:p>
          <a:p>
            <a:pPr marL="265113"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Mr TL Mkaza</a:t>
            </a:r>
            <a:r>
              <a:rPr lang="en-ZA" sz="2000" dirty="0">
                <a:latin typeface="Times New Roman" panose="02020603050405020304" pitchFamily="18" charset="0"/>
                <a:cs typeface="Times New Roman" panose="02020603050405020304" pitchFamily="18" charset="0"/>
              </a:rPr>
              <a:t>			Assistant Prov. EXCO Representative</a:t>
            </a:r>
          </a:p>
          <a:p>
            <a:pPr marL="265113"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Mr </a:t>
            </a:r>
            <a:r>
              <a:rPr lang="en-ZA" sz="2000" dirty="0">
                <a:latin typeface="Times New Roman" panose="02020603050405020304" pitchFamily="18" charset="0"/>
                <a:cs typeface="Times New Roman" panose="02020603050405020304" pitchFamily="18" charset="0"/>
              </a:rPr>
              <a:t>E	</a:t>
            </a:r>
            <a:r>
              <a:rPr lang="en-ZA" sz="2000" dirty="0" err="1">
                <a:latin typeface="Times New Roman" panose="02020603050405020304" pitchFamily="18" charset="0"/>
                <a:cs typeface="Times New Roman" panose="02020603050405020304" pitchFamily="18" charset="0"/>
              </a:rPr>
              <a:t>Mohlahlo</a:t>
            </a:r>
            <a:r>
              <a:rPr lang="en-ZA" sz="2000" dirty="0">
                <a:latin typeface="Times New Roman" panose="02020603050405020304" pitchFamily="18" charset="0"/>
                <a:cs typeface="Times New Roman" panose="02020603050405020304" pitchFamily="18" charset="0"/>
              </a:rPr>
              <a:t>		Acting HOD: Public Works (FS </a:t>
            </a:r>
            <a:r>
              <a:rPr lang="en-ZA" sz="2000" dirty="0" err="1">
                <a:latin typeface="Times New Roman" panose="02020603050405020304" pitchFamily="18" charset="0"/>
                <a:cs typeface="Times New Roman" panose="02020603050405020304" pitchFamily="18" charset="0"/>
              </a:rPr>
              <a:t>Prov</a:t>
            </a:r>
            <a:r>
              <a:rPr lang="en-ZA" sz="2000" dirty="0">
                <a:latin typeface="Times New Roman" panose="02020603050405020304" pitchFamily="18" charset="0"/>
                <a:cs typeface="Times New Roman" panose="02020603050405020304" pitchFamily="18" charset="0"/>
              </a:rPr>
              <a:t> </a:t>
            </a:r>
            <a:r>
              <a:rPr lang="en-ZA" sz="2000" dirty="0" err="1" smtClean="0">
                <a:latin typeface="Times New Roman" panose="02020603050405020304" pitchFamily="18" charset="0"/>
                <a:cs typeface="Times New Roman" panose="02020603050405020304" pitchFamily="18" charset="0"/>
              </a:rPr>
              <a:t>Govt</a:t>
            </a:r>
            <a:r>
              <a:rPr lang="en-ZA" sz="2000" dirty="0" smtClean="0">
                <a:latin typeface="Times New Roman" panose="02020603050405020304" pitchFamily="18" charset="0"/>
                <a:cs typeface="Times New Roman" panose="02020603050405020304" pitchFamily="18" charset="0"/>
              </a:rPr>
              <a:t>)</a:t>
            </a:r>
          </a:p>
          <a:p>
            <a:pPr marL="265113"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Ms L	Mokheseng		Manager: COGTA (FS </a:t>
            </a:r>
            <a:r>
              <a:rPr lang="en-ZA" sz="2000" dirty="0" err="1" smtClean="0">
                <a:latin typeface="Times New Roman" panose="02020603050405020304" pitchFamily="18" charset="0"/>
                <a:cs typeface="Times New Roman" panose="02020603050405020304" pitchFamily="18" charset="0"/>
              </a:rPr>
              <a:t>Prov</a:t>
            </a:r>
            <a:r>
              <a:rPr lang="en-ZA" sz="2000" dirty="0" smtClean="0">
                <a:latin typeface="Times New Roman" panose="02020603050405020304" pitchFamily="18" charset="0"/>
                <a:cs typeface="Times New Roman" panose="02020603050405020304" pitchFamily="18" charset="0"/>
              </a:rPr>
              <a:t> </a:t>
            </a:r>
            <a:r>
              <a:rPr lang="en-ZA" sz="2000" dirty="0" err="1" smtClean="0">
                <a:latin typeface="Times New Roman" panose="02020603050405020304" pitchFamily="18" charset="0"/>
                <a:cs typeface="Times New Roman" panose="02020603050405020304" pitchFamily="18" charset="0"/>
              </a:rPr>
              <a:t>Govt</a:t>
            </a:r>
            <a:r>
              <a:rPr lang="en-ZA" sz="2000" dirty="0" smtClean="0">
                <a:latin typeface="Times New Roman" panose="02020603050405020304" pitchFamily="18" charset="0"/>
                <a:cs typeface="Times New Roman" panose="02020603050405020304" pitchFamily="18" charset="0"/>
              </a:rPr>
              <a:t>)</a:t>
            </a:r>
          </a:p>
          <a:p>
            <a:pPr marL="265113"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Ms </a:t>
            </a:r>
            <a:r>
              <a:rPr lang="en-ZA" sz="2000" dirty="0">
                <a:latin typeface="Times New Roman" panose="02020603050405020304" pitchFamily="18" charset="0"/>
                <a:cs typeface="Times New Roman" panose="02020603050405020304" pitchFamily="18" charset="0"/>
              </a:rPr>
              <a:t>M	</a:t>
            </a:r>
            <a:r>
              <a:rPr lang="en-ZA" sz="2000" dirty="0" err="1">
                <a:latin typeface="Times New Roman" panose="02020603050405020304" pitchFamily="18" charset="0"/>
                <a:cs typeface="Times New Roman" panose="02020603050405020304" pitchFamily="18" charset="0"/>
              </a:rPr>
              <a:t>Sesing</a:t>
            </a:r>
            <a:r>
              <a:rPr lang="en-ZA" sz="2000" dirty="0">
                <a:latin typeface="Times New Roman" panose="02020603050405020304" pitchFamily="18" charset="0"/>
                <a:cs typeface="Times New Roman" panose="02020603050405020304" pitchFamily="18" charset="0"/>
              </a:rPr>
              <a:t>		</a:t>
            </a:r>
            <a:r>
              <a:rPr lang="en-ZA" sz="2000" dirty="0" smtClean="0">
                <a:latin typeface="Times New Roman" panose="02020603050405020304" pitchFamily="18" charset="0"/>
                <a:cs typeface="Times New Roman" panose="02020603050405020304" pitchFamily="18" charset="0"/>
              </a:rPr>
              <a:t>	Accountant </a:t>
            </a:r>
            <a:r>
              <a:rPr lang="en-ZA" sz="2000" dirty="0">
                <a:latin typeface="Times New Roman" panose="02020603050405020304" pitchFamily="18" charset="0"/>
                <a:cs typeface="Times New Roman" panose="02020603050405020304" pitchFamily="18" charset="0"/>
              </a:rPr>
              <a:t>General, FS </a:t>
            </a:r>
            <a:r>
              <a:rPr lang="en-ZA" sz="2000" dirty="0" err="1">
                <a:latin typeface="Times New Roman" panose="02020603050405020304" pitchFamily="18" charset="0"/>
                <a:cs typeface="Times New Roman" panose="02020603050405020304" pitchFamily="18" charset="0"/>
              </a:rPr>
              <a:t>Prov</a:t>
            </a:r>
            <a:r>
              <a:rPr lang="en-ZA" sz="2000" dirty="0">
                <a:latin typeface="Times New Roman" panose="02020603050405020304" pitchFamily="18" charset="0"/>
                <a:cs typeface="Times New Roman" panose="02020603050405020304" pitchFamily="18" charset="0"/>
              </a:rPr>
              <a:t> Treasury</a:t>
            </a:r>
          </a:p>
          <a:p>
            <a:pPr marL="0" indent="0" algn="just" eaLnBrk="1" hangingPunct="1">
              <a:lnSpc>
                <a:spcPct val="100000"/>
              </a:lnSpc>
              <a:spcBef>
                <a:spcPts val="0"/>
              </a:spcBef>
              <a:buNone/>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089687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1800" b="1" cap="all" dirty="0" smtClean="0">
                <a:latin typeface="Times New Roman" pitchFamily="18" charset="0"/>
                <a:cs typeface="Times New Roman" pitchFamily="18" charset="0"/>
              </a:rPr>
              <a:t>Performance for the 2017/18 financial year (AG finding 2017/18)</a:t>
            </a:r>
            <a:endParaRPr lang="en-US" sz="1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r>
              <a:rPr lang="en-US" sz="2000" b="1" dirty="0" smtClean="0">
                <a:latin typeface="Times New Roman" panose="02020603050405020304" pitchFamily="18" charset="0"/>
                <a:cs typeface="Times New Roman" panose="02020603050405020304" pitchFamily="18" charset="0"/>
              </a:rPr>
              <a:t>Audit outcomes</a:t>
            </a: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694524" y="2646779"/>
            <a:ext cx="7475551" cy="1297520"/>
          </a:xfrm>
          <a:prstGeom prst="rect">
            <a:avLst/>
          </a:prstGeom>
        </p:spPr>
      </p:pic>
    </p:spTree>
    <p:extLst>
      <p:ext uri="{BB962C8B-B14F-4D97-AF65-F5344CB8AC3E}">
        <p14:creationId xmlns:p14="http://schemas.microsoft.com/office/powerpoint/2010/main" xmlns="" val="22365266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BASIC FOR DISCLAIMER OF OPINION</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1400" dirty="0" smtClean="0">
                <a:latin typeface="Times New Roman" panose="02020603050405020304" pitchFamily="18" charset="0"/>
                <a:cs typeface="Times New Roman" panose="02020603050405020304" pitchFamily="18" charset="0"/>
              </a:rPr>
              <a:t> </a:t>
            </a:r>
            <a:endParaRPr lang="en-ZA"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1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217041" y="1098202"/>
            <a:ext cx="6688651" cy="4597801"/>
          </a:xfrm>
          <a:prstGeom prst="rect">
            <a:avLst/>
          </a:prstGeom>
        </p:spPr>
      </p:pic>
    </p:spTree>
    <p:extLst>
      <p:ext uri="{BB962C8B-B14F-4D97-AF65-F5344CB8AC3E}">
        <p14:creationId xmlns:p14="http://schemas.microsoft.com/office/powerpoint/2010/main" xmlns="" val="12060850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ANALYSIS OF 2017/18 AUDIT OUTCOME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The Audit Report for 2017/2018 AFS was received on the 9</a:t>
            </a:r>
            <a:r>
              <a:rPr lang="en-ZA" sz="2400" baseline="30000" dirty="0">
                <a:latin typeface="Times New Roman" panose="02020603050405020304" pitchFamily="18" charset="0"/>
                <a:cs typeface="Times New Roman" panose="02020603050405020304" pitchFamily="18" charset="0"/>
              </a:rPr>
              <a:t>th</a:t>
            </a:r>
            <a:r>
              <a:rPr lang="en-ZA" sz="2400" dirty="0">
                <a:latin typeface="Times New Roman" panose="02020603050405020304" pitchFamily="18" charset="0"/>
                <a:cs typeface="Times New Roman" panose="02020603050405020304" pitchFamily="18" charset="0"/>
              </a:rPr>
              <a:t> of January 2020;</a:t>
            </a:r>
          </a:p>
          <a:p>
            <a:pPr>
              <a:buFont typeface="Wingdings" panose="05000000000000000000" pitchFamily="2" charset="2"/>
              <a:buChar char="§"/>
            </a:pPr>
            <a:r>
              <a:rPr lang="en-ZA" sz="2400" b="1" i="1" dirty="0">
                <a:latin typeface="Times New Roman" panose="02020603050405020304" pitchFamily="18" charset="0"/>
                <a:cs typeface="Times New Roman" panose="02020603050405020304" pitchFamily="18" charset="0"/>
              </a:rPr>
              <a:t>14 qualification paragraphs </a:t>
            </a:r>
            <a:r>
              <a:rPr lang="en-ZA" sz="2400" dirty="0">
                <a:latin typeface="Times New Roman" panose="02020603050405020304" pitchFamily="18" charset="0"/>
                <a:cs typeface="Times New Roman" panose="02020603050405020304" pitchFamily="18" charset="0"/>
              </a:rPr>
              <a:t>that recurred from the previous Audit primarily </a:t>
            </a:r>
            <a:r>
              <a:rPr lang="en-ZA" sz="2400" b="1" i="1" dirty="0">
                <a:latin typeface="Times New Roman" panose="02020603050405020304" pitchFamily="18" charset="0"/>
                <a:cs typeface="Times New Roman" panose="02020603050405020304" pitchFamily="18" charset="0"/>
              </a:rPr>
              <a:t>due to poor accounting records / insufficient supporting documentation;</a:t>
            </a:r>
          </a:p>
          <a:p>
            <a:pPr>
              <a:buFont typeface="Wingdings" panose="05000000000000000000" pitchFamily="2" charset="2"/>
              <a:buChar char="§"/>
            </a:pPr>
            <a:r>
              <a:rPr lang="en-ZA" sz="2400" b="1" i="1" dirty="0">
                <a:latin typeface="Times New Roman" panose="02020603050405020304" pitchFamily="18" charset="0"/>
                <a:cs typeface="Times New Roman" panose="02020603050405020304" pitchFamily="18" charset="0"/>
              </a:rPr>
              <a:t>The Audit report highlight the remuneration of the former MM to be above the upper limits for section 55 and 56 managers. There is overpayment of R2.9 million</a:t>
            </a:r>
          </a:p>
          <a:p>
            <a:pPr>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Municipal current assets exceed its liabilities by R414 million;</a:t>
            </a:r>
          </a:p>
          <a:p>
            <a:pPr>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Annual Performance Report was disclaimed</a:t>
            </a: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79385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400" b="1" cap="all" dirty="0" smtClean="0">
                <a:latin typeface="Times New Roman" pitchFamily="18" charset="0"/>
                <a:cs typeface="Times New Roman" pitchFamily="18" charset="0"/>
              </a:rPr>
              <a:t>POST –AUDIT ACTION PLAN FOR 2017/18 FINANCIAL YEAR</a:t>
            </a:r>
            <a:endParaRPr lang="en-US" sz="24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algn="just">
              <a:buFont typeface="Wingdings" panose="05000000000000000000" pitchFamily="2" charset="2"/>
              <a:buChar char="§"/>
            </a:pPr>
            <a:r>
              <a:rPr lang="en-ZA" sz="2300" dirty="0">
                <a:latin typeface="Times New Roman" panose="02020603050405020304" pitchFamily="18" charset="0"/>
                <a:cs typeface="Times New Roman" panose="02020603050405020304" pitchFamily="18" charset="0"/>
              </a:rPr>
              <a:t>The said Audit Action Plan for 2017/2018 has been developed with the technical assistance of Messrs PKF;</a:t>
            </a:r>
          </a:p>
          <a:p>
            <a:pPr algn="just">
              <a:buFont typeface="Wingdings" panose="05000000000000000000" pitchFamily="2" charset="2"/>
              <a:buChar char="§"/>
            </a:pPr>
            <a:r>
              <a:rPr lang="en-ZA" sz="2300" dirty="0">
                <a:latin typeface="Times New Roman" panose="02020603050405020304" pitchFamily="18" charset="0"/>
                <a:cs typeface="Times New Roman" panose="02020603050405020304" pitchFamily="18" charset="0"/>
              </a:rPr>
              <a:t>Little progress registered with the implementation of Audit Action Plan due to workers strike and subsequently compounded by the break-out of COVID 19 Pandemic</a:t>
            </a:r>
          </a:p>
          <a:p>
            <a:pPr marL="0" indent="0" algn="just">
              <a:buNone/>
            </a:pPr>
            <a:r>
              <a:rPr lang="en-ZA" sz="2300" b="1" dirty="0">
                <a:latin typeface="Times New Roman" panose="02020603050405020304" pitchFamily="18" charset="0"/>
                <a:cs typeface="Times New Roman" panose="02020603050405020304" pitchFamily="18" charset="0"/>
              </a:rPr>
              <a:t>Interventions to improved the audit outcome for 2018/2019 FY:</a:t>
            </a:r>
          </a:p>
          <a:p>
            <a:pPr marL="457200" indent="-457200" algn="just">
              <a:buFont typeface="+mj-lt"/>
              <a:buAutoNum type="alphaLcParenR"/>
            </a:pPr>
            <a:r>
              <a:rPr lang="en-ZA" sz="2300" b="1" i="1" dirty="0">
                <a:latin typeface="Times New Roman" panose="02020603050405020304" pitchFamily="18" charset="0"/>
                <a:cs typeface="Times New Roman" panose="02020603050405020304" pitchFamily="18" charset="0"/>
              </a:rPr>
              <a:t>Appointment of consultants for compilation of AFS (PKF Auditors to deal with two set of the AFS </a:t>
            </a:r>
            <a:r>
              <a:rPr lang="en-ZA" sz="2300" b="1" i="1" dirty="0" err="1">
                <a:latin typeface="Times New Roman" panose="02020603050405020304" pitchFamily="18" charset="0"/>
                <a:cs typeface="Times New Roman" panose="02020603050405020304" pitchFamily="18" charset="0"/>
              </a:rPr>
              <a:t>viz</a:t>
            </a:r>
            <a:r>
              <a:rPr lang="en-ZA" sz="2300" b="1" i="1" dirty="0">
                <a:latin typeface="Times New Roman" panose="02020603050405020304" pitchFamily="18" charset="0"/>
                <a:cs typeface="Times New Roman" panose="02020603050405020304" pitchFamily="18" charset="0"/>
              </a:rPr>
              <a:t> 2018/2019 &amp; 2019/2020 );</a:t>
            </a:r>
          </a:p>
          <a:p>
            <a:pPr marL="457200" indent="-457200" algn="just">
              <a:buFont typeface="+mj-lt"/>
              <a:buAutoNum type="alphaLcParenR"/>
            </a:pPr>
            <a:r>
              <a:rPr lang="en-ZA" sz="2300" b="1" i="1" dirty="0">
                <a:latin typeface="Times New Roman" panose="02020603050405020304" pitchFamily="18" charset="0"/>
                <a:cs typeface="Times New Roman" panose="02020603050405020304" pitchFamily="18" charset="0"/>
              </a:rPr>
              <a:t>Compilation of Audit Action plan to address prior year audit findings; </a:t>
            </a:r>
          </a:p>
          <a:p>
            <a:pPr marL="457200" indent="-457200" algn="just">
              <a:buFont typeface="+mj-lt"/>
              <a:buAutoNum type="alphaLcParenR"/>
            </a:pPr>
            <a:r>
              <a:rPr lang="en-ZA" sz="2300" b="1" i="1" dirty="0">
                <a:latin typeface="Times New Roman" panose="02020603050405020304" pitchFamily="18" charset="0"/>
                <a:cs typeface="Times New Roman" panose="02020603050405020304" pitchFamily="18" charset="0"/>
              </a:rPr>
              <a:t> Establishment of Clean Audit Steering Committee and</a:t>
            </a:r>
          </a:p>
          <a:p>
            <a:pPr marL="457200" indent="-457200" algn="just">
              <a:buFont typeface="+mj-lt"/>
              <a:buAutoNum type="alphaLcParenR"/>
            </a:pPr>
            <a:r>
              <a:rPr lang="en-US" sz="2300" b="1" i="1" dirty="0">
                <a:latin typeface="Times New Roman" panose="02020603050405020304" pitchFamily="18" charset="0"/>
                <a:cs typeface="Times New Roman" panose="02020603050405020304" pitchFamily="18" charset="0"/>
              </a:rPr>
              <a:t> Redesign and implementation of internal controls.</a:t>
            </a: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300" dirty="0" smtClean="0">
                <a:latin typeface="Times New Roman" panose="02020603050405020304" pitchFamily="18" charset="0"/>
                <a:cs typeface="Times New Roman" panose="02020603050405020304" pitchFamily="18" charset="0"/>
              </a:rPr>
              <a:t> </a:t>
            </a:r>
            <a:endParaRPr lang="en-ZA" sz="23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079373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400" b="1" cap="all" dirty="0" smtClean="0">
                <a:latin typeface="Times New Roman" pitchFamily="18" charset="0"/>
                <a:cs typeface="Times New Roman" pitchFamily="18" charset="0"/>
              </a:rPr>
              <a:t>POST –AUDIT ACTION PLAN FOR 2017/18 FINANCIAL YEAR</a:t>
            </a:r>
            <a:endParaRPr lang="en-US" sz="24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algn="just">
              <a:buFont typeface="Wingdings" panose="05000000000000000000" pitchFamily="2" charset="2"/>
              <a:buChar char="§"/>
            </a:pPr>
            <a:r>
              <a:rPr lang="en-ZA" sz="2300" dirty="0">
                <a:latin typeface="Times New Roman" panose="02020603050405020304" pitchFamily="18" charset="0"/>
                <a:cs typeface="Times New Roman" panose="02020603050405020304" pitchFamily="18" charset="0"/>
              </a:rPr>
              <a:t>The said Audit Action Plan for 2017/2018 has been developed with the technical assistance of Messrs PKF;</a:t>
            </a:r>
          </a:p>
          <a:p>
            <a:pPr algn="just">
              <a:buFont typeface="Wingdings" panose="05000000000000000000" pitchFamily="2" charset="2"/>
              <a:buChar char="§"/>
            </a:pPr>
            <a:r>
              <a:rPr lang="en-ZA" sz="2300" dirty="0">
                <a:latin typeface="Times New Roman" panose="02020603050405020304" pitchFamily="18" charset="0"/>
                <a:cs typeface="Times New Roman" panose="02020603050405020304" pitchFamily="18" charset="0"/>
              </a:rPr>
              <a:t>Little progress registered with the implementation of Audit Action Plan due to workers strike and subsequently compounded by the break-out of COVID 19 Pandemic</a:t>
            </a:r>
          </a:p>
          <a:p>
            <a:pPr marL="0" indent="0" algn="just">
              <a:buNone/>
            </a:pPr>
            <a:r>
              <a:rPr lang="en-ZA" sz="2300" b="1" dirty="0">
                <a:latin typeface="Times New Roman" panose="02020603050405020304" pitchFamily="18" charset="0"/>
                <a:cs typeface="Times New Roman" panose="02020603050405020304" pitchFamily="18" charset="0"/>
              </a:rPr>
              <a:t>Interventions to improved the audit outcome for 2018/2019 FY:</a:t>
            </a:r>
          </a:p>
          <a:p>
            <a:pPr marL="457200" indent="-457200" algn="just">
              <a:buFont typeface="+mj-lt"/>
              <a:buAutoNum type="alphaLcParenR"/>
            </a:pPr>
            <a:r>
              <a:rPr lang="en-ZA" sz="2300" b="1" i="1" dirty="0">
                <a:latin typeface="Times New Roman" panose="02020603050405020304" pitchFamily="18" charset="0"/>
                <a:cs typeface="Times New Roman" panose="02020603050405020304" pitchFamily="18" charset="0"/>
              </a:rPr>
              <a:t>Appointment of consultants for compilation of AFS (PKF Auditors to deal with two set of the AFS </a:t>
            </a:r>
            <a:r>
              <a:rPr lang="en-ZA" sz="2300" b="1" i="1" dirty="0" err="1">
                <a:latin typeface="Times New Roman" panose="02020603050405020304" pitchFamily="18" charset="0"/>
                <a:cs typeface="Times New Roman" panose="02020603050405020304" pitchFamily="18" charset="0"/>
              </a:rPr>
              <a:t>viz</a:t>
            </a:r>
            <a:r>
              <a:rPr lang="en-ZA" sz="2300" b="1" i="1" dirty="0">
                <a:latin typeface="Times New Roman" panose="02020603050405020304" pitchFamily="18" charset="0"/>
                <a:cs typeface="Times New Roman" panose="02020603050405020304" pitchFamily="18" charset="0"/>
              </a:rPr>
              <a:t> 2018/2019 &amp; 2019/2020 );</a:t>
            </a:r>
          </a:p>
          <a:p>
            <a:pPr marL="457200" indent="-457200" algn="just">
              <a:buFont typeface="+mj-lt"/>
              <a:buAutoNum type="alphaLcParenR"/>
            </a:pPr>
            <a:r>
              <a:rPr lang="en-ZA" sz="2300" b="1" i="1" dirty="0">
                <a:latin typeface="Times New Roman" panose="02020603050405020304" pitchFamily="18" charset="0"/>
                <a:cs typeface="Times New Roman" panose="02020603050405020304" pitchFamily="18" charset="0"/>
              </a:rPr>
              <a:t>Compilation of Audit Action plan to address prior year audit findings; </a:t>
            </a:r>
          </a:p>
          <a:p>
            <a:pPr marL="457200" indent="-457200" algn="just">
              <a:buFont typeface="+mj-lt"/>
              <a:buAutoNum type="alphaLcParenR"/>
            </a:pPr>
            <a:r>
              <a:rPr lang="en-ZA" sz="2300" b="1" i="1" dirty="0">
                <a:latin typeface="Times New Roman" panose="02020603050405020304" pitchFamily="18" charset="0"/>
                <a:cs typeface="Times New Roman" panose="02020603050405020304" pitchFamily="18" charset="0"/>
              </a:rPr>
              <a:t> Establishment of Clean Audit Steering Committee and</a:t>
            </a:r>
          </a:p>
          <a:p>
            <a:pPr marL="457200" indent="-457200" algn="just">
              <a:buFont typeface="+mj-lt"/>
              <a:buAutoNum type="alphaLcParenR"/>
            </a:pPr>
            <a:r>
              <a:rPr lang="en-US" sz="2300" b="1" i="1" dirty="0">
                <a:latin typeface="Times New Roman" panose="02020603050405020304" pitchFamily="18" charset="0"/>
                <a:cs typeface="Times New Roman" panose="02020603050405020304" pitchFamily="18" charset="0"/>
              </a:rPr>
              <a:t> Redesign and implementation of internal controls.</a:t>
            </a: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300" dirty="0" smtClean="0">
                <a:latin typeface="Times New Roman" panose="02020603050405020304" pitchFamily="18" charset="0"/>
                <a:cs typeface="Times New Roman" panose="02020603050405020304" pitchFamily="18" charset="0"/>
              </a:rPr>
              <a:t> </a:t>
            </a:r>
            <a:endParaRPr lang="en-ZA" sz="23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3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698878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000" b="1" cap="all" dirty="0" smtClean="0">
                <a:latin typeface="Times New Roman" pitchFamily="18" charset="0"/>
                <a:cs typeface="Times New Roman" pitchFamily="18" charset="0"/>
              </a:rPr>
              <a:t>COVID-19 EXPENDITURE ON NATIONAL DISASTER RELIEF GRANT</a:t>
            </a:r>
            <a:endParaRPr lang="en-US" sz="20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2941430057"/>
              </p:ext>
            </p:extLst>
          </p:nvPr>
        </p:nvGraphicFramePr>
        <p:xfrm>
          <a:off x="404038" y="1396999"/>
          <a:ext cx="8240232" cy="3036778"/>
        </p:xfrm>
        <a:graphic>
          <a:graphicData uri="http://schemas.openxmlformats.org/drawingml/2006/table">
            <a:tbl>
              <a:tblPr firstRow="1" bandRow="1">
                <a:tableStyleId>{5C22544A-7EE6-4342-B048-85BDC9FD1C3A}</a:tableStyleId>
              </a:tblPr>
              <a:tblGrid>
                <a:gridCol w="2746744">
                  <a:extLst>
                    <a:ext uri="{9D8B030D-6E8A-4147-A177-3AD203B41FA5}">
                      <a16:colId xmlns:a16="http://schemas.microsoft.com/office/drawing/2014/main" xmlns="" val="20000"/>
                    </a:ext>
                  </a:extLst>
                </a:gridCol>
                <a:gridCol w="2746744">
                  <a:extLst>
                    <a:ext uri="{9D8B030D-6E8A-4147-A177-3AD203B41FA5}">
                      <a16:colId xmlns:a16="http://schemas.microsoft.com/office/drawing/2014/main" xmlns="" val="20001"/>
                    </a:ext>
                  </a:extLst>
                </a:gridCol>
                <a:gridCol w="2746744">
                  <a:extLst>
                    <a:ext uri="{9D8B030D-6E8A-4147-A177-3AD203B41FA5}">
                      <a16:colId xmlns:a16="http://schemas.microsoft.com/office/drawing/2014/main" xmlns="" val="20002"/>
                    </a:ext>
                  </a:extLst>
                </a:gridCol>
              </a:tblGrid>
              <a:tr h="2460482">
                <a:tc>
                  <a:txBody>
                    <a:bodyPr/>
                    <a:lstStyle/>
                    <a:p>
                      <a:r>
                        <a:rPr lang="en-US" sz="1800" dirty="0">
                          <a:solidFill>
                            <a:schemeClr val="tx1"/>
                          </a:solidFill>
                          <a:latin typeface="Times New Roman" panose="02020603050405020304" pitchFamily="18" charset="0"/>
                          <a:cs typeface="Times New Roman" panose="02020603050405020304" pitchFamily="18" charset="0"/>
                        </a:rPr>
                        <a:t>How much funding was allocated to the </a:t>
                      </a:r>
                      <a:r>
                        <a:rPr lang="en-US" sz="1800" dirty="0" smtClean="0">
                          <a:solidFill>
                            <a:schemeClr val="tx1"/>
                          </a:solidFill>
                          <a:latin typeface="Times New Roman" panose="02020603050405020304" pitchFamily="18" charset="0"/>
                          <a:cs typeface="Times New Roman" panose="02020603050405020304" pitchFamily="18" charset="0"/>
                        </a:rPr>
                        <a:t>Municipality </a:t>
                      </a:r>
                      <a:r>
                        <a:rPr lang="en-US" sz="1800" dirty="0">
                          <a:solidFill>
                            <a:schemeClr val="tx1"/>
                          </a:solidFill>
                          <a:latin typeface="Times New Roman" panose="02020603050405020304" pitchFamily="18" charset="0"/>
                          <a:cs typeface="Times New Roman" panose="02020603050405020304" pitchFamily="18" charset="0"/>
                        </a:rPr>
                        <a:t>in relation to the R151 million for the year ended 30 June 2020?</a:t>
                      </a:r>
                    </a:p>
                  </a:txBody>
                  <a:tcPr/>
                </a:tc>
                <a:tc>
                  <a:txBody>
                    <a:bodyPr/>
                    <a:lstStyle/>
                    <a:p>
                      <a:r>
                        <a:rPr lang="en-US" sz="1800" dirty="0">
                          <a:solidFill>
                            <a:schemeClr val="tx1"/>
                          </a:solidFill>
                          <a:latin typeface="Times New Roman" panose="02020603050405020304" pitchFamily="18" charset="0"/>
                          <a:cs typeface="Times New Roman" panose="02020603050405020304" pitchFamily="18" charset="0"/>
                        </a:rPr>
                        <a:t>How much funding was received by the </a:t>
                      </a:r>
                      <a:r>
                        <a:rPr lang="en-US" sz="1800" dirty="0" smtClean="0">
                          <a:solidFill>
                            <a:schemeClr val="tx1"/>
                          </a:solidFill>
                          <a:latin typeface="Times New Roman" panose="02020603050405020304" pitchFamily="18" charset="0"/>
                          <a:cs typeface="Times New Roman" panose="02020603050405020304" pitchFamily="18" charset="0"/>
                        </a:rPr>
                        <a:t>Municipality </a:t>
                      </a:r>
                      <a:r>
                        <a:rPr lang="en-US" sz="1800" dirty="0">
                          <a:solidFill>
                            <a:schemeClr val="tx1"/>
                          </a:solidFill>
                          <a:latin typeface="Times New Roman" panose="02020603050405020304" pitchFamily="18" charset="0"/>
                          <a:cs typeface="Times New Roman" panose="02020603050405020304" pitchFamily="18" charset="0"/>
                        </a:rPr>
                        <a:t>in relation to the R151 million for the year ended 30 June 2020?</a:t>
                      </a:r>
                    </a:p>
                  </a:txBody>
                  <a:tcPr/>
                </a:tc>
                <a:tc>
                  <a:txBody>
                    <a:bodyPr/>
                    <a:lstStyle/>
                    <a:p>
                      <a:r>
                        <a:rPr lang="en-US" sz="1800" dirty="0">
                          <a:solidFill>
                            <a:schemeClr val="tx1"/>
                          </a:solidFill>
                          <a:latin typeface="Times New Roman" panose="02020603050405020304" pitchFamily="18" charset="0"/>
                          <a:cs typeface="Times New Roman" panose="02020603050405020304" pitchFamily="18" charset="0"/>
                        </a:rPr>
                        <a:t>Comments to indicate on what the funding was spent ( COVID  PPEs – </a:t>
                      </a:r>
                      <a:r>
                        <a:rPr lang="en-US" sz="1800" i="1" dirty="0">
                          <a:solidFill>
                            <a:schemeClr val="tx1"/>
                          </a:solidFill>
                          <a:latin typeface="Times New Roman" panose="02020603050405020304" pitchFamily="18" charset="0"/>
                          <a:cs typeface="Times New Roman" panose="02020603050405020304" pitchFamily="18" charset="0"/>
                        </a:rPr>
                        <a:t>cloth masks, sanitizers, protective clothing for employees and safety boots, gloves, sanitizing dispensing stands</a:t>
                      </a:r>
                    </a:p>
                  </a:txBody>
                  <a:tcPr/>
                </a:tc>
                <a:extLst>
                  <a:ext uri="{0D108BD9-81ED-4DB2-BD59-A6C34878D82A}">
                    <a16:rowId xmlns:a16="http://schemas.microsoft.com/office/drawing/2014/main" xmlns="" val="10000"/>
                  </a:ext>
                </a:extLst>
              </a:tr>
              <a:tr h="576296">
                <a:tc>
                  <a:txBody>
                    <a:bodyPr/>
                    <a:lstStyle/>
                    <a:p>
                      <a:pPr algn="l"/>
                      <a:r>
                        <a:rPr lang="en-US" sz="1800" dirty="0" smtClean="0">
                          <a:latin typeface="Times New Roman" panose="02020603050405020304" pitchFamily="18" charset="0"/>
                          <a:cs typeface="Times New Roman" panose="02020603050405020304" pitchFamily="18" charset="0"/>
                        </a:rPr>
                        <a:t> R  </a:t>
                      </a:r>
                      <a:r>
                        <a:rPr lang="en-US" sz="1800" baseline="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447 000,00</a:t>
                      </a:r>
                    </a:p>
                  </a:txBody>
                  <a:tcPr/>
                </a:tc>
                <a:tc>
                  <a:txBody>
                    <a:bodyPr/>
                    <a:lstStyle/>
                    <a:p>
                      <a:pPr algn="l"/>
                      <a:r>
                        <a:rPr lang="en-US" sz="1800" dirty="0" smtClean="0">
                          <a:latin typeface="Times New Roman" panose="02020603050405020304" pitchFamily="18" charset="0"/>
                          <a:cs typeface="Times New Roman" panose="02020603050405020304" pitchFamily="18" charset="0"/>
                        </a:rPr>
                        <a:t>R</a:t>
                      </a:r>
                      <a:r>
                        <a:rPr lang="en-US" sz="1800" baseline="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447 </a:t>
                      </a:r>
                      <a:r>
                        <a:rPr lang="en-US" sz="1800" dirty="0">
                          <a:latin typeface="Times New Roman" panose="02020603050405020304" pitchFamily="18" charset="0"/>
                          <a:cs typeface="Times New Roman" panose="02020603050405020304" pitchFamily="18" charset="0"/>
                        </a:rPr>
                        <a:t>000,00</a:t>
                      </a:r>
                    </a:p>
                  </a:txBody>
                  <a:tcPr/>
                </a:tc>
                <a:tc>
                  <a:txBody>
                    <a:bodyPr/>
                    <a:lstStyle/>
                    <a:p>
                      <a:pPr algn="l"/>
                      <a:r>
                        <a:rPr lang="en-US" sz="1800" dirty="0" smtClean="0">
                          <a:latin typeface="Times New Roman" panose="02020603050405020304" pitchFamily="18" charset="0"/>
                          <a:cs typeface="Times New Roman" panose="02020603050405020304" pitchFamily="18" charset="0"/>
                        </a:rPr>
                        <a:t>R</a:t>
                      </a:r>
                      <a:r>
                        <a:rPr lang="en-US" sz="1800" baseline="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447 </a:t>
                      </a:r>
                      <a:r>
                        <a:rPr lang="en-US" sz="1800" dirty="0">
                          <a:latin typeface="Times New Roman" panose="02020603050405020304" pitchFamily="18" charset="0"/>
                          <a:cs typeface="Times New Roman" panose="02020603050405020304" pitchFamily="18" charset="0"/>
                        </a:rPr>
                        <a:t>000,00</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1553709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3600" b="1" cap="all" dirty="0" smtClean="0">
                <a:latin typeface="Times New Roman" pitchFamily="18" charset="0"/>
                <a:cs typeface="Times New Roman" pitchFamily="18" charset="0"/>
              </a:rPr>
              <a:t>BILLING VS COLLECTION</a:t>
            </a:r>
            <a:endParaRPr lang="en-US" sz="36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r>
              <a:rPr lang="en-US" sz="2400" dirty="0">
                <a:latin typeface="Times New Roman" panose="02020603050405020304" pitchFamily="18" charset="0"/>
                <a:cs typeface="Times New Roman" panose="02020603050405020304" pitchFamily="18" charset="0"/>
              </a:rPr>
              <a:t>The collection trend for the second semester of 2019/20 financial year is as follows. On average the collection rate is 17.4% </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871870" y="1858750"/>
            <a:ext cx="6655981" cy="3129867"/>
          </a:xfrm>
          <a:prstGeom prst="rect">
            <a:avLst/>
          </a:prstGeom>
        </p:spPr>
      </p:pic>
    </p:spTree>
    <p:extLst>
      <p:ext uri="{BB962C8B-B14F-4D97-AF65-F5344CB8AC3E}">
        <p14:creationId xmlns:p14="http://schemas.microsoft.com/office/powerpoint/2010/main" xmlns="" val="20141830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FACTORS FOR UNDER-COLLECTION</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nSpc>
                <a:spcPct val="100000"/>
              </a:lnSpc>
              <a:spcBef>
                <a:spcPts val="0"/>
              </a:spcBef>
              <a:buNone/>
            </a:pPr>
            <a:r>
              <a:rPr lang="en-ZA" sz="2000" b="1" dirty="0">
                <a:latin typeface="Times New Roman" panose="02020603050405020304" pitchFamily="18" charset="0"/>
                <a:cs typeface="Times New Roman" panose="02020603050405020304" pitchFamily="18" charset="0"/>
              </a:rPr>
              <a:t>The total number of water meters is 20193 of which 4360 are in the conditions that are not acceptable as some</a:t>
            </a:r>
            <a:r>
              <a:rPr lang="en-ZA" sz="2000" b="1" dirty="0" smtClean="0">
                <a:latin typeface="Times New Roman" panose="02020603050405020304" pitchFamily="18" charset="0"/>
                <a:cs typeface="Times New Roman" panose="02020603050405020304" pitchFamily="18" charset="0"/>
              </a:rPr>
              <a:t>:</a:t>
            </a:r>
          </a:p>
          <a:p>
            <a:pPr marL="0" indent="0">
              <a:lnSpc>
                <a:spcPct val="100000"/>
              </a:lnSpc>
              <a:spcBef>
                <a:spcPts val="0"/>
              </a:spcBef>
              <a:buNone/>
            </a:pPr>
            <a:endParaRPr lang="en-ZA" sz="2000" b="1" dirty="0" smtClean="0">
              <a:latin typeface="Times New Roman" panose="02020603050405020304" pitchFamily="18" charset="0"/>
              <a:cs typeface="Times New Roman" panose="02020603050405020304" pitchFamily="18" charset="0"/>
            </a:endParaRPr>
          </a:p>
          <a:p>
            <a:pPr lvl="0">
              <a:lnSpc>
                <a:spcPct val="100000"/>
              </a:lnSpc>
              <a:spcBef>
                <a:spcPts val="0"/>
              </a:spcBef>
              <a:buFont typeface="Wingdings" pitchFamily="2" charset="2"/>
              <a:buChar char="§"/>
            </a:pPr>
            <a:r>
              <a:rPr lang="en-ZA" sz="2000" dirty="0" smtClean="0">
                <a:latin typeface="Times New Roman" panose="02020603050405020304" pitchFamily="18" charset="0"/>
                <a:cs typeface="Times New Roman" panose="02020603050405020304" pitchFamily="18" charset="0"/>
              </a:rPr>
              <a:t>Are </a:t>
            </a:r>
            <a:r>
              <a:rPr lang="en-ZA" sz="2000" dirty="0">
                <a:latin typeface="Times New Roman" panose="02020603050405020304" pitchFamily="18" charset="0"/>
                <a:cs typeface="Times New Roman" panose="02020603050405020304" pitchFamily="18" charset="0"/>
              </a:rPr>
              <a:t>invisible due to vapour and no readings can be taken;</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Cannot be accessed due to being covered by soil and some situated deep under-ground which makes it risky and difficult for meter readers to access;</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Are damaged while others are not moving at all;</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Are leaking, caused by old infrastructure pipes;</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In some areas, there are households without water meters.</a:t>
            </a:r>
          </a:p>
          <a:p>
            <a:pPr marL="0" lvl="0" indent="0">
              <a:lnSpc>
                <a:spcPct val="100000"/>
              </a:lnSpc>
              <a:spcBef>
                <a:spcPts val="0"/>
              </a:spcBef>
              <a:buNone/>
            </a:pPr>
            <a:endParaRPr 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GB" sz="2000" b="1" dirty="0">
                <a:latin typeface="Times New Roman" panose="02020603050405020304" pitchFamily="18" charset="0"/>
                <a:cs typeface="Times New Roman" panose="02020603050405020304" pitchFamily="18" charset="0"/>
              </a:rPr>
              <a:t>Poor collection and court </a:t>
            </a:r>
            <a:r>
              <a:rPr lang="en-GB" sz="2000" b="1" dirty="0" smtClean="0">
                <a:latin typeface="Times New Roman" panose="02020603050405020304" pitchFamily="18" charset="0"/>
                <a:cs typeface="Times New Roman" panose="02020603050405020304" pitchFamily="18" charset="0"/>
              </a:rPr>
              <a:t>judgements</a:t>
            </a:r>
          </a:p>
          <a:p>
            <a:pPr marL="0" indent="0">
              <a:lnSpc>
                <a:spcPct val="100000"/>
              </a:lnSpc>
              <a:spcBef>
                <a:spcPts val="0"/>
              </a:spcBef>
              <a:buNone/>
            </a:pPr>
            <a:endParaRPr lang="en-ZA" sz="2000" dirty="0">
              <a:latin typeface="Times New Roman" panose="02020603050405020304" pitchFamily="18" charset="0"/>
              <a:cs typeface="Times New Roman" panose="02020603050405020304" pitchFamily="18" charset="0"/>
            </a:endParaRPr>
          </a:p>
          <a:p>
            <a:pPr>
              <a:lnSpc>
                <a:spcPct val="100000"/>
              </a:lnSpc>
              <a:spcBef>
                <a:spcPts val="0"/>
              </a:spcBef>
              <a:buFont typeface="Wingdings" pitchFamily="2" charset="2"/>
              <a:buChar char="§"/>
            </a:pPr>
            <a:r>
              <a:rPr lang="en-GB" sz="2000" dirty="0">
                <a:latin typeface="Times New Roman" panose="02020603050405020304" pitchFamily="18" charset="0"/>
                <a:cs typeface="Times New Roman" panose="02020603050405020304" pitchFamily="18" charset="0"/>
              </a:rPr>
              <a:t>The </a:t>
            </a:r>
            <a:r>
              <a:rPr lang="en-GB" sz="2000" dirty="0" smtClean="0">
                <a:latin typeface="Times New Roman" panose="02020603050405020304" pitchFamily="18" charset="0"/>
                <a:cs typeface="Times New Roman" panose="02020603050405020304" pitchFamily="18" charset="0"/>
              </a:rPr>
              <a:t>Municipality </a:t>
            </a:r>
            <a:r>
              <a:rPr lang="en-GB" sz="2000" dirty="0">
                <a:latin typeface="Times New Roman" panose="02020603050405020304" pitchFamily="18" charset="0"/>
                <a:cs typeface="Times New Roman" panose="02020603050405020304" pitchFamily="18" charset="0"/>
              </a:rPr>
              <a:t>is Grant dependent with over 80% of its total revenue being Grants. The recent judgement against our bank accounts by creditors like SARS, Pension schemes and others will have a huge impact on the operations of the </a:t>
            </a:r>
            <a:r>
              <a:rPr lang="en-GB" sz="2000" dirty="0" smtClean="0">
                <a:latin typeface="Times New Roman" panose="02020603050405020304" pitchFamily="18" charset="0"/>
                <a:cs typeface="Times New Roman" panose="02020603050405020304" pitchFamily="18" charset="0"/>
              </a:rPr>
              <a:t>Municipality </a:t>
            </a:r>
            <a:r>
              <a:rPr lang="en-GB" sz="2000" dirty="0">
                <a:latin typeface="Times New Roman" panose="02020603050405020304" pitchFamily="18" charset="0"/>
                <a:cs typeface="Times New Roman" panose="02020603050405020304" pitchFamily="18" charset="0"/>
              </a:rPr>
              <a:t>as this would mean lesser available financial resources as would have expected to meet all the needs of the community.</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923083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FACTORS FOR UNDER-COLLECTION</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nSpc>
                <a:spcPct val="100000"/>
              </a:lnSpc>
              <a:spcBef>
                <a:spcPts val="0"/>
              </a:spcBef>
              <a:buNone/>
            </a:pPr>
            <a:r>
              <a:rPr lang="en-ZA" sz="2000" b="1" dirty="0">
                <a:latin typeface="Times New Roman" panose="02020603050405020304" pitchFamily="18" charset="0"/>
                <a:cs typeface="Times New Roman" panose="02020603050405020304" pitchFamily="18" charset="0"/>
              </a:rPr>
              <a:t>The total number of water meters is 20193 of which 4360 are in the conditions that are not acceptable as some</a:t>
            </a:r>
            <a:r>
              <a:rPr lang="en-ZA" sz="2000" b="1" dirty="0" smtClean="0">
                <a:latin typeface="Times New Roman" panose="02020603050405020304" pitchFamily="18" charset="0"/>
                <a:cs typeface="Times New Roman" panose="02020603050405020304" pitchFamily="18" charset="0"/>
              </a:rPr>
              <a:t>:</a:t>
            </a:r>
          </a:p>
          <a:p>
            <a:pPr marL="0" indent="0">
              <a:lnSpc>
                <a:spcPct val="100000"/>
              </a:lnSpc>
              <a:spcBef>
                <a:spcPts val="0"/>
              </a:spcBef>
              <a:buNone/>
            </a:pPr>
            <a:endParaRPr lang="en-ZA" sz="2000" b="1" dirty="0" smtClean="0">
              <a:latin typeface="Times New Roman" panose="02020603050405020304" pitchFamily="18" charset="0"/>
              <a:cs typeface="Times New Roman" panose="02020603050405020304" pitchFamily="18" charset="0"/>
            </a:endParaRPr>
          </a:p>
          <a:p>
            <a:pPr lvl="0">
              <a:lnSpc>
                <a:spcPct val="100000"/>
              </a:lnSpc>
              <a:spcBef>
                <a:spcPts val="0"/>
              </a:spcBef>
              <a:buFont typeface="Wingdings" pitchFamily="2" charset="2"/>
              <a:buChar char="§"/>
            </a:pPr>
            <a:r>
              <a:rPr lang="en-ZA" sz="2000" dirty="0" smtClean="0">
                <a:latin typeface="Times New Roman" panose="02020603050405020304" pitchFamily="18" charset="0"/>
                <a:cs typeface="Times New Roman" panose="02020603050405020304" pitchFamily="18" charset="0"/>
              </a:rPr>
              <a:t>Are </a:t>
            </a:r>
            <a:r>
              <a:rPr lang="en-ZA" sz="2000" dirty="0">
                <a:latin typeface="Times New Roman" panose="02020603050405020304" pitchFamily="18" charset="0"/>
                <a:cs typeface="Times New Roman" panose="02020603050405020304" pitchFamily="18" charset="0"/>
              </a:rPr>
              <a:t>invisible due to vapour and no readings can be taken;</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Cannot be accessed due to being covered by soil and some situated deep under-ground which makes it risky and difficult for meter readers to access;</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Are damaged while others are not moving at all;</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Are leaking, caused by old infrastructure pipes;</a:t>
            </a:r>
          </a:p>
          <a:p>
            <a:pPr lvl="0">
              <a:lnSpc>
                <a:spcPct val="100000"/>
              </a:lnSpc>
              <a:spcBef>
                <a:spcPts val="0"/>
              </a:spcBef>
              <a:buFont typeface="Wingdings" pitchFamily="2" charset="2"/>
              <a:buChar char="§"/>
            </a:pPr>
            <a:r>
              <a:rPr lang="en-ZA" sz="2000" dirty="0">
                <a:latin typeface="Times New Roman" panose="02020603050405020304" pitchFamily="18" charset="0"/>
                <a:cs typeface="Times New Roman" panose="02020603050405020304" pitchFamily="18" charset="0"/>
              </a:rPr>
              <a:t>In some areas, there are households without water meters.</a:t>
            </a:r>
          </a:p>
          <a:p>
            <a:pPr marL="0" lvl="0" indent="0">
              <a:lnSpc>
                <a:spcPct val="100000"/>
              </a:lnSpc>
              <a:spcBef>
                <a:spcPts val="0"/>
              </a:spcBef>
              <a:buNone/>
            </a:pPr>
            <a:endParaRPr 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GB" sz="2000" b="1" dirty="0">
                <a:latin typeface="Times New Roman" panose="02020603050405020304" pitchFamily="18" charset="0"/>
                <a:cs typeface="Times New Roman" panose="02020603050405020304" pitchFamily="18" charset="0"/>
              </a:rPr>
              <a:t>Poor collection and court </a:t>
            </a:r>
            <a:r>
              <a:rPr lang="en-GB" sz="2000" b="1" dirty="0" smtClean="0">
                <a:latin typeface="Times New Roman" panose="02020603050405020304" pitchFamily="18" charset="0"/>
                <a:cs typeface="Times New Roman" panose="02020603050405020304" pitchFamily="18" charset="0"/>
              </a:rPr>
              <a:t>judgements</a:t>
            </a:r>
          </a:p>
          <a:p>
            <a:pPr marL="0" indent="0">
              <a:lnSpc>
                <a:spcPct val="100000"/>
              </a:lnSpc>
              <a:spcBef>
                <a:spcPts val="0"/>
              </a:spcBef>
              <a:buNone/>
            </a:pPr>
            <a:endParaRPr lang="en-ZA" sz="2000" dirty="0">
              <a:latin typeface="Times New Roman" panose="02020603050405020304" pitchFamily="18" charset="0"/>
              <a:cs typeface="Times New Roman" panose="02020603050405020304" pitchFamily="18" charset="0"/>
            </a:endParaRPr>
          </a:p>
          <a:p>
            <a:pPr>
              <a:lnSpc>
                <a:spcPct val="100000"/>
              </a:lnSpc>
              <a:spcBef>
                <a:spcPts val="0"/>
              </a:spcBef>
              <a:buFont typeface="Wingdings" pitchFamily="2" charset="2"/>
              <a:buChar char="§"/>
            </a:pPr>
            <a:r>
              <a:rPr lang="en-GB" sz="2000" dirty="0">
                <a:latin typeface="Times New Roman" panose="02020603050405020304" pitchFamily="18" charset="0"/>
                <a:cs typeface="Times New Roman" panose="02020603050405020304" pitchFamily="18" charset="0"/>
              </a:rPr>
              <a:t>The </a:t>
            </a:r>
            <a:r>
              <a:rPr lang="en-GB" sz="2000" dirty="0" smtClean="0">
                <a:latin typeface="Times New Roman" panose="02020603050405020304" pitchFamily="18" charset="0"/>
                <a:cs typeface="Times New Roman" panose="02020603050405020304" pitchFamily="18" charset="0"/>
              </a:rPr>
              <a:t>Municipality </a:t>
            </a:r>
            <a:r>
              <a:rPr lang="en-GB" sz="2000" dirty="0">
                <a:latin typeface="Times New Roman" panose="02020603050405020304" pitchFamily="18" charset="0"/>
                <a:cs typeface="Times New Roman" panose="02020603050405020304" pitchFamily="18" charset="0"/>
              </a:rPr>
              <a:t>is Grant dependent with over 80% of its total revenue being Grants. The recent judgement against our bank accounts by creditors like SARS, Pension schemes and others will have a huge impact on the operations of the </a:t>
            </a:r>
            <a:r>
              <a:rPr lang="en-GB" sz="2000" dirty="0" smtClean="0">
                <a:latin typeface="Times New Roman" panose="02020603050405020304" pitchFamily="18" charset="0"/>
                <a:cs typeface="Times New Roman" panose="02020603050405020304" pitchFamily="18" charset="0"/>
              </a:rPr>
              <a:t>Municipality </a:t>
            </a:r>
            <a:r>
              <a:rPr lang="en-GB" sz="2000" dirty="0">
                <a:latin typeface="Times New Roman" panose="02020603050405020304" pitchFamily="18" charset="0"/>
                <a:cs typeface="Times New Roman" panose="02020603050405020304" pitchFamily="18" charset="0"/>
              </a:rPr>
              <a:t>as this would mean lesser available financial resources as would have expected to meet all the needs of the community.</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633882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DEBTORS PERFORMANCE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The total debtors as at 31 May 2020 amounts to </a:t>
            </a:r>
            <a:r>
              <a:rPr lang="en-US" sz="2000" b="1" dirty="0">
                <a:latin typeface="Times New Roman" panose="02020603050405020304" pitchFamily="18" charset="0"/>
                <a:cs typeface="Times New Roman" panose="02020603050405020304" pitchFamily="18" charset="0"/>
              </a:rPr>
              <a:t>R626 626 591 </a:t>
            </a:r>
            <a:r>
              <a:rPr lang="en-US" sz="2000" dirty="0">
                <a:latin typeface="Times New Roman" panose="02020603050405020304" pitchFamily="18" charset="0"/>
                <a:cs typeface="Times New Roman" panose="02020603050405020304" pitchFamily="18" charset="0"/>
              </a:rPr>
              <a:t>after a monthly average payment of </a:t>
            </a:r>
            <a:r>
              <a:rPr lang="en-US" sz="2000" b="1" dirty="0">
                <a:latin typeface="Times New Roman" panose="02020603050405020304" pitchFamily="18" charset="0"/>
                <a:cs typeface="Times New Roman" panose="02020603050405020304" pitchFamily="18" charset="0"/>
              </a:rPr>
              <a:t>R1 793 884 </a:t>
            </a:r>
            <a:r>
              <a:rPr lang="en-US" sz="2000" dirty="0">
                <a:latin typeface="Times New Roman" panose="02020603050405020304" pitchFamily="18" charset="0"/>
                <a:cs typeface="Times New Roman" panose="02020603050405020304" pitchFamily="18" charset="0"/>
              </a:rPr>
              <a:t>received towards debtors, of which amounts to </a:t>
            </a:r>
            <a:r>
              <a:rPr lang="en-US" sz="2000" b="1" dirty="0">
                <a:latin typeface="Times New Roman" panose="02020603050405020304" pitchFamily="18" charset="0"/>
                <a:cs typeface="Times New Roman" panose="02020603050405020304" pitchFamily="18" charset="0"/>
              </a:rPr>
              <a:t>19% </a:t>
            </a:r>
            <a:r>
              <a:rPr lang="en-US" sz="2000" dirty="0">
                <a:latin typeface="Times New Roman" panose="02020603050405020304" pitchFamily="18" charset="0"/>
                <a:cs typeface="Times New Roman" panose="02020603050405020304" pitchFamily="18" charset="0"/>
              </a:rPr>
              <a:t>of total </a:t>
            </a:r>
            <a:r>
              <a:rPr lang="en-US" sz="2000" dirty="0" smtClean="0">
                <a:latin typeface="Times New Roman" panose="02020603050405020304" pitchFamily="18" charset="0"/>
                <a:cs typeface="Times New Roman" panose="02020603050405020304" pitchFamily="18" charset="0"/>
              </a:rPr>
              <a:t>billing.</a:t>
            </a:r>
            <a:endParaRPr 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ZA"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49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294373" y="2250948"/>
            <a:ext cx="5946399" cy="2089182"/>
          </a:xfrm>
          <a:prstGeom prst="rect">
            <a:avLst/>
          </a:prstGeom>
        </p:spPr>
      </p:pic>
    </p:spTree>
    <p:extLst>
      <p:ext uri="{BB962C8B-B14F-4D97-AF65-F5344CB8AC3E}">
        <p14:creationId xmlns:p14="http://schemas.microsoft.com/office/powerpoint/2010/main" xmlns="" val="41229502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BACKGROUND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algn="just">
              <a:lnSpc>
                <a:spcPct val="100000"/>
              </a:lnSpc>
              <a:spcBef>
                <a:spcPts val="0"/>
              </a:spcBef>
            </a:pPr>
            <a:r>
              <a:rPr lang="en-ZA" sz="2000" dirty="0" smtClean="0">
                <a:latin typeface="Times New Roman" panose="02020603050405020304" pitchFamily="18" charset="0"/>
                <a:cs typeface="Times New Roman" panose="02020603050405020304" pitchFamily="18" charset="0"/>
              </a:rPr>
              <a:t>The </a:t>
            </a:r>
            <a:r>
              <a:rPr lang="en-ZA" sz="2000" dirty="0">
                <a:latin typeface="Times New Roman" panose="02020603050405020304" pitchFamily="18" charset="0"/>
                <a:cs typeface="Times New Roman" panose="02020603050405020304" pitchFamily="18" charset="0"/>
              </a:rPr>
              <a:t>Team took a decision to allocate the members specific areas of focus right at the beginning, as follows:</a:t>
            </a:r>
          </a:p>
          <a:p>
            <a:pPr marL="180975"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Adv</a:t>
            </a:r>
            <a:r>
              <a:rPr lang="en-ZA" sz="2000" dirty="0">
                <a:latin typeface="Times New Roman" panose="02020603050405020304" pitchFamily="18" charset="0"/>
                <a:cs typeface="Times New Roman" panose="02020603050405020304" pitchFamily="18" charset="0"/>
              </a:rPr>
              <a:t>. MM Mofokeng		Service Delivery</a:t>
            </a:r>
          </a:p>
          <a:p>
            <a:pPr marL="180975"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Mr </a:t>
            </a:r>
            <a:r>
              <a:rPr lang="en-ZA" sz="2000" dirty="0">
                <a:latin typeface="Times New Roman" panose="02020603050405020304" pitchFamily="18" charset="0"/>
                <a:cs typeface="Times New Roman" panose="02020603050405020304" pitchFamily="18" charset="0"/>
              </a:rPr>
              <a:t>TL	Mkaza			Governance &amp; Administration</a:t>
            </a:r>
          </a:p>
          <a:p>
            <a:pPr marL="180975"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Ms </a:t>
            </a:r>
            <a:r>
              <a:rPr lang="en-ZA" sz="2000" dirty="0">
                <a:latin typeface="Times New Roman" panose="02020603050405020304" pitchFamily="18" charset="0"/>
                <a:cs typeface="Times New Roman" panose="02020603050405020304" pitchFamily="18" charset="0"/>
              </a:rPr>
              <a:t>L	Mokheseng		Governance &amp; Administration</a:t>
            </a:r>
          </a:p>
          <a:p>
            <a:pPr marL="180975"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Mr </a:t>
            </a:r>
            <a:r>
              <a:rPr lang="en-ZA" sz="2000" dirty="0">
                <a:latin typeface="Times New Roman" panose="02020603050405020304" pitchFamily="18" charset="0"/>
                <a:cs typeface="Times New Roman" panose="02020603050405020304" pitchFamily="18" charset="0"/>
              </a:rPr>
              <a:t>E	</a:t>
            </a:r>
            <a:r>
              <a:rPr lang="en-ZA" sz="2000" dirty="0" err="1">
                <a:latin typeface="Times New Roman" panose="02020603050405020304" pitchFamily="18" charset="0"/>
                <a:cs typeface="Times New Roman" panose="02020603050405020304" pitchFamily="18" charset="0"/>
              </a:rPr>
              <a:t>Mohlahlo</a:t>
            </a:r>
            <a:r>
              <a:rPr lang="en-ZA" sz="2000" dirty="0">
                <a:latin typeface="Times New Roman" panose="02020603050405020304" pitchFamily="18" charset="0"/>
                <a:cs typeface="Times New Roman" panose="02020603050405020304" pitchFamily="18" charset="0"/>
              </a:rPr>
              <a:t>		Finance	</a:t>
            </a:r>
          </a:p>
          <a:p>
            <a:pPr marL="180975" indent="0" algn="just">
              <a:lnSpc>
                <a:spcPct val="100000"/>
              </a:lnSpc>
              <a:spcBef>
                <a:spcPts val="0"/>
              </a:spcBef>
              <a:buNone/>
            </a:pPr>
            <a:r>
              <a:rPr lang="en-ZA" sz="2000" dirty="0" smtClean="0">
                <a:latin typeface="Times New Roman" panose="02020603050405020304" pitchFamily="18" charset="0"/>
                <a:cs typeface="Times New Roman" panose="02020603050405020304" pitchFamily="18" charset="0"/>
              </a:rPr>
              <a:t>Ms </a:t>
            </a:r>
            <a:r>
              <a:rPr lang="en-ZA" sz="2000" dirty="0">
                <a:latin typeface="Times New Roman" panose="02020603050405020304" pitchFamily="18" charset="0"/>
                <a:cs typeface="Times New Roman" panose="02020603050405020304" pitchFamily="18" charset="0"/>
              </a:rPr>
              <a:t>M	</a:t>
            </a:r>
            <a:r>
              <a:rPr lang="en-ZA" sz="2000" dirty="0" err="1">
                <a:latin typeface="Times New Roman" panose="02020603050405020304" pitchFamily="18" charset="0"/>
                <a:cs typeface="Times New Roman" panose="02020603050405020304" pitchFamily="18" charset="0"/>
              </a:rPr>
              <a:t>Sesing</a:t>
            </a:r>
            <a:r>
              <a:rPr lang="en-ZA" sz="2000" dirty="0">
                <a:latin typeface="Times New Roman" panose="02020603050405020304" pitchFamily="18" charset="0"/>
                <a:cs typeface="Times New Roman" panose="02020603050405020304" pitchFamily="18" charset="0"/>
              </a:rPr>
              <a:t>	</a:t>
            </a:r>
            <a:r>
              <a:rPr lang="en-ZA" sz="2000" dirty="0" smtClean="0">
                <a:latin typeface="Times New Roman" panose="02020603050405020304" pitchFamily="18" charset="0"/>
                <a:cs typeface="Times New Roman" panose="02020603050405020304" pitchFamily="18" charset="0"/>
              </a:rPr>
              <a:t>	</a:t>
            </a:r>
            <a:r>
              <a:rPr lang="en-ZA" sz="2000" dirty="0">
                <a:latin typeface="Times New Roman" panose="02020603050405020304" pitchFamily="18" charset="0"/>
                <a:cs typeface="Times New Roman" panose="02020603050405020304" pitchFamily="18" charset="0"/>
              </a:rPr>
              <a:t>	Finance</a:t>
            </a:r>
          </a:p>
          <a:p>
            <a:pPr marL="0" indent="0" algn="just">
              <a:lnSpc>
                <a:spcPct val="100000"/>
              </a:lnSpc>
              <a:spcBef>
                <a:spcPts val="0"/>
              </a:spcBef>
              <a:buNone/>
            </a:pPr>
            <a:endParaRPr lang="en-ZA" sz="20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n-ZA" sz="2000" dirty="0" smtClean="0">
                <a:latin typeface="Times New Roman" panose="02020603050405020304" pitchFamily="18" charset="0"/>
                <a:cs typeface="Times New Roman" panose="02020603050405020304" pitchFamily="18" charset="0"/>
              </a:rPr>
              <a:t>Initially </a:t>
            </a:r>
            <a:r>
              <a:rPr lang="en-ZA" sz="2000" dirty="0">
                <a:latin typeface="Times New Roman" panose="02020603050405020304" pitchFamily="18" charset="0"/>
                <a:cs typeface="Times New Roman" panose="02020603050405020304" pitchFamily="18" charset="0"/>
              </a:rPr>
              <a:t>the team comprised of five (5) members as stated in 2.3 above, however over the last five (5) months only three (3) of the members remained with </a:t>
            </a:r>
            <a:r>
              <a:rPr lang="en-ZA" sz="2000" dirty="0" smtClean="0">
                <a:latin typeface="Times New Roman" panose="02020603050405020304" pitchFamily="18" charset="0"/>
                <a:cs typeface="Times New Roman" panose="02020603050405020304" pitchFamily="18" charset="0"/>
              </a:rPr>
              <a:t>Adv. </a:t>
            </a:r>
            <a:r>
              <a:rPr lang="en-ZA" sz="2000" dirty="0">
                <a:latin typeface="Times New Roman" panose="02020603050405020304" pitchFamily="18" charset="0"/>
                <a:cs typeface="Times New Roman" panose="02020603050405020304" pitchFamily="18" charset="0"/>
              </a:rPr>
              <a:t>Mofokeng and Mr Mkaza physically managing the programme. Ms L Mokheseng assisted the two representatives intermittently during that period. </a:t>
            </a:r>
          </a:p>
          <a:p>
            <a:pPr algn="just">
              <a:lnSpc>
                <a:spcPct val="100000"/>
              </a:lnSpc>
              <a:spcBef>
                <a:spcPts val="0"/>
              </a:spcBef>
            </a:pPr>
            <a:r>
              <a:rPr lang="en-ZA" sz="2000" dirty="0" smtClean="0">
                <a:latin typeface="Times New Roman" panose="02020603050405020304" pitchFamily="18" charset="0"/>
                <a:cs typeface="Times New Roman" panose="02020603050405020304" pitchFamily="18" charset="0"/>
              </a:rPr>
              <a:t>It </a:t>
            </a:r>
            <a:r>
              <a:rPr lang="en-ZA" sz="2000" dirty="0">
                <a:latin typeface="Times New Roman" panose="02020603050405020304" pitchFamily="18" charset="0"/>
                <a:cs typeface="Times New Roman" panose="02020603050405020304" pitchFamily="18" charset="0"/>
              </a:rPr>
              <a:t>is worth noting that the Provincial EXCO representative and his assistant also focused on the financial matters of the </a:t>
            </a:r>
            <a:r>
              <a:rPr lang="en-ZA" sz="2000" dirty="0" smtClean="0">
                <a:latin typeface="Times New Roman" panose="02020603050405020304" pitchFamily="18" charset="0"/>
                <a:cs typeface="Times New Roman" panose="02020603050405020304" pitchFamily="18" charset="0"/>
              </a:rPr>
              <a:t>Municipality </a:t>
            </a:r>
            <a:r>
              <a:rPr lang="en-ZA" sz="2000" dirty="0">
                <a:latin typeface="Times New Roman" panose="02020603050405020304" pitchFamily="18" charset="0"/>
                <a:cs typeface="Times New Roman" panose="02020603050405020304" pitchFamily="18" charset="0"/>
              </a:rPr>
              <a:t>given that the two colleagues allocated finance were not </a:t>
            </a:r>
            <a:r>
              <a:rPr lang="en-ZA" sz="2000" dirty="0" smtClean="0">
                <a:latin typeface="Times New Roman" panose="02020603050405020304" pitchFamily="18" charset="0"/>
                <a:cs typeface="Times New Roman" panose="02020603050405020304" pitchFamily="18" charset="0"/>
              </a:rPr>
              <a:t>available</a:t>
            </a:r>
            <a:r>
              <a:rPr lang="en-ZA" sz="2000" dirty="0">
                <a:latin typeface="Times New Roman" panose="02020603050405020304" pitchFamily="18" charset="0"/>
                <a:cs typeface="Times New Roman" panose="02020603050405020304" pitchFamily="18" charset="0"/>
              </a:rPr>
              <a:t>.</a:t>
            </a:r>
          </a:p>
          <a:p>
            <a:pPr marL="0" indent="0" algn="just" eaLnBrk="1" hangingPunct="1">
              <a:lnSpc>
                <a:spcPct val="100000"/>
              </a:lnSpc>
              <a:spcBef>
                <a:spcPts val="0"/>
              </a:spcBef>
              <a:buNone/>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448898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CREDITORS MANAGEMENT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buNone/>
            </a:pPr>
            <a:r>
              <a:rPr lang="en-US" sz="2000" dirty="0">
                <a:latin typeface="Times New Roman" panose="02020603050405020304" pitchFamily="18" charset="0"/>
                <a:cs typeface="Times New Roman" panose="02020603050405020304" pitchFamily="18" charset="0"/>
              </a:rPr>
              <a:t>Creditors as at 31 May 2020 amounts to </a:t>
            </a:r>
            <a:r>
              <a:rPr lang="en-US" sz="2000" b="1" dirty="0">
                <a:latin typeface="Times New Roman" panose="02020603050405020304" pitchFamily="18" charset="0"/>
                <a:cs typeface="Times New Roman" panose="02020603050405020304" pitchFamily="18" charset="0"/>
              </a:rPr>
              <a:t>R544 854 932 , </a:t>
            </a:r>
            <a:r>
              <a:rPr lang="en-US" sz="2000" dirty="0">
                <a:latin typeface="Times New Roman" panose="02020603050405020304" pitchFamily="18" charset="0"/>
                <a:cs typeface="Times New Roman" panose="02020603050405020304" pitchFamily="18" charset="0"/>
              </a:rPr>
              <a:t>more of the creditors have been carried over from the previous financial years and as a result, creates big cash flow constraints for the </a:t>
            </a:r>
            <a:r>
              <a:rPr lang="en-US" sz="2000" dirty="0" smtClean="0">
                <a:latin typeface="Times New Roman" panose="02020603050405020304" pitchFamily="18" charset="0"/>
                <a:cs typeface="Times New Roman" panose="02020603050405020304" pitchFamily="18" charset="0"/>
              </a:rPr>
              <a:t>Municipality </a:t>
            </a:r>
            <a:r>
              <a:rPr lang="en-US" sz="2000" dirty="0">
                <a:latin typeface="Times New Roman" panose="02020603050405020304" pitchFamily="18" charset="0"/>
                <a:cs typeface="Times New Roman" panose="02020603050405020304" pitchFamily="18" charset="0"/>
              </a:rPr>
              <a:t>in the current year;</a:t>
            </a:r>
          </a:p>
          <a:p>
            <a:pPr marL="0" indent="0">
              <a:lnSpc>
                <a:spcPct val="100000"/>
              </a:lnSpc>
              <a:spcBef>
                <a:spcPts val="0"/>
              </a:spcBef>
              <a:buNone/>
            </a:pPr>
            <a:endParaRPr lang="en-ZA"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776178" y="2094614"/>
            <a:ext cx="7456198" cy="2466753"/>
          </a:xfrm>
          <a:prstGeom prst="rect">
            <a:avLst/>
          </a:prstGeom>
        </p:spPr>
      </p:pic>
    </p:spTree>
    <p:extLst>
      <p:ext uri="{BB962C8B-B14F-4D97-AF65-F5344CB8AC3E}">
        <p14:creationId xmlns:p14="http://schemas.microsoft.com/office/powerpoint/2010/main" xmlns="" val="19733080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CREDITORS MANAGEMENT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buNone/>
            </a:pPr>
            <a:r>
              <a:rPr lang="en-ZA" sz="2000" b="1" dirty="0">
                <a:latin typeface="Times New Roman" panose="02020603050405020304" pitchFamily="18" charset="0"/>
                <a:cs typeface="Times New Roman" panose="02020603050405020304" pitchFamily="18" charset="0"/>
              </a:rPr>
              <a:t>Settlement of creditors in accordance with section 65 (2) of the MFMA</a:t>
            </a:r>
          </a:p>
          <a:p>
            <a:pPr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In our attempt to pay our creditors within 30 days, we have managed to make payment arrangements in terms of outstanding debt with the following suppliers</a:t>
            </a:r>
            <a:r>
              <a:rPr lang="en-ZA" sz="2000" dirty="0" smtClean="0">
                <a:latin typeface="Times New Roman" panose="02020603050405020304" pitchFamily="18" charset="0"/>
                <a:cs typeface="Times New Roman" panose="02020603050405020304" pitchFamily="18" charset="0"/>
              </a:rPr>
              <a:t>:</a:t>
            </a:r>
          </a:p>
          <a:p>
            <a:pPr marL="0" indent="0" algn="just">
              <a:buNone/>
            </a:pPr>
            <a:endParaRPr lang="en-ZA" sz="20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SALGA;</a:t>
            </a: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ESKOM (FBE);</a:t>
            </a: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a:t>
            </a:r>
            <a:r>
              <a:rPr lang="en-ZA" sz="2000" dirty="0" err="1">
                <a:latin typeface="Times New Roman" panose="02020603050405020304" pitchFamily="18" charset="0"/>
                <a:cs typeface="Times New Roman" panose="02020603050405020304" pitchFamily="18" charset="0"/>
              </a:rPr>
              <a:t>Sibusisiwe</a:t>
            </a:r>
            <a:r>
              <a:rPr lang="en-ZA" sz="2000" dirty="0">
                <a:latin typeface="Times New Roman" panose="02020603050405020304" pitchFamily="18" charset="0"/>
                <a:cs typeface="Times New Roman" panose="02020603050405020304" pitchFamily="18" charset="0"/>
              </a:rPr>
              <a:t> (Settled);</a:t>
            </a: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a:t>
            </a:r>
            <a:r>
              <a:rPr lang="en-ZA" sz="2000" dirty="0" err="1">
                <a:latin typeface="Times New Roman" panose="02020603050405020304" pitchFamily="18" charset="0"/>
                <a:cs typeface="Times New Roman" panose="02020603050405020304" pitchFamily="18" charset="0"/>
              </a:rPr>
              <a:t>Basia</a:t>
            </a:r>
            <a:r>
              <a:rPr lang="en-ZA" sz="2000" dirty="0">
                <a:latin typeface="Times New Roman" panose="02020603050405020304" pitchFamily="18" charset="0"/>
                <a:cs typeface="Times New Roman" panose="02020603050405020304" pitchFamily="18" charset="0"/>
              </a:rPr>
              <a:t> Environmental;</a:t>
            </a: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Beyond 2014;</a:t>
            </a: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a:t>
            </a:r>
            <a:r>
              <a:rPr lang="en-ZA" sz="2000" dirty="0" err="1">
                <a:latin typeface="Times New Roman" panose="02020603050405020304" pitchFamily="18" charset="0"/>
                <a:cs typeface="Times New Roman" panose="02020603050405020304" pitchFamily="18" charset="0"/>
              </a:rPr>
              <a:t>Neelo</a:t>
            </a:r>
            <a:r>
              <a:rPr lang="en-ZA" sz="2000" dirty="0">
                <a:latin typeface="Times New Roman" panose="02020603050405020304" pitchFamily="18" charset="0"/>
                <a:cs typeface="Times New Roman" panose="02020603050405020304" pitchFamily="18" charset="0"/>
              </a:rPr>
              <a:t> Africa (Settled);</a:t>
            </a:r>
          </a:p>
          <a:p>
            <a:pPr lvl="1"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	BCX</a:t>
            </a:r>
          </a:p>
          <a:p>
            <a:pPr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Negotiations are still on going between the </a:t>
            </a:r>
            <a:r>
              <a:rPr lang="en-ZA" sz="2000" dirty="0" smtClean="0">
                <a:latin typeface="Times New Roman" panose="02020603050405020304" pitchFamily="18" charset="0"/>
                <a:cs typeface="Times New Roman" panose="02020603050405020304" pitchFamily="18" charset="0"/>
              </a:rPr>
              <a:t>Municipality </a:t>
            </a:r>
            <a:r>
              <a:rPr lang="en-ZA" sz="2000" dirty="0">
                <a:latin typeface="Times New Roman" panose="02020603050405020304" pitchFamily="18" charset="0"/>
                <a:cs typeface="Times New Roman" panose="02020603050405020304" pitchFamily="18" charset="0"/>
              </a:rPr>
              <a:t>and Rural maintenance.</a:t>
            </a:r>
          </a:p>
          <a:p>
            <a:pPr algn="just">
              <a:buFont typeface="Wingdings" panose="05000000000000000000" pitchFamily="2" charset="2"/>
              <a:buChar char="§"/>
            </a:pPr>
            <a:r>
              <a:rPr lang="en-ZA" sz="2000" dirty="0">
                <a:latin typeface="Times New Roman" panose="02020603050405020304" pitchFamily="18" charset="0"/>
                <a:cs typeface="Times New Roman" panose="02020603050405020304" pitchFamily="18" charset="0"/>
              </a:rPr>
              <a:t>All current 3</a:t>
            </a:r>
            <a:r>
              <a:rPr lang="en-ZA" sz="2000" baseline="30000" dirty="0">
                <a:latin typeface="Times New Roman" panose="02020603050405020304" pitchFamily="18" charset="0"/>
                <a:cs typeface="Times New Roman" panose="02020603050405020304" pitchFamily="18" charset="0"/>
              </a:rPr>
              <a:t>th</a:t>
            </a:r>
            <a:r>
              <a:rPr lang="en-ZA" sz="2000" dirty="0">
                <a:latin typeface="Times New Roman" panose="02020603050405020304" pitchFamily="18" charset="0"/>
                <a:cs typeface="Times New Roman" panose="02020603050405020304" pitchFamily="18" charset="0"/>
              </a:rPr>
              <a:t> party payments are paid on time and are currently up to date to the except </a:t>
            </a:r>
            <a:r>
              <a:rPr lang="en-ZA" sz="2000" b="1" i="1" dirty="0">
                <a:latin typeface="Times New Roman" panose="02020603050405020304" pitchFamily="18" charset="0"/>
                <a:cs typeface="Times New Roman" panose="02020603050405020304" pitchFamily="18" charset="0"/>
              </a:rPr>
              <a:t>PAYE, SARS and Pension Funds</a:t>
            </a:r>
          </a:p>
          <a:p>
            <a:pPr marL="0" indent="0" algn="just">
              <a:lnSpc>
                <a:spcPct val="100000"/>
              </a:lnSpc>
              <a:spcBef>
                <a:spcPts val="0"/>
              </a:spcBef>
              <a:buNone/>
            </a:pPr>
            <a:endParaRPr lang="en-ZA"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67128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INTERVENTIONS IMPLEMENTED</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algn="just">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Enlisted SITA for commercial printing of municipal accounts to deal with backlog of 10 months of printing and issuing accounts;</a:t>
            </a:r>
          </a:p>
          <a:p>
            <a:pPr algn="just">
              <a:buFont typeface="Wingdings" panose="05000000000000000000" pitchFamily="2" charset="2"/>
              <a:buChar char="§"/>
            </a:pPr>
            <a:endParaRPr lang="en-Z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Municipality is implementing and replacing 1458 conventional water meters with pre-paid water meters targeting industrial, business and domestic customers in the four towns. Anticipate the project to be concluded by the 30</a:t>
            </a:r>
            <a:r>
              <a:rPr lang="en-ZA" sz="2400" baseline="30000" dirty="0">
                <a:latin typeface="Times New Roman" panose="02020603050405020304" pitchFamily="18" charset="0"/>
                <a:cs typeface="Times New Roman" panose="02020603050405020304" pitchFamily="18" charset="0"/>
              </a:rPr>
              <a:t>th</a:t>
            </a:r>
            <a:r>
              <a:rPr lang="en-ZA" sz="2400" dirty="0">
                <a:latin typeface="Times New Roman" panose="02020603050405020304" pitchFamily="18" charset="0"/>
                <a:cs typeface="Times New Roman" panose="02020603050405020304" pitchFamily="18" charset="0"/>
              </a:rPr>
              <a:t> of November 2020;</a:t>
            </a:r>
          </a:p>
          <a:p>
            <a:pPr marL="0" indent="0" algn="just">
              <a:buNone/>
            </a:pPr>
            <a:endParaRPr lang="en-Z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Working with COGTA with resources provided through the Municipal Systems Improvement Grant (MSIG) to conduct data cleansing exercise and review the Revenue Enhancement Strategy of the </a:t>
            </a:r>
            <a:r>
              <a:rPr lang="en-ZA" sz="2400" dirty="0" smtClean="0">
                <a:latin typeface="Times New Roman" panose="02020603050405020304" pitchFamily="18" charset="0"/>
                <a:cs typeface="Times New Roman" panose="02020603050405020304" pitchFamily="18" charset="0"/>
              </a:rPr>
              <a:t>Municipality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ZA"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941885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UNAUTHORIDSED EXPENDITURE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1954060" y="1716066"/>
            <a:ext cx="5486399" cy="2715267"/>
          </a:xfrm>
          <a:prstGeom prst="rect">
            <a:avLst/>
          </a:prstGeom>
        </p:spPr>
      </p:pic>
    </p:spTree>
    <p:extLst>
      <p:ext uri="{BB962C8B-B14F-4D97-AF65-F5344CB8AC3E}">
        <p14:creationId xmlns:p14="http://schemas.microsoft.com/office/powerpoint/2010/main" xmlns="" val="22267238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Irregular EXPENDITURE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1503124" y="1928733"/>
            <a:ext cx="5849654" cy="3000534"/>
          </a:xfrm>
          <a:prstGeom prst="rect">
            <a:avLst/>
          </a:prstGeom>
        </p:spPr>
      </p:pic>
    </p:spTree>
    <p:extLst>
      <p:ext uri="{BB962C8B-B14F-4D97-AF65-F5344CB8AC3E}">
        <p14:creationId xmlns:p14="http://schemas.microsoft.com/office/powerpoint/2010/main" xmlns="" val="42726416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637953"/>
          </a:xfrm>
        </p:spPr>
        <p:txBody>
          <a:bodyPr>
            <a:noAutofit/>
          </a:bodyPr>
          <a:lstStyle/>
          <a:p>
            <a:pPr algn="ctr">
              <a:defRPr/>
            </a:pPr>
            <a:r>
              <a:rPr lang="en-US" sz="2800" b="1" cap="all" dirty="0" smtClean="0">
                <a:latin typeface="Times New Roman" pitchFamily="18" charset="0"/>
                <a:cs typeface="Times New Roman" pitchFamily="18" charset="0"/>
              </a:rPr>
              <a:t>Fruitless &amp; wasteful EXPENDITURE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552893"/>
            <a:ext cx="8686800" cy="5656521"/>
          </a:xfrm>
        </p:spPr>
        <p:txBody>
          <a:bodyPr>
            <a:noAutofit/>
          </a:bodyPr>
          <a:lstStyle/>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1741118" y="2028966"/>
            <a:ext cx="5686816" cy="3373998"/>
          </a:xfrm>
          <a:prstGeom prst="rect">
            <a:avLst/>
          </a:prstGeom>
        </p:spPr>
      </p:pic>
    </p:spTree>
    <p:extLst>
      <p:ext uri="{BB962C8B-B14F-4D97-AF65-F5344CB8AC3E}">
        <p14:creationId xmlns:p14="http://schemas.microsoft.com/office/powerpoint/2010/main" xmlns="" val="24643309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3200" b="1" cap="all" dirty="0" smtClean="0">
                <a:latin typeface="Times New Roman" pitchFamily="18" charset="0"/>
                <a:cs typeface="Times New Roman" pitchFamily="18" charset="0"/>
              </a:rPr>
              <a:t>PROGRESS ON INVESTIGATION OF UIF</a:t>
            </a:r>
            <a:endParaRPr lang="en-US" sz="32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algn="just">
              <a:buFont typeface="Wingdings" panose="05000000000000000000" pitchFamily="2" charset="2"/>
              <a:buChar char="§"/>
            </a:pPr>
            <a:r>
              <a:rPr lang="en-ZA" dirty="0">
                <a:latin typeface="Times New Roman" panose="02020603050405020304" pitchFamily="18" charset="0"/>
                <a:cs typeface="Times New Roman" panose="02020603050405020304" pitchFamily="18" charset="0"/>
              </a:rPr>
              <a:t>The section 32 committee/MPAC has been established in March 2015 to assist the </a:t>
            </a:r>
            <a:r>
              <a:rPr lang="en-ZA" dirty="0" smtClean="0">
                <a:latin typeface="Times New Roman" panose="02020603050405020304" pitchFamily="18" charset="0"/>
                <a:cs typeface="Times New Roman" panose="02020603050405020304" pitchFamily="18" charset="0"/>
              </a:rPr>
              <a:t>Municipality </a:t>
            </a:r>
            <a:r>
              <a:rPr lang="en-ZA" dirty="0">
                <a:latin typeface="Times New Roman" panose="02020603050405020304" pitchFamily="18" charset="0"/>
                <a:cs typeface="Times New Roman" panose="02020603050405020304" pitchFamily="18" charset="0"/>
              </a:rPr>
              <a:t>with the investigation of any unauthorized, irregular, fruitless and wasteful expenditure incurred by the </a:t>
            </a:r>
            <a:r>
              <a:rPr lang="en-ZA" dirty="0" smtClean="0">
                <a:latin typeface="Times New Roman" panose="02020603050405020304" pitchFamily="18" charset="0"/>
                <a:cs typeface="Times New Roman" panose="02020603050405020304" pitchFamily="18" charset="0"/>
              </a:rPr>
              <a:t>Municipality;</a:t>
            </a:r>
            <a:endParaRPr lang="en-ZA"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altLang="en-US" dirty="0">
                <a:latin typeface="Times New Roman" panose="02020603050405020304" pitchFamily="18" charset="0"/>
                <a:cs typeface="Times New Roman" panose="02020603050405020304" pitchFamily="18" charset="0"/>
              </a:rPr>
              <a:t>The investigation that was conducted by the Municipal MPAC was rejected by AGSA due to methodology that was used for these investigations.  Therefore, municipal MPAC has to re-perform the investigations and the process is on going;</a:t>
            </a:r>
          </a:p>
          <a:p>
            <a:pPr algn="just">
              <a:buFont typeface="Wingdings" panose="05000000000000000000" pitchFamily="2" charset="2"/>
              <a:buChar char="§"/>
            </a:pPr>
            <a:r>
              <a:rPr lang="en-US" altLang="en-US" dirty="0">
                <a:latin typeface="Times New Roman" panose="02020603050405020304" pitchFamily="18" charset="0"/>
                <a:cs typeface="Times New Roman" panose="02020603050405020304" pitchFamily="18" charset="0"/>
              </a:rPr>
              <a:t>Provincial COGTA has conducted a forensic investigation of UIF on the behalf of the </a:t>
            </a:r>
            <a:r>
              <a:rPr lang="en-US" altLang="en-US" dirty="0" smtClean="0">
                <a:latin typeface="Times New Roman" panose="02020603050405020304" pitchFamily="18" charset="0"/>
                <a:cs typeface="Times New Roman" panose="02020603050405020304" pitchFamily="18" charset="0"/>
              </a:rPr>
              <a:t>Municipality </a:t>
            </a:r>
            <a:r>
              <a:rPr lang="en-US" altLang="en-US" dirty="0">
                <a:latin typeface="Times New Roman" panose="02020603050405020304" pitchFamily="18" charset="0"/>
                <a:cs typeface="Times New Roman" panose="02020603050405020304" pitchFamily="18" charset="0"/>
              </a:rPr>
              <a:t>and the said report will be instructive in taking appropriate consequence management</a:t>
            </a:r>
          </a:p>
          <a:p>
            <a:pPr marL="0" indent="0" algn="just">
              <a:lnSpc>
                <a:spcPct val="100000"/>
              </a:lnSpc>
              <a:spcBef>
                <a:spcPts val="0"/>
              </a:spcBef>
              <a:buNone/>
            </a:pPr>
            <a:endParaRPr lang="en-ZA"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129657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3200" b="1" cap="all" dirty="0" smtClean="0">
                <a:latin typeface="Times New Roman" pitchFamily="18" charset="0"/>
                <a:cs typeface="Times New Roman" pitchFamily="18" charset="0"/>
              </a:rPr>
              <a:t>CONSEQUENCE MANAGEMENT</a:t>
            </a:r>
            <a:endParaRPr lang="en-US" sz="32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algn="just">
              <a:lnSpc>
                <a:spcPct val="100000"/>
              </a:lnSpc>
              <a:spcBef>
                <a:spcPts val="0"/>
              </a:spcBef>
            </a:pPr>
            <a:r>
              <a:rPr lang="en-US" sz="2400" dirty="0">
                <a:latin typeface="Times New Roman" panose="02020603050405020304" pitchFamily="18" charset="0"/>
                <a:cs typeface="Times New Roman" panose="02020603050405020304" pitchFamily="18" charset="0"/>
              </a:rPr>
              <a:t>Auditor General mentioned in his report that there were no consequence management initiatives by the Municipality, and that consequence management must be implemented as a matter of urgency;</a:t>
            </a:r>
          </a:p>
          <a:p>
            <a:pPr algn="just">
              <a:lnSpc>
                <a:spcPct val="100000"/>
              </a:lnSpc>
              <a:spcBef>
                <a:spcPts val="0"/>
              </a:spcBef>
            </a:pPr>
            <a:r>
              <a:rPr lang="en-US" sz="2400" dirty="0">
                <a:latin typeface="Times New Roman" panose="02020603050405020304" pitchFamily="18" charset="0"/>
                <a:cs typeface="Times New Roman" panose="02020603050405020304" pitchFamily="18" charset="0"/>
              </a:rPr>
              <a:t>Management of </a:t>
            </a:r>
            <a:r>
              <a:rPr lang="en-US" sz="2400" dirty="0" err="1">
                <a:latin typeface="Times New Roman" panose="02020603050405020304" pitchFamily="18" charset="0"/>
                <a:cs typeface="Times New Roman" panose="02020603050405020304" pitchFamily="18" charset="0"/>
              </a:rPr>
              <a:t>Mafube</a:t>
            </a:r>
            <a:r>
              <a:rPr lang="en-US" sz="2400" dirty="0">
                <a:latin typeface="Times New Roman" panose="02020603050405020304" pitchFamily="18" charset="0"/>
                <a:cs typeface="Times New Roman" panose="02020603050405020304" pitchFamily="18" charset="0"/>
              </a:rPr>
              <a:t> Local Municipal take the recommendation of Auditor General seriously, and to prove this, the following are some of the cases against some of the municipal employees:</a:t>
            </a:r>
          </a:p>
          <a:p>
            <a:pPr algn="just">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itchFamily="2" charset="2"/>
              <a:buChar char="Ø"/>
            </a:pPr>
            <a:r>
              <a:rPr lang="en-US" sz="2400" b="1" dirty="0">
                <a:latin typeface="Times New Roman" panose="02020603050405020304" pitchFamily="18" charset="0"/>
                <a:cs typeface="Times New Roman" panose="02020603050405020304" pitchFamily="18" charset="0"/>
              </a:rPr>
              <a:t>MISCONDUCT CASE</a:t>
            </a:r>
          </a:p>
          <a:p>
            <a:pPr algn="just">
              <a:lnSpc>
                <a:spcPct val="100000"/>
              </a:lnSpc>
              <a:spcBef>
                <a:spcPts val="0"/>
              </a:spcBef>
            </a:pPr>
            <a:r>
              <a:rPr lang="en-US" sz="2400" dirty="0">
                <a:latin typeface="Times New Roman" panose="02020603050405020304" pitchFamily="18" charset="0"/>
                <a:cs typeface="Times New Roman" panose="02020603050405020304" pitchFamily="18" charset="0"/>
              </a:rPr>
              <a:t>Fabricate medical certificate</a:t>
            </a:r>
          </a:p>
          <a:p>
            <a:pPr algn="just">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itchFamily="2" charset="2"/>
              <a:buChar char="Ø"/>
            </a:pPr>
            <a:r>
              <a:rPr lang="en-US" sz="2400" b="1" dirty="0">
                <a:latin typeface="Times New Roman" panose="02020603050405020304" pitchFamily="18" charset="0"/>
                <a:cs typeface="Times New Roman" panose="02020603050405020304" pitchFamily="18" charset="0"/>
              </a:rPr>
              <a:t>FINANCIAL MISCONDUCT CASE</a:t>
            </a:r>
          </a:p>
          <a:p>
            <a:pPr algn="just">
              <a:lnSpc>
                <a:spcPct val="100000"/>
              </a:lnSpc>
              <a:spcBef>
                <a:spcPts val="0"/>
              </a:spcBef>
            </a:pPr>
            <a:r>
              <a:rPr lang="en-US" sz="2400" dirty="0">
                <a:latin typeface="Times New Roman" panose="02020603050405020304" pitchFamily="18" charset="0"/>
                <a:cs typeface="Times New Roman" panose="02020603050405020304" pitchFamily="18" charset="0"/>
              </a:rPr>
              <a:t>Unbanked deposit</a:t>
            </a:r>
          </a:p>
          <a:p>
            <a:pPr algn="just">
              <a:lnSpc>
                <a:spcPct val="100000"/>
              </a:lnSpc>
              <a:spcBef>
                <a:spcPts val="0"/>
              </a:spcBef>
            </a:pPr>
            <a:r>
              <a:rPr lang="en-ZA" sz="2400" dirty="0">
                <a:latin typeface="Times New Roman" panose="02020603050405020304" pitchFamily="18" charset="0"/>
                <a:cs typeface="Times New Roman" panose="02020603050405020304" pitchFamily="18" charset="0"/>
              </a:rPr>
              <a:t>Unauthorised, Irregular, Fruitless and Wasteful Expenditure</a:t>
            </a:r>
            <a:endParaRPr lang="en-US"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ZA"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168457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3200" b="1" cap="all" dirty="0" smtClean="0">
                <a:latin typeface="Times New Roman" pitchFamily="18" charset="0"/>
                <a:cs typeface="Times New Roman" pitchFamily="18" charset="0"/>
              </a:rPr>
              <a:t>INSTITUTIONAL CAPACITY</a:t>
            </a:r>
            <a:endParaRPr lang="en-US" sz="32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Vacancy status of top management – Municipal Manager post is vacant and other senior management positions have been filled and their contracts are active until 2022.</a:t>
            </a:r>
          </a:p>
          <a:p>
            <a:pPr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Management is in the process of </a:t>
            </a:r>
            <a:r>
              <a:rPr lang="en-US" dirty="0" err="1">
                <a:latin typeface="Times New Roman" panose="02020603050405020304" pitchFamily="18" charset="0"/>
                <a:cs typeface="Times New Roman" panose="02020603050405020304" pitchFamily="18" charset="0"/>
              </a:rPr>
              <a:t>finalising</a:t>
            </a:r>
            <a:r>
              <a:rPr lang="en-US" dirty="0">
                <a:latin typeface="Times New Roman" panose="02020603050405020304" pitchFamily="18" charset="0"/>
                <a:cs typeface="Times New Roman" panose="02020603050405020304" pitchFamily="18" charset="0"/>
              </a:rPr>
              <a:t> the Organogram with the assistance of SALGA.</a:t>
            </a:r>
          </a:p>
          <a:p>
            <a:pPr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Minimum competency: </a:t>
            </a:r>
          </a:p>
          <a:p>
            <a:pPr marL="0" indent="0" algn="just">
              <a:buNone/>
            </a:pPr>
            <a:endParaRPr lang="en-US" dirty="0">
              <a:latin typeface="Times New Roman" panose="02020603050405020304" pitchFamily="18" charset="0"/>
              <a:cs typeface="Times New Roman" panose="02020603050405020304" pitchFamily="18" charset="0"/>
            </a:endParaRPr>
          </a:p>
          <a:p>
            <a:pPr marL="714375" lvl="1" indent="-257175" algn="just"/>
            <a:r>
              <a:rPr lang="en-US" sz="2800" dirty="0" smtClean="0">
                <a:latin typeface="Times New Roman" panose="02020603050405020304" pitchFamily="18" charset="0"/>
                <a:cs typeface="Times New Roman" panose="02020603050405020304" pitchFamily="18" charset="0"/>
              </a:rPr>
              <a:t>Senior </a:t>
            </a:r>
            <a:r>
              <a:rPr lang="en-US" sz="2800" dirty="0">
                <a:latin typeface="Times New Roman" panose="02020603050405020304" pitchFamily="18" charset="0"/>
                <a:cs typeface="Times New Roman" panose="02020603050405020304" pitchFamily="18" charset="0"/>
              </a:rPr>
              <a:t>Management – 4 Completed;</a:t>
            </a:r>
          </a:p>
          <a:p>
            <a:pPr marL="714375" lvl="1" indent="-257175" algn="just"/>
            <a:r>
              <a:rPr lang="en-US" sz="2800" dirty="0" smtClean="0">
                <a:latin typeface="Times New Roman" panose="02020603050405020304" pitchFamily="18" charset="0"/>
                <a:cs typeface="Times New Roman" panose="02020603050405020304" pitchFamily="18" charset="0"/>
              </a:rPr>
              <a:t>Middle </a:t>
            </a:r>
            <a:r>
              <a:rPr lang="en-US" sz="2800" dirty="0">
                <a:latin typeface="Times New Roman" panose="02020603050405020304" pitchFamily="18" charset="0"/>
                <a:cs typeface="Times New Roman" panose="02020603050405020304" pitchFamily="18" charset="0"/>
              </a:rPr>
              <a:t>Management – 8 Completed, 3 not yet completed</a:t>
            </a:r>
          </a:p>
          <a:p>
            <a:pPr marL="714375" lvl="1" indent="-257175" algn="just"/>
            <a:r>
              <a:rPr lang="en-US" sz="2800" dirty="0" smtClean="0">
                <a:latin typeface="Times New Roman" panose="02020603050405020304" pitchFamily="18" charset="0"/>
                <a:cs typeface="Times New Roman" panose="02020603050405020304" pitchFamily="18" charset="0"/>
              </a:rPr>
              <a:t>Other </a:t>
            </a:r>
            <a:r>
              <a:rPr lang="en-US" sz="2800" dirty="0">
                <a:latin typeface="Times New Roman" panose="02020603050405020304" pitchFamily="18" charset="0"/>
                <a:cs typeface="Times New Roman" panose="02020603050405020304" pitchFamily="18" charset="0"/>
              </a:rPr>
              <a:t>Staff – 11 Completed </a:t>
            </a:r>
          </a:p>
          <a:p>
            <a:pPr marL="0" indent="0" algn="just">
              <a:lnSpc>
                <a:spcPct val="100000"/>
              </a:lnSpc>
              <a:spcBef>
                <a:spcPts val="0"/>
              </a:spcBef>
              <a:buNone/>
            </a:pPr>
            <a:endParaRPr lang="en-ZA"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53533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3200" b="1" cap="all" dirty="0" smtClean="0">
                <a:latin typeface="Times New Roman" pitchFamily="18" charset="0"/>
                <a:cs typeface="Times New Roman" pitchFamily="18" charset="0"/>
              </a:rPr>
              <a:t>AUDIT COMMITTEE AND INTERNAL AUDIT </a:t>
            </a:r>
            <a:endParaRPr lang="en-US" sz="32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algn="just"/>
            <a:r>
              <a:rPr lang="en-ZA" dirty="0">
                <a:latin typeface="Times New Roman" panose="02020603050405020304" pitchFamily="18" charset="0"/>
                <a:cs typeface="Times New Roman" panose="02020603050405020304" pitchFamily="18" charset="0"/>
              </a:rPr>
              <a:t>Audit committee has been established, however it did not convene the  </a:t>
            </a:r>
            <a:r>
              <a:rPr lang="en-US" dirty="0">
                <a:latin typeface="Times New Roman" panose="02020603050405020304" pitchFamily="18" charset="0"/>
                <a:cs typeface="Times New Roman" panose="02020603050405020304" pitchFamily="18" charset="0"/>
              </a:rPr>
              <a:t>minimum recommended number of meetings during the year;</a:t>
            </a:r>
          </a:p>
          <a:p>
            <a:pPr algn="just"/>
            <a:r>
              <a:rPr lang="en-US" dirty="0">
                <a:latin typeface="Times New Roman" panose="02020603050405020304" pitchFamily="18" charset="0"/>
                <a:cs typeface="Times New Roman" panose="02020603050405020304" pitchFamily="18" charset="0"/>
              </a:rPr>
              <a:t>Municipality has an internal audit unit which is not fully functional, however, as part of strengthening governance issues, Municipality will be appointing Manager: Internal Audit and at least two (2) internal auditors to add to the current team;</a:t>
            </a:r>
          </a:p>
          <a:p>
            <a:pPr algn="just"/>
            <a:r>
              <a:rPr lang="en-US" dirty="0">
                <a:latin typeface="Times New Roman" panose="02020603050405020304" pitchFamily="18" charset="0"/>
                <a:cs typeface="Times New Roman" panose="02020603050405020304" pitchFamily="18" charset="0"/>
              </a:rPr>
              <a:t>The internal audit team play a pivotal role in ensuring that laws and regulations are followed. Municipality developed an audit action plan, and IA is monitoring this audit action plan;</a:t>
            </a:r>
          </a:p>
          <a:p>
            <a:pPr marL="0" indent="0" algn="just">
              <a:lnSpc>
                <a:spcPct val="100000"/>
              </a:lnSpc>
              <a:spcBef>
                <a:spcPts val="0"/>
              </a:spcBef>
              <a:buNone/>
            </a:pPr>
            <a:endParaRPr lang="en-ZA"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59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100812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Back ground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algn="just">
              <a:lnSpc>
                <a:spcPct val="100000"/>
              </a:lnSpc>
              <a:spcBef>
                <a:spcPts val="0"/>
              </a:spcBef>
            </a:pPr>
            <a:r>
              <a:rPr lang="en-ZA" sz="1900" dirty="0" smtClean="0">
                <a:latin typeface="Times New Roman" panose="02020603050405020304" pitchFamily="18" charset="0"/>
                <a:cs typeface="Times New Roman" panose="02020603050405020304" pitchFamily="18" charset="0"/>
              </a:rPr>
              <a:t>The </a:t>
            </a:r>
            <a:r>
              <a:rPr lang="en-ZA" sz="1900" dirty="0">
                <a:latin typeface="Times New Roman" panose="02020603050405020304" pitchFamily="18" charset="0"/>
                <a:cs typeface="Times New Roman" panose="02020603050405020304" pitchFamily="18" charset="0"/>
              </a:rPr>
              <a:t>Intervention Team submits monthly reports to the Provincial EXCO on activities taking place in the </a:t>
            </a:r>
            <a:r>
              <a:rPr lang="en-ZA" sz="1900" dirty="0" smtClean="0">
                <a:latin typeface="Times New Roman" panose="02020603050405020304" pitchFamily="18" charset="0"/>
                <a:cs typeface="Times New Roman" panose="02020603050405020304" pitchFamily="18" charset="0"/>
              </a:rPr>
              <a:t>Municipality </a:t>
            </a:r>
            <a:r>
              <a:rPr lang="en-ZA" sz="1900" dirty="0">
                <a:latin typeface="Times New Roman" panose="02020603050405020304" pitchFamily="18" charset="0"/>
                <a:cs typeface="Times New Roman" panose="02020603050405020304" pitchFamily="18" charset="0"/>
              </a:rPr>
              <a:t>and progress attained on the execution of the mandatory Financial Recovery Plan. These reports are also submitted to the War Room meetings comprising of delegations from National Treasury, Free State Provincial Treasury, Mangaung Metropolitan </a:t>
            </a:r>
            <a:r>
              <a:rPr lang="en-ZA" sz="1900" dirty="0" smtClean="0">
                <a:latin typeface="Times New Roman" panose="02020603050405020304" pitchFamily="18" charset="0"/>
                <a:cs typeface="Times New Roman" panose="02020603050405020304" pitchFamily="18" charset="0"/>
              </a:rPr>
              <a:t>Municipality </a:t>
            </a:r>
            <a:r>
              <a:rPr lang="en-ZA" sz="1900" dirty="0">
                <a:latin typeface="Times New Roman" panose="02020603050405020304" pitchFamily="18" charset="0"/>
                <a:cs typeface="Times New Roman" panose="02020603050405020304" pitchFamily="18" charset="0"/>
              </a:rPr>
              <a:t>and the Intervention Team.</a:t>
            </a:r>
          </a:p>
          <a:p>
            <a:pPr algn="just">
              <a:lnSpc>
                <a:spcPct val="100000"/>
              </a:lnSpc>
              <a:spcBef>
                <a:spcPts val="0"/>
              </a:spcBef>
            </a:pPr>
            <a:r>
              <a:rPr lang="en-ZA" sz="1900" dirty="0" smtClean="0">
                <a:latin typeface="Times New Roman" panose="02020603050405020304" pitchFamily="18" charset="0"/>
                <a:cs typeface="Times New Roman" panose="02020603050405020304" pitchFamily="18" charset="0"/>
              </a:rPr>
              <a:t>The </a:t>
            </a:r>
            <a:r>
              <a:rPr lang="en-ZA" sz="1900" dirty="0">
                <a:latin typeface="Times New Roman" panose="02020603050405020304" pitchFamily="18" charset="0"/>
                <a:cs typeface="Times New Roman" panose="02020603050405020304" pitchFamily="18" charset="0"/>
              </a:rPr>
              <a:t>Provincial EXCO approved </a:t>
            </a:r>
            <a:r>
              <a:rPr lang="en-ZA" sz="1900" b="1" dirty="0">
                <a:latin typeface="Times New Roman" panose="02020603050405020304" pitchFamily="18" charset="0"/>
                <a:cs typeface="Times New Roman" panose="02020603050405020304" pitchFamily="18" charset="0"/>
              </a:rPr>
              <a:t>Terms of Reference</a:t>
            </a:r>
            <a:r>
              <a:rPr lang="en-ZA" sz="1900" dirty="0">
                <a:latin typeface="Times New Roman" panose="02020603050405020304" pitchFamily="18" charset="0"/>
                <a:cs typeface="Times New Roman" panose="02020603050405020304" pitchFamily="18" charset="0"/>
              </a:rPr>
              <a:t> for the Intervention Team on 16 March 2020. These Terms of Reference were submitted to the Executive Mayor of Mangaung Metropolitan </a:t>
            </a:r>
            <a:r>
              <a:rPr lang="en-ZA" sz="1900" dirty="0" smtClean="0">
                <a:latin typeface="Times New Roman" panose="02020603050405020304" pitchFamily="18" charset="0"/>
                <a:cs typeface="Times New Roman" panose="02020603050405020304" pitchFamily="18" charset="0"/>
              </a:rPr>
              <a:t>Municipality </a:t>
            </a:r>
            <a:r>
              <a:rPr lang="en-ZA" sz="1900" dirty="0">
                <a:latin typeface="Times New Roman" panose="02020603050405020304" pitchFamily="18" charset="0"/>
                <a:cs typeface="Times New Roman" panose="02020603050405020304" pitchFamily="18" charset="0"/>
              </a:rPr>
              <a:t>on 13 May 2020 by the MEC: Finance. </a:t>
            </a:r>
          </a:p>
          <a:p>
            <a:pPr algn="just">
              <a:lnSpc>
                <a:spcPct val="100000"/>
              </a:lnSpc>
              <a:spcBef>
                <a:spcPts val="0"/>
              </a:spcBef>
            </a:pPr>
            <a:r>
              <a:rPr lang="en-ZA" sz="1900" dirty="0" smtClean="0">
                <a:latin typeface="Times New Roman" panose="02020603050405020304" pitchFamily="18" charset="0"/>
                <a:cs typeface="Times New Roman" panose="02020603050405020304" pitchFamily="18" charset="0"/>
              </a:rPr>
              <a:t>The </a:t>
            </a:r>
            <a:r>
              <a:rPr lang="en-ZA" sz="1900" dirty="0">
                <a:latin typeface="Times New Roman" panose="02020603050405020304" pitchFamily="18" charset="0"/>
                <a:cs typeface="Times New Roman" panose="02020603050405020304" pitchFamily="18" charset="0"/>
              </a:rPr>
              <a:t>Administration in the </a:t>
            </a:r>
            <a:r>
              <a:rPr lang="en-ZA" sz="1900" dirty="0" smtClean="0">
                <a:latin typeface="Times New Roman" panose="02020603050405020304" pitchFamily="18" charset="0"/>
                <a:cs typeface="Times New Roman" panose="02020603050405020304" pitchFamily="18" charset="0"/>
              </a:rPr>
              <a:t>Municipality </a:t>
            </a:r>
            <a:r>
              <a:rPr lang="en-ZA" sz="1900" dirty="0">
                <a:latin typeface="Times New Roman" panose="02020603050405020304" pitchFamily="18" charset="0"/>
                <a:cs typeface="Times New Roman" panose="02020603050405020304" pitchFamily="18" charset="0"/>
              </a:rPr>
              <a:t>reluctantly co-operated with the Intervention Team intermittently raising the issue that the Terms of Reference were not finalised; therefore, the Intervention Team could not actually start with its work.</a:t>
            </a:r>
          </a:p>
          <a:p>
            <a:pPr algn="just">
              <a:lnSpc>
                <a:spcPct val="100000"/>
              </a:lnSpc>
              <a:spcBef>
                <a:spcPts val="0"/>
              </a:spcBef>
            </a:pPr>
            <a:r>
              <a:rPr lang="en-ZA" sz="1900" dirty="0" smtClean="0">
                <a:latin typeface="Times New Roman" panose="02020603050405020304" pitchFamily="18" charset="0"/>
                <a:cs typeface="Times New Roman" panose="02020603050405020304" pitchFamily="18" charset="0"/>
              </a:rPr>
              <a:t>The </a:t>
            </a:r>
            <a:r>
              <a:rPr lang="en-ZA" sz="1900" dirty="0">
                <a:latin typeface="Times New Roman" panose="02020603050405020304" pitchFamily="18" charset="0"/>
                <a:cs typeface="Times New Roman" panose="02020603050405020304" pitchFamily="18" charset="0"/>
              </a:rPr>
              <a:t>delay in the finalisation of the Terms of Reference created unnecessary tensions between the Intervention Team and the City Manager, who later addressed a letter to all Heads of Directorates instructing them not to carry out instructions from the Intervention Team as it did not have legal powers to do so.</a:t>
            </a:r>
          </a:p>
          <a:p>
            <a:pPr algn="just" eaLnBrk="1" hangingPunct="1">
              <a:lnSpc>
                <a:spcPct val="100000"/>
              </a:lnSpc>
              <a:spcBef>
                <a:spcPts val="0"/>
              </a:spcBef>
            </a:pPr>
            <a:endParaRPr lang="en-US" sz="19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9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9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19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939527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3200" b="1" cap="all" dirty="0" smtClean="0">
                <a:latin typeface="Times New Roman" pitchFamily="18" charset="0"/>
                <a:cs typeface="Times New Roman" pitchFamily="18" charset="0"/>
              </a:rPr>
              <a:t>INTERNAL AUDIT  unit</a:t>
            </a:r>
            <a:endParaRPr lang="en-US" sz="32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0" indent="0" algn="just">
              <a:lnSpc>
                <a:spcPct val="100000"/>
              </a:lnSpc>
              <a:spcBef>
                <a:spcPts val="0"/>
              </a:spcBef>
              <a:buNone/>
            </a:pPr>
            <a:endParaRPr lang="en-ZA"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1191477720"/>
              </p:ext>
            </p:extLst>
          </p:nvPr>
        </p:nvGraphicFramePr>
        <p:xfrm>
          <a:off x="688932" y="935694"/>
          <a:ext cx="7966552" cy="4206240"/>
        </p:xfrm>
        <a:graphic>
          <a:graphicData uri="http://schemas.openxmlformats.org/drawingml/2006/table">
            <a:tbl>
              <a:tblPr firstRow="1" bandRow="1">
                <a:tableStyleId>{5C22544A-7EE6-4342-B048-85BDC9FD1C3A}</a:tableStyleId>
              </a:tblPr>
              <a:tblGrid>
                <a:gridCol w="3983276">
                  <a:extLst>
                    <a:ext uri="{9D8B030D-6E8A-4147-A177-3AD203B41FA5}">
                      <a16:colId xmlns:a16="http://schemas.microsoft.com/office/drawing/2014/main" xmlns="" val="20000"/>
                    </a:ext>
                  </a:extLst>
                </a:gridCol>
                <a:gridCol w="3983276">
                  <a:extLst>
                    <a:ext uri="{9D8B030D-6E8A-4147-A177-3AD203B41FA5}">
                      <a16:colId xmlns:a16="http://schemas.microsoft.com/office/drawing/2014/main" xmlns="" val="20001"/>
                    </a:ext>
                  </a:extLst>
                </a:gridCol>
              </a:tblGrid>
              <a:tr h="370840">
                <a:tc>
                  <a:txBody>
                    <a:bodyPr/>
                    <a:lstStyle/>
                    <a:p>
                      <a:r>
                        <a:rPr lang="en-ZA" sz="2400" dirty="0" smtClean="0">
                          <a:latin typeface="Times New Roman" panose="02020603050405020304" pitchFamily="18" charset="0"/>
                          <a:cs typeface="Times New Roman" panose="02020603050405020304" pitchFamily="18" charset="0"/>
                        </a:rPr>
                        <a:t>Challenges,</a:t>
                      </a:r>
                      <a:r>
                        <a:rPr lang="en-ZA" sz="2400" baseline="0" dirty="0" smtClean="0">
                          <a:latin typeface="Times New Roman" panose="02020603050405020304" pitchFamily="18" charset="0"/>
                          <a:cs typeface="Times New Roman" panose="02020603050405020304" pitchFamily="18" charset="0"/>
                        </a:rPr>
                        <a:t> Root cause and Associated Risk</a:t>
                      </a:r>
                      <a:endParaRPr lang="en-ZA" sz="2400" dirty="0">
                        <a:latin typeface="Times New Roman" panose="02020603050405020304" pitchFamily="18" charset="0"/>
                        <a:cs typeface="Times New Roman" panose="02020603050405020304" pitchFamily="18" charset="0"/>
                      </a:endParaRPr>
                    </a:p>
                  </a:txBody>
                  <a:tcPr/>
                </a:tc>
                <a:tc>
                  <a:txBody>
                    <a:bodyPr/>
                    <a:lstStyle/>
                    <a:p>
                      <a:r>
                        <a:rPr lang="en-ZA" sz="2400" dirty="0" smtClean="0">
                          <a:latin typeface="Times New Roman" panose="02020603050405020304" pitchFamily="18" charset="0"/>
                          <a:cs typeface="Times New Roman" panose="02020603050405020304" pitchFamily="18" charset="0"/>
                        </a:rPr>
                        <a:t>Possible Solutions / Actions</a:t>
                      </a:r>
                      <a:endParaRPr lang="en-ZA"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en-ZA" sz="2400" dirty="0" smtClean="0">
                          <a:latin typeface="Times New Roman" panose="02020603050405020304" pitchFamily="18" charset="0"/>
                          <a:cs typeface="Times New Roman" panose="02020603050405020304" pitchFamily="18" charset="0"/>
                        </a:rPr>
                        <a:t>Manager Internal</a:t>
                      </a:r>
                      <a:r>
                        <a:rPr lang="en-ZA" sz="2400" baseline="0" dirty="0" smtClean="0">
                          <a:latin typeface="Times New Roman" panose="02020603050405020304" pitchFamily="18" charset="0"/>
                          <a:cs typeface="Times New Roman" panose="02020603050405020304" pitchFamily="18" charset="0"/>
                        </a:rPr>
                        <a:t> Post is vacant</a:t>
                      </a:r>
                    </a:p>
                    <a:p>
                      <a:pPr marL="285750" indent="-285750">
                        <a:buFont typeface="Arial" panose="020B0604020202020204" pitchFamily="34" charset="0"/>
                        <a:buChar char="•"/>
                      </a:pPr>
                      <a:r>
                        <a:rPr lang="en-ZA" sz="2400" baseline="0" dirty="0" smtClean="0">
                          <a:latin typeface="Times New Roman" panose="02020603050405020304" pitchFamily="18" charset="0"/>
                          <a:cs typeface="Times New Roman" panose="02020603050405020304" pitchFamily="18" charset="0"/>
                        </a:rPr>
                        <a:t>Shortage of staff in the Unit</a:t>
                      </a:r>
                    </a:p>
                    <a:p>
                      <a:pPr marL="285750" indent="-285750">
                        <a:buFont typeface="Arial" panose="020B0604020202020204" pitchFamily="34" charset="0"/>
                        <a:buChar char="•"/>
                      </a:pPr>
                      <a:r>
                        <a:rPr lang="en-ZA" sz="2400" baseline="0" dirty="0" smtClean="0">
                          <a:latin typeface="Times New Roman" panose="02020603050405020304" pitchFamily="18" charset="0"/>
                          <a:cs typeface="Times New Roman" panose="02020603050405020304" pitchFamily="18" charset="0"/>
                        </a:rPr>
                        <a:t>Non-implementation of recommendations of Audit Action Plan</a:t>
                      </a:r>
                    </a:p>
                    <a:p>
                      <a:pPr marL="285750" indent="-285750">
                        <a:buFont typeface="Arial" panose="020B0604020202020204" pitchFamily="34" charset="0"/>
                        <a:buChar char="•"/>
                      </a:pPr>
                      <a:r>
                        <a:rPr lang="en-ZA" sz="2400" baseline="0" dirty="0" smtClean="0">
                          <a:latin typeface="Times New Roman" panose="02020603050405020304" pitchFamily="18" charset="0"/>
                          <a:cs typeface="Times New Roman" panose="02020603050405020304" pitchFamily="18" charset="0"/>
                        </a:rPr>
                        <a:t>Risk Management Unit also require staffing</a:t>
                      </a:r>
                      <a:endParaRPr lang="en-ZA" sz="24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ZA" sz="2400" dirty="0" smtClean="0">
                          <a:latin typeface="Times New Roman" panose="02020603050405020304" pitchFamily="18" charset="0"/>
                          <a:cs typeface="Times New Roman" panose="02020603050405020304" pitchFamily="18" charset="0"/>
                        </a:rPr>
                        <a:t>Manager Internal Auditor post will be advertised;</a:t>
                      </a:r>
                    </a:p>
                    <a:p>
                      <a:pPr marL="285750" indent="-285750">
                        <a:buFont typeface="Arial" panose="020B0604020202020204" pitchFamily="34" charset="0"/>
                        <a:buChar char="•"/>
                      </a:pPr>
                      <a:r>
                        <a:rPr lang="en-ZA" sz="2400" dirty="0" smtClean="0">
                          <a:latin typeface="Times New Roman" panose="02020603050405020304" pitchFamily="18" charset="0"/>
                          <a:cs typeface="Times New Roman" panose="02020603050405020304" pitchFamily="18" charset="0"/>
                        </a:rPr>
                        <a:t>Internal</a:t>
                      </a:r>
                      <a:r>
                        <a:rPr lang="en-ZA" sz="2400" baseline="0" dirty="0" smtClean="0">
                          <a:latin typeface="Times New Roman" panose="02020603050405020304" pitchFamily="18" charset="0"/>
                          <a:cs typeface="Times New Roman" panose="02020603050405020304" pitchFamily="18" charset="0"/>
                        </a:rPr>
                        <a:t> and / or normal appointments of Internal Auditors should be made by end September 2020;</a:t>
                      </a:r>
                    </a:p>
                    <a:p>
                      <a:pPr marL="285750" indent="-285750">
                        <a:buFont typeface="Arial" panose="020B0604020202020204" pitchFamily="34" charset="0"/>
                        <a:buChar char="•"/>
                      </a:pPr>
                      <a:r>
                        <a:rPr lang="en-ZA" sz="2400" baseline="0" dirty="0" smtClean="0">
                          <a:latin typeface="Times New Roman" panose="02020603050405020304" pitchFamily="18" charset="0"/>
                          <a:cs typeface="Times New Roman" panose="02020603050405020304" pitchFamily="18" charset="0"/>
                        </a:rPr>
                        <a:t>Administrators to support in the review of the Action Plan</a:t>
                      </a:r>
                      <a:endParaRPr lang="en-ZA"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4789918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MUNICIPAL PUBLIC ACCOUNTS COMMITTEE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355600" indent="-355600" algn="just"/>
            <a:r>
              <a:rPr lang="en-ZA" dirty="0" smtClean="0">
                <a:latin typeface="Times New Roman" panose="02020603050405020304" pitchFamily="18" charset="0"/>
                <a:cs typeface="Times New Roman" panose="02020603050405020304" pitchFamily="18" charset="0"/>
              </a:rPr>
              <a:t>Have been established</a:t>
            </a:r>
          </a:p>
          <a:p>
            <a:pPr marL="355600" indent="-355600" algn="just"/>
            <a:r>
              <a:rPr lang="en-ZA" dirty="0" smtClean="0">
                <a:latin typeface="Times New Roman" panose="02020603050405020304" pitchFamily="18" charset="0"/>
                <a:cs typeface="Times New Roman" panose="02020603050405020304" pitchFamily="18" charset="0"/>
              </a:rPr>
              <a:t>A schedule of meetings have been developed and approved by Council</a:t>
            </a:r>
            <a:endParaRPr lang="en-US"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ZA"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509685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Service delivery – water services</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algn="just">
              <a:buFont typeface="Wingdings" panose="05000000000000000000" pitchFamily="2" charset="2"/>
              <a:buChar char="§"/>
            </a:pPr>
            <a:r>
              <a:rPr lang="en-ZA" sz="2400" dirty="0">
                <a:latin typeface="Times New Roman" panose="02020603050405020304" pitchFamily="18" charset="0"/>
                <a:cs typeface="Times New Roman" panose="02020603050405020304" pitchFamily="18" charset="0"/>
              </a:rPr>
              <a:t>The </a:t>
            </a:r>
            <a:r>
              <a:rPr lang="en-ZA" sz="2400" dirty="0" smtClean="0">
                <a:latin typeface="Times New Roman" panose="02020603050405020304" pitchFamily="18" charset="0"/>
                <a:cs typeface="Times New Roman" panose="02020603050405020304" pitchFamily="18" charset="0"/>
              </a:rPr>
              <a:t>Municipality </a:t>
            </a:r>
            <a:r>
              <a:rPr lang="en-ZA" sz="2400" dirty="0">
                <a:latin typeface="Times New Roman" panose="02020603050405020304" pitchFamily="18" charset="0"/>
                <a:cs typeface="Times New Roman" panose="02020603050405020304" pitchFamily="18" charset="0"/>
              </a:rPr>
              <a:t>succeeded in expending 100% of received capital grants for 2019/2020 FY;</a:t>
            </a:r>
          </a:p>
          <a:p>
            <a:pPr algn="just">
              <a:buFont typeface="Wingdings" panose="05000000000000000000" pitchFamily="2" charset="2"/>
              <a:buChar char="§"/>
            </a:pPr>
            <a:r>
              <a:rPr lang="en-ZA" sz="2400" dirty="0">
                <a:latin typeface="Times New Roman" panose="02020603050405020304" pitchFamily="18" charset="0"/>
                <a:ea typeface="Times New Roman" panose="02020603050405020304" pitchFamily="18" charset="0"/>
                <a:cs typeface="Times New Roman" panose="02020603050405020304" pitchFamily="18" charset="0"/>
              </a:rPr>
              <a:t>The </a:t>
            </a:r>
            <a:r>
              <a:rPr lang="en-ZA" sz="2400" dirty="0" smtClean="0">
                <a:latin typeface="Times New Roman" panose="02020603050405020304" pitchFamily="18" charset="0"/>
                <a:ea typeface="Times New Roman" panose="02020603050405020304" pitchFamily="18" charset="0"/>
                <a:cs typeface="Times New Roman" panose="02020603050405020304" pitchFamily="18" charset="0"/>
              </a:rPr>
              <a:t>Municipality </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provides water services to 20 744 households and </a:t>
            </a:r>
            <a:r>
              <a:rPr lang="en-ZA" sz="2400" b="1" i="1" dirty="0">
                <a:latin typeface="Times New Roman" panose="02020603050405020304" pitchFamily="18" charset="0"/>
                <a:ea typeface="Times New Roman" panose="02020603050405020304" pitchFamily="18" charset="0"/>
                <a:cs typeface="Times New Roman" panose="02020603050405020304" pitchFamily="18" charset="0"/>
              </a:rPr>
              <a:t>has a backlog</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 of 176 households at Frankfort.</a:t>
            </a:r>
          </a:p>
          <a:p>
            <a:pPr algn="just">
              <a:buFont typeface="Wingdings" panose="05000000000000000000" pitchFamily="2" charset="2"/>
              <a:buChar char="§"/>
            </a:pPr>
            <a:r>
              <a:rPr lang="en-ZA" sz="2400" dirty="0">
                <a:latin typeface="Times New Roman" panose="02020603050405020304" pitchFamily="18" charset="0"/>
                <a:ea typeface="Times New Roman" panose="02020603050405020304" pitchFamily="18" charset="0"/>
                <a:cs typeface="Times New Roman" panose="02020603050405020304" pitchFamily="18" charset="0"/>
              </a:rPr>
              <a:t>The </a:t>
            </a:r>
            <a:r>
              <a:rPr lang="en-ZA" sz="2400" dirty="0" smtClean="0">
                <a:latin typeface="Times New Roman" panose="02020603050405020304" pitchFamily="18" charset="0"/>
                <a:ea typeface="Times New Roman" panose="02020603050405020304" pitchFamily="18" charset="0"/>
                <a:cs typeface="Times New Roman" panose="02020603050405020304" pitchFamily="18" charset="0"/>
              </a:rPr>
              <a:t>Municipality </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has installed 15 </a:t>
            </a:r>
            <a:r>
              <a:rPr lang="en-ZA" sz="2400" dirty="0" err="1">
                <a:latin typeface="Times New Roman" panose="02020603050405020304" pitchFamily="18" charset="0"/>
                <a:ea typeface="Times New Roman" panose="02020603050405020304" pitchFamily="18" charset="0"/>
                <a:cs typeface="Times New Roman" panose="02020603050405020304" pitchFamily="18" charset="0"/>
              </a:rPr>
              <a:t>jojo</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 tanks that are periodically filled by </a:t>
            </a:r>
            <a:r>
              <a:rPr lang="en-ZA" sz="2400" b="1" i="1" dirty="0">
                <a:latin typeface="Times New Roman" panose="02020603050405020304" pitchFamily="18" charset="0"/>
                <a:ea typeface="Times New Roman" panose="02020603050405020304" pitchFamily="18" charset="0"/>
                <a:cs typeface="Times New Roman" panose="02020603050405020304" pitchFamily="18" charset="0"/>
              </a:rPr>
              <a:t>5 water trucks</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 (DWS intervention) as follows:</a:t>
            </a:r>
          </a:p>
          <a:p>
            <a:pPr lvl="1" algn="just"/>
            <a:r>
              <a:rPr lang="en-ZA" dirty="0">
                <a:latin typeface="Times New Roman" panose="02020603050405020304" pitchFamily="18" charset="0"/>
                <a:ea typeface="Times New Roman" panose="02020603050405020304" pitchFamily="18" charset="0"/>
                <a:cs typeface="Times New Roman" panose="02020603050405020304" pitchFamily="18" charset="0"/>
              </a:rPr>
              <a:t> </a:t>
            </a:r>
            <a:r>
              <a:rPr lang="en-ZA" dirty="0" err="1">
                <a:latin typeface="Times New Roman" panose="02020603050405020304" pitchFamily="18" charset="0"/>
                <a:ea typeface="Times New Roman" panose="02020603050405020304" pitchFamily="18" charset="0"/>
                <a:cs typeface="Times New Roman" panose="02020603050405020304" pitchFamily="18" charset="0"/>
              </a:rPr>
              <a:t>Ntswanatsatsi</a:t>
            </a:r>
            <a:r>
              <a:rPr lang="en-ZA" dirty="0">
                <a:latin typeface="Times New Roman" panose="02020603050405020304" pitchFamily="18" charset="0"/>
                <a:ea typeface="Times New Roman" panose="02020603050405020304" pitchFamily="18" charset="0"/>
                <a:cs typeface="Times New Roman" panose="02020603050405020304" pitchFamily="18" charset="0"/>
              </a:rPr>
              <a:t> – 5*10KL tanks</a:t>
            </a:r>
          </a:p>
          <a:p>
            <a:pPr lvl="1" algn="just">
              <a:lnSpc>
                <a:spcPct val="150000"/>
              </a:lnSpc>
            </a:pPr>
            <a:r>
              <a:rPr lang="en-ZA" dirty="0" err="1">
                <a:latin typeface="Times New Roman" panose="02020603050405020304" pitchFamily="18" charset="0"/>
                <a:ea typeface="Times New Roman" panose="02020603050405020304" pitchFamily="18" charset="0"/>
                <a:cs typeface="Times New Roman" panose="02020603050405020304" pitchFamily="18" charset="0"/>
              </a:rPr>
              <a:t>Qalabotjha</a:t>
            </a:r>
            <a:r>
              <a:rPr lang="en-ZA" dirty="0">
                <a:latin typeface="Times New Roman" panose="02020603050405020304" pitchFamily="18" charset="0"/>
                <a:ea typeface="Times New Roman" panose="02020603050405020304" pitchFamily="18" charset="0"/>
                <a:cs typeface="Times New Roman" panose="02020603050405020304" pitchFamily="18" charset="0"/>
              </a:rPr>
              <a:t> – 1* 10KL tank</a:t>
            </a:r>
          </a:p>
          <a:p>
            <a:pPr lvl="1" algn="just">
              <a:lnSpc>
                <a:spcPct val="150000"/>
              </a:lnSpc>
              <a:spcAft>
                <a:spcPts val="600"/>
              </a:spcAft>
            </a:pPr>
            <a:r>
              <a:rPr lang="en-ZA" dirty="0" err="1">
                <a:latin typeface="Times New Roman" panose="02020603050405020304" pitchFamily="18" charset="0"/>
                <a:ea typeface="Times New Roman" panose="02020603050405020304" pitchFamily="18" charset="0"/>
                <a:cs typeface="Times New Roman" panose="02020603050405020304" pitchFamily="18" charset="0"/>
              </a:rPr>
              <a:t>Namahadi</a:t>
            </a:r>
            <a:r>
              <a:rPr lang="en-ZA" dirty="0">
                <a:latin typeface="Times New Roman" panose="02020603050405020304" pitchFamily="18" charset="0"/>
                <a:ea typeface="Times New Roman" panose="02020603050405020304" pitchFamily="18" charset="0"/>
                <a:cs typeface="Times New Roman" panose="02020603050405020304" pitchFamily="18" charset="0"/>
              </a:rPr>
              <a:t> – 8*10KL and 1* 5KL tank</a:t>
            </a:r>
          </a:p>
          <a:p>
            <a:pPr algn="just">
              <a:buFont typeface="Wingdings" panose="05000000000000000000" pitchFamily="2"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construction of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Qalabotjha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/Villiers 6.5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megalitres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water reservoir is 98% complete with an investment of R27.7 million from MIG is 98% complete and will be commissioned from the 4</a:t>
            </a:r>
            <a:r>
              <a:rPr lang="en-US" sz="2400"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of September 2020;</a:t>
            </a:r>
          </a:p>
          <a:p>
            <a:pPr algn="just">
              <a:buFont typeface="Wingdings" panose="05000000000000000000" pitchFamily="2" charset="2"/>
              <a:buChar char="§"/>
            </a:pPr>
            <a:endParaRPr lang="en-ZA" sz="2400" dirty="0">
              <a:latin typeface="Times New Roman" panose="02020603050405020304" pitchFamily="18" charset="0"/>
              <a:cs typeface="Times New Roman" panose="02020603050405020304" pitchFamily="18" charset="0"/>
            </a:endParaRPr>
          </a:p>
          <a:p>
            <a:pPr algn="just"/>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432517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Service delivery – water services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0" indent="0" algn="just">
              <a:buNone/>
            </a:pPr>
            <a:endParaRPr lang="en-ZA" sz="2400" dirty="0">
              <a:latin typeface="Times New Roman" panose="02020603050405020304" pitchFamily="18" charset="0"/>
              <a:cs typeface="Times New Roman" panose="02020603050405020304" pitchFamily="18" charset="0"/>
            </a:endParaRPr>
          </a:p>
          <a:p>
            <a:pPr algn="just"/>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388307" y="1220633"/>
            <a:ext cx="8501693" cy="4416734"/>
          </a:xfrm>
          <a:prstGeom prst="rect">
            <a:avLst/>
          </a:prstGeom>
        </p:spPr>
      </p:pic>
    </p:spTree>
    <p:extLst>
      <p:ext uri="{BB962C8B-B14F-4D97-AF65-F5344CB8AC3E}">
        <p14:creationId xmlns:p14="http://schemas.microsoft.com/office/powerpoint/2010/main" xmlns="" val="35855979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Service delivery – Sanitation services</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400050" indent="-285750" algn="just">
              <a:lnSpc>
                <a:spcPct val="150000"/>
              </a:lnSpc>
              <a:buFont typeface="Wingdings" panose="05000000000000000000" pitchFamily="2" charset="2"/>
              <a:buChar char="§"/>
            </a:pPr>
            <a:r>
              <a:rPr lang="en-ZA" dirty="0">
                <a:latin typeface="Times New Roman" panose="02020603050405020304" pitchFamily="18" charset="0"/>
                <a:ea typeface="Times New Roman" panose="02020603050405020304" pitchFamily="18" charset="0"/>
                <a:cs typeface="Times New Roman" panose="02020603050405020304" pitchFamily="18" charset="0"/>
              </a:rPr>
              <a:t>The </a:t>
            </a:r>
            <a:r>
              <a:rPr lang="en-ZA" dirty="0" smtClean="0">
                <a:latin typeface="Times New Roman" panose="02020603050405020304" pitchFamily="18" charset="0"/>
                <a:ea typeface="Times New Roman" panose="02020603050405020304" pitchFamily="18" charset="0"/>
                <a:cs typeface="Times New Roman" panose="02020603050405020304" pitchFamily="18" charset="0"/>
              </a:rPr>
              <a:t>Municipality </a:t>
            </a:r>
            <a:r>
              <a:rPr lang="en-ZA" dirty="0">
                <a:latin typeface="Times New Roman" panose="02020603050405020304" pitchFamily="18" charset="0"/>
                <a:ea typeface="Times New Roman" panose="02020603050405020304" pitchFamily="18" charset="0"/>
                <a:cs typeface="Times New Roman" panose="02020603050405020304" pitchFamily="18" charset="0"/>
              </a:rPr>
              <a:t>provides basic sanitation services to 18 193 households with backlogs of 2 627 households as follows:</a:t>
            </a:r>
          </a:p>
          <a:p>
            <a:pPr lvl="1" indent="-342900" algn="just">
              <a:lnSpc>
                <a:spcPct val="150000"/>
              </a:lnSpc>
              <a:spcAft>
                <a:spcPts val="800"/>
              </a:spcAft>
              <a:buFont typeface="Wingdings" panose="05000000000000000000" pitchFamily="2" charset="2"/>
              <a:buChar char=""/>
            </a:pPr>
            <a:r>
              <a:rPr lang="en-ZA" sz="2800" dirty="0">
                <a:latin typeface="Times New Roman" panose="02020603050405020304" pitchFamily="18" charset="0"/>
                <a:ea typeface="Times New Roman" panose="02020603050405020304" pitchFamily="18" charset="0"/>
                <a:cs typeface="Times New Roman" panose="02020603050405020304" pitchFamily="18" charset="0"/>
              </a:rPr>
              <a:t>In </a:t>
            </a:r>
            <a:r>
              <a:rPr lang="en-ZA" sz="2800" dirty="0" err="1">
                <a:latin typeface="Times New Roman" panose="02020603050405020304" pitchFamily="18" charset="0"/>
                <a:ea typeface="Times New Roman" panose="02020603050405020304" pitchFamily="18" charset="0"/>
                <a:cs typeface="Times New Roman" panose="02020603050405020304" pitchFamily="18" charset="0"/>
              </a:rPr>
              <a:t>Namahadi</a:t>
            </a:r>
            <a:r>
              <a:rPr lang="en-ZA" sz="2800" dirty="0">
                <a:latin typeface="Times New Roman" panose="02020603050405020304" pitchFamily="18" charset="0"/>
                <a:ea typeface="Times New Roman" panose="02020603050405020304" pitchFamily="18" charset="0"/>
                <a:cs typeface="Times New Roman" panose="02020603050405020304" pitchFamily="18" charset="0"/>
              </a:rPr>
              <a:t> – 2121</a:t>
            </a:r>
          </a:p>
          <a:p>
            <a:pPr lvl="1" indent="-342900" algn="just">
              <a:lnSpc>
                <a:spcPct val="150000"/>
              </a:lnSpc>
              <a:spcAft>
                <a:spcPts val="800"/>
              </a:spcAft>
              <a:buFont typeface="Wingdings" panose="05000000000000000000" pitchFamily="2" charset="2"/>
              <a:buChar char=""/>
            </a:pPr>
            <a:r>
              <a:rPr lang="en-ZA" sz="2800" dirty="0">
                <a:latin typeface="Times New Roman" panose="02020603050405020304" pitchFamily="18" charset="0"/>
                <a:ea typeface="Times New Roman" panose="02020603050405020304" pitchFamily="18" charset="0"/>
                <a:cs typeface="Times New Roman" panose="02020603050405020304" pitchFamily="18" charset="0"/>
              </a:rPr>
              <a:t>In </a:t>
            </a:r>
            <a:r>
              <a:rPr lang="en-ZA" sz="2800" dirty="0" err="1">
                <a:latin typeface="Times New Roman" panose="02020603050405020304" pitchFamily="18" charset="0"/>
                <a:ea typeface="Times New Roman" panose="02020603050405020304" pitchFamily="18" charset="0"/>
                <a:cs typeface="Times New Roman" panose="02020603050405020304" pitchFamily="18" charset="0"/>
              </a:rPr>
              <a:t>Qalabotjha</a:t>
            </a:r>
            <a:r>
              <a:rPr lang="en-ZA" sz="2800" dirty="0">
                <a:latin typeface="Times New Roman" panose="02020603050405020304" pitchFamily="18" charset="0"/>
                <a:ea typeface="Times New Roman" panose="02020603050405020304" pitchFamily="18" charset="0"/>
                <a:cs typeface="Times New Roman" panose="02020603050405020304" pitchFamily="18" charset="0"/>
              </a:rPr>
              <a:t> – 202</a:t>
            </a:r>
          </a:p>
          <a:p>
            <a:pPr lvl="1" indent="-342900" algn="just">
              <a:lnSpc>
                <a:spcPct val="150000"/>
              </a:lnSpc>
              <a:spcAft>
                <a:spcPts val="800"/>
              </a:spcAft>
              <a:buFont typeface="Wingdings" panose="05000000000000000000" pitchFamily="2" charset="2"/>
              <a:buChar char=""/>
            </a:pPr>
            <a:r>
              <a:rPr lang="en-ZA" sz="2800" dirty="0">
                <a:latin typeface="Times New Roman" panose="02020603050405020304" pitchFamily="18" charset="0"/>
                <a:ea typeface="Times New Roman" panose="02020603050405020304" pitchFamily="18" charset="0"/>
                <a:cs typeface="Times New Roman" panose="02020603050405020304" pitchFamily="18" charset="0"/>
              </a:rPr>
              <a:t>In </a:t>
            </a:r>
            <a:r>
              <a:rPr lang="en-ZA" sz="2800" dirty="0" err="1">
                <a:latin typeface="Times New Roman" panose="02020603050405020304" pitchFamily="18" charset="0"/>
                <a:ea typeface="Times New Roman" panose="02020603050405020304" pitchFamily="18" charset="0"/>
                <a:cs typeface="Times New Roman" panose="02020603050405020304" pitchFamily="18" charset="0"/>
              </a:rPr>
              <a:t>Mafahlaneng</a:t>
            </a:r>
            <a:r>
              <a:rPr lang="en-ZA" sz="2800" dirty="0">
                <a:latin typeface="Times New Roman" panose="02020603050405020304" pitchFamily="18" charset="0"/>
                <a:ea typeface="Times New Roman" panose="02020603050405020304" pitchFamily="18" charset="0"/>
                <a:cs typeface="Times New Roman" panose="02020603050405020304" pitchFamily="18" charset="0"/>
              </a:rPr>
              <a:t> – 304 </a:t>
            </a:r>
          </a:p>
          <a:p>
            <a:pPr algn="just">
              <a:buFont typeface="Wingdings" panose="05000000000000000000" pitchFamily="2" charset="2"/>
              <a:buChar char="§"/>
            </a:pPr>
            <a:endParaRPr lang="en-ZA" dirty="0">
              <a:latin typeface="Times New Roman" panose="02020603050405020304" pitchFamily="18" charset="0"/>
              <a:cs typeface="Times New Roman" panose="02020603050405020304" pitchFamily="18" charset="0"/>
            </a:endParaRPr>
          </a:p>
          <a:p>
            <a:pPr algn="just"/>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4713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400" b="1" cap="all" dirty="0" smtClean="0">
                <a:latin typeface="Times New Roman" pitchFamily="18" charset="0"/>
                <a:cs typeface="Times New Roman" pitchFamily="18" charset="0"/>
              </a:rPr>
              <a:t>Service delivery – Sanitation services (cont.)</a:t>
            </a:r>
            <a:endParaRPr lang="en-US" sz="24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algn="just">
              <a:buFont typeface="Wingdings" panose="05000000000000000000" pitchFamily="2" charset="2"/>
              <a:buChar char="§"/>
            </a:pPr>
            <a:endParaRPr lang="en-ZA" dirty="0">
              <a:latin typeface="Times New Roman" panose="02020603050405020304" pitchFamily="18" charset="0"/>
              <a:cs typeface="Times New Roman" panose="02020603050405020304" pitchFamily="18" charset="0"/>
            </a:endParaRPr>
          </a:p>
          <a:p>
            <a:pPr algn="just"/>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ZA"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409553" y="2105127"/>
            <a:ext cx="8105797" cy="2919579"/>
          </a:xfrm>
          <a:prstGeom prst="rect">
            <a:avLst/>
          </a:prstGeom>
        </p:spPr>
      </p:pic>
    </p:spTree>
    <p:extLst>
      <p:ext uri="{BB962C8B-B14F-4D97-AF65-F5344CB8AC3E}">
        <p14:creationId xmlns:p14="http://schemas.microsoft.com/office/powerpoint/2010/main" xmlns="" val="41472256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Service delivery – electricity services</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400050" indent="-285750" algn="just">
              <a:lnSpc>
                <a:spcPct val="150000"/>
              </a:lnSpc>
              <a:buFont typeface="Wingdings" panose="05000000000000000000" pitchFamily="2" charset="2"/>
              <a:buChar char="§"/>
            </a:pPr>
            <a:r>
              <a:rPr lang="en-ZA" sz="2600" dirty="0">
                <a:latin typeface="Times New Roman" panose="02020603050405020304" pitchFamily="18" charset="0"/>
                <a:ea typeface="Times New Roman" panose="02020603050405020304" pitchFamily="18" charset="0"/>
                <a:cs typeface="Times New Roman" panose="02020603050405020304" pitchFamily="18" charset="0"/>
              </a:rPr>
              <a:t>The </a:t>
            </a:r>
            <a:r>
              <a:rPr lang="en-ZA" sz="2600" dirty="0" smtClean="0">
                <a:latin typeface="Times New Roman" panose="02020603050405020304" pitchFamily="18" charset="0"/>
                <a:ea typeface="Times New Roman" panose="02020603050405020304" pitchFamily="18" charset="0"/>
                <a:cs typeface="Times New Roman" panose="02020603050405020304" pitchFamily="18" charset="0"/>
              </a:rPr>
              <a:t>Municipality </a:t>
            </a:r>
            <a:r>
              <a:rPr lang="en-ZA" sz="2600" dirty="0">
                <a:latin typeface="Times New Roman" panose="02020603050405020304" pitchFamily="18" charset="0"/>
                <a:ea typeface="Times New Roman" panose="02020603050405020304" pitchFamily="18" charset="0"/>
                <a:cs typeface="Times New Roman" panose="02020603050405020304" pitchFamily="18" charset="0"/>
              </a:rPr>
              <a:t>provides basic sanitation services to 18 193 households with backlogs of 2 627 households as follows:</a:t>
            </a:r>
          </a:p>
          <a:p>
            <a:pPr lvl="1" indent="-342900" algn="just">
              <a:lnSpc>
                <a:spcPct val="150000"/>
              </a:lnSpc>
              <a:spcAft>
                <a:spcPts val="800"/>
              </a:spcAft>
              <a:buFont typeface="Wingdings" panose="05000000000000000000" pitchFamily="2" charset="2"/>
              <a:buChar char=""/>
            </a:pPr>
            <a:r>
              <a:rPr lang="en-ZA" sz="2600" dirty="0">
                <a:latin typeface="Times New Roman" panose="02020603050405020304" pitchFamily="18" charset="0"/>
                <a:ea typeface="Times New Roman" panose="02020603050405020304" pitchFamily="18" charset="0"/>
                <a:cs typeface="Times New Roman" panose="02020603050405020304" pitchFamily="18" charset="0"/>
              </a:rPr>
              <a:t>In </a:t>
            </a:r>
            <a:r>
              <a:rPr lang="en-ZA" sz="2600" dirty="0" err="1">
                <a:latin typeface="Times New Roman" panose="02020603050405020304" pitchFamily="18" charset="0"/>
                <a:ea typeface="Times New Roman" panose="02020603050405020304" pitchFamily="18" charset="0"/>
                <a:cs typeface="Times New Roman" panose="02020603050405020304" pitchFamily="18" charset="0"/>
              </a:rPr>
              <a:t>Namahadi</a:t>
            </a:r>
            <a:r>
              <a:rPr lang="en-ZA" sz="2600" dirty="0">
                <a:latin typeface="Times New Roman" panose="02020603050405020304" pitchFamily="18" charset="0"/>
                <a:ea typeface="Times New Roman" panose="02020603050405020304" pitchFamily="18" charset="0"/>
                <a:cs typeface="Times New Roman" panose="02020603050405020304" pitchFamily="18" charset="0"/>
              </a:rPr>
              <a:t> – 2121</a:t>
            </a:r>
          </a:p>
          <a:p>
            <a:pPr lvl="1" indent="-342900" algn="just">
              <a:lnSpc>
                <a:spcPct val="150000"/>
              </a:lnSpc>
              <a:spcAft>
                <a:spcPts val="800"/>
              </a:spcAft>
              <a:buFont typeface="Wingdings" panose="05000000000000000000" pitchFamily="2" charset="2"/>
              <a:buChar char=""/>
            </a:pPr>
            <a:r>
              <a:rPr lang="en-ZA" sz="2600" dirty="0">
                <a:latin typeface="Times New Roman" panose="02020603050405020304" pitchFamily="18" charset="0"/>
                <a:ea typeface="Times New Roman" panose="02020603050405020304" pitchFamily="18" charset="0"/>
                <a:cs typeface="Times New Roman" panose="02020603050405020304" pitchFamily="18" charset="0"/>
              </a:rPr>
              <a:t>In </a:t>
            </a:r>
            <a:r>
              <a:rPr lang="en-ZA" sz="2600" dirty="0" err="1">
                <a:latin typeface="Times New Roman" panose="02020603050405020304" pitchFamily="18" charset="0"/>
                <a:ea typeface="Times New Roman" panose="02020603050405020304" pitchFamily="18" charset="0"/>
                <a:cs typeface="Times New Roman" panose="02020603050405020304" pitchFamily="18" charset="0"/>
              </a:rPr>
              <a:t>Qalabotjha</a:t>
            </a:r>
            <a:r>
              <a:rPr lang="en-ZA" sz="2600" dirty="0">
                <a:latin typeface="Times New Roman" panose="02020603050405020304" pitchFamily="18" charset="0"/>
                <a:ea typeface="Times New Roman" panose="02020603050405020304" pitchFamily="18" charset="0"/>
                <a:cs typeface="Times New Roman" panose="02020603050405020304" pitchFamily="18" charset="0"/>
              </a:rPr>
              <a:t> – 202</a:t>
            </a:r>
          </a:p>
          <a:p>
            <a:pPr lvl="1" indent="-342900" algn="just">
              <a:lnSpc>
                <a:spcPct val="150000"/>
              </a:lnSpc>
              <a:spcAft>
                <a:spcPts val="800"/>
              </a:spcAft>
              <a:buFont typeface="Wingdings" panose="05000000000000000000" pitchFamily="2" charset="2"/>
              <a:buChar char=""/>
            </a:pPr>
            <a:r>
              <a:rPr lang="en-ZA" sz="2600" dirty="0">
                <a:latin typeface="Times New Roman" panose="02020603050405020304" pitchFamily="18" charset="0"/>
                <a:ea typeface="Times New Roman" panose="02020603050405020304" pitchFamily="18" charset="0"/>
                <a:cs typeface="Times New Roman" panose="02020603050405020304" pitchFamily="18" charset="0"/>
              </a:rPr>
              <a:t>In </a:t>
            </a:r>
            <a:r>
              <a:rPr lang="en-ZA" sz="2600" dirty="0" err="1">
                <a:latin typeface="Times New Roman" panose="02020603050405020304" pitchFamily="18" charset="0"/>
                <a:ea typeface="Times New Roman" panose="02020603050405020304" pitchFamily="18" charset="0"/>
                <a:cs typeface="Times New Roman" panose="02020603050405020304" pitchFamily="18" charset="0"/>
              </a:rPr>
              <a:t>Mafahlaneng</a:t>
            </a:r>
            <a:r>
              <a:rPr lang="en-ZA" sz="2600" dirty="0">
                <a:latin typeface="Times New Roman" panose="02020603050405020304" pitchFamily="18" charset="0"/>
                <a:ea typeface="Times New Roman" panose="02020603050405020304" pitchFamily="18" charset="0"/>
                <a:cs typeface="Times New Roman" panose="02020603050405020304" pitchFamily="18" charset="0"/>
              </a:rPr>
              <a:t> – 304 </a:t>
            </a:r>
          </a:p>
          <a:p>
            <a:pPr algn="just">
              <a:buFont typeface="Wingdings" panose="05000000000000000000" pitchFamily="2" charset="2"/>
              <a:buChar char="§"/>
            </a:pPr>
            <a:endParaRPr lang="en-ZA" sz="2600" dirty="0">
              <a:latin typeface="Times New Roman" panose="02020603050405020304" pitchFamily="18" charset="0"/>
              <a:cs typeface="Times New Roman" panose="02020603050405020304" pitchFamily="18" charset="0"/>
            </a:endParaRPr>
          </a:p>
          <a:p>
            <a:pPr algn="just"/>
            <a:endParaRPr lang="en-ZA" sz="2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600" dirty="0" smtClean="0">
                <a:latin typeface="Times New Roman" panose="02020603050405020304" pitchFamily="18" charset="0"/>
                <a:cs typeface="Times New Roman" panose="02020603050405020304" pitchFamily="18" charset="0"/>
              </a:rPr>
              <a:t> </a:t>
            </a:r>
            <a:endParaRPr lang="en-ZA" sz="2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039641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400" b="1" cap="all" dirty="0" smtClean="0">
                <a:latin typeface="Times New Roman" pitchFamily="18" charset="0"/>
                <a:cs typeface="Times New Roman" pitchFamily="18" charset="0"/>
              </a:rPr>
              <a:t>Service delivery – electricity services (cont.)</a:t>
            </a:r>
            <a:endParaRPr lang="en-US" sz="24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114300" indent="0" algn="just">
              <a:lnSpc>
                <a:spcPct val="150000"/>
              </a:lnSpc>
              <a:buNone/>
            </a:pPr>
            <a:endParaRPr lang="en-US"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600" dirty="0" smtClean="0">
                <a:latin typeface="Times New Roman" panose="02020603050405020304" pitchFamily="18" charset="0"/>
                <a:cs typeface="Times New Roman" panose="02020603050405020304" pitchFamily="18" charset="0"/>
              </a:rPr>
              <a:t> </a:t>
            </a:r>
            <a:endParaRPr lang="en-ZA" sz="2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6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553649" y="1149499"/>
            <a:ext cx="8036701" cy="4559001"/>
          </a:xfrm>
          <a:prstGeom prst="rect">
            <a:avLst/>
          </a:prstGeom>
        </p:spPr>
      </p:pic>
    </p:spTree>
    <p:extLst>
      <p:ext uri="{BB962C8B-B14F-4D97-AF65-F5344CB8AC3E}">
        <p14:creationId xmlns:p14="http://schemas.microsoft.com/office/powerpoint/2010/main" xmlns="" val="12001209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Service delivery – CHALLENGES</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lvl="0" algn="just">
              <a:lnSpc>
                <a:spcPct val="100000"/>
              </a:lnSpc>
              <a:spcBef>
                <a:spcPts val="0"/>
              </a:spcBef>
              <a:buFont typeface="Wingdings" panose="05000000000000000000" pitchFamily="2" charset="2"/>
              <a:buChar char="§"/>
            </a:pPr>
            <a:r>
              <a:rPr lang="en-ZA" sz="2100" dirty="0">
                <a:latin typeface="Times New Roman" panose="02020603050405020304" pitchFamily="18" charset="0"/>
                <a:ea typeface="Times New Roman" panose="02020603050405020304" pitchFamily="18" charset="0"/>
                <a:cs typeface="Times New Roman" panose="02020603050405020304" pitchFamily="18" charset="0"/>
              </a:rPr>
              <a:t>Insufficient water supply in high-lying sections of </a:t>
            </a:r>
            <a:r>
              <a:rPr lang="en-ZA" sz="2100" dirty="0" err="1">
                <a:latin typeface="Times New Roman" panose="02020603050405020304" pitchFamily="18" charset="0"/>
                <a:ea typeface="Times New Roman" panose="02020603050405020304" pitchFamily="18" charset="0"/>
                <a:cs typeface="Times New Roman" panose="02020603050405020304" pitchFamily="18" charset="0"/>
              </a:rPr>
              <a:t>Mamello</a:t>
            </a:r>
            <a:r>
              <a:rPr lang="en-ZA" sz="2100" dirty="0">
                <a:latin typeface="Times New Roman" panose="02020603050405020304" pitchFamily="18" charset="0"/>
                <a:ea typeface="Times New Roman" panose="02020603050405020304" pitchFamily="18" charset="0"/>
                <a:cs typeface="Times New Roman" panose="02020603050405020304" pitchFamily="18" charset="0"/>
              </a:rPr>
              <a:t> and Phomolong that will be alleviated by construction of a dedicated pipeline to provide water services to these communities;</a:t>
            </a:r>
          </a:p>
          <a:p>
            <a:pPr lvl="0" algn="just">
              <a:lnSpc>
                <a:spcPct val="100000"/>
              </a:lnSpc>
              <a:spcBef>
                <a:spcPts val="0"/>
              </a:spcBef>
              <a:buFont typeface="Wingdings" panose="05000000000000000000" pitchFamily="2" charset="2"/>
              <a:buChar char="§"/>
            </a:pPr>
            <a:r>
              <a:rPr lang="en-ZA" sz="2100" dirty="0">
                <a:latin typeface="Times New Roman" panose="02020603050405020304" pitchFamily="18" charset="0"/>
                <a:ea typeface="Times New Roman" panose="02020603050405020304" pitchFamily="18" charset="0"/>
                <a:cs typeface="Times New Roman" panose="02020603050405020304" pitchFamily="18" charset="0"/>
              </a:rPr>
              <a:t>Leveraging resources for the replacement of cement asbestos pipe that are prone to bursting and constitute a significant proportion of water network in the </a:t>
            </a:r>
            <a:r>
              <a:rPr lang="en-ZA" sz="2100" dirty="0" smtClean="0">
                <a:latin typeface="Times New Roman" panose="02020603050405020304" pitchFamily="18" charset="0"/>
                <a:ea typeface="Times New Roman" panose="02020603050405020304" pitchFamily="18" charset="0"/>
                <a:cs typeface="Times New Roman" panose="02020603050405020304" pitchFamily="18" charset="0"/>
              </a:rPr>
              <a:t>Municipality;</a:t>
            </a:r>
            <a:endParaRPr lang="en-ZA" sz="21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
            </a:pPr>
            <a:r>
              <a:rPr lang="en-ZA" sz="2100" dirty="0">
                <a:latin typeface="Times New Roman" panose="02020603050405020304" pitchFamily="18" charset="0"/>
                <a:ea typeface="Times New Roman" panose="02020603050405020304" pitchFamily="18" charset="0"/>
                <a:cs typeface="Times New Roman" panose="02020603050405020304" pitchFamily="18" charset="0"/>
              </a:rPr>
              <a:t>Conducting of prompt maintenance of our water and waste water service delivery infrastructure and eradication of the mentioned basic sanitation backlog;</a:t>
            </a:r>
          </a:p>
          <a:p>
            <a:pPr lvl="0" algn="just">
              <a:lnSpc>
                <a:spcPct val="100000"/>
              </a:lnSpc>
              <a:spcBef>
                <a:spcPts val="0"/>
              </a:spcBef>
              <a:buFont typeface="Wingdings" panose="05000000000000000000" pitchFamily="2" charset="2"/>
              <a:buChar char="§"/>
            </a:pPr>
            <a:r>
              <a:rPr lang="en-ZA" sz="2100" dirty="0">
                <a:latin typeface="Times New Roman" panose="02020603050405020304" pitchFamily="18" charset="0"/>
                <a:ea typeface="Times New Roman" panose="02020603050405020304" pitchFamily="18" charset="0"/>
                <a:cs typeface="Times New Roman" panose="02020603050405020304" pitchFamily="18" charset="0"/>
              </a:rPr>
              <a:t>Sourcing of resources for the refurbishment of Waste Water Treatment Works and avoid the discharging of raw sewer into the Vaal River System;</a:t>
            </a:r>
          </a:p>
          <a:p>
            <a:pPr lvl="0" algn="just">
              <a:lnSpc>
                <a:spcPct val="100000"/>
              </a:lnSpc>
              <a:spcBef>
                <a:spcPts val="0"/>
              </a:spcBef>
              <a:buFont typeface="Wingdings" panose="05000000000000000000" pitchFamily="2" charset="2"/>
              <a:buChar char="§"/>
            </a:pPr>
            <a:r>
              <a:rPr lang="en-ZA" sz="2100" dirty="0">
                <a:latin typeface="Times New Roman" panose="02020603050405020304" pitchFamily="18" charset="0"/>
                <a:ea typeface="Times New Roman" panose="02020603050405020304" pitchFamily="18" charset="0"/>
                <a:cs typeface="Times New Roman" panose="02020603050405020304" pitchFamily="18" charset="0"/>
              </a:rPr>
              <a:t>Leveraging additional resources for addressing roads and storm-water backlogs standing at </a:t>
            </a:r>
            <a:r>
              <a:rPr lang="en-ZA" sz="2100" b="1" i="1" dirty="0">
                <a:latin typeface="Times New Roman" panose="02020603050405020304" pitchFamily="18" charset="0"/>
                <a:ea typeface="Times New Roman" panose="02020603050405020304" pitchFamily="18" charset="0"/>
                <a:cs typeface="Times New Roman" panose="02020603050405020304" pitchFamily="18" charset="0"/>
              </a:rPr>
              <a:t>224.54km and will need a capital outlay of R225 million to eradicate. This backlog represents 68.59% of the total road network of 327.32 km that criss-crosses the municipal area;</a:t>
            </a:r>
            <a:endParaRPr lang="en-ZA" sz="2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
            </a:pPr>
            <a:endParaRPr lang="en-ZA" sz="21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n-ZA" sz="21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1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1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1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1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1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100" dirty="0" smtClean="0">
                <a:latin typeface="Times New Roman" panose="02020603050405020304" pitchFamily="18" charset="0"/>
                <a:cs typeface="Times New Roman" panose="02020603050405020304" pitchFamily="18" charset="0"/>
              </a:rPr>
              <a:t> </a:t>
            </a:r>
            <a:endParaRPr lang="en-ZA" sz="21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1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569559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751562"/>
          </a:xfrm>
        </p:spPr>
        <p:txBody>
          <a:bodyPr>
            <a:noAutofit/>
          </a:bodyPr>
          <a:lstStyle/>
          <a:p>
            <a:pPr algn="ctr">
              <a:defRPr/>
            </a:pPr>
            <a:r>
              <a:rPr lang="en-US" sz="2800" b="1" cap="all" dirty="0" smtClean="0">
                <a:latin typeface="Times New Roman" pitchFamily="18" charset="0"/>
                <a:cs typeface="Times New Roman" pitchFamily="18" charset="0"/>
              </a:rPr>
              <a:t>Service delivery – CHALLENGES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03200" y="751562"/>
            <a:ext cx="8686800" cy="5457852"/>
          </a:xfrm>
        </p:spPr>
        <p:txBody>
          <a:bodyPr>
            <a:noAutofit/>
          </a:bodyPr>
          <a:lstStyle/>
          <a:p>
            <a:pPr marL="342900" lvl="0" indent="-342900" algn="just">
              <a:lnSpc>
                <a:spcPct val="100000"/>
              </a:lnSpc>
              <a:spcBef>
                <a:spcPts val="0"/>
              </a:spcBef>
              <a:buFont typeface="+mj-lt"/>
              <a:buAutoNum type="alphaLcParenR"/>
            </a:pPr>
            <a:r>
              <a:rPr lang="en-ZA" sz="2400" dirty="0">
                <a:latin typeface="Times New Roman" panose="02020603050405020304" pitchFamily="18" charset="0"/>
                <a:ea typeface="Times New Roman" panose="02020603050405020304" pitchFamily="18" charset="0"/>
                <a:cs typeface="Times New Roman" panose="02020603050405020304" pitchFamily="18" charset="0"/>
              </a:rPr>
              <a:t>Inadequate municipal fleet, that encumbers the </a:t>
            </a:r>
            <a:r>
              <a:rPr lang="en-ZA" sz="2400" dirty="0" smtClean="0">
                <a:latin typeface="Times New Roman" panose="02020603050405020304" pitchFamily="18" charset="0"/>
                <a:ea typeface="Times New Roman" panose="02020603050405020304" pitchFamily="18" charset="0"/>
                <a:cs typeface="Times New Roman" panose="02020603050405020304" pitchFamily="18" charset="0"/>
              </a:rPr>
              <a:t>Municipality </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in providing prompt and reliable municipal services such as refuse removal and maintenance of the bulk water, sanitation and roads and storm-water infrastructure;</a:t>
            </a:r>
          </a:p>
          <a:p>
            <a:pPr marL="342900" lvl="0" indent="-342900" algn="just">
              <a:lnSpc>
                <a:spcPct val="100000"/>
              </a:lnSpc>
              <a:spcBef>
                <a:spcPts val="0"/>
              </a:spcBef>
              <a:buFont typeface="+mj-lt"/>
              <a:buAutoNum type="alphaLcParenR"/>
            </a:pPr>
            <a:r>
              <a:rPr lang="en-ZA" sz="2400" b="1" i="1" dirty="0">
                <a:latin typeface="Times New Roman" panose="02020603050405020304" pitchFamily="18" charset="0"/>
                <a:ea typeface="Times New Roman" panose="02020603050405020304" pitchFamily="18" charset="0"/>
                <a:cs typeface="Times New Roman" panose="02020603050405020304" pitchFamily="18" charset="0"/>
              </a:rPr>
              <a:t>Restoration of waste removal services on a Weekly basis in all the towns and periodic removal of illegal dumping sites</a:t>
            </a:r>
            <a:r>
              <a:rPr lang="en-ZA" sz="2400" dirty="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00000"/>
              </a:lnSpc>
              <a:spcBef>
                <a:spcPts val="0"/>
              </a:spcBef>
              <a:buFont typeface="+mj-lt"/>
              <a:buAutoNum type="alphaLcParenR"/>
            </a:pPr>
            <a:r>
              <a:rPr lang="en-GB" sz="2400" dirty="0">
                <a:latin typeface="Times New Roman" panose="02020603050405020304" pitchFamily="18" charset="0"/>
                <a:ea typeface="Times New Roman" panose="02020603050405020304" pitchFamily="18" charset="0"/>
                <a:cs typeface="Times New Roman" panose="02020603050405020304" pitchFamily="18" charset="0"/>
              </a:rPr>
              <a:t>Non-maintenance of parks and open areas, non-pruning of trees in busy streets and this affects flow of traffic;</a:t>
            </a:r>
            <a:endParaRPr lang="en-ZA"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en-GB" sz="2400" dirty="0">
                <a:latin typeface="Times New Roman" panose="02020603050405020304" pitchFamily="18" charset="0"/>
                <a:ea typeface="Times New Roman" panose="02020603050405020304" pitchFamily="18" charset="0"/>
                <a:cs typeface="Times New Roman" panose="02020603050405020304" pitchFamily="18" charset="0"/>
              </a:rPr>
              <a:t>Digging of graves, non maintenance of public amenities; and</a:t>
            </a:r>
          </a:p>
          <a:p>
            <a:pPr marL="342900" lvl="0" indent="-342900" algn="just">
              <a:lnSpc>
                <a:spcPct val="100000"/>
              </a:lnSpc>
              <a:spcBef>
                <a:spcPts val="0"/>
              </a:spcBef>
              <a:buFont typeface="+mj-lt"/>
              <a:buAutoNum type="alphaLcParenR"/>
            </a:pPr>
            <a:r>
              <a:rPr lang="en-GB" sz="2400" dirty="0">
                <a:latin typeface="Times New Roman" panose="02020603050405020304" pitchFamily="18" charset="0"/>
                <a:ea typeface="Times New Roman" panose="02020603050405020304" pitchFamily="18" charset="0"/>
                <a:cs typeface="Times New Roman" panose="02020603050405020304" pitchFamily="18" charset="0"/>
              </a:rPr>
              <a:t>Non-complying landfill sites.</a:t>
            </a:r>
            <a:endParaRPr lang="en-ZA"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
            </a:pPr>
            <a:endParaRPr lang="en-ZA" sz="24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ZA"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69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194740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Back ground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14917"/>
            <a:ext cx="8686800" cy="5038209"/>
          </a:xfrm>
        </p:spPr>
        <p:txBody>
          <a:bodyPr>
            <a:noAutofit/>
          </a:bodyPr>
          <a:lstStyle/>
          <a:p>
            <a:pPr algn="just">
              <a:lnSpc>
                <a:spcPct val="100000"/>
              </a:lnSpc>
              <a:spcBef>
                <a:spcPts val="0"/>
              </a:spcBef>
            </a:pPr>
            <a:r>
              <a:rPr lang="en-ZA" sz="2400" dirty="0" smtClean="0">
                <a:latin typeface="Times New Roman" panose="02020603050405020304" pitchFamily="18" charset="0"/>
                <a:cs typeface="Times New Roman" panose="02020603050405020304" pitchFamily="18" charset="0"/>
              </a:rPr>
              <a:t>The </a:t>
            </a:r>
            <a:r>
              <a:rPr lang="en-ZA" sz="2400" dirty="0">
                <a:latin typeface="Times New Roman" panose="02020603050405020304" pitchFamily="18" charset="0"/>
                <a:cs typeface="Times New Roman" panose="02020603050405020304" pitchFamily="18" charset="0"/>
              </a:rPr>
              <a:t>Free State Provincial HOD: COGTA submitted the Terms of Reference to the State Attorney for a legal opinion. The opinion once received was tabled before the War Room. It indicated that the Provincial EXCO was within its rights to invoke section 139(5)(a) and (c) and further that interventions are not intrusive but intended to support and assist municipalities in turning around.</a:t>
            </a:r>
          </a:p>
          <a:p>
            <a:pPr algn="just">
              <a:lnSpc>
                <a:spcPct val="100000"/>
              </a:lnSpc>
              <a:spcBef>
                <a:spcPts val="0"/>
              </a:spcBef>
            </a:pPr>
            <a:r>
              <a:rPr lang="en-ZA" sz="2400" dirty="0" smtClean="0">
                <a:latin typeface="Times New Roman" panose="02020603050405020304" pitchFamily="18" charset="0"/>
                <a:cs typeface="Times New Roman" panose="02020603050405020304" pitchFamily="18" charset="0"/>
              </a:rPr>
              <a:t>It </a:t>
            </a:r>
            <a:r>
              <a:rPr lang="en-ZA" sz="2400" dirty="0">
                <a:latin typeface="Times New Roman" panose="02020603050405020304" pitchFamily="18" charset="0"/>
                <a:cs typeface="Times New Roman" panose="02020603050405020304" pitchFamily="18" charset="0"/>
              </a:rPr>
              <a:t>is worth noting that the Municipal Council on considering a report on the Terms of Reference resolved that whilst it notes these they should be subjected to further legal interpretation and opinion.</a:t>
            </a:r>
          </a:p>
          <a:p>
            <a:pPr algn="just">
              <a:lnSpc>
                <a:spcPct val="100000"/>
              </a:lnSpc>
              <a:spcBef>
                <a:spcPts val="0"/>
              </a:spcBef>
            </a:pPr>
            <a:r>
              <a:rPr lang="en-ZA" sz="2400" dirty="0" smtClean="0">
                <a:latin typeface="Times New Roman" panose="02020603050405020304" pitchFamily="18" charset="0"/>
                <a:cs typeface="Times New Roman" panose="02020603050405020304" pitchFamily="18" charset="0"/>
              </a:rPr>
              <a:t>The </a:t>
            </a:r>
            <a:r>
              <a:rPr lang="en-ZA" sz="2400" dirty="0">
                <a:latin typeface="Times New Roman" panose="02020603050405020304" pitchFamily="18" charset="0"/>
                <a:cs typeface="Times New Roman" panose="02020603050405020304" pitchFamily="18" charset="0"/>
              </a:rPr>
              <a:t>uncertainty created by the doubt cast on the legality of the intervention, its powers and authority, has made it difficult for the Intervention Team to enforce some of the critical decisions that could be impactful.</a:t>
            </a:r>
            <a:endParaRPr lang="en-US" sz="24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814003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311972" y="677497"/>
            <a:ext cx="8444678" cy="5499467"/>
          </a:xfrm>
        </p:spPr>
        <p:txBody>
          <a:bodyPr>
            <a:normAutofit/>
          </a:bodyPr>
          <a:lstStyle/>
          <a:p>
            <a:pPr marL="0" indent="0" algn="just">
              <a:buNone/>
            </a:pPr>
            <a:endParaRPr lang="en-US" sz="1600" dirty="0">
              <a:latin typeface="Times New Roman" panose="02020603050405020304" pitchFamily="18" charset="0"/>
              <a:cs typeface="Times New Roman" panose="02020603050405020304" pitchFamily="18" charset="0"/>
            </a:endParaRPr>
          </a:p>
          <a:p>
            <a:pPr marL="0" indent="0" algn="just">
              <a:buNone/>
            </a:pPr>
            <a:endParaRPr lang="en-US" sz="1600" dirty="0" smtClean="0">
              <a:latin typeface="Times New Roman" panose="02020603050405020304" pitchFamily="18" charset="0"/>
              <a:cs typeface="Times New Roman" panose="02020603050405020304" pitchFamily="18" charset="0"/>
            </a:endParaRPr>
          </a:p>
          <a:p>
            <a:pPr marL="0" indent="0" algn="just">
              <a:buNone/>
            </a:pPr>
            <a:endParaRPr lang="en-US" sz="1600" dirty="0">
              <a:latin typeface="Times New Roman" panose="02020603050405020304" pitchFamily="18" charset="0"/>
              <a:cs typeface="Times New Roman" panose="02020603050405020304" pitchFamily="18" charset="0"/>
            </a:endParaRPr>
          </a:p>
          <a:p>
            <a:pPr marL="0" indent="0" algn="just">
              <a:buNone/>
            </a:pPr>
            <a:endParaRPr lang="en-US" sz="1600" dirty="0" smtClean="0">
              <a:latin typeface="Times New Roman" panose="02020603050405020304" pitchFamily="18" charset="0"/>
              <a:cs typeface="Times New Roman" panose="02020603050405020304" pitchFamily="18" charset="0"/>
            </a:endParaRPr>
          </a:p>
          <a:p>
            <a:pPr marL="0" indent="0" algn="just">
              <a:buNone/>
            </a:pPr>
            <a:endParaRPr lang="en-US" sz="1600" dirty="0">
              <a:latin typeface="Times New Roman" panose="02020603050405020304" pitchFamily="18" charset="0"/>
              <a:cs typeface="Times New Roman" panose="02020603050405020304" pitchFamily="18" charset="0"/>
            </a:endParaRPr>
          </a:p>
          <a:p>
            <a:pPr marL="0" indent="0" algn="just">
              <a:buNone/>
            </a:pPr>
            <a:endParaRPr lang="en-US" sz="1600" dirty="0" smtClean="0">
              <a:latin typeface="Times New Roman" panose="02020603050405020304" pitchFamily="18" charset="0"/>
              <a:cs typeface="Times New Roman" panose="02020603050405020304" pitchFamily="18" charset="0"/>
            </a:endParaRPr>
          </a:p>
          <a:p>
            <a:pPr marL="0" indent="0" algn="ctr">
              <a:buNone/>
            </a:pPr>
            <a:r>
              <a:rPr lang="en-US" sz="3200" b="1" dirty="0" smtClean="0">
                <a:latin typeface="Times New Roman" panose="02020603050405020304" pitchFamily="18" charset="0"/>
                <a:cs typeface="Times New Roman" panose="02020603050405020304" pitchFamily="18" charset="0"/>
              </a:rPr>
              <a:t>METSIMAHOLO LOCAL MUNICIPALITY</a:t>
            </a:r>
          </a:p>
          <a:p>
            <a:pPr algn="just"/>
            <a:endParaRPr lang="en-US" sz="1600" dirty="0" smtClean="0">
              <a:latin typeface="Times New Roman" panose="02020603050405020304" pitchFamily="18" charset="0"/>
              <a:cs typeface="Times New Roman" panose="02020603050405020304" pitchFamily="18" charset="0"/>
            </a:endParaRPr>
          </a:p>
          <a:p>
            <a:pPr algn="just"/>
            <a:endParaRPr lang="en-US" sz="1600" dirty="0" smtClean="0">
              <a:latin typeface="Times New Roman" panose="02020603050405020304" pitchFamily="18" charset="0"/>
              <a:cs typeface="Times New Roman" panose="02020603050405020304" pitchFamily="18" charset="0"/>
            </a:endParaRPr>
          </a:p>
          <a:p>
            <a:pPr algn="just"/>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a:p>
            <a:pPr algn="just" eaLnBrk="1" hangingPunct="1"/>
            <a:endParaRPr lang="en-US" sz="1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xfrm>
            <a:off x="6464594" y="6356351"/>
            <a:ext cx="2050755" cy="310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Times New Roman" panose="02020603050405020304" pitchFamily="18" charset="0"/>
                <a:cs typeface="Times New Roman" panose="02020603050405020304" pitchFamily="18" charset="0"/>
              </a:rPr>
              <a:pPr>
                <a:lnSpc>
                  <a:spcPct val="100000"/>
                </a:lnSpc>
                <a:spcBef>
                  <a:spcPct val="0"/>
                </a:spcBef>
                <a:buFont typeface="Times New Roman" panose="02020603050405020304" pitchFamily="18" charset="0"/>
                <a:buNone/>
              </a:pPr>
              <a:t>70</a:t>
            </a:fld>
            <a:endParaRPr lang="en-GB" sz="1200" b="1" dirty="0">
              <a:solidFill>
                <a:schemeClr val="tx1"/>
              </a:solidFill>
              <a:latin typeface="Times New Roman" panose="02020603050405020304" pitchFamily="18" charset="0"/>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25046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BACKGROUND</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algn="just">
              <a:lnSpc>
                <a:spcPct val="100000"/>
              </a:lnSpc>
              <a:spcBef>
                <a:spcPts val="0"/>
              </a:spcBef>
              <a:buFont typeface="Wingdings" panose="05000000000000000000" pitchFamily="2" charset="2"/>
              <a:buChar char="§"/>
            </a:pPr>
            <a:r>
              <a:rPr lang="en-ZA" sz="2300" dirty="0">
                <a:latin typeface="Times New Roman" panose="02020603050405020304" pitchFamily="18" charset="0"/>
                <a:cs typeface="Times New Roman" panose="02020603050405020304" pitchFamily="18" charset="0"/>
              </a:rPr>
              <a:t>On the 11th of February 2020, the Free State Provincial Executive</a:t>
            </a:r>
            <a:br>
              <a:rPr lang="en-ZA" sz="2300" dirty="0">
                <a:latin typeface="Times New Roman" panose="02020603050405020304" pitchFamily="18" charset="0"/>
                <a:cs typeface="Times New Roman" panose="02020603050405020304" pitchFamily="18" charset="0"/>
              </a:rPr>
            </a:br>
            <a:r>
              <a:rPr lang="en-ZA" sz="2300" dirty="0">
                <a:latin typeface="Times New Roman" panose="02020603050405020304" pitchFamily="18" charset="0"/>
                <a:cs typeface="Times New Roman" panose="02020603050405020304" pitchFamily="18" charset="0"/>
              </a:rPr>
              <a:t>Council resolved to intervene in the affairs of the Metsimaholo Local</a:t>
            </a:r>
            <a:br>
              <a:rPr lang="en-ZA" sz="2300" dirty="0">
                <a:latin typeface="Times New Roman" panose="02020603050405020304" pitchFamily="18" charset="0"/>
                <a:cs typeface="Times New Roman" panose="02020603050405020304" pitchFamily="18" charset="0"/>
              </a:rPr>
            </a:br>
            <a:r>
              <a:rPr lang="en-ZA" sz="2300" dirty="0">
                <a:latin typeface="Times New Roman" panose="02020603050405020304" pitchFamily="18" charset="0"/>
                <a:cs typeface="Times New Roman" panose="02020603050405020304" pitchFamily="18" charset="0"/>
              </a:rPr>
              <a:t>Municipality (MLM), thus placed it under administration</a:t>
            </a:r>
            <a:r>
              <a:rPr lang="en-ZA" sz="2300"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
            </a:pPr>
            <a:r>
              <a:rPr lang="en-ZA" sz="2300" dirty="0" smtClean="0">
                <a:latin typeface="Times New Roman" panose="02020603050405020304" pitchFamily="18" charset="0"/>
                <a:cs typeface="Times New Roman" panose="02020603050405020304" pitchFamily="18" charset="0"/>
              </a:rPr>
              <a:t>The </a:t>
            </a:r>
            <a:r>
              <a:rPr lang="en-ZA" sz="2300" dirty="0">
                <a:latin typeface="Times New Roman" panose="02020603050405020304" pitchFamily="18" charset="0"/>
                <a:cs typeface="Times New Roman" panose="02020603050405020304" pitchFamily="18" charset="0"/>
              </a:rPr>
              <a:t>decision was informed by challenges and failures of the</a:t>
            </a:r>
            <a:br>
              <a:rPr lang="en-ZA" sz="2300" dirty="0">
                <a:latin typeface="Times New Roman" panose="02020603050405020304" pitchFamily="18" charset="0"/>
                <a:cs typeface="Times New Roman" panose="02020603050405020304" pitchFamily="18" charset="0"/>
              </a:rPr>
            </a:br>
            <a:r>
              <a:rPr lang="en-ZA" sz="2300" dirty="0" smtClean="0">
                <a:latin typeface="Times New Roman" panose="02020603050405020304" pitchFamily="18" charset="0"/>
                <a:cs typeface="Times New Roman" panose="02020603050405020304" pitchFamily="18" charset="0"/>
              </a:rPr>
              <a:t>Municipality </a:t>
            </a:r>
            <a:r>
              <a:rPr lang="en-ZA" sz="2300" dirty="0">
                <a:latin typeface="Times New Roman" panose="02020603050405020304" pitchFamily="18" charset="0"/>
                <a:cs typeface="Times New Roman" panose="02020603050405020304" pitchFamily="18" charset="0"/>
              </a:rPr>
              <a:t>and its governance structures to meet regulatory and</a:t>
            </a:r>
            <a:br>
              <a:rPr lang="en-ZA" sz="2300" dirty="0">
                <a:latin typeface="Times New Roman" panose="02020603050405020304" pitchFamily="18" charset="0"/>
                <a:cs typeface="Times New Roman" panose="02020603050405020304" pitchFamily="18" charset="0"/>
              </a:rPr>
            </a:br>
            <a:r>
              <a:rPr lang="en-ZA" sz="2300" dirty="0">
                <a:latin typeface="Times New Roman" panose="02020603050405020304" pitchFamily="18" charset="0"/>
                <a:cs typeface="Times New Roman" panose="02020603050405020304" pitchFamily="18" charset="0"/>
              </a:rPr>
              <a:t>constitutional obligations of the </a:t>
            </a:r>
            <a:r>
              <a:rPr lang="en-ZA" sz="2300" dirty="0" smtClean="0">
                <a:latin typeface="Times New Roman" panose="02020603050405020304" pitchFamily="18" charset="0"/>
                <a:cs typeface="Times New Roman" panose="02020603050405020304" pitchFamily="18" charset="0"/>
              </a:rPr>
              <a:t>Municipality.</a:t>
            </a:r>
          </a:p>
          <a:p>
            <a:pPr algn="just">
              <a:lnSpc>
                <a:spcPct val="100000"/>
              </a:lnSpc>
              <a:spcBef>
                <a:spcPts val="0"/>
              </a:spcBef>
              <a:buFont typeface="Wingdings" panose="05000000000000000000" pitchFamily="2" charset="2"/>
              <a:buChar char="§"/>
            </a:pPr>
            <a:r>
              <a:rPr lang="en-ZA" sz="2300" dirty="0" smtClean="0">
                <a:latin typeface="Times New Roman" panose="02020603050405020304" pitchFamily="18" charset="0"/>
                <a:cs typeface="Times New Roman" panose="02020603050405020304" pitchFamily="18" charset="0"/>
              </a:rPr>
              <a:t>On </a:t>
            </a:r>
            <a:r>
              <a:rPr lang="en-ZA" sz="2300" dirty="0">
                <a:latin typeface="Times New Roman" panose="02020603050405020304" pitchFamily="18" charset="0"/>
                <a:cs typeface="Times New Roman" panose="02020603050405020304" pitchFamily="18" charset="0"/>
              </a:rPr>
              <a:t>the 20th of February 2020, Member of Executive Committee (MEC</a:t>
            </a:r>
            <a:r>
              <a:rPr lang="en-ZA" sz="2300" dirty="0" smtClean="0">
                <a:latin typeface="Times New Roman" panose="02020603050405020304" pitchFamily="18" charset="0"/>
                <a:cs typeface="Times New Roman" panose="02020603050405020304" pitchFamily="18" charset="0"/>
              </a:rPr>
              <a:t>) of </a:t>
            </a:r>
            <a:r>
              <a:rPr lang="en-ZA" sz="2300" dirty="0">
                <a:latin typeface="Times New Roman" panose="02020603050405020304" pitchFamily="18" charset="0"/>
                <a:cs typeface="Times New Roman" panose="02020603050405020304" pitchFamily="18" charset="0"/>
              </a:rPr>
              <a:t>Cooperative Governance and Traditional Affairs (COGTA), Mr </a:t>
            </a:r>
            <a:r>
              <a:rPr lang="en-ZA" sz="2300" dirty="0" smtClean="0">
                <a:latin typeface="Times New Roman" panose="02020603050405020304" pitchFamily="18" charset="0"/>
                <a:cs typeface="Times New Roman" panose="02020603050405020304" pitchFamily="18" charset="0"/>
              </a:rPr>
              <a:t>S.T. Nxangisa </a:t>
            </a:r>
            <a:r>
              <a:rPr lang="en-ZA" sz="2300" dirty="0">
                <a:latin typeface="Times New Roman" panose="02020603050405020304" pitchFamily="18" charset="0"/>
                <a:cs typeface="Times New Roman" panose="02020603050405020304" pitchFamily="18" charset="0"/>
              </a:rPr>
              <a:t>announced in Council that Metsimaholo Local </a:t>
            </a:r>
            <a:r>
              <a:rPr lang="en-ZA" sz="2300" dirty="0" smtClean="0">
                <a:latin typeface="Times New Roman" panose="02020603050405020304" pitchFamily="18" charset="0"/>
                <a:cs typeface="Times New Roman" panose="02020603050405020304" pitchFamily="18" charset="0"/>
              </a:rPr>
              <a:t>Municipality (</a:t>
            </a:r>
            <a:r>
              <a:rPr lang="en-ZA" sz="2300" dirty="0">
                <a:latin typeface="Times New Roman" panose="02020603050405020304" pitchFamily="18" charset="0"/>
                <a:cs typeface="Times New Roman" panose="02020603050405020304" pitchFamily="18" charset="0"/>
              </a:rPr>
              <a:t>MLM) is forthwith placed under provincial </a:t>
            </a:r>
            <a:r>
              <a:rPr lang="en-ZA" sz="2300" dirty="0" smtClean="0">
                <a:latin typeface="Times New Roman" panose="02020603050405020304" pitchFamily="18" charset="0"/>
                <a:cs typeface="Times New Roman" panose="02020603050405020304" pitchFamily="18" charset="0"/>
              </a:rPr>
              <a:t>administration under Section </a:t>
            </a:r>
            <a:r>
              <a:rPr lang="en-ZA" sz="2300" dirty="0">
                <a:latin typeface="Times New Roman" panose="02020603050405020304" pitchFamily="18" charset="0"/>
                <a:cs typeface="Times New Roman" panose="02020603050405020304" pitchFamily="18" charset="0"/>
              </a:rPr>
              <a:t>139 (1) (b) of the Constitution of the Republic of South Africa</a:t>
            </a:r>
            <a:r>
              <a:rPr lang="en-ZA"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611260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BACKGROUND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algn="just">
              <a:lnSpc>
                <a:spcPct val="100000"/>
              </a:lnSpc>
              <a:spcBef>
                <a:spcPts val="0"/>
              </a:spcBef>
              <a:buFont typeface="Wingdings" panose="05000000000000000000" pitchFamily="2" charset="2"/>
              <a:buChar char="§"/>
            </a:pPr>
            <a:r>
              <a:rPr lang="en-US" sz="2300" dirty="0" smtClean="0">
                <a:latin typeface="Times New Roman" panose="02020603050405020304" pitchFamily="18" charset="0"/>
                <a:cs typeface="Times New Roman" panose="02020603050405020304" pitchFamily="18" charset="0"/>
              </a:rPr>
              <a:t>An Administration Team comprising of the following members were seconded:</a:t>
            </a:r>
          </a:p>
          <a:p>
            <a:pPr marL="0" indent="0" algn="just">
              <a:lnSpc>
                <a:spcPct val="100000"/>
              </a:lnSpc>
              <a:spcBef>
                <a:spcPts val="0"/>
              </a:spcBef>
              <a:buNone/>
            </a:pPr>
            <a:endParaRPr lang="en-US" sz="2300" dirty="0">
              <a:latin typeface="Times New Roman" panose="02020603050405020304" pitchFamily="18" charset="0"/>
              <a:cs typeface="Times New Roman" panose="02020603050405020304" pitchFamily="18" charset="0"/>
            </a:endParaRPr>
          </a:p>
          <a:p>
            <a:pPr marL="631825" indent="-457200" algn="just">
              <a:lnSpc>
                <a:spcPct val="100000"/>
              </a:lnSpc>
              <a:spcBef>
                <a:spcPts val="0"/>
              </a:spcBef>
              <a:buAutoNum type="arabicPeriod"/>
            </a:pPr>
            <a:r>
              <a:rPr lang="en-US" sz="2300" dirty="0" err="1" smtClean="0">
                <a:latin typeface="Times New Roman" panose="02020603050405020304" pitchFamily="18" charset="0"/>
                <a:cs typeface="Times New Roman" panose="02020603050405020304" pitchFamily="18" charset="0"/>
              </a:rPr>
              <a:t>Tebogo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Manele</a:t>
            </a:r>
            <a:r>
              <a:rPr lang="en-US" sz="2300" dirty="0" smtClean="0">
                <a:latin typeface="Times New Roman" panose="02020603050405020304" pitchFamily="18" charset="0"/>
                <a:cs typeface="Times New Roman" panose="02020603050405020304" pitchFamily="18" charset="0"/>
              </a:rPr>
              <a:t>	Administrator</a:t>
            </a:r>
          </a:p>
          <a:p>
            <a:pPr marL="631825" indent="-457200" algn="just">
              <a:lnSpc>
                <a:spcPct val="100000"/>
              </a:lnSpc>
              <a:spcBef>
                <a:spcPts val="0"/>
              </a:spcBef>
              <a:buAutoNum type="arabicPeriod"/>
            </a:pPr>
            <a:r>
              <a:rPr lang="en-US" sz="2300" dirty="0" err="1" smtClean="0">
                <a:latin typeface="Times New Roman" panose="02020603050405020304" pitchFamily="18" charset="0"/>
                <a:cs typeface="Times New Roman" panose="02020603050405020304" pitchFamily="18" charset="0"/>
              </a:rPr>
              <a:t>Motsumi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Mathe</a:t>
            </a:r>
            <a:r>
              <a:rPr lang="en-US" sz="2300" dirty="0" smtClean="0">
                <a:latin typeface="Times New Roman" panose="02020603050405020304" pitchFamily="18" charset="0"/>
                <a:cs typeface="Times New Roman" panose="02020603050405020304" pitchFamily="18" charset="0"/>
              </a:rPr>
              <a:t>	Acting Municipal Manager</a:t>
            </a:r>
          </a:p>
          <a:p>
            <a:pPr marL="631825" indent="-457200" algn="just">
              <a:lnSpc>
                <a:spcPct val="100000"/>
              </a:lnSpc>
              <a:spcBef>
                <a:spcPts val="0"/>
              </a:spcBef>
              <a:buAutoNum type="arabicPeriod"/>
            </a:pPr>
            <a:r>
              <a:rPr lang="en-US" sz="2300" dirty="0" err="1" smtClean="0">
                <a:latin typeface="Times New Roman" panose="02020603050405020304" pitchFamily="18" charset="0"/>
                <a:cs typeface="Times New Roman" panose="02020603050405020304" pitchFamily="18" charset="0"/>
              </a:rPr>
              <a:t>Bennet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Molotsi</a:t>
            </a:r>
            <a:r>
              <a:rPr lang="en-US" sz="2300" dirty="0" smtClean="0">
                <a:latin typeface="Times New Roman" panose="02020603050405020304" pitchFamily="18" charset="0"/>
                <a:cs typeface="Times New Roman" panose="02020603050405020304" pitchFamily="18" charset="0"/>
              </a:rPr>
              <a:t>	Acting Director Corporate Services </a:t>
            </a:r>
            <a:r>
              <a:rPr lang="en-US" sz="2300" b="1" dirty="0" smtClean="0">
                <a:latin typeface="Times New Roman" panose="02020603050405020304" pitchFamily="18" charset="0"/>
                <a:cs typeface="Times New Roman" panose="02020603050405020304" pitchFamily="18" charset="0"/>
              </a:rPr>
              <a:t>(deceased)</a:t>
            </a:r>
          </a:p>
          <a:p>
            <a:pPr marL="631825" indent="-457200" algn="just">
              <a:lnSpc>
                <a:spcPct val="100000"/>
              </a:lnSpc>
              <a:spcBef>
                <a:spcPts val="0"/>
              </a:spcBef>
              <a:buAutoNum type="arabicPeriod"/>
            </a:pPr>
            <a:r>
              <a:rPr lang="en-US" sz="2300" dirty="0" err="1" smtClean="0">
                <a:latin typeface="Times New Roman" panose="02020603050405020304" pitchFamily="18" charset="0"/>
                <a:cs typeface="Times New Roman" panose="02020603050405020304" pitchFamily="18" charset="0"/>
              </a:rPr>
              <a:t>Palesa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Qulunga</a:t>
            </a:r>
            <a:r>
              <a:rPr lang="en-US" sz="2300" dirty="0" smtClean="0">
                <a:latin typeface="Times New Roman" panose="02020603050405020304" pitchFamily="18" charset="0"/>
                <a:cs typeface="Times New Roman" panose="02020603050405020304" pitchFamily="18" charset="0"/>
              </a:rPr>
              <a:t>	Financial Advisor</a:t>
            </a:r>
          </a:p>
          <a:p>
            <a:pPr marL="631825" indent="-457200" algn="just">
              <a:lnSpc>
                <a:spcPct val="100000"/>
              </a:lnSpc>
              <a:spcBef>
                <a:spcPts val="0"/>
              </a:spcBef>
              <a:buAutoNum type="arabicPeriod"/>
            </a:pPr>
            <a:endParaRPr lang="en-US" sz="2300" dirty="0">
              <a:latin typeface="Times New Roman" panose="02020603050405020304" pitchFamily="18" charset="0"/>
              <a:cs typeface="Times New Roman" panose="02020603050405020304" pitchFamily="18" charset="0"/>
            </a:endParaRPr>
          </a:p>
          <a:p>
            <a:pPr marL="174625" indent="0" algn="just">
              <a:lnSpc>
                <a:spcPct val="100000"/>
              </a:lnSpc>
              <a:spcBef>
                <a:spcPts val="0"/>
              </a:spcBef>
              <a:buNone/>
            </a:pPr>
            <a:r>
              <a:rPr lang="en-US" sz="2300" dirty="0" smtClean="0">
                <a:latin typeface="Times New Roman" panose="02020603050405020304" pitchFamily="18" charset="0"/>
                <a:cs typeface="Times New Roman" panose="02020603050405020304" pitchFamily="18" charset="0"/>
              </a:rPr>
              <a:t>In March /April two more members of the Team were seconded:</a:t>
            </a:r>
          </a:p>
          <a:p>
            <a:pPr marL="174625" indent="0" algn="just">
              <a:lnSpc>
                <a:spcPct val="100000"/>
              </a:lnSpc>
              <a:spcBef>
                <a:spcPts val="0"/>
              </a:spcBef>
              <a:buNone/>
            </a:pPr>
            <a:endParaRPr lang="en-US" sz="2300" dirty="0">
              <a:latin typeface="Times New Roman" panose="02020603050405020304" pitchFamily="18" charset="0"/>
              <a:cs typeface="Times New Roman" panose="02020603050405020304" pitchFamily="18" charset="0"/>
            </a:endParaRPr>
          </a:p>
          <a:p>
            <a:pPr marL="631825" indent="-457200" algn="just">
              <a:lnSpc>
                <a:spcPct val="100000"/>
              </a:lnSpc>
              <a:spcBef>
                <a:spcPts val="0"/>
              </a:spcBef>
              <a:buAutoNum type="arabicPeriod" startAt="5"/>
            </a:pPr>
            <a:r>
              <a:rPr lang="en-US" sz="2300" dirty="0" err="1" smtClean="0">
                <a:latin typeface="Times New Roman" panose="02020603050405020304" pitchFamily="18" charset="0"/>
                <a:cs typeface="Times New Roman" panose="02020603050405020304" pitchFamily="18" charset="0"/>
              </a:rPr>
              <a:t>Luvkuyo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Ntoyi</a:t>
            </a:r>
            <a:r>
              <a:rPr lang="en-US" sz="2300" dirty="0" smtClean="0">
                <a:latin typeface="Times New Roman" panose="02020603050405020304" pitchFamily="18" charset="0"/>
                <a:cs typeface="Times New Roman" panose="02020603050405020304" pitchFamily="18" charset="0"/>
              </a:rPr>
              <a:t> 	Acting Director Technical Services</a:t>
            </a:r>
          </a:p>
          <a:p>
            <a:pPr marL="631825" indent="-457200" algn="just">
              <a:lnSpc>
                <a:spcPct val="100000"/>
              </a:lnSpc>
              <a:spcBef>
                <a:spcPts val="0"/>
              </a:spcBef>
              <a:buAutoNum type="arabicPeriod" startAt="5"/>
            </a:pPr>
            <a:r>
              <a:rPr lang="en-US" sz="2300" dirty="0" err="1" smtClean="0">
                <a:latin typeface="Times New Roman" panose="02020603050405020304" pitchFamily="18" charset="0"/>
                <a:cs typeface="Times New Roman" panose="02020603050405020304" pitchFamily="18" charset="0"/>
              </a:rPr>
              <a:t>Keneiwe</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Lepesa</a:t>
            </a:r>
            <a:r>
              <a:rPr lang="en-US" sz="2300" dirty="0" smtClean="0">
                <a:latin typeface="Times New Roman" panose="02020603050405020304" pitchFamily="18" charset="0"/>
                <a:cs typeface="Times New Roman" panose="02020603050405020304" pitchFamily="18" charset="0"/>
              </a:rPr>
              <a:t>	Acting CFO</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72</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46913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KEY DELIVERABLES OF THE ADMINISTRATION TEAM (TERMS OF REFERENCE)</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363538" indent="-363538" algn="just">
              <a:lnSpc>
                <a:spcPct val="100000"/>
              </a:lnSpc>
              <a:spcBef>
                <a:spcPts val="0"/>
              </a:spcBef>
              <a:buFont typeface="Wingdings" panose="05000000000000000000" pitchFamily="2" charset="2"/>
              <a:buChar char="§"/>
            </a:pPr>
            <a:r>
              <a:rPr lang="en-US" sz="2700" dirty="0" smtClean="0">
                <a:latin typeface="Times New Roman" panose="02020603050405020304" pitchFamily="18" charset="0"/>
                <a:cs typeface="Times New Roman" panose="02020603050405020304" pitchFamily="18" charset="0"/>
              </a:rPr>
              <a:t>The Administration Team was mandated to intervene and address the  following matters:</a:t>
            </a:r>
          </a:p>
          <a:p>
            <a:pPr algn="just">
              <a:lnSpc>
                <a:spcPct val="100000"/>
              </a:lnSpc>
              <a:spcBef>
                <a:spcPts val="0"/>
              </a:spcBef>
              <a:buFont typeface="Wingdings" panose="05000000000000000000" pitchFamily="2" charset="2"/>
              <a:buChar char="§"/>
            </a:pPr>
            <a:endParaRPr lang="en-US" sz="2700" dirty="0">
              <a:latin typeface="Times New Roman" panose="02020603050405020304" pitchFamily="18" charset="0"/>
              <a:cs typeface="Times New Roman" panose="02020603050405020304" pitchFamily="18" charset="0"/>
            </a:endParaRPr>
          </a:p>
          <a:p>
            <a:pPr marL="627063" algn="just">
              <a:lnSpc>
                <a:spcPct val="100000"/>
              </a:lnSpc>
              <a:spcBef>
                <a:spcPts val="0"/>
              </a:spcBef>
            </a:pPr>
            <a:r>
              <a:rPr lang="en-US" sz="2700" dirty="0" smtClean="0">
                <a:latin typeface="Times New Roman" panose="02020603050405020304" pitchFamily="18" charset="0"/>
                <a:cs typeface="Times New Roman" panose="02020603050405020304" pitchFamily="18" charset="0"/>
              </a:rPr>
              <a:t>Council’s failure to appoint Senior Managers (Section 56)</a:t>
            </a:r>
          </a:p>
          <a:p>
            <a:pPr marL="627063" algn="just">
              <a:lnSpc>
                <a:spcPct val="100000"/>
              </a:lnSpc>
              <a:spcBef>
                <a:spcPts val="0"/>
              </a:spcBef>
            </a:pPr>
            <a:r>
              <a:rPr lang="en-US" sz="2700" dirty="0" smtClean="0">
                <a:latin typeface="Times New Roman" panose="02020603050405020304" pitchFamily="18" charset="0"/>
                <a:cs typeface="Times New Roman" panose="02020603050405020304" pitchFamily="18" charset="0"/>
              </a:rPr>
              <a:t>Suspended Municipal Manager (Mr. </a:t>
            </a:r>
            <a:r>
              <a:rPr lang="en-US" sz="2700" dirty="0" err="1" smtClean="0">
                <a:latin typeface="Times New Roman" panose="02020603050405020304" pitchFamily="18" charset="0"/>
                <a:cs typeface="Times New Roman" panose="02020603050405020304" pitchFamily="18" charset="0"/>
              </a:rPr>
              <a:t>Molala</a:t>
            </a:r>
            <a:r>
              <a:rPr lang="en-US" sz="2700" dirty="0" smtClean="0">
                <a:latin typeface="Times New Roman" panose="02020603050405020304" pitchFamily="18" charset="0"/>
                <a:cs typeface="Times New Roman" panose="02020603050405020304" pitchFamily="18" charset="0"/>
              </a:rPr>
              <a:t>)</a:t>
            </a:r>
          </a:p>
          <a:p>
            <a:pPr marL="627063" algn="just">
              <a:lnSpc>
                <a:spcPct val="100000"/>
              </a:lnSpc>
              <a:spcBef>
                <a:spcPts val="0"/>
              </a:spcBef>
            </a:pPr>
            <a:r>
              <a:rPr lang="en-US" sz="2700" dirty="0" smtClean="0">
                <a:latin typeface="Times New Roman" panose="02020603050405020304" pitchFamily="18" charset="0"/>
                <a:cs typeface="Times New Roman" panose="02020603050405020304" pitchFamily="18" charset="0"/>
              </a:rPr>
              <a:t>Instability in the Municipality and revived Service Delivery</a:t>
            </a:r>
          </a:p>
          <a:p>
            <a:pPr marL="627063" algn="just">
              <a:lnSpc>
                <a:spcPct val="100000"/>
              </a:lnSpc>
              <a:spcBef>
                <a:spcPts val="0"/>
              </a:spcBef>
            </a:pPr>
            <a:r>
              <a:rPr lang="en-US" sz="2700" dirty="0" smtClean="0">
                <a:latin typeface="Times New Roman" panose="02020603050405020304" pitchFamily="18" charset="0"/>
                <a:cs typeface="Times New Roman" panose="02020603050405020304" pitchFamily="18" charset="0"/>
              </a:rPr>
              <a:t>Finance Management and Supply Chain Management</a:t>
            </a:r>
          </a:p>
          <a:p>
            <a:pPr marL="627063" algn="just">
              <a:lnSpc>
                <a:spcPct val="100000"/>
              </a:lnSpc>
              <a:spcBef>
                <a:spcPts val="0"/>
              </a:spcBef>
            </a:pPr>
            <a:r>
              <a:rPr lang="en-US" sz="2700" dirty="0" smtClean="0">
                <a:latin typeface="Times New Roman" panose="02020603050405020304" pitchFamily="18" charset="0"/>
                <a:cs typeface="Times New Roman" panose="02020603050405020304" pitchFamily="18" charset="0"/>
              </a:rPr>
              <a:t>2018/19 Audit Outcomes</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73</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571251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Council’s failure to appoint Senior Managers (Section 56)</a:t>
            </a:r>
          </a:p>
          <a:p>
            <a:pPr marL="0" indent="0" algn="just">
              <a:lnSpc>
                <a:spcPct val="100000"/>
              </a:lnSpc>
              <a:spcBef>
                <a:spcPts val="0"/>
              </a:spcBef>
              <a:buNone/>
            </a:pPr>
            <a:endParaRPr lang="en-US" sz="2400" b="1" dirty="0">
              <a:latin typeface="Times New Roman" panose="02020603050405020304" pitchFamily="18" charset="0"/>
              <a:cs typeface="Times New Roman" panose="02020603050405020304" pitchFamily="18" charset="0"/>
            </a:endParaRPr>
          </a:p>
          <a:p>
            <a:pPr marL="263525" indent="-263525"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In July 2020, the Administrator recommended appointment of Acting Senior Managers:</a:t>
            </a:r>
          </a:p>
          <a:p>
            <a:pPr marL="0" indent="0" algn="just">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714375" indent="-450850" algn="just">
              <a:lnSpc>
                <a:spcPct val="100000"/>
              </a:lnSpc>
              <a:spcBef>
                <a:spcPts val="0"/>
              </a:spcBef>
            </a:pPr>
            <a:r>
              <a:rPr lang="en-US" sz="2400" dirty="0" err="1" smtClean="0">
                <a:latin typeface="Times New Roman" panose="02020603050405020304" pitchFamily="18" charset="0"/>
                <a:cs typeface="Times New Roman" panose="02020603050405020304" pitchFamily="18" charset="0"/>
              </a:rPr>
              <a:t>Dr</a:t>
            </a:r>
            <a:r>
              <a:rPr lang="en-US" sz="2400" dirty="0" smtClean="0">
                <a:latin typeface="Times New Roman" panose="02020603050405020304" pitchFamily="18" charset="0"/>
                <a:cs typeface="Times New Roman" panose="02020603050405020304" pitchFamily="18" charset="0"/>
              </a:rPr>
              <a:t> Gino </a:t>
            </a:r>
            <a:r>
              <a:rPr lang="en-US" sz="2400" dirty="0" err="1" smtClean="0">
                <a:latin typeface="Times New Roman" panose="02020603050405020304" pitchFamily="18" charset="0"/>
                <a:cs typeface="Times New Roman" panose="02020603050405020304" pitchFamily="18" charset="0"/>
              </a:rPr>
              <a:t>Alberts</a:t>
            </a:r>
            <a:r>
              <a:rPr lang="en-US" sz="2400" dirty="0" smtClean="0">
                <a:latin typeface="Times New Roman" panose="02020603050405020304" pitchFamily="18" charset="0"/>
                <a:cs typeface="Times New Roman" panose="02020603050405020304" pitchFamily="18" charset="0"/>
              </a:rPr>
              <a:t> (Social Services)</a:t>
            </a:r>
          </a:p>
          <a:p>
            <a:pPr marL="714375" indent="-450850" algn="just">
              <a:lnSpc>
                <a:spcPct val="100000"/>
              </a:lnSpc>
              <a:spcBef>
                <a:spcPts val="0"/>
              </a:spcBef>
            </a:pPr>
            <a:r>
              <a:rPr lang="en-US" sz="2400" dirty="0" err="1" smtClean="0">
                <a:latin typeface="Times New Roman" panose="02020603050405020304" pitchFamily="18" charset="0"/>
                <a:cs typeface="Times New Roman" panose="02020603050405020304" pitchFamily="18" charset="0"/>
              </a:rPr>
              <a:t>Ms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Keneuwe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Lepesa</a:t>
            </a:r>
            <a:r>
              <a:rPr lang="en-US" sz="2400" dirty="0" smtClean="0">
                <a:latin typeface="Times New Roman" panose="02020603050405020304" pitchFamily="18" charset="0"/>
                <a:cs typeface="Times New Roman" panose="02020603050405020304" pitchFamily="18" charset="0"/>
              </a:rPr>
              <a:t> (CFO)</a:t>
            </a:r>
          </a:p>
          <a:p>
            <a:pPr marL="714375" indent="-450850"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Mr. </a:t>
            </a:r>
            <a:r>
              <a:rPr lang="en-US" sz="2400" dirty="0" err="1" smtClean="0">
                <a:latin typeface="Times New Roman" panose="02020603050405020304" pitchFamily="18" charset="0"/>
                <a:cs typeface="Times New Roman" panose="02020603050405020304" pitchFamily="18" charset="0"/>
              </a:rPr>
              <a:t>Theko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Mojela</a:t>
            </a:r>
            <a:r>
              <a:rPr lang="en-US" sz="2400" dirty="0" smtClean="0">
                <a:latin typeface="Times New Roman" panose="02020603050405020304" pitchFamily="18" charset="0"/>
                <a:cs typeface="Times New Roman" panose="02020603050405020304" pitchFamily="18" charset="0"/>
              </a:rPr>
              <a:t> (LED &amp; Tourism)</a:t>
            </a:r>
          </a:p>
          <a:p>
            <a:pPr marL="714375" indent="-450850"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Mr. </a:t>
            </a:r>
            <a:r>
              <a:rPr lang="en-US" sz="2400" dirty="0" err="1" smtClean="0">
                <a:latin typeface="Times New Roman" panose="02020603050405020304" pitchFamily="18" charset="0"/>
                <a:cs typeface="Times New Roman" panose="02020603050405020304" pitchFamily="18" charset="0"/>
              </a:rPr>
              <a:t>Luvuyo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Ntoyi</a:t>
            </a:r>
            <a:r>
              <a:rPr lang="en-US" sz="2400" dirty="0" smtClean="0">
                <a:latin typeface="Times New Roman" panose="02020603050405020304" pitchFamily="18" charset="0"/>
                <a:cs typeface="Times New Roman" panose="02020603050405020304" pitchFamily="18" charset="0"/>
              </a:rPr>
              <a:t> (Technical Services)</a:t>
            </a:r>
          </a:p>
          <a:p>
            <a:pPr marL="714375" indent="-450850"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Mr. </a:t>
            </a:r>
            <a:r>
              <a:rPr lang="en-US" sz="2400" dirty="0" err="1" smtClean="0">
                <a:latin typeface="Times New Roman" panose="02020603050405020304" pitchFamily="18" charset="0"/>
                <a:cs typeface="Times New Roman" panose="02020603050405020304" pitchFamily="18" charset="0"/>
              </a:rPr>
              <a:t>Ephriam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Sediane</a:t>
            </a:r>
            <a:r>
              <a:rPr lang="en-US" sz="2400" dirty="0" smtClean="0">
                <a:latin typeface="Times New Roman" panose="02020603050405020304" pitchFamily="18" charset="0"/>
                <a:cs typeface="Times New Roman" panose="02020603050405020304" pitchFamily="18" charset="0"/>
              </a:rPr>
              <a:t> (Corporate Services)</a:t>
            </a:r>
          </a:p>
          <a:p>
            <a:pPr algn="just">
              <a:lnSpc>
                <a:spcPct val="100000"/>
              </a:lnSpc>
              <a:spcBef>
                <a:spcPts val="0"/>
              </a:spcBef>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marL="263525" indent="-263525"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names of will be tabled before the MAYCO, to be tabled in the next Council sitting.</a:t>
            </a:r>
            <a:endParaRPr lang="en-US" sz="2400" dirty="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74</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6370624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894798"/>
            <a:ext cx="8686800" cy="5076308"/>
          </a:xfrm>
        </p:spPr>
        <p:txBody>
          <a:bodyPr>
            <a:noAutofit/>
          </a:bodyPr>
          <a:lstStyle/>
          <a:p>
            <a:pPr marL="0" indent="0" algn="just">
              <a:lnSpc>
                <a:spcPct val="100000"/>
              </a:lnSpc>
              <a:spcBef>
                <a:spcPts val="0"/>
              </a:spcBef>
              <a:buNone/>
            </a:pPr>
            <a:r>
              <a:rPr lang="en-US" sz="2600" b="1" dirty="0" smtClean="0">
                <a:latin typeface="Times New Roman" panose="02020603050405020304" pitchFamily="18" charset="0"/>
                <a:cs typeface="Times New Roman" panose="02020603050405020304" pitchFamily="18" charset="0"/>
              </a:rPr>
              <a:t>Council’s failure to appoint Senior Managers (Section 56) (cont.)</a:t>
            </a:r>
          </a:p>
          <a:p>
            <a:pPr marL="0" indent="0" algn="just">
              <a:lnSpc>
                <a:spcPct val="100000"/>
              </a:lnSpc>
              <a:spcBef>
                <a:spcPts val="0"/>
              </a:spcBef>
              <a:buNone/>
            </a:pPr>
            <a:endParaRPr lang="en-US" sz="2600" b="1" dirty="0">
              <a:latin typeface="Times New Roman" panose="02020603050405020304" pitchFamily="18" charset="0"/>
              <a:cs typeface="Times New Roman" panose="02020603050405020304" pitchFamily="18" charset="0"/>
            </a:endParaRPr>
          </a:p>
          <a:p>
            <a:pPr marL="263525" indent="-263525" algn="just">
              <a:lnSpc>
                <a:spcPct val="100000"/>
              </a:lnSpc>
              <a:spcBef>
                <a:spcPts val="0"/>
              </a:spcBef>
              <a:buFont typeface="Wingdings" panose="05000000000000000000" pitchFamily="2" charset="2"/>
              <a:buChar char="§"/>
            </a:pPr>
            <a:r>
              <a:rPr lang="en-US" sz="2600" dirty="0" smtClean="0">
                <a:latin typeface="Times New Roman" panose="02020603050405020304" pitchFamily="18" charset="0"/>
                <a:cs typeface="Times New Roman" panose="02020603050405020304" pitchFamily="18" charset="0"/>
              </a:rPr>
              <a:t>A report before the Mayoral Committee recommended that in August 2020 a process to fill these vacancies of Senior Managers to commence and be </a:t>
            </a:r>
            <a:r>
              <a:rPr lang="en-US" sz="2600" dirty="0" err="1" smtClean="0">
                <a:latin typeface="Times New Roman" panose="02020603050405020304" pitchFamily="18" charset="0"/>
                <a:cs typeface="Times New Roman" panose="02020603050405020304" pitchFamily="18" charset="0"/>
              </a:rPr>
              <a:t>finalised</a:t>
            </a:r>
            <a:r>
              <a:rPr lang="en-US" sz="2600" dirty="0" smtClean="0">
                <a:latin typeface="Times New Roman" panose="02020603050405020304" pitchFamily="18" charset="0"/>
                <a:cs typeface="Times New Roman" panose="02020603050405020304" pitchFamily="18" charset="0"/>
              </a:rPr>
              <a:t> in the next 3 months.</a:t>
            </a:r>
          </a:p>
          <a:p>
            <a:pPr marL="714375" indent="-450850" algn="just">
              <a:lnSpc>
                <a:spcPct val="100000"/>
              </a:lnSpc>
              <a:spcBef>
                <a:spcPts val="0"/>
              </a:spcBef>
            </a:pPr>
            <a:r>
              <a:rPr lang="en-US" sz="2600" dirty="0" smtClean="0">
                <a:latin typeface="Times New Roman" panose="02020603050405020304" pitchFamily="18" charset="0"/>
                <a:cs typeface="Times New Roman" panose="02020603050405020304" pitchFamily="18" charset="0"/>
              </a:rPr>
              <a:t>Advertisements be released in August 2020;</a:t>
            </a:r>
          </a:p>
          <a:p>
            <a:pPr marL="714375" indent="-450850" algn="just">
              <a:lnSpc>
                <a:spcPct val="100000"/>
              </a:lnSpc>
              <a:spcBef>
                <a:spcPts val="0"/>
              </a:spcBef>
            </a:pPr>
            <a:r>
              <a:rPr lang="en-US" sz="2600" dirty="0" smtClean="0">
                <a:latin typeface="Times New Roman" panose="02020603050405020304" pitchFamily="18" charset="0"/>
                <a:cs typeface="Times New Roman" panose="02020603050405020304" pitchFamily="18" charset="0"/>
              </a:rPr>
              <a:t>Panel to be constituted within August 2020;</a:t>
            </a:r>
          </a:p>
          <a:p>
            <a:pPr marL="714375" indent="-450850" algn="just">
              <a:lnSpc>
                <a:spcPct val="100000"/>
              </a:lnSpc>
              <a:spcBef>
                <a:spcPts val="0"/>
              </a:spcBef>
            </a:pPr>
            <a:r>
              <a:rPr lang="en-US" sz="2600" dirty="0" smtClean="0">
                <a:latin typeface="Times New Roman" panose="02020603050405020304" pitchFamily="18" charset="0"/>
                <a:cs typeface="Times New Roman" panose="02020603050405020304" pitchFamily="18" charset="0"/>
              </a:rPr>
              <a:t>Shortlisting and Interviews be conducted during October 2020;</a:t>
            </a:r>
          </a:p>
          <a:p>
            <a:pPr marL="714375" indent="-450850" algn="just">
              <a:lnSpc>
                <a:spcPct val="100000"/>
              </a:lnSpc>
              <a:spcBef>
                <a:spcPts val="0"/>
              </a:spcBef>
            </a:pPr>
            <a:r>
              <a:rPr lang="en-US" sz="2600" dirty="0" smtClean="0">
                <a:latin typeface="Times New Roman" panose="02020603050405020304" pitchFamily="18" charset="0"/>
                <a:cs typeface="Times New Roman" panose="02020603050405020304" pitchFamily="18" charset="0"/>
              </a:rPr>
              <a:t>Notices, if any, be service in November 2020;</a:t>
            </a:r>
          </a:p>
          <a:p>
            <a:pPr marL="714375" indent="-450850" algn="just">
              <a:lnSpc>
                <a:spcPct val="100000"/>
              </a:lnSpc>
              <a:spcBef>
                <a:spcPts val="0"/>
              </a:spcBef>
            </a:pPr>
            <a:r>
              <a:rPr lang="en-US" sz="2600" dirty="0" smtClean="0">
                <a:latin typeface="Times New Roman" panose="02020603050405020304" pitchFamily="18" charset="0"/>
                <a:cs typeface="Times New Roman" panose="02020603050405020304" pitchFamily="18" charset="0"/>
              </a:rPr>
              <a:t>Assumption of duty be on 01 December 2020 (before the beginning of half yearly period (2021).</a:t>
            </a:r>
            <a:endParaRPr lang="en-US" sz="2600" dirty="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75</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63668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Suspended Municipal Manager (Mr. </a:t>
            </a:r>
            <a:r>
              <a:rPr lang="en-US" sz="2400" b="1" dirty="0" err="1" smtClean="0">
                <a:latin typeface="Times New Roman" panose="02020603050405020304" pitchFamily="18" charset="0"/>
                <a:cs typeface="Times New Roman" panose="02020603050405020304" pitchFamily="18" charset="0"/>
              </a:rPr>
              <a:t>Molala</a:t>
            </a:r>
            <a:r>
              <a:rPr lang="en-US" sz="2400" b="1"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Municipality’s legal representatives are engaging with Mr. </a:t>
            </a:r>
            <a:r>
              <a:rPr lang="en-US" sz="2400" dirty="0" err="1" smtClean="0">
                <a:latin typeface="Times New Roman" panose="02020603050405020304" pitchFamily="18" charset="0"/>
                <a:cs typeface="Times New Roman" panose="02020603050405020304" pitchFamily="18" charset="0"/>
              </a:rPr>
              <a:t>Molala’s</a:t>
            </a:r>
            <a:r>
              <a:rPr lang="en-US" sz="2400" dirty="0" smtClean="0">
                <a:latin typeface="Times New Roman" panose="02020603050405020304" pitchFamily="18" charset="0"/>
                <a:cs typeface="Times New Roman" panose="02020603050405020304" pitchFamily="18" charset="0"/>
              </a:rPr>
              <a:t> lawyers with the intention to resolve the matter.  The Municipality believes it has a strong case against Mr. </a:t>
            </a:r>
            <a:r>
              <a:rPr lang="en-US" sz="2400" dirty="0" err="1" smtClean="0">
                <a:latin typeface="Times New Roman" panose="02020603050405020304" pitchFamily="18" charset="0"/>
                <a:cs typeface="Times New Roman" panose="02020603050405020304" pitchFamily="18" charset="0"/>
              </a:rPr>
              <a:t>Molala</a:t>
            </a:r>
            <a:r>
              <a:rPr lang="en-US" sz="2400" dirty="0" smtClean="0">
                <a:latin typeface="Times New Roman" panose="02020603050405020304" pitchFamily="18" charset="0"/>
                <a:cs typeface="Times New Roman" panose="02020603050405020304" pitchFamily="18" charset="0"/>
              </a:rPr>
              <a:t> in line with outcomes of Forensic Investigations by Edge </a:t>
            </a:r>
            <a:r>
              <a:rPr lang="en-US" sz="2400" dirty="0" err="1" smtClean="0">
                <a:latin typeface="Times New Roman" panose="02020603050405020304" pitchFamily="18" charset="0"/>
                <a:cs typeface="Times New Roman" panose="02020603050405020304" pitchFamily="18" charset="0"/>
              </a:rPr>
              <a:t>Froensic</a:t>
            </a:r>
            <a:r>
              <a:rPr lang="en-US" sz="2400" dirty="0" smtClean="0">
                <a:latin typeface="Times New Roman" panose="02020603050405020304" pitchFamily="18" charset="0"/>
                <a:cs typeface="Times New Roman" panose="02020603050405020304" pitchFamily="18" charset="0"/>
              </a:rPr>
              <a:t> &amp; Risk Consultants.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Council has to take a stand on the matter, and resolve on supporting the current appeal against Mr. </a:t>
            </a:r>
            <a:r>
              <a:rPr lang="en-US" sz="2400" dirty="0" err="1" smtClean="0">
                <a:latin typeface="Times New Roman" panose="02020603050405020304" pitchFamily="18" charset="0"/>
                <a:cs typeface="Times New Roman" panose="02020603050405020304" pitchFamily="18" charset="0"/>
              </a:rPr>
              <a:t>Molala</a:t>
            </a:r>
            <a:r>
              <a:rPr lang="en-US" sz="2400" dirty="0" smtClean="0">
                <a:latin typeface="Times New Roman" panose="02020603050405020304" pitchFamily="18" charset="0"/>
                <a:cs typeface="Times New Roman" panose="02020603050405020304" pitchFamily="18" charset="0"/>
              </a:rPr>
              <a:t>,  and or subject him to disciplinary process.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 Disciplinary Tribunal has been established to deal with Senior Managers cases.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Administrator is liaising with both legal teams to speed up resolution.</a:t>
            </a:r>
            <a:endParaRPr lang="en-US" sz="2400" dirty="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76</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42969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Instability in the Municipality and revived Service Delivery:</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Administration team, led by the Acting Municipal Manager, at Administration Level has </a:t>
            </a:r>
            <a:r>
              <a:rPr lang="en-US" sz="2400" dirty="0" err="1" smtClean="0">
                <a:latin typeface="Times New Roman" panose="02020603050405020304" pitchFamily="18" charset="0"/>
                <a:cs typeface="Times New Roman" panose="02020603050405020304" pitchFamily="18" charset="0"/>
              </a:rPr>
              <a:t>stabalised</a:t>
            </a:r>
            <a:r>
              <a:rPr lang="en-US" sz="2400" dirty="0" smtClean="0">
                <a:latin typeface="Times New Roman" panose="02020603050405020304" pitchFamily="18" charset="0"/>
                <a:cs typeface="Times New Roman" panose="02020603050405020304" pitchFamily="18" charset="0"/>
              </a:rPr>
              <a:t> the Municipality.</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All functions of the Municipality are operational, as most employees perform assigned responsibilities and duties.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Local </a:t>
            </a:r>
            <a:r>
              <a:rPr lang="en-US" sz="2400" dirty="0" err="1" smtClean="0">
                <a:latin typeface="Times New Roman" panose="02020603050405020304" pitchFamily="18" charset="0"/>
                <a:cs typeface="Times New Roman" panose="02020603050405020304" pitchFamily="18" charset="0"/>
              </a:rPr>
              <a:t>Labour</a:t>
            </a:r>
            <a:r>
              <a:rPr lang="en-US" sz="2400" dirty="0" smtClean="0">
                <a:latin typeface="Times New Roman" panose="02020603050405020304" pitchFamily="18" charset="0"/>
                <a:cs typeface="Times New Roman" panose="02020603050405020304" pitchFamily="18" charset="0"/>
              </a:rPr>
              <a:t> Forum is revived and fully attended by Employer Component (</a:t>
            </a:r>
            <a:r>
              <a:rPr lang="en-US" sz="2400" dirty="0" err="1" smtClean="0">
                <a:latin typeface="Times New Roman" panose="02020603050405020304" pitchFamily="18" charset="0"/>
                <a:cs typeface="Times New Roman" panose="02020603050405020304" pitchFamily="18" charset="0"/>
              </a:rPr>
              <a:t>Councillors</a:t>
            </a:r>
            <a:r>
              <a:rPr lang="en-US" sz="2400" dirty="0" smtClean="0">
                <a:latin typeface="Times New Roman" panose="02020603050405020304" pitchFamily="18" charset="0"/>
                <a:cs typeface="Times New Roman" panose="02020603050405020304" pitchFamily="18" charset="0"/>
              </a:rPr>
              <a:t> and Administration) and </a:t>
            </a:r>
            <a:r>
              <a:rPr lang="en-US" sz="2400" dirty="0" err="1" smtClean="0">
                <a:latin typeface="Times New Roman" panose="02020603050405020304" pitchFamily="18" charset="0"/>
                <a:cs typeface="Times New Roman" panose="02020603050405020304" pitchFamily="18" charset="0"/>
              </a:rPr>
              <a:t>Labour</a:t>
            </a:r>
            <a:r>
              <a:rPr lang="en-US" sz="2400" dirty="0" smtClean="0">
                <a:latin typeface="Times New Roman" panose="02020603050405020304" pitchFamily="18" charset="0"/>
                <a:cs typeface="Times New Roman" panose="02020603050405020304" pitchFamily="18" charset="0"/>
              </a:rPr>
              <a:t> (SAMWU and IMATU).</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All Basic Service Delivery objectives are implemented:  Refuse removal, Water and Sanitation, and Cleaning, are excellent.  But closing of potholes and fixing and maintaining street lights need more effort and focus.</a:t>
            </a:r>
            <a:endParaRPr lang="en-US" sz="2400" dirty="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77</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815534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Finance Management and Supply Chain Management:</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Finances are managed very well, as controls and procedures are being followed.</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Collection rate dropped from average of 83% to about 74% in the last 6 months of the 2019/20 financial year.  May be due to COVID-19.</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Salary bill is currently at about 27% and set to increase to about 33.8% after filling of current vacancies,  plus Senior Managers.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Municipality meets all its key commitments to Eskom, </a:t>
            </a:r>
            <a:r>
              <a:rPr lang="en-US" sz="2400" dirty="0" err="1" smtClean="0">
                <a:latin typeface="Times New Roman" panose="02020603050405020304" pitchFamily="18" charset="0"/>
                <a:cs typeface="Times New Roman" panose="02020603050405020304" pitchFamily="18" charset="0"/>
              </a:rPr>
              <a:t>Randwater</a:t>
            </a:r>
            <a:r>
              <a:rPr lang="en-US" sz="2400" dirty="0" smtClean="0">
                <a:latin typeface="Times New Roman" panose="02020603050405020304" pitchFamily="18" charset="0"/>
                <a:cs typeface="Times New Roman" panose="02020603050405020304" pitchFamily="18" charset="0"/>
              </a:rPr>
              <a:t>, Sasol, Salaries, Third parties and Insurances.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Supervision of Overtime is still a challenge,  currently sitting at 13,8% of the salary bill.  Measures have been put in place to monitor each overtime requested for approval.</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006262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Finance Management and Supply Chain Management (cont.):</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Supply Chain processes were </a:t>
            </a:r>
            <a:r>
              <a:rPr lang="en-US" sz="2400" dirty="0" err="1" smtClean="0">
                <a:latin typeface="Times New Roman" panose="02020603050405020304" pitchFamily="18" charset="0"/>
                <a:cs typeface="Times New Roman" panose="02020603050405020304" pitchFamily="18" charset="0"/>
              </a:rPr>
              <a:t>decentralised</a:t>
            </a:r>
            <a:r>
              <a:rPr lang="en-US" sz="2400" dirty="0" smtClean="0">
                <a:latin typeface="Times New Roman" panose="02020603050405020304" pitchFamily="18" charset="0"/>
                <a:cs typeface="Times New Roman" panose="02020603050405020304" pitchFamily="18" charset="0"/>
              </a:rPr>
              <a:t>, hence lack of control and proper management.  Now </a:t>
            </a:r>
            <a:r>
              <a:rPr lang="en-ZA" sz="2400" dirty="0" smtClean="0">
                <a:latin typeface="Times New Roman" panose="02020603050405020304" pitchFamily="18" charset="0"/>
                <a:cs typeface="Times New Roman" panose="02020603050405020304" pitchFamily="18" charset="0"/>
              </a:rPr>
              <a:t>centralised</a:t>
            </a:r>
            <a:r>
              <a:rPr lang="en-US" sz="2400" dirty="0" smtClean="0">
                <a:latin typeface="Times New Roman" panose="02020603050405020304" pitchFamily="18" charset="0"/>
                <a:cs typeface="Times New Roman" panose="02020603050405020304" pitchFamily="18" charset="0"/>
              </a:rPr>
              <a:t>.</a:t>
            </a:r>
          </a:p>
          <a:p>
            <a:pPr marL="363538" indent="-363538" algn="just">
              <a:lnSpc>
                <a:spcPct val="100000"/>
              </a:lnSpc>
              <a:spcBef>
                <a:spcPts val="0"/>
              </a:spcBef>
              <a:buFont typeface="Wingdings" panose="05000000000000000000" pitchFamily="2" charset="2"/>
              <a:buChar char="§"/>
            </a:pPr>
            <a:r>
              <a:rPr lang="en-US" sz="2400" dirty="0" err="1" smtClean="0">
                <a:latin typeface="Times New Roman" panose="02020603050405020304" pitchFamily="18" charset="0"/>
                <a:cs typeface="Times New Roman" panose="02020603050405020304" pitchFamily="18" charset="0"/>
              </a:rPr>
              <a:t>Ms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Palesa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Qulunga</a:t>
            </a:r>
            <a:r>
              <a:rPr lang="en-US" sz="2400" dirty="0" smtClean="0">
                <a:latin typeface="Times New Roman" panose="02020603050405020304" pitchFamily="18" charset="0"/>
                <a:cs typeface="Times New Roman" panose="02020603050405020304" pitchFamily="18" charset="0"/>
              </a:rPr>
              <a:t> (Finance Advisor) works closely with </a:t>
            </a:r>
            <a:r>
              <a:rPr lang="en-US" sz="2400" dirty="0" err="1" smtClean="0">
                <a:latin typeface="Times New Roman" panose="02020603050405020304" pitchFamily="18" charset="0"/>
                <a:cs typeface="Times New Roman" panose="02020603050405020304" pitchFamily="18" charset="0"/>
              </a:rPr>
              <a:t>Ms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Luyanda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Radebe</a:t>
            </a:r>
            <a:r>
              <a:rPr lang="en-US" sz="2400" dirty="0" smtClean="0">
                <a:latin typeface="Times New Roman" panose="02020603050405020304" pitchFamily="18" charset="0"/>
                <a:cs typeface="Times New Roman" panose="02020603050405020304" pitchFamily="18" charset="0"/>
              </a:rPr>
              <a:t> (Acting SCM Manager) to implement controls and new systems to improve SCM operations.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All Purchase Requests are being initiated by end user department are now strictly signed by SCM Manager, Budget Officer, Acting Director and finally Acting Municipal Manager.</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All invoices are not accompanied signed by end user department and submitted with signed reports.</a:t>
            </a: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Bid Committees are established and operate optimally.</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79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370061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INTERVENTION APPROACH</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45596"/>
            <a:ext cx="8686800" cy="5038209"/>
          </a:xfrm>
        </p:spPr>
        <p:txBody>
          <a:bodyPr>
            <a:noAutofit/>
          </a:bodyPr>
          <a:lstStyle/>
          <a:p>
            <a:pPr algn="just"/>
            <a:r>
              <a:rPr lang="en-ZA" sz="2100" dirty="0">
                <a:latin typeface="Times New Roman" panose="02020603050405020304" pitchFamily="18" charset="0"/>
                <a:cs typeface="Times New Roman" panose="02020603050405020304" pitchFamily="18" charset="0"/>
              </a:rPr>
              <a:t>The Intervention Team commenced by conducting a diagnostic analysis of the nature of the challenges facing the </a:t>
            </a:r>
            <a:r>
              <a:rPr lang="en-ZA" sz="2100" dirty="0" smtClean="0">
                <a:latin typeface="Times New Roman" panose="02020603050405020304" pitchFamily="18" charset="0"/>
                <a:cs typeface="Times New Roman" panose="02020603050405020304" pitchFamily="18" charset="0"/>
              </a:rPr>
              <a:t>Municipality </a:t>
            </a:r>
            <a:r>
              <a:rPr lang="en-ZA" sz="2100" dirty="0">
                <a:latin typeface="Times New Roman" panose="02020603050405020304" pitchFamily="18" charset="0"/>
                <a:cs typeface="Times New Roman" panose="02020603050405020304" pitchFamily="18" charset="0"/>
              </a:rPr>
              <a:t>so as to structure their strategies and action plan.</a:t>
            </a:r>
          </a:p>
          <a:p>
            <a:pPr algn="just"/>
            <a:r>
              <a:rPr lang="en-ZA" sz="2100" dirty="0" smtClean="0">
                <a:latin typeface="Times New Roman" panose="02020603050405020304" pitchFamily="18" charset="0"/>
                <a:cs typeface="Times New Roman" panose="02020603050405020304" pitchFamily="18" charset="0"/>
              </a:rPr>
              <a:t>Subsequent </a:t>
            </a:r>
            <a:r>
              <a:rPr lang="en-ZA" sz="2100" dirty="0">
                <a:latin typeface="Times New Roman" panose="02020603050405020304" pitchFamily="18" charset="0"/>
                <a:cs typeface="Times New Roman" panose="02020603050405020304" pitchFamily="18" charset="0"/>
              </a:rPr>
              <a:t>thereto the Team embarked on several actions in pursuit of the primary objective of the intervention which is financial rescue, stabilization and sustainability of the </a:t>
            </a:r>
            <a:r>
              <a:rPr lang="en-ZA" sz="2100" dirty="0" smtClean="0">
                <a:latin typeface="Times New Roman" panose="02020603050405020304" pitchFamily="18" charset="0"/>
                <a:cs typeface="Times New Roman" panose="02020603050405020304" pitchFamily="18" charset="0"/>
              </a:rPr>
              <a:t>Municipality.</a:t>
            </a:r>
            <a:endParaRPr lang="en-ZA" sz="2100" dirty="0">
              <a:latin typeface="Times New Roman" panose="02020603050405020304" pitchFamily="18" charset="0"/>
              <a:cs typeface="Times New Roman" panose="02020603050405020304" pitchFamily="18" charset="0"/>
            </a:endParaRPr>
          </a:p>
          <a:p>
            <a:pPr algn="just"/>
            <a:r>
              <a:rPr lang="en-ZA" sz="2100" dirty="0" smtClean="0">
                <a:latin typeface="Times New Roman" panose="02020603050405020304" pitchFamily="18" charset="0"/>
                <a:cs typeface="Times New Roman" panose="02020603050405020304" pitchFamily="18" charset="0"/>
              </a:rPr>
              <a:t>The </a:t>
            </a:r>
            <a:r>
              <a:rPr lang="en-ZA" sz="2100" dirty="0">
                <a:latin typeface="Times New Roman" panose="02020603050405020304" pitchFamily="18" charset="0"/>
                <a:cs typeface="Times New Roman" panose="02020603050405020304" pitchFamily="18" charset="0"/>
              </a:rPr>
              <a:t>Intervention Team and National Treasury finalised the Financial Recovery Plan reflecting specific targets which must be achieved by the </a:t>
            </a:r>
            <a:r>
              <a:rPr lang="en-ZA" sz="2100" dirty="0" smtClean="0">
                <a:latin typeface="Times New Roman" panose="02020603050405020304" pitchFamily="18" charset="0"/>
                <a:cs typeface="Times New Roman" panose="02020603050405020304" pitchFamily="18" charset="0"/>
              </a:rPr>
              <a:t>Municipality </a:t>
            </a:r>
            <a:r>
              <a:rPr lang="en-ZA" sz="2100" dirty="0">
                <a:latin typeface="Times New Roman" panose="02020603050405020304" pitchFamily="18" charset="0"/>
                <a:cs typeface="Times New Roman" panose="02020603050405020304" pitchFamily="18" charset="0"/>
              </a:rPr>
              <a:t>during May 2020.</a:t>
            </a:r>
          </a:p>
          <a:p>
            <a:pPr algn="just"/>
            <a:r>
              <a:rPr lang="en-ZA" sz="2100" dirty="0" smtClean="0">
                <a:latin typeface="Times New Roman" panose="02020603050405020304" pitchFamily="18" charset="0"/>
                <a:cs typeface="Times New Roman" panose="02020603050405020304" pitchFamily="18" charset="0"/>
              </a:rPr>
              <a:t>Progress </a:t>
            </a:r>
            <a:r>
              <a:rPr lang="en-ZA" sz="2100" dirty="0">
                <a:latin typeface="Times New Roman" panose="02020603050405020304" pitchFamily="18" charset="0"/>
                <a:cs typeface="Times New Roman" panose="02020603050405020304" pitchFamily="18" charset="0"/>
              </a:rPr>
              <a:t>attained on each of the set targets is submitted in a report to the War Room where it is discussed by all the parties.</a:t>
            </a:r>
          </a:p>
          <a:p>
            <a:pPr algn="just"/>
            <a:r>
              <a:rPr lang="en-ZA" sz="2100" dirty="0" smtClean="0">
                <a:latin typeface="Times New Roman" panose="02020603050405020304" pitchFamily="18" charset="0"/>
                <a:cs typeface="Times New Roman" panose="02020603050405020304" pitchFamily="18" charset="0"/>
              </a:rPr>
              <a:t>Progress </a:t>
            </a:r>
            <a:r>
              <a:rPr lang="en-ZA" sz="2100" dirty="0">
                <a:latin typeface="Times New Roman" panose="02020603050405020304" pitchFamily="18" charset="0"/>
                <a:cs typeface="Times New Roman" panose="02020603050405020304" pitchFamily="18" charset="0"/>
              </a:rPr>
              <a:t>reporting is on the following:</a:t>
            </a:r>
          </a:p>
          <a:p>
            <a:pPr marL="542925" indent="-361950" algn="just">
              <a:buFont typeface="Wingdings" panose="05000000000000000000" pitchFamily="2" charset="2"/>
              <a:buChar char="§"/>
            </a:pPr>
            <a:r>
              <a:rPr lang="en-ZA" sz="2100" dirty="0" smtClean="0">
                <a:latin typeface="Times New Roman" panose="02020603050405020304" pitchFamily="18" charset="0"/>
                <a:cs typeface="Times New Roman" panose="02020603050405020304" pitchFamily="18" charset="0"/>
              </a:rPr>
              <a:t>Financial</a:t>
            </a:r>
            <a:endParaRPr lang="en-ZA" sz="2100" dirty="0">
              <a:latin typeface="Times New Roman" panose="02020603050405020304" pitchFamily="18" charset="0"/>
              <a:cs typeface="Times New Roman" panose="02020603050405020304" pitchFamily="18" charset="0"/>
            </a:endParaRPr>
          </a:p>
          <a:p>
            <a:pPr marL="542925" indent="-361950" algn="just">
              <a:buFont typeface="Wingdings" panose="05000000000000000000" pitchFamily="2" charset="2"/>
              <a:buChar char="§"/>
            </a:pPr>
            <a:r>
              <a:rPr lang="en-ZA" sz="2100" dirty="0" smtClean="0">
                <a:latin typeface="Times New Roman" panose="02020603050405020304" pitchFamily="18" charset="0"/>
                <a:cs typeface="Times New Roman" panose="02020603050405020304" pitchFamily="18" charset="0"/>
              </a:rPr>
              <a:t>Service </a:t>
            </a:r>
            <a:r>
              <a:rPr lang="en-ZA" sz="2100" dirty="0">
                <a:latin typeface="Times New Roman" panose="02020603050405020304" pitchFamily="18" charset="0"/>
                <a:cs typeface="Times New Roman" panose="02020603050405020304" pitchFamily="18" charset="0"/>
              </a:rPr>
              <a:t>Delivery</a:t>
            </a:r>
          </a:p>
          <a:p>
            <a:pPr marL="542925" indent="-361950" algn="just">
              <a:buFont typeface="Wingdings" panose="05000000000000000000" pitchFamily="2" charset="2"/>
              <a:buChar char="§"/>
            </a:pPr>
            <a:r>
              <a:rPr lang="en-ZA" sz="2100" dirty="0" smtClean="0">
                <a:latin typeface="Times New Roman" panose="02020603050405020304" pitchFamily="18" charset="0"/>
                <a:cs typeface="Times New Roman" panose="02020603050405020304" pitchFamily="18" charset="0"/>
              </a:rPr>
              <a:t>Governance</a:t>
            </a:r>
            <a:endParaRPr lang="en-ZA" sz="2100" dirty="0">
              <a:latin typeface="Times New Roman" panose="02020603050405020304" pitchFamily="18" charset="0"/>
              <a:cs typeface="Times New Roman" panose="02020603050405020304" pitchFamily="18" charset="0"/>
            </a:endParaRPr>
          </a:p>
          <a:p>
            <a:pPr marL="542925" indent="-361950" algn="just" eaLnBrk="1" hangingPunct="1">
              <a:lnSpc>
                <a:spcPct val="100000"/>
              </a:lnSpc>
              <a:spcBef>
                <a:spcPts val="0"/>
              </a:spcBef>
              <a:buFont typeface="Wingdings" panose="05000000000000000000" pitchFamily="2" charset="2"/>
              <a:buChar char="§"/>
            </a:pPr>
            <a:endParaRPr lang="en-US" sz="21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1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1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1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8</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243299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2018/19 Audit Outcomes:</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363538" indent="-363538" algn="just">
              <a:lnSpc>
                <a:spcPct val="100000"/>
              </a:lnSpc>
              <a:spcBef>
                <a:spcPts val="0"/>
              </a:spcBef>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Auditor General qualified the Municipality and the following key findings were noted:</a:t>
            </a:r>
          </a:p>
          <a:p>
            <a:pPr marL="0" indent="0" algn="just">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714375" indent="-350838" algn="just">
              <a:lnSpc>
                <a:spcPct val="100000"/>
              </a:lnSpc>
              <a:spcBef>
                <a:spcPts val="0"/>
              </a:spcBef>
            </a:pPr>
            <a:r>
              <a:rPr lang="en-US" sz="2400" b="1" dirty="0" smtClean="0">
                <a:latin typeface="Times New Roman" panose="02020603050405020304" pitchFamily="18" charset="0"/>
                <a:cs typeface="Times New Roman" panose="02020603050405020304" pitchFamily="18" charset="0"/>
              </a:rPr>
              <a:t>Suspended Municipal Manager (Mr. </a:t>
            </a:r>
            <a:r>
              <a:rPr lang="en-US" sz="2400" b="1" dirty="0" err="1" smtClean="0">
                <a:latin typeface="Times New Roman" panose="02020603050405020304" pitchFamily="18" charset="0"/>
                <a:cs typeface="Times New Roman" panose="02020603050405020304" pitchFamily="18" charset="0"/>
              </a:rPr>
              <a:t>Molala</a:t>
            </a:r>
            <a:r>
              <a:rPr lang="en-US" sz="2400" b="1" dirty="0" smtClean="0">
                <a:latin typeface="Times New Roman" panose="02020603050405020304" pitchFamily="18" charset="0"/>
                <a:cs typeface="Times New Roman" panose="02020603050405020304" pitchFamily="18" charset="0"/>
              </a:rPr>
              <a:t>)</a:t>
            </a:r>
          </a:p>
          <a:p>
            <a:pPr marL="714375"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Matters are put in place in order to resolve this issue.</a:t>
            </a:r>
          </a:p>
          <a:p>
            <a:pPr marL="714375" indent="0" algn="just">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714375" indent="-350838" algn="just">
              <a:lnSpc>
                <a:spcPct val="100000"/>
              </a:lnSpc>
              <a:spcBef>
                <a:spcPts val="0"/>
              </a:spcBef>
            </a:pPr>
            <a:r>
              <a:rPr lang="en-US" sz="2400" b="1" dirty="0" err="1" smtClean="0">
                <a:latin typeface="Times New Roman" panose="02020603050405020304" pitchFamily="18" charset="0"/>
                <a:cs typeface="Times New Roman" panose="02020603050405020304" pitchFamily="18" charset="0"/>
              </a:rPr>
              <a:t>Oranjeville</a:t>
            </a:r>
            <a:r>
              <a:rPr lang="en-US" sz="2400" b="1" dirty="0" smtClean="0">
                <a:latin typeface="Times New Roman" panose="02020603050405020304" pitchFamily="18" charset="0"/>
                <a:cs typeface="Times New Roman" panose="02020603050405020304" pitchFamily="18" charset="0"/>
              </a:rPr>
              <a:t> Sports Complex Project</a:t>
            </a:r>
          </a:p>
          <a:p>
            <a:pPr marL="714375"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The forensic investigation was concluded and report submitted to Acting Manager (25 May 2020).  Summary report with recommendations submitted to the Executive Mayor and Administrator, to be tabled before next Council.</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80</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397802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1"/>
            <a:ext cx="9144000" cy="894796"/>
          </a:xfrm>
        </p:spPr>
        <p:txBody>
          <a:bodyPr>
            <a:noAutofit/>
          </a:bodyPr>
          <a:lstStyle/>
          <a:p>
            <a:pPr algn="ctr">
              <a:defRPr/>
            </a:pPr>
            <a:r>
              <a:rPr lang="en-US" sz="2800" b="1" cap="all" dirty="0" smtClean="0">
                <a:latin typeface="Times New Roman" pitchFamily="18" charset="0"/>
                <a:cs typeface="Times New Roman" pitchFamily="18" charset="0"/>
              </a:rPr>
              <a:t>Progress report (cont.)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marL="0" indent="0" algn="just">
              <a:lnSpc>
                <a:spcPct val="100000"/>
              </a:lnSpc>
              <a:spcBef>
                <a:spcPts val="0"/>
              </a:spcBef>
              <a:buNone/>
            </a:pPr>
            <a:r>
              <a:rPr lang="en-US" sz="2400" b="1" dirty="0" smtClean="0">
                <a:latin typeface="Times New Roman" panose="02020603050405020304" pitchFamily="18" charset="0"/>
                <a:cs typeface="Times New Roman" panose="02020603050405020304" pitchFamily="18" charset="0"/>
              </a:rPr>
              <a:t>2018/19 Audit Outcomes (cont.):</a:t>
            </a:r>
          </a:p>
          <a:p>
            <a:pPr marL="0" indent="0" algn="just">
              <a:lnSpc>
                <a:spcPct val="100000"/>
              </a:lnSpc>
              <a:spcBef>
                <a:spcPts val="0"/>
              </a:spcBef>
              <a:buNone/>
            </a:pPr>
            <a:endParaRPr lang="en-US" sz="2400" b="1" dirty="0" smtClean="0">
              <a:latin typeface="Times New Roman" panose="02020603050405020304" pitchFamily="18" charset="0"/>
              <a:cs typeface="Times New Roman" panose="02020603050405020304" pitchFamily="18" charset="0"/>
            </a:endParaRPr>
          </a:p>
          <a:p>
            <a:pPr marL="714375" indent="-350838" algn="just">
              <a:lnSpc>
                <a:spcPct val="100000"/>
              </a:lnSpc>
              <a:spcBef>
                <a:spcPts val="0"/>
              </a:spcBef>
            </a:pPr>
            <a:r>
              <a:rPr lang="en-US" sz="2400" b="1" dirty="0" err="1" smtClean="0">
                <a:latin typeface="Times New Roman" panose="02020603050405020304" pitchFamily="18" charset="0"/>
                <a:cs typeface="Times New Roman" panose="02020603050405020304" pitchFamily="18" charset="0"/>
              </a:rPr>
              <a:t>Oranjeville</a:t>
            </a:r>
            <a:r>
              <a:rPr lang="en-US" sz="2400" b="1" dirty="0" smtClean="0">
                <a:latin typeface="Times New Roman" panose="02020603050405020304" pitchFamily="18" charset="0"/>
                <a:cs typeface="Times New Roman" panose="02020603050405020304" pitchFamily="18" charset="0"/>
              </a:rPr>
              <a:t> Sports Complex Project</a:t>
            </a:r>
          </a:p>
          <a:p>
            <a:pPr marL="714375" indent="0" algn="just">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Recommendations cover:</a:t>
            </a:r>
          </a:p>
          <a:p>
            <a:pPr marL="714375" indent="0" algn="just">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1077913" indent="-363538"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Irregular, fruitless and wasteful expenditure incurred in the </a:t>
            </a:r>
            <a:r>
              <a:rPr lang="en-US" sz="2400" dirty="0" err="1" smtClean="0">
                <a:latin typeface="Times New Roman" panose="02020603050405020304" pitchFamily="18" charset="0"/>
                <a:cs typeface="Times New Roman" panose="02020603050405020304" pitchFamily="18" charset="0"/>
              </a:rPr>
              <a:t>Oranjeville</a:t>
            </a:r>
            <a:r>
              <a:rPr lang="en-US" sz="2400" dirty="0" smtClean="0">
                <a:latin typeface="Times New Roman" panose="02020603050405020304" pitchFamily="18" charset="0"/>
                <a:cs typeface="Times New Roman" panose="02020603050405020304" pitchFamily="18" charset="0"/>
              </a:rPr>
              <a:t> Sports Complex be recovered from identified officials, contractor and architects.</a:t>
            </a:r>
          </a:p>
          <a:p>
            <a:pPr marL="1077913" indent="-363538"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Disciplinary case be initiated against the Accounting Officer and officials for their acts of misconduct.</a:t>
            </a:r>
          </a:p>
          <a:p>
            <a:pPr marL="1077913" indent="-363538"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Criminal case be opened against relevant officials, contractor and architects.</a:t>
            </a:r>
          </a:p>
          <a:p>
            <a:pPr marL="1077913" indent="-363538" algn="just">
              <a:lnSpc>
                <a:spcPct val="100000"/>
              </a:lnSpc>
              <a:spcBef>
                <a:spcPts val="0"/>
              </a:spcBef>
            </a:pPr>
            <a:r>
              <a:rPr lang="en-US" sz="2400" dirty="0" smtClean="0">
                <a:latin typeface="Times New Roman" panose="02020603050405020304" pitchFamily="18" charset="0"/>
                <a:cs typeface="Times New Roman" panose="02020603050405020304" pitchFamily="18" charset="0"/>
              </a:rPr>
              <a:t>Service providers verified to have irregular benefitted from this project be blacklisted.</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81</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3721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311972" y="677497"/>
            <a:ext cx="8444678" cy="5499467"/>
          </a:xfrm>
        </p:spPr>
        <p:txBody>
          <a:bodyPr>
            <a:normAutofit/>
          </a:bodyPr>
          <a:lstStyle/>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4000" b="1" dirty="0" smtClean="0">
                <a:latin typeface="Times New Roman" panose="02020603050405020304" pitchFamily="18" charset="0"/>
                <a:cs typeface="Times New Roman" panose="02020603050405020304" pitchFamily="18" charset="0"/>
              </a:rPr>
              <a:t>MALUTI A PHOFUNG</a:t>
            </a:r>
          </a:p>
          <a:p>
            <a:pPr marL="0" indent="0" algn="ctr">
              <a:buNone/>
            </a:pPr>
            <a:r>
              <a:rPr lang="en-US" sz="4000" b="1" dirty="0" smtClean="0">
                <a:latin typeface="Times New Roman" panose="02020603050405020304" pitchFamily="18" charset="0"/>
                <a:cs typeface="Times New Roman" panose="02020603050405020304" pitchFamily="18" charset="0"/>
              </a:rPr>
              <a:t> LOCAL MUNICIPALITY</a:t>
            </a: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a:p>
            <a:pPr algn="just" eaLnBrk="1" hangingPunct="1"/>
            <a:endParaRPr lang="en-US" sz="20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xfrm>
            <a:off x="6464594" y="6356351"/>
            <a:ext cx="2050755" cy="3102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Times New Roman" panose="02020603050405020304" pitchFamily="18" charset="0"/>
                <a:cs typeface="Times New Roman" panose="02020603050405020304" pitchFamily="18" charset="0"/>
              </a:rPr>
              <a:pPr>
                <a:lnSpc>
                  <a:spcPct val="100000"/>
                </a:lnSpc>
                <a:spcBef>
                  <a:spcPct val="0"/>
                </a:spcBef>
                <a:buFont typeface="Times New Roman" panose="02020603050405020304" pitchFamily="18" charset="0"/>
                <a:buNone/>
              </a:pPr>
              <a:t>82</a:t>
            </a:fld>
            <a:endParaRPr lang="en-GB" sz="1200" b="1" dirty="0">
              <a:solidFill>
                <a:schemeClr val="tx1"/>
              </a:solidFill>
              <a:latin typeface="Times New Roman" panose="02020603050405020304" pitchFamily="18" charset="0"/>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363663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ctrTitle"/>
          </p:nvPr>
        </p:nvSpPr>
        <p:spPr>
          <a:xfrm>
            <a:off x="0" y="0"/>
            <a:ext cx="9144000" cy="642016"/>
          </a:xfrm>
        </p:spPr>
        <p:txBody>
          <a:bodyPr>
            <a:noAutofit/>
          </a:bodyPr>
          <a:lstStyle/>
          <a:p>
            <a:r>
              <a:rPr lang="en-ZA" altLang="en-US" sz="3600" b="1" u="sng" dirty="0" smtClean="0">
                <a:latin typeface="Times New Roman" panose="02020603050405020304" pitchFamily="18" charset="0"/>
                <a:cs typeface="Times New Roman" panose="02020603050405020304" pitchFamily="18" charset="0"/>
              </a:rPr>
              <a:t>GOVERNANCE MATTERS</a:t>
            </a:r>
            <a:endParaRPr lang="en-ZA" altLang="en-US" sz="3600" dirty="0" smtClean="0">
              <a:latin typeface="Times New Roman" panose="02020603050405020304" pitchFamily="18" charset="0"/>
              <a:cs typeface="Times New Roman" panose="02020603050405020304" pitchFamily="18" charset="0"/>
            </a:endParaRPr>
          </a:p>
        </p:txBody>
      </p:sp>
      <p:sp>
        <p:nvSpPr>
          <p:cNvPr id="10243" name="Subtitle 4"/>
          <p:cNvSpPr>
            <a:spLocks noGrp="1"/>
          </p:cNvSpPr>
          <p:nvPr>
            <p:ph type="subTitle" idx="1"/>
          </p:nvPr>
        </p:nvSpPr>
        <p:spPr>
          <a:xfrm>
            <a:off x="177800" y="1286540"/>
            <a:ext cx="8763000" cy="4628485"/>
          </a:xfrm>
        </p:spPr>
        <p:txBody>
          <a:bodyPr>
            <a:noAutofit/>
          </a:bodyPr>
          <a:lstStyle/>
          <a:p>
            <a:pPr marL="285750" indent="-285750" algn="just">
              <a:buFont typeface="Arial" panose="020B0604020202020204" pitchFamily="34" charset="0"/>
              <a:buChar char="•"/>
            </a:pPr>
            <a:r>
              <a:rPr lang="en-ZA" altLang="en-US" dirty="0" smtClean="0">
                <a:latin typeface="Times New Roman" panose="02020603050405020304" pitchFamily="18" charset="0"/>
                <a:cs typeface="Times New Roman" panose="02020603050405020304" pitchFamily="18" charset="0"/>
              </a:rPr>
              <a:t>Financial failure is determined within the context of the following factors, either singly or in combination;</a:t>
            </a:r>
          </a:p>
          <a:p>
            <a:pPr lvl="1" algn="just"/>
            <a:r>
              <a:rPr lang="en-ZA" altLang="en-US" sz="2400" dirty="0" smtClean="0">
                <a:latin typeface="Times New Roman" panose="02020603050405020304" pitchFamily="18" charset="0"/>
                <a:cs typeface="Times New Roman" panose="02020603050405020304" pitchFamily="18" charset="0"/>
              </a:rPr>
              <a:t>(a)	the Municipality has failed to make payments as and when due;</a:t>
            </a:r>
          </a:p>
          <a:p>
            <a:pPr lvl="1" algn="just"/>
            <a:r>
              <a:rPr lang="en-ZA" altLang="en-US" sz="2400" dirty="0" smtClean="0">
                <a:latin typeface="Times New Roman" panose="02020603050405020304" pitchFamily="18" charset="0"/>
                <a:cs typeface="Times New Roman" panose="02020603050405020304" pitchFamily="18" charset="0"/>
              </a:rPr>
              <a:t>(b)	the Municipality has defaulted on financial obligations for financial reasons;</a:t>
            </a:r>
          </a:p>
          <a:p>
            <a:pPr lvl="1" algn="just"/>
            <a:r>
              <a:rPr lang="en-ZA" altLang="en-US" sz="2400" dirty="0" smtClean="0">
                <a:latin typeface="Times New Roman" panose="02020603050405020304" pitchFamily="18" charset="0"/>
                <a:cs typeface="Times New Roman" panose="02020603050405020304" pitchFamily="18" charset="0"/>
              </a:rPr>
              <a:t>(c)	the actual current expenditure of the Municipality has exceeded the sum of its actual current revenue plus available surpluses for at least two consecutive financial years;</a:t>
            </a:r>
          </a:p>
          <a:p>
            <a:pPr lvl="1" algn="just"/>
            <a:r>
              <a:rPr lang="en-ZA" altLang="en-US" sz="2400" dirty="0" smtClean="0">
                <a:latin typeface="Times New Roman" panose="02020603050405020304" pitchFamily="18" charset="0"/>
                <a:cs typeface="Times New Roman" panose="02020603050405020304" pitchFamily="18" charset="0"/>
              </a:rPr>
              <a:t>(d)	the Municipality had an operating deficit in excess of five per cent of revenue in the most recent financial year for which financial information is available;</a:t>
            </a:r>
          </a:p>
        </p:txBody>
      </p:sp>
      <p:sp>
        <p:nvSpPr>
          <p:cNvPr id="10244"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35A0B150-13F6-4D2E-BFCC-168A235A9281}" type="slidenum">
              <a:rPr lang="en-GB" altLang="en-US" smtClean="0"/>
              <a:pPr/>
              <a:t>83</a:t>
            </a:fld>
            <a:endParaRPr lang="en-GB" altLang="en-US" dirty="0"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423548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a:xfrm>
            <a:off x="0" y="0"/>
            <a:ext cx="9042400" cy="676866"/>
          </a:xfrm>
        </p:spPr>
        <p:txBody>
          <a:bodyPr>
            <a:noAutofit/>
          </a:bodyPr>
          <a:lstStyle/>
          <a:p>
            <a:r>
              <a:rPr lang="en-ZA" altLang="en-US" sz="4000" b="1" u="sng" dirty="0" smtClean="0">
                <a:latin typeface="Times New Roman" panose="02020603050405020304" pitchFamily="18" charset="0"/>
                <a:cs typeface="Times New Roman" panose="02020603050405020304" pitchFamily="18" charset="0"/>
              </a:rPr>
              <a:t>GOVERNANCE MATTERS</a:t>
            </a:r>
            <a:endParaRPr lang="en-ZA" altLang="en-US" sz="4000" dirty="0" smtClean="0">
              <a:latin typeface="Times New Roman" panose="02020603050405020304" pitchFamily="18" charset="0"/>
              <a:cs typeface="Times New Roman" panose="02020603050405020304" pitchFamily="18" charset="0"/>
            </a:endParaRPr>
          </a:p>
        </p:txBody>
      </p:sp>
      <p:sp>
        <p:nvSpPr>
          <p:cNvPr id="11267" name="Subtitle 4"/>
          <p:cNvSpPr>
            <a:spLocks noGrp="1"/>
          </p:cNvSpPr>
          <p:nvPr>
            <p:ph type="subTitle" idx="1"/>
          </p:nvPr>
        </p:nvSpPr>
        <p:spPr>
          <a:xfrm>
            <a:off x="88900" y="1080092"/>
            <a:ext cx="8369300" cy="4431118"/>
          </a:xfrm>
        </p:spPr>
        <p:txBody>
          <a:bodyPr>
            <a:noAutofit/>
          </a:bodyPr>
          <a:lstStyle/>
          <a:p>
            <a:pPr lvl="1" algn="just"/>
            <a:r>
              <a:rPr lang="en-ZA" altLang="en-US" sz="2400" dirty="0" smtClean="0">
                <a:latin typeface="Times New Roman" panose="02020603050405020304" pitchFamily="18" charset="0"/>
                <a:cs typeface="Times New Roman" panose="02020603050405020304" pitchFamily="18" charset="0"/>
              </a:rPr>
              <a:t>(e)	the Municipality is more than 60 days late in submitting its Annual Financial Statements to the Auditor-General in accordance with section 126;</a:t>
            </a:r>
          </a:p>
          <a:p>
            <a:pPr lvl="1" algn="just"/>
            <a:r>
              <a:rPr lang="en-ZA" altLang="en-US" sz="2400" dirty="0" smtClean="0">
                <a:latin typeface="Times New Roman" panose="02020603050405020304" pitchFamily="18" charset="0"/>
                <a:cs typeface="Times New Roman" panose="02020603050405020304" pitchFamily="18" charset="0"/>
              </a:rPr>
              <a:t>(f)	the Auditor-General has withheld an opinion or issued a disclaimer due to inadequacies in the Financial Statements or records of the Municipality, or has issued and opinion which identifies a serious financial problem in the Municipality;</a:t>
            </a:r>
          </a:p>
          <a:p>
            <a:pPr lvl="1" algn="just"/>
            <a:r>
              <a:rPr lang="en-ZA" altLang="en-US" sz="2400" dirty="0" smtClean="0">
                <a:latin typeface="Times New Roman" panose="02020603050405020304" pitchFamily="18" charset="0"/>
                <a:cs typeface="Times New Roman" panose="02020603050405020304" pitchFamily="18" charset="0"/>
              </a:rPr>
              <a:t>(g)	any of the above conditions exists in a Municipal Entity under the Municipality’s sole control, or in a Municipal Entity for whose debts the Municipality may be responsible, and the Municipality failed to intervene effectively; or</a:t>
            </a:r>
          </a:p>
          <a:p>
            <a:pPr lvl="1" algn="just"/>
            <a:r>
              <a:rPr lang="en-ZA" altLang="en-US" sz="2400" dirty="0" smtClean="0">
                <a:latin typeface="Times New Roman" panose="02020603050405020304" pitchFamily="18" charset="0"/>
                <a:cs typeface="Times New Roman" panose="02020603050405020304" pitchFamily="18" charset="0"/>
              </a:rPr>
              <a:t>(h)	any other material condition exists which indicates that the Municipality, or a Municipal Entity under the Municipality’s sole control, is likely to be unable for financial reasons to meet its obligations.</a:t>
            </a:r>
          </a:p>
          <a:p>
            <a:pPr lvl="1" algn="just"/>
            <a:endParaRPr lang="en-ZA" altLang="en-US" sz="2400" dirty="0" smtClean="0">
              <a:latin typeface="Times New Roman" panose="02020603050405020304" pitchFamily="18" charset="0"/>
              <a:cs typeface="Times New Roman" panose="02020603050405020304" pitchFamily="18" charset="0"/>
            </a:endParaRPr>
          </a:p>
          <a:p>
            <a:pPr algn="just"/>
            <a:endParaRPr lang="en-ZA" altLang="en-US" dirty="0" smtClean="0">
              <a:latin typeface="Times New Roman" panose="02020603050405020304" pitchFamily="18" charset="0"/>
              <a:cs typeface="Times New Roman" panose="02020603050405020304" pitchFamily="18" charset="0"/>
            </a:endParaRPr>
          </a:p>
        </p:txBody>
      </p:sp>
      <p:sp>
        <p:nvSpPr>
          <p:cNvPr id="11268"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476332A4-ECFE-4CC5-8E79-264A0C47C8D0}" type="slidenum">
              <a:rPr lang="en-GB" altLang="en-US" smtClean="0"/>
              <a:pPr/>
              <a:t>84</a:t>
            </a:fld>
            <a:endParaRPr lang="en-GB" altLang="en-US"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833162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a:xfrm>
            <a:off x="0" y="0"/>
            <a:ext cx="9144000" cy="1048968"/>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
            </a:r>
            <a:br>
              <a:rPr lang="en-ZA" altLang="en-US" sz="2800" b="1" u="sng" dirty="0" smtClean="0">
                <a:latin typeface="Times New Roman" panose="02020603050405020304" pitchFamily="18" charset="0"/>
                <a:cs typeface="Times New Roman" panose="02020603050405020304" pitchFamily="18" charset="0"/>
              </a:rPr>
            </a:br>
            <a:r>
              <a:rPr lang="en-ZA" altLang="en-US" sz="2800" b="1" u="sng" dirty="0" smtClean="0">
                <a:latin typeface="Times New Roman" panose="02020603050405020304" pitchFamily="18" charset="0"/>
                <a:cs typeface="Times New Roman" panose="02020603050405020304" pitchFamily="18" charset="0"/>
              </a:rPr>
              <a:t>MUNICIPAL VACANCIES AND RECRUITMENT</a:t>
            </a:r>
            <a:r>
              <a:rPr lang="en-ZA" altLang="en-US" sz="2800" dirty="0" smtClean="0">
                <a:latin typeface="Times New Roman" panose="02020603050405020304" pitchFamily="18" charset="0"/>
                <a:cs typeface="Times New Roman" panose="02020603050405020304" pitchFamily="18" charset="0"/>
              </a:rPr>
              <a:t/>
            </a:r>
            <a:br>
              <a:rPr lang="en-ZA" altLang="en-US" sz="2800" dirty="0" smtClean="0">
                <a:latin typeface="Times New Roman" panose="02020603050405020304" pitchFamily="18" charset="0"/>
                <a:cs typeface="Times New Roman" panose="02020603050405020304" pitchFamily="18" charset="0"/>
              </a:rPr>
            </a:br>
            <a:endParaRPr lang="en-ZA" altLang="en-US" sz="2800" dirty="0" smtClean="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241300" y="1137685"/>
            <a:ext cx="8610600" cy="4464050"/>
          </a:xfrm>
        </p:spPr>
        <p:txBody>
          <a:bodyPr/>
          <a:lstStyle/>
          <a:p>
            <a:pPr algn="just">
              <a:lnSpc>
                <a:spcPct val="115000"/>
              </a:lnSpc>
              <a:spcAft>
                <a:spcPts val="0"/>
              </a:spcAft>
              <a:defRPr/>
            </a:pPr>
            <a:r>
              <a:rPr lang="en-ZA" b="1" dirty="0">
                <a:latin typeface="Times New Roman" panose="02020603050405020304" pitchFamily="18" charset="0"/>
                <a:ea typeface="Calibri" panose="020F0502020204030204" pitchFamily="34" charset="0"/>
                <a:cs typeface="Times New Roman" panose="02020603050405020304" pitchFamily="18" charset="0"/>
              </a:rPr>
              <a:t> </a:t>
            </a:r>
            <a:endParaRPr lang="en-ZA" dirty="0" smtClean="0">
              <a:latin typeface="Times New Roman" panose="02020603050405020304" pitchFamily="18" charset="0"/>
              <a:ea typeface="Times" panose="02020603050405020304" pitchFamily="18" charset="0"/>
              <a:cs typeface="Times New Roman" panose="02020603050405020304" pitchFamily="18" charset="0"/>
            </a:endParaRPr>
          </a:p>
          <a:p>
            <a:pPr marL="342900" indent="-342900" algn="just">
              <a:lnSpc>
                <a:spcPct val="115000"/>
              </a:lnSpc>
              <a:spcAft>
                <a:spcPts val="0"/>
              </a:spcAft>
              <a:buFont typeface="Wingdings" panose="05000000000000000000" pitchFamily="2" charset="2"/>
              <a:buChar char=""/>
              <a:defRPr/>
            </a:pPr>
            <a:r>
              <a:rPr lang="en-ZA" sz="2800" dirty="0" smtClean="0">
                <a:latin typeface="Times New Roman" panose="02020603050405020304" pitchFamily="18" charset="0"/>
                <a:ea typeface="Calibri" panose="020F0502020204030204" pitchFamily="34" charset="0"/>
                <a:cs typeface="Times New Roman" panose="02020603050405020304" pitchFamily="18" charset="0"/>
              </a:rPr>
              <a:t>The Municipal Manager and CFO were appointed from the 1</a:t>
            </a:r>
            <a:r>
              <a:rPr lang="en-ZA" sz="2800" baseline="30000" dirty="0" smtClean="0">
                <a:latin typeface="Times New Roman" panose="02020603050405020304" pitchFamily="18" charset="0"/>
                <a:ea typeface="Calibri" panose="020F0502020204030204" pitchFamily="34" charset="0"/>
                <a:cs typeface="Times New Roman" panose="02020603050405020304" pitchFamily="18" charset="0"/>
              </a:rPr>
              <a:t>st</a:t>
            </a:r>
            <a:r>
              <a:rPr lang="en-ZA" sz="2800" dirty="0" smtClean="0">
                <a:latin typeface="Times New Roman" panose="02020603050405020304" pitchFamily="18" charset="0"/>
                <a:ea typeface="Calibri" panose="020F0502020204030204" pitchFamily="34" charset="0"/>
                <a:cs typeface="Times New Roman" panose="02020603050405020304" pitchFamily="18" charset="0"/>
              </a:rPr>
              <a:t> of April 2020.</a:t>
            </a:r>
          </a:p>
          <a:p>
            <a:pPr marL="342900" indent="-342900" algn="just">
              <a:lnSpc>
                <a:spcPct val="115000"/>
              </a:lnSpc>
              <a:spcAft>
                <a:spcPts val="0"/>
              </a:spcAft>
              <a:buFont typeface="Wingdings" panose="05000000000000000000" pitchFamily="2" charset="2"/>
              <a:buChar char=""/>
              <a:defRPr/>
            </a:pPr>
            <a:r>
              <a:rPr lang="en-ZA" sz="2800" dirty="0" smtClean="0">
                <a:latin typeface="Times New Roman" panose="02020603050405020304" pitchFamily="18" charset="0"/>
                <a:ea typeface="Times" panose="02020603050405020304" pitchFamily="18" charset="0"/>
                <a:cs typeface="Times New Roman" panose="02020603050405020304" pitchFamily="18" charset="0"/>
              </a:rPr>
              <a:t>Municipal Manager – Mr </a:t>
            </a:r>
            <a:r>
              <a:rPr lang="en-ZA" sz="2800" dirty="0" err="1" smtClean="0">
                <a:latin typeface="Times New Roman" panose="02020603050405020304" pitchFamily="18" charset="0"/>
                <a:ea typeface="Times" panose="02020603050405020304" pitchFamily="18" charset="0"/>
                <a:cs typeface="Times New Roman" panose="02020603050405020304" pitchFamily="18" charset="0"/>
              </a:rPr>
              <a:t>Tseko</a:t>
            </a:r>
            <a:r>
              <a:rPr lang="en-ZA" sz="2800" dirty="0" smtClean="0">
                <a:latin typeface="Times New Roman" panose="02020603050405020304" pitchFamily="18" charset="0"/>
                <a:ea typeface="Times" panose="02020603050405020304" pitchFamily="18" charset="0"/>
                <a:cs typeface="Times New Roman" panose="02020603050405020304" pitchFamily="18" charset="0"/>
              </a:rPr>
              <a:t> </a:t>
            </a:r>
            <a:r>
              <a:rPr lang="en-ZA" sz="2800" dirty="0" err="1" smtClean="0">
                <a:latin typeface="Times New Roman" panose="02020603050405020304" pitchFamily="18" charset="0"/>
                <a:ea typeface="Times" panose="02020603050405020304" pitchFamily="18" charset="0"/>
                <a:cs typeface="Times New Roman" panose="02020603050405020304" pitchFamily="18" charset="0"/>
              </a:rPr>
              <a:t>Mothamaha</a:t>
            </a:r>
            <a:endParaRPr lang="en-ZA" sz="2800" dirty="0" smtClean="0">
              <a:latin typeface="Times New Roman" panose="02020603050405020304" pitchFamily="18" charset="0"/>
              <a:ea typeface="Times" panose="02020603050405020304" pitchFamily="18" charset="0"/>
              <a:cs typeface="Times New Roman" panose="02020603050405020304" pitchFamily="18" charset="0"/>
            </a:endParaRPr>
          </a:p>
          <a:p>
            <a:pPr marL="342900" indent="-342900" algn="just">
              <a:lnSpc>
                <a:spcPct val="115000"/>
              </a:lnSpc>
              <a:spcAft>
                <a:spcPts val="0"/>
              </a:spcAft>
              <a:buFont typeface="Wingdings" panose="05000000000000000000" pitchFamily="2" charset="2"/>
              <a:buChar char=""/>
              <a:defRPr/>
            </a:pPr>
            <a:r>
              <a:rPr lang="en-ZA" sz="2800" dirty="0" smtClean="0">
                <a:latin typeface="Times New Roman" panose="02020603050405020304" pitchFamily="18" charset="0"/>
                <a:ea typeface="Times" panose="02020603050405020304" pitchFamily="18" charset="0"/>
                <a:cs typeface="Times New Roman" panose="02020603050405020304" pitchFamily="18" charset="0"/>
              </a:rPr>
              <a:t>Chief Financial Officer – Ms </a:t>
            </a:r>
            <a:r>
              <a:rPr lang="en-ZA" sz="2800" dirty="0" err="1" smtClean="0">
                <a:latin typeface="Times New Roman" panose="02020603050405020304" pitchFamily="18" charset="0"/>
                <a:ea typeface="Times" panose="02020603050405020304" pitchFamily="18" charset="0"/>
                <a:cs typeface="Times New Roman" panose="02020603050405020304" pitchFamily="18" charset="0"/>
              </a:rPr>
              <a:t>Jerminah</a:t>
            </a:r>
            <a:r>
              <a:rPr lang="en-ZA" sz="2800" dirty="0" smtClean="0">
                <a:latin typeface="Times New Roman" panose="02020603050405020304" pitchFamily="18" charset="0"/>
                <a:ea typeface="Times" panose="02020603050405020304" pitchFamily="18" charset="0"/>
                <a:cs typeface="Times New Roman" panose="02020603050405020304" pitchFamily="18" charset="0"/>
              </a:rPr>
              <a:t> </a:t>
            </a:r>
            <a:r>
              <a:rPr lang="en-ZA" sz="2800" dirty="0" err="1" smtClean="0">
                <a:latin typeface="Times New Roman" panose="02020603050405020304" pitchFamily="18" charset="0"/>
                <a:ea typeface="Times" panose="02020603050405020304" pitchFamily="18" charset="0"/>
                <a:cs typeface="Times New Roman" panose="02020603050405020304" pitchFamily="18" charset="0"/>
              </a:rPr>
              <a:t>Baleni-Mazinyo</a:t>
            </a:r>
            <a:endParaRPr lang="en-ZA" sz="2800" dirty="0">
              <a:latin typeface="Times New Roman" panose="02020603050405020304" pitchFamily="18" charset="0"/>
              <a:ea typeface="Times" panose="02020603050405020304" pitchFamily="18" charset="0"/>
              <a:cs typeface="Times New Roman" panose="02020603050405020304" pitchFamily="18" charset="0"/>
            </a:endParaRPr>
          </a:p>
          <a:p>
            <a:pPr>
              <a:defRPr/>
            </a:pPr>
            <a:endParaRPr lang="en-ZA" dirty="0">
              <a:latin typeface="Times New Roman" panose="02020603050405020304" pitchFamily="18" charset="0"/>
              <a:cs typeface="Times New Roman" panose="02020603050405020304" pitchFamily="18" charset="0"/>
            </a:endParaRPr>
          </a:p>
        </p:txBody>
      </p:sp>
      <p:sp>
        <p:nvSpPr>
          <p:cNvPr id="12292"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BFD1947F-29A4-4645-B003-3E96DE8EA556}" type="slidenum">
              <a:rPr lang="en-GB" altLang="en-US" smtClean="0"/>
              <a:pPr/>
              <a:t>85</a:t>
            </a:fld>
            <a:endParaRPr lang="en-GB" altLang="en-US"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264350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ctrTitle"/>
          </p:nvPr>
        </p:nvSpPr>
        <p:spPr>
          <a:xfrm>
            <a:off x="0" y="14731"/>
            <a:ext cx="9144000" cy="850605"/>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FINANCIAL MANAGEMENT AND ACCOUNTABILITY</a:t>
            </a:r>
            <a:r>
              <a:rPr lang="en-ZA" altLang="en-US" sz="2800" dirty="0" smtClean="0">
                <a:latin typeface="Times New Roman" panose="02020603050405020304" pitchFamily="18" charset="0"/>
                <a:cs typeface="Times New Roman" panose="02020603050405020304" pitchFamily="18" charset="0"/>
              </a:rPr>
              <a:t/>
            </a:r>
            <a:br>
              <a:rPr lang="en-ZA" altLang="en-US" sz="2800" dirty="0" smtClean="0">
                <a:latin typeface="Times New Roman" panose="02020603050405020304" pitchFamily="18" charset="0"/>
                <a:cs typeface="Times New Roman" panose="02020603050405020304" pitchFamily="18" charset="0"/>
              </a:rPr>
            </a:br>
            <a:endParaRPr lang="en-ZA" altLang="en-US" sz="2800" dirty="0" smtClean="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114300" y="865336"/>
            <a:ext cx="8474556" cy="5019527"/>
          </a:xfrm>
        </p:spPr>
        <p:txBody>
          <a:bodyPr>
            <a:normAutofit/>
          </a:bodyPr>
          <a:lstStyle/>
          <a:p>
            <a:pPr algn="just">
              <a:defRPr/>
            </a:pPr>
            <a:r>
              <a:rPr lang="en-ZA" sz="2000" i="1" u="sng" dirty="0" smtClean="0">
                <a:latin typeface="Times New Roman" panose="02020603050405020304" pitchFamily="18" charset="0"/>
                <a:cs typeface="Times New Roman" panose="02020603050405020304" pitchFamily="18" charset="0"/>
              </a:rPr>
              <a:t>Financial Management</a:t>
            </a:r>
          </a:p>
          <a:p>
            <a:pPr marL="285750" indent="-285750" algn="just">
              <a:buFont typeface="Arial" panose="020B0604020202020204" pitchFamily="34" charset="0"/>
              <a:buChar char="•"/>
              <a:defRPr/>
            </a:pPr>
            <a:r>
              <a:rPr lang="en-ZA" sz="2000" dirty="0" smtClean="0">
                <a:latin typeface="Times New Roman" panose="02020603050405020304" pitchFamily="18" charset="0"/>
                <a:cs typeface="Times New Roman" panose="02020603050405020304" pitchFamily="18" charset="0"/>
              </a:rPr>
              <a:t>The </a:t>
            </a:r>
            <a:r>
              <a:rPr lang="en-ZA" sz="2000" dirty="0">
                <a:latin typeface="Times New Roman" panose="02020603050405020304" pitchFamily="18" charset="0"/>
                <a:cs typeface="Times New Roman" panose="02020603050405020304" pitchFamily="18" charset="0"/>
              </a:rPr>
              <a:t>overall financial position of the Maluti a Phofung Local Municipality is a major source of concern given its inability to pay and meet financial obligations timely as contemplated in the Municipal Finance Management Act, 2003.  </a:t>
            </a:r>
          </a:p>
          <a:p>
            <a:pPr marL="285750" indent="-285750" algn="just">
              <a:buFont typeface="Arial" panose="020B0604020202020204" pitchFamily="34" charset="0"/>
              <a:buChar char="•"/>
              <a:defRPr/>
            </a:pPr>
            <a:endParaRPr lang="en-ZA"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en-ZA" sz="2000" dirty="0" smtClean="0">
                <a:latin typeface="Times New Roman" panose="02020603050405020304" pitchFamily="18" charset="0"/>
                <a:cs typeface="Times New Roman" panose="02020603050405020304" pitchFamily="18" charset="0"/>
              </a:rPr>
              <a:t>The </a:t>
            </a:r>
            <a:r>
              <a:rPr lang="en-ZA" sz="2000" dirty="0">
                <a:latin typeface="Times New Roman" panose="02020603050405020304" pitchFamily="18" charset="0"/>
                <a:cs typeface="Times New Roman" panose="02020603050405020304" pitchFamily="18" charset="0"/>
              </a:rPr>
              <a:t>Department of Cooperative Governance &amp; Traditional Affairs &amp; the Provincial Treasury has invested over recent years, as illustrated below, in various initiatives to improve and turn around the Municipality’s difficulties through providing support to management and building, expanding and supplementing capacity. </a:t>
            </a: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13317"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2F702CD8-EA25-40C3-883D-4B4237880584}" type="slidenum">
              <a:rPr lang="en-GB" altLang="en-US" smtClean="0"/>
              <a:pPr/>
              <a:t>86</a:t>
            </a:fld>
            <a:endParaRPr lang="en-GB" altLang="en-US"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253207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ctrTitle"/>
          </p:nvPr>
        </p:nvSpPr>
        <p:spPr>
          <a:xfrm>
            <a:off x="0" y="0"/>
            <a:ext cx="9144000" cy="948771"/>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FINANCIAL MANAGEMENT AND ACCOUNTABILITY</a:t>
            </a:r>
            <a:r>
              <a:rPr lang="en-ZA" altLang="en-US" sz="2800" dirty="0" smtClean="0">
                <a:latin typeface="Times New Roman" panose="02020603050405020304" pitchFamily="18" charset="0"/>
                <a:cs typeface="Times New Roman" panose="02020603050405020304" pitchFamily="18" charset="0"/>
              </a:rPr>
              <a:t/>
            </a:r>
            <a:br>
              <a:rPr lang="en-ZA" altLang="en-US" sz="2800" dirty="0" smtClean="0">
                <a:latin typeface="Times New Roman" panose="02020603050405020304" pitchFamily="18" charset="0"/>
                <a:cs typeface="Times New Roman" panose="02020603050405020304" pitchFamily="18" charset="0"/>
              </a:rPr>
            </a:br>
            <a:endParaRPr lang="en-ZA" altLang="en-US" sz="2800" dirty="0" smtClean="0">
              <a:latin typeface="Times New Roman" panose="02020603050405020304" pitchFamily="18" charset="0"/>
              <a:cs typeface="Times New Roman" panose="02020603050405020304" pitchFamily="18" charset="0"/>
            </a:endParaRPr>
          </a:p>
        </p:txBody>
      </p:sp>
      <p:sp>
        <p:nvSpPr>
          <p:cNvPr id="14339" name="Subtitle 4"/>
          <p:cNvSpPr>
            <a:spLocks noGrp="1"/>
          </p:cNvSpPr>
          <p:nvPr>
            <p:ph type="subTitle" idx="1"/>
          </p:nvPr>
        </p:nvSpPr>
        <p:spPr>
          <a:xfrm>
            <a:off x="685800" y="948771"/>
            <a:ext cx="7772400" cy="4691949"/>
          </a:xfrm>
        </p:spPr>
        <p:txBody>
          <a:bodyPr>
            <a:normAutofit/>
          </a:bodyPr>
          <a:lstStyle/>
          <a:p>
            <a:pPr algn="l"/>
            <a:r>
              <a:rPr lang="en-ZA" altLang="en-US" sz="2000" b="1" i="1" u="sng" dirty="0" smtClean="0">
                <a:latin typeface="Times New Roman" panose="02020603050405020304" pitchFamily="18" charset="0"/>
                <a:cs typeface="Times New Roman" panose="02020603050405020304" pitchFamily="18" charset="0"/>
              </a:rPr>
              <a:t>Financial Management</a:t>
            </a:r>
          </a:p>
          <a:p>
            <a:pPr algn="l"/>
            <a:endParaRPr lang="en-ZA" altLang="en-US" sz="2000" b="1" i="1" u="sng" dirty="0" smtClean="0">
              <a:latin typeface="Times New Roman" panose="02020603050405020304" pitchFamily="18" charset="0"/>
              <a:cs typeface="Times New Roman" panose="02020603050405020304" pitchFamily="18" charset="0"/>
            </a:endParaRPr>
          </a:p>
        </p:txBody>
      </p:sp>
      <p:sp>
        <p:nvSpPr>
          <p:cNvPr id="8" name="Subtitle 4"/>
          <p:cNvSpPr txBox="1">
            <a:spLocks/>
          </p:cNvSpPr>
          <p:nvPr/>
        </p:nvSpPr>
        <p:spPr bwMode="auto">
          <a:xfrm>
            <a:off x="818228" y="3650475"/>
            <a:ext cx="7772400" cy="1836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just">
              <a:buFont typeface="Wingdings" panose="05000000000000000000" pitchFamily="2" charset="2"/>
              <a:buChar char="§"/>
              <a:defRPr/>
            </a:pPr>
            <a:r>
              <a:rPr lang="en-ZA" sz="2000" kern="0" dirty="0">
                <a:latin typeface="Times New Roman" panose="02020603050405020304" pitchFamily="18" charset="0"/>
                <a:cs typeface="Times New Roman" panose="02020603050405020304" pitchFamily="18" charset="0"/>
              </a:rPr>
              <a:t>An urgent intervention by the Provincial Executive is necessary in terms of section 139 (1) (b) of the Constitution of the Republic of South Africa, 1996 (Act No. 108 of 1996), as amended, to assume responsibility for the relevant obligations in the Municipality to the extent necessary to maintain essential national standards, restore finances to a sound footing and meet established minimum standards for the rendering of services</a:t>
            </a:r>
            <a:endParaRPr lang="en-ZA" sz="1600" kern="0" dirty="0">
              <a:latin typeface="Times New Roman" panose="02020603050405020304" pitchFamily="18" charset="0"/>
              <a:cs typeface="Times New Roman" panose="02020603050405020304" pitchFamily="18" charset="0"/>
            </a:endParaRPr>
          </a:p>
        </p:txBody>
      </p:sp>
      <p:sp>
        <p:nvSpPr>
          <p:cNvPr id="14341"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293AD9DA-169A-49DA-811E-F2C5034901B7}" type="slidenum">
              <a:rPr lang="en-GB" altLang="en-US" smtClean="0"/>
              <a:pPr/>
              <a:t>87</a:t>
            </a:fld>
            <a:endParaRPr lang="en-GB" altLang="en-US" smtClean="0"/>
          </a:p>
        </p:txBody>
      </p:sp>
      <p:graphicFrame>
        <p:nvGraphicFramePr>
          <p:cNvPr id="2" name="Table 1"/>
          <p:cNvGraphicFramePr>
            <a:graphicFrameLocks noGrp="1"/>
          </p:cNvGraphicFramePr>
          <p:nvPr>
            <p:extLst>
              <p:ext uri="{D42A27DB-BD31-4B8C-83A1-F6EECF244321}">
                <p14:modId xmlns:p14="http://schemas.microsoft.com/office/powerpoint/2010/main" xmlns="" val="2978234887"/>
              </p:ext>
            </p:extLst>
          </p:nvPr>
        </p:nvGraphicFramePr>
        <p:xfrm>
          <a:off x="1222744" y="1583264"/>
          <a:ext cx="6709144" cy="1979013"/>
        </p:xfrm>
        <a:graphic>
          <a:graphicData uri="http://schemas.openxmlformats.org/drawingml/2006/table">
            <a:tbl>
              <a:tblPr/>
              <a:tblGrid>
                <a:gridCol w="1985240">
                  <a:extLst>
                    <a:ext uri="{9D8B030D-6E8A-4147-A177-3AD203B41FA5}">
                      <a16:colId xmlns:a16="http://schemas.microsoft.com/office/drawing/2014/main" xmlns="" val="20000"/>
                    </a:ext>
                  </a:extLst>
                </a:gridCol>
                <a:gridCol w="1983573">
                  <a:extLst>
                    <a:ext uri="{9D8B030D-6E8A-4147-A177-3AD203B41FA5}">
                      <a16:colId xmlns:a16="http://schemas.microsoft.com/office/drawing/2014/main" xmlns="" val="20001"/>
                    </a:ext>
                  </a:extLst>
                </a:gridCol>
                <a:gridCol w="1418504">
                  <a:extLst>
                    <a:ext uri="{9D8B030D-6E8A-4147-A177-3AD203B41FA5}">
                      <a16:colId xmlns:a16="http://schemas.microsoft.com/office/drawing/2014/main" xmlns="" val="20002"/>
                    </a:ext>
                  </a:extLst>
                </a:gridCol>
                <a:gridCol w="1321827">
                  <a:extLst>
                    <a:ext uri="{9D8B030D-6E8A-4147-A177-3AD203B41FA5}">
                      <a16:colId xmlns:a16="http://schemas.microsoft.com/office/drawing/2014/main" xmlns="" val="20003"/>
                    </a:ext>
                  </a:extLst>
                </a:gridCol>
              </a:tblGrid>
              <a:tr h="565692">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dirty="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Municipality</a:t>
                      </a:r>
                      <a:endParaRPr kumimoji="0" lang="en-ZA" altLang="en-US" sz="1400" b="1" i="0" u="none" strike="noStrike" cap="none" normalizeH="0" baseline="0" dirty="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dirty="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Support rendered by COGTA &amp; PT</a:t>
                      </a:r>
                      <a:endParaRPr kumimoji="0" lang="en-ZA" altLang="en-US" sz="1400" b="1" i="0" u="none" strike="noStrike" cap="none" normalizeH="0" baseline="0" dirty="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Timeframe</a:t>
                      </a:r>
                      <a:endParaRPr kumimoji="0" lang="en-ZA" altLang="en-US" sz="14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Amount</a:t>
                      </a:r>
                      <a:endParaRPr kumimoji="0" lang="en-ZA" altLang="en-US" sz="14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420461">
                <a:tc rowSpan="2">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Maluti a Phofung</a:t>
                      </a:r>
                      <a:endParaRPr kumimoji="0" lang="en-ZA" altLang="en-US" sz="14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Municipal Audit Turn-around</a:t>
                      </a:r>
                      <a:endParaRPr kumimoji="0" lang="en-ZA" altLang="en-US" sz="1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March 2015 to 30 December 2016</a:t>
                      </a:r>
                      <a:endParaRPr kumimoji="0" lang="en-ZA" altLang="en-US" sz="1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R 10,033,817.00</a:t>
                      </a:r>
                      <a:endParaRPr kumimoji="0" lang="en-ZA" altLang="en-US" sz="1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xmlns="" val="10001"/>
                  </a:ext>
                </a:extLst>
              </a:tr>
              <a:tr h="420461">
                <a:tc vMerge="1">
                  <a:txBody>
                    <a:bodyPr/>
                    <a:lstStyle/>
                    <a:p>
                      <a:endParaRPr lang="en-ZA"/>
                    </a:p>
                  </a:txBody>
                  <a:tcPr/>
                </a:tc>
                <a:tc>
                  <a:txBody>
                    <a:bodyPr/>
                    <a:lstStyle>
                      <a:lvl1pPr>
                        <a:lnSpc>
                          <a:spcPct val="98000"/>
                        </a:lnSpc>
                        <a:spcBef>
                          <a:spcPts val="800"/>
                        </a:spcBef>
                        <a:buClr>
                          <a:srgbClr val="000000"/>
                        </a:buClr>
                        <a:buSzPct val="100000"/>
                        <a:buFont typeface="Times New Roman" panose="02020603050405020304" pitchFamily="18" charset="0"/>
                        <a:tabLst>
                          <a:tab pos="1352550" algn="r"/>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tabLst>
                          <a:tab pos="1352550" algn="r"/>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tabLst>
                          <a:tab pos="1352550" algn="r"/>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tabLst>
                          <a:tab pos="1352550" algn="r"/>
                        </a:tabLst>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tabLst>
                          <a:tab pos="1352550" algn="r"/>
                        </a:tabLst>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tabLst>
                          <a:tab pos="1352550" algn="r"/>
                        </a:tabLst>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tabLst>
                          <a:tab pos="1352550" algn="r"/>
                        </a:tabLst>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tabLst>
                          <a:tab pos="1352550" algn="r"/>
                        </a:tabLst>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tabLst>
                          <a:tab pos="1352550" algn="r"/>
                        </a:tabLst>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tab pos="1352550" algn="r"/>
                        </a:tabLst>
                      </a:pPr>
                      <a:r>
                        <a:rPr kumimoji="0" lang="en-ZA" altLang="en-US" sz="14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Management Support Program</a:t>
                      </a:r>
                      <a:endParaRPr kumimoji="0" lang="en-ZA" altLang="en-US" sz="1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01 July 2015 to    30 June 2016</a:t>
                      </a:r>
                      <a:endParaRPr kumimoji="0" lang="en-ZA" altLang="en-US" sz="1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R 3,000,000.00</a:t>
                      </a:r>
                      <a:endParaRPr kumimoji="0" lang="en-ZA" altLang="en-US" sz="1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extLst>
                  <a:ext uri="{0D108BD9-81ED-4DB2-BD59-A6C34878D82A}">
                    <a16:rowId xmlns:a16="http://schemas.microsoft.com/office/drawing/2014/main" xmlns="" val="10002"/>
                  </a:ext>
                </a:extLst>
              </a:tr>
              <a:tr h="210230">
                <a:tc gridSpan="3">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dirty="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Total</a:t>
                      </a:r>
                      <a:endParaRPr kumimoji="0" lang="en-ZA" altLang="en-US" sz="1400" b="1" i="0" u="none" strike="noStrike" cap="none" normalizeH="0" baseline="0" dirty="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ZA"/>
                    </a:p>
                  </a:txBody>
                  <a:tcPr/>
                </a:tc>
                <a:tc hMerge="1">
                  <a:txBody>
                    <a:bodyPr/>
                    <a:lstStyle/>
                    <a:p>
                      <a:endParaRPr lang="en-ZA"/>
                    </a:p>
                  </a:txBody>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dirty="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R 13,033,817.00</a:t>
                      </a:r>
                      <a:endParaRPr kumimoji="0" lang="en-ZA" altLang="en-US" sz="1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xmlns="" val="10003"/>
                  </a:ext>
                </a:extLst>
              </a:tr>
            </a:tbl>
          </a:graphicData>
        </a:graphic>
      </p:graphicFrame>
      <p:pic>
        <p:nvPicPr>
          <p:cNvPr id="7"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039356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a:xfrm>
            <a:off x="0" y="33338"/>
            <a:ext cx="9144000" cy="891696"/>
          </a:xfrm>
        </p:spPr>
        <p:txBody>
          <a:bodyPr>
            <a:noAutofit/>
          </a:bodyPr>
          <a:lstStyle/>
          <a:p>
            <a:r>
              <a:rPr lang="en-ZA" altLang="en-US" sz="2400" b="1" u="sng" dirty="0" smtClean="0">
                <a:latin typeface="Times New Roman" panose="02020603050405020304" pitchFamily="18" charset="0"/>
                <a:cs typeface="Times New Roman" panose="02020603050405020304" pitchFamily="18" charset="0"/>
              </a:rPr>
              <a:t>FINANCIAL MANAGEMENT AND ACCOUNTABILITY</a:t>
            </a:r>
            <a:r>
              <a:rPr lang="en-ZA" altLang="en-US" sz="2400" dirty="0" smtClean="0">
                <a:latin typeface="Times New Roman" panose="02020603050405020304" pitchFamily="18" charset="0"/>
                <a:cs typeface="Times New Roman" panose="02020603050405020304" pitchFamily="18" charset="0"/>
              </a:rPr>
              <a:t/>
            </a:r>
            <a:br>
              <a:rPr lang="en-ZA" altLang="en-US" sz="2400" dirty="0" smtClean="0">
                <a:latin typeface="Times New Roman" panose="02020603050405020304" pitchFamily="18" charset="0"/>
                <a:cs typeface="Times New Roman" panose="02020603050405020304" pitchFamily="18" charset="0"/>
              </a:rPr>
            </a:br>
            <a:endParaRPr lang="en-ZA" altLang="en-US" sz="2400" dirty="0" smtClean="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190500" y="925034"/>
            <a:ext cx="8775700" cy="4989992"/>
          </a:xfrm>
        </p:spPr>
        <p:txBody>
          <a:bodyPr>
            <a:normAutofit/>
          </a:bodyPr>
          <a:lstStyle/>
          <a:p>
            <a:pPr algn="just">
              <a:defRPr/>
            </a:pPr>
            <a:r>
              <a:rPr lang="en-ZA" sz="2000" dirty="0">
                <a:latin typeface="Times New Roman" panose="02020603050405020304" pitchFamily="18" charset="0"/>
                <a:cs typeface="Times New Roman" panose="02020603050405020304" pitchFamily="18" charset="0"/>
              </a:rPr>
              <a:t>Maluti a Phofung Local Municipality constantly </a:t>
            </a:r>
            <a:r>
              <a:rPr lang="en-ZA" sz="2000" dirty="0" smtClean="0">
                <a:latin typeface="Times New Roman" panose="02020603050405020304" pitchFamily="18" charset="0"/>
                <a:cs typeface="Times New Roman" panose="02020603050405020304" pitchFamily="18" charset="0"/>
              </a:rPr>
              <a:t>failed </a:t>
            </a:r>
            <a:r>
              <a:rPr lang="en-ZA" sz="2000" dirty="0">
                <a:latin typeface="Times New Roman" panose="02020603050405020304" pitchFamily="18" charset="0"/>
                <a:cs typeface="Times New Roman" panose="02020603050405020304" pitchFamily="18" charset="0"/>
              </a:rPr>
              <a:t>to decisively deal with and resolve the following issues:</a:t>
            </a:r>
          </a:p>
          <a:p>
            <a:pPr algn="just">
              <a:defRPr/>
            </a:pPr>
            <a:endParaRPr lang="en-ZA"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en-ZA" sz="2000" dirty="0" smtClean="0">
                <a:latin typeface="Times New Roman" panose="02020603050405020304" pitchFamily="18" charset="0"/>
                <a:cs typeface="Times New Roman" panose="02020603050405020304" pitchFamily="18" charset="0"/>
              </a:rPr>
              <a:t>Financial </a:t>
            </a:r>
            <a:r>
              <a:rPr lang="en-ZA" sz="2000" dirty="0">
                <a:latin typeface="Times New Roman" panose="02020603050405020304" pitchFamily="18" charset="0"/>
                <a:cs typeface="Times New Roman" panose="02020603050405020304" pitchFamily="18" charset="0"/>
              </a:rPr>
              <a:t>Management, Administration and Accountability</a:t>
            </a:r>
          </a:p>
          <a:p>
            <a:pPr lvl="1" algn="just">
              <a:defRPr/>
            </a:pPr>
            <a:r>
              <a:rPr lang="en-ZA" dirty="0" smtClean="0">
                <a:latin typeface="Times New Roman" panose="02020603050405020304" pitchFamily="18" charset="0"/>
                <a:cs typeface="Times New Roman" panose="02020603050405020304" pitchFamily="18" charset="0"/>
              </a:rPr>
              <a:t>The financial management and administration of the Municipality is not of a desired standard.  The Council had received a number of consecutive Disclaimer Audit opinions until the intervention by Provincial Treasury &amp; CoGTA in the 2015/16 financial year, as pointed out below; </a:t>
            </a:r>
          </a:p>
          <a:p>
            <a:pPr algn="just">
              <a:defRPr/>
            </a:pPr>
            <a:endParaRPr lang="en-ZA" sz="2000" i="1" u="sng" dirty="0" smtClean="0">
              <a:latin typeface="Times New Roman" panose="02020603050405020304" pitchFamily="18" charset="0"/>
              <a:cs typeface="Times New Roman" panose="02020603050405020304" pitchFamily="18" charset="0"/>
            </a:endParaRPr>
          </a:p>
          <a:p>
            <a:pPr algn="just">
              <a:defRPr/>
            </a:pPr>
            <a:endParaRPr lang="en-ZA" sz="2000" i="1" u="sng" dirty="0" smtClean="0">
              <a:latin typeface="Times New Roman" panose="02020603050405020304" pitchFamily="18" charset="0"/>
              <a:cs typeface="Times New Roman" panose="02020603050405020304" pitchFamily="18" charset="0"/>
            </a:endParaRP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15365"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B0D067A5-E1F3-495F-82AB-39848B47D6F6}" type="slidenum">
              <a:rPr lang="en-GB" altLang="en-US" smtClean="0"/>
              <a:pPr/>
              <a:t>88</a:t>
            </a:fld>
            <a:endParaRPr lang="en-GB" altLang="en-US" smtClean="0"/>
          </a:p>
        </p:txBody>
      </p:sp>
      <p:graphicFrame>
        <p:nvGraphicFramePr>
          <p:cNvPr id="3" name="Table 2"/>
          <p:cNvGraphicFramePr>
            <a:graphicFrameLocks noGrp="1"/>
          </p:cNvGraphicFramePr>
          <p:nvPr>
            <p:extLst>
              <p:ext uri="{D42A27DB-BD31-4B8C-83A1-F6EECF244321}">
                <p14:modId xmlns:p14="http://schemas.microsoft.com/office/powerpoint/2010/main" xmlns="" val="1958478614"/>
              </p:ext>
            </p:extLst>
          </p:nvPr>
        </p:nvGraphicFramePr>
        <p:xfrm>
          <a:off x="685800" y="4020769"/>
          <a:ext cx="7785100" cy="1098677"/>
        </p:xfrm>
        <a:graphic>
          <a:graphicData uri="http://schemas.openxmlformats.org/drawingml/2006/table">
            <a:tbl>
              <a:tblPr/>
              <a:tblGrid>
                <a:gridCol w="1687055">
                  <a:extLst>
                    <a:ext uri="{9D8B030D-6E8A-4147-A177-3AD203B41FA5}">
                      <a16:colId xmlns:a16="http://schemas.microsoft.com/office/drawing/2014/main" xmlns="" val="20000"/>
                    </a:ext>
                  </a:extLst>
                </a:gridCol>
                <a:gridCol w="1313099">
                  <a:extLst>
                    <a:ext uri="{9D8B030D-6E8A-4147-A177-3AD203B41FA5}">
                      <a16:colId xmlns:a16="http://schemas.microsoft.com/office/drawing/2014/main" xmlns="" val="20001"/>
                    </a:ext>
                  </a:extLst>
                </a:gridCol>
                <a:gridCol w="1319472">
                  <a:extLst>
                    <a:ext uri="{9D8B030D-6E8A-4147-A177-3AD203B41FA5}">
                      <a16:colId xmlns:a16="http://schemas.microsoft.com/office/drawing/2014/main" xmlns="" val="20002"/>
                    </a:ext>
                  </a:extLst>
                </a:gridCol>
                <a:gridCol w="1204736">
                  <a:extLst>
                    <a:ext uri="{9D8B030D-6E8A-4147-A177-3AD203B41FA5}">
                      <a16:colId xmlns:a16="http://schemas.microsoft.com/office/drawing/2014/main" xmlns="" val="20003"/>
                    </a:ext>
                  </a:extLst>
                </a:gridCol>
                <a:gridCol w="1130369">
                  <a:extLst>
                    <a:ext uri="{9D8B030D-6E8A-4147-A177-3AD203B41FA5}">
                      <a16:colId xmlns:a16="http://schemas.microsoft.com/office/drawing/2014/main" xmlns="" val="20004"/>
                    </a:ext>
                  </a:extLst>
                </a:gridCol>
                <a:gridCol w="1130369">
                  <a:extLst>
                    <a:ext uri="{9D8B030D-6E8A-4147-A177-3AD203B41FA5}">
                      <a16:colId xmlns:a16="http://schemas.microsoft.com/office/drawing/2014/main" xmlns="" val="20005"/>
                    </a:ext>
                  </a:extLst>
                </a:gridCol>
              </a:tblGrid>
              <a:tr h="840740">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Local Municipality:</a:t>
                      </a:r>
                      <a:endParaRPr kumimoji="0" lang="en-ZA" altLang="en-US" sz="1600" b="1" i="0" u="none" strike="noStrike" cap="none" normalizeH="0" baseline="0" dirty="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Audit Opinion</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2011/2012:</a:t>
                      </a:r>
                      <a:endParaRPr kumimoji="0" lang="en-ZA" altLang="en-US" sz="16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Audit Opinion</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2012/2013:</a:t>
                      </a:r>
                      <a:endParaRPr kumimoji="0" lang="en-ZA" altLang="en-US" sz="16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Audit Opinion</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2013/2014:</a:t>
                      </a:r>
                      <a:endParaRPr kumimoji="0" lang="en-ZA" altLang="en-US" sz="16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Audit Opinion</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2014/2015:</a:t>
                      </a:r>
                      <a:endParaRPr kumimoji="0" lang="en-ZA" altLang="en-US" sz="16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Audit Opinion</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2015/2016:</a:t>
                      </a:r>
                      <a:endParaRPr kumimoji="0" lang="en-ZA" altLang="en-US" sz="1600" b="1" i="0" u="none" strike="noStrike" cap="none" normalizeH="0" baseline="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210185">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rgbClr val="FFFFCC"/>
                          </a:solidFill>
                          <a:effectLst/>
                          <a:latin typeface="Times New Roman" panose="02020603050405020304" pitchFamily="18" charset="0"/>
                          <a:ea typeface="Lucida Sans Unicode" panose="020B0602030504020204" pitchFamily="34" charset="0"/>
                          <a:cs typeface="Times New Roman" panose="02020603050405020304" pitchFamily="18" charset="0"/>
                        </a:rPr>
                        <a:t>Maluti a Phofung</a:t>
                      </a:r>
                      <a:endParaRPr kumimoji="0" lang="en-ZA" altLang="en-US" sz="1600" b="1" i="0" u="none" strike="noStrike" cap="none" normalizeH="0" baseline="0" dirty="0" smtClean="0">
                        <a:ln>
                          <a:noFill/>
                        </a:ln>
                        <a:solidFill>
                          <a:srgbClr val="FFFFCC"/>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0" i="0" u="none" strike="noStrike" cap="none" normalizeH="0" baseline="0" dirty="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Disclaimer</a:t>
                      </a:r>
                      <a:endParaRPr kumimoji="0" lang="en-ZA" altLang="en-US" sz="1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Disclaimer</a:t>
                      </a:r>
                      <a:endParaRPr kumimoji="0" lang="en-ZA" altLang="en-US" sz="16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Disclaimer</a:t>
                      </a:r>
                      <a:endParaRPr kumimoji="0" lang="en-ZA" altLang="en-US" sz="16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0" i="0" u="none" strike="noStrike" cap="none" normalizeH="0" baseline="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Disclaimer</a:t>
                      </a:r>
                      <a:endParaRPr kumimoji="0" lang="en-ZA" altLang="en-US" sz="16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lnSpc>
                          <a:spcPct val="98000"/>
                        </a:lnSpc>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marL="457200">
                        <a:lnSpc>
                          <a:spcPct val="98000"/>
                        </a:lnSpc>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marL="914400">
                        <a:lnSpc>
                          <a:spcPct val="98000"/>
                        </a:lnSpc>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marL="13716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marL="1828800">
                        <a:lnSpc>
                          <a:spcPct val="98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indent="-228600" eaLnBrk="0" fontAlgn="base" hangingPunct="0">
                        <a:lnSpc>
                          <a:spcPct val="98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ZA" altLang="en-US" sz="1600" b="0" i="0" u="none" strike="noStrike" cap="none" normalizeH="0" baseline="0" dirty="0" smtClean="0">
                          <a:ln>
                            <a:noFill/>
                          </a:ln>
                          <a:solidFill>
                            <a:srgbClr val="000000"/>
                          </a:solidFill>
                          <a:effectLst/>
                          <a:latin typeface="Times New Roman" panose="02020603050405020304" pitchFamily="18" charset="0"/>
                          <a:ea typeface="Lucida Sans Unicode" panose="020B0602030504020204" pitchFamily="34" charset="0"/>
                          <a:cs typeface="Times New Roman" panose="02020603050405020304" pitchFamily="18" charset="0"/>
                        </a:rPr>
                        <a:t>Qualified</a:t>
                      </a:r>
                      <a:endParaRPr kumimoji="0" lang="en-ZA" altLang="en-US" sz="1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xmlns="" val="10001"/>
                  </a:ext>
                </a:extLst>
              </a:tr>
            </a:tbl>
          </a:graphicData>
        </a:graphic>
      </p:graphicFrame>
      <p:pic>
        <p:nvPicPr>
          <p:cNvPr id="7"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720270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ctrTitle"/>
          </p:nvPr>
        </p:nvSpPr>
        <p:spPr>
          <a:xfrm>
            <a:off x="0" y="0"/>
            <a:ext cx="9137612" cy="968376"/>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FINANCIAL MANAGEMENT AND ACCOUNTABILITY</a:t>
            </a:r>
            <a:r>
              <a:rPr lang="en-ZA" altLang="en-US" sz="2800" dirty="0" smtClean="0">
                <a:latin typeface="Times New Roman" panose="02020603050405020304" pitchFamily="18" charset="0"/>
                <a:cs typeface="Times New Roman" panose="02020603050405020304" pitchFamily="18" charset="0"/>
              </a:rPr>
              <a:t/>
            </a:r>
            <a:br>
              <a:rPr lang="en-ZA" altLang="en-US" sz="2800" dirty="0" smtClean="0">
                <a:latin typeface="Times New Roman" panose="02020603050405020304" pitchFamily="18" charset="0"/>
                <a:cs typeface="Times New Roman" panose="02020603050405020304" pitchFamily="18" charset="0"/>
              </a:rPr>
            </a:br>
            <a:endParaRPr lang="en-ZA" altLang="en-US" sz="2800" dirty="0" smtClean="0">
              <a:latin typeface="Times New Roman" panose="02020603050405020304" pitchFamily="18" charset="0"/>
              <a:cs typeface="Times New Roman" panose="02020603050405020304" pitchFamily="18" charset="0"/>
            </a:endParaRPr>
          </a:p>
        </p:txBody>
      </p:sp>
      <p:sp>
        <p:nvSpPr>
          <p:cNvPr id="16387" name="Subtitle 4"/>
          <p:cNvSpPr>
            <a:spLocks noGrp="1"/>
          </p:cNvSpPr>
          <p:nvPr>
            <p:ph type="subTitle" idx="1"/>
          </p:nvPr>
        </p:nvSpPr>
        <p:spPr>
          <a:xfrm>
            <a:off x="165100" y="1084521"/>
            <a:ext cx="8681188" cy="4868605"/>
          </a:xfrm>
        </p:spPr>
        <p:txBody>
          <a:bodyPr>
            <a:normAutofit/>
          </a:bodyPr>
          <a:lstStyle/>
          <a:p>
            <a:pPr algn="just"/>
            <a:r>
              <a:rPr lang="en-ZA" altLang="en-US" sz="2000" dirty="0" smtClean="0">
                <a:latin typeface="Times New Roman" panose="02020603050405020304" pitchFamily="18" charset="0"/>
                <a:cs typeface="Times New Roman" panose="02020603050405020304" pitchFamily="18" charset="0"/>
              </a:rPr>
              <a:t>2016/2017</a:t>
            </a:r>
          </a:p>
          <a:p>
            <a:pPr algn="just"/>
            <a:r>
              <a:rPr lang="en-ZA" altLang="en-US" sz="2000" dirty="0" smtClean="0">
                <a:latin typeface="Times New Roman" panose="02020603050405020304" pitchFamily="18" charset="0"/>
                <a:cs typeface="Times New Roman" panose="02020603050405020304" pitchFamily="18" charset="0"/>
              </a:rPr>
              <a:t>The Maluti a Phofung Local Municipality failed to compile and submit its 2016/2017 Annual Financial Statements, Fixed Asset Register, Audit Work File, Pre-determined Objectives and draft Annual Report to the Auditor General within the legislative timeframe.  The audit has since commenced, but is still in the process of completion.</a:t>
            </a:r>
          </a:p>
          <a:p>
            <a:pPr algn="just"/>
            <a:endParaRPr lang="en-ZA" altLang="en-US" sz="2000" dirty="0" smtClean="0">
              <a:latin typeface="Times New Roman" panose="02020603050405020304" pitchFamily="18" charset="0"/>
              <a:cs typeface="Times New Roman" panose="02020603050405020304" pitchFamily="18" charset="0"/>
            </a:endParaRPr>
          </a:p>
          <a:p>
            <a:pPr algn="just"/>
            <a:r>
              <a:rPr lang="en-ZA" altLang="en-US" sz="2000" dirty="0" smtClean="0">
                <a:latin typeface="Times New Roman" panose="02020603050405020304" pitchFamily="18" charset="0"/>
                <a:cs typeface="Times New Roman" panose="02020603050405020304" pitchFamily="18" charset="0"/>
              </a:rPr>
              <a:t>Significant amounts of unauthorised, irregular and fruitless and wasteful expenditure was incurred by the Municipality, as reflected in the tables below. </a:t>
            </a:r>
          </a:p>
          <a:p>
            <a:pPr algn="just"/>
            <a:endParaRPr lang="en-ZA" altLang="en-US" sz="2000" i="1" u="sng" dirty="0" smtClean="0">
              <a:latin typeface="Times New Roman" panose="02020603050405020304" pitchFamily="18" charset="0"/>
              <a:cs typeface="Times New Roman" panose="02020603050405020304" pitchFamily="18" charset="0"/>
            </a:endParaRPr>
          </a:p>
          <a:p>
            <a:pPr algn="just"/>
            <a:endParaRPr lang="en-ZA" altLang="en-US" sz="2000" i="1" u="sng" dirty="0" smtClean="0">
              <a:latin typeface="Times New Roman" panose="02020603050405020304" pitchFamily="18" charset="0"/>
              <a:cs typeface="Times New Roman" panose="02020603050405020304" pitchFamily="18" charset="0"/>
            </a:endParaRP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16389"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DFBBF5C2-A6B6-4A3D-A407-040A4D50D645}" type="slidenum">
              <a:rPr lang="en-GB" altLang="en-US" smtClean="0"/>
              <a:pPr/>
              <a:t>89</a:t>
            </a:fld>
            <a:endParaRPr lang="en-GB" altLang="en-US"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0558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noGrp="1"/>
          </p:cNvSpPr>
          <p:nvPr>
            <p:ph type="title"/>
          </p:nvPr>
        </p:nvSpPr>
        <p:spPr>
          <a:xfrm>
            <a:off x="0" y="0"/>
            <a:ext cx="9144000" cy="1046679"/>
          </a:xfrm>
        </p:spPr>
        <p:txBody>
          <a:bodyPr>
            <a:noAutofit/>
          </a:bodyPr>
          <a:lstStyle/>
          <a:p>
            <a:pPr algn="ctr">
              <a:defRPr/>
            </a:pPr>
            <a:r>
              <a:rPr lang="en-US" sz="2800" b="1" cap="all" dirty="0" smtClean="0">
                <a:latin typeface="Times New Roman" pitchFamily="18" charset="0"/>
                <a:cs typeface="Times New Roman" pitchFamily="18" charset="0"/>
              </a:rPr>
              <a:t>PROGRESS REPORT</a:t>
            </a:r>
            <a:endParaRPr lang="en-US" sz="2800" b="1" cap="all" dirty="0">
              <a:latin typeface="Times New Roman" pitchFamily="18" charset="0"/>
              <a:cs typeface="Times New Roman" pitchFamily="18" charset="0"/>
            </a:endParaRPr>
          </a:p>
        </p:txBody>
      </p:sp>
      <p:sp>
        <p:nvSpPr>
          <p:cNvPr id="29698" name="Rectangle 2"/>
          <p:cNvSpPr>
            <a:spLocks noGrp="1" noChangeArrowheads="1"/>
          </p:cNvSpPr>
          <p:nvPr>
            <p:ph idx="1"/>
          </p:nvPr>
        </p:nvSpPr>
        <p:spPr>
          <a:xfrm>
            <a:off x="228600" y="932896"/>
            <a:ext cx="8686800" cy="5038209"/>
          </a:xfrm>
        </p:spPr>
        <p:txBody>
          <a:bodyPr>
            <a:noAutofit/>
          </a:bodyPr>
          <a:lstStyle/>
          <a:p>
            <a:pPr algn="just">
              <a:lnSpc>
                <a:spcPct val="100000"/>
              </a:lnSpc>
              <a:spcBef>
                <a:spcPts val="0"/>
              </a:spcBef>
            </a:pPr>
            <a:r>
              <a:rPr lang="en-ZA" sz="2600" dirty="0">
                <a:latin typeface="Times New Roman" panose="02020603050405020304" pitchFamily="18" charset="0"/>
                <a:cs typeface="Times New Roman" panose="02020603050405020304" pitchFamily="18" charset="0"/>
              </a:rPr>
              <a:t>The Intervention Team submitted reports initially on a format that did not cover all targets and areas. The Intervention Team and National Treasury develop a template for reporting which would assist in measuring progress and identifying areas of deficiencies and those that needed special attention.</a:t>
            </a:r>
          </a:p>
          <a:p>
            <a:pPr algn="just">
              <a:lnSpc>
                <a:spcPct val="100000"/>
              </a:lnSpc>
              <a:spcBef>
                <a:spcPts val="0"/>
              </a:spcBef>
            </a:pPr>
            <a:r>
              <a:rPr lang="en-ZA" sz="2600" dirty="0" smtClean="0">
                <a:latin typeface="Times New Roman" panose="02020603050405020304" pitchFamily="18" charset="0"/>
                <a:cs typeface="Times New Roman" panose="02020603050405020304" pitchFamily="18" charset="0"/>
              </a:rPr>
              <a:t>Performance </a:t>
            </a:r>
            <a:r>
              <a:rPr lang="en-ZA" sz="2600" dirty="0">
                <a:latin typeface="Times New Roman" panose="02020603050405020304" pitchFamily="18" charset="0"/>
                <a:cs typeface="Times New Roman" panose="02020603050405020304" pitchFamily="18" charset="0"/>
              </a:rPr>
              <a:t>on the three broad areas of financial recovery, service delivery improvement and governance will be presented in this report in the afore-mentioned template.</a:t>
            </a:r>
          </a:p>
          <a:p>
            <a:pPr algn="just">
              <a:lnSpc>
                <a:spcPct val="100000"/>
              </a:lnSpc>
              <a:spcBef>
                <a:spcPts val="0"/>
              </a:spcBef>
            </a:pPr>
            <a:r>
              <a:rPr lang="en-ZA" sz="2600" dirty="0" smtClean="0">
                <a:latin typeface="Times New Roman" panose="02020603050405020304" pitchFamily="18" charset="0"/>
                <a:cs typeface="Times New Roman" panose="02020603050405020304" pitchFamily="18" charset="0"/>
              </a:rPr>
              <a:t>The </a:t>
            </a:r>
            <a:r>
              <a:rPr lang="en-ZA" sz="2600" dirty="0">
                <a:latin typeface="Times New Roman" panose="02020603050405020304" pitchFamily="18" charset="0"/>
                <a:cs typeface="Times New Roman" panose="02020603050405020304" pitchFamily="18" charset="0"/>
              </a:rPr>
              <a:t>information provided hereunder is for the month of July as it reflects the current state in which the </a:t>
            </a:r>
            <a:r>
              <a:rPr lang="en-ZA" sz="2600" dirty="0" smtClean="0">
                <a:latin typeface="Times New Roman" panose="02020603050405020304" pitchFamily="18" charset="0"/>
                <a:cs typeface="Times New Roman" panose="02020603050405020304" pitchFamily="18" charset="0"/>
              </a:rPr>
              <a:t>Municipality </a:t>
            </a:r>
            <a:r>
              <a:rPr lang="en-ZA" sz="2600" dirty="0">
                <a:latin typeface="Times New Roman" panose="02020603050405020304" pitchFamily="18" charset="0"/>
                <a:cs typeface="Times New Roman" panose="02020603050405020304" pitchFamily="18" charset="0"/>
              </a:rPr>
              <a:t>is in. </a:t>
            </a:r>
          </a:p>
          <a:p>
            <a:pPr algn="just">
              <a:lnSpc>
                <a:spcPct val="100000"/>
              </a:lnSpc>
              <a:spcBef>
                <a:spcPts val="0"/>
              </a:spcBef>
            </a:pPr>
            <a:r>
              <a:rPr lang="en-ZA" sz="2600" dirty="0">
                <a:latin typeface="Times New Roman" panose="02020603050405020304" pitchFamily="18" charset="0"/>
                <a:cs typeface="Times New Roman" panose="02020603050405020304" pitchFamily="18" charset="0"/>
              </a:rPr>
              <a:t>This state is a cumulative net results of work performed over a period of six months within the constraints alluded to above.</a:t>
            </a:r>
          </a:p>
          <a:p>
            <a:pPr marL="0" indent="0" algn="just" eaLnBrk="1" hangingPunct="1">
              <a:lnSpc>
                <a:spcPct val="100000"/>
              </a:lnSpc>
              <a:spcBef>
                <a:spcPts val="0"/>
              </a:spcBef>
              <a:buNone/>
            </a:pPr>
            <a:endParaRPr lang="en-US" sz="2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600" dirty="0" smtClean="0">
              <a:latin typeface="Times New Roman" panose="02020603050405020304" pitchFamily="18" charset="0"/>
              <a:cs typeface="Times New Roman" panose="02020603050405020304" pitchFamily="18" charset="0"/>
            </a:endParaRPr>
          </a:p>
          <a:p>
            <a:pPr algn="just" eaLnBrk="1" hangingPunct="1">
              <a:lnSpc>
                <a:spcPct val="100000"/>
              </a:lnSpc>
              <a:spcBef>
                <a:spcPts val="0"/>
              </a:spcBef>
            </a:pPr>
            <a:endParaRPr lang="en-US" sz="2600" dirty="0" smtClean="0">
              <a:latin typeface="Times New Roman" panose="02020603050405020304" pitchFamily="18" charset="0"/>
              <a:cs typeface="Times New Roman" panose="02020603050405020304" pitchFamily="18" charset="0"/>
            </a:endParaRP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latin typeface="+mn-lt"/>
                <a:cs typeface="Times New Roman" panose="02020603050405020304" pitchFamily="18" charset="0"/>
              </a:rPr>
              <a:pPr>
                <a:lnSpc>
                  <a:spcPct val="100000"/>
                </a:lnSpc>
                <a:spcBef>
                  <a:spcPct val="0"/>
                </a:spcBef>
                <a:buFont typeface="Times New Roman" panose="02020603050405020304" pitchFamily="18" charset="0"/>
                <a:buNone/>
              </a:pPr>
              <a:t>9</a:t>
            </a:fld>
            <a:endParaRPr lang="en-GB" sz="1200" b="1" dirty="0">
              <a:solidFill>
                <a:schemeClr val="tx1"/>
              </a:solidFill>
              <a:latin typeface="+mn-lt"/>
              <a:cs typeface="Times New Roman" panose="02020603050405020304" pitchFamily="18" charset="0"/>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00380"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36352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ctrTitle"/>
          </p:nvPr>
        </p:nvSpPr>
        <p:spPr>
          <a:xfrm>
            <a:off x="0" y="81886"/>
            <a:ext cx="9144000" cy="960106"/>
          </a:xfrm>
        </p:spPr>
        <p:txBody>
          <a:bodyPr>
            <a:noAutofit/>
          </a:bodyPr>
          <a:lstStyle/>
          <a:p>
            <a:r>
              <a:rPr lang="en-ZA" altLang="en-US" sz="2400" b="1" u="sng" dirty="0" smtClean="0">
                <a:latin typeface="Times New Roman" panose="02020603050405020304" pitchFamily="18" charset="0"/>
                <a:cs typeface="Times New Roman" panose="02020603050405020304" pitchFamily="18" charset="0"/>
              </a:rPr>
              <a:t>FINANCIAL MANAGEMENT AND ACCOUNTABILITY</a:t>
            </a:r>
            <a:r>
              <a:rPr lang="en-ZA" altLang="en-US" sz="2400" dirty="0" smtClean="0">
                <a:latin typeface="Times New Roman" panose="02020603050405020304" pitchFamily="18" charset="0"/>
                <a:cs typeface="Times New Roman" panose="02020603050405020304" pitchFamily="18" charset="0"/>
              </a:rPr>
              <a:t/>
            </a:r>
            <a:br>
              <a:rPr lang="en-ZA" altLang="en-US" sz="2400" dirty="0" smtClean="0">
                <a:latin typeface="Times New Roman" panose="02020603050405020304" pitchFamily="18" charset="0"/>
                <a:cs typeface="Times New Roman" panose="02020603050405020304" pitchFamily="18" charset="0"/>
              </a:rPr>
            </a:br>
            <a:endParaRPr lang="en-ZA" altLang="en-US" sz="2400" dirty="0" smtClean="0">
              <a:latin typeface="Times New Roman" panose="02020603050405020304" pitchFamily="18" charset="0"/>
              <a:cs typeface="Times New Roman" panose="02020603050405020304" pitchFamily="18" charset="0"/>
            </a:endParaRPr>
          </a:p>
        </p:txBody>
      </p:sp>
      <p:sp>
        <p:nvSpPr>
          <p:cNvPr id="17411" name="Subtitle 4"/>
          <p:cNvSpPr>
            <a:spLocks noGrp="1"/>
          </p:cNvSpPr>
          <p:nvPr>
            <p:ph type="subTitle" idx="1"/>
          </p:nvPr>
        </p:nvSpPr>
        <p:spPr>
          <a:xfrm>
            <a:off x="827088" y="1773238"/>
            <a:ext cx="7772400" cy="4392612"/>
          </a:xfrm>
        </p:spPr>
        <p:txBody>
          <a:bodyPr/>
          <a:lstStyle/>
          <a:p>
            <a:pPr algn="l"/>
            <a:endParaRPr lang="en-ZA" altLang="en-US" sz="1800" b="1" i="1" u="sng" smtClean="0">
              <a:latin typeface="Arial" panose="020B0604020202020204" pitchFamily="34" charset="0"/>
              <a:cs typeface="Arial" panose="020B0604020202020204" pitchFamily="34" charset="0"/>
            </a:endParaRPr>
          </a:p>
          <a:p>
            <a:pPr algn="l"/>
            <a:endParaRPr lang="en-ZA" altLang="en-US" sz="1800" b="1" i="1" u="sng" smtClean="0">
              <a:latin typeface="Arial" panose="020B0604020202020204" pitchFamily="34" charset="0"/>
              <a:cs typeface="Arial" panose="020B0604020202020204" pitchFamily="34" charset="0"/>
            </a:endParaRP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17413"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7D3B5A9C-62F2-4BFA-A3DB-AF1F81944B8A}" type="slidenum">
              <a:rPr lang="en-GB" altLang="en-US" smtClean="0"/>
              <a:pPr/>
              <a:t>90</a:t>
            </a:fld>
            <a:endParaRPr lang="en-GB" altLang="en-US" smtClean="0"/>
          </a:p>
        </p:txBody>
      </p:sp>
      <p:graphicFrame>
        <p:nvGraphicFramePr>
          <p:cNvPr id="2" name="Table 1"/>
          <p:cNvGraphicFramePr>
            <a:graphicFrameLocks noGrp="1"/>
          </p:cNvGraphicFramePr>
          <p:nvPr>
            <p:extLst>
              <p:ext uri="{D42A27DB-BD31-4B8C-83A1-F6EECF244321}">
                <p14:modId xmlns:p14="http://schemas.microsoft.com/office/powerpoint/2010/main" xmlns="" val="2377343893"/>
              </p:ext>
            </p:extLst>
          </p:nvPr>
        </p:nvGraphicFramePr>
        <p:xfrm>
          <a:off x="551675" y="1179512"/>
          <a:ext cx="8218487" cy="915102"/>
        </p:xfrm>
        <a:graphic>
          <a:graphicData uri="http://schemas.openxmlformats.org/drawingml/2006/table">
            <a:tbl>
              <a:tblPr firstRow="1" firstCol="1" bandRow="1">
                <a:tableStyleId>{5C22544A-7EE6-4342-B048-85BDC9FD1C3A}</a:tableStyleId>
              </a:tblPr>
              <a:tblGrid>
                <a:gridCol w="2828803">
                  <a:extLst>
                    <a:ext uri="{9D8B030D-6E8A-4147-A177-3AD203B41FA5}">
                      <a16:colId xmlns:a16="http://schemas.microsoft.com/office/drawing/2014/main" xmlns="" val="20000"/>
                    </a:ext>
                  </a:extLst>
                </a:gridCol>
                <a:gridCol w="1587812">
                  <a:extLst>
                    <a:ext uri="{9D8B030D-6E8A-4147-A177-3AD203B41FA5}">
                      <a16:colId xmlns:a16="http://schemas.microsoft.com/office/drawing/2014/main" xmlns="" val="20001"/>
                    </a:ext>
                  </a:extLst>
                </a:gridCol>
                <a:gridCol w="2026679">
                  <a:extLst>
                    <a:ext uri="{9D8B030D-6E8A-4147-A177-3AD203B41FA5}">
                      <a16:colId xmlns:a16="http://schemas.microsoft.com/office/drawing/2014/main" xmlns="" val="20002"/>
                    </a:ext>
                  </a:extLst>
                </a:gridCol>
                <a:gridCol w="1775193">
                  <a:extLst>
                    <a:ext uri="{9D8B030D-6E8A-4147-A177-3AD203B41FA5}">
                      <a16:colId xmlns:a16="http://schemas.microsoft.com/office/drawing/2014/main" xmlns="" val="20003"/>
                    </a:ext>
                  </a:extLst>
                </a:gridCol>
              </a:tblGrid>
              <a:tr h="457551">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Expenditure Type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2013/14</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2014/15</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2015/16</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ctr"/>
                </a:tc>
                <a:extLst>
                  <a:ext uri="{0D108BD9-81ED-4DB2-BD59-A6C34878D82A}">
                    <a16:rowId xmlns:a16="http://schemas.microsoft.com/office/drawing/2014/main" xmlns="" val="10000"/>
                  </a:ext>
                </a:extLst>
              </a:tr>
              <a:tr h="457551">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Unauthorised</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b"/>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57 132 0555</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b"/>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1 529 196 023</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b"/>
                </a:tc>
                <a:tc>
                  <a:txBody>
                    <a:bodyPr/>
                    <a:lstStyle/>
                    <a:p>
                      <a:pPr algn="just">
                        <a:lnSpc>
                          <a:spcPct val="115000"/>
                        </a:lnSpc>
                        <a:spcAft>
                          <a:spcPts val="0"/>
                        </a:spcAft>
                      </a:pPr>
                      <a:r>
                        <a:rPr lang="en-US" sz="1600" dirty="0">
                          <a:effectLst/>
                          <a:latin typeface="Times New Roman" panose="02020603050405020304" pitchFamily="18" charset="0"/>
                          <a:cs typeface="Times New Roman" panose="02020603050405020304" pitchFamily="18" charset="0"/>
                        </a:rPr>
                        <a:t>1 791 144 657</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593" marR="67593" marT="0" marB="0" anchor="b"/>
                </a:tc>
                <a:extLst>
                  <a:ext uri="{0D108BD9-81ED-4DB2-BD59-A6C34878D82A}">
                    <a16:rowId xmlns:a16="http://schemas.microsoft.com/office/drawing/2014/main" xmlns=""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1309840476"/>
              </p:ext>
            </p:extLst>
          </p:nvPr>
        </p:nvGraphicFramePr>
        <p:xfrm>
          <a:off x="583573" y="2500628"/>
          <a:ext cx="8218488" cy="812172"/>
        </p:xfrm>
        <a:graphic>
          <a:graphicData uri="http://schemas.openxmlformats.org/drawingml/2006/table">
            <a:tbl>
              <a:tblPr firstRow="1" firstCol="1" bandRow="1">
                <a:tableStyleId>{5C22544A-7EE6-4342-B048-85BDC9FD1C3A}</a:tableStyleId>
              </a:tblPr>
              <a:tblGrid>
                <a:gridCol w="2912632">
                  <a:extLst>
                    <a:ext uri="{9D8B030D-6E8A-4147-A177-3AD203B41FA5}">
                      <a16:colId xmlns:a16="http://schemas.microsoft.com/office/drawing/2014/main" xmlns="" val="20000"/>
                    </a:ext>
                  </a:extLst>
                </a:gridCol>
                <a:gridCol w="1821217">
                  <a:extLst>
                    <a:ext uri="{9D8B030D-6E8A-4147-A177-3AD203B41FA5}">
                      <a16:colId xmlns:a16="http://schemas.microsoft.com/office/drawing/2014/main" xmlns="" val="20001"/>
                    </a:ext>
                  </a:extLst>
                </a:gridCol>
                <a:gridCol w="1743963">
                  <a:extLst>
                    <a:ext uri="{9D8B030D-6E8A-4147-A177-3AD203B41FA5}">
                      <a16:colId xmlns:a16="http://schemas.microsoft.com/office/drawing/2014/main" xmlns="" val="20002"/>
                    </a:ext>
                  </a:extLst>
                </a:gridCol>
                <a:gridCol w="1740676">
                  <a:extLst>
                    <a:ext uri="{9D8B030D-6E8A-4147-A177-3AD203B41FA5}">
                      <a16:colId xmlns:a16="http://schemas.microsoft.com/office/drawing/2014/main" xmlns="" val="20003"/>
                    </a:ext>
                  </a:extLst>
                </a:gridCol>
              </a:tblGrid>
              <a:tr h="406086">
                <a:tc>
                  <a:txBody>
                    <a:bodyPr/>
                    <a:lstStyle/>
                    <a:p>
                      <a:pPr algn="just">
                        <a:lnSpc>
                          <a:spcPct val="115000"/>
                        </a:lnSpc>
                        <a:spcAft>
                          <a:spcPts val="0"/>
                        </a:spcAft>
                      </a:pPr>
                      <a:r>
                        <a:rPr lang="en-US" sz="1600" dirty="0">
                          <a:effectLst/>
                          <a:latin typeface="Times New Roman" panose="02020603050405020304" pitchFamily="18" charset="0"/>
                          <a:cs typeface="Times New Roman" panose="02020603050405020304" pitchFamily="18" charset="0"/>
                        </a:rPr>
                        <a:t>Expenditure Type</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2013/14</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2014/15</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2015/16</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ctr"/>
                </a:tc>
                <a:extLst>
                  <a:ext uri="{0D108BD9-81ED-4DB2-BD59-A6C34878D82A}">
                    <a16:rowId xmlns:a16="http://schemas.microsoft.com/office/drawing/2014/main" xmlns="" val="10000"/>
                  </a:ext>
                </a:extLst>
              </a:tr>
              <a:tr h="406086">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Irregular</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b"/>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68 884 679</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b"/>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97 646 574</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b"/>
                </a:tc>
                <a:tc>
                  <a:txBody>
                    <a:bodyPr/>
                    <a:lstStyle/>
                    <a:p>
                      <a:pPr algn="just">
                        <a:lnSpc>
                          <a:spcPct val="115000"/>
                        </a:lnSpc>
                        <a:spcAft>
                          <a:spcPts val="0"/>
                        </a:spcAft>
                      </a:pPr>
                      <a:r>
                        <a:rPr lang="en-US" sz="1600" dirty="0">
                          <a:effectLst/>
                          <a:latin typeface="Times New Roman" panose="02020603050405020304" pitchFamily="18" charset="0"/>
                          <a:cs typeface="Times New Roman" panose="02020603050405020304" pitchFamily="18" charset="0"/>
                        </a:rPr>
                        <a:t>38 063 391</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73" marR="66673" marT="0" marB="0" anchor="b"/>
                </a:tc>
                <a:extLst>
                  <a:ext uri="{0D108BD9-81ED-4DB2-BD59-A6C34878D82A}">
                    <a16:rowId xmlns:a16="http://schemas.microsoft.com/office/drawing/2014/main" xmlns=""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45204168"/>
              </p:ext>
            </p:extLst>
          </p:nvPr>
        </p:nvGraphicFramePr>
        <p:xfrm>
          <a:off x="604838" y="3870252"/>
          <a:ext cx="8218488" cy="1244009"/>
        </p:xfrm>
        <a:graphic>
          <a:graphicData uri="http://schemas.openxmlformats.org/drawingml/2006/table">
            <a:tbl>
              <a:tblPr firstRow="1" firstCol="1" bandRow="1">
                <a:tableStyleId>{5C22544A-7EE6-4342-B048-85BDC9FD1C3A}</a:tableStyleId>
              </a:tblPr>
              <a:tblGrid>
                <a:gridCol w="2695664">
                  <a:extLst>
                    <a:ext uri="{9D8B030D-6E8A-4147-A177-3AD203B41FA5}">
                      <a16:colId xmlns:a16="http://schemas.microsoft.com/office/drawing/2014/main" xmlns="" val="20000"/>
                    </a:ext>
                  </a:extLst>
                </a:gridCol>
                <a:gridCol w="2044760">
                  <a:extLst>
                    <a:ext uri="{9D8B030D-6E8A-4147-A177-3AD203B41FA5}">
                      <a16:colId xmlns:a16="http://schemas.microsoft.com/office/drawing/2014/main" xmlns="" val="20001"/>
                    </a:ext>
                  </a:extLst>
                </a:gridCol>
                <a:gridCol w="1702871">
                  <a:extLst>
                    <a:ext uri="{9D8B030D-6E8A-4147-A177-3AD203B41FA5}">
                      <a16:colId xmlns:a16="http://schemas.microsoft.com/office/drawing/2014/main" xmlns="" val="20002"/>
                    </a:ext>
                  </a:extLst>
                </a:gridCol>
                <a:gridCol w="1775193">
                  <a:extLst>
                    <a:ext uri="{9D8B030D-6E8A-4147-A177-3AD203B41FA5}">
                      <a16:colId xmlns:a16="http://schemas.microsoft.com/office/drawing/2014/main" xmlns="" val="20003"/>
                    </a:ext>
                  </a:extLst>
                </a:gridCol>
              </a:tblGrid>
              <a:tr h="754911">
                <a:tc>
                  <a:txBody>
                    <a:bodyPr/>
                    <a:lstStyle/>
                    <a:p>
                      <a:pPr algn="just">
                        <a:lnSpc>
                          <a:spcPct val="115000"/>
                        </a:lnSpc>
                        <a:spcAft>
                          <a:spcPts val="0"/>
                        </a:spcAft>
                      </a:pPr>
                      <a:r>
                        <a:rPr lang="en-US" sz="1600" dirty="0">
                          <a:effectLst/>
                          <a:latin typeface="Times New Roman" panose="02020603050405020304" pitchFamily="18" charset="0"/>
                          <a:cs typeface="Times New Roman" panose="02020603050405020304" pitchFamily="18" charset="0"/>
                        </a:rPr>
                        <a:t>Expenditure Type</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2013/14</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2014/15</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ctr"/>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2015/16</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ctr"/>
                </a:tc>
                <a:extLst>
                  <a:ext uri="{0D108BD9-81ED-4DB2-BD59-A6C34878D82A}">
                    <a16:rowId xmlns:a16="http://schemas.microsoft.com/office/drawing/2014/main" xmlns="" val="10000"/>
                  </a:ext>
                </a:extLst>
              </a:tr>
              <a:tr h="489098">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Fruitless &amp; Wasteful</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b"/>
                </a:tc>
                <a:tc>
                  <a:txBody>
                    <a:bodyPr/>
                    <a:lstStyle/>
                    <a:p>
                      <a:pPr algn="just">
                        <a:lnSpc>
                          <a:spcPct val="115000"/>
                        </a:lnSpc>
                        <a:spcAft>
                          <a:spcPts val="0"/>
                        </a:spcAft>
                      </a:pPr>
                      <a:r>
                        <a:rPr lang="en-US" sz="1600" dirty="0">
                          <a:effectLst/>
                          <a:latin typeface="Times New Roman" panose="02020603050405020304" pitchFamily="18" charset="0"/>
                          <a:cs typeface="Times New Roman" panose="02020603050405020304" pitchFamily="18" charset="0"/>
                        </a:rPr>
                        <a:t>31 557 459</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b"/>
                </a:tc>
                <a:tc>
                  <a:txBody>
                    <a:bodyPr/>
                    <a:lstStyle/>
                    <a:p>
                      <a:pPr algn="just">
                        <a:lnSpc>
                          <a:spcPct val="115000"/>
                        </a:lnSpc>
                        <a:spcAft>
                          <a:spcPts val="0"/>
                        </a:spcAft>
                      </a:pPr>
                      <a:r>
                        <a:rPr lang="en-US" sz="1600">
                          <a:effectLst/>
                          <a:latin typeface="Times New Roman" panose="02020603050405020304" pitchFamily="18" charset="0"/>
                          <a:cs typeface="Times New Roman" panose="02020603050405020304" pitchFamily="18" charset="0"/>
                        </a:rPr>
                        <a:t>44 560 921</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b"/>
                </a:tc>
                <a:tc>
                  <a:txBody>
                    <a:bodyPr/>
                    <a:lstStyle/>
                    <a:p>
                      <a:pPr algn="just">
                        <a:lnSpc>
                          <a:spcPct val="115000"/>
                        </a:lnSpc>
                        <a:spcAft>
                          <a:spcPts val="0"/>
                        </a:spcAft>
                      </a:pPr>
                      <a:r>
                        <a:rPr lang="en-US" sz="1600" dirty="0">
                          <a:effectLst/>
                          <a:latin typeface="Times New Roman" panose="02020603050405020304" pitchFamily="18" charset="0"/>
                          <a:cs typeface="Times New Roman" panose="02020603050405020304" pitchFamily="18" charset="0"/>
                        </a:rPr>
                        <a:t>65 006 167</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30" marR="65930" marT="0" marB="0" anchor="b"/>
                </a:tc>
                <a:extLst>
                  <a:ext uri="{0D108BD9-81ED-4DB2-BD59-A6C34878D82A}">
                    <a16:rowId xmlns:a16="http://schemas.microsoft.com/office/drawing/2014/main" xmlns="" val="10001"/>
                  </a:ext>
                </a:extLst>
              </a:tr>
            </a:tbl>
          </a:graphicData>
        </a:graphic>
      </p:graphicFrame>
      <p:pic>
        <p:nvPicPr>
          <p:cNvPr id="9"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027151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0" y="1"/>
            <a:ext cx="9144000" cy="999459"/>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FINANCIAL MANAGEMENT AND ACCOUNTABILITY</a:t>
            </a:r>
            <a:r>
              <a:rPr lang="en-ZA" altLang="en-US" sz="2800" dirty="0" smtClean="0">
                <a:latin typeface="Times New Roman" panose="02020603050405020304" pitchFamily="18" charset="0"/>
                <a:cs typeface="Times New Roman" panose="02020603050405020304" pitchFamily="18" charset="0"/>
              </a:rPr>
              <a:t/>
            </a:r>
            <a:br>
              <a:rPr lang="en-ZA" altLang="en-US" sz="2800" dirty="0" smtClean="0">
                <a:latin typeface="Times New Roman" panose="02020603050405020304" pitchFamily="18" charset="0"/>
                <a:cs typeface="Times New Roman" panose="02020603050405020304" pitchFamily="18" charset="0"/>
              </a:rPr>
            </a:br>
            <a:endParaRPr lang="en-ZA" altLang="en-US" sz="2800" dirty="0" smtClean="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233916" y="999460"/>
            <a:ext cx="8686800" cy="4529470"/>
          </a:xfrm>
        </p:spPr>
        <p:txBody>
          <a:bodyPr>
            <a:normAutofit/>
          </a:bodyPr>
          <a:lstStyle/>
          <a:p>
            <a:pPr algn="l">
              <a:defRPr/>
            </a:pPr>
            <a:r>
              <a:rPr lang="en-ZA" i="1" u="sng" dirty="0">
                <a:latin typeface="Times New Roman" panose="02020603050405020304" pitchFamily="18" charset="0"/>
                <a:cs typeface="Times New Roman" panose="02020603050405020304" pitchFamily="18" charset="0"/>
              </a:rPr>
              <a:t>Financial </a:t>
            </a:r>
            <a:r>
              <a:rPr lang="en-ZA" i="1" u="sng" dirty="0" smtClean="0">
                <a:latin typeface="Times New Roman" panose="02020603050405020304" pitchFamily="18" charset="0"/>
                <a:cs typeface="Times New Roman" panose="02020603050405020304" pitchFamily="18" charset="0"/>
              </a:rPr>
              <a:t>Management</a:t>
            </a:r>
            <a:endParaRPr lang="en-ZA" i="1" u="sng" dirty="0">
              <a:latin typeface="Times New Roman" panose="02020603050405020304" pitchFamily="18" charset="0"/>
              <a:cs typeface="Times New Roman" panose="02020603050405020304" pitchFamily="18" charset="0"/>
            </a:endParaRPr>
          </a:p>
          <a:p>
            <a:pPr marL="285750" indent="-285750" algn="l">
              <a:buFont typeface="Wingdings" panose="05000000000000000000" pitchFamily="2" charset="2"/>
              <a:buChar char="§"/>
              <a:defRPr/>
            </a:pPr>
            <a:r>
              <a:rPr lang="en-ZA" dirty="0" smtClean="0">
                <a:latin typeface="Times New Roman" panose="02020603050405020304" pitchFamily="18" charset="0"/>
                <a:cs typeface="Times New Roman" panose="02020603050405020304" pitchFamily="18" charset="0"/>
              </a:rPr>
              <a:t>Financial </a:t>
            </a:r>
            <a:r>
              <a:rPr lang="en-ZA" dirty="0">
                <a:latin typeface="Times New Roman" panose="02020603050405020304" pitchFamily="18" charset="0"/>
                <a:cs typeface="Times New Roman" panose="02020603050405020304" pitchFamily="18" charset="0"/>
              </a:rPr>
              <a:t>Performance</a:t>
            </a:r>
          </a:p>
          <a:p>
            <a:pPr marL="285750" indent="-285750" algn="l">
              <a:buFont typeface="Wingdings" panose="05000000000000000000" pitchFamily="2" charset="2"/>
              <a:buChar char="§"/>
              <a:defRPr/>
            </a:pPr>
            <a:endParaRPr lang="en-ZA" dirty="0">
              <a:latin typeface="Times New Roman" panose="02020603050405020304" pitchFamily="18" charset="0"/>
              <a:cs typeface="Times New Roman" panose="02020603050405020304" pitchFamily="18" charset="0"/>
            </a:endParaRPr>
          </a:p>
          <a:p>
            <a:pPr marL="285750" indent="-285750" algn="l">
              <a:buFont typeface="Wingdings" panose="05000000000000000000" pitchFamily="2" charset="2"/>
              <a:buChar char="§"/>
              <a:defRPr/>
            </a:pPr>
            <a:r>
              <a:rPr lang="en-ZA" dirty="0" smtClean="0">
                <a:latin typeface="Times New Roman" panose="02020603050405020304" pitchFamily="18" charset="0"/>
                <a:cs typeface="Times New Roman" panose="02020603050405020304" pitchFamily="18" charset="0"/>
              </a:rPr>
              <a:t>An </a:t>
            </a:r>
            <a:r>
              <a:rPr lang="en-ZA" dirty="0">
                <a:latin typeface="Times New Roman" panose="02020603050405020304" pitchFamily="18" charset="0"/>
                <a:cs typeface="Times New Roman" panose="02020603050405020304" pitchFamily="18" charset="0"/>
              </a:rPr>
              <a:t>assessment of the financial performance of Maluti a Phofung Local Municipality as at the end of the 2016/2017 financial year clearly </a:t>
            </a:r>
            <a:r>
              <a:rPr lang="en-ZA" dirty="0" smtClean="0">
                <a:latin typeface="Times New Roman" panose="02020603050405020304" pitchFamily="18" charset="0"/>
                <a:cs typeface="Times New Roman" panose="02020603050405020304" pitchFamily="18" charset="0"/>
              </a:rPr>
              <a:t>illustrated </a:t>
            </a:r>
            <a:r>
              <a:rPr lang="en-ZA" dirty="0">
                <a:latin typeface="Times New Roman" panose="02020603050405020304" pitchFamily="18" charset="0"/>
                <a:cs typeface="Times New Roman" panose="02020603050405020304" pitchFamily="18" charset="0"/>
              </a:rPr>
              <a:t>the state of financial regression;</a:t>
            </a:r>
          </a:p>
          <a:p>
            <a:pPr algn="l">
              <a:defRPr/>
            </a:pPr>
            <a:endParaRPr lang="en-ZA" dirty="0" smtClean="0">
              <a:latin typeface="Times New Roman" panose="02020603050405020304" pitchFamily="18" charset="0"/>
              <a:cs typeface="Times New Roman" panose="02020603050405020304" pitchFamily="18" charset="0"/>
            </a:endParaRPr>
          </a:p>
          <a:p>
            <a:pPr algn="l">
              <a:defRPr/>
            </a:pPr>
            <a:endParaRPr lang="en-ZA" i="1" u="sng" dirty="0" smtClean="0">
              <a:latin typeface="Times New Roman" panose="02020603050405020304" pitchFamily="18" charset="0"/>
              <a:cs typeface="Times New Roman" panose="02020603050405020304" pitchFamily="18" charset="0"/>
            </a:endParaRPr>
          </a:p>
          <a:p>
            <a:pPr algn="l">
              <a:defRPr/>
            </a:pPr>
            <a:endParaRPr lang="en-ZA" i="1" u="sng" dirty="0" smtClean="0">
              <a:latin typeface="Times New Roman" panose="02020603050405020304" pitchFamily="18" charset="0"/>
              <a:cs typeface="Times New Roman" panose="02020603050405020304" pitchFamily="18" charset="0"/>
            </a:endParaRP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18437"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7FF3B7B9-58CB-4872-B929-F5B448C8A75B}" type="slidenum">
              <a:rPr lang="en-GB" altLang="en-US" smtClean="0"/>
              <a:pPr/>
              <a:t>91</a:t>
            </a:fld>
            <a:endParaRPr lang="en-GB" altLang="en-US"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880463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a:xfrm>
            <a:off x="0" y="188914"/>
            <a:ext cx="9144000" cy="821180"/>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FINANCIAL MANAGEMENT AND ACCOUNTABILITY</a:t>
            </a:r>
            <a:r>
              <a:rPr lang="en-ZA" altLang="en-US" sz="2800" b="1" dirty="0" smtClean="0">
                <a:latin typeface="Times New Roman" panose="02020603050405020304" pitchFamily="18" charset="0"/>
                <a:cs typeface="Times New Roman" panose="02020603050405020304" pitchFamily="18" charset="0"/>
              </a:rPr>
              <a:t/>
            </a:r>
            <a:br>
              <a:rPr lang="en-ZA" altLang="en-US" sz="2800" b="1" dirty="0" smtClean="0">
                <a:latin typeface="Times New Roman" panose="02020603050405020304" pitchFamily="18" charset="0"/>
                <a:cs typeface="Times New Roman" panose="02020603050405020304" pitchFamily="18" charset="0"/>
              </a:rPr>
            </a:br>
            <a:endParaRPr lang="en-ZA" altLang="en-US" sz="2800" b="1" dirty="0" smtClean="0">
              <a:latin typeface="Times New Roman" panose="02020603050405020304" pitchFamily="18" charset="0"/>
              <a:cs typeface="Times New Roman" panose="02020603050405020304" pitchFamily="18" charset="0"/>
            </a:endParaRPr>
          </a:p>
        </p:txBody>
      </p:sp>
      <p:sp>
        <p:nvSpPr>
          <p:cNvPr id="19459" name="Subtitle 4"/>
          <p:cNvSpPr>
            <a:spLocks noGrp="1"/>
          </p:cNvSpPr>
          <p:nvPr>
            <p:ph type="subTitle" idx="1"/>
          </p:nvPr>
        </p:nvSpPr>
        <p:spPr>
          <a:xfrm>
            <a:off x="444316" y="822546"/>
            <a:ext cx="7772400" cy="828675"/>
          </a:xfrm>
        </p:spPr>
        <p:txBody>
          <a:bodyPr/>
          <a:lstStyle/>
          <a:p>
            <a:pPr algn="l"/>
            <a:r>
              <a:rPr lang="en-ZA" altLang="en-US" sz="1800" b="1" dirty="0" smtClean="0">
                <a:latin typeface="Times New Roman" panose="02020603050405020304" pitchFamily="18" charset="0"/>
                <a:cs typeface="Times New Roman" panose="02020603050405020304" pitchFamily="18" charset="0"/>
              </a:rPr>
              <a:t>(a)Arrears Debtors: 30 June 2017</a:t>
            </a:r>
          </a:p>
          <a:p>
            <a:pPr algn="l"/>
            <a:endParaRPr lang="en-ZA" altLang="en-US" sz="1800" b="1" dirty="0" smtClean="0">
              <a:latin typeface="Times New Roman" panose="02020603050405020304" pitchFamily="18" charset="0"/>
              <a:cs typeface="Times New Roman" panose="02020603050405020304" pitchFamily="18" charset="0"/>
            </a:endParaRPr>
          </a:p>
          <a:p>
            <a:pPr algn="l"/>
            <a:endParaRPr lang="en-ZA" altLang="en-US" sz="1800" b="1" i="1" u="sng" dirty="0" smtClean="0">
              <a:latin typeface="Times New Roman" panose="02020603050405020304" pitchFamily="18" charset="0"/>
              <a:cs typeface="Times New Roman" panose="02020603050405020304" pitchFamily="18" charset="0"/>
            </a:endParaRPr>
          </a:p>
          <a:p>
            <a:pPr algn="l"/>
            <a:endParaRPr lang="en-ZA" altLang="en-US" sz="1800" b="1" i="1" u="sng" dirty="0" smtClean="0">
              <a:latin typeface="Times New Roman" panose="02020603050405020304" pitchFamily="18" charset="0"/>
              <a:cs typeface="Times New Roman" panose="02020603050405020304" pitchFamily="18" charset="0"/>
            </a:endParaRP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19461"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6D1CB5C6-30BE-4CC9-ABB8-4356D599C8C1}" type="slidenum">
              <a:rPr lang="en-GB" altLang="en-US" smtClean="0"/>
              <a:pPr/>
              <a:t>92</a:t>
            </a:fld>
            <a:endParaRPr lang="en-GB" altLang="en-US" smtClean="0"/>
          </a:p>
        </p:txBody>
      </p:sp>
      <p:pic>
        <p:nvPicPr>
          <p:cNvPr id="19462"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5731" y="1354248"/>
            <a:ext cx="8786812" cy="435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955650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ctrTitle"/>
          </p:nvPr>
        </p:nvSpPr>
        <p:spPr>
          <a:xfrm>
            <a:off x="0" y="1"/>
            <a:ext cx="9144000" cy="977899"/>
          </a:xfrm>
        </p:spPr>
        <p:txBody>
          <a:bodyPr>
            <a:noAutofit/>
          </a:bodyPr>
          <a:lstStyle/>
          <a:p>
            <a:r>
              <a:rPr lang="en-ZA" altLang="en-US" sz="2800" b="1" u="sng" dirty="0" smtClean="0">
                <a:latin typeface="Times New Roman" panose="02020603050405020304" pitchFamily="18" charset="0"/>
                <a:cs typeface="Times New Roman" panose="02020603050405020304" pitchFamily="18" charset="0"/>
              </a:rPr>
              <a:t>FINANCIAL MANAGEMENT AND ACCOUNTABILITY</a:t>
            </a:r>
            <a:r>
              <a:rPr lang="en-ZA" altLang="en-US" sz="2800" dirty="0" smtClean="0">
                <a:latin typeface="Times New Roman" panose="02020603050405020304" pitchFamily="18" charset="0"/>
                <a:cs typeface="Times New Roman" panose="02020603050405020304" pitchFamily="18" charset="0"/>
              </a:rPr>
              <a:t/>
            </a:r>
            <a:br>
              <a:rPr lang="en-ZA" altLang="en-US" sz="2800" dirty="0" smtClean="0">
                <a:latin typeface="Times New Roman" panose="02020603050405020304" pitchFamily="18" charset="0"/>
                <a:cs typeface="Times New Roman" panose="02020603050405020304" pitchFamily="18" charset="0"/>
              </a:rPr>
            </a:br>
            <a:endParaRPr lang="en-ZA" altLang="en-US" sz="2800" dirty="0" smtClean="0">
              <a:latin typeface="Times New Roman" panose="02020603050405020304" pitchFamily="18" charset="0"/>
              <a:cs typeface="Times New Roman" panose="02020603050405020304" pitchFamily="18" charset="0"/>
            </a:endParaRPr>
          </a:p>
        </p:txBody>
      </p:sp>
      <p:sp>
        <p:nvSpPr>
          <p:cNvPr id="20483" name="Subtitle 4"/>
          <p:cNvSpPr>
            <a:spLocks noGrp="1"/>
          </p:cNvSpPr>
          <p:nvPr>
            <p:ph type="subTitle" idx="1"/>
          </p:nvPr>
        </p:nvSpPr>
        <p:spPr>
          <a:xfrm>
            <a:off x="685800" y="862012"/>
            <a:ext cx="7772400" cy="828675"/>
          </a:xfrm>
        </p:spPr>
        <p:txBody>
          <a:bodyPr/>
          <a:lstStyle/>
          <a:p>
            <a:pPr algn="l"/>
            <a:r>
              <a:rPr lang="en-ZA" altLang="en-US" sz="1800" b="1" dirty="0" smtClean="0">
                <a:latin typeface="Times New Roman" panose="02020603050405020304" pitchFamily="18" charset="0"/>
                <a:cs typeface="Times New Roman" panose="02020603050405020304" pitchFamily="18" charset="0"/>
              </a:rPr>
              <a:t>(b)	Arrears Creditors: 30 June 2017</a:t>
            </a:r>
          </a:p>
          <a:p>
            <a:pPr algn="l"/>
            <a:endParaRPr lang="en-ZA" altLang="en-US" sz="1800" b="1" i="1" u="sng" dirty="0" smtClean="0">
              <a:latin typeface="Times New Roman" panose="02020603050405020304" pitchFamily="18" charset="0"/>
              <a:cs typeface="Times New Roman" panose="02020603050405020304" pitchFamily="18" charset="0"/>
            </a:endParaRPr>
          </a:p>
          <a:p>
            <a:pPr algn="l"/>
            <a:endParaRPr lang="en-ZA" altLang="en-US" sz="1800" b="1" i="1" u="sng" dirty="0" smtClean="0">
              <a:latin typeface="Times New Roman" panose="02020603050405020304" pitchFamily="18" charset="0"/>
              <a:cs typeface="Times New Roman" panose="02020603050405020304" pitchFamily="18" charset="0"/>
            </a:endParaRPr>
          </a:p>
        </p:txBody>
      </p:sp>
      <p:sp>
        <p:nvSpPr>
          <p:cNvPr id="8" name="Subtitle 4"/>
          <p:cNvSpPr txBox="1">
            <a:spLocks/>
          </p:cNvSpPr>
          <p:nvPr/>
        </p:nvSpPr>
        <p:spPr bwMode="auto">
          <a:xfrm>
            <a:off x="1541463" y="5413375"/>
            <a:ext cx="7772400" cy="4392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marL="0" indent="0" algn="ctr" defTabSz="449263" rtl="0" eaLnBrk="0" fontAlgn="base" hangingPunct="0">
              <a:lnSpc>
                <a:spcPct val="98000"/>
              </a:lnSpc>
              <a:spcBef>
                <a:spcPts val="800"/>
              </a:spcBef>
              <a:spcAft>
                <a:spcPct val="0"/>
              </a:spcAft>
              <a:buClr>
                <a:srgbClr val="000000"/>
              </a:buClr>
              <a:buSzPct val="100000"/>
              <a:buFont typeface="Times New Roman" pitchFamily="18" charset="0"/>
              <a:buNone/>
              <a:defRPr sz="3200">
                <a:solidFill>
                  <a:srgbClr val="000000"/>
                </a:solidFill>
                <a:latin typeface="+mn-lt"/>
                <a:ea typeface="Lucida Sans Unicode" pitchFamily="34" charset="0"/>
                <a:cs typeface="+mn-cs"/>
              </a:defRPr>
            </a:lvl1pPr>
            <a:lvl2pPr marL="457200" indent="0" algn="ctr" defTabSz="449263" rtl="0" eaLnBrk="0" fontAlgn="base" hangingPunct="0">
              <a:lnSpc>
                <a:spcPct val="98000"/>
              </a:lnSpc>
              <a:spcBef>
                <a:spcPts val="700"/>
              </a:spcBef>
              <a:spcAft>
                <a:spcPct val="0"/>
              </a:spcAft>
              <a:buClr>
                <a:srgbClr val="000000"/>
              </a:buClr>
              <a:buSzPct val="100000"/>
              <a:buFont typeface="Times New Roman" pitchFamily="18" charset="0"/>
              <a:buNone/>
              <a:defRPr sz="2800">
                <a:solidFill>
                  <a:srgbClr val="000000"/>
                </a:solidFill>
                <a:latin typeface="+mn-lt"/>
                <a:ea typeface="Lucida Sans Unicode" pitchFamily="34" charset="0"/>
                <a:cs typeface="+mn-cs"/>
              </a:defRPr>
            </a:lvl2pPr>
            <a:lvl3pPr marL="914400" indent="0" algn="ctr" defTabSz="449263" rtl="0" eaLnBrk="0" fontAlgn="base" hangingPunct="0">
              <a:lnSpc>
                <a:spcPct val="98000"/>
              </a:lnSpc>
              <a:spcBef>
                <a:spcPts val="600"/>
              </a:spcBef>
              <a:spcAft>
                <a:spcPct val="0"/>
              </a:spcAft>
              <a:buClr>
                <a:srgbClr val="000000"/>
              </a:buClr>
              <a:buSzPct val="100000"/>
              <a:buFont typeface="Times New Roman" pitchFamily="18" charset="0"/>
              <a:buNone/>
              <a:defRPr sz="2400">
                <a:solidFill>
                  <a:srgbClr val="000000"/>
                </a:solidFill>
                <a:latin typeface="+mn-lt"/>
                <a:ea typeface="Lucida Sans Unicode" pitchFamily="34" charset="0"/>
                <a:cs typeface="+mn-cs"/>
              </a:defRPr>
            </a:lvl3pPr>
            <a:lvl4pPr marL="13716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4pPr>
            <a:lvl5pPr marL="1828800" indent="0" algn="ctr" defTabSz="449263" rtl="0" eaLnBrk="0" fontAlgn="base" hangingPunct="0">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ea typeface="Lucida Sans Unicode" pitchFamily="34" charset="0"/>
                <a:cs typeface="+mn-cs"/>
              </a:defRPr>
            </a:lvl5pPr>
            <a:lvl6pPr marL="22860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6pPr>
            <a:lvl7pPr marL="27432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7pPr>
            <a:lvl8pPr marL="32004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8pPr>
            <a:lvl9pPr marL="3657600" indent="0" algn="ctr" defTabSz="449263" rtl="0" fontAlgn="base">
              <a:lnSpc>
                <a:spcPct val="98000"/>
              </a:lnSpc>
              <a:spcBef>
                <a:spcPts val="500"/>
              </a:spcBef>
              <a:spcAft>
                <a:spcPct val="0"/>
              </a:spcAft>
              <a:buClr>
                <a:srgbClr val="000000"/>
              </a:buClr>
              <a:buSzPct val="100000"/>
              <a:buFont typeface="Times New Roman" pitchFamily="18" charset="0"/>
              <a:buNone/>
              <a:defRPr sz="2000">
                <a:solidFill>
                  <a:srgbClr val="000000"/>
                </a:solidFill>
                <a:latin typeface="+mn-lt"/>
                <a:cs typeface="+mn-cs"/>
              </a:defRPr>
            </a:lvl9pPr>
          </a:lstStyle>
          <a:p>
            <a:pPr marL="285750" indent="-285750" algn="l">
              <a:buFont typeface="Wingdings" panose="05000000000000000000" pitchFamily="2" charset="2"/>
              <a:buChar char="§"/>
              <a:defRPr/>
            </a:pPr>
            <a:endParaRPr lang="en-ZA" sz="1800" kern="0" dirty="0" smtClean="0">
              <a:latin typeface="Arial" panose="020B0604020202020204" pitchFamily="34" charset="0"/>
              <a:cs typeface="Arial" panose="020B0604020202020204" pitchFamily="34" charset="0"/>
            </a:endParaRPr>
          </a:p>
          <a:p>
            <a:pPr algn="l">
              <a:defRPr/>
            </a:pPr>
            <a:endParaRPr lang="en-ZA" sz="1400" kern="0" dirty="0"/>
          </a:p>
        </p:txBody>
      </p:sp>
      <p:sp>
        <p:nvSpPr>
          <p:cNvPr id="20485"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6FBAE76E-AE74-4EDF-ABB9-72B4BF30E92F}" type="slidenum">
              <a:rPr lang="en-GB" altLang="en-US" smtClean="0"/>
              <a:pPr/>
              <a:t>93</a:t>
            </a:fld>
            <a:endParaRPr lang="en-GB" altLang="en-US" smtClean="0"/>
          </a:p>
        </p:txBody>
      </p:sp>
      <p:pic>
        <p:nvPicPr>
          <p:cNvPr id="20486" name="Picture 1"/>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214313" y="1441450"/>
            <a:ext cx="8486775" cy="454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48566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a:xfrm>
            <a:off x="0" y="1"/>
            <a:ext cx="9144000" cy="673099"/>
          </a:xfrm>
        </p:spPr>
        <p:txBody>
          <a:bodyPr>
            <a:normAutofit/>
          </a:bodyPr>
          <a:lstStyle/>
          <a:p>
            <a:r>
              <a:rPr lang="en-ZA" altLang="en-US" sz="2400" b="1" u="sng" dirty="0" smtClean="0">
                <a:latin typeface="Times New Roman" panose="02020603050405020304" pitchFamily="18" charset="0"/>
                <a:cs typeface="Times New Roman" panose="02020603050405020304" pitchFamily="18" charset="0"/>
              </a:rPr>
              <a:t>CONT…FINANCIAL MANAGEMENT AND ACCOUNTABILITY</a:t>
            </a:r>
            <a:endParaRPr lang="en-ZA" altLang="en-US" sz="2400" dirty="0" smtClean="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241300" y="1041400"/>
            <a:ext cx="8674100" cy="5340350"/>
          </a:xfrm>
        </p:spPr>
        <p:txBody>
          <a:bodyPr>
            <a:normAutofit/>
          </a:bodyPr>
          <a:lstStyle/>
          <a:p>
            <a:pPr algn="just">
              <a:defRPr/>
            </a:pPr>
            <a:r>
              <a:rPr lang="en-ZA" sz="2000" b="1" dirty="0">
                <a:latin typeface="Times New Roman" panose="02020603050405020304" pitchFamily="18" charset="0"/>
                <a:cs typeface="Times New Roman" panose="02020603050405020304" pitchFamily="18" charset="0"/>
              </a:rPr>
              <a:t>(c)	Operational Deficit: 30 June 2017</a:t>
            </a:r>
          </a:p>
          <a:p>
            <a:pPr lvl="1" algn="just">
              <a:defRPr/>
            </a:pPr>
            <a:r>
              <a:rPr lang="en-ZA" dirty="0" smtClean="0">
                <a:latin typeface="Times New Roman" panose="02020603050405020304" pitchFamily="18" charset="0"/>
                <a:cs typeface="Times New Roman" panose="02020603050405020304" pitchFamily="18" charset="0"/>
              </a:rPr>
              <a:t>The </a:t>
            </a:r>
            <a:r>
              <a:rPr lang="en-ZA" dirty="0">
                <a:latin typeface="Times New Roman" panose="02020603050405020304" pitchFamily="18" charset="0"/>
                <a:cs typeface="Times New Roman" panose="02020603050405020304" pitchFamily="18" charset="0"/>
              </a:rPr>
              <a:t>Municipality has a weak collection rate and cannot meet its commitments due to cash flow constraints and concluded the prior financial year with a cash book deficit balance of R10 </a:t>
            </a:r>
            <a:r>
              <a:rPr lang="en-ZA" dirty="0" smtClean="0">
                <a:latin typeface="Times New Roman" panose="02020603050405020304" pitchFamily="18" charset="0"/>
                <a:cs typeface="Times New Roman" panose="02020603050405020304" pitchFamily="18" charset="0"/>
              </a:rPr>
              <a:t>million.</a:t>
            </a:r>
          </a:p>
          <a:p>
            <a:pPr marL="285750" indent="-285750" algn="just">
              <a:buFont typeface="Arial" panose="020B0604020202020204" pitchFamily="34" charset="0"/>
              <a:buChar char="•"/>
              <a:defRPr/>
            </a:pPr>
            <a:r>
              <a:rPr lang="en-ZA" sz="2000" b="1" dirty="0" smtClean="0">
                <a:latin typeface="Times New Roman" panose="02020603050405020304" pitchFamily="18" charset="0"/>
                <a:cs typeface="Times New Roman" panose="02020603050405020304" pitchFamily="18" charset="0"/>
              </a:rPr>
              <a:t>Budget </a:t>
            </a:r>
            <a:r>
              <a:rPr lang="en-ZA" sz="2000" b="1" dirty="0">
                <a:latin typeface="Times New Roman" panose="02020603050405020304" pitchFamily="18" charset="0"/>
                <a:cs typeface="Times New Roman" panose="02020603050405020304" pitchFamily="18" charset="0"/>
              </a:rPr>
              <a:t>2017/18</a:t>
            </a:r>
          </a:p>
          <a:p>
            <a:pPr lvl="1" algn="just">
              <a:defRPr/>
            </a:pPr>
            <a:r>
              <a:rPr lang="en-ZA" dirty="0" smtClean="0">
                <a:latin typeface="Times New Roman" panose="02020603050405020304" pitchFamily="18" charset="0"/>
                <a:cs typeface="Times New Roman" panose="02020603050405020304" pitchFamily="18" charset="0"/>
              </a:rPr>
              <a:t>Analysis </a:t>
            </a:r>
            <a:r>
              <a:rPr lang="en-ZA" dirty="0">
                <a:latin typeface="Times New Roman" panose="02020603050405020304" pitchFamily="18" charset="0"/>
                <a:cs typeface="Times New Roman" panose="02020603050405020304" pitchFamily="18" charset="0"/>
              </a:rPr>
              <a:t>on the 2017/18 budget was undertaken by Provincial Treasury indicated the budget was unfunded based on the following financial position:</a:t>
            </a:r>
          </a:p>
          <a:p>
            <a:pPr marL="742950" lvl="1" indent="-285750" algn="just">
              <a:buFont typeface="Arial" panose="020B0604020202020204" pitchFamily="34" charset="0"/>
              <a:buChar char="•"/>
              <a:defRPr/>
            </a:pPr>
            <a:r>
              <a:rPr lang="en-ZA" dirty="0" smtClean="0">
                <a:latin typeface="Times New Roman" panose="02020603050405020304" pitchFamily="18" charset="0"/>
                <a:cs typeface="Times New Roman" panose="02020603050405020304" pitchFamily="18" charset="0"/>
              </a:rPr>
              <a:t>Operating </a:t>
            </a:r>
            <a:r>
              <a:rPr lang="en-ZA" dirty="0">
                <a:latin typeface="Times New Roman" panose="02020603050405020304" pitchFamily="18" charset="0"/>
                <a:cs typeface="Times New Roman" panose="02020603050405020304" pitchFamily="18" charset="0"/>
              </a:rPr>
              <a:t>statement had a deficit of R535 million.</a:t>
            </a:r>
          </a:p>
          <a:p>
            <a:pPr marL="742950" lvl="1" indent="-285750" algn="just">
              <a:buFont typeface="Arial" panose="020B0604020202020204" pitchFamily="34" charset="0"/>
              <a:buChar char="•"/>
              <a:defRPr/>
            </a:pPr>
            <a:r>
              <a:rPr lang="en-ZA" dirty="0" smtClean="0">
                <a:latin typeface="Times New Roman" panose="02020603050405020304" pitchFamily="18" charset="0"/>
                <a:cs typeface="Times New Roman" panose="02020603050405020304" pitchFamily="18" charset="0"/>
              </a:rPr>
              <a:t>Capital </a:t>
            </a:r>
            <a:r>
              <a:rPr lang="en-ZA" dirty="0">
                <a:latin typeface="Times New Roman" panose="02020603050405020304" pitchFamily="18" charset="0"/>
                <a:cs typeface="Times New Roman" panose="02020603050405020304" pitchFamily="18" charset="0"/>
              </a:rPr>
              <a:t>statement - Internally generated funds to fund the capital projects </a:t>
            </a:r>
            <a:r>
              <a:rPr lang="en-ZA" dirty="0" smtClean="0">
                <a:latin typeface="Times New Roman" panose="02020603050405020304" pitchFamily="18" charset="0"/>
                <a:cs typeface="Times New Roman" panose="02020603050405020304" pitchFamily="18" charset="0"/>
              </a:rPr>
              <a:t>was </a:t>
            </a:r>
            <a:r>
              <a:rPr lang="en-ZA" dirty="0">
                <a:latin typeface="Times New Roman" panose="02020603050405020304" pitchFamily="18" charset="0"/>
                <a:cs typeface="Times New Roman" panose="02020603050405020304" pitchFamily="18" charset="0"/>
              </a:rPr>
              <a:t>at R 56 million, which </a:t>
            </a:r>
            <a:r>
              <a:rPr lang="en-ZA" dirty="0" smtClean="0">
                <a:latin typeface="Times New Roman" panose="02020603050405020304" pitchFamily="18" charset="0"/>
                <a:cs typeface="Times New Roman" panose="02020603050405020304" pitchFamily="18" charset="0"/>
              </a:rPr>
              <a:t>was </a:t>
            </a:r>
            <a:r>
              <a:rPr lang="en-ZA" dirty="0">
                <a:latin typeface="Times New Roman" panose="02020603050405020304" pitchFamily="18" charset="0"/>
                <a:cs typeface="Times New Roman" panose="02020603050405020304" pitchFamily="18" charset="0"/>
              </a:rPr>
              <a:t>not a true reflection as the Council </a:t>
            </a:r>
            <a:r>
              <a:rPr lang="en-ZA" dirty="0" smtClean="0">
                <a:latin typeface="Times New Roman" panose="02020603050405020304" pitchFamily="18" charset="0"/>
                <a:cs typeface="Times New Roman" panose="02020603050405020304" pitchFamily="18" charset="0"/>
              </a:rPr>
              <a:t>did </a:t>
            </a:r>
            <a:r>
              <a:rPr lang="en-ZA" dirty="0">
                <a:latin typeface="Times New Roman" panose="02020603050405020304" pitchFamily="18" charset="0"/>
                <a:cs typeface="Times New Roman" panose="02020603050405020304" pitchFamily="18" charset="0"/>
              </a:rPr>
              <a:t>not have any reserves,</a:t>
            </a:r>
          </a:p>
          <a:p>
            <a:pPr marL="742950" lvl="1" indent="-285750" algn="just">
              <a:buFont typeface="Arial" panose="020B0604020202020204" pitchFamily="34" charset="0"/>
              <a:buChar char="•"/>
              <a:defRPr/>
            </a:pPr>
            <a:r>
              <a:rPr lang="en-ZA" dirty="0" smtClean="0">
                <a:latin typeface="Times New Roman" panose="02020603050405020304" pitchFamily="18" charset="0"/>
                <a:cs typeface="Times New Roman" panose="02020603050405020304" pitchFamily="18" charset="0"/>
              </a:rPr>
              <a:t>Cash </a:t>
            </a:r>
            <a:r>
              <a:rPr lang="en-ZA" dirty="0">
                <a:latin typeface="Times New Roman" panose="02020603050405020304" pitchFamily="18" charset="0"/>
                <a:cs typeface="Times New Roman" panose="02020603050405020304" pitchFamily="18" charset="0"/>
              </a:rPr>
              <a:t>flow was at a surplus of R8 million, unrealistic as the Council has projected on the collection rate on 97% and the collection rate as at 30th June 2017 was at 57%</a:t>
            </a:r>
          </a:p>
          <a:p>
            <a:pPr algn="just">
              <a:defRPr/>
            </a:pPr>
            <a:endParaRPr lang="en-ZA" sz="2000" dirty="0" smtClean="0">
              <a:latin typeface="Times New Roman" panose="02020603050405020304" pitchFamily="18" charset="0"/>
              <a:cs typeface="Times New Roman" panose="02020603050405020304" pitchFamily="18" charset="0"/>
            </a:endParaRPr>
          </a:p>
          <a:p>
            <a:pPr algn="just">
              <a:defRPr/>
            </a:pPr>
            <a:endParaRPr lang="en-ZA" sz="2800" dirty="0">
              <a:latin typeface="Times New Roman" panose="02020603050405020304" pitchFamily="18" charset="0"/>
              <a:cs typeface="Times New Roman" panose="02020603050405020304" pitchFamily="18" charset="0"/>
            </a:endParaRPr>
          </a:p>
        </p:txBody>
      </p:sp>
      <p:sp>
        <p:nvSpPr>
          <p:cNvPr id="21508"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500D7187-7DE0-45F3-B4B0-968AF98DED60}" type="slidenum">
              <a:rPr lang="en-GB" altLang="en-US" smtClean="0"/>
              <a:pPr/>
              <a:t>94</a:t>
            </a:fld>
            <a:endParaRPr lang="en-GB" altLang="en-US" smtClean="0"/>
          </a:p>
        </p:txBody>
      </p:sp>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010691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ctrTitle"/>
          </p:nvPr>
        </p:nvSpPr>
        <p:spPr>
          <a:xfrm>
            <a:off x="0" y="1"/>
            <a:ext cx="9144000" cy="774700"/>
          </a:xfrm>
        </p:spPr>
        <p:txBody>
          <a:bodyPr>
            <a:normAutofit/>
          </a:bodyPr>
          <a:lstStyle/>
          <a:p>
            <a:r>
              <a:rPr lang="en-ZA" altLang="en-US" sz="2400" b="1" u="sng" dirty="0" smtClean="0">
                <a:latin typeface="Times New Roman" panose="02020603050405020304" pitchFamily="18" charset="0"/>
                <a:cs typeface="Times New Roman" panose="02020603050405020304" pitchFamily="18" charset="0"/>
              </a:rPr>
              <a:t>CONT…FINANCIAL MANAGEMENT AND ACCOUNTABILITY</a:t>
            </a:r>
            <a:endParaRPr lang="en-ZA" altLang="en-US" sz="2400" dirty="0" smtClean="0">
              <a:latin typeface="Times New Roman" panose="02020603050405020304" pitchFamily="18" charset="0"/>
              <a:cs typeface="Times New Roman" panose="02020603050405020304" pitchFamily="18" charset="0"/>
            </a:endParaRPr>
          </a:p>
        </p:txBody>
      </p:sp>
      <p:sp>
        <p:nvSpPr>
          <p:cNvPr id="22531" name="Subtitle 4"/>
          <p:cNvSpPr>
            <a:spLocks noGrp="1"/>
          </p:cNvSpPr>
          <p:nvPr>
            <p:ph type="subTitle" idx="1"/>
          </p:nvPr>
        </p:nvSpPr>
        <p:spPr>
          <a:xfrm>
            <a:off x="190500" y="1143000"/>
            <a:ext cx="8342313" cy="5238750"/>
          </a:xfrm>
        </p:spPr>
        <p:txBody>
          <a:bodyPr>
            <a:normAutofit/>
          </a:bodyPr>
          <a:lstStyle/>
          <a:p>
            <a:pPr marL="444500" lvl="1" indent="-444500" algn="just">
              <a:buFont typeface="Arial" panose="020B0604020202020204" pitchFamily="34" charset="0"/>
              <a:buChar char="•"/>
            </a:pPr>
            <a:r>
              <a:rPr lang="en-ZA" altLang="en-US" sz="2400" dirty="0" smtClean="0">
                <a:latin typeface="Times New Roman" panose="02020603050405020304" pitchFamily="18" charset="0"/>
                <a:cs typeface="Times New Roman" panose="02020603050405020304" pitchFamily="18" charset="0"/>
              </a:rPr>
              <a:t>The reserves shows a deficit of R1.2 billion. This means that the Council does not have any reserves on the budget.</a:t>
            </a:r>
          </a:p>
          <a:p>
            <a:pPr marL="444500" lvl="1" indent="-444500" algn="just">
              <a:buFont typeface="Arial" panose="020B0604020202020204" pitchFamily="34" charset="0"/>
              <a:buChar char="•"/>
            </a:pPr>
            <a:r>
              <a:rPr lang="en-ZA" altLang="en-US" sz="2400" dirty="0" smtClean="0">
                <a:latin typeface="Times New Roman" panose="02020603050405020304" pitchFamily="18" charset="0"/>
                <a:cs typeface="Times New Roman" panose="02020603050405020304" pitchFamily="18" charset="0"/>
              </a:rPr>
              <a:t>Bulk Electricity was budgeted at R579 million, this was not sufficient as the Council’s  account with Eskom as at 30 June 2017 was at R2 billion in arrears.</a:t>
            </a:r>
          </a:p>
          <a:p>
            <a:pPr algn="l"/>
            <a:endParaRPr lang="en-ZA" altLang="en-US" sz="3200" dirty="0" smtClean="0">
              <a:latin typeface="Times New Roman" panose="02020603050405020304" pitchFamily="18" charset="0"/>
              <a:cs typeface="Times New Roman" panose="02020603050405020304" pitchFamily="18" charset="0"/>
            </a:endParaRPr>
          </a:p>
          <a:p>
            <a:pPr algn="l"/>
            <a:endParaRPr lang="en-ZA" altLang="en-US" sz="3200" dirty="0" smtClean="0">
              <a:latin typeface="Times New Roman" panose="02020603050405020304" pitchFamily="18" charset="0"/>
              <a:cs typeface="Times New Roman" panose="02020603050405020304" pitchFamily="18" charset="0"/>
            </a:endParaRPr>
          </a:p>
        </p:txBody>
      </p:sp>
      <p:sp>
        <p:nvSpPr>
          <p:cNvPr id="22532"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A694CFD3-6571-4E61-B482-2854AE2B7E2F}" type="slidenum">
              <a:rPr lang="en-GB" altLang="en-US" smtClean="0"/>
              <a:pPr/>
              <a:t>95</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599237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ctrTitle"/>
          </p:nvPr>
        </p:nvSpPr>
        <p:spPr>
          <a:xfrm>
            <a:off x="0" y="1"/>
            <a:ext cx="9055100" cy="635000"/>
          </a:xfrm>
        </p:spPr>
        <p:txBody>
          <a:bodyPr>
            <a:normAutofit/>
          </a:bodyPr>
          <a:lstStyle/>
          <a:p>
            <a:r>
              <a:rPr lang="en-ZA" altLang="en-US" sz="2400" b="1" u="sng" dirty="0" smtClean="0">
                <a:latin typeface="Times New Roman" panose="02020603050405020304" pitchFamily="18" charset="0"/>
                <a:cs typeface="Times New Roman" panose="02020603050405020304" pitchFamily="18" charset="0"/>
              </a:rPr>
              <a:t>CONT…FINANCIAL MANAGEMENT AND ACCOUNTABILITY</a:t>
            </a:r>
            <a:endParaRPr lang="en-ZA" altLang="en-US" sz="2400" dirty="0" smtClean="0">
              <a:latin typeface="Times New Roman" panose="02020603050405020304" pitchFamily="18" charset="0"/>
              <a:cs typeface="Times New Roman" panose="02020603050405020304" pitchFamily="18" charset="0"/>
            </a:endParaRPr>
          </a:p>
        </p:txBody>
      </p:sp>
      <p:sp>
        <p:nvSpPr>
          <p:cNvPr id="23555" name="Subtitle 4"/>
          <p:cNvSpPr>
            <a:spLocks noGrp="1"/>
          </p:cNvSpPr>
          <p:nvPr>
            <p:ph type="subTitle" idx="1"/>
          </p:nvPr>
        </p:nvSpPr>
        <p:spPr>
          <a:xfrm>
            <a:off x="177800" y="884238"/>
            <a:ext cx="8877300" cy="4741862"/>
          </a:xfrm>
        </p:spPr>
        <p:txBody>
          <a:bodyPr>
            <a:normAutofit/>
          </a:bodyPr>
          <a:lstStyle/>
          <a:p>
            <a:pPr algn="just"/>
            <a:r>
              <a:rPr lang="en-ZA" altLang="en-US" sz="2000" b="1" dirty="0" smtClean="0">
                <a:latin typeface="Times New Roman" panose="02020603050405020304" pitchFamily="18" charset="0"/>
                <a:cs typeface="Times New Roman" panose="02020603050405020304" pitchFamily="18" charset="0"/>
              </a:rPr>
              <a:t>Financial Governance and Oversight</a:t>
            </a:r>
          </a:p>
          <a:p>
            <a:pPr algn="just"/>
            <a:r>
              <a:rPr lang="en-ZA" altLang="en-US" sz="2000" dirty="0" smtClean="0">
                <a:latin typeface="Times New Roman" panose="02020603050405020304" pitchFamily="18" charset="0"/>
                <a:cs typeface="Times New Roman" panose="02020603050405020304" pitchFamily="18" charset="0"/>
              </a:rPr>
              <a:t>According to the recent most available audited information (2015/2016), the Auditor General South Africa expressed itself as follows on financial governance and oversight in the Municipality;</a:t>
            </a:r>
          </a:p>
          <a:p>
            <a:pPr algn="just"/>
            <a:endParaRPr lang="en-ZA" altLang="en-US" sz="2000" dirty="0" smtClean="0">
              <a:latin typeface="Times New Roman" panose="02020603050405020304" pitchFamily="18" charset="0"/>
              <a:cs typeface="Times New Roman" panose="02020603050405020304" pitchFamily="18" charset="0"/>
            </a:endParaRPr>
          </a:p>
        </p:txBody>
      </p:sp>
      <p:sp>
        <p:nvSpPr>
          <p:cNvPr id="23556"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04A2EA82-4AA1-4854-B46A-3AA12074630B}" type="slidenum">
              <a:rPr lang="en-GB" altLang="en-US" smtClean="0"/>
              <a:pPr/>
              <a:t>96</a:t>
            </a:fld>
            <a:endParaRPr lang="en-GB" altLang="en-US" smtClean="0"/>
          </a:p>
        </p:txBody>
      </p:sp>
      <p:graphicFrame>
        <p:nvGraphicFramePr>
          <p:cNvPr id="2" name="Table 1"/>
          <p:cNvGraphicFramePr>
            <a:graphicFrameLocks noGrp="1"/>
          </p:cNvGraphicFramePr>
          <p:nvPr>
            <p:extLst>
              <p:ext uri="{D42A27DB-BD31-4B8C-83A1-F6EECF244321}">
                <p14:modId xmlns:p14="http://schemas.microsoft.com/office/powerpoint/2010/main" xmlns="" val="3748831695"/>
              </p:ext>
            </p:extLst>
          </p:nvPr>
        </p:nvGraphicFramePr>
        <p:xfrm>
          <a:off x="1187450" y="2633663"/>
          <a:ext cx="5868988" cy="2438400"/>
        </p:xfrm>
        <a:graphic>
          <a:graphicData uri="http://schemas.openxmlformats.org/drawingml/2006/table">
            <a:tbl>
              <a:tblPr firstRow="1" firstCol="1" bandRow="1">
                <a:tableStyleId>{5C22544A-7EE6-4342-B048-85BDC9FD1C3A}</a:tableStyleId>
              </a:tblPr>
              <a:tblGrid>
                <a:gridCol w="2934177">
                  <a:extLst>
                    <a:ext uri="{9D8B030D-6E8A-4147-A177-3AD203B41FA5}">
                      <a16:colId xmlns:a16="http://schemas.microsoft.com/office/drawing/2014/main" xmlns="" val="20000"/>
                    </a:ext>
                  </a:extLst>
                </a:gridCol>
                <a:gridCol w="2934811">
                  <a:extLst>
                    <a:ext uri="{9D8B030D-6E8A-4147-A177-3AD203B41FA5}">
                      <a16:colId xmlns:a16="http://schemas.microsoft.com/office/drawing/2014/main" xmlns="" val="20001"/>
                    </a:ext>
                  </a:extLst>
                </a:gridCol>
              </a:tblGrid>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Stakeholder</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Assurance Levels</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0"/>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Municipal Manager</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Some assurance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1"/>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Senior Managers</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Some assurance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2"/>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Internal Audit</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Some assurance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3"/>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Audit Committee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Some assurance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4"/>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Mayor</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Some assurance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5"/>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Council </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Limited assurance</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6"/>
                  </a:ext>
                </a:extLst>
              </a:tr>
              <a:tr h="182959">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a:effectLst/>
                          <a:latin typeface="Times New Roman" panose="02020603050405020304" pitchFamily="18" charset="0"/>
                          <a:cs typeface="Times New Roman" panose="02020603050405020304" pitchFamily="18" charset="0"/>
                        </a:rPr>
                        <a:t>MPAC</a:t>
                      </a:r>
                      <a:endParaRPr lang="en-Z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914400" indent="-914400" algn="just">
                        <a:spcAft>
                          <a:spcPts val="0"/>
                        </a:spcAft>
                        <a:tabLst>
                          <a:tab pos="273685" algn="l"/>
                          <a:tab pos="548640" algn="l"/>
                          <a:tab pos="914400" algn="l"/>
                          <a:tab pos="1279525" algn="l"/>
                          <a:tab pos="1645285" algn="l"/>
                          <a:tab pos="2102485" algn="l"/>
                          <a:tab pos="457200" algn="l"/>
                        </a:tabLst>
                      </a:pPr>
                      <a:r>
                        <a:rPr lang="en-GB" sz="2000" dirty="0">
                          <a:effectLst/>
                          <a:latin typeface="Times New Roman" panose="02020603050405020304" pitchFamily="18" charset="0"/>
                          <a:cs typeface="Times New Roman" panose="02020603050405020304" pitchFamily="18" charset="0"/>
                        </a:rPr>
                        <a:t>Limited assurance</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xmlns="" val="10007"/>
                  </a:ext>
                </a:extLst>
              </a:tr>
            </a:tbl>
          </a:graphicData>
        </a:graphic>
      </p:graphicFrame>
      <p:pic>
        <p:nvPicPr>
          <p:cNvPr id="6"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371090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ctrTitle"/>
          </p:nvPr>
        </p:nvSpPr>
        <p:spPr>
          <a:xfrm>
            <a:off x="0" y="44451"/>
            <a:ext cx="9144000" cy="628650"/>
          </a:xfrm>
        </p:spPr>
        <p:txBody>
          <a:bodyPr>
            <a:normAutofit/>
          </a:bodyPr>
          <a:lstStyle/>
          <a:p>
            <a:r>
              <a:rPr lang="en-ZA" altLang="en-US" sz="2400" b="1" u="sng" dirty="0" smtClean="0">
                <a:latin typeface="Times New Roman" panose="02020603050405020304" pitchFamily="18" charset="0"/>
                <a:cs typeface="Times New Roman" panose="02020603050405020304" pitchFamily="18" charset="0"/>
              </a:rPr>
              <a:t>CONT…FINANCIAL MANAGEMENT AND ACCOUNTABILITY</a:t>
            </a:r>
            <a:endParaRPr lang="en-ZA" altLang="en-US" sz="4000" dirty="0" smtClean="0">
              <a:latin typeface="Times New Roman" panose="02020603050405020304" pitchFamily="18" charset="0"/>
              <a:cs typeface="Times New Roman" panose="02020603050405020304" pitchFamily="18" charset="0"/>
            </a:endParaRPr>
          </a:p>
        </p:txBody>
      </p:sp>
      <p:sp>
        <p:nvSpPr>
          <p:cNvPr id="24579" name="Subtitle 4"/>
          <p:cNvSpPr>
            <a:spLocks noGrp="1"/>
          </p:cNvSpPr>
          <p:nvPr>
            <p:ph type="subTitle" idx="1"/>
          </p:nvPr>
        </p:nvSpPr>
        <p:spPr>
          <a:xfrm>
            <a:off x="215900" y="1141413"/>
            <a:ext cx="8763000" cy="4249737"/>
          </a:xfrm>
        </p:spPr>
        <p:txBody>
          <a:bodyPr>
            <a:noAutofit/>
          </a:bodyPr>
          <a:lstStyle/>
          <a:p>
            <a:pPr algn="just"/>
            <a:r>
              <a:rPr lang="en-ZA" altLang="en-US" dirty="0" smtClean="0">
                <a:latin typeface="Times New Roman" panose="02020603050405020304" pitchFamily="18" charset="0"/>
                <a:cs typeface="Times New Roman" panose="02020603050405020304" pitchFamily="18" charset="0"/>
              </a:rPr>
              <a:t>Possible instances of SCM Related Fraud and Corruption</a:t>
            </a:r>
          </a:p>
          <a:p>
            <a:pPr algn="just"/>
            <a:endParaRPr lang="en-ZA" altLang="en-US" dirty="0" smtClean="0">
              <a:latin typeface="Times New Roman" panose="02020603050405020304" pitchFamily="18" charset="0"/>
              <a:cs typeface="Times New Roman" panose="02020603050405020304" pitchFamily="18" charset="0"/>
            </a:endParaRPr>
          </a:p>
          <a:p>
            <a:pPr algn="just"/>
            <a:r>
              <a:rPr lang="en-ZA" altLang="en-US" dirty="0" smtClean="0">
                <a:latin typeface="Times New Roman" panose="02020603050405020304" pitchFamily="18" charset="0"/>
                <a:cs typeface="Times New Roman" panose="02020603050405020304" pitchFamily="18" charset="0"/>
              </a:rPr>
              <a:t>The following sources of high concern were reported from the Municipality’s Management Support Program that concluded in June 2016;</a:t>
            </a:r>
          </a:p>
          <a:p>
            <a:pPr lvl="1" algn="just"/>
            <a:r>
              <a:rPr lang="en-ZA" altLang="en-US" sz="2400" dirty="0" smtClean="0">
                <a:latin typeface="Times New Roman" panose="02020603050405020304" pitchFamily="18" charset="0"/>
                <a:cs typeface="Times New Roman" panose="02020603050405020304" pitchFamily="18" charset="0"/>
              </a:rPr>
              <a:t>• Lack of a supply chain Management Culture (SCM) in the Municipality</a:t>
            </a:r>
          </a:p>
          <a:p>
            <a:pPr lvl="1" algn="just"/>
            <a:r>
              <a:rPr lang="en-ZA" altLang="en-US" sz="2400" dirty="0" smtClean="0">
                <a:latin typeface="Times New Roman" panose="02020603050405020304" pitchFamily="18" charset="0"/>
                <a:cs typeface="Times New Roman" panose="02020603050405020304" pitchFamily="18" charset="0"/>
              </a:rPr>
              <a:t>• Inadequate buy-in from Senior management in attempts to correct this culture</a:t>
            </a:r>
          </a:p>
          <a:p>
            <a:pPr lvl="1" algn="just"/>
            <a:r>
              <a:rPr lang="en-ZA" altLang="en-US" sz="2400" dirty="0" smtClean="0">
                <a:latin typeface="Times New Roman" panose="02020603050405020304" pitchFamily="18" charset="0"/>
                <a:cs typeface="Times New Roman" panose="02020603050405020304" pitchFamily="18" charset="0"/>
              </a:rPr>
              <a:t>• Non-compliance with SCM legislative and regulatory requirements</a:t>
            </a:r>
          </a:p>
          <a:p>
            <a:pPr lvl="1" algn="just"/>
            <a:r>
              <a:rPr lang="en-ZA" altLang="en-US" sz="2400" dirty="0" smtClean="0">
                <a:latin typeface="Times New Roman" panose="02020603050405020304" pitchFamily="18" charset="0"/>
                <a:cs typeface="Times New Roman" panose="02020603050405020304" pitchFamily="18" charset="0"/>
              </a:rPr>
              <a:t>• Poor accessibility of especially the SCM Manager</a:t>
            </a:r>
          </a:p>
          <a:p>
            <a:pPr algn="just"/>
            <a:endParaRPr lang="en-ZA" altLang="en-US" i="1" u="sng" dirty="0" smtClean="0">
              <a:latin typeface="Times New Roman" panose="02020603050405020304" pitchFamily="18" charset="0"/>
              <a:cs typeface="Times New Roman" panose="02020603050405020304" pitchFamily="18" charset="0"/>
            </a:endParaRPr>
          </a:p>
          <a:p>
            <a:pPr algn="just"/>
            <a:endParaRPr lang="en-ZA" altLang="en-US" dirty="0" smtClean="0">
              <a:latin typeface="Times New Roman" panose="02020603050405020304" pitchFamily="18" charset="0"/>
              <a:cs typeface="Times New Roman" panose="02020603050405020304" pitchFamily="18" charset="0"/>
            </a:endParaRPr>
          </a:p>
        </p:txBody>
      </p:sp>
      <p:sp>
        <p:nvSpPr>
          <p:cNvPr id="24580" name="Slide Number Placeholder 7"/>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526D3C40-6686-4D4F-957F-8C2E4A42BE05}" type="slidenum">
              <a:rPr lang="en-GB" altLang="en-US" smtClean="0"/>
              <a:pPr/>
              <a:t>97</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080767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p:nvPr>
        </p:nvSpPr>
        <p:spPr>
          <a:xfrm>
            <a:off x="0" y="44451"/>
            <a:ext cx="9144000" cy="615950"/>
          </a:xfrm>
        </p:spPr>
        <p:txBody>
          <a:bodyPr>
            <a:normAutofit/>
          </a:bodyPr>
          <a:lstStyle/>
          <a:p>
            <a:r>
              <a:rPr lang="en-ZA" altLang="en-US" sz="2400" b="1" u="sng" dirty="0" smtClean="0">
                <a:latin typeface="Times New Roman" panose="02020603050405020304" pitchFamily="18" charset="0"/>
                <a:cs typeface="Times New Roman" panose="02020603050405020304" pitchFamily="18" charset="0"/>
              </a:rPr>
              <a:t>CONT…FINANCIAL MANAGEMENT AND ACCOUNTABILITY</a:t>
            </a:r>
            <a:endParaRPr lang="en-ZA" altLang="en-US" sz="4000" dirty="0" smtClean="0">
              <a:latin typeface="Times New Roman" panose="02020603050405020304" pitchFamily="18" charset="0"/>
              <a:cs typeface="Times New Roman" panose="02020603050405020304" pitchFamily="18" charset="0"/>
            </a:endParaRPr>
          </a:p>
        </p:txBody>
      </p:sp>
      <p:sp>
        <p:nvSpPr>
          <p:cNvPr id="25603" name="Subtitle 4"/>
          <p:cNvSpPr>
            <a:spLocks noGrp="1"/>
          </p:cNvSpPr>
          <p:nvPr>
            <p:ph type="subTitle" idx="1"/>
          </p:nvPr>
        </p:nvSpPr>
        <p:spPr>
          <a:xfrm>
            <a:off x="152400" y="762001"/>
            <a:ext cx="8839200" cy="4959350"/>
          </a:xfrm>
        </p:spPr>
        <p:txBody>
          <a:bodyPr>
            <a:noAutofit/>
          </a:bodyPr>
          <a:lstStyle/>
          <a:p>
            <a:pPr algn="l"/>
            <a:r>
              <a:rPr lang="en-ZA" altLang="en-US" sz="2000" dirty="0" smtClean="0">
                <a:latin typeface="Times New Roman" panose="02020603050405020304" pitchFamily="18" charset="0"/>
                <a:cs typeface="Times New Roman" panose="02020603050405020304" pitchFamily="18" charset="0"/>
              </a:rPr>
              <a:t>Possible instances of SCM Related Fraud and Corruption</a:t>
            </a:r>
          </a:p>
          <a:p>
            <a:pPr algn="l"/>
            <a:endParaRPr lang="en-ZA" altLang="en-US" sz="2000" dirty="0" smtClean="0">
              <a:latin typeface="Times New Roman" panose="02020603050405020304" pitchFamily="18" charset="0"/>
              <a:cs typeface="Times New Roman" panose="02020603050405020304" pitchFamily="18" charset="0"/>
            </a:endParaRPr>
          </a:p>
          <a:p>
            <a:pPr algn="l"/>
            <a:r>
              <a:rPr lang="en-ZA" altLang="en-US" sz="2000" dirty="0" smtClean="0">
                <a:latin typeface="Times New Roman" panose="02020603050405020304" pitchFamily="18" charset="0"/>
                <a:cs typeface="Times New Roman" panose="02020603050405020304" pitchFamily="18" charset="0"/>
              </a:rPr>
              <a:t>Against this background the Municipality appointed a ICT/Security service provider.  The original contracted amount of R 5,328,298.64 was exceeded with 75% within the first year of appointment.  It is not clear as to why prudent due process in this regard was not followed as contemplated in section 116 (3) of the Municipal Finance Management Act, 2003 (Act No. 56 of 2003).  The following payments were made to the service provider;</a:t>
            </a:r>
          </a:p>
          <a:p>
            <a:pPr algn="l"/>
            <a:endParaRPr lang="en-ZA" altLang="en-US" sz="2000" dirty="0" smtClean="0">
              <a:latin typeface="Times New Roman" panose="02020603050405020304" pitchFamily="18" charset="0"/>
              <a:cs typeface="Times New Roman" panose="02020603050405020304" pitchFamily="18" charset="0"/>
            </a:endParaRPr>
          </a:p>
          <a:p>
            <a:pPr algn="l"/>
            <a:r>
              <a:rPr lang="en-ZA" altLang="en-US" sz="2000" dirty="0" smtClean="0">
                <a:latin typeface="Times New Roman" panose="02020603050405020304" pitchFamily="18" charset="0"/>
                <a:cs typeface="Times New Roman" panose="02020603050405020304" pitchFamily="18" charset="0"/>
              </a:rPr>
              <a:t>•	Contracted Amount		R 5,328,298.64</a:t>
            </a:r>
          </a:p>
          <a:p>
            <a:pPr algn="l"/>
            <a:r>
              <a:rPr lang="en-ZA" altLang="en-US" sz="2000" dirty="0" smtClean="0">
                <a:latin typeface="Times New Roman" panose="02020603050405020304" pitchFamily="18" charset="0"/>
                <a:cs typeface="Times New Roman" panose="02020603050405020304" pitchFamily="18" charset="0"/>
              </a:rPr>
              <a:t>•	Payments made			R 9,347,519.20</a:t>
            </a:r>
          </a:p>
          <a:p>
            <a:pPr algn="l"/>
            <a:r>
              <a:rPr lang="en-ZA" altLang="en-US" sz="2000" dirty="0" smtClean="0">
                <a:latin typeface="Times New Roman" panose="02020603050405020304" pitchFamily="18" charset="0"/>
                <a:cs typeface="Times New Roman" panose="02020603050405020304" pitchFamily="18" charset="0"/>
              </a:rPr>
              <a:t>•	Total Overpayment		R 4,019,220.56</a:t>
            </a:r>
          </a:p>
          <a:p>
            <a:pPr algn="l"/>
            <a:endParaRPr lang="en-ZA" altLang="en-US" sz="2000" dirty="0" smtClean="0">
              <a:latin typeface="Times New Roman" panose="02020603050405020304" pitchFamily="18" charset="0"/>
              <a:cs typeface="Times New Roman" panose="02020603050405020304" pitchFamily="18" charset="0"/>
            </a:endParaRPr>
          </a:p>
          <a:p>
            <a:pPr algn="l"/>
            <a:r>
              <a:rPr lang="en-ZA" altLang="en-US" sz="2000" dirty="0" smtClean="0">
                <a:latin typeface="Times New Roman" panose="02020603050405020304" pitchFamily="18" charset="0"/>
                <a:cs typeface="Times New Roman" panose="02020603050405020304" pitchFamily="18" charset="0"/>
              </a:rPr>
              <a:t>Given this situation and the prevailing SCM status quo in the Municipality it would be prudent to have all SCM transactions over the past 3 years screened and verified.</a:t>
            </a:r>
          </a:p>
          <a:p>
            <a:pPr algn="l"/>
            <a:endParaRPr lang="en-ZA" altLang="en-US" sz="2000" u="sng" dirty="0" smtClean="0">
              <a:latin typeface="Times New Roman" panose="02020603050405020304" pitchFamily="18" charset="0"/>
              <a:cs typeface="Times New Roman" panose="02020603050405020304" pitchFamily="18" charset="0"/>
            </a:endParaRPr>
          </a:p>
          <a:p>
            <a:pPr algn="l"/>
            <a:endParaRPr lang="en-ZA" altLang="en-US" sz="2000" dirty="0" smtClean="0">
              <a:latin typeface="Times New Roman" panose="02020603050405020304" pitchFamily="18" charset="0"/>
              <a:cs typeface="Times New Roman" panose="02020603050405020304" pitchFamily="18" charset="0"/>
            </a:endParaRPr>
          </a:p>
        </p:txBody>
      </p:sp>
      <p:sp>
        <p:nvSpPr>
          <p:cNvPr id="25604" name="Slide Number Placeholder 7"/>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AE1D7E7D-B5BF-4AD7-8CC0-CC2AACF09A41}" type="slidenum">
              <a:rPr lang="en-GB" altLang="en-US" smtClean="0"/>
              <a:pPr/>
              <a:t>98</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1702953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ctrTitle"/>
          </p:nvPr>
        </p:nvSpPr>
        <p:spPr>
          <a:xfrm>
            <a:off x="0" y="1"/>
            <a:ext cx="9144000" cy="774699"/>
          </a:xfrm>
        </p:spPr>
        <p:txBody>
          <a:bodyPr>
            <a:noAutofit/>
          </a:bodyPr>
          <a:lstStyle/>
          <a:p>
            <a:r>
              <a:rPr lang="en-ZA" altLang="en-US" sz="4000" b="1" dirty="0" smtClean="0">
                <a:latin typeface="Times New Roman" panose="02020603050405020304" pitchFamily="18" charset="0"/>
                <a:cs typeface="Times New Roman" panose="02020603050405020304" pitchFamily="18" charset="0"/>
              </a:rPr>
              <a:t>COLLAPSE OF SERVICE DELIVERY</a:t>
            </a:r>
          </a:p>
        </p:txBody>
      </p:sp>
      <p:sp>
        <p:nvSpPr>
          <p:cNvPr id="26627" name="Subtitle 4"/>
          <p:cNvSpPr>
            <a:spLocks noGrp="1"/>
          </p:cNvSpPr>
          <p:nvPr>
            <p:ph type="subTitle" idx="1"/>
          </p:nvPr>
        </p:nvSpPr>
        <p:spPr>
          <a:xfrm>
            <a:off x="323850" y="987426"/>
            <a:ext cx="8496300" cy="5368925"/>
          </a:xfrm>
        </p:spPr>
        <p:txBody>
          <a:bodyPr>
            <a:normAutofit/>
          </a:bodyPr>
          <a:lstStyle/>
          <a:p>
            <a:pPr marL="285750" indent="-285750" algn="just">
              <a:buFont typeface="Wingdings" panose="05000000000000000000" pitchFamily="2" charset="2"/>
              <a:buChar char="§"/>
            </a:pPr>
            <a:r>
              <a:rPr lang="en-ZA" altLang="en-US" dirty="0" smtClean="0">
                <a:latin typeface="Times New Roman" panose="02020603050405020304" pitchFamily="18" charset="0"/>
                <a:cs typeface="Times New Roman" panose="02020603050405020304" pitchFamily="18" charset="0"/>
              </a:rPr>
              <a:t>There is currently a litigation between Eskom, Harrismith Business Forum and the Municipality due to the electricity cut-off by Eskom for an outstanding debt.</a:t>
            </a:r>
          </a:p>
          <a:p>
            <a:pPr marL="285750" indent="-285750" algn="just">
              <a:buFont typeface="Wingdings" panose="05000000000000000000" pitchFamily="2" charset="2"/>
              <a:buChar char="§"/>
            </a:pPr>
            <a:r>
              <a:rPr lang="en-ZA" altLang="en-US" dirty="0" smtClean="0">
                <a:latin typeface="Times New Roman" panose="02020603050405020304" pitchFamily="18" charset="0"/>
                <a:cs typeface="Times New Roman" panose="02020603050405020304" pitchFamily="18" charset="0"/>
              </a:rPr>
              <a:t>A settlement agreement was concluded and made an order of the court.</a:t>
            </a:r>
          </a:p>
          <a:p>
            <a:pPr marL="285750" indent="-285750" algn="just">
              <a:buFont typeface="Wingdings" panose="05000000000000000000" pitchFamily="2" charset="2"/>
              <a:buChar char="§"/>
            </a:pPr>
            <a:r>
              <a:rPr lang="en-ZA" altLang="en-US" dirty="0" smtClean="0">
                <a:latin typeface="Times New Roman" panose="02020603050405020304" pitchFamily="18" charset="0"/>
                <a:cs typeface="Times New Roman" panose="02020603050405020304" pitchFamily="18" charset="0"/>
              </a:rPr>
              <a:t>The order deals with the establishment of the Task team that comprises of DCOG, National Treasury, MISA, Harrismith Business Forum, Free State COGTA, Free State Treasury and MAP which is chaired by Deputy Minister Parks Tau.</a:t>
            </a:r>
          </a:p>
          <a:p>
            <a:pPr marL="285750" indent="-285750" algn="just">
              <a:buFont typeface="Wingdings" panose="05000000000000000000" pitchFamily="2" charset="2"/>
              <a:buChar char="§"/>
            </a:pPr>
            <a:r>
              <a:rPr lang="en-ZA" altLang="en-US" dirty="0" smtClean="0">
                <a:latin typeface="Times New Roman" panose="02020603050405020304" pitchFamily="18" charset="0"/>
                <a:cs typeface="Times New Roman" panose="02020603050405020304" pitchFamily="18" charset="0"/>
              </a:rPr>
              <a:t>Its main purpose is to deal with all factors affecting electricity supply and interruptions within MAP.</a:t>
            </a:r>
          </a:p>
          <a:p>
            <a:pPr marL="285750" indent="-285750" algn="just">
              <a:buFont typeface="Wingdings" panose="05000000000000000000" pitchFamily="2" charset="2"/>
              <a:buChar char="§"/>
            </a:pPr>
            <a:r>
              <a:rPr lang="en-ZA" altLang="en-US" dirty="0" smtClean="0">
                <a:latin typeface="Times New Roman" panose="02020603050405020304" pitchFamily="18" charset="0"/>
                <a:cs typeface="Times New Roman" panose="02020603050405020304" pitchFamily="18" charset="0"/>
              </a:rPr>
              <a:t>The Provincial Executive Council has agreed on the Public Sector Private Model(PSP) to deal with water and sanitation as well as electricity problems.</a:t>
            </a:r>
          </a:p>
        </p:txBody>
      </p:sp>
      <p:sp>
        <p:nvSpPr>
          <p:cNvPr id="26628"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fld id="{9FDB90AB-910C-4D5F-89A8-6694080CE522}" type="slidenum">
              <a:rPr lang="en-GB" altLang="en-US" smtClean="0"/>
              <a:pPr/>
              <a:t>99</a:t>
            </a:fld>
            <a:endParaRPr lang="en-GB" altLang="en-US" smtClean="0"/>
          </a:p>
        </p:txBody>
      </p:sp>
      <p:pic>
        <p:nvPicPr>
          <p:cNvPr id="5" name="Picture 6" descr="C:\Documents and Settings\Philda.FSLGH4\Desktop\Design and Branding Materials\Dept LOGOS\logoc3t.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22261" y="5953126"/>
            <a:ext cx="2643188"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565948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1711</TotalTime>
  <Words>6617</Words>
  <Application>Microsoft Office PowerPoint</Application>
  <PresentationFormat>On-screen Show (4:3)</PresentationFormat>
  <Paragraphs>1418</Paragraphs>
  <Slides>103</Slides>
  <Notes>83</Notes>
  <HiddenSlides>0</HiddenSlides>
  <MMClips>0</MMClips>
  <ScaleCrop>false</ScaleCrop>
  <HeadingPairs>
    <vt:vector size="4" baseType="variant">
      <vt:variant>
        <vt:lpstr>Theme</vt:lpstr>
      </vt:variant>
      <vt:variant>
        <vt:i4>1</vt:i4>
      </vt:variant>
      <vt:variant>
        <vt:lpstr>Slide Titles</vt:lpstr>
      </vt:variant>
      <vt:variant>
        <vt:i4>103</vt:i4>
      </vt:variant>
    </vt:vector>
  </HeadingPairs>
  <TitlesOfParts>
    <vt:vector size="104" baseType="lpstr">
      <vt:lpstr>Office Theme</vt:lpstr>
      <vt:lpstr>PORFOLIO COMMITTEE ON COOPERATIVE GOVERNANCE AND TRADITIONAL AFFAIRS  STATUS OF SECTION 139 MUNICIPALITIES       25 August 2020</vt:lpstr>
      <vt:lpstr>LAYOUT OF PRESENTATION</vt:lpstr>
      <vt:lpstr>Slide 3</vt:lpstr>
      <vt:lpstr>BACKGROUND</vt:lpstr>
      <vt:lpstr>BACKGROUND (CONT.)</vt:lpstr>
      <vt:lpstr>Back ground (cont.)</vt:lpstr>
      <vt:lpstr>Back ground (cont.)</vt:lpstr>
      <vt:lpstr>INTERVENTION APPROACH</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PROGRESS REPORT</vt:lpstr>
      <vt:lpstr>SUPPORT NEEDED</vt:lpstr>
      <vt:lpstr>Slide 39</vt:lpstr>
      <vt:lpstr>Performance for the 2017/18 financial year (AG finding 2017/18)</vt:lpstr>
      <vt:lpstr>BASIC FOR DISCLAIMER OF OPINION</vt:lpstr>
      <vt:lpstr>ANALYSIS OF 2017/18 AUDIT OUTCOME</vt:lpstr>
      <vt:lpstr>POST –AUDIT ACTION PLAN FOR 2017/18 FINANCIAL YEAR</vt:lpstr>
      <vt:lpstr>POST –AUDIT ACTION PLAN FOR 2017/18 FINANCIAL YEAR</vt:lpstr>
      <vt:lpstr>COVID-19 EXPENDITURE ON NATIONAL DISASTER RELIEF GRANT</vt:lpstr>
      <vt:lpstr>BILLING VS COLLECTION</vt:lpstr>
      <vt:lpstr>FACTORS FOR UNDER-COLLECTION</vt:lpstr>
      <vt:lpstr>FACTORS FOR UNDER-COLLECTION</vt:lpstr>
      <vt:lpstr>DEBTORS PERFORMANCE</vt:lpstr>
      <vt:lpstr>CREDITORS MANAGEMENT</vt:lpstr>
      <vt:lpstr>CREDITORS MANAGEMENT (cont.)</vt:lpstr>
      <vt:lpstr>INTERVENTIONS IMPLEMENTED</vt:lpstr>
      <vt:lpstr>UNAUTHORIDSED EXPENDITURE</vt:lpstr>
      <vt:lpstr>Irregular EXPENDITURE</vt:lpstr>
      <vt:lpstr>Fruitless &amp; wasteful EXPENDITURE</vt:lpstr>
      <vt:lpstr>PROGRESS ON INVESTIGATION OF UIF</vt:lpstr>
      <vt:lpstr>CONSEQUENCE MANAGEMENT</vt:lpstr>
      <vt:lpstr>INSTITUTIONAL CAPACITY</vt:lpstr>
      <vt:lpstr>AUDIT COMMITTEE AND INTERNAL AUDIT </vt:lpstr>
      <vt:lpstr>INTERNAL AUDIT  unit</vt:lpstr>
      <vt:lpstr>MUNICIPAL PUBLIC ACCOUNTS COMMITTEE</vt:lpstr>
      <vt:lpstr>Service delivery – water services</vt:lpstr>
      <vt:lpstr>Service delivery – water services (cont.)</vt:lpstr>
      <vt:lpstr>Service delivery – Sanitation services</vt:lpstr>
      <vt:lpstr>Service delivery – Sanitation services (cont.)</vt:lpstr>
      <vt:lpstr>Service delivery – electricity services</vt:lpstr>
      <vt:lpstr>Service delivery – electricity services (cont.)</vt:lpstr>
      <vt:lpstr>Service delivery – CHALLENGES</vt:lpstr>
      <vt:lpstr>Service delivery – CHALLENGES (CONT.)</vt:lpstr>
      <vt:lpstr>Slide 70</vt:lpstr>
      <vt:lpstr>BACKGROUND</vt:lpstr>
      <vt:lpstr>BACKGROUND (CONT.)</vt:lpstr>
      <vt:lpstr>KEY DELIVERABLES OF THE ADMINISTRATION TEAM (TERMS OF REFERENCE)</vt:lpstr>
      <vt:lpstr>Progress report</vt:lpstr>
      <vt:lpstr>Progress report (cont.)</vt:lpstr>
      <vt:lpstr>Progress report (cont.)</vt:lpstr>
      <vt:lpstr>Progress report (cont.)</vt:lpstr>
      <vt:lpstr>Progress report (cont.)</vt:lpstr>
      <vt:lpstr>Progress report (cont.)</vt:lpstr>
      <vt:lpstr>Progress report (cont.)</vt:lpstr>
      <vt:lpstr>Progress report (cont.)</vt:lpstr>
      <vt:lpstr>Slide 82</vt:lpstr>
      <vt:lpstr>GOVERNANCE MATTERS</vt:lpstr>
      <vt:lpstr>GOVERNANCE MATTERS</vt:lpstr>
      <vt:lpstr> MUNICIPAL VACANCIES AND RECRUITMENT </vt:lpstr>
      <vt:lpstr>FINANCIAL MANAGEMENT AND ACCOUNTABILITY </vt:lpstr>
      <vt:lpstr>FINANCIAL MANAGEMENT AND ACCOUNTABILITY </vt:lpstr>
      <vt:lpstr>FINANCIAL MANAGEMENT AND ACCOUNTABILITY </vt:lpstr>
      <vt:lpstr>FINANCIAL MANAGEMENT AND ACCOUNTABILITY </vt:lpstr>
      <vt:lpstr>FINANCIAL MANAGEMENT AND ACCOUNTABILITY </vt:lpstr>
      <vt:lpstr>FINANCIAL MANAGEMENT AND ACCOUNTABILITY </vt:lpstr>
      <vt:lpstr>FINANCIAL MANAGEMENT AND ACCOUNTABILITY </vt:lpstr>
      <vt:lpstr>FINANCIAL MANAGEMENT AND ACCOUNTABILITY </vt:lpstr>
      <vt:lpstr>CONT…FINANCIAL MANAGEMENT AND ACCOUNTABILITY</vt:lpstr>
      <vt:lpstr>CONT…FINANCIAL MANAGEMENT AND ACCOUNTABILITY</vt:lpstr>
      <vt:lpstr>CONT…FINANCIAL MANAGEMENT AND ACCOUNTABILITY</vt:lpstr>
      <vt:lpstr>CONT…FINANCIAL MANAGEMENT AND ACCOUNTABILITY</vt:lpstr>
      <vt:lpstr>CONT…FINANCIAL MANAGEMENT AND ACCOUNTABILITY</vt:lpstr>
      <vt:lpstr>COLLAPSE OF SERVICE DELIVERY</vt:lpstr>
      <vt:lpstr>COLLAPSE OF SERVICE DELIVERY</vt:lpstr>
      <vt:lpstr>CHALLENGES</vt:lpstr>
      <vt:lpstr>CONCLUSION</vt:lpstr>
      <vt:lpstr>Slide 103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Annatjie</dc:creator>
  <cp:lastModifiedBy>USER</cp:lastModifiedBy>
  <cp:revision>144</cp:revision>
  <cp:lastPrinted>2019-02-26T07:07:41Z</cp:lastPrinted>
  <dcterms:created xsi:type="dcterms:W3CDTF">2018-05-23T19:16:01Z</dcterms:created>
  <dcterms:modified xsi:type="dcterms:W3CDTF">2020-08-31T09:51:39Z</dcterms:modified>
</cp:coreProperties>
</file>