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5"/>
  </p:notesMasterIdLst>
  <p:handoutMasterIdLst>
    <p:handoutMasterId r:id="rId26"/>
  </p:handoutMasterIdLst>
  <p:sldIdLst>
    <p:sldId id="256" r:id="rId4"/>
    <p:sldId id="496" r:id="rId5"/>
    <p:sldId id="558" r:id="rId6"/>
    <p:sldId id="638" r:id="rId7"/>
    <p:sldId id="653" r:id="rId8"/>
    <p:sldId id="639" r:id="rId9"/>
    <p:sldId id="654" r:id="rId10"/>
    <p:sldId id="640" r:id="rId11"/>
    <p:sldId id="644" r:id="rId12"/>
    <p:sldId id="641" r:id="rId13"/>
    <p:sldId id="645" r:id="rId14"/>
    <p:sldId id="646" r:id="rId15"/>
    <p:sldId id="647" r:id="rId16"/>
    <p:sldId id="648" r:id="rId17"/>
    <p:sldId id="655" r:id="rId18"/>
    <p:sldId id="649" r:id="rId19"/>
    <p:sldId id="650" r:id="rId20"/>
    <p:sldId id="651" r:id="rId21"/>
    <p:sldId id="652" r:id="rId22"/>
    <p:sldId id="656" r:id="rId23"/>
    <p:sldId id="494" r:id="rId24"/>
  </p:sldIdLst>
  <p:sldSz cx="9906000" cy="6858000" type="A4"/>
  <p:notesSz cx="9775825" cy="6645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lumko Stemele" initials="BS" lastIdx="13" clrIdx="0">
    <p:extLst>
      <p:ext uri="{19B8F6BF-5375-455C-9EA6-DF929625EA0E}">
        <p15:presenceInfo xmlns:p15="http://schemas.microsoft.com/office/powerpoint/2012/main" userId="Bulumko Stemele" providerId="None"/>
      </p:ext>
    </p:extLst>
  </p:cmAuthor>
  <p:cmAuthor id="2" name="Leonard" initials="L" lastIdx="1" clrIdx="1">
    <p:extLst>
      <p:ext uri="{19B8F6BF-5375-455C-9EA6-DF929625EA0E}">
        <p15:presenceInfo xmlns:p15="http://schemas.microsoft.com/office/powerpoint/2012/main" userId="9db3c672aa41f8b1" providerId="Windows Live"/>
      </p:ext>
    </p:extLst>
  </p:cmAuthor>
  <p:cmAuthor id="3" name="Natasha Naude" initials="NN" lastIdx="3" clrIdx="2">
    <p:extLst>
      <p:ext uri="{19B8F6BF-5375-455C-9EA6-DF929625EA0E}">
        <p15:presenceInfo xmlns:p15="http://schemas.microsoft.com/office/powerpoint/2012/main" userId="Natasha Nau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94655"/>
  </p:normalViewPr>
  <p:slideViewPr>
    <p:cSldViewPr snapToGrid="0" snapToObjects="1">
      <p:cViewPr varScale="1">
        <p:scale>
          <a:sx n="80" d="100"/>
          <a:sy n="80" d="100"/>
        </p:scale>
        <p:origin x="810" y="96"/>
      </p:cViewPr>
      <p:guideLst>
        <p:guide orient="horz" pos="2160"/>
        <p:guide pos="3120"/>
      </p:guideLst>
    </p:cSldViewPr>
  </p:slideViewPr>
  <p:notesTextViewPr>
    <p:cViewPr>
      <p:scale>
        <a:sx n="100" d="100"/>
        <a:sy n="100" d="100"/>
      </p:scale>
      <p:origin x="0" y="0"/>
    </p:cViewPr>
  </p:notesTextViewPr>
  <p:sorterViewPr>
    <p:cViewPr>
      <p:scale>
        <a:sx n="110" d="100"/>
        <a:sy n="110" d="100"/>
      </p:scale>
      <p:origin x="0" y="-18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236346" cy="333452"/>
          </a:xfrm>
          <a:prstGeom prst="rect">
            <a:avLst/>
          </a:prstGeom>
        </p:spPr>
        <p:txBody>
          <a:bodyPr vert="horz" lIns="89768" tIns="44884" rIns="89768" bIns="44884" rtlCol="0"/>
          <a:lstStyle>
            <a:lvl1pPr algn="l">
              <a:defRPr sz="1200"/>
            </a:lvl1pPr>
          </a:lstStyle>
          <a:p>
            <a:endParaRPr lang="en-US" dirty="0"/>
          </a:p>
        </p:txBody>
      </p:sp>
      <p:sp>
        <p:nvSpPr>
          <p:cNvPr id="3" name="Date Placeholder 2"/>
          <p:cNvSpPr>
            <a:spLocks noGrp="1"/>
          </p:cNvSpPr>
          <p:nvPr>
            <p:ph type="dt" sz="quarter" idx="1"/>
          </p:nvPr>
        </p:nvSpPr>
        <p:spPr>
          <a:xfrm>
            <a:off x="5537148" y="1"/>
            <a:ext cx="4236346" cy="333452"/>
          </a:xfrm>
          <a:prstGeom prst="rect">
            <a:avLst/>
          </a:prstGeom>
        </p:spPr>
        <p:txBody>
          <a:bodyPr vert="horz" lIns="89768" tIns="44884" rIns="89768" bIns="44884" rtlCol="0"/>
          <a:lstStyle>
            <a:lvl1pPr algn="r">
              <a:defRPr sz="1200"/>
            </a:lvl1pPr>
          </a:lstStyle>
          <a:p>
            <a:fld id="{B6E10B7B-07B6-4553-8148-7B53BBBE022A}" type="datetimeFigureOut">
              <a:rPr lang="en-US" smtClean="0"/>
              <a:t>8/25/2020</a:t>
            </a:fld>
            <a:endParaRPr lang="en-US" dirty="0"/>
          </a:p>
        </p:txBody>
      </p:sp>
      <p:sp>
        <p:nvSpPr>
          <p:cNvPr id="4" name="Footer Placeholder 3"/>
          <p:cNvSpPr>
            <a:spLocks noGrp="1"/>
          </p:cNvSpPr>
          <p:nvPr>
            <p:ph type="ftr" sz="quarter" idx="2"/>
          </p:nvPr>
        </p:nvSpPr>
        <p:spPr>
          <a:xfrm>
            <a:off x="6" y="6311826"/>
            <a:ext cx="4236346" cy="333451"/>
          </a:xfrm>
          <a:prstGeom prst="rect">
            <a:avLst/>
          </a:prstGeom>
        </p:spPr>
        <p:txBody>
          <a:bodyPr vert="horz" lIns="89768" tIns="44884" rIns="89768" bIns="44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537148" y="6311826"/>
            <a:ext cx="4236346" cy="333451"/>
          </a:xfrm>
          <a:prstGeom prst="rect">
            <a:avLst/>
          </a:prstGeom>
        </p:spPr>
        <p:txBody>
          <a:bodyPr vert="horz" lIns="89768" tIns="44884" rIns="89768" bIns="44884" rtlCol="0" anchor="b"/>
          <a:lstStyle>
            <a:lvl1pPr algn="r">
              <a:defRPr sz="1200"/>
            </a:lvl1pPr>
          </a:lstStyle>
          <a:p>
            <a:fld id="{9BD8F6BE-AFC9-4854-8B3E-64E8DF786A38}" type="slidenum">
              <a:rPr lang="en-US" smtClean="0"/>
              <a:t>‹#›</a:t>
            </a:fld>
            <a:endParaRPr lang="en-US" dirty="0"/>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236346" cy="333452"/>
          </a:xfrm>
          <a:prstGeom prst="rect">
            <a:avLst/>
          </a:prstGeom>
        </p:spPr>
        <p:txBody>
          <a:bodyPr vert="horz" lIns="89768" tIns="44884" rIns="89768" bIns="44884" rtlCol="0"/>
          <a:lstStyle>
            <a:lvl1pPr algn="l">
              <a:defRPr sz="1200"/>
            </a:lvl1pPr>
          </a:lstStyle>
          <a:p>
            <a:endParaRPr lang="en-US" dirty="0"/>
          </a:p>
        </p:txBody>
      </p:sp>
      <p:sp>
        <p:nvSpPr>
          <p:cNvPr id="3" name="Date Placeholder 2"/>
          <p:cNvSpPr>
            <a:spLocks noGrp="1"/>
          </p:cNvSpPr>
          <p:nvPr>
            <p:ph type="dt" idx="1"/>
          </p:nvPr>
        </p:nvSpPr>
        <p:spPr>
          <a:xfrm>
            <a:off x="5537148" y="1"/>
            <a:ext cx="4236346" cy="333452"/>
          </a:xfrm>
          <a:prstGeom prst="rect">
            <a:avLst/>
          </a:prstGeom>
        </p:spPr>
        <p:txBody>
          <a:bodyPr vert="horz" lIns="89768" tIns="44884" rIns="89768" bIns="44884" rtlCol="0"/>
          <a:lstStyle>
            <a:lvl1pPr algn="r">
              <a:defRPr sz="1200"/>
            </a:lvl1pPr>
          </a:lstStyle>
          <a:p>
            <a:fld id="{DCF14E05-1099-40E2-8AA9-39C358F2EB51}" type="datetimeFigureOut">
              <a:rPr lang="en-US" smtClean="0"/>
              <a:t>8/25/2020</a:t>
            </a:fld>
            <a:endParaRPr lang="en-US" dirty="0"/>
          </a:p>
        </p:txBody>
      </p:sp>
      <p:sp>
        <p:nvSpPr>
          <p:cNvPr id="4" name="Slide Image Placeholder 3"/>
          <p:cNvSpPr>
            <a:spLocks noGrp="1" noRot="1" noChangeAspect="1"/>
          </p:cNvSpPr>
          <p:nvPr>
            <p:ph type="sldImg" idx="2"/>
          </p:nvPr>
        </p:nvSpPr>
        <p:spPr>
          <a:xfrm>
            <a:off x="3267075" y="830263"/>
            <a:ext cx="3241675" cy="2243137"/>
          </a:xfrm>
          <a:prstGeom prst="rect">
            <a:avLst/>
          </a:prstGeom>
          <a:noFill/>
          <a:ln w="12700">
            <a:solidFill>
              <a:prstClr val="black"/>
            </a:solidFill>
          </a:ln>
        </p:spPr>
        <p:txBody>
          <a:bodyPr vert="horz" lIns="89768" tIns="44884" rIns="89768" bIns="44884" rtlCol="0" anchor="ctr"/>
          <a:lstStyle/>
          <a:p>
            <a:endParaRPr lang="en-US" dirty="0"/>
          </a:p>
        </p:txBody>
      </p:sp>
      <p:sp>
        <p:nvSpPr>
          <p:cNvPr id="5" name="Notes Placeholder 4"/>
          <p:cNvSpPr>
            <a:spLocks noGrp="1"/>
          </p:cNvSpPr>
          <p:nvPr>
            <p:ph type="body" sz="quarter" idx="3"/>
          </p:nvPr>
        </p:nvSpPr>
        <p:spPr>
          <a:xfrm>
            <a:off x="978521" y="3198538"/>
            <a:ext cx="7818791" cy="2615808"/>
          </a:xfrm>
          <a:prstGeom prst="rect">
            <a:avLst/>
          </a:prstGeom>
        </p:spPr>
        <p:txBody>
          <a:bodyPr vert="horz" lIns="89768" tIns="44884" rIns="89768" bIns="448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311826"/>
            <a:ext cx="4236346" cy="333451"/>
          </a:xfrm>
          <a:prstGeom prst="rect">
            <a:avLst/>
          </a:prstGeom>
        </p:spPr>
        <p:txBody>
          <a:bodyPr vert="horz" lIns="89768" tIns="44884" rIns="89768" bIns="448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37148" y="6311826"/>
            <a:ext cx="4236346" cy="333451"/>
          </a:xfrm>
          <a:prstGeom prst="rect">
            <a:avLst/>
          </a:prstGeom>
        </p:spPr>
        <p:txBody>
          <a:bodyPr vert="horz" lIns="89768" tIns="44884" rIns="89768" bIns="44884" rtlCol="0" anchor="b"/>
          <a:lstStyle>
            <a:lvl1pPr algn="r">
              <a:defRPr sz="1200"/>
            </a:lvl1pPr>
          </a:lstStyle>
          <a:p>
            <a:fld id="{17BC83A2-5BDE-4EA2-8612-F2CB21CE623B}" type="slidenum">
              <a:rPr lang="en-US" smtClean="0"/>
              <a:t>‹#›</a:t>
            </a:fld>
            <a:endParaRPr lang="en-US" dirty="0"/>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F5D054-C511-49EE-AA5A-A4C22F75B128}"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5E4C9-45C2-4B14-BA87-68017448F104}"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E85B5-3027-4C5A-858D-8EDEF345B7E9}"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7CA93A-941C-42CE-AB75-F7836F8FAFD8}"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550335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DD773-AE5E-4FCC-9272-33EBE3A7C132}"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39911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4ED09-14C0-43FF-A318-9786A19929B4}"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63381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D7E0D-73B0-4E15-94C8-A18BF58681BD}"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595335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41AF7-4785-4696-9852-3DA9F8348C0B}" type="datetime1">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72718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BC445E-910D-4D09-B286-A9D5F203658D}" type="datetime1">
              <a:rPr lang="en-US" smtClean="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30634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F75D2-058B-45B7-8193-6A3AD274F60E}" type="datetime1">
              <a:rPr lang="en-US" smtClean="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49443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56CF48-0FA3-4653-BA6C-7CE1951191F2}"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32836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3E855-66F2-489C-91CE-99A6BF8615FF}"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868DD-C374-4A73-9CE2-4460DE00CEBA}"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561674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56368-C2D9-4C37-B8A9-5C5490B61D81}"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1772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659AD-EF83-44E4-B135-A8159A08D6BE}"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60844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953AA-D97D-4DC4-89AD-74D07A05F082}"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32408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6C112-434A-45AD-BC1B-9AF16621AAF3}"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663470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CD36D-DB96-4A3C-89FA-E27CFEF91965}"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83418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6916A-D001-4E4A-BF6F-6270D9B85A1F}"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400335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99671-8B91-4C6B-826F-FB4601AE9F08}" type="datetime1">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604662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11B60-EC6F-4168-B72B-E2C9D3B828E4}" type="datetime1">
              <a:rPr lang="en-US" smtClean="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290892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75537-1834-445C-B90D-F5F64C69393D}" type="datetime1">
              <a:rPr lang="en-US" smtClean="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225425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DEABE-3CA2-4F0E-B49A-A2E0327B17BC}"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259364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9611B-7C71-4334-8BCD-76A2DF54A3CE}"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2762580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E507B-05D7-491E-9EA9-B7DB8FC64468}"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154818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DFD0F-0AD6-47A2-AA76-3AF96A80E078}"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3602993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6D24-6294-4B7A-AD28-7D839FC0489D}"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176961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F7DF9EA4-C37E-4168-8652-07CCD254AA9A}" type="datetime1">
              <a:rPr lang="en-US" smtClean="0"/>
              <a:t>8/25/2020</a:t>
            </a:fld>
            <a:endParaRPr lang="en-ZA" dirty="0"/>
          </a:p>
        </p:txBody>
      </p:sp>
      <p:sp>
        <p:nvSpPr>
          <p:cNvPr id="5" name="Footer Placeholder 4"/>
          <p:cNvSpPr>
            <a:spLocks noGrp="1"/>
          </p:cNvSpPr>
          <p:nvPr>
            <p:ph type="ftr" sz="quarter" idx="15"/>
          </p:nvPr>
        </p:nvSpPr>
        <p:spPr/>
        <p:txBody>
          <a:bodyPr/>
          <a:lstStyle>
            <a:lvl1pPr>
              <a:defRPr/>
            </a:lvl1pPr>
          </a:lstStyle>
          <a:p>
            <a:pPr>
              <a:defRPr/>
            </a:pPr>
            <a:endParaRPr lang="en-ZA" dirty="0"/>
          </a:p>
        </p:txBody>
      </p:sp>
      <p:sp>
        <p:nvSpPr>
          <p:cNvPr id="6" name="Slide Number Placeholder 5"/>
          <p:cNvSpPr>
            <a:spLocks noGrp="1"/>
          </p:cNvSpPr>
          <p:nvPr>
            <p:ph type="sldNum" sz="quarter" idx="16"/>
          </p:nvPr>
        </p:nvSpPr>
        <p:spPr/>
        <p:txBody>
          <a:bodyPr/>
          <a:lstStyle>
            <a:lvl1pPr>
              <a:defRPr/>
            </a:lvl1pPr>
          </a:lstStyle>
          <a:p>
            <a:fld id="{DA92CEE7-D9A9-4F78-AB26-87E74866013F}" type="slidenum">
              <a:rPr lang="en-ZA" altLang="en-US"/>
              <a:pPr/>
              <a:t>‹#›</a:t>
            </a:fld>
            <a:endParaRPr lang="en-ZA" altLang="en-US"/>
          </a:p>
        </p:txBody>
      </p:sp>
    </p:spTree>
    <p:extLst>
      <p:ext uri="{BB962C8B-B14F-4D97-AF65-F5344CB8AC3E}">
        <p14:creationId xmlns:p14="http://schemas.microsoft.com/office/powerpoint/2010/main" val="3891276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51510786-72E8-43A5-88E7-8DFBA3E743A1}" type="datetime1">
              <a:rPr lang="en-US" smtClean="0"/>
              <a:t>8/25/2020</a:t>
            </a:fld>
            <a:endParaRPr lang="en-ZA" dirty="0"/>
          </a:p>
        </p:txBody>
      </p:sp>
      <p:sp>
        <p:nvSpPr>
          <p:cNvPr id="5" name="Footer Placeholder 4"/>
          <p:cNvSpPr>
            <a:spLocks noGrp="1"/>
          </p:cNvSpPr>
          <p:nvPr>
            <p:ph type="ftr" sz="quarter" idx="15"/>
          </p:nvPr>
        </p:nvSpPr>
        <p:spPr/>
        <p:txBody>
          <a:bodyPr/>
          <a:lstStyle>
            <a:lvl1pPr>
              <a:defRPr/>
            </a:lvl1pPr>
          </a:lstStyle>
          <a:p>
            <a:pPr>
              <a:defRPr/>
            </a:pPr>
            <a:endParaRPr lang="en-ZA" dirty="0"/>
          </a:p>
        </p:txBody>
      </p:sp>
      <p:sp>
        <p:nvSpPr>
          <p:cNvPr id="6" name="Slide Number Placeholder 5"/>
          <p:cNvSpPr>
            <a:spLocks noGrp="1"/>
          </p:cNvSpPr>
          <p:nvPr>
            <p:ph type="sldNum" sz="quarter" idx="16"/>
          </p:nvPr>
        </p:nvSpPr>
        <p:spPr/>
        <p:txBody>
          <a:bodyPr/>
          <a:lstStyle>
            <a:lvl1pPr>
              <a:defRPr/>
            </a:lvl1pPr>
          </a:lstStyle>
          <a:p>
            <a:fld id="{DA92CEE7-D9A9-4F78-AB26-87E74866013F}" type="slidenum">
              <a:rPr lang="en-ZA" altLang="en-US"/>
              <a:pPr/>
              <a:t>‹#›</a:t>
            </a:fld>
            <a:endParaRPr lang="en-ZA" altLang="en-US"/>
          </a:p>
        </p:txBody>
      </p:sp>
    </p:spTree>
    <p:extLst>
      <p:ext uri="{BB962C8B-B14F-4D97-AF65-F5344CB8AC3E}">
        <p14:creationId xmlns:p14="http://schemas.microsoft.com/office/powerpoint/2010/main" val="3179446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5B22ADCC-C799-4ECB-8921-6E5910F91E05}"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3644850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AD2FE35-E4C3-4CCF-A36F-F91353A662E5}"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2741741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E41AA18-38EF-4D60-B16B-B7A0A92641A2}"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2623172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52AB6600-4887-4164-8056-EDDD604F6188}"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407084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CFB4DA-86D4-483F-98F5-4203EA52FFE1}"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3542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A5FE3B6B-3E65-4333-906B-3B71B2BBB59D}"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616849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A784A80A-B48B-4893-8B52-931BA491466D}"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3059125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57B1AB07-D28F-4EC7-9319-99B57F715A87}"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123231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C09E877A-B024-4251-A3C1-C1E09AB5D6AD}"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2438356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B4D8366-1647-4E9D-AFAE-0BF0951C25A8}"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4196394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47240AE3-76B7-42CA-937E-1C8384B84D56}"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2371152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9DC07EB5-CCDB-4E3B-93B2-FBD36B01C649}"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3074050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58F2B0AD-05FB-4126-ABBA-ACAC6410A7C4}"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1605841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ACFB4681-4C7E-49DA-8718-AD8CA30789B6}"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3821303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B9AF3ED-43F7-4E92-B3CD-EDF9C242E925}" type="datetime1">
              <a:rPr lang="en-US" smtClean="0">
                <a:solidFill>
                  <a:srgbClr val="000000">
                    <a:tint val="75000"/>
                  </a:srgbClr>
                </a:solidFill>
              </a:rPr>
              <a:t>8/25/2020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val="167077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36AAA-572E-46A4-A1E6-E07F9B99FFF1}" type="datetime1">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140E5B-D33B-4217-A955-ED0EBA12A81A}" type="datetime1">
              <a:rPr lang="en-US" smtClean="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94937-4603-4C1C-9139-670AF9244649}" type="datetime1">
              <a:rPr lang="en-US" smtClean="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6BD2D-668E-4BC6-8934-DBBD1686948A}"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99CD3-4A3C-455A-AA70-41AA882FBAE5}"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E2E8A-0864-44CC-9DDD-546018607C0E}" type="datetime1">
              <a:rPr lang="en-US" smtClean="0"/>
              <a:t>8/25/2020</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4A8DC-C2D7-4BFE-9C70-F90E41CD8309}" type="datetime1">
              <a:rPr lang="en-US" smtClean="0"/>
              <a:t>8/25/2020</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1489689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EDC1D-22CB-46E0-8891-5F6B5D4B7297}" type="datetime1">
              <a:rPr lang="en-US" smtClean="0"/>
              <a:t>8/25/2020</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dirty="0"/>
          </a:p>
        </p:txBody>
      </p:sp>
    </p:spTree>
    <p:extLst>
      <p:ext uri="{BB962C8B-B14F-4D97-AF65-F5344CB8AC3E}">
        <p14:creationId xmlns:p14="http://schemas.microsoft.com/office/powerpoint/2010/main" val="3761969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2" name="TextBox 1"/>
          <p:cNvSpPr txBox="1"/>
          <p:nvPr/>
        </p:nvSpPr>
        <p:spPr>
          <a:xfrm>
            <a:off x="400050" y="644979"/>
            <a:ext cx="9196956" cy="286232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SIU Presentation </a:t>
            </a:r>
            <a:endParaRPr lang="en-US" sz="2400" b="1" dirty="0" smtClean="0">
              <a:latin typeface="Arial" panose="020B0604020202020204" pitchFamily="34" charset="0"/>
              <a:cs typeface="Arial" panose="020B0604020202020204" pitchFamily="34" charset="0"/>
            </a:endParaRPr>
          </a:p>
          <a:p>
            <a:pPr algn="ctr"/>
            <a:r>
              <a:rPr lang="en-US" sz="2400" b="1" dirty="0" smtClean="0"/>
              <a:t>Emergency </a:t>
            </a:r>
            <a:r>
              <a:rPr lang="en-US" sz="2400" b="1" dirty="0"/>
              <a:t>Procurement and </a:t>
            </a:r>
            <a:endParaRPr lang="en-US" sz="2400" dirty="0"/>
          </a:p>
          <a:p>
            <a:pPr algn="ctr"/>
            <a:r>
              <a:rPr lang="en-US" sz="2400" b="1" dirty="0"/>
              <a:t>Implementation of the </a:t>
            </a:r>
            <a:endParaRPr lang="en-US" sz="2400" dirty="0"/>
          </a:p>
          <a:p>
            <a:pPr algn="ctr"/>
            <a:r>
              <a:rPr lang="en-US" sz="2400" b="1" dirty="0"/>
              <a:t>40km Borderline Infrastructure Project</a:t>
            </a:r>
            <a:endParaRPr lang="en-US" sz="2400" dirty="0"/>
          </a:p>
          <a:p>
            <a:pPr algn="ctr"/>
            <a:r>
              <a:rPr lang="en-US" sz="2400" b="1" dirty="0"/>
              <a:t>between the</a:t>
            </a:r>
            <a:r>
              <a:rPr lang="en-US" sz="2400" dirty="0"/>
              <a:t> </a:t>
            </a:r>
          </a:p>
          <a:p>
            <a:pPr algn="ctr"/>
            <a:r>
              <a:rPr lang="en-US" sz="2400" b="1" dirty="0"/>
              <a:t>Republic of South Africa and Zimbabwe</a:t>
            </a:r>
            <a:endParaRPr lang="en-ZA" sz="2400" b="1" dirty="0">
              <a:ln w="6600">
                <a:solidFill>
                  <a:srgbClr val="F79646"/>
                </a:solidFill>
                <a:prstDash val="solid"/>
              </a:ln>
              <a:solidFill>
                <a:srgbClr val="FFFFFF"/>
              </a:solidFill>
              <a:effectLst>
                <a:outerShdw dist="38100" dir="2700000" algn="tl" rotWithShape="0">
                  <a:srgbClr val="C0504D"/>
                </a:outerShdw>
              </a:effectLst>
              <a:latin typeface="Arial"/>
            </a:endParaRPr>
          </a:p>
          <a:p>
            <a:pPr algn="ctr">
              <a:lnSpc>
                <a:spcPct val="150000"/>
              </a:lnSpc>
            </a:pPr>
            <a:r>
              <a:rPr lang="en-US" sz="2400" b="1" dirty="0" smtClean="0">
                <a:latin typeface="Arial" panose="020B0604020202020204" pitchFamily="34" charset="0"/>
                <a:cs typeface="Arial" panose="020B0604020202020204" pitchFamily="34" charset="0"/>
              </a:rPr>
              <a:t>25/08/2020</a:t>
            </a:r>
            <a:endParaRPr lang="en-US"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a:t>
            </a:fld>
            <a:endParaRPr lang="en-US" dirty="0"/>
          </a:p>
        </p:txBody>
      </p:sp>
    </p:spTree>
    <p:extLst>
      <p:ext uri="{BB962C8B-B14F-4D97-AF65-F5344CB8AC3E}">
        <p14:creationId xmlns:p14="http://schemas.microsoft.com/office/powerpoint/2010/main" val="367415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p:txBody>
          <a:bodyPr>
            <a:normAutofit/>
          </a:bodyPr>
          <a:lstStyle/>
          <a:p>
            <a:pPr algn="just">
              <a:lnSpc>
                <a:spcPct val="150000"/>
              </a:lnSpc>
            </a:pPr>
            <a:r>
              <a:rPr lang="en-ZA" sz="2000" dirty="0">
                <a:solidFill>
                  <a:schemeClr val="dk1"/>
                </a:solidFill>
                <a:latin typeface="Arial" panose="020B0604020202020204" pitchFamily="34" charset="0"/>
                <a:cs typeface="Arial" panose="020B0604020202020204" pitchFamily="34" charset="0"/>
              </a:rPr>
              <a:t>A</a:t>
            </a:r>
            <a:r>
              <a:rPr lang="en-ZA" sz="2000" dirty="0" smtClean="0">
                <a:solidFill>
                  <a:schemeClr val="dk1"/>
                </a:solidFill>
                <a:latin typeface="Arial" panose="020B0604020202020204" pitchFamily="34" charset="0"/>
                <a:cs typeface="Arial" panose="020B0604020202020204" pitchFamily="34" charset="0"/>
              </a:rPr>
              <a:t>n </a:t>
            </a:r>
            <a:r>
              <a:rPr lang="en-ZA" sz="2000" dirty="0">
                <a:solidFill>
                  <a:schemeClr val="dk1"/>
                </a:solidFill>
                <a:latin typeface="Arial" panose="020B0604020202020204" pitchFamily="34" charset="0"/>
                <a:cs typeface="Arial" panose="020B0604020202020204" pitchFamily="34" charset="0"/>
              </a:rPr>
              <a:t>assessment conducted by the Professional Review Team, of the items in the Bill of Quantities (BOQ), Drawings, and Specifications and the work ‘as built’ indicated that they were not aligned. The assessment also found that the fence is not in compliance with the Drawings and the Specifications.</a:t>
            </a:r>
          </a:p>
          <a:p>
            <a:pPr algn="just">
              <a:lnSpc>
                <a:spcPct val="150000"/>
              </a:lnSpc>
            </a:pPr>
            <a:r>
              <a:rPr lang="en-ZA" sz="2000" dirty="0">
                <a:solidFill>
                  <a:schemeClr val="dk1"/>
                </a:solidFill>
                <a:latin typeface="Arial" panose="020B0604020202020204" pitchFamily="34" charset="0"/>
                <a:cs typeface="Arial" panose="020B0604020202020204" pitchFamily="34" charset="0"/>
              </a:rPr>
              <a:t>The Value for Money Assessment conducted by the PICC technical task team indicated significant anomalies. The total project cost, which includes both construction and engineering fees, for the Contract was R40.4million. </a:t>
            </a:r>
            <a:endParaRPr lang="en-US" sz="2000" dirty="0">
              <a:solidFill>
                <a:srgbClr val="FF6600"/>
              </a:solidFill>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10</a:t>
            </a:fld>
            <a:endParaRPr lang="en-US" dirty="0"/>
          </a:p>
        </p:txBody>
      </p:sp>
    </p:spTree>
    <p:extLst>
      <p:ext uri="{BB962C8B-B14F-4D97-AF65-F5344CB8AC3E}">
        <p14:creationId xmlns:p14="http://schemas.microsoft.com/office/powerpoint/2010/main" val="229530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p:txBody>
          <a:bodyPr>
            <a:normAutofit/>
          </a:bodyPr>
          <a:lstStyle/>
          <a:p>
            <a:pPr algn="just" defTabSz="914391">
              <a:lnSpc>
                <a:spcPct val="150000"/>
              </a:lnSpc>
              <a:spcBef>
                <a:spcPts val="0"/>
              </a:spcBef>
              <a:defRPr/>
            </a:pPr>
            <a:r>
              <a:rPr lang="en-ZA" sz="2000" dirty="0">
                <a:solidFill>
                  <a:schemeClr val="dk1"/>
                </a:solidFill>
                <a:latin typeface="Arial" panose="020B0604020202020204" pitchFamily="34" charset="0"/>
                <a:cs typeface="Arial" panose="020B0604020202020204" pitchFamily="34" charset="0"/>
              </a:rPr>
              <a:t>Although the contracted amount was ostensibly </a:t>
            </a:r>
            <a:r>
              <a:rPr lang="en-ZA" sz="2000" u="sng" dirty="0">
                <a:solidFill>
                  <a:schemeClr val="dk1"/>
                </a:solidFill>
                <a:latin typeface="Arial" panose="020B0604020202020204" pitchFamily="34" charset="0"/>
                <a:cs typeface="Arial" panose="020B0604020202020204" pitchFamily="34" charset="0"/>
              </a:rPr>
              <a:t>calculated at 2016 prices </a:t>
            </a:r>
            <a:r>
              <a:rPr lang="en-ZA" sz="2000" dirty="0">
                <a:solidFill>
                  <a:schemeClr val="dk1"/>
                </a:solidFill>
                <a:latin typeface="Arial" panose="020B0604020202020204" pitchFamily="34" charset="0"/>
                <a:cs typeface="Arial" panose="020B0604020202020204" pitchFamily="34" charset="0"/>
              </a:rPr>
              <a:t>based on an earlier contract, the evaluation indicated that some of the items quoted were in fact not based on these 2016 prices. This includes </a:t>
            </a:r>
            <a:r>
              <a:rPr lang="en-US" sz="2000" dirty="0">
                <a:solidFill>
                  <a:schemeClr val="dk1"/>
                </a:solidFill>
                <a:latin typeface="Arial" panose="020B0604020202020204" pitchFamily="34" charset="0"/>
                <a:cs typeface="Arial" panose="020B0604020202020204" pitchFamily="34" charset="0"/>
              </a:rPr>
              <a:t>site establishment costs exceeding R1 million, which should not have been charged, and excessive units rates for specific items. </a:t>
            </a:r>
            <a:r>
              <a:rPr lang="en-ZA" sz="2000" dirty="0">
                <a:solidFill>
                  <a:schemeClr val="dk1"/>
                </a:solidFill>
                <a:latin typeface="Arial" panose="020B0604020202020204" pitchFamily="34" charset="0"/>
                <a:cs typeface="Arial" panose="020B0604020202020204" pitchFamily="34" charset="0"/>
              </a:rPr>
              <a:t>Using the 2016 Contract rates – at which this project was contracted, the assessment found that the overall total project cost should have amounted to </a:t>
            </a:r>
            <a:r>
              <a:rPr lang="en-ZA" sz="2000" b="1" dirty="0">
                <a:solidFill>
                  <a:schemeClr val="dk1"/>
                </a:solidFill>
                <a:latin typeface="Arial" panose="020B0604020202020204" pitchFamily="34" charset="0"/>
                <a:cs typeface="Arial" panose="020B0604020202020204" pitchFamily="34" charset="0"/>
              </a:rPr>
              <a:t>R26.1</a:t>
            </a:r>
            <a:r>
              <a:rPr lang="en-ZA" sz="2000" dirty="0">
                <a:solidFill>
                  <a:schemeClr val="dk1"/>
                </a:solidFill>
                <a:latin typeface="Arial" panose="020B0604020202020204" pitchFamily="34" charset="0"/>
                <a:cs typeface="Arial" panose="020B0604020202020204" pitchFamily="34" charset="0"/>
              </a:rPr>
              <a:t> million was therefore overpriced by R14.3million</a:t>
            </a:r>
            <a:r>
              <a:rPr lang="en-US" sz="2000" dirty="0">
                <a:solidFill>
                  <a:schemeClr val="dk1"/>
                </a:solidFill>
                <a:latin typeface="Arial" panose="020B0604020202020204" pitchFamily="34" charset="0"/>
                <a:cs typeface="Arial" panose="020B0604020202020204" pitchFamily="34" charset="0"/>
              </a:rPr>
              <a:t>. </a:t>
            </a: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11</a:t>
            </a:fld>
            <a:endParaRPr lang="en-US" dirty="0"/>
          </a:p>
        </p:txBody>
      </p:sp>
    </p:spTree>
    <p:extLst>
      <p:ext uri="{BB962C8B-B14F-4D97-AF65-F5344CB8AC3E}">
        <p14:creationId xmlns:p14="http://schemas.microsoft.com/office/powerpoint/2010/main" val="332878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p:txBody>
          <a:bodyPr>
            <a:normAutofit/>
          </a:bodyPr>
          <a:lstStyle/>
          <a:p>
            <a:pPr algn="just" defTabSz="914391">
              <a:lnSpc>
                <a:spcPct val="150000"/>
              </a:lnSpc>
              <a:spcBef>
                <a:spcPts val="0"/>
              </a:spcBef>
              <a:defRPr/>
            </a:pPr>
            <a:r>
              <a:rPr lang="en-US" sz="2000" dirty="0" smtClean="0">
                <a:solidFill>
                  <a:schemeClr val="dk1"/>
                </a:solidFill>
                <a:latin typeface="Arial" panose="020B0604020202020204" pitchFamily="34" charset="0"/>
                <a:cs typeface="Arial" panose="020B0604020202020204" pitchFamily="34" charset="0"/>
              </a:rPr>
              <a:t>An </a:t>
            </a:r>
            <a:r>
              <a:rPr lang="en-US" sz="2000" dirty="0">
                <a:solidFill>
                  <a:schemeClr val="dk1"/>
                </a:solidFill>
                <a:latin typeface="Arial" panose="020B0604020202020204" pitchFamily="34" charset="0"/>
                <a:cs typeface="Arial" panose="020B0604020202020204" pitchFamily="34" charset="0"/>
              </a:rPr>
              <a:t>assessment using market related prices for materials actually used on site and revised fees for engineering services provides for a total project cost of R23 388 023.97. </a:t>
            </a:r>
            <a:r>
              <a:rPr lang="en-US" sz="2000" dirty="0" smtClean="0">
                <a:solidFill>
                  <a:schemeClr val="dk1"/>
                </a:solidFill>
                <a:latin typeface="Arial" panose="020B0604020202020204" pitchFamily="34" charset="0"/>
                <a:cs typeface="Arial" panose="020B0604020202020204" pitchFamily="34" charset="0"/>
              </a:rPr>
              <a:t>This </a:t>
            </a:r>
            <a:r>
              <a:rPr lang="en-US" sz="2000" dirty="0">
                <a:solidFill>
                  <a:schemeClr val="dk1"/>
                </a:solidFill>
                <a:latin typeface="Arial" panose="020B0604020202020204" pitchFamily="34" charset="0"/>
                <a:cs typeface="Arial" panose="020B0604020202020204" pitchFamily="34" charset="0"/>
              </a:rPr>
              <a:t>indicates that project cost was exceeded by an amount of R17 047 891.01. </a:t>
            </a:r>
            <a:endParaRPr lang="en-US" sz="2000" dirty="0" smtClean="0">
              <a:solidFill>
                <a:schemeClr val="dk1"/>
              </a:solidFill>
              <a:latin typeface="Arial" panose="020B0604020202020204" pitchFamily="34" charset="0"/>
              <a:cs typeface="Arial" panose="020B0604020202020204" pitchFamily="34" charset="0"/>
            </a:endParaRPr>
          </a:p>
          <a:p>
            <a:pPr algn="just" defTabSz="914391">
              <a:lnSpc>
                <a:spcPct val="150000"/>
              </a:lnSpc>
              <a:spcBef>
                <a:spcPts val="0"/>
              </a:spcBef>
              <a:defRPr/>
            </a:pPr>
            <a:r>
              <a:rPr lang="en-US" sz="2000" dirty="0" smtClean="0">
                <a:solidFill>
                  <a:schemeClr val="dk1"/>
                </a:solidFill>
                <a:latin typeface="Arial" panose="020B0604020202020204" pitchFamily="34" charset="0"/>
                <a:cs typeface="Arial" panose="020B0604020202020204" pitchFamily="34" charset="0"/>
              </a:rPr>
              <a:t>No </a:t>
            </a:r>
            <a:r>
              <a:rPr lang="en-US" sz="2000" dirty="0">
                <a:solidFill>
                  <a:schemeClr val="dk1"/>
                </a:solidFill>
                <a:latin typeface="Arial" panose="020B0604020202020204" pitchFamily="34" charset="0"/>
                <a:cs typeface="Arial" panose="020B0604020202020204" pitchFamily="34" charset="0"/>
              </a:rPr>
              <a:t>proper review of the BOQ’s </a:t>
            </a:r>
            <a:r>
              <a:rPr lang="en-US" sz="2000" dirty="0" smtClean="0">
                <a:solidFill>
                  <a:schemeClr val="dk1"/>
                </a:solidFill>
                <a:latin typeface="Arial" panose="020B0604020202020204" pitchFamily="34" charset="0"/>
                <a:cs typeface="Arial" panose="020B0604020202020204" pitchFamily="34" charset="0"/>
              </a:rPr>
              <a:t>was </a:t>
            </a:r>
            <a:r>
              <a:rPr lang="en-US" sz="2000" dirty="0">
                <a:solidFill>
                  <a:schemeClr val="dk1"/>
                </a:solidFill>
                <a:latin typeface="Arial" panose="020B0604020202020204" pitchFamily="34" charset="0"/>
                <a:cs typeface="Arial" panose="020B0604020202020204" pitchFamily="34" charset="0"/>
              </a:rPr>
              <a:t>conducted by the DPWI, </a:t>
            </a:r>
            <a:r>
              <a:rPr lang="en-US" sz="2000" dirty="0" smtClean="0">
                <a:solidFill>
                  <a:schemeClr val="dk1"/>
                </a:solidFill>
                <a:latin typeface="Arial" panose="020B0604020202020204" pitchFamily="34" charset="0"/>
                <a:cs typeface="Arial" panose="020B0604020202020204" pitchFamily="34" charset="0"/>
              </a:rPr>
              <a:t>and this </a:t>
            </a:r>
            <a:r>
              <a:rPr lang="en-US" sz="2000" dirty="0">
                <a:solidFill>
                  <a:schemeClr val="dk1"/>
                </a:solidFill>
                <a:latin typeface="Arial" panose="020B0604020202020204" pitchFamily="34" charset="0"/>
                <a:cs typeface="Arial" panose="020B0604020202020204" pitchFamily="34" charset="0"/>
              </a:rPr>
              <a:t>consequently resulted in the contract price being inflated. This also reflects the real risk to the DPWI of having failed to test the market. The 2020 market comparison also indicates that the 2016 rates were inflated at the time. </a:t>
            </a: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12</a:t>
            </a:fld>
            <a:endParaRPr lang="en-US" dirty="0"/>
          </a:p>
        </p:txBody>
      </p:sp>
    </p:spTree>
    <p:extLst>
      <p:ext uri="{BB962C8B-B14F-4D97-AF65-F5344CB8AC3E}">
        <p14:creationId xmlns:p14="http://schemas.microsoft.com/office/powerpoint/2010/main" val="318628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277091" y="1600201"/>
            <a:ext cx="9133609" cy="4525963"/>
          </a:xfrm>
        </p:spPr>
        <p:txBody>
          <a:bodyPr>
            <a:normAutofit/>
          </a:bodyPr>
          <a:lstStyle/>
          <a:p>
            <a:pPr algn="just" defTabSz="914391">
              <a:lnSpc>
                <a:spcPct val="150000"/>
              </a:lnSpc>
              <a:spcBef>
                <a:spcPts val="0"/>
              </a:spcBef>
              <a:defRPr/>
            </a:pPr>
            <a:r>
              <a:rPr lang="en-ZA" sz="2000" dirty="0">
                <a:solidFill>
                  <a:schemeClr val="dk1"/>
                </a:solidFill>
                <a:latin typeface="Arial" panose="020B0604020202020204" pitchFamily="34" charset="0"/>
                <a:cs typeface="Arial" panose="020B0604020202020204" pitchFamily="34" charset="0"/>
              </a:rPr>
              <a:t>P</a:t>
            </a:r>
            <a:r>
              <a:rPr lang="en-ZA" sz="2000" dirty="0" smtClean="0">
                <a:solidFill>
                  <a:schemeClr val="dk1"/>
                </a:solidFill>
                <a:latin typeface="Arial" panose="020B0604020202020204" pitchFamily="34" charset="0"/>
                <a:cs typeface="Arial" panose="020B0604020202020204" pitchFamily="34" charset="0"/>
              </a:rPr>
              <a:t>oor </a:t>
            </a:r>
            <a:r>
              <a:rPr lang="en-ZA" sz="2000" dirty="0">
                <a:solidFill>
                  <a:schemeClr val="dk1"/>
                </a:solidFill>
                <a:latin typeface="Arial" panose="020B0604020202020204" pitchFamily="34" charset="0"/>
                <a:cs typeface="Arial" panose="020B0604020202020204" pitchFamily="34" charset="0"/>
              </a:rPr>
              <a:t>construction practices compromised the effectiveness of the fence as a deterrent for crossing the South African border with Zimbabwe. The barbed wire coils were stretched beyond its recommended effective limit, also making it easier to scale the fence. These factors undermined the effectiveness of the fence to mitigate border threats. </a:t>
            </a:r>
            <a:endParaRPr lang="en-US" sz="2000" dirty="0">
              <a:solidFill>
                <a:schemeClr val="dk1"/>
              </a:solidFill>
              <a:latin typeface="Arial" panose="020B0604020202020204" pitchFamily="34" charset="0"/>
              <a:cs typeface="Arial" panose="020B0604020202020204" pitchFamily="34" charset="0"/>
            </a:endParaRPr>
          </a:p>
          <a:p>
            <a:pPr algn="just">
              <a:lnSpc>
                <a:spcPct val="150000"/>
              </a:lnSpc>
            </a:pPr>
            <a:r>
              <a:rPr lang="en-ZA" sz="2000" dirty="0">
                <a:solidFill>
                  <a:schemeClr val="dk1"/>
                </a:solidFill>
                <a:latin typeface="Arial" panose="020B0604020202020204" pitchFamily="34" charset="0"/>
                <a:cs typeface="Arial" panose="020B0604020202020204" pitchFamily="34" charset="0"/>
              </a:rPr>
              <a:t>The s</a:t>
            </a:r>
            <a:r>
              <a:rPr lang="en-ZA" sz="2000" dirty="0" smtClean="0">
                <a:solidFill>
                  <a:schemeClr val="dk1"/>
                </a:solidFill>
                <a:latin typeface="Arial" panose="020B0604020202020204" pitchFamily="34" charset="0"/>
                <a:cs typeface="Arial" panose="020B0604020202020204" pitchFamily="34" charset="0"/>
              </a:rPr>
              <a:t>ignificant </a:t>
            </a:r>
            <a:r>
              <a:rPr lang="en-ZA" sz="2000" dirty="0">
                <a:solidFill>
                  <a:schemeClr val="dk1"/>
                </a:solidFill>
                <a:latin typeface="Arial" panose="020B0604020202020204" pitchFamily="34" charset="0"/>
                <a:cs typeface="Arial" panose="020B0604020202020204" pitchFamily="34" charset="0"/>
              </a:rPr>
              <a:t>elements of the Border Fence Project were not implemented at all. For example, the design of the fence had a final height of 2.2m and the final actual height of the fence reached no more than 1.8m on either side of the </a:t>
            </a:r>
            <a:r>
              <a:rPr lang="en-ZA" sz="2000" dirty="0" smtClean="0">
                <a:solidFill>
                  <a:schemeClr val="dk1"/>
                </a:solidFill>
                <a:latin typeface="Arial" panose="020B0604020202020204" pitchFamily="34" charset="0"/>
                <a:cs typeface="Arial" panose="020B0604020202020204" pitchFamily="34" charset="0"/>
              </a:rPr>
              <a:t>border and </a:t>
            </a:r>
            <a:r>
              <a:rPr lang="en-ZA" sz="2000" dirty="0">
                <a:solidFill>
                  <a:schemeClr val="dk1"/>
                </a:solidFill>
                <a:latin typeface="Arial" panose="020B0604020202020204" pitchFamily="34" charset="0"/>
                <a:cs typeface="Arial" panose="020B0604020202020204" pitchFamily="34" charset="0"/>
              </a:rPr>
              <a:t>making it more easily scalable. </a:t>
            </a:r>
            <a:endParaRPr lang="en-US" sz="2000" dirty="0">
              <a:solidFill>
                <a:schemeClr val="dk1"/>
              </a:solidFill>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13</a:t>
            </a:fld>
            <a:endParaRPr lang="en-US" dirty="0"/>
          </a:p>
        </p:txBody>
      </p:sp>
    </p:spTree>
    <p:extLst>
      <p:ext uri="{BB962C8B-B14F-4D97-AF65-F5344CB8AC3E}">
        <p14:creationId xmlns:p14="http://schemas.microsoft.com/office/powerpoint/2010/main" val="325493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163773" y="1501255"/>
            <a:ext cx="9594376" cy="4624910"/>
          </a:xfrm>
        </p:spPr>
        <p:txBody>
          <a:bodyPr>
            <a:normAutofit lnSpcReduction="10000"/>
          </a:bodyPr>
          <a:lstStyle/>
          <a:p>
            <a:pPr algn="just" defTabSz="914391">
              <a:lnSpc>
                <a:spcPct val="150000"/>
              </a:lnSpc>
              <a:spcBef>
                <a:spcPts val="0"/>
              </a:spcBef>
              <a:defRPr/>
            </a:pPr>
            <a:r>
              <a:rPr lang="en-US" sz="2000" dirty="0" smtClean="0">
                <a:solidFill>
                  <a:schemeClr val="dk1"/>
                </a:solidFill>
                <a:latin typeface="Arial" panose="020B0604020202020204" pitchFamily="34" charset="0"/>
                <a:cs typeface="Arial" panose="020B0604020202020204" pitchFamily="34" charset="0"/>
              </a:rPr>
              <a:t>During the SIU site visit on the 4</a:t>
            </a:r>
            <a:r>
              <a:rPr lang="en-US" sz="2000" baseline="30000" dirty="0" smtClean="0">
                <a:solidFill>
                  <a:schemeClr val="dk1"/>
                </a:solidFill>
                <a:latin typeface="Arial" panose="020B0604020202020204" pitchFamily="34" charset="0"/>
                <a:cs typeface="Arial" panose="020B0604020202020204" pitchFamily="34" charset="0"/>
              </a:rPr>
              <a:t>th</a:t>
            </a:r>
            <a:r>
              <a:rPr lang="en-US" sz="2000" dirty="0" smtClean="0">
                <a:solidFill>
                  <a:schemeClr val="dk1"/>
                </a:solidFill>
                <a:latin typeface="Arial" panose="020B0604020202020204" pitchFamily="34" charset="0"/>
                <a:cs typeface="Arial" panose="020B0604020202020204" pitchFamily="34" charset="0"/>
              </a:rPr>
              <a:t> and the 5</a:t>
            </a:r>
            <a:r>
              <a:rPr lang="en-US" sz="2000" baseline="30000" dirty="0" smtClean="0">
                <a:solidFill>
                  <a:schemeClr val="dk1"/>
                </a:solidFill>
                <a:latin typeface="Arial" panose="020B0604020202020204" pitchFamily="34" charset="0"/>
                <a:cs typeface="Arial" panose="020B0604020202020204" pitchFamily="34" charset="0"/>
              </a:rPr>
              <a:t>th</a:t>
            </a:r>
            <a:r>
              <a:rPr lang="en-US" sz="2000" dirty="0" smtClean="0">
                <a:solidFill>
                  <a:schemeClr val="dk1"/>
                </a:solidFill>
                <a:latin typeface="Arial" panose="020B0604020202020204" pitchFamily="34" charset="0"/>
                <a:cs typeface="Arial" panose="020B0604020202020204" pitchFamily="34" charset="0"/>
              </a:rPr>
              <a:t> of May 2020, we recorded at least 115 breaches of the fence which may have resulted in an untold number of unlawful crossings between South Africa and Zimbabwe. </a:t>
            </a:r>
          </a:p>
          <a:p>
            <a:pPr algn="just" defTabSz="914391">
              <a:lnSpc>
                <a:spcPct val="150000"/>
              </a:lnSpc>
              <a:spcBef>
                <a:spcPts val="0"/>
              </a:spcBef>
              <a:defRPr/>
            </a:pPr>
            <a:r>
              <a:rPr lang="en-US" sz="2000" dirty="0" smtClean="0">
                <a:solidFill>
                  <a:schemeClr val="dk1"/>
                </a:solidFill>
                <a:latin typeface="Arial" panose="020B0604020202020204" pitchFamily="34" charset="0"/>
                <a:cs typeface="Arial" panose="020B0604020202020204" pitchFamily="34" charset="0"/>
              </a:rPr>
              <a:t>The construction of the fence is also in material breach of the conditions of the Provisional Site Clearance Certificate (PSCC) including breaches of Environmental Regulations, as well deviations from the approved line of construction. </a:t>
            </a:r>
          </a:p>
          <a:p>
            <a:pPr algn="just">
              <a:lnSpc>
                <a:spcPct val="150000"/>
              </a:lnSpc>
            </a:pPr>
            <a:r>
              <a:rPr lang="en-US" sz="2000" dirty="0" smtClean="0">
                <a:solidFill>
                  <a:schemeClr val="dk1"/>
                </a:solidFill>
                <a:latin typeface="Arial" panose="020B0604020202020204" pitchFamily="34" charset="0"/>
                <a:cs typeface="Arial" panose="020B0604020202020204" pitchFamily="34" charset="0"/>
              </a:rPr>
              <a:t>Given the non-compliance with aspects of the design specification and poor construction practices, the fence is not fit for purpose and current payments in this regard may already be regarded as Fruitless and Wasteful Expenditure.</a:t>
            </a: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14</a:t>
            </a:fld>
            <a:endParaRPr lang="en-US" dirty="0"/>
          </a:p>
        </p:txBody>
      </p:sp>
    </p:spTree>
    <p:extLst>
      <p:ext uri="{BB962C8B-B14F-4D97-AF65-F5344CB8AC3E}">
        <p14:creationId xmlns:p14="http://schemas.microsoft.com/office/powerpoint/2010/main" val="62614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63329" y="593921"/>
            <a:ext cx="8573730" cy="5143659"/>
            <a:chOff x="177077" y="952341"/>
            <a:chExt cx="9721080" cy="590565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8148"/>
              <a:ext cx="9144000" cy="57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77" y="952341"/>
              <a:ext cx="9721080" cy="238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2163096" y="670072"/>
            <a:ext cx="6763387" cy="15388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RECOMMENDATIONS </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15</a:t>
            </a:fld>
            <a:endParaRPr lang="en-ZA" dirty="0">
              <a:solidFill>
                <a:srgbClr val="000000">
                  <a:tint val="75000"/>
                </a:srgbClr>
              </a:solidFill>
            </a:endParaRPr>
          </a:p>
        </p:txBody>
      </p:sp>
    </p:spTree>
    <p:extLst>
      <p:ext uri="{BB962C8B-B14F-4D97-AF65-F5344CB8AC3E}">
        <p14:creationId xmlns:p14="http://schemas.microsoft.com/office/powerpoint/2010/main" val="103577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pPr lvl="0" defTabSz="912813" eaLnBrk="0" fontAlgn="base" hangingPunct="0">
              <a:spcBef>
                <a:spcPct val="20000"/>
              </a:spcBef>
              <a:spcAft>
                <a:spcPct val="0"/>
              </a:spcAft>
            </a:pP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ea typeface="MS PGothic" panose="020B0600070205080204" pitchFamily="34" charset="-128"/>
                <a:cs typeface="Arial" panose="020B0604020202020204" pitchFamily="34" charset="0"/>
              </a:rPr>
              <a:t>RECOMMENDATIONS</a:t>
            </a:r>
            <a:r>
              <a:rPr lang="en-US" sz="2400" dirty="0" smtClean="0">
                <a:latin typeface="Arial" panose="020B0604020202020204" pitchFamily="34" charset="0"/>
                <a:ea typeface="MS PGothic" panose="020B0600070205080204" pitchFamily="34" charset="-128"/>
                <a:cs typeface="Arial" panose="020B0604020202020204" pitchFamily="34" charset="0"/>
              </a:rPr>
              <a:t/>
            </a:r>
            <a:br>
              <a:rPr lang="en-US" sz="2400" dirty="0" smtClean="0">
                <a:latin typeface="Arial" panose="020B0604020202020204" pitchFamily="34" charset="0"/>
                <a:ea typeface="MS PGothic" panose="020B0600070205080204" pitchFamily="34" charset="-128"/>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277091" y="1600201"/>
            <a:ext cx="9133609" cy="4525963"/>
          </a:xfrm>
        </p:spPr>
        <p:txBody>
          <a:bodyPr>
            <a:normAutofit/>
          </a:bodyPr>
          <a:lstStyle/>
          <a:p>
            <a:pPr lvl="0" algn="just">
              <a:lnSpc>
                <a:spcPct val="150000"/>
              </a:lnSpc>
            </a:pPr>
            <a:r>
              <a:rPr lang="en-ZA" sz="2000" dirty="0">
                <a:solidFill>
                  <a:schemeClr val="dk1"/>
                </a:solidFill>
                <a:latin typeface="Arial" panose="020B0604020202020204" pitchFamily="34" charset="0"/>
                <a:cs typeface="Arial" panose="020B0604020202020204" pitchFamily="34" charset="0"/>
              </a:rPr>
              <a:t>Disciplinary charges have been recommended against fourteen (14) senior officials of the DPWI as a result of a range of alleged acts of misconduct perpetrated mainly during the procurement and construction phases of the </a:t>
            </a:r>
            <a:r>
              <a:rPr lang="en-ZA" sz="2000" dirty="0" err="1">
                <a:solidFill>
                  <a:schemeClr val="dk1"/>
                </a:solidFill>
                <a:latin typeface="Arial" panose="020B0604020202020204" pitchFamily="34" charset="0"/>
                <a:cs typeface="Arial" panose="020B0604020202020204" pitchFamily="34" charset="0"/>
              </a:rPr>
              <a:t>Beitbridge</a:t>
            </a:r>
            <a:r>
              <a:rPr lang="en-ZA" sz="2000" dirty="0">
                <a:solidFill>
                  <a:schemeClr val="dk1"/>
                </a:solidFill>
                <a:latin typeface="Arial" panose="020B0604020202020204" pitchFamily="34" charset="0"/>
                <a:cs typeface="Arial" panose="020B0604020202020204" pitchFamily="34" charset="0"/>
              </a:rPr>
              <a:t> Border Fence Project. </a:t>
            </a:r>
            <a:endParaRPr lang="en-ZA" sz="2000" dirty="0" smtClean="0">
              <a:solidFill>
                <a:schemeClr val="dk1"/>
              </a:solidFill>
              <a:latin typeface="Arial" panose="020B0604020202020204" pitchFamily="34" charset="0"/>
              <a:cs typeface="Arial" panose="020B0604020202020204" pitchFamily="34" charset="0"/>
            </a:endParaRPr>
          </a:p>
          <a:p>
            <a:pPr lvl="0" algn="just">
              <a:lnSpc>
                <a:spcPct val="150000"/>
              </a:lnSpc>
            </a:pPr>
            <a:r>
              <a:rPr lang="en-US" sz="2000" dirty="0" smtClean="0">
                <a:solidFill>
                  <a:schemeClr val="dk1"/>
                </a:solidFill>
                <a:latin typeface="Arial" panose="020B0604020202020204" pitchFamily="34" charset="0"/>
                <a:cs typeface="Arial" panose="020B0604020202020204" pitchFamily="34" charset="0"/>
              </a:rPr>
              <a:t>It </a:t>
            </a:r>
            <a:r>
              <a:rPr lang="en-US" sz="2000" dirty="0">
                <a:solidFill>
                  <a:schemeClr val="dk1"/>
                </a:solidFill>
                <a:latin typeface="Arial" panose="020B0604020202020204" pitchFamily="34" charset="0"/>
                <a:cs typeface="Arial" panose="020B0604020202020204" pitchFamily="34" charset="0"/>
              </a:rPr>
              <a:t>is recommended that the department should register a criminal case </a:t>
            </a:r>
            <a:r>
              <a:rPr lang="en-US" sz="2000" dirty="0" smtClean="0">
                <a:solidFill>
                  <a:schemeClr val="dk1"/>
                </a:solidFill>
                <a:latin typeface="Arial" panose="020B0604020202020204" pitchFamily="34" charset="0"/>
                <a:cs typeface="Arial" panose="020B0604020202020204" pitchFamily="34" charset="0"/>
              </a:rPr>
              <a:t>of </a:t>
            </a:r>
            <a:r>
              <a:rPr lang="en-US" sz="2000" dirty="0">
                <a:solidFill>
                  <a:schemeClr val="dk1"/>
                </a:solidFill>
                <a:latin typeface="Arial" panose="020B0604020202020204" pitchFamily="34" charset="0"/>
                <a:cs typeface="Arial" panose="020B0604020202020204" pitchFamily="34" charset="0"/>
              </a:rPr>
              <a:t>fraud against the Principal Agent, Main Contractor and designated officials for misrepresenting to the DPWI that project progress was </a:t>
            </a:r>
            <a:r>
              <a:rPr lang="en-US" sz="2000" dirty="0" smtClean="0">
                <a:solidFill>
                  <a:schemeClr val="dk1"/>
                </a:solidFill>
                <a:latin typeface="Arial" panose="020B0604020202020204" pitchFamily="34" charset="0"/>
                <a:cs typeface="Arial" panose="020B0604020202020204" pitchFamily="34" charset="0"/>
              </a:rPr>
              <a:t>achieved in order to </a:t>
            </a:r>
            <a:r>
              <a:rPr lang="en-US" sz="2000" dirty="0">
                <a:solidFill>
                  <a:schemeClr val="dk1"/>
                </a:solidFill>
                <a:latin typeface="Arial" panose="020B0604020202020204" pitchFamily="34" charset="0"/>
                <a:cs typeface="Arial" panose="020B0604020202020204" pitchFamily="34" charset="0"/>
              </a:rPr>
              <a:t>justify a progress payment, when this was not the case, and for financial misconduct where appropriate. </a:t>
            </a:r>
          </a:p>
          <a:p>
            <a:pPr algn="just"/>
            <a:endParaRPr lang="en-US" sz="2000" dirty="0">
              <a:solidFill>
                <a:srgbClr val="FF0000"/>
              </a:solidFill>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16</a:t>
            </a:fld>
            <a:endParaRPr lang="en-US" dirty="0"/>
          </a:p>
        </p:txBody>
      </p:sp>
    </p:spTree>
    <p:extLst>
      <p:ext uri="{BB962C8B-B14F-4D97-AF65-F5344CB8AC3E}">
        <p14:creationId xmlns:p14="http://schemas.microsoft.com/office/powerpoint/2010/main" val="37511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pPr lvl="0" defTabSz="912813" eaLnBrk="0" fontAlgn="base" hangingPunct="0">
              <a:spcBef>
                <a:spcPct val="20000"/>
              </a:spcBef>
              <a:spcAft>
                <a:spcPct val="0"/>
              </a:spcAft>
            </a:pP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ea typeface="MS PGothic" panose="020B0600070205080204" pitchFamily="34" charset="-128"/>
                <a:cs typeface="Arial" panose="020B0604020202020204" pitchFamily="34" charset="0"/>
              </a:rPr>
              <a:t>RECOMMENDATIONS</a:t>
            </a:r>
            <a:r>
              <a:rPr lang="en-US" sz="2800" dirty="0" smtClean="0">
                <a:latin typeface="Arial" panose="020B0604020202020204" pitchFamily="34" charset="0"/>
                <a:ea typeface="MS PGothic" panose="020B0600070205080204" pitchFamily="34" charset="-128"/>
                <a:cs typeface="Arial" panose="020B0604020202020204" pitchFamily="34" charset="0"/>
              </a:rPr>
              <a:t/>
            </a:r>
            <a:br>
              <a:rPr lang="en-US" sz="2800" dirty="0" smtClean="0">
                <a:latin typeface="Arial" panose="020B0604020202020204" pitchFamily="34" charset="0"/>
                <a:ea typeface="MS PGothic" panose="020B0600070205080204" pitchFamily="34" charset="-128"/>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277091" y="1600201"/>
            <a:ext cx="9133609" cy="4525963"/>
          </a:xfrm>
        </p:spPr>
        <p:txBody>
          <a:bodyPr>
            <a:normAutofit/>
          </a:bodyPr>
          <a:lstStyle/>
          <a:p>
            <a:pPr algn="just" defTabSz="914391">
              <a:lnSpc>
                <a:spcPct val="150000"/>
              </a:lnSpc>
              <a:spcBef>
                <a:spcPts val="0"/>
              </a:spcBef>
              <a:defRPr/>
            </a:pPr>
            <a:r>
              <a:rPr lang="en-ZA" sz="2000" dirty="0" smtClean="0">
                <a:solidFill>
                  <a:schemeClr val="dk1"/>
                </a:solidFill>
                <a:latin typeface="Arial" panose="020B0604020202020204" pitchFamily="34" charset="0"/>
                <a:cs typeface="Arial" panose="020B0604020202020204" pitchFamily="34" charset="0"/>
              </a:rPr>
              <a:t>The Principal Agent and the Main contractor must be restricted from doing business with government subject to the application of the relevant due process.  </a:t>
            </a:r>
          </a:p>
          <a:p>
            <a:pPr algn="just">
              <a:lnSpc>
                <a:spcPct val="150000"/>
              </a:lnSpc>
            </a:pPr>
            <a:r>
              <a:rPr lang="en-US" sz="2000" dirty="0" smtClean="0">
                <a:solidFill>
                  <a:schemeClr val="dk1"/>
                </a:solidFill>
                <a:latin typeface="Arial" panose="020B0604020202020204" pitchFamily="34" charset="0"/>
                <a:cs typeface="Arial" panose="020B0604020202020204" pitchFamily="34" charset="0"/>
              </a:rPr>
              <a:t>It </a:t>
            </a:r>
            <a:r>
              <a:rPr lang="en-US" sz="2000" dirty="0">
                <a:solidFill>
                  <a:schemeClr val="dk1"/>
                </a:solidFill>
                <a:latin typeface="Arial" panose="020B0604020202020204" pitchFamily="34" charset="0"/>
                <a:cs typeface="Arial" panose="020B0604020202020204" pitchFamily="34" charset="0"/>
              </a:rPr>
              <a:t>is recommended that the DPWI should report these material non-compliance with Environmental </a:t>
            </a:r>
            <a:r>
              <a:rPr lang="en-US" sz="2000" dirty="0" smtClean="0">
                <a:solidFill>
                  <a:schemeClr val="dk1"/>
                </a:solidFill>
                <a:latin typeface="Arial" panose="020B0604020202020204" pitchFamily="34" charset="0"/>
                <a:cs typeface="Arial" panose="020B0604020202020204" pitchFamily="34" charset="0"/>
              </a:rPr>
              <a:t>laws </a:t>
            </a:r>
            <a:r>
              <a:rPr lang="en-US" sz="2000" dirty="0">
                <a:solidFill>
                  <a:schemeClr val="dk1"/>
                </a:solidFill>
                <a:latin typeface="Arial" panose="020B0604020202020204" pitchFamily="34" charset="0"/>
                <a:cs typeface="Arial" panose="020B0604020202020204" pitchFamily="34" charset="0"/>
              </a:rPr>
              <a:t>and </a:t>
            </a:r>
            <a:r>
              <a:rPr lang="en-US" sz="2000" dirty="0" smtClean="0">
                <a:solidFill>
                  <a:schemeClr val="dk1"/>
                </a:solidFill>
                <a:latin typeface="Arial" panose="020B0604020202020204" pitchFamily="34" charset="0"/>
                <a:cs typeface="Arial" panose="020B0604020202020204" pitchFamily="34" charset="0"/>
              </a:rPr>
              <a:t>to consult </a:t>
            </a:r>
            <a:r>
              <a:rPr lang="en-US" sz="2000" dirty="0">
                <a:solidFill>
                  <a:schemeClr val="dk1"/>
                </a:solidFill>
                <a:latin typeface="Arial" panose="020B0604020202020204" pitchFamily="34" charset="0"/>
                <a:cs typeface="Arial" panose="020B0604020202020204" pitchFamily="34" charset="0"/>
              </a:rPr>
              <a:t>with the Department of Environment, Forestry and Fisheries (“DEFF”) so as to correct non-compliance in this regard.</a:t>
            </a:r>
          </a:p>
          <a:p>
            <a:pPr algn="just"/>
            <a:endParaRPr lang="en-US" sz="2000" dirty="0">
              <a:solidFill>
                <a:srgbClr val="FF0000"/>
              </a:solidFill>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17</a:t>
            </a:fld>
            <a:endParaRPr lang="en-US" dirty="0"/>
          </a:p>
        </p:txBody>
      </p:sp>
    </p:spTree>
    <p:extLst>
      <p:ext uri="{BB962C8B-B14F-4D97-AF65-F5344CB8AC3E}">
        <p14:creationId xmlns:p14="http://schemas.microsoft.com/office/powerpoint/2010/main" val="9606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pPr lvl="0" defTabSz="912813" eaLnBrk="0" fontAlgn="base" hangingPunct="0">
              <a:spcBef>
                <a:spcPct val="20000"/>
              </a:spcBef>
              <a:spcAft>
                <a:spcPct val="0"/>
              </a:spcAft>
            </a:pP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ea typeface="MS PGothic" panose="020B0600070205080204" pitchFamily="34" charset="-128"/>
                <a:cs typeface="Arial" panose="020B0604020202020204" pitchFamily="34" charset="0"/>
              </a:rPr>
              <a:t>RECOMMENDATIONS</a:t>
            </a:r>
            <a:r>
              <a:rPr lang="en-US" sz="2400" dirty="0" smtClean="0">
                <a:latin typeface="Arial" panose="020B0604020202020204" pitchFamily="34" charset="0"/>
                <a:ea typeface="MS PGothic" panose="020B0600070205080204" pitchFamily="34" charset="-128"/>
                <a:cs typeface="Arial" panose="020B0604020202020204" pitchFamily="34" charset="0"/>
              </a:rPr>
              <a:t/>
            </a:r>
            <a:br>
              <a:rPr lang="en-US" sz="2400" dirty="0" smtClean="0">
                <a:latin typeface="Arial" panose="020B0604020202020204" pitchFamily="34" charset="0"/>
                <a:ea typeface="MS PGothic" panose="020B0600070205080204" pitchFamily="34" charset="-128"/>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277091" y="1600201"/>
            <a:ext cx="9133609" cy="4525963"/>
          </a:xfrm>
        </p:spPr>
        <p:txBody>
          <a:bodyPr>
            <a:normAutofit lnSpcReduction="10000"/>
          </a:bodyPr>
          <a:lstStyle/>
          <a:p>
            <a:pPr algn="just">
              <a:lnSpc>
                <a:spcPct val="150000"/>
              </a:lnSpc>
            </a:pPr>
            <a:r>
              <a:rPr lang="en-US" sz="2000" dirty="0">
                <a:solidFill>
                  <a:schemeClr val="dk1"/>
                </a:solidFill>
                <a:latin typeface="Arial" panose="020B0604020202020204" pitchFamily="34" charset="0"/>
                <a:cs typeface="Arial" panose="020B0604020202020204" pitchFamily="34" charset="0"/>
              </a:rPr>
              <a:t>The Principal Agent failed to act in the interests of the Department and accordingly breached their fiduciary duties towards the DPWI. </a:t>
            </a:r>
            <a:r>
              <a:rPr lang="en-US" sz="2000" dirty="0" smtClean="0">
                <a:solidFill>
                  <a:schemeClr val="dk1"/>
                </a:solidFill>
                <a:latin typeface="Arial" panose="020B0604020202020204" pitchFamily="34" charset="0"/>
                <a:cs typeface="Arial" panose="020B0604020202020204" pitchFamily="34" charset="0"/>
              </a:rPr>
              <a:t>It </a:t>
            </a:r>
            <a:r>
              <a:rPr lang="en-US" sz="2000" dirty="0">
                <a:solidFill>
                  <a:schemeClr val="dk1"/>
                </a:solidFill>
                <a:latin typeface="Arial" panose="020B0604020202020204" pitchFamily="34" charset="0"/>
                <a:cs typeface="Arial" panose="020B0604020202020204" pitchFamily="34" charset="0"/>
              </a:rPr>
              <a:t>is therefore recommended that their conduct accordingly be referred to </a:t>
            </a:r>
            <a:r>
              <a:rPr lang="en-US" sz="2000" dirty="0" smtClean="0">
                <a:solidFill>
                  <a:schemeClr val="dk1"/>
                </a:solidFill>
                <a:latin typeface="Arial" panose="020B0604020202020204" pitchFamily="34" charset="0"/>
                <a:cs typeface="Arial" panose="020B0604020202020204" pitchFamily="34" charset="0"/>
              </a:rPr>
              <a:t>the</a:t>
            </a:r>
            <a:r>
              <a:rPr lang="en-US" b="1" dirty="0"/>
              <a:t> </a:t>
            </a:r>
            <a:r>
              <a:rPr lang="en-US" sz="2000" dirty="0">
                <a:latin typeface="Arial" panose="020B0604020202020204" pitchFamily="34" charset="0"/>
                <a:cs typeface="Arial" panose="020B0604020202020204" pitchFamily="34" charset="0"/>
              </a:rPr>
              <a:t>Council for the Built Environment</a:t>
            </a:r>
            <a:r>
              <a:rPr lang="en-US" sz="2000" dirty="0" smtClean="0">
                <a:solidFill>
                  <a:schemeClr val="dk1"/>
                </a:solidFill>
                <a:latin typeface="Arial" panose="020B0604020202020204" pitchFamily="34" charset="0"/>
                <a:cs typeface="Arial" panose="020B0604020202020204" pitchFamily="34" charset="0"/>
              </a:rPr>
              <a:t> (CBE) </a:t>
            </a:r>
            <a:r>
              <a:rPr lang="en-US" sz="2000" dirty="0">
                <a:solidFill>
                  <a:schemeClr val="dk1"/>
                </a:solidFill>
                <a:latin typeface="Arial" panose="020B0604020202020204" pitchFamily="34" charset="0"/>
                <a:cs typeface="Arial" panose="020B0604020202020204" pitchFamily="34" charset="0"/>
              </a:rPr>
              <a:t>and the Engineering Council of South Africa (ECSA) for further investigation.  </a:t>
            </a:r>
          </a:p>
          <a:p>
            <a:pPr algn="just">
              <a:lnSpc>
                <a:spcPct val="150000"/>
              </a:lnSpc>
            </a:pPr>
            <a:r>
              <a:rPr lang="en-US" sz="2000" dirty="0" smtClean="0">
                <a:solidFill>
                  <a:schemeClr val="dk1"/>
                </a:solidFill>
                <a:latin typeface="Arial" panose="020B0604020202020204" pitchFamily="34" charset="0"/>
                <a:cs typeface="Arial" panose="020B0604020202020204" pitchFamily="34" charset="0"/>
              </a:rPr>
              <a:t>DPWI </a:t>
            </a:r>
            <a:r>
              <a:rPr lang="en-US" sz="2000" dirty="0">
                <a:solidFill>
                  <a:schemeClr val="dk1"/>
                </a:solidFill>
                <a:latin typeface="Arial" panose="020B0604020202020204" pitchFamily="34" charset="0"/>
                <a:cs typeface="Arial" panose="020B0604020202020204" pitchFamily="34" charset="0"/>
              </a:rPr>
              <a:t>must ensure that appropriate training is conducted and awareness is created that the systems of Governance that regulates the activities of the Department has not been suspended as a result of Covid-19 related emergencies. </a:t>
            </a: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18</a:t>
            </a:fld>
            <a:endParaRPr lang="en-US" dirty="0"/>
          </a:p>
        </p:txBody>
      </p:sp>
    </p:spTree>
    <p:extLst>
      <p:ext uri="{BB962C8B-B14F-4D97-AF65-F5344CB8AC3E}">
        <p14:creationId xmlns:p14="http://schemas.microsoft.com/office/powerpoint/2010/main" val="314606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pPr lvl="0" defTabSz="912813" eaLnBrk="0" fontAlgn="base" hangingPunct="0">
              <a:spcBef>
                <a:spcPct val="20000"/>
              </a:spcBef>
              <a:spcAft>
                <a:spcPct val="0"/>
              </a:spcAft>
            </a:pP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ea typeface="MS PGothic" panose="020B0600070205080204" pitchFamily="34" charset="-128"/>
                <a:cs typeface="Arial" panose="020B0604020202020204" pitchFamily="34" charset="0"/>
              </a:rPr>
              <a:t>RECOMMENDATIONS</a:t>
            </a:r>
            <a:r>
              <a:rPr lang="en-US" sz="2400" dirty="0" smtClean="0">
                <a:latin typeface="Arial" panose="020B0604020202020204" pitchFamily="34" charset="0"/>
                <a:ea typeface="MS PGothic" panose="020B0600070205080204" pitchFamily="34" charset="-128"/>
                <a:cs typeface="Arial" panose="020B0604020202020204" pitchFamily="34" charset="0"/>
              </a:rPr>
              <a:t/>
            </a:r>
            <a:br>
              <a:rPr lang="en-US" sz="2400" dirty="0" smtClean="0">
                <a:latin typeface="Arial" panose="020B0604020202020204" pitchFamily="34" charset="0"/>
                <a:ea typeface="MS PGothic" panose="020B0600070205080204" pitchFamily="34" charset="-128"/>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65315" y="1543051"/>
            <a:ext cx="9666514" cy="4583114"/>
          </a:xfrm>
        </p:spPr>
        <p:txBody>
          <a:bodyPr>
            <a:normAutofit/>
          </a:bodyPr>
          <a:lstStyle/>
          <a:p>
            <a:pPr algn="just">
              <a:lnSpc>
                <a:spcPct val="150000"/>
              </a:lnSpc>
            </a:pPr>
            <a:r>
              <a:rPr lang="en-US" sz="2000" dirty="0" smtClean="0">
                <a:solidFill>
                  <a:schemeClr val="dk1"/>
                </a:solidFill>
                <a:latin typeface="Arial" panose="020B0604020202020204" pitchFamily="34" charset="0"/>
                <a:cs typeface="Arial" panose="020B0604020202020204" pitchFamily="34" charset="0"/>
              </a:rPr>
              <a:t>Supply </a:t>
            </a:r>
            <a:r>
              <a:rPr lang="en-US" sz="2000" dirty="0">
                <a:solidFill>
                  <a:schemeClr val="dk1"/>
                </a:solidFill>
                <a:latin typeface="Arial" panose="020B0604020202020204" pitchFamily="34" charset="0"/>
                <a:cs typeface="Arial" panose="020B0604020202020204" pitchFamily="34" charset="0"/>
              </a:rPr>
              <a:t>Chain Management should use the appointed Service Provider to conduct Due Diligence on Tender Processes. </a:t>
            </a:r>
          </a:p>
          <a:p>
            <a:pPr algn="just">
              <a:lnSpc>
                <a:spcPct val="150000"/>
              </a:lnSpc>
            </a:pPr>
            <a:r>
              <a:rPr lang="en-US" sz="2000" dirty="0">
                <a:solidFill>
                  <a:schemeClr val="dk1"/>
                </a:solidFill>
                <a:latin typeface="Arial" panose="020B0604020202020204" pitchFamily="34" charset="0"/>
                <a:cs typeface="Arial" panose="020B0604020202020204" pitchFamily="34" charset="0"/>
              </a:rPr>
              <a:t>Any further border fence initiatives should be located in the context of this </a:t>
            </a:r>
            <a:r>
              <a:rPr lang="en-US" sz="2000" dirty="0" err="1">
                <a:solidFill>
                  <a:schemeClr val="dk1"/>
                </a:solidFill>
                <a:latin typeface="Arial" panose="020B0604020202020204" pitchFamily="34" charset="0"/>
                <a:cs typeface="Arial" panose="020B0604020202020204" pitchFamily="34" charset="0"/>
              </a:rPr>
              <a:t>programme</a:t>
            </a:r>
            <a:r>
              <a:rPr lang="en-US" sz="2000" dirty="0">
                <a:solidFill>
                  <a:schemeClr val="dk1"/>
                </a:solidFill>
                <a:latin typeface="Arial" panose="020B0604020202020204" pitchFamily="34" charset="0"/>
                <a:cs typeface="Arial" panose="020B0604020202020204" pitchFamily="34" charset="0"/>
              </a:rPr>
              <a:t> in terms of an Integrated National Strategy, Best Practice and Border Management Master Plan, duly aligned to and noting the recently signed the Border Management Authority Act of 2020. </a:t>
            </a:r>
            <a:endParaRPr lang="en-US" sz="2000" strike="sngStrike" dirty="0">
              <a:solidFill>
                <a:srgbClr val="FF0000"/>
              </a:solidFill>
              <a:latin typeface="Arial" panose="020B0604020202020204" pitchFamily="34" charset="0"/>
              <a:cs typeface="Arial" panose="020B0604020202020204" pitchFamily="34" charset="0"/>
            </a:endParaRPr>
          </a:p>
          <a:p>
            <a:pPr algn="just"/>
            <a:endParaRPr lang="en-US" sz="2000" dirty="0">
              <a:solidFill>
                <a:srgbClr val="FF0000"/>
              </a:solidFill>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19</a:t>
            </a:fld>
            <a:endParaRPr lang="en-US" dirty="0"/>
          </a:p>
        </p:txBody>
      </p:sp>
    </p:spTree>
    <p:extLst>
      <p:ext uri="{BB962C8B-B14F-4D97-AF65-F5344CB8AC3E}">
        <p14:creationId xmlns:p14="http://schemas.microsoft.com/office/powerpoint/2010/main" val="226562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3" name="Title 2"/>
          <p:cNvSpPr>
            <a:spLocks noGrp="1"/>
          </p:cNvSpPr>
          <p:nvPr>
            <p:ph type="title"/>
          </p:nvPr>
        </p:nvSpPr>
        <p:spPr>
          <a:xfrm>
            <a:off x="-660400" y="415283"/>
            <a:ext cx="8915400" cy="1143000"/>
          </a:xfrm>
        </p:spPr>
        <p:txBody>
          <a:bodyPr/>
          <a:lstStyle/>
          <a:p>
            <a:r>
              <a:rPr lang="en-US" dirty="0">
                <a:latin typeface="Arial" panose="020B0604020202020204" pitchFamily="34" charset="0"/>
                <a:cs typeface="Arial" panose="020B0604020202020204" pitchFamily="34" charset="0"/>
              </a:rPr>
              <a:t>Slides Index</a:t>
            </a:r>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idx="4294967295"/>
          </p:nvPr>
        </p:nvSpPr>
        <p:spPr>
          <a:xfrm>
            <a:off x="766916" y="2186208"/>
            <a:ext cx="8148484" cy="4078287"/>
          </a:xfrm>
        </p:spPr>
        <p:txBody>
          <a:bodyPr>
            <a:normAutofit/>
          </a:bodyPr>
          <a:lstStyle/>
          <a:p>
            <a:pPr marL="342900" lvl="1" indent="-342900" algn="just">
              <a:lnSpc>
                <a:spcPct val="150000"/>
              </a:lnSpc>
              <a:buAutoNum type="arabicPeriod"/>
            </a:pPr>
            <a:r>
              <a:rPr lang="en-US" sz="2000" dirty="0" smtClean="0">
                <a:latin typeface="Arial" panose="020B0604020202020204" pitchFamily="34" charset="0"/>
                <a:cs typeface="Arial" panose="020B0604020202020204" pitchFamily="34" charset="0"/>
              </a:rPr>
              <a:t>Background </a:t>
            </a:r>
            <a:endParaRPr lang="en-US" sz="2000" dirty="0">
              <a:latin typeface="Arial" panose="020B0604020202020204" pitchFamily="34" charset="0"/>
              <a:cs typeface="Arial" panose="020B0604020202020204" pitchFamily="34" charset="0"/>
            </a:endParaRPr>
          </a:p>
          <a:p>
            <a:pPr marL="342900" lvl="1" indent="-342900" algn="just">
              <a:lnSpc>
                <a:spcPct val="150000"/>
              </a:lnSpc>
              <a:buAutoNum type="arabicPeriod"/>
            </a:pPr>
            <a:r>
              <a:rPr lang="en-US" sz="2000" dirty="0" smtClean="0">
                <a:latin typeface="Arial" panose="020B0604020202020204" pitchFamily="34" charset="0"/>
                <a:cs typeface="Arial" panose="020B0604020202020204" pitchFamily="34" charset="0"/>
              </a:rPr>
              <a:t>Scope of the investigation</a:t>
            </a:r>
          </a:p>
          <a:p>
            <a:pPr marL="342900" lvl="1" indent="-342900" algn="just">
              <a:lnSpc>
                <a:spcPct val="150000"/>
              </a:lnSpc>
              <a:buAutoNum type="arabicPeriod"/>
            </a:pPr>
            <a:r>
              <a:rPr lang="en-US" sz="2000" dirty="0" smtClean="0">
                <a:latin typeface="Arial" panose="020B0604020202020204" pitchFamily="34" charset="0"/>
                <a:cs typeface="Arial" panose="020B0604020202020204" pitchFamily="34" charset="0"/>
              </a:rPr>
              <a:t>General finding of the investigation</a:t>
            </a:r>
          </a:p>
          <a:p>
            <a:pPr marL="342900" lvl="1" indent="-342900" algn="just">
              <a:lnSpc>
                <a:spcPct val="150000"/>
              </a:lnSpc>
              <a:buAutoNum type="arabicPeriod"/>
            </a:pPr>
            <a:r>
              <a:rPr lang="en-US" sz="2000" dirty="0" smtClean="0">
                <a:latin typeface="Arial" panose="020B0604020202020204" pitchFamily="34" charset="0"/>
                <a:cs typeface="Arial" panose="020B0604020202020204" pitchFamily="34" charset="0"/>
              </a:rPr>
              <a:t>Recommendations</a:t>
            </a:r>
          </a:p>
          <a:p>
            <a:pPr marL="342900" lvl="1" indent="-342900" algn="just">
              <a:lnSpc>
                <a:spcPct val="150000"/>
              </a:lnSpc>
              <a:buAutoNum type="arabicPeriod"/>
            </a:pPr>
            <a:r>
              <a:rPr lang="en-US" sz="2000" dirty="0" smtClean="0">
                <a:latin typeface="Arial" panose="020B0604020202020204" pitchFamily="34" charset="0"/>
                <a:cs typeface="Arial" panose="020B0604020202020204" pitchFamily="34" charset="0"/>
              </a:rPr>
              <a:t>Conclusion</a:t>
            </a:r>
          </a:p>
          <a:p>
            <a:pPr marL="342900" lvl="1" indent="-342900" algn="just">
              <a:lnSpc>
                <a:spcPct val="150000"/>
              </a:lnSpc>
              <a:buAutoNum type="arabicPeriod"/>
            </a:pPr>
            <a:endParaRPr lang="en-US" sz="1600" dirty="0" smtClean="0">
              <a:solidFill>
                <a:srgbClr val="FF0000"/>
              </a:solidFill>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solidFill>
                <a:srgbClr val="FF0000"/>
              </a:solidFill>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914400" lvl="1" indent="-914400" algn="just">
              <a:lnSpc>
                <a:spcPct val="150000"/>
              </a:lnSpc>
              <a:buAutoNum type="arabicPeriod"/>
            </a:pPr>
            <a:endParaRPr lang="en-US" sz="5600" dirty="0">
              <a:latin typeface="Arial" panose="020B0604020202020204" pitchFamily="34" charset="0"/>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2</a:t>
            </a:fld>
            <a:endParaRPr lang="en-US" dirty="0"/>
          </a:p>
        </p:txBody>
      </p:sp>
    </p:spTree>
    <p:extLst>
      <p:ext uri="{BB962C8B-B14F-4D97-AF65-F5344CB8AC3E}">
        <p14:creationId xmlns:p14="http://schemas.microsoft.com/office/powerpoint/2010/main" val="379418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pPr lvl="0" defTabSz="912813" eaLnBrk="0" fontAlgn="base" hangingPunct="0">
              <a:spcBef>
                <a:spcPct val="20000"/>
              </a:spcBef>
              <a:spcAft>
                <a:spcPct val="0"/>
              </a:spcAft>
            </a:pP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ea typeface="MS PGothic" panose="020B0600070205080204" pitchFamily="34" charset="-128"/>
                <a:cs typeface="Arial" panose="020B0604020202020204" pitchFamily="34" charset="0"/>
              </a:rPr>
              <a:t>CONCLUSION </a:t>
            </a:r>
            <a:r>
              <a:rPr lang="en-US" sz="2400" dirty="0" smtClean="0">
                <a:latin typeface="Arial" panose="020B0604020202020204" pitchFamily="34" charset="0"/>
                <a:ea typeface="MS PGothic" panose="020B0600070205080204" pitchFamily="34" charset="-128"/>
                <a:cs typeface="Arial" panose="020B0604020202020204" pitchFamily="34" charset="0"/>
              </a:rPr>
              <a:t/>
            </a:r>
            <a:br>
              <a:rPr lang="en-US" sz="2400" dirty="0" smtClean="0">
                <a:latin typeface="Arial" panose="020B0604020202020204" pitchFamily="34" charset="0"/>
                <a:ea typeface="MS PGothic" panose="020B0600070205080204" pitchFamily="34" charset="-128"/>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7" name="Content Placeholder 6"/>
          <p:cNvSpPr>
            <a:spLocks noGrp="1"/>
          </p:cNvSpPr>
          <p:nvPr>
            <p:ph idx="1"/>
          </p:nvPr>
        </p:nvSpPr>
        <p:spPr>
          <a:xfrm>
            <a:off x="204107" y="1992086"/>
            <a:ext cx="9206593" cy="4134078"/>
          </a:xfrm>
        </p:spPr>
        <p:txBody>
          <a:bodyPr>
            <a:normAutofit/>
          </a:bodyPr>
          <a:lstStyle/>
          <a:p>
            <a:pPr algn="just">
              <a:lnSpc>
                <a:spcPct val="150000"/>
              </a:lnSpc>
            </a:pPr>
            <a:r>
              <a:rPr lang="en-US" sz="2000" dirty="0" smtClean="0">
                <a:solidFill>
                  <a:schemeClr val="dk1"/>
                </a:solidFill>
                <a:latin typeface="Arial" panose="020B0604020202020204" pitchFamily="34" charset="0"/>
                <a:cs typeface="Arial" panose="020B0604020202020204" pitchFamily="34" charset="0"/>
              </a:rPr>
              <a:t>DPW is implementing the recommendations from the report. </a:t>
            </a:r>
          </a:p>
          <a:p>
            <a:pPr algn="just">
              <a:lnSpc>
                <a:spcPct val="150000"/>
              </a:lnSpc>
            </a:pPr>
            <a:r>
              <a:rPr lang="en-US" sz="2000" dirty="0" smtClean="0">
                <a:latin typeface="Arial" panose="020B0604020202020204" pitchFamily="34" charset="0"/>
                <a:cs typeface="Arial" panose="020B0604020202020204" pitchFamily="34" charset="0"/>
              </a:rPr>
              <a:t>SIU </a:t>
            </a:r>
            <a:r>
              <a:rPr lang="en-US" sz="2000" dirty="0">
                <a:latin typeface="Arial" panose="020B0604020202020204" pitchFamily="34" charset="0"/>
                <a:cs typeface="Arial" panose="020B0604020202020204" pitchFamily="34" charset="0"/>
              </a:rPr>
              <a:t>will be approaching the Special Tribunal in order to cancel the contract and to recover the losses suffered by the state.</a:t>
            </a:r>
          </a:p>
          <a:p>
            <a:pPr algn="just"/>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20</a:t>
            </a:fld>
            <a:endParaRPr lang="en-US" dirty="0"/>
          </a:p>
        </p:txBody>
      </p:sp>
    </p:spTree>
    <p:extLst>
      <p:ext uri="{BB962C8B-B14F-4D97-AF65-F5344CB8AC3E}">
        <p14:creationId xmlns:p14="http://schemas.microsoft.com/office/powerpoint/2010/main" val="117812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3" name="Rectangle 2"/>
          <p:cNvSpPr/>
          <p:nvPr/>
        </p:nvSpPr>
        <p:spPr>
          <a:xfrm>
            <a:off x="1567542" y="751114"/>
            <a:ext cx="8186057"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THANK</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YOU</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Arial" panose="020B0604020202020204" pitchFamily="34" charset="0"/>
                <a:cs typeface="Arial" panose="020B0604020202020204" pitchFamily="34" charset="0"/>
              </a:rPr>
              <a:t>PRESENTED BY ADV. JL MOTHIBI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E-mail: info@siu.org.za </a:t>
            </a:r>
          </a:p>
        </p:txBody>
      </p:sp>
      <p:sp>
        <p:nvSpPr>
          <p:cNvPr id="10" name="TextBox 9"/>
          <p:cNvSpPr txBox="1"/>
          <p:nvPr/>
        </p:nvSpPr>
        <p:spPr>
          <a:xfrm>
            <a:off x="6626364" y="2224769"/>
            <a:ext cx="11447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Follow Us</a:t>
            </a:r>
          </a:p>
        </p:txBody>
      </p:sp>
      <p:sp>
        <p:nvSpPr>
          <p:cNvPr id="14" name="TextBox 13"/>
          <p:cNvSpPr txBox="1"/>
          <p:nvPr/>
        </p:nvSpPr>
        <p:spPr>
          <a:xfrm>
            <a:off x="6731139" y="3015344"/>
            <a:ext cx="11447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@RSASIU</a:t>
            </a: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40E4637F-1127-AF4D-B96F-F7789FFD66FF}" type="slidenum">
              <a:rPr lang="en-US" smtClean="0"/>
              <a:t>21</a:t>
            </a:fld>
            <a:endParaRPr lang="en-US" dirty="0"/>
          </a:p>
        </p:txBody>
      </p:sp>
    </p:spTree>
    <p:extLst>
      <p:ext uri="{BB962C8B-B14F-4D97-AF65-F5344CB8AC3E}">
        <p14:creationId xmlns:p14="http://schemas.microsoft.com/office/powerpoint/2010/main" val="397679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BACKGROUND</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760388"/>
            <a:ext cx="9207500" cy="3972014"/>
          </a:xfrm>
        </p:spPr>
        <p:txBody>
          <a:bodyPr>
            <a:noAutofit/>
          </a:bodyPr>
          <a:lstStyle/>
          <a:p>
            <a:pPr algn="just">
              <a:lnSpc>
                <a:spcPct val="150000"/>
              </a:lnSpc>
            </a:pPr>
            <a:endParaRPr lang="en-ZA" sz="1800" dirty="0" smtClean="0">
              <a:solidFill>
                <a:schemeClr val="dk1"/>
              </a:solidFill>
              <a:latin typeface="Arial" panose="020B0604020202020204" pitchFamily="34" charset="0"/>
              <a:cs typeface="Arial" panose="020B0604020202020204" pitchFamily="34" charset="0"/>
            </a:endParaRPr>
          </a:p>
          <a:p>
            <a:pPr algn="just">
              <a:lnSpc>
                <a:spcPct val="150000"/>
              </a:lnSpc>
            </a:pPr>
            <a:r>
              <a:rPr lang="en-ZA" sz="1800" dirty="0" smtClean="0">
                <a:solidFill>
                  <a:schemeClr val="dk1"/>
                </a:solidFill>
                <a:latin typeface="Arial" panose="020B0604020202020204" pitchFamily="34" charset="0"/>
                <a:cs typeface="Arial" panose="020B0604020202020204" pitchFamily="34" charset="0"/>
              </a:rPr>
              <a:t>On </a:t>
            </a:r>
            <a:r>
              <a:rPr lang="en-ZA" sz="1800" dirty="0">
                <a:solidFill>
                  <a:schemeClr val="dk1"/>
                </a:solidFill>
                <a:latin typeface="Arial" panose="020B0604020202020204" pitchFamily="34" charset="0"/>
                <a:cs typeface="Arial" panose="020B0604020202020204" pitchFamily="34" charset="0"/>
              </a:rPr>
              <a:t>Monday the 16th of March 2020 </a:t>
            </a:r>
            <a:r>
              <a:rPr lang="en-ZA" sz="1800" dirty="0" smtClean="0">
                <a:solidFill>
                  <a:schemeClr val="dk1"/>
                </a:solidFill>
                <a:latin typeface="Arial" panose="020B0604020202020204" pitchFamily="34" charset="0"/>
                <a:cs typeface="Arial" panose="020B0604020202020204" pitchFamily="34" charset="0"/>
              </a:rPr>
              <a:t>Minister </a:t>
            </a:r>
            <a:r>
              <a:rPr lang="en-ZA" sz="1800" dirty="0">
                <a:solidFill>
                  <a:schemeClr val="dk1"/>
                </a:solidFill>
                <a:latin typeface="Arial" panose="020B0604020202020204" pitchFamily="34" charset="0"/>
                <a:cs typeface="Arial" panose="020B0604020202020204" pitchFamily="34" charset="0"/>
              </a:rPr>
              <a:t>issued a directive to the Director-General (DG) of the </a:t>
            </a:r>
            <a:r>
              <a:rPr lang="en-ZA" sz="1800" dirty="0" smtClean="0">
                <a:solidFill>
                  <a:schemeClr val="dk1"/>
                </a:solidFill>
                <a:latin typeface="Arial" panose="020B0604020202020204" pitchFamily="34" charset="0"/>
                <a:cs typeface="Arial" panose="020B0604020202020204" pitchFamily="34" charset="0"/>
              </a:rPr>
              <a:t>Department, </a:t>
            </a:r>
            <a:r>
              <a:rPr lang="en-ZA" sz="1800" dirty="0">
                <a:solidFill>
                  <a:schemeClr val="dk1"/>
                </a:solidFill>
                <a:latin typeface="Arial" panose="020B0604020202020204" pitchFamily="34" charset="0"/>
                <a:cs typeface="Arial" panose="020B0604020202020204" pitchFamily="34" charset="0"/>
              </a:rPr>
              <a:t>directing him to appoint a service provider using emergency procurement processes in relation to the erection and repair of the borderline fence at the </a:t>
            </a:r>
            <a:r>
              <a:rPr lang="en-ZA" sz="1800" dirty="0" err="1">
                <a:solidFill>
                  <a:schemeClr val="dk1"/>
                </a:solidFill>
                <a:latin typeface="Arial" panose="020B0604020202020204" pitchFamily="34" charset="0"/>
                <a:cs typeface="Arial" panose="020B0604020202020204" pitchFamily="34" charset="0"/>
              </a:rPr>
              <a:t>Beitbridge</a:t>
            </a:r>
            <a:r>
              <a:rPr lang="en-ZA" sz="1800" dirty="0">
                <a:solidFill>
                  <a:schemeClr val="dk1"/>
                </a:solidFill>
                <a:latin typeface="Arial" panose="020B0604020202020204" pitchFamily="34" charset="0"/>
                <a:cs typeface="Arial" panose="020B0604020202020204" pitchFamily="34" charset="0"/>
              </a:rPr>
              <a:t> Border Post</a:t>
            </a:r>
            <a:r>
              <a:rPr lang="en-ZA" sz="1800" dirty="0" smtClean="0">
                <a:solidFill>
                  <a:schemeClr val="dk1"/>
                </a:solidFill>
                <a:latin typeface="Arial" panose="020B0604020202020204" pitchFamily="34" charset="0"/>
                <a:cs typeface="Arial" panose="020B0604020202020204" pitchFamily="34" charset="0"/>
              </a:rPr>
              <a:t>.</a:t>
            </a:r>
            <a:endParaRPr lang="en-US" sz="1800" dirty="0">
              <a:solidFill>
                <a:schemeClr val="dk1"/>
              </a:solidFill>
              <a:latin typeface="Arial" panose="020B0604020202020204" pitchFamily="34" charset="0"/>
              <a:cs typeface="Arial" panose="020B0604020202020204" pitchFamily="34" charset="0"/>
            </a:endParaRPr>
          </a:p>
          <a:p>
            <a:pPr algn="just">
              <a:lnSpc>
                <a:spcPct val="150000"/>
              </a:lnSpc>
            </a:pPr>
            <a:r>
              <a:rPr lang="en-ZA" sz="1800" dirty="0">
                <a:solidFill>
                  <a:schemeClr val="dk1"/>
                </a:solidFill>
                <a:latin typeface="Arial" panose="020B0604020202020204" pitchFamily="34" charset="0"/>
                <a:cs typeface="Arial" panose="020B0604020202020204" pitchFamily="34" charset="0"/>
              </a:rPr>
              <a:t>T</a:t>
            </a:r>
            <a:r>
              <a:rPr lang="en-ZA" sz="1800" dirty="0" smtClean="0">
                <a:solidFill>
                  <a:schemeClr val="dk1"/>
                </a:solidFill>
                <a:latin typeface="Arial" panose="020B0604020202020204" pitchFamily="34" charset="0"/>
                <a:cs typeface="Arial" panose="020B0604020202020204" pitchFamily="34" charset="0"/>
              </a:rPr>
              <a:t>he </a:t>
            </a:r>
            <a:r>
              <a:rPr lang="en-ZA" sz="1800" dirty="0">
                <a:solidFill>
                  <a:schemeClr val="dk1"/>
                </a:solidFill>
                <a:latin typeface="Arial" panose="020B0604020202020204" pitchFamily="34" charset="0"/>
                <a:cs typeface="Arial" panose="020B0604020202020204" pitchFamily="34" charset="0"/>
              </a:rPr>
              <a:t>Directive </a:t>
            </a:r>
            <a:r>
              <a:rPr lang="en-ZA" sz="1800" dirty="0" smtClean="0">
                <a:solidFill>
                  <a:schemeClr val="dk1"/>
                </a:solidFill>
                <a:latin typeface="Arial" panose="020B0604020202020204" pitchFamily="34" charset="0"/>
                <a:cs typeface="Arial" panose="020B0604020202020204" pitchFamily="34" charset="0"/>
              </a:rPr>
              <a:t>from the </a:t>
            </a:r>
            <a:r>
              <a:rPr lang="en-ZA" sz="1800" dirty="0">
                <a:solidFill>
                  <a:schemeClr val="dk1"/>
                </a:solidFill>
                <a:latin typeface="Arial" panose="020B0604020202020204" pitchFamily="34" charset="0"/>
                <a:cs typeface="Arial" panose="020B0604020202020204" pitchFamily="34" charset="0"/>
              </a:rPr>
              <a:t>Minister referred to Section 27 (2) of the Disaster Management Act of 2002. A</a:t>
            </a:r>
            <a:r>
              <a:rPr lang="en-ZA" sz="1800" dirty="0" smtClean="0">
                <a:solidFill>
                  <a:schemeClr val="dk1"/>
                </a:solidFill>
                <a:latin typeface="Arial" panose="020B0604020202020204" pitchFamily="34" charset="0"/>
                <a:cs typeface="Arial" panose="020B0604020202020204" pitchFamily="34" charset="0"/>
              </a:rPr>
              <a:t>ccording to the minister, the purpose of issuing the directive was to </a:t>
            </a:r>
            <a:r>
              <a:rPr lang="en-US" sz="1800" dirty="0" smtClean="0">
                <a:solidFill>
                  <a:schemeClr val="dk1"/>
                </a:solidFill>
                <a:latin typeface="Arial" panose="020B0604020202020204" pitchFamily="34" charset="0"/>
                <a:cs typeface="Arial" panose="020B0604020202020204" pitchFamily="34" charset="0"/>
              </a:rPr>
              <a:t> </a:t>
            </a:r>
            <a:r>
              <a:rPr lang="en-US" sz="1800" dirty="0">
                <a:solidFill>
                  <a:schemeClr val="dk1"/>
                </a:solidFill>
                <a:latin typeface="Arial" panose="020B0604020202020204" pitchFamily="34" charset="0"/>
                <a:cs typeface="Arial" panose="020B0604020202020204" pitchFamily="34" charset="0"/>
              </a:rPr>
              <a:t>secure the border </a:t>
            </a:r>
            <a:r>
              <a:rPr lang="en-US" sz="1800" dirty="0" smtClean="0">
                <a:solidFill>
                  <a:schemeClr val="dk1"/>
                </a:solidFill>
                <a:latin typeface="Arial" panose="020B0604020202020204" pitchFamily="34" charset="0"/>
                <a:cs typeface="Arial" panose="020B0604020202020204" pitchFamily="34" charset="0"/>
              </a:rPr>
              <a:t>in order to </a:t>
            </a:r>
            <a:r>
              <a:rPr lang="en-US" sz="1800" dirty="0">
                <a:solidFill>
                  <a:schemeClr val="dk1"/>
                </a:solidFill>
                <a:latin typeface="Arial" panose="020B0604020202020204" pitchFamily="34" charset="0"/>
                <a:cs typeface="Arial" panose="020B0604020202020204" pitchFamily="34" charset="0"/>
              </a:rPr>
              <a:t>prevent the spread of COVID </a:t>
            </a:r>
            <a:r>
              <a:rPr lang="en-US" sz="1800" dirty="0" smtClean="0">
                <a:solidFill>
                  <a:schemeClr val="dk1"/>
                </a:solidFill>
                <a:latin typeface="Arial" panose="020B0604020202020204" pitchFamily="34" charset="0"/>
                <a:cs typeface="Arial" panose="020B0604020202020204" pitchFamily="34" charset="0"/>
              </a:rPr>
              <a:t>19. </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3</a:t>
            </a:fld>
            <a:endParaRPr lang="en-US" dirty="0"/>
          </a:p>
        </p:txBody>
      </p:sp>
    </p:spTree>
    <p:extLst>
      <p:ext uri="{BB962C8B-B14F-4D97-AF65-F5344CB8AC3E}">
        <p14:creationId xmlns:p14="http://schemas.microsoft.com/office/powerpoint/2010/main" val="5313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BACKGROUND</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760388"/>
            <a:ext cx="9207500" cy="3972014"/>
          </a:xfrm>
        </p:spPr>
        <p:txBody>
          <a:bodyPr>
            <a:noAutofit/>
          </a:bodyPr>
          <a:lstStyle/>
          <a:p>
            <a:pPr>
              <a:lnSpc>
                <a:spcPct val="150000"/>
              </a:lnSpc>
            </a:pPr>
            <a:r>
              <a:rPr lang="en-ZA" sz="1800" dirty="0">
                <a:solidFill>
                  <a:schemeClr val="dk1"/>
                </a:solidFill>
                <a:latin typeface="Arial" panose="020B0604020202020204" pitchFamily="34" charset="0"/>
                <a:cs typeface="Arial" panose="020B0604020202020204" pitchFamily="34" charset="0"/>
              </a:rPr>
              <a:t>On the 25</a:t>
            </a:r>
            <a:r>
              <a:rPr lang="en-ZA" sz="1800" baseline="30000" dirty="0">
                <a:solidFill>
                  <a:schemeClr val="dk1"/>
                </a:solidFill>
                <a:latin typeface="Arial" panose="020B0604020202020204" pitchFamily="34" charset="0"/>
                <a:cs typeface="Arial" panose="020B0604020202020204" pitchFamily="34" charset="0"/>
              </a:rPr>
              <a:t>th</a:t>
            </a:r>
            <a:r>
              <a:rPr lang="en-ZA" sz="1800" dirty="0">
                <a:solidFill>
                  <a:schemeClr val="dk1"/>
                </a:solidFill>
                <a:latin typeface="Arial" panose="020B0604020202020204" pitchFamily="34" charset="0"/>
                <a:cs typeface="Arial" panose="020B0604020202020204" pitchFamily="34" charset="0"/>
              </a:rPr>
              <a:t> of April 2020, the </a:t>
            </a:r>
            <a:r>
              <a:rPr lang="en-ZA" sz="1800" dirty="0" smtClean="0">
                <a:solidFill>
                  <a:schemeClr val="dk1"/>
                </a:solidFill>
                <a:latin typeface="Arial" panose="020B0604020202020204" pitchFamily="34" charset="0"/>
                <a:cs typeface="Arial" panose="020B0604020202020204" pitchFamily="34" charset="0"/>
              </a:rPr>
              <a:t>Minister </a:t>
            </a:r>
            <a:r>
              <a:rPr lang="en-ZA" sz="1800" dirty="0">
                <a:solidFill>
                  <a:schemeClr val="dk1"/>
                </a:solidFill>
                <a:latin typeface="Arial" panose="020B0604020202020204" pitchFamily="34" charset="0"/>
                <a:cs typeface="Arial" panose="020B0604020202020204" pitchFamily="34" charset="0"/>
              </a:rPr>
              <a:t>requested the Department’s Anti-Corruption Unit to conduct </a:t>
            </a:r>
            <a:r>
              <a:rPr lang="en-ZA" sz="1800" dirty="0" smtClean="0">
                <a:solidFill>
                  <a:schemeClr val="dk1"/>
                </a:solidFill>
                <a:latin typeface="Arial" panose="020B0604020202020204" pitchFamily="34" charset="0"/>
                <a:cs typeface="Arial" panose="020B0604020202020204" pitchFamily="34" charset="0"/>
              </a:rPr>
              <a:t>the investigation in the procurement process followed in the erection of the fence. </a:t>
            </a:r>
          </a:p>
          <a:p>
            <a:pPr>
              <a:lnSpc>
                <a:spcPct val="150000"/>
              </a:lnSpc>
            </a:pPr>
            <a:r>
              <a:rPr lang="en-ZA" sz="1800" dirty="0" smtClean="0">
                <a:solidFill>
                  <a:schemeClr val="dk1"/>
                </a:solidFill>
                <a:latin typeface="Arial" panose="020B0604020202020204" pitchFamily="34" charset="0"/>
                <a:cs typeface="Arial" panose="020B0604020202020204" pitchFamily="34" charset="0"/>
              </a:rPr>
              <a:t>DPW approached SIU for assistance and members of SIU were seconded to DPW.</a:t>
            </a:r>
          </a:p>
          <a:p>
            <a:pPr>
              <a:lnSpc>
                <a:spcPct val="150000"/>
              </a:lnSpc>
            </a:pPr>
            <a:r>
              <a:rPr lang="en-ZA" sz="1800" dirty="0" smtClean="0">
                <a:solidFill>
                  <a:schemeClr val="dk1"/>
                </a:solidFill>
                <a:latin typeface="Arial" panose="020B0604020202020204" pitchFamily="34" charset="0"/>
                <a:cs typeface="Arial" panose="020B0604020202020204" pitchFamily="34" charset="0"/>
              </a:rPr>
              <a:t>The investigation commenced on the 28</a:t>
            </a:r>
            <a:r>
              <a:rPr lang="en-ZA" sz="1800" baseline="30000" dirty="0" smtClean="0">
                <a:solidFill>
                  <a:schemeClr val="dk1"/>
                </a:solidFill>
                <a:latin typeface="Arial" panose="020B0604020202020204" pitchFamily="34" charset="0"/>
                <a:cs typeface="Arial" panose="020B0604020202020204" pitchFamily="34" charset="0"/>
              </a:rPr>
              <a:t>th</a:t>
            </a:r>
            <a:r>
              <a:rPr lang="en-ZA" sz="1800" dirty="0" smtClean="0">
                <a:solidFill>
                  <a:schemeClr val="dk1"/>
                </a:solidFill>
                <a:latin typeface="Arial" panose="020B0604020202020204" pitchFamily="34" charset="0"/>
                <a:cs typeface="Arial" panose="020B0604020202020204" pitchFamily="34" charset="0"/>
              </a:rPr>
              <a:t> of April 2020 after concluding the secondment agreement between SIU and the Department.  </a:t>
            </a:r>
            <a:endParaRPr lang="en-US" sz="1800" dirty="0">
              <a:solidFill>
                <a:schemeClr val="dk1"/>
              </a:solidFill>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4</a:t>
            </a:fld>
            <a:endParaRPr lang="en-US" dirty="0"/>
          </a:p>
        </p:txBody>
      </p:sp>
    </p:spTree>
    <p:extLst>
      <p:ext uri="{BB962C8B-B14F-4D97-AF65-F5344CB8AC3E}">
        <p14:creationId xmlns:p14="http://schemas.microsoft.com/office/powerpoint/2010/main" val="412293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5271"/>
            <a:ext cx="9906000" cy="274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0" y="1838036"/>
            <a:ext cx="9906000" cy="3592363"/>
            <a:chOff x="387402" y="1052737"/>
            <a:chExt cx="9177032" cy="606746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02" y="1052737"/>
              <a:ext cx="9177032" cy="29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402" y="4157164"/>
              <a:ext cx="9137598" cy="2963040"/>
            </a:xfrm>
            <a:prstGeom prst="rect">
              <a:avLst/>
            </a:prstGeom>
            <a:noFill/>
          </p:spPr>
          <p:txBody>
            <a:bodyPr wrap="square" rtlCol="0">
              <a:spAutoFit/>
            </a:bodyPr>
            <a:lstStyle/>
            <a:p>
              <a:pPr lvl="0" algn="ctr"/>
              <a:r>
                <a:rPr lang="en-US" sz="5400" b="1" dirty="0">
                  <a:latin typeface="Arial" panose="020B0604020202020204" pitchFamily="34" charset="0"/>
                  <a:cs typeface="Arial" panose="020B0604020202020204" pitchFamily="34" charset="0"/>
                </a:rPr>
                <a:t>SCOPE OF THE INVESTIGATION</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a:t>
            </a:fld>
            <a:endParaRPr lang="en-ZA" dirty="0">
              <a:solidFill>
                <a:srgbClr val="000000">
                  <a:tint val="75000"/>
                </a:srgbClr>
              </a:solidFill>
            </a:endParaRPr>
          </a:p>
        </p:txBody>
      </p:sp>
    </p:spTree>
    <p:extLst>
      <p:ext uri="{BB962C8B-B14F-4D97-AF65-F5344CB8AC3E}">
        <p14:creationId xmlns:p14="http://schemas.microsoft.com/office/powerpoint/2010/main" val="3798820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SCOPE OF THE INVESTIGATION </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600201"/>
            <a:ext cx="9702800" cy="4132201"/>
          </a:xfrm>
        </p:spPr>
        <p:txBody>
          <a:bodyPr>
            <a:noAutofit/>
          </a:bodyPr>
          <a:lstStyle/>
          <a:p>
            <a:pPr lvl="0">
              <a:lnSpc>
                <a:spcPct val="150000"/>
              </a:lnSpc>
            </a:pPr>
            <a:r>
              <a:rPr lang="en-ZA" altLang="en-US" sz="1800" dirty="0">
                <a:latin typeface="Arial" panose="020B0604020202020204" pitchFamily="34" charset="0"/>
                <a:cs typeface="Arial" panose="020B0604020202020204" pitchFamily="34" charset="0"/>
              </a:rPr>
              <a:t>Determine whether DPWI followed a fair and transparent SCM process as prescribed by </a:t>
            </a:r>
            <a:r>
              <a:rPr lang="en-ZA" altLang="en-US" sz="1800" dirty="0" smtClean="0">
                <a:latin typeface="Arial" panose="020B0604020202020204" pitchFamily="34" charset="0"/>
                <a:cs typeface="Arial" panose="020B0604020202020204" pitchFamily="34" charset="0"/>
              </a:rPr>
              <a:t>Section </a:t>
            </a:r>
            <a:r>
              <a:rPr lang="en-ZA" altLang="en-US" sz="1800" dirty="0">
                <a:latin typeface="Arial" panose="020B0604020202020204" pitchFamily="34" charset="0"/>
                <a:cs typeface="Arial" panose="020B0604020202020204" pitchFamily="34" charset="0"/>
              </a:rPr>
              <a:t>217 of the Constitution during the appointment of the contractor and </a:t>
            </a:r>
            <a:r>
              <a:rPr lang="en-ZA" altLang="en-US" sz="1800" dirty="0" smtClean="0">
                <a:latin typeface="Arial" panose="020B0604020202020204" pitchFamily="34" charset="0"/>
                <a:cs typeface="Arial" panose="020B0604020202020204" pitchFamily="34" charset="0"/>
              </a:rPr>
              <a:t>consultant.</a:t>
            </a:r>
            <a:endParaRPr lang="en-US" altLang="en-US" sz="1800" dirty="0">
              <a:solidFill>
                <a:schemeClr val="bg1"/>
              </a:solidFill>
              <a:latin typeface="Arial" panose="020B0604020202020204" pitchFamily="34" charset="0"/>
              <a:cs typeface="Arial" panose="020B0604020202020204" pitchFamily="34" charset="0"/>
            </a:endParaRPr>
          </a:p>
          <a:p>
            <a:pPr>
              <a:lnSpc>
                <a:spcPct val="150000"/>
              </a:lnSpc>
            </a:pPr>
            <a:r>
              <a:rPr lang="en-ZA" altLang="en-US" sz="1800" dirty="0">
                <a:latin typeface="Arial" panose="020B0604020202020204" pitchFamily="34" charset="0"/>
                <a:cs typeface="Arial" panose="020B0604020202020204" pitchFamily="34" charset="0"/>
              </a:rPr>
              <a:t>Determine whether any feasibility study was conducted for the service of erecting a 40km </a:t>
            </a:r>
            <a:r>
              <a:rPr lang="en-ZA" altLang="en-US" sz="1800" dirty="0" smtClean="0">
                <a:latin typeface="Arial" panose="020B0604020202020204" pitchFamily="34" charset="0"/>
                <a:cs typeface="Arial" panose="020B0604020202020204" pitchFamily="34" charset="0"/>
              </a:rPr>
              <a:t>fence.</a:t>
            </a:r>
            <a:endParaRPr lang="en-US" sz="1800" dirty="0">
              <a:latin typeface="Arial" panose="020B0604020202020204" pitchFamily="34" charset="0"/>
              <a:cs typeface="Arial" panose="020B0604020202020204" pitchFamily="34" charset="0"/>
            </a:endParaRPr>
          </a:p>
          <a:p>
            <a:pPr>
              <a:lnSpc>
                <a:spcPct val="150000"/>
              </a:lnSpc>
            </a:pPr>
            <a:r>
              <a:rPr lang="en-ZA" altLang="en-US" sz="1800" dirty="0">
                <a:latin typeface="Arial" panose="020B0604020202020204" pitchFamily="34" charset="0"/>
                <a:cs typeface="Arial" panose="020B0604020202020204" pitchFamily="34" charset="0"/>
              </a:rPr>
              <a:t>Determine whether there was value for </a:t>
            </a:r>
            <a:r>
              <a:rPr lang="en-ZA" altLang="en-US" sz="1800" dirty="0" smtClean="0">
                <a:latin typeface="Arial" panose="020B0604020202020204" pitchFamily="34" charset="0"/>
                <a:cs typeface="Arial" panose="020B0604020202020204" pitchFamily="34" charset="0"/>
              </a:rPr>
              <a:t>money.</a:t>
            </a:r>
            <a:endParaRPr lang="en-US" sz="1800" dirty="0">
              <a:latin typeface="Arial" panose="020B0604020202020204" pitchFamily="34" charset="0"/>
              <a:cs typeface="Arial" panose="020B0604020202020204" pitchFamily="34" charset="0"/>
            </a:endParaRPr>
          </a:p>
          <a:p>
            <a:pPr>
              <a:lnSpc>
                <a:spcPct val="150000"/>
              </a:lnSpc>
            </a:pPr>
            <a:r>
              <a:rPr lang="en-ZA" altLang="en-US" sz="1800" dirty="0">
                <a:latin typeface="Arial" panose="020B0604020202020204" pitchFamily="34" charset="0"/>
                <a:cs typeface="Arial" panose="020B0604020202020204" pitchFamily="34" charset="0"/>
              </a:rPr>
              <a:t>Determine whether the work performed were in line with what the client department (SANDF) </a:t>
            </a:r>
            <a:r>
              <a:rPr lang="en-ZA" altLang="en-US" sz="1800" dirty="0" smtClean="0">
                <a:latin typeface="Arial" panose="020B0604020202020204" pitchFamily="34" charset="0"/>
                <a:cs typeface="Arial" panose="020B0604020202020204" pitchFamily="34" charset="0"/>
              </a:rPr>
              <a:t>requested.</a:t>
            </a:r>
            <a:endParaRPr lang="en-US" sz="1800" dirty="0">
              <a:latin typeface="Arial" panose="020B0604020202020204" pitchFamily="34" charset="0"/>
              <a:cs typeface="Arial" panose="020B0604020202020204" pitchFamily="34" charset="0"/>
            </a:endParaRPr>
          </a:p>
          <a:p>
            <a:pPr>
              <a:lnSpc>
                <a:spcPct val="150000"/>
              </a:lnSpc>
            </a:pPr>
            <a:r>
              <a:rPr lang="en-ZA" altLang="en-US" sz="1800" dirty="0">
                <a:latin typeface="Arial" panose="020B0604020202020204" pitchFamily="34" charset="0"/>
                <a:cs typeface="Arial" panose="020B0604020202020204" pitchFamily="34" charset="0"/>
              </a:rPr>
              <a:t>Determine </a:t>
            </a:r>
            <a:r>
              <a:rPr lang="en-ZA" altLang="en-US" sz="1800" dirty="0" smtClean="0">
                <a:latin typeface="Arial" panose="020B0604020202020204" pitchFamily="34" charset="0"/>
                <a:cs typeface="Arial" panose="020B0604020202020204" pitchFamily="34" charset="0"/>
              </a:rPr>
              <a:t>any acts </a:t>
            </a:r>
            <a:r>
              <a:rPr lang="en-ZA" altLang="en-US" sz="1800" dirty="0">
                <a:latin typeface="Arial" panose="020B0604020202020204" pitchFamily="34" charset="0"/>
                <a:cs typeface="Arial" panose="020B0604020202020204" pitchFamily="34" charset="0"/>
              </a:rPr>
              <a:t>of </a:t>
            </a:r>
            <a:r>
              <a:rPr lang="en-ZA" altLang="en-US" sz="1800" dirty="0" smtClean="0">
                <a:latin typeface="Arial" panose="020B0604020202020204" pitchFamily="34" charset="0"/>
                <a:cs typeface="Arial" panose="020B0604020202020204" pitchFamily="34" charset="0"/>
              </a:rPr>
              <a:t>criminality.</a:t>
            </a:r>
            <a:endParaRPr lang="en-US" sz="1800" dirty="0">
              <a:latin typeface="Arial" panose="020B0604020202020204" pitchFamily="34" charset="0"/>
              <a:cs typeface="Arial" panose="020B0604020202020204" pitchFamily="34" charset="0"/>
            </a:endParaRPr>
          </a:p>
          <a:p>
            <a:pPr>
              <a:lnSpc>
                <a:spcPct val="150000"/>
              </a:lnSpc>
            </a:pPr>
            <a:r>
              <a:rPr lang="en-ZA" altLang="en-US" sz="1800" dirty="0">
                <a:latin typeface="Arial" panose="020B0604020202020204" pitchFamily="34" charset="0"/>
                <a:cs typeface="Arial" panose="020B0604020202020204" pitchFamily="34" charset="0"/>
              </a:rPr>
              <a:t>Determine if the SIU should consider motivating for a </a:t>
            </a:r>
            <a:r>
              <a:rPr lang="en-ZA" altLang="en-US" sz="1800" dirty="0" smtClean="0">
                <a:latin typeface="Arial" panose="020B0604020202020204" pitchFamily="34" charset="0"/>
                <a:cs typeface="Arial" panose="020B0604020202020204" pitchFamily="34" charset="0"/>
              </a:rPr>
              <a:t>proclamation.</a:t>
            </a:r>
            <a:endParaRPr lang="en-US" sz="1800" dirty="0">
              <a:latin typeface="Arial" panose="020B0604020202020204" pitchFamily="34" charset="0"/>
              <a:cs typeface="Arial" panose="020B0604020202020204" pitchFamily="34" charset="0"/>
            </a:endParaRPr>
          </a:p>
          <a:p>
            <a:pPr lvl="0"/>
            <a:endParaRPr lang="en-US" altLang="en-US" sz="18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6</a:t>
            </a:fld>
            <a:endParaRPr lang="en-US" dirty="0"/>
          </a:p>
        </p:txBody>
      </p:sp>
    </p:spTree>
    <p:extLst>
      <p:ext uri="{BB962C8B-B14F-4D97-AF65-F5344CB8AC3E}">
        <p14:creationId xmlns:p14="http://schemas.microsoft.com/office/powerpoint/2010/main" val="416422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5271"/>
            <a:ext cx="9906000" cy="274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0" y="1838036"/>
            <a:ext cx="9906000" cy="3284587"/>
            <a:chOff x="387402" y="1052737"/>
            <a:chExt cx="9177032" cy="554763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02" y="1052737"/>
              <a:ext cx="9177032" cy="29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402" y="4157164"/>
              <a:ext cx="9137598" cy="2443209"/>
            </a:xfrm>
            <a:prstGeom prst="rect">
              <a:avLst/>
            </a:prstGeom>
            <a:noFill/>
          </p:spPr>
          <p:txBody>
            <a:bodyPr wrap="square" rtlCol="0">
              <a:spAutoFit/>
            </a:bodyPr>
            <a:lstStyle/>
            <a:p>
              <a:pPr lvl="0" algn="ctr"/>
              <a:r>
                <a:rPr lang="en-US" sz="4400" b="1" dirty="0">
                  <a:latin typeface="Arial" panose="020B0604020202020204" pitchFamily="34" charset="0"/>
                  <a:cs typeface="Arial" panose="020B0604020202020204" pitchFamily="34" charset="0"/>
                </a:rPr>
                <a:t>GENERAL FINDINGS OF THE INVESTIGATION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Slide Number Placeholder 2"/>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7</a:t>
            </a:fld>
            <a:endParaRPr lang="en-ZA" dirty="0">
              <a:solidFill>
                <a:srgbClr val="000000">
                  <a:tint val="75000"/>
                </a:srgbClr>
              </a:solidFill>
            </a:endParaRPr>
          </a:p>
        </p:txBody>
      </p:sp>
    </p:spTree>
    <p:extLst>
      <p:ext uri="{BB962C8B-B14F-4D97-AF65-F5344CB8AC3E}">
        <p14:creationId xmlns:p14="http://schemas.microsoft.com/office/powerpoint/2010/main" val="220646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600201"/>
            <a:ext cx="9702800" cy="4132201"/>
          </a:xfrm>
        </p:spPr>
        <p:txBody>
          <a:bodyPr>
            <a:noAutofit/>
          </a:bodyPr>
          <a:lstStyle/>
          <a:p>
            <a:pPr marL="0" lvl="0" indent="0" algn="just">
              <a:lnSpc>
                <a:spcPct val="150000"/>
              </a:lnSpc>
              <a:buNone/>
            </a:pPr>
            <a:r>
              <a:rPr lang="en-US" sz="1800" dirty="0">
                <a:solidFill>
                  <a:schemeClr val="dk1"/>
                </a:solidFill>
                <a:latin typeface="Arial" panose="020B0604020202020204" pitchFamily="34" charset="0"/>
                <a:cs typeface="Arial" panose="020B0604020202020204" pitchFamily="34" charset="0"/>
              </a:rPr>
              <a:t>The </a:t>
            </a:r>
            <a:r>
              <a:rPr lang="en-US" sz="1800" dirty="0" smtClean="0">
                <a:solidFill>
                  <a:schemeClr val="dk1"/>
                </a:solidFill>
                <a:latin typeface="Arial" panose="020B0604020202020204" pitchFamily="34" charset="0"/>
                <a:cs typeface="Arial" panose="020B0604020202020204" pitchFamily="34" charset="0"/>
              </a:rPr>
              <a:t>investigation revealed procurement irregularities </a:t>
            </a:r>
            <a:r>
              <a:rPr lang="en-US" sz="1800" dirty="0">
                <a:solidFill>
                  <a:schemeClr val="dk1"/>
                </a:solidFill>
                <a:latin typeface="Arial" panose="020B0604020202020204" pitchFamily="34" charset="0"/>
                <a:cs typeface="Arial" panose="020B0604020202020204" pitchFamily="34" charset="0"/>
              </a:rPr>
              <a:t>perpetrated during the infrastructure delivery process, as well as possible acts of </a:t>
            </a:r>
            <a:r>
              <a:rPr lang="en-US" sz="1800" dirty="0" smtClean="0">
                <a:solidFill>
                  <a:schemeClr val="dk1"/>
                </a:solidFill>
                <a:latin typeface="Arial" panose="020B0604020202020204" pitchFamily="34" charset="0"/>
                <a:cs typeface="Arial" panose="020B0604020202020204" pitchFamily="34" charset="0"/>
              </a:rPr>
              <a:t>fraud.  The irregularities identified include:</a:t>
            </a:r>
          </a:p>
          <a:p>
            <a:pPr lvl="0">
              <a:lnSpc>
                <a:spcPct val="150000"/>
              </a:lnSpc>
            </a:pPr>
            <a:r>
              <a:rPr lang="en-US" sz="1800" dirty="0" smtClean="0">
                <a:solidFill>
                  <a:schemeClr val="dk1"/>
                </a:solidFill>
                <a:latin typeface="Arial" panose="020B0604020202020204" pitchFamily="34" charset="0"/>
                <a:cs typeface="Arial" panose="020B0604020202020204" pitchFamily="34" charset="0"/>
              </a:rPr>
              <a:t>Irregular application </a:t>
            </a:r>
            <a:r>
              <a:rPr lang="en-US" sz="1800" dirty="0">
                <a:solidFill>
                  <a:schemeClr val="dk1"/>
                </a:solidFill>
                <a:latin typeface="Arial" panose="020B0604020202020204" pitchFamily="34" charset="0"/>
                <a:cs typeface="Arial" panose="020B0604020202020204" pitchFamily="34" charset="0"/>
              </a:rPr>
              <a:t>of emergency </a:t>
            </a:r>
            <a:r>
              <a:rPr lang="en-US" sz="1800" dirty="0" smtClean="0">
                <a:solidFill>
                  <a:schemeClr val="dk1"/>
                </a:solidFill>
                <a:latin typeface="Arial" panose="020B0604020202020204" pitchFamily="34" charset="0"/>
                <a:cs typeface="Arial" panose="020B0604020202020204" pitchFamily="34" charset="0"/>
              </a:rPr>
              <a:t>procurement.</a:t>
            </a:r>
          </a:p>
          <a:p>
            <a:pPr lvl="0" algn="just">
              <a:lnSpc>
                <a:spcPct val="150000"/>
              </a:lnSpc>
            </a:pPr>
            <a:r>
              <a:rPr lang="en-US" sz="1800" dirty="0" smtClean="0">
                <a:solidFill>
                  <a:schemeClr val="dk1"/>
                </a:solidFill>
                <a:latin typeface="Arial" panose="020B0604020202020204" pitchFamily="34" charset="0"/>
                <a:cs typeface="Arial" panose="020B0604020202020204" pitchFamily="34" charset="0"/>
              </a:rPr>
              <a:t>Irregular appointment of the Contractor </a:t>
            </a:r>
            <a:r>
              <a:rPr lang="en-US" sz="1800" dirty="0">
                <a:solidFill>
                  <a:schemeClr val="dk1"/>
                </a:solidFill>
                <a:latin typeface="Arial" panose="020B0604020202020204" pitchFamily="34" charset="0"/>
                <a:cs typeface="Arial" panose="020B0604020202020204" pitchFamily="34" charset="0"/>
              </a:rPr>
              <a:t>and </a:t>
            </a:r>
            <a:r>
              <a:rPr lang="en-US" sz="1800" dirty="0" smtClean="0">
                <a:solidFill>
                  <a:schemeClr val="dk1"/>
                </a:solidFill>
                <a:latin typeface="Arial" panose="020B0604020202020204" pitchFamily="34" charset="0"/>
                <a:cs typeface="Arial" panose="020B0604020202020204" pitchFamily="34" charset="0"/>
              </a:rPr>
              <a:t>the Principal Agent (PA).</a:t>
            </a:r>
          </a:p>
          <a:p>
            <a:pPr algn="just">
              <a:lnSpc>
                <a:spcPct val="150000"/>
              </a:lnSpc>
            </a:pPr>
            <a:r>
              <a:rPr lang="en-ZA" sz="1800" dirty="0" smtClean="0">
                <a:solidFill>
                  <a:schemeClr val="dk1"/>
                </a:solidFill>
                <a:latin typeface="Arial" panose="020B0604020202020204" pitchFamily="34" charset="0"/>
                <a:cs typeface="Arial" panose="020B0604020202020204" pitchFamily="34" charset="0"/>
              </a:rPr>
              <a:t>The </a:t>
            </a:r>
            <a:r>
              <a:rPr lang="en-ZA" sz="1800" dirty="0">
                <a:solidFill>
                  <a:schemeClr val="dk1"/>
                </a:solidFill>
                <a:latin typeface="Arial" panose="020B0604020202020204" pitchFamily="34" charset="0"/>
                <a:cs typeface="Arial" panose="020B0604020202020204" pitchFamily="34" charset="0"/>
              </a:rPr>
              <a:t>effecting of an advance payment </a:t>
            </a:r>
            <a:r>
              <a:rPr lang="en-ZA" sz="1800" dirty="0" smtClean="0">
                <a:solidFill>
                  <a:schemeClr val="dk1"/>
                </a:solidFill>
                <a:latin typeface="Arial" panose="020B0604020202020204" pitchFamily="34" charset="0"/>
                <a:cs typeface="Arial" panose="020B0604020202020204" pitchFamily="34" charset="0"/>
              </a:rPr>
              <a:t>of R21</a:t>
            </a:r>
            <a:r>
              <a:rPr lang="en-ZA" sz="1800" dirty="0">
                <a:solidFill>
                  <a:schemeClr val="dk1"/>
                </a:solidFill>
                <a:latin typeface="Arial" panose="020B0604020202020204" pitchFamily="34" charset="0"/>
                <a:cs typeface="Arial" panose="020B0604020202020204" pitchFamily="34" charset="0"/>
              </a:rPr>
              <a:t>, 8 million to the Contractor and R1.8million to the Principal Agent within days of their respective appointments, was </a:t>
            </a:r>
            <a:r>
              <a:rPr lang="en-ZA" sz="1800" dirty="0" smtClean="0">
                <a:solidFill>
                  <a:schemeClr val="dk1"/>
                </a:solidFill>
                <a:latin typeface="Arial" panose="020B0604020202020204" pitchFamily="34" charset="0"/>
                <a:cs typeface="Arial" panose="020B0604020202020204" pitchFamily="34" charset="0"/>
              </a:rPr>
              <a:t>irregular </a:t>
            </a:r>
            <a:r>
              <a:rPr lang="en-ZA" sz="1800" dirty="0">
                <a:solidFill>
                  <a:schemeClr val="dk1"/>
                </a:solidFill>
                <a:latin typeface="Arial" panose="020B0604020202020204" pitchFamily="34" charset="0"/>
                <a:cs typeface="Arial" panose="020B0604020202020204" pitchFamily="34" charset="0"/>
              </a:rPr>
              <a:t>as no material was delivered and construction had not commenced. </a:t>
            </a:r>
            <a:endParaRPr lang="en-US" sz="1800" dirty="0">
              <a:solidFill>
                <a:schemeClr val="dk1"/>
              </a:solidFill>
              <a:latin typeface="Arial" panose="020B0604020202020204" pitchFamily="34" charset="0"/>
              <a:cs typeface="Arial" panose="020B0604020202020204" pitchFamily="34" charset="0"/>
            </a:endParaRPr>
          </a:p>
          <a:p>
            <a:pPr lvl="0">
              <a:lnSpc>
                <a:spcPct val="150000"/>
              </a:lnSpc>
            </a:pPr>
            <a:endParaRPr lang="en-US" sz="1800" dirty="0">
              <a:solidFill>
                <a:schemeClr val="dk1"/>
              </a:solidFill>
              <a:latin typeface="Arial" panose="020B0604020202020204" pitchFamily="34" charset="0"/>
              <a:cs typeface="Arial" panose="020B0604020202020204" pitchFamily="34" charset="0"/>
            </a:endParaRPr>
          </a:p>
          <a:p>
            <a:pPr lvl="0"/>
            <a:endParaRPr lang="en-US" altLang="en-US" sz="18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8</a:t>
            </a:fld>
            <a:endParaRPr lang="en-US" dirty="0"/>
          </a:p>
        </p:txBody>
      </p:sp>
    </p:spTree>
    <p:extLst>
      <p:ext uri="{BB962C8B-B14F-4D97-AF65-F5344CB8AC3E}">
        <p14:creationId xmlns:p14="http://schemas.microsoft.com/office/powerpoint/2010/main" val="140512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39486"/>
            <a:ext cx="8915400" cy="1360715"/>
          </a:xfrm>
        </p:spPr>
        <p:txBody>
          <a:bodyPr>
            <a:normAutofit/>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GENERAL FINDINGS OF THE INVESTIGATION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600201"/>
            <a:ext cx="9702800" cy="4322927"/>
          </a:xfrm>
        </p:spPr>
        <p:txBody>
          <a:bodyPr>
            <a:noAutofit/>
          </a:bodyPr>
          <a:lstStyle/>
          <a:p>
            <a:pPr algn="just" defTabSz="914391">
              <a:lnSpc>
                <a:spcPct val="150000"/>
              </a:lnSpc>
              <a:spcBef>
                <a:spcPts val="0"/>
              </a:spcBef>
              <a:defRPr/>
            </a:pPr>
            <a:r>
              <a:rPr lang="en-US" sz="1800" dirty="0" smtClean="0">
                <a:solidFill>
                  <a:schemeClr val="dk1"/>
                </a:solidFill>
                <a:latin typeface="Arial" panose="020B0604020202020204" pitchFamily="34" charset="0"/>
                <a:cs typeface="Arial" panose="020B0604020202020204" pitchFamily="34" charset="0"/>
              </a:rPr>
              <a:t>The Department </a:t>
            </a:r>
            <a:r>
              <a:rPr lang="en-US" sz="1800" dirty="0">
                <a:solidFill>
                  <a:schemeClr val="dk1"/>
                </a:solidFill>
                <a:latin typeface="Arial" panose="020B0604020202020204" pitchFamily="34" charset="0"/>
                <a:cs typeface="Arial" panose="020B0604020202020204" pitchFamily="34" charset="0"/>
              </a:rPr>
              <a:t>failed to test the market in this regard to at least determine the reasonableness of the </a:t>
            </a:r>
            <a:r>
              <a:rPr lang="en-US" sz="1800" dirty="0" smtClean="0">
                <a:solidFill>
                  <a:schemeClr val="dk1"/>
                </a:solidFill>
                <a:latin typeface="Arial" panose="020B0604020202020204" pitchFamily="34" charset="0"/>
                <a:cs typeface="Arial" panose="020B0604020202020204" pitchFamily="34" charset="0"/>
              </a:rPr>
              <a:t>Contractor’s pricing</a:t>
            </a:r>
            <a:r>
              <a:rPr lang="en-US" sz="1800" dirty="0">
                <a:solidFill>
                  <a:schemeClr val="dk1"/>
                </a:solidFill>
                <a:latin typeface="Arial" panose="020B0604020202020204" pitchFamily="34" charset="0"/>
                <a:cs typeface="Arial" panose="020B0604020202020204" pitchFamily="34" charset="0"/>
              </a:rPr>
              <a:t>. The procurement framework of bid specification, evaluation and adjudication was not properly followed.</a:t>
            </a:r>
          </a:p>
          <a:p>
            <a:pPr lvl="0" algn="just">
              <a:lnSpc>
                <a:spcPct val="150000"/>
              </a:lnSpc>
            </a:pPr>
            <a:r>
              <a:rPr lang="en-US" sz="1800" dirty="0" smtClean="0">
                <a:solidFill>
                  <a:schemeClr val="dk1"/>
                </a:solidFill>
                <a:latin typeface="Arial" panose="020B0604020202020204" pitchFamily="34" charset="0"/>
                <a:cs typeface="Arial" panose="020B0604020202020204" pitchFamily="34" charset="0"/>
              </a:rPr>
              <a:t>National </a:t>
            </a:r>
            <a:r>
              <a:rPr lang="en-US" sz="1800" dirty="0">
                <a:solidFill>
                  <a:schemeClr val="dk1"/>
                </a:solidFill>
                <a:latin typeface="Arial" panose="020B0604020202020204" pitchFamily="34" charset="0"/>
                <a:cs typeface="Arial" panose="020B0604020202020204" pitchFamily="34" charset="0"/>
              </a:rPr>
              <a:t>Bid Adjudication Committees’ (NBAC) who adjudicated on the appointment of the PA and Contractor, failed to ensure that proper SCM processes were </a:t>
            </a:r>
            <a:r>
              <a:rPr lang="en-US" sz="1800" dirty="0" smtClean="0">
                <a:solidFill>
                  <a:schemeClr val="dk1"/>
                </a:solidFill>
                <a:latin typeface="Arial" panose="020B0604020202020204" pitchFamily="34" charset="0"/>
                <a:cs typeface="Arial" panose="020B0604020202020204" pitchFamily="34" charset="0"/>
              </a:rPr>
              <a:t>followed.</a:t>
            </a:r>
            <a:endParaRPr lang="en-US" sz="1800" dirty="0">
              <a:solidFill>
                <a:schemeClr val="dk1"/>
              </a:solidFill>
              <a:latin typeface="Arial" panose="020B0604020202020204" pitchFamily="34" charset="0"/>
              <a:cs typeface="Arial" panose="020B0604020202020204" pitchFamily="34" charset="0"/>
            </a:endParaRPr>
          </a:p>
          <a:p>
            <a:pPr algn="just">
              <a:lnSpc>
                <a:spcPct val="150000"/>
              </a:lnSpc>
            </a:pPr>
            <a:r>
              <a:rPr lang="en-US" sz="1800" dirty="0" smtClean="0">
                <a:solidFill>
                  <a:schemeClr val="dk1"/>
                </a:solidFill>
                <a:latin typeface="Arial" panose="020B0604020202020204" pitchFamily="34" charset="0"/>
                <a:cs typeface="Arial" panose="020B0604020202020204" pitchFamily="34" charset="0"/>
              </a:rPr>
              <a:t>The </a:t>
            </a:r>
            <a:r>
              <a:rPr lang="en-US" sz="1800" dirty="0">
                <a:solidFill>
                  <a:schemeClr val="dk1"/>
                </a:solidFill>
                <a:latin typeface="Arial" panose="020B0604020202020204" pitchFamily="34" charset="0"/>
                <a:cs typeface="Arial" panose="020B0604020202020204" pitchFamily="34" charset="0"/>
              </a:rPr>
              <a:t>appointment of the Contractor was predetermined. </a:t>
            </a:r>
            <a:endParaRPr lang="en-US" sz="1800" strike="sngStrike" dirty="0">
              <a:solidFill>
                <a:schemeClr val="dk1"/>
              </a:solidFill>
              <a:latin typeface="Arial" panose="020B0604020202020204" pitchFamily="34" charset="0"/>
              <a:cs typeface="Arial" panose="020B0604020202020204" pitchFamily="34" charset="0"/>
            </a:endParaRPr>
          </a:p>
          <a:p>
            <a:pPr algn="just">
              <a:lnSpc>
                <a:spcPct val="150000"/>
              </a:lnSpc>
            </a:pPr>
            <a:r>
              <a:rPr lang="en-US" sz="1800" dirty="0">
                <a:solidFill>
                  <a:schemeClr val="dk1"/>
                </a:solidFill>
                <a:latin typeface="Arial" panose="020B0604020202020204" pitchFamily="34" charset="0"/>
                <a:cs typeface="Arial" panose="020B0604020202020204" pitchFamily="34" charset="0"/>
              </a:rPr>
              <a:t>The </a:t>
            </a:r>
            <a:r>
              <a:rPr lang="en-US" sz="1800" dirty="0" smtClean="0">
                <a:solidFill>
                  <a:schemeClr val="dk1"/>
                </a:solidFill>
                <a:latin typeface="Arial" panose="020B0604020202020204" pitchFamily="34" charset="0"/>
                <a:cs typeface="Arial" panose="020B0604020202020204" pitchFamily="34" charset="0"/>
              </a:rPr>
              <a:t>above-mentioned </a:t>
            </a:r>
            <a:r>
              <a:rPr lang="en-US" sz="1800" dirty="0">
                <a:solidFill>
                  <a:schemeClr val="dk1"/>
                </a:solidFill>
                <a:latin typeface="Arial" panose="020B0604020202020204" pitchFamily="34" charset="0"/>
                <a:cs typeface="Arial" panose="020B0604020202020204" pitchFamily="34" charset="0"/>
              </a:rPr>
              <a:t>process failed to achieve the objectives of a competitive, transparent, reasonable and fair procurement process, making it irregular in terms of Section 217 of the Constitution as well as Treasury and departmental regulations in this regard. </a:t>
            </a:r>
            <a:endParaRPr lang="en-US" sz="1800" dirty="0">
              <a:solidFill>
                <a:srgbClr val="FF0000"/>
              </a:solidFill>
              <a:latin typeface="Arial" panose="020B0604020202020204" pitchFamily="34" charset="0"/>
              <a:cs typeface="Arial" panose="020B0604020202020204" pitchFamily="34" charset="0"/>
            </a:endParaRPr>
          </a:p>
          <a:p>
            <a:pPr lvl="0">
              <a:lnSpc>
                <a:spcPct val="150000"/>
              </a:lnSpc>
            </a:pPr>
            <a:endParaRPr lang="en-US" altLang="en-US" sz="1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9</a:t>
            </a:fld>
            <a:endParaRPr lang="en-US" dirty="0"/>
          </a:p>
        </p:txBody>
      </p:sp>
    </p:spTree>
    <p:extLst>
      <p:ext uri="{BB962C8B-B14F-4D97-AF65-F5344CB8AC3E}">
        <p14:creationId xmlns:p14="http://schemas.microsoft.com/office/powerpoint/2010/main" val="2907347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7193</TotalTime>
  <Words>1397</Words>
  <Application>Microsoft Office PowerPoint</Application>
  <PresentationFormat>A4 Paper (210x297 mm)</PresentationFormat>
  <Paragraphs>124</Paragraphs>
  <Slides>21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MS PGothic</vt:lpstr>
      <vt:lpstr>Arial</vt:lpstr>
      <vt:lpstr>Calibri</vt:lpstr>
      <vt:lpstr>Office Theme</vt:lpstr>
      <vt:lpstr>1_Office Theme</vt:lpstr>
      <vt:lpstr>2_Office Theme</vt:lpstr>
      <vt:lpstr>PowerPoint Presentation</vt:lpstr>
      <vt:lpstr>Slides Index</vt:lpstr>
      <vt:lpstr> BACKGROUND</vt:lpstr>
      <vt:lpstr> BACKGROUND</vt:lpstr>
      <vt:lpstr>PowerPoint Presentation</vt:lpstr>
      <vt:lpstr> SCOPE OF THE INVESTIGATION </vt:lpstr>
      <vt:lpstr>PowerPoint Presentation</vt:lpstr>
      <vt:lpstr> GENERAL FINDINGS OF THE INVESTIGATION</vt:lpstr>
      <vt:lpstr> GENERAL FINDINGS OF THE INVESTIGATION</vt:lpstr>
      <vt:lpstr> GENERAL FINDINGS OF THE INVESTIGATION</vt:lpstr>
      <vt:lpstr> GENERAL FINDINGS OF THE INVESTIGATION</vt:lpstr>
      <vt:lpstr> GENERAL FINDINGS OF THE INVESTIGATION</vt:lpstr>
      <vt:lpstr> GENERAL FINDINGS OF THE INVESTIGATION</vt:lpstr>
      <vt:lpstr> GENERAL FINDINGS OF THE INVESTIGATION</vt:lpstr>
      <vt:lpstr>PowerPoint Presentation</vt:lpstr>
      <vt:lpstr> RECOMMENDATIONS </vt:lpstr>
      <vt:lpstr> RECOMMENDATIONS </vt:lpstr>
      <vt:lpstr> RECOMMENDATIONS </vt:lpstr>
      <vt:lpstr> RECOMMENDATIONS </vt:lpstr>
      <vt:lpstr> CONCLUSION  </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Faith Ndenze</cp:lastModifiedBy>
  <cp:revision>580</cp:revision>
  <cp:lastPrinted>2020-08-24T12:16:21Z</cp:lastPrinted>
  <dcterms:created xsi:type="dcterms:W3CDTF">2018-07-24T20:58:47Z</dcterms:created>
  <dcterms:modified xsi:type="dcterms:W3CDTF">2020-08-25T08:00:47Z</dcterms:modified>
</cp:coreProperties>
</file>