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sldIdLst>
    <p:sldId id="256" r:id="rId2"/>
    <p:sldId id="258" r:id="rId3"/>
    <p:sldId id="259" r:id="rId4"/>
    <p:sldId id="266" r:id="rId5"/>
    <p:sldId id="265" r:id="rId6"/>
    <p:sldId id="267" r:id="rId7"/>
    <p:sldId id="268" r:id="rId8"/>
    <p:sldId id="260" r:id="rId9"/>
    <p:sldId id="263" r:id="rId10"/>
    <p:sldId id="269" r:id="rId11"/>
    <p:sldId id="270" r:id="rId12"/>
    <p:sldId id="264" r:id="rId1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3004" autoAdjust="0"/>
  </p:normalViewPr>
  <p:slideViewPr>
    <p:cSldViewPr snapToGrid="0" snapToObjects="1">
      <p:cViewPr varScale="1">
        <p:scale>
          <a:sx n="46" d="100"/>
          <a:sy n="46" d="100"/>
        </p:scale>
        <p:origin x="1950"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423C6-752A-4750-B977-65396D46682A}" type="datetimeFigureOut">
              <a:rPr lang="en-GB" smtClean="0"/>
              <a:pPr/>
              <a:t>27/08/2020</a:t>
            </a:fld>
            <a:endParaRPr lang="en-GB"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E636E-5096-4378-AE56-0D045EBDE46B}" type="slidenum">
              <a:rPr lang="en-GB" smtClean="0"/>
              <a:pPr/>
              <a:t>‹#›</a:t>
            </a:fld>
            <a:endParaRPr lang="en-GB" dirty="0"/>
          </a:p>
        </p:txBody>
      </p:sp>
    </p:spTree>
    <p:extLst>
      <p:ext uri="{BB962C8B-B14F-4D97-AF65-F5344CB8AC3E}">
        <p14:creationId xmlns:p14="http://schemas.microsoft.com/office/powerpoint/2010/main"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 The President concludes that the Bills have been incorrectly tagged as section 75 Bills. He is of the view that they are section 76 Bills because of provisions that substantially affect two areas listed in schedule 4 to the Constitution, namely cultural matters and trade. </a:t>
            </a:r>
            <a:endParaRPr lang="en-GB" sz="1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the Copyright AB, sections 6A, 7A, 8A, 39(cG), (cl), 22(3), 7B-F and 22A provide for how copyright may be traded. The Copyright AB further affects cultural matters since indigenous works will become eligible for payment of royalties. The definition of "indigenous work" and the fact that the Copyright AB was referred to the House of Traditional Leaders for comments support the view that the Copyright AB deals with cultural matters.</a:t>
            </a: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PPAB affects performances and performers of “traditional works” including cultural expressions or knowledge, and the rights in these performances. It further regulates the manner in which related performances are made and shared.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smtClean="0">
                <a:solidFill>
                  <a:schemeClr val="tx1"/>
                </a:solidFill>
                <a:effectLst/>
                <a:latin typeface="+mn-lt"/>
                <a:ea typeface="+mn-ea"/>
                <a:cs typeface="+mn-cs"/>
              </a:rPr>
              <a:t>2.</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president’s reservations specifically relate to clauses 5, 7 and 9 inserting sections 6A(7), 7A(7) and 8A(5) into the Copyright AB. These provisions apply retrospectively resulting in copyright owners being entitled to a lesser share of the fruits of their property than was previously the case. The impact of these provisions reaches far beyond the authors it seeks to protect – those that live in poverty as a result of not having been fairly protected in the past. The retrospective provisions deprive copyright owners of property without sufficient reason and will therefore result in substantial and arbitrary deprivation of property. In addition, the uncertainty created by its unlimited retrospective operation, how assignment by multiple authors would work or what would happen if the owner of the copyright is a non-profit organisation aggravates the situation. </a:t>
            </a:r>
          </a:p>
        </p:txBody>
      </p:sp>
      <p:sp>
        <p:nvSpPr>
          <p:cNvPr id="4" name="Slide Number Placeholder 3"/>
          <p:cNvSpPr>
            <a:spLocks noGrp="1"/>
          </p:cNvSpPr>
          <p:nvPr>
            <p:ph type="sldNum" sz="quarter" idx="10"/>
          </p:nvPr>
        </p:nvSpPr>
        <p:spPr/>
        <p:txBody>
          <a:bodyPr/>
          <a:lstStyle/>
          <a:p>
            <a:fld id="{2B5E636E-5096-4378-AE56-0D045EBDE46B}" type="slidenum">
              <a:rPr lang="en-GB" smtClean="0"/>
              <a:pPr/>
              <a:t>2</a:t>
            </a:fld>
            <a:endParaRPr lang="en-GB" dirty="0"/>
          </a:p>
        </p:txBody>
      </p:sp>
    </p:spTree>
    <p:extLst>
      <p:ext uri="{BB962C8B-B14F-4D97-AF65-F5344CB8AC3E}">
        <p14:creationId xmlns:p14="http://schemas.microsoft.com/office/powerpoint/2010/main" val="4146376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Doctors for Life International v Speaker of the National Assembly and Others (CCT12/05) [2006] ZACC 11; 2006 (12) BCLR 1399 (CC); 2006 (6) SA 416 (CC) (17 August 2006</a:t>
            </a:r>
            <a:r>
              <a:rPr lang="en-GB" sz="1200" b="1"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The Court found that the plain and ordinary meaning of the words ‘public involvement’ or ‘public participation’ refer to the process by which the public participates in something. “Facilitation of public involvement in the legislative process, therefore, means taking steps to ensure that the public participate in the legislative process. That is the plain meaning of section 72(1) (a).” i.e. - </a:t>
            </a:r>
            <a:r>
              <a:rPr lang="en-ZA" sz="1200" u="sng" kern="1200" dirty="0" smtClean="0">
                <a:solidFill>
                  <a:schemeClr val="tx1"/>
                </a:solidFill>
                <a:effectLst/>
                <a:latin typeface="+mn-lt"/>
                <a:ea typeface="+mn-ea"/>
                <a:cs typeface="+mn-cs"/>
              </a:rPr>
              <a:t>Participation</a:t>
            </a:r>
            <a:r>
              <a:rPr lang="en-ZA" sz="1200" kern="1200" dirty="0" smtClean="0">
                <a:solidFill>
                  <a:schemeClr val="tx1"/>
                </a:solidFill>
                <a:effectLst/>
                <a:latin typeface="+mn-lt"/>
                <a:ea typeface="+mn-ea"/>
                <a:cs typeface="+mn-cs"/>
              </a:rPr>
              <a:t> is the end that the two Houses must achieve.</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Legislatures have “a significant measure of discretion in determining how best to fulfil their duty to facilitate public involvement” in its processes. Furthermore, although the measures required by the constitutional obligation may vary from case to case, a legislature must act </a:t>
            </a:r>
            <a:r>
              <a:rPr lang="en-ZA" sz="1200" u="sng" kern="1200" dirty="0" smtClean="0">
                <a:solidFill>
                  <a:schemeClr val="tx1"/>
                </a:solidFill>
                <a:effectLst/>
                <a:latin typeface="+mn-lt"/>
                <a:ea typeface="+mn-ea"/>
                <a:cs typeface="+mn-cs"/>
              </a:rPr>
              <a:t>reasonably</a:t>
            </a:r>
            <a:r>
              <a:rPr lang="en-ZA"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“What is ultimately important is that a legislature has taken steps to afford the public a reasonable opportunity to participate effectively in the law-making process.” </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The </a:t>
            </a:r>
            <a:r>
              <a:rPr lang="en-ZA" sz="1200" u="sng" kern="1200" dirty="0" smtClean="0">
                <a:solidFill>
                  <a:schemeClr val="tx1"/>
                </a:solidFill>
                <a:effectLst/>
                <a:latin typeface="+mn-lt"/>
                <a:ea typeface="+mn-ea"/>
                <a:cs typeface="+mn-cs"/>
              </a:rPr>
              <a:t>standard of reasonableness</a:t>
            </a:r>
            <a:r>
              <a:rPr lang="en-ZA" sz="1200" kern="1200" dirty="0" smtClean="0">
                <a:solidFill>
                  <a:schemeClr val="tx1"/>
                </a:solidFill>
                <a:effectLst/>
                <a:latin typeface="+mn-lt"/>
                <a:ea typeface="+mn-ea"/>
                <a:cs typeface="+mn-cs"/>
              </a:rPr>
              <a:t> in discharging the duty to facilitate public involvement in the legislative processes of a legislature depends on a number of factors, including:</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nature and importance of the legislation and the intensity of its impact on the public; </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practicalities such as time and expense, which relate to the efficiency of the law-making process, yet the saving of money and time in itself does not justify inadequate opportunities for public involvement; and </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what a legislature itself considered to be appropriate public involvement in the light of the legislation’s content, importance and urgency.</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The courts therefore expect a legislature acting reasonably: </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to provide meaningful opportunities for public participation; and</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to take measures to ensure that people have the ability or capacity to take advantage of the opportunities provided.</a:t>
            </a:r>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Be that as it may, Parliament or a provincial legislature may determine whether it is appropriate in the circumstances to facilitate public involvement through written or oral proceedings. An affected person or group “would have to show that it was clearly unreasonable for Parliament or a provincial legislature not to have given them an opportunity to be heard.” A court will give considerable respect to a legislature’s judgment on this issue. More often than not a legislature will have acted reasonably in respect of its duty to facilitate public involvement if the public has been given the opportunity to lodge written submissions, whatever may happen subsequently at public hearings.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p 1467G</a:t>
            </a:r>
            <a:r>
              <a:rPr lang="en-GB" sz="1200" kern="1200" dirty="0" smtClean="0">
                <a:solidFill>
                  <a:schemeClr val="tx1"/>
                </a:solidFill>
                <a:effectLst/>
                <a:latin typeface="+mn-lt"/>
                <a:ea typeface="+mn-ea"/>
                <a:cs typeface="+mn-cs"/>
              </a:rPr>
              <a:t> “Where Parliament has held public hearings but not admitted a person to make oral submissions on the ground that it does not consider it necessary to hear oral submissions from that person, [the Constitutional] Court will be slow to interfere with Parliament’s judgment as to whom it wishes to hear and whom not.” </a:t>
            </a:r>
          </a:p>
          <a:p>
            <a:pPr marL="0" lv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GB" b="1" dirty="0" smtClean="0"/>
              <a:t>S</a:t>
            </a:r>
            <a:r>
              <a:rPr lang="en-GB" b="1" i="1" dirty="0" smtClean="0"/>
              <a:t>outh African Veterinary Association (South African Veterinary Association v Speaker of the National Assembly and others </a:t>
            </a:r>
            <a:r>
              <a:rPr lang="en-GB" sz="1200" b="1" i="1" kern="1200" dirty="0" smtClean="0">
                <a:solidFill>
                  <a:schemeClr val="tx1"/>
                </a:solidFill>
                <a:effectLst/>
                <a:latin typeface="+mn-lt"/>
                <a:ea typeface="+mn-ea"/>
                <a:cs typeface="+mn-cs"/>
              </a:rPr>
              <a:t>2019(3) SA 62 (CC)</a:t>
            </a:r>
            <a:r>
              <a:rPr lang="en-GB" sz="1200" b="1" kern="1200" dirty="0" smtClean="0">
                <a:solidFill>
                  <a:schemeClr val="tx1"/>
                </a:solidFill>
                <a:effectLst/>
                <a:latin typeface="+mn-lt"/>
                <a:ea typeface="+mn-ea"/>
                <a:cs typeface="+mn-cs"/>
              </a:rPr>
              <a:t> par 24-27, 31, 32, 46</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Where a committee makes a material amendment to a Bill, it triggers a duty on that committee to invite further public comment.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this case, the Court was referring to an amendment that – if regard is had to the Amendment Bill only - made that Amendment Bill applicable to a whole sector not originally included in that Amendment Bill.</a:t>
            </a:r>
          </a:p>
          <a:p>
            <a:pPr marL="171450" lvl="0" indent="-171450">
              <a:buFont typeface="Arial" panose="020B0604020202020204" pitchFamily="34" charset="0"/>
              <a:buChar char="•"/>
            </a:pPr>
            <a:endParaRPr lang="en-ZA"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b="1" i="1" dirty="0" smtClean="0"/>
              <a:t>Truworths v Minister Trade and Industry [2018] JOL 39718 (WCC) </a:t>
            </a:r>
            <a:r>
              <a:rPr lang="en-ZA" b="1" dirty="0" smtClean="0"/>
              <a:t>(LNBLA, NCRF)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dirty="0" smtClean="0"/>
              <a:t>“[43] It was submitted, correctly, on behalf of the respondents, that the Minister is </a:t>
            </a:r>
            <a:r>
              <a:rPr lang="en-ZA" u="sng" dirty="0" smtClean="0"/>
              <a:t>not obliged to re-advertise for comment</a:t>
            </a:r>
            <a:r>
              <a:rPr lang="en-ZA" dirty="0" smtClean="0"/>
              <a:t>. However,  where  the  Minister  changes  the draft regulations in a </a:t>
            </a:r>
            <a:r>
              <a:rPr lang="en-ZA" u="sng" dirty="0" smtClean="0"/>
              <a:t>material respect</a:t>
            </a:r>
            <a:r>
              <a:rPr lang="en-ZA" dirty="0" smtClean="0"/>
              <a:t>, calling for further comment might  under  certain circumstances  be advisable.”</a:t>
            </a:r>
            <a:endParaRPr lang="en-ZA" b="1"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b="1" dirty="0" smtClean="0"/>
          </a:p>
          <a:p>
            <a:pPr marL="0" lvl="0" indent="0">
              <a:buFont typeface="Arial" panose="020B0604020202020204" pitchFamily="34" charset="0"/>
              <a:buNone/>
            </a:pPr>
            <a:endParaRPr lang="en-GB"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11</a:t>
            </a:fld>
            <a:endParaRPr lang="en-GB" dirty="0"/>
          </a:p>
        </p:txBody>
      </p:sp>
    </p:spTree>
    <p:extLst>
      <p:ext uri="{BB962C8B-B14F-4D97-AF65-F5344CB8AC3E}">
        <p14:creationId xmlns:p14="http://schemas.microsoft.com/office/powerpoint/2010/main" val="1048098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In Doctors for Life, paragraph 122, the Constitutional Court states: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“Section 72(1)(a), like section 59(1)(a) and section 118(1)(a), addresses the vital relationship between representative and participatory elements, which lies at the heart of the legislative function.</a:t>
            </a:r>
            <a:r>
              <a:rPr lang="en-GB" sz="1200" u="sng"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It imposes a special duty on the legislature and pre-supposes that</a:t>
            </a:r>
            <a:r>
              <a:rPr lang="en-GB" sz="1200" u="sng" kern="1200" dirty="0" smtClean="0">
                <a:solidFill>
                  <a:schemeClr val="tx1"/>
                </a:solidFill>
                <a:effectLst/>
                <a:latin typeface="+mn-lt"/>
                <a:ea typeface="+mn-ea"/>
                <a:cs typeface="+mn-cs"/>
              </a:rPr>
              <a:t> the legislature will have considerable discretion in determining how best to achieve this balanced relationship.</a:t>
            </a:r>
            <a:r>
              <a:rPr lang="en-GB" sz="1200" kern="1200" dirty="0" smtClean="0">
                <a:solidFill>
                  <a:schemeClr val="tx1"/>
                </a:solidFill>
                <a:effectLst/>
                <a:latin typeface="+mn-lt"/>
                <a:ea typeface="+mn-ea"/>
                <a:cs typeface="+mn-cs"/>
              </a:rPr>
              <a:t> The ultimate question is whether there has been the degree of public involvement that is required by the Constitution.” (own emphasis)</a:t>
            </a:r>
          </a:p>
          <a:p>
            <a:endParaRPr lang="en-GB" dirty="0" smtClean="0"/>
          </a:p>
          <a:p>
            <a:r>
              <a:rPr lang="en-GB" dirty="0" smtClean="0"/>
              <a:t>However, considering that the Courts regard Parliament to have significant discretion when it comes to the facilitation of public involvement, the Committee (6</a:t>
            </a:r>
            <a:r>
              <a:rPr lang="en-GB" baseline="30000" dirty="0" smtClean="0"/>
              <a:t>th</a:t>
            </a:r>
            <a:r>
              <a:rPr lang="en-GB" dirty="0" smtClean="0"/>
              <a:t>) may decide to request further submissions from the public. In that event, care must be taken to adhere to Joint Rule 203(2)(a), which requires the Committee (6</a:t>
            </a:r>
            <a:r>
              <a:rPr lang="en-GB" baseline="30000" dirty="0" smtClean="0"/>
              <a:t>th</a:t>
            </a:r>
            <a:r>
              <a:rPr lang="en-GB" dirty="0" smtClean="0"/>
              <a:t>) to confine itself to the President’s reservations, so that only the clause referred by the President is advertised.</a:t>
            </a: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12</a:t>
            </a:fld>
            <a:endParaRPr lang="en-GB" dirty="0"/>
          </a:p>
        </p:txBody>
      </p:sp>
    </p:spTree>
    <p:extLst>
      <p:ext uri="{BB962C8B-B14F-4D97-AF65-F5344CB8AC3E}">
        <p14:creationId xmlns:p14="http://schemas.microsoft.com/office/powerpoint/2010/main" val="359539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3</a:t>
            </a:fld>
            <a:endParaRPr lang="en-GB" dirty="0"/>
          </a:p>
        </p:txBody>
      </p:sp>
    </p:spTree>
    <p:extLst>
      <p:ext uri="{BB962C8B-B14F-4D97-AF65-F5344CB8AC3E}">
        <p14:creationId xmlns:p14="http://schemas.microsoft.com/office/powerpoint/2010/main" val="90554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4</a:t>
            </a:fld>
            <a:endParaRPr lang="en-GB" dirty="0"/>
          </a:p>
        </p:txBody>
      </p:sp>
    </p:spTree>
    <p:extLst>
      <p:ext uri="{BB962C8B-B14F-4D97-AF65-F5344CB8AC3E}">
        <p14:creationId xmlns:p14="http://schemas.microsoft.com/office/powerpoint/2010/main" val="66272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mn-cs"/>
              </a:rPr>
              <a:t>“Trade”</a:t>
            </a:r>
            <a:r>
              <a:rPr lang="en-ZA" sz="1200" b="0" i="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Applying a meaning of “trade” as ‘buying and selling’, to the material provisions of a  Bill may be an oversimplification of the issue. </a:t>
            </a:r>
          </a:p>
          <a:p>
            <a:pPr marL="171450" indent="-171450">
              <a:buFont typeface="Arial" panose="020B0604020202020204" pitchFamily="34" charset="0"/>
              <a:buChar char="•"/>
            </a:pPr>
            <a:r>
              <a:rPr lang="en-ZA" sz="1200" i="1" kern="1200" dirty="0" smtClean="0">
                <a:solidFill>
                  <a:schemeClr val="tx1"/>
                </a:solidFill>
                <a:effectLst/>
                <a:latin typeface="+mn-lt"/>
                <a:ea typeface="+mn-ea"/>
                <a:cs typeface="+mn-cs"/>
              </a:rPr>
              <a:t>Battis v Elcentre Group Holdings Ltd </a:t>
            </a:r>
            <a:r>
              <a:rPr lang="en-ZA" sz="1200" kern="1200" dirty="0" smtClean="0">
                <a:solidFill>
                  <a:schemeClr val="tx1"/>
                </a:solidFill>
                <a:effectLst/>
                <a:latin typeface="+mn-lt"/>
                <a:ea typeface="+mn-ea"/>
                <a:cs typeface="+mn-cs"/>
              </a:rPr>
              <a:t>(“Battis”), which first used this definition, predates the enactment of the interim Constitution, and did not consider the term as it appears in Schedule 4 of the Constitution. </a:t>
            </a: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In </a:t>
            </a:r>
            <a:r>
              <a:rPr lang="en-ZA" sz="1200" i="1" kern="1200" dirty="0" smtClean="0">
                <a:solidFill>
                  <a:schemeClr val="tx1"/>
                </a:solidFill>
                <a:effectLst/>
                <a:latin typeface="+mn-lt"/>
                <a:ea typeface="+mn-ea"/>
                <a:cs typeface="+mn-cs"/>
              </a:rPr>
              <a:t>Liquor</a:t>
            </a:r>
            <a:r>
              <a:rPr lang="en-ZA" sz="1200" kern="1200" dirty="0" smtClean="0">
                <a:solidFill>
                  <a:schemeClr val="tx1"/>
                </a:solidFill>
                <a:effectLst/>
                <a:latin typeface="+mn-lt"/>
                <a:ea typeface="+mn-ea"/>
                <a:cs typeface="+mn-cs"/>
              </a:rPr>
              <a:t> </a:t>
            </a:r>
            <a:r>
              <a:rPr lang="en-ZA" sz="1200" i="1" kern="1200" dirty="0" smtClean="0">
                <a:solidFill>
                  <a:schemeClr val="tx1"/>
                </a:solidFill>
                <a:effectLst/>
                <a:latin typeface="+mn-lt"/>
                <a:ea typeface="+mn-ea"/>
                <a:cs typeface="+mn-cs"/>
              </a:rPr>
              <a:t>Bill</a:t>
            </a:r>
            <a:r>
              <a:rPr lang="en-ZA" sz="1200" kern="1200" dirty="0" smtClean="0">
                <a:solidFill>
                  <a:schemeClr val="tx1"/>
                </a:solidFill>
                <a:effectLst/>
                <a:latin typeface="+mn-lt"/>
                <a:ea typeface="+mn-ea"/>
                <a:cs typeface="+mn-cs"/>
              </a:rPr>
              <a:t>, the Constitutional Court provided a definition for “trade” in order to draw a distinction between the liquor trade, which is a functional area of concurrent legislative competence, and liquor licences, which is a functional area of exclusive provincial legislative competence. Can we then say that the Court attempted to provide a definitive definition of the term?</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In the Battis judgment the Court expressly recognised that the meaning of trade is context dependent. Thus, even the normal meaning of ‘buying and selling’ may in some instances be too narrow and in others, too broad.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Whatever the extent of “trade” in Schedule 4 is, it does not “include the incidents, nature and extent of copyright protection, or transactions in respect of copyright”, which are areas of national competency.</a:t>
            </a:r>
            <a:endParaRPr lang="en-ZA" sz="1200" b="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b="1" i="0" dirty="0" smtClean="0"/>
          </a:p>
          <a:p>
            <a:r>
              <a:rPr lang="en-ZA" sz="1200" b="1" kern="1200" dirty="0" smtClean="0">
                <a:solidFill>
                  <a:schemeClr val="tx1"/>
                </a:solidFill>
                <a:effectLst/>
                <a:latin typeface="+mn-lt"/>
                <a:ea typeface="+mn-ea"/>
                <a:cs typeface="+mn-cs"/>
              </a:rPr>
              <a:t>“Cultural matters”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 Woolman “Community rights: Language, Culture and Religion” in “Constitutional Law of South Africa”, (2</a:t>
            </a:r>
            <a:r>
              <a:rPr lang="en-GB" sz="1200" kern="1200" baseline="30000" dirty="0" smtClean="0">
                <a:solidFill>
                  <a:schemeClr val="tx1"/>
                </a:solidFill>
                <a:effectLst/>
                <a:latin typeface="+mn-lt"/>
                <a:ea typeface="+mn-ea"/>
                <a:cs typeface="+mn-cs"/>
              </a:rPr>
              <a:t>nd</a:t>
            </a:r>
            <a:r>
              <a:rPr lang="en-GB" sz="1200" kern="1200" dirty="0" smtClean="0">
                <a:solidFill>
                  <a:schemeClr val="tx1"/>
                </a:solidFill>
                <a:effectLst/>
                <a:latin typeface="+mn-lt"/>
                <a:ea typeface="+mn-ea"/>
                <a:cs typeface="+mn-cs"/>
              </a:rPr>
              <a:t> Ed), Chapter 58, page 38</a:t>
            </a:r>
            <a:r>
              <a:rPr lang="en-ZA"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adjective is used here to mean the practice of intellectual and artistic activity and the works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that issue from this activity. Put simply, “culture” in Schedule 4 embraces literature, music, painting, sculpture and theatre.”</a:t>
            </a: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Does the Bill restrict, allow, or prescribe anything related to the expression of culture?</a:t>
            </a:r>
            <a:r>
              <a:rPr lang="en-ZA" sz="1200" b="0" i="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5</a:t>
            </a:fld>
            <a:endParaRPr lang="en-GB" dirty="0"/>
          </a:p>
        </p:txBody>
      </p:sp>
    </p:spTree>
    <p:extLst>
      <p:ext uri="{BB962C8B-B14F-4D97-AF65-F5344CB8AC3E}">
        <p14:creationId xmlns:p14="http://schemas.microsoft.com/office/powerpoint/2010/main" val="235240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mn-cs"/>
              </a:rPr>
              <a:t>Interpretation of the Schedule 4 functional</a:t>
            </a:r>
            <a:r>
              <a:rPr lang="en-ZA" sz="1200" b="1" i="0" kern="1200" baseline="0" dirty="0" smtClean="0">
                <a:solidFill>
                  <a:schemeClr val="tx1"/>
                </a:solidFill>
                <a:effectLst/>
                <a:latin typeface="+mn-lt"/>
                <a:ea typeface="+mn-ea"/>
                <a:cs typeface="+mn-cs"/>
              </a:rPr>
              <a:t> areas: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Western Cape Provincial Government and Others: In re DVB Behuising (Pty) Ltd v North West Provincial Government and Another</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[2000] ZACC 2; 2001 (1) SA 500 (CC); 2000 (4) BCLR 347 (CC)</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“[17] …. The functional areas must be purposively interpreted in a manner which will enable the national Parliament and the provincial legislatures to exercise their respective legislative powers fully and effectively”.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Johannesburg Metropolitan Municipality v Gauteng Development Tribunal And Others 2010 (6) SA 182 (CC)</a:t>
            </a:r>
            <a:r>
              <a:rPr lang="en-GB" sz="1200" i="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In paragraph 50 the Constitutional Court said: “This autonomy cannot be achieved if the functional areas itemised in the schedules are construed in a manner that fails to give effect to the constitutional vision of distinct spheres of government”. </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Trading Copyright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i="0" dirty="0" smtClean="0"/>
              <a:t>The President referred</a:t>
            </a:r>
            <a:r>
              <a:rPr lang="en-ZA" b="0" i="0" baseline="0" dirty="0" smtClean="0"/>
              <a:t> to clauses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0" i="0" baseline="0" dirty="0" smtClean="0"/>
              <a:t>6A, 7A, 8A (royalty on works to be shared);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0" i="0" baseline="0" dirty="0" smtClean="0"/>
              <a:t>39(cG), (cl) (compulsory and standard contract terms);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0" i="0" baseline="0" dirty="0" smtClean="0"/>
              <a:t>22(3) (reversion of assigned rights);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0" i="0" baseline="0" dirty="0" smtClean="0"/>
              <a:t>7B-F (resale royalties);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0" i="0" baseline="0" dirty="0" smtClean="0"/>
              <a:t>22A (licences iro orphan works).</a:t>
            </a:r>
            <a:endParaRPr lang="en-ZA"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Knock</a:t>
            </a:r>
            <a:r>
              <a:rPr lang="en-ZA" b="1" i="0" baseline="0" dirty="0" smtClean="0"/>
              <a:t> on effects</a:t>
            </a:r>
            <a:endParaRPr lang="en-GB"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Democratic Alliance v President of South Africa and Others[2014] 2 All SA 569 (WCC) (13 March 2014)</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a:t>
            </a:r>
            <a:r>
              <a:rPr lang="en-GB" sz="1200" kern="1200" dirty="0" smtClean="0">
                <a:solidFill>
                  <a:schemeClr val="tx1"/>
                </a:solidFill>
                <a:effectLst/>
                <a:latin typeface="+mn-lt"/>
                <a:ea typeface="+mn-ea"/>
                <a:cs typeface="+mn-cs"/>
              </a:rPr>
              <a:t>“[95] I thus conclude that, in accordance with what I have called the direct regulation approach, the ‘substantial measure’ test for tagging laid down in Liquor Bill and Tongoane  requires one to determine whether to a substantial extent the legislation under consideration actually regulates matters falling within Schedule 4. If it does, the Bill must be tagged under s 76. If not, the Bill is to be tagged under s 75, </a:t>
            </a:r>
            <a:r>
              <a:rPr lang="en-GB" sz="1200" u="sng" kern="1200" dirty="0" smtClean="0">
                <a:solidFill>
                  <a:schemeClr val="tx1"/>
                </a:solidFill>
                <a:effectLst/>
                <a:latin typeface="+mn-lt"/>
                <a:ea typeface="+mn-ea"/>
                <a:cs typeface="+mn-cs"/>
              </a:rPr>
              <a:t>even though the implementation of the legislation on the matters falling outside Schedule 4 may affect the social, economic and other circumstances relevant to the regulation of the matters listed in Schedule 4</a:t>
            </a:r>
            <a:r>
              <a:rPr lang="en-GB" sz="1200" kern="1200" dirty="0" smtClean="0">
                <a:solidFill>
                  <a:schemeClr val="tx1"/>
                </a:solidFill>
                <a:effectLst/>
                <a:latin typeface="+mn-lt"/>
                <a:ea typeface="+mn-ea"/>
                <a:cs typeface="+mn-cs"/>
              </a:rPr>
              <a:t>.” (own emphasis)</a:t>
            </a:r>
          </a:p>
          <a:p>
            <a:endParaRPr lang="en-ZA" dirty="0" smtClean="0"/>
          </a:p>
          <a:p>
            <a:r>
              <a:rPr lang="en-ZA" b="1" dirty="0" smtClean="0"/>
              <a:t>NHTL</a:t>
            </a:r>
          </a:p>
          <a:p>
            <a:pPr lvl="0"/>
            <a:r>
              <a:rPr lang="en-GB" sz="1200" kern="1200" dirty="0" smtClean="0">
                <a:solidFill>
                  <a:schemeClr val="tx1"/>
                </a:solidFill>
                <a:effectLst/>
                <a:latin typeface="+mn-lt"/>
                <a:ea typeface="+mn-ea"/>
                <a:cs typeface="+mn-cs"/>
              </a:rPr>
              <a:t>Section 18(1)(</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of the Traditional Leadership and Governance Framework Act, 2003 (Act No. 41 of 2003) reads: “Any parliamentary Bill </a:t>
            </a:r>
            <a:r>
              <a:rPr lang="en-GB" sz="1200" u="sng" kern="1200" dirty="0" smtClean="0">
                <a:solidFill>
                  <a:schemeClr val="tx1"/>
                </a:solidFill>
                <a:effectLst/>
                <a:latin typeface="+mn-lt"/>
                <a:ea typeface="+mn-ea"/>
                <a:cs typeface="+mn-cs"/>
              </a:rPr>
              <a:t>pertaining</a:t>
            </a:r>
            <a:r>
              <a:rPr lang="en-GB" sz="1200" kern="1200" dirty="0" smtClean="0">
                <a:solidFill>
                  <a:schemeClr val="tx1"/>
                </a:solidFill>
                <a:effectLst/>
                <a:latin typeface="+mn-lt"/>
                <a:ea typeface="+mn-ea"/>
                <a:cs typeface="+mn-cs"/>
              </a:rPr>
              <a:t> to customary law or customs of traditional communities must, before it is passed by the house of Parliament where it was introduced, be referred by the Secretary to Parliament to the National House of Traditional Leaders for its comments.” (own emphasis).</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Tongoane and Other v National Minister for Agriculture and Land Affairs and Others 2010 (8) BCLR 741 (CC)</a:t>
            </a:r>
            <a:r>
              <a:rPr lang="en-GB" sz="1200" kern="1200" dirty="0" smtClean="0">
                <a:solidFill>
                  <a:schemeClr val="tx1"/>
                </a:solidFill>
                <a:effectLst/>
                <a:latin typeface="+mn-lt"/>
                <a:ea typeface="+mn-ea"/>
                <a:cs typeface="+mn-cs"/>
              </a:rPr>
              <a:t> at par</a:t>
            </a:r>
            <a:r>
              <a:rPr lang="en-GB" sz="1200" kern="1200" baseline="0" dirty="0" smtClean="0">
                <a:solidFill>
                  <a:schemeClr val="tx1"/>
                </a:solidFill>
                <a:effectLst/>
                <a:latin typeface="+mn-lt"/>
                <a:ea typeface="+mn-ea"/>
                <a:cs typeface="+mn-cs"/>
              </a:rPr>
              <a:t> 58 the Constitutional Court stated: “</a:t>
            </a:r>
            <a:r>
              <a:rPr lang="en-GB" sz="1200" kern="1200" dirty="0" smtClean="0">
                <a:solidFill>
                  <a:schemeClr val="tx1"/>
                </a:solidFill>
                <a:effectLst/>
                <a:latin typeface="+mn-lt"/>
                <a:ea typeface="+mn-ea"/>
                <a:cs typeface="+mn-cs"/>
              </a:rPr>
              <a:t>“What matters for the purposes of tagging is not the substance or the true purpose and effect of the Bill, rather, what matters is whether the provisions of the Bill “</a:t>
            </a:r>
            <a:r>
              <a:rPr lang="en-GB" sz="1200" u="sng" kern="1200" dirty="0" smtClean="0">
                <a:solidFill>
                  <a:schemeClr val="tx1"/>
                </a:solidFill>
                <a:effectLst/>
                <a:latin typeface="+mn-lt"/>
                <a:ea typeface="+mn-ea"/>
                <a:cs typeface="+mn-cs"/>
              </a:rPr>
              <a:t>in substantial measure</a:t>
            </a:r>
            <a:r>
              <a:rPr lang="en-GB" sz="1200" kern="1200" dirty="0" smtClean="0">
                <a:solidFill>
                  <a:schemeClr val="tx1"/>
                </a:solidFill>
                <a:effectLst/>
                <a:latin typeface="+mn-lt"/>
                <a:ea typeface="+mn-ea"/>
                <a:cs typeface="+mn-cs"/>
              </a:rPr>
              <a:t> fall within a functional area listed in Schedule 4”. (own emphasis)” Section 76(3) is thus</a:t>
            </a:r>
            <a:r>
              <a:rPr lang="en-GB" sz="1200" kern="1200" baseline="0" dirty="0" smtClean="0">
                <a:solidFill>
                  <a:schemeClr val="tx1"/>
                </a:solidFill>
                <a:effectLst/>
                <a:latin typeface="+mn-lt"/>
                <a:ea typeface="+mn-ea"/>
                <a:cs typeface="+mn-cs"/>
              </a:rPr>
              <a:t> narrower in scope than the </a:t>
            </a:r>
            <a:r>
              <a:rPr lang="en-GB" sz="1200" kern="1200" dirty="0" smtClean="0">
                <a:solidFill>
                  <a:schemeClr val="tx1"/>
                </a:solidFill>
                <a:effectLst/>
                <a:latin typeface="+mn-lt"/>
                <a:ea typeface="+mn-ea"/>
                <a:cs typeface="+mn-cs"/>
              </a:rPr>
              <a:t>Traditional Leadership and Governance Framework Act, 2003 (Act No. 41 of 2003).</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6</a:t>
            </a:fld>
            <a:endParaRPr lang="en-GB" dirty="0"/>
          </a:p>
        </p:txBody>
      </p:sp>
    </p:spTree>
    <p:extLst>
      <p:ext uri="{BB962C8B-B14F-4D97-AF65-F5344CB8AC3E}">
        <p14:creationId xmlns:p14="http://schemas.microsoft.com/office/powerpoint/2010/main" val="332240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7</a:t>
            </a:fld>
            <a:endParaRPr lang="en-GB" dirty="0"/>
          </a:p>
        </p:txBody>
      </p:sp>
    </p:spTree>
    <p:extLst>
      <p:ext uri="{BB962C8B-B14F-4D97-AF65-F5344CB8AC3E}">
        <p14:creationId xmlns:p14="http://schemas.microsoft.com/office/powerpoint/2010/main" val="3787304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latin typeface="Arial" panose="020B0604020202020204" pitchFamily="34" charset="0"/>
                <a:cs typeface="Arial" panose="020B0604020202020204" pitchFamily="34" charset="0"/>
              </a:rPr>
              <a:t>In </a:t>
            </a:r>
            <a:r>
              <a:rPr lang="en-GB" i="1" dirty="0" smtClean="0">
                <a:latin typeface="Arial" panose="020B0604020202020204" pitchFamily="34" charset="0"/>
                <a:cs typeface="Arial" panose="020B0604020202020204" pitchFamily="34" charset="0"/>
              </a:rPr>
              <a:t>Ex Parte President of the Republic of South Africa: In re Constitutionality of the Liquor Bill</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[1999] ZACC 15; 2000 (1) SA 732 (CC)</a:t>
            </a:r>
            <a:r>
              <a:rPr lang="en-GB" dirty="0" smtClean="0">
                <a:latin typeface="Arial" panose="020B0604020202020204" pitchFamily="34" charset="0"/>
                <a:cs typeface="Arial" panose="020B0604020202020204" pitchFamily="34" charset="0"/>
              </a:rPr>
              <a:t> at par 26 the Constitutional Court stated: </a:t>
            </a:r>
          </a:p>
          <a:p>
            <a:pPr marL="457200" lvl="1" indent="0" algn="just">
              <a:buNone/>
            </a:pPr>
            <a:r>
              <a:rPr lang="en-GB" dirty="0" smtClean="0">
                <a:latin typeface="Arial" panose="020B0604020202020204" pitchFamily="34" charset="0"/>
                <a:cs typeface="Arial" panose="020B0604020202020204" pitchFamily="34" charset="0"/>
              </a:rPr>
              <a:t>“It would be formalistic in the extreme to hold a Bill invalid on the ground that those steering it through Parliament erred in good faith in assuming that it was required to be dealt with under the section 76 procedure, when the only consequence of their error was to give the NCOP more weight, and to make passage of the Bill by the National Assembly in the event of inter-cameral disputes more difficult.”</a:t>
            </a:r>
          </a:p>
          <a:p>
            <a:pPr lvl="1" algn="just"/>
            <a:r>
              <a:rPr lang="en-ZA" dirty="0" smtClean="0">
                <a:latin typeface="Arial" panose="020B0604020202020204" pitchFamily="34" charset="0"/>
                <a:cs typeface="Arial" panose="020B0604020202020204" pitchFamily="34" charset="0"/>
              </a:rPr>
              <a:t>In essence, the Court found that it would likely accept a classification where the JTM erred on the side of caution and classified a section 75 Bill, as one that should follow the procedure set out in section 76.</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8</a:t>
            </a:fld>
            <a:endParaRPr lang="en-GB" dirty="0"/>
          </a:p>
        </p:txBody>
      </p:sp>
    </p:spTree>
    <p:extLst>
      <p:ext uri="{BB962C8B-B14F-4D97-AF65-F5344CB8AC3E}">
        <p14:creationId xmlns:p14="http://schemas.microsoft.com/office/powerpoint/2010/main" val="1819803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9</a:t>
            </a:fld>
            <a:endParaRPr lang="en-GB" dirty="0"/>
          </a:p>
        </p:txBody>
      </p:sp>
    </p:spTree>
    <p:extLst>
      <p:ext uri="{BB962C8B-B14F-4D97-AF65-F5344CB8AC3E}">
        <p14:creationId xmlns:p14="http://schemas.microsoft.com/office/powerpoint/2010/main" val="3431787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Public submissions:</a:t>
            </a:r>
            <a:r>
              <a:rPr lang="en-ZA" b="1" baseline="0" dirty="0" smtClean="0"/>
              <a:t> </a:t>
            </a:r>
          </a:p>
          <a:p>
            <a:pPr marL="171450" indent="-171450">
              <a:buFont typeface="Arial" panose="020B0604020202020204" pitchFamily="34" charset="0"/>
              <a:buChar char="•"/>
            </a:pPr>
            <a:r>
              <a:rPr lang="en-GB" sz="1200" b="0" u="none" kern="1200" dirty="0" smtClean="0">
                <a:solidFill>
                  <a:schemeClr val="tx1"/>
                </a:solidFill>
                <a:effectLst/>
                <a:latin typeface="+mn-lt"/>
                <a:ea typeface="+mn-ea"/>
                <a:cs typeface="+mn-cs"/>
              </a:rPr>
              <a:t>The public commented </a:t>
            </a:r>
            <a:r>
              <a:rPr lang="en-GB" sz="1200" kern="1200" dirty="0" smtClean="0">
                <a:solidFill>
                  <a:schemeClr val="tx1"/>
                </a:solidFill>
                <a:effectLst/>
                <a:latin typeface="+mn-lt"/>
                <a:ea typeface="+mn-ea"/>
                <a:cs typeface="+mn-cs"/>
              </a:rPr>
              <a:t>significantly on the fair use principles brought in by the Bill as introduced.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A number of comments found the existing layout confusing or vague (AMCHAM, ANFASA, FMF; Kagiso, MNET, MPA SA, NFVF, SASFED; SASOL).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Some argued against fair use being included at all (IFPI – did not want an open ended model, CA, DALRO and PASA, FIAPF, IPA, PEN, Puku, RiSA, SAMRO, Spoor &amp; Fisher, STM).</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Some called for fair use to be broadened by including the words “such as” (ADA, Google SA, DFA, FXI, IFLA, Jaszi; LDC, LIASA and NCLIS, MMA, Nicholson, Palmedo, Reddam House, Sag, SAIIPL, SARUA, SAWC, UCT, URN, USLCA, Wikimedia ZA).</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Anton Mostert Chair: They were of the view that there is a failure in Bill to clearly to distinguish “fair dealing” from “fair use”. They stated that South Africa has adopted a system of fair-dealing exceptions, rather than fair use. In a system of fair-dealing exceptions, there are specified forms of exceptions or exempted acts that must be regarded as being fair. The US has adopted a “fair use” approach, which is a potentially open-ended system of exceptions where a particular act has to be measured against a set of factors to determine whether it will constitute copyright infringement. It is not clear whether the proposed legislation would amount to a system of fair dealing or fair use. For the avoidance of doubt, it is perfectly possible to have a hybrid system with fair use and a list of exceptions which are stated to constitute, prima facie, fair use. However, this should be clarified.</a:t>
            </a:r>
          </a:p>
          <a:p>
            <a:r>
              <a:rPr lang="en-ZA" sz="1200" b="1" kern="1200" baseline="0" dirty="0" smtClean="0">
                <a:solidFill>
                  <a:schemeClr val="tx1"/>
                </a:solidFill>
                <a:effectLst/>
                <a:latin typeface="+mn-lt"/>
                <a:ea typeface="+mn-ea"/>
                <a:cs typeface="+mn-cs"/>
              </a:rPr>
              <a:t>Consideration of comments</a:t>
            </a: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The Committee canvassed the use of ‘such as’ with stakeholders on 1 August 2017: The relevant portion of the summary of the public hearings reads: ‘The Committee asked for the stakeholders’ views on the incorporation of the doctrine of ‘fair use’, the use of the phrase ‘such as’ for exceptions…”. On 3 August 2017, there was further engagement on fair use.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Redraft: </a:t>
            </a:r>
            <a:r>
              <a:rPr lang="en-ZA" sz="1200" kern="1200" dirty="0" smtClean="0">
                <a:solidFill>
                  <a:schemeClr val="tx1"/>
                </a:solidFill>
                <a:effectLst/>
                <a:latin typeface="+mn-lt"/>
                <a:ea typeface="+mn-ea"/>
                <a:cs typeface="+mn-cs"/>
              </a:rPr>
              <a:t>Specifically related to the fair use provisions, the Copyright AB as introduced incorrectly inserted the fair use provision into section 12, as section 12 deals with general exceptions in respect of literary and musical works. As drafting conventions require that an Act must retain its structural integrity, this insertion thus had to be amended. That was done (taking into account the decision of the Committee (5</a:t>
            </a:r>
            <a:r>
              <a:rPr lang="en-ZA" sz="1200" kern="1200" baseline="30000" dirty="0" smtClean="0">
                <a:solidFill>
                  <a:schemeClr val="tx1"/>
                </a:solidFill>
                <a:effectLst/>
                <a:latin typeface="+mn-lt"/>
                <a:ea typeface="+mn-ea"/>
                <a:cs typeface="+mn-cs"/>
              </a:rPr>
              <a:t>th</a:t>
            </a:r>
            <a:r>
              <a:rPr lang="en-ZA" sz="1200" kern="1200" dirty="0" smtClean="0">
                <a:solidFill>
                  <a:schemeClr val="tx1"/>
                </a:solidFill>
                <a:effectLst/>
                <a:latin typeface="+mn-lt"/>
                <a:ea typeface="+mn-ea"/>
                <a:cs typeface="+mn-cs"/>
              </a:rPr>
              <a:t>) that the Copyright AB should reflect a hybrid system leaning towards fair use) by inserting new sections into the Copyright AB. The fair use provisions in the Copyright AB now starts with a section dealing with fair use, followed by exceptions that apply to all works, and then a section dealing with specific exceptions.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Specifically, including the words “such as” into the redrafted section 12A was done </a:t>
            </a:r>
            <a:r>
              <a:rPr lang="en-GB" sz="1200" u="sng" kern="1200" dirty="0" smtClean="0">
                <a:solidFill>
                  <a:schemeClr val="tx1"/>
                </a:solidFill>
                <a:effectLst/>
                <a:latin typeface="+mn-lt"/>
                <a:ea typeface="+mn-ea"/>
                <a:cs typeface="+mn-cs"/>
              </a:rPr>
              <a:t>because of public inputs that this phrase is necessary</a:t>
            </a:r>
            <a:r>
              <a:rPr lang="en-GB" sz="1200" kern="1200" dirty="0" smtClean="0">
                <a:solidFill>
                  <a:schemeClr val="tx1"/>
                </a:solidFill>
                <a:effectLst/>
                <a:latin typeface="+mn-lt"/>
                <a:ea typeface="+mn-ea"/>
                <a:cs typeface="+mn-cs"/>
              </a:rPr>
              <a:t> for the system to be fair use, or hybrid leaning towards fair use (as decided by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It was not introducing a new policy or concept into the Copyright AB. </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10</a:t>
            </a:fld>
            <a:endParaRPr lang="en-GB" dirty="0"/>
          </a:p>
        </p:txBody>
      </p:sp>
    </p:spTree>
    <p:extLst>
      <p:ext uri="{BB962C8B-B14F-4D97-AF65-F5344CB8AC3E}">
        <p14:creationId xmlns:p14="http://schemas.microsoft.com/office/powerpoint/2010/main" val="48754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B2992-7228-4E6E-8F12-3AB7DC497326}"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C552-6A5B-4BF1-BB55-2B7A7FF9C62A}"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2F1E1D-C516-4A49-A099-0CCB51BB930B}"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5E15-38DC-418C-B388-9DA420BC1D03}"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433E-9B5B-4F09-92D5-A0D66377F20D}" type="datetime1">
              <a:rPr lang="en-US" smtClean="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6E893-29D8-463B-8C06-58C06B15196D}" type="datetime1">
              <a:rPr lang="en-US" smtClean="0"/>
              <a:pPr/>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E7C2A7-1747-424D-ADA1-05BD21043047}" type="datetime1">
              <a:rPr lang="en-US" smtClean="0"/>
              <a:pPr/>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DFC-5E16-4968-A00D-F46E8E375FEE}" type="datetime1">
              <a:rPr lang="en-US" smtClean="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01CF6-6DB6-4719-8042-A6D57C36E399}" type="datetime1">
              <a:rPr lang="en-US" smtClean="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FBB4-D9A2-44A7-81BA-394A1337B862}" type="datetime1">
              <a:rPr lang="en-US" smtClean="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pPr/>
              <a:t>8/27/2020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dirty="0"/>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7"/>
            <a:ext cx="9394031" cy="634206"/>
          </a:xfrm>
        </p:spPr>
        <p:txBody>
          <a:bodyPr>
            <a:normAutofit fontScale="92500" lnSpcReduction="10000"/>
          </a:bodyPr>
          <a:lstStyle/>
          <a:p>
            <a:r>
              <a:rPr lang="en-US" sz="1800" b="1" dirty="0" smtClean="0">
                <a:latin typeface="Arial" charset="0"/>
                <a:ea typeface="Arial" charset="0"/>
                <a:cs typeface="Arial" charset="0"/>
              </a:rPr>
              <a:t>Section 79(1) referral of Performers’ Protection- and Copyright Amendment Bills</a:t>
            </a:r>
          </a:p>
          <a:p>
            <a:r>
              <a:rPr lang="en-US" sz="1800" b="1" dirty="0" smtClean="0">
                <a:latin typeface="Arial" charset="0"/>
                <a:ea typeface="Arial" charset="0"/>
                <a:cs typeface="Arial" charset="0"/>
              </a:rPr>
              <a:t>Procedural reservations</a:t>
            </a:r>
            <a:endParaRPr lang="en-US" sz="1800" b="1" dirty="0">
              <a:latin typeface="Arial" charset="0"/>
              <a:ea typeface="Arial" charset="0"/>
              <a:cs typeface="Arial" charset="0"/>
            </a:endParaRPr>
          </a:p>
        </p:txBody>
      </p:sp>
    </p:spTree>
    <p:extLst>
      <p:ext uri="{BB962C8B-B14F-4D97-AF65-F5344CB8AC3E}">
        <p14:creationId xmlns:p14="http://schemas.microsoft.com/office/powerpoint/2010/main" val="654494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370678"/>
            <a:ext cx="8734425" cy="674690"/>
          </a:xfrm>
        </p:spPr>
        <p:txBody>
          <a:bodyPr>
            <a:normAutofit/>
          </a:bodyPr>
          <a:lstStyle/>
          <a:p>
            <a:r>
              <a:rPr lang="en-ZA" sz="2400" b="1" dirty="0" smtClean="0">
                <a:latin typeface="Arial" panose="020B0604020202020204" pitchFamily="34" charset="0"/>
                <a:cs typeface="Arial" panose="020B0604020202020204" pitchFamily="34" charset="0"/>
              </a:rPr>
              <a:t>Public participation (fair use)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0538" y="1224116"/>
            <a:ext cx="9148762" cy="5240184"/>
          </a:xfrm>
        </p:spPr>
        <p:txBody>
          <a:bodyPr>
            <a:normAutofit fontScale="92500"/>
          </a:bodyPr>
          <a:lstStyle/>
          <a:p>
            <a:pPr algn="just"/>
            <a:r>
              <a:rPr lang="en-ZA" sz="2400" dirty="0" smtClean="0">
                <a:latin typeface="Arial" panose="020B0604020202020204" pitchFamily="34" charset="0"/>
                <a:cs typeface="Arial" panose="020B0604020202020204" pitchFamily="34" charset="0"/>
              </a:rPr>
              <a:t>Public comments: 3 systems: “fair use”, “fair dealing”, hybrid.</a:t>
            </a:r>
          </a:p>
          <a:p>
            <a:pPr lvl="1" algn="just"/>
            <a:r>
              <a:rPr lang="en-ZA" dirty="0"/>
              <a:t>1 August </a:t>
            </a:r>
            <a:r>
              <a:rPr lang="en-ZA" dirty="0" smtClean="0"/>
              <a:t>2017: ‘</a:t>
            </a:r>
            <a:r>
              <a:rPr lang="en-ZA" dirty="0"/>
              <a:t>The Committee asked for the stakeholders’ views on the incorporation of the doctrine of ‘fair use’, the use of the phrase ‘such as’ for exceptions…”. </a:t>
            </a:r>
            <a:endParaRPr lang="en-ZA" dirty="0" smtClean="0"/>
          </a:p>
          <a:p>
            <a:pPr lvl="1" algn="just"/>
            <a:r>
              <a:rPr lang="en-ZA" dirty="0" smtClean="0"/>
              <a:t>3 </a:t>
            </a:r>
            <a:r>
              <a:rPr lang="en-ZA" dirty="0"/>
              <a:t>August </a:t>
            </a:r>
            <a:r>
              <a:rPr lang="en-ZA" dirty="0" smtClean="0"/>
              <a:t>2017: Further </a:t>
            </a:r>
            <a:r>
              <a:rPr lang="en-ZA" dirty="0"/>
              <a:t>further engagement on fair use.</a:t>
            </a:r>
            <a:endParaRPr lang="en-GB" dirty="0"/>
          </a:p>
          <a:p>
            <a:pPr lvl="1" algn="just"/>
            <a:r>
              <a:rPr lang="en-ZA" sz="2200" dirty="0" smtClean="0">
                <a:latin typeface="Arial" panose="020B0604020202020204" pitchFamily="34" charset="0"/>
                <a:cs typeface="Arial" panose="020B0604020202020204" pitchFamily="34" charset="0"/>
              </a:rPr>
              <a:t>The Committee agreed on a hybrid system:</a:t>
            </a:r>
          </a:p>
          <a:p>
            <a:pPr lvl="2" algn="just"/>
            <a:r>
              <a:rPr lang="en-ZA" dirty="0" smtClean="0">
                <a:latin typeface="Arial" panose="020B0604020202020204" pitchFamily="34" charset="0"/>
                <a:cs typeface="Arial" panose="020B0604020202020204" pitchFamily="34" charset="0"/>
              </a:rPr>
              <a:t>Keep the list, but include “such as” (proposed by the public).</a:t>
            </a:r>
          </a:p>
          <a:p>
            <a:pPr algn="just"/>
            <a:r>
              <a:rPr lang="en-ZA" sz="2400" dirty="0" smtClean="0">
                <a:latin typeface="Arial" panose="020B0604020202020204" pitchFamily="34" charset="0"/>
                <a:cs typeface="Arial" panose="020B0604020202020204" pitchFamily="34" charset="0"/>
              </a:rPr>
              <a:t>The drafting of [B13-2017] criticised - Committee agreed to redraft.</a:t>
            </a:r>
          </a:p>
          <a:p>
            <a:pPr algn="just"/>
            <a:r>
              <a:rPr lang="en-ZA" sz="2400" dirty="0" smtClean="0">
                <a:latin typeface="Arial" panose="020B0604020202020204" pitchFamily="34" charset="0"/>
                <a:cs typeface="Arial" panose="020B0604020202020204" pitchFamily="34" charset="0"/>
              </a:rPr>
              <a:t>To comply with drafting conventions the insertion of fair use into section 12 had to be amended </a:t>
            </a:r>
            <a:r>
              <a:rPr lang="en-ZA" sz="2400" dirty="0" smtClean="0">
                <a:latin typeface="Arial" panose="020B0604020202020204" pitchFamily="34" charset="0"/>
                <a:cs typeface="Arial" panose="020B0604020202020204" pitchFamily="34" charset="0"/>
                <a:sym typeface="Wingdings" panose="05000000000000000000" pitchFamily="2" charset="2"/>
              </a:rPr>
              <a:t> new section 12A</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No need to publish for comments - content was mostly the same as the Bill as introduced (which was published). </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Changes made took public comments into account.</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Changes were thus not new matters that required inputs from the public. </a:t>
            </a:r>
            <a:endParaRPr lang="en-GB"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dirty="0"/>
          </a:p>
        </p:txBody>
      </p:sp>
    </p:spTree>
    <p:extLst>
      <p:ext uri="{BB962C8B-B14F-4D97-AF65-F5344CB8AC3E}">
        <p14:creationId xmlns:p14="http://schemas.microsoft.com/office/powerpoint/2010/main" val="125450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370678"/>
            <a:ext cx="8734425" cy="674690"/>
          </a:xfrm>
        </p:spPr>
        <p:txBody>
          <a:bodyPr>
            <a:normAutofit/>
          </a:bodyPr>
          <a:lstStyle/>
          <a:p>
            <a:r>
              <a:rPr lang="en-ZA" sz="2400" b="1" dirty="0" smtClean="0">
                <a:latin typeface="Arial" panose="020B0604020202020204" pitchFamily="34" charset="0"/>
                <a:cs typeface="Arial" panose="020B0604020202020204" pitchFamily="34" charset="0"/>
              </a:rPr>
              <a:t>Public participation (fair use) (3)</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8710" y="1045369"/>
            <a:ext cx="9270590" cy="5676108"/>
          </a:xfrm>
        </p:spPr>
        <p:txBody>
          <a:bodyPr>
            <a:normAutofit fontScale="70000" lnSpcReduction="20000"/>
          </a:bodyPr>
          <a:lstStyle/>
          <a:p>
            <a:pPr marL="0" indent="0" algn="just">
              <a:buNone/>
            </a:pPr>
            <a:r>
              <a:rPr lang="en-ZA" sz="2900" dirty="0" smtClean="0">
                <a:latin typeface="Arial" panose="020B0604020202020204" pitchFamily="34" charset="0"/>
                <a:cs typeface="Arial" panose="020B0604020202020204" pitchFamily="34" charset="0"/>
              </a:rPr>
              <a:t>Legal requirements iro public participation</a:t>
            </a:r>
            <a:endParaRPr lang="en-ZA" sz="2600" dirty="0" smtClean="0">
              <a:latin typeface="Arial" panose="020B0604020202020204" pitchFamily="34" charset="0"/>
              <a:cs typeface="Arial" panose="020B0604020202020204" pitchFamily="34" charset="0"/>
            </a:endParaRPr>
          </a:p>
          <a:p>
            <a:r>
              <a:rPr lang="en-ZA" sz="2900" dirty="0" smtClean="0">
                <a:latin typeface="Arial" panose="020B0604020202020204" pitchFamily="34" charset="0"/>
                <a:cs typeface="Arial" panose="020B0604020202020204" pitchFamily="34" charset="0"/>
              </a:rPr>
              <a:t>S59: </a:t>
            </a:r>
            <a:r>
              <a:rPr lang="en-ZA" sz="2600" dirty="0" smtClean="0">
                <a:latin typeface="Arial" panose="020B0604020202020204" pitchFamily="34" charset="0"/>
                <a:cs typeface="Arial" panose="020B0604020202020204" pitchFamily="34" charset="0"/>
              </a:rPr>
              <a:t>“</a:t>
            </a:r>
            <a:r>
              <a:rPr lang="en-ZA" sz="2600" dirty="0" smtClean="0"/>
              <a:t>The </a:t>
            </a:r>
            <a:r>
              <a:rPr lang="en-ZA" sz="2600" dirty="0"/>
              <a:t>National Assembly </a:t>
            </a:r>
            <a:r>
              <a:rPr lang="en-ZA" sz="2600" dirty="0" smtClean="0"/>
              <a:t>must… </a:t>
            </a:r>
            <a:r>
              <a:rPr lang="en-ZA" sz="2600" dirty="0"/>
              <a:t>facilitate public involvement in the legislative and </a:t>
            </a:r>
            <a:r>
              <a:rPr lang="en-ZA" sz="2600" dirty="0" smtClean="0"/>
              <a:t>other processes </a:t>
            </a:r>
            <a:r>
              <a:rPr lang="en-ZA" sz="2600" dirty="0"/>
              <a:t>of the Assembly and its committees</a:t>
            </a:r>
            <a:r>
              <a:rPr lang="en-ZA" sz="2600" dirty="0" smtClean="0"/>
              <a:t>;”</a:t>
            </a:r>
          </a:p>
          <a:p>
            <a:r>
              <a:rPr lang="en-ZA" sz="2900" i="1" dirty="0" smtClean="0"/>
              <a:t>Doctors for life </a:t>
            </a:r>
            <a:r>
              <a:rPr lang="en-ZA" sz="2900" dirty="0" smtClean="0"/>
              <a:t>case:</a:t>
            </a:r>
          </a:p>
          <a:p>
            <a:pPr lvl="1"/>
            <a:r>
              <a:rPr lang="en-ZA" sz="2600" dirty="0"/>
              <a:t>“What is ultimately important is that a legislature has taken steps to afford the public a reasonable opportunity to participate effectively in the law-making process</a:t>
            </a:r>
            <a:r>
              <a:rPr lang="en-ZA" sz="2600" dirty="0" smtClean="0"/>
              <a:t>.”</a:t>
            </a:r>
          </a:p>
          <a:p>
            <a:r>
              <a:rPr lang="en-GB" sz="2900" i="1" dirty="0" smtClean="0"/>
              <a:t>SAVA </a:t>
            </a:r>
            <a:r>
              <a:rPr lang="en-GB" sz="2900" dirty="0" smtClean="0"/>
              <a:t>case: </a:t>
            </a:r>
          </a:p>
          <a:p>
            <a:pPr lvl="1"/>
            <a:r>
              <a:rPr lang="en-GB" sz="2600" dirty="0"/>
              <a:t>W</a:t>
            </a:r>
            <a:r>
              <a:rPr lang="en-GB" sz="2600" dirty="0" smtClean="0"/>
              <a:t>here </a:t>
            </a:r>
            <a:r>
              <a:rPr lang="en-GB" sz="2600" dirty="0"/>
              <a:t>a committee makes a material amendment to a Bill, it triggers a duty on that committee to invite further public comment. </a:t>
            </a:r>
            <a:endParaRPr lang="en-GB" sz="2600" dirty="0" smtClean="0"/>
          </a:p>
          <a:p>
            <a:pPr lvl="1"/>
            <a:r>
              <a:rPr lang="en-GB" sz="2600" dirty="0" smtClean="0"/>
              <a:t>A </a:t>
            </a:r>
            <a:r>
              <a:rPr lang="en-GB" sz="2600" dirty="0"/>
              <a:t>whole sector </a:t>
            </a:r>
            <a:r>
              <a:rPr lang="en-GB" sz="2600" dirty="0" smtClean="0"/>
              <a:t>was being included (is in the Act, but was not yet in mentioned in the Bill)</a:t>
            </a:r>
          </a:p>
          <a:p>
            <a:r>
              <a:rPr lang="en-ZA" sz="2900" i="1" dirty="0" smtClean="0"/>
              <a:t>Truworths </a:t>
            </a:r>
            <a:r>
              <a:rPr lang="en-ZA" sz="2900" dirty="0" smtClean="0"/>
              <a:t>case</a:t>
            </a:r>
          </a:p>
          <a:p>
            <a:pPr lvl="1"/>
            <a:r>
              <a:rPr lang="en-ZA" sz="2600" dirty="0"/>
              <a:t>“[43] It was submitted, correctly, on behalf of the respondents, that the Minister is </a:t>
            </a:r>
            <a:r>
              <a:rPr lang="en-ZA" sz="2600" u="sng" dirty="0"/>
              <a:t>not obliged to re-advertise for comment</a:t>
            </a:r>
            <a:r>
              <a:rPr lang="en-ZA" sz="2600" dirty="0"/>
              <a:t>. However,  where  the  Minister  changes  the draft regulations in a </a:t>
            </a:r>
            <a:r>
              <a:rPr lang="en-ZA" sz="2600" u="sng" dirty="0"/>
              <a:t>material respect</a:t>
            </a:r>
            <a:r>
              <a:rPr lang="en-ZA" sz="2600" dirty="0"/>
              <a:t>, calling for further comment might  under  certain circumstances  be advisable</a:t>
            </a:r>
            <a:r>
              <a:rPr lang="en-ZA" sz="2600" dirty="0" smtClean="0"/>
              <a:t>.”</a:t>
            </a:r>
          </a:p>
          <a:p>
            <a:endParaRPr lang="en-ZA" sz="2600" dirty="0" smtClean="0"/>
          </a:p>
          <a:p>
            <a:r>
              <a:rPr lang="en-ZA" sz="2900" dirty="0" smtClean="0"/>
              <a:t>The fair use clauses </a:t>
            </a:r>
            <a:r>
              <a:rPr lang="en-ZA" sz="2900" dirty="0"/>
              <a:t>were shuffled </a:t>
            </a:r>
            <a:r>
              <a:rPr lang="en-ZA" sz="2900" dirty="0" smtClean="0"/>
              <a:t>around </a:t>
            </a:r>
            <a:r>
              <a:rPr lang="en-ZA" sz="2900" dirty="0"/>
              <a:t>and </a:t>
            </a:r>
            <a:r>
              <a:rPr lang="en-ZA" sz="2900" dirty="0" smtClean="0"/>
              <a:t>took into account public comments received. </a:t>
            </a:r>
          </a:p>
          <a:p>
            <a:r>
              <a:rPr lang="en-ZA" sz="2900" dirty="0" smtClean="0"/>
              <a:t>The fair use clauses were however NOT new </a:t>
            </a:r>
            <a:r>
              <a:rPr lang="en-ZA" sz="2900" dirty="0"/>
              <a:t>/ substantive and </a:t>
            </a:r>
            <a:r>
              <a:rPr lang="en-ZA" sz="2900" dirty="0" smtClean="0"/>
              <a:t>thus did not have to be subject to consultation </a:t>
            </a:r>
            <a:r>
              <a:rPr lang="en-ZA" sz="2900" dirty="0"/>
              <a:t>again</a:t>
            </a:r>
            <a:r>
              <a:rPr lang="en-ZA" sz="2900" dirty="0" smtClean="0"/>
              <a:t>.</a:t>
            </a:r>
          </a:p>
          <a:p>
            <a:pPr lvl="1"/>
            <a:endParaRPr lang="en-ZA" sz="2600" i="1" dirty="0"/>
          </a:p>
          <a:p>
            <a:endParaRPr lang="en-GB" dirty="0"/>
          </a:p>
          <a:p>
            <a:endParaRPr lang="en-ZA" dirty="0" smtClean="0"/>
          </a:p>
          <a:p>
            <a:endParaRPr lang="en-GB"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dirty="0"/>
          </a:p>
        </p:txBody>
      </p:sp>
    </p:spTree>
    <p:extLst>
      <p:ext uri="{BB962C8B-B14F-4D97-AF65-F5344CB8AC3E}">
        <p14:creationId xmlns:p14="http://schemas.microsoft.com/office/powerpoint/2010/main" val="338299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8" y="548008"/>
            <a:ext cx="9224962" cy="666752"/>
          </a:xfrm>
        </p:spPr>
        <p:txBody>
          <a:bodyPr>
            <a:normAutofit/>
          </a:bodyPr>
          <a:lstStyle/>
          <a:p>
            <a:r>
              <a:rPr lang="en-ZA" sz="2400" b="1" dirty="0" smtClean="0">
                <a:latin typeface="Arial" panose="020B0604020202020204" pitchFamily="34" charset="0"/>
                <a:cs typeface="Arial" panose="020B0604020202020204" pitchFamily="34" charset="0"/>
              </a:rPr>
              <a:t>Public </a:t>
            </a:r>
            <a:r>
              <a:rPr lang="en-ZA" sz="2400" b="1" dirty="0">
                <a:latin typeface="Arial" panose="020B0604020202020204" pitchFamily="34" charset="0"/>
                <a:cs typeface="Arial" panose="020B0604020202020204" pitchFamily="34" charset="0"/>
              </a:rPr>
              <a:t>participation (fair use) </a:t>
            </a:r>
            <a:r>
              <a:rPr lang="en-ZA" sz="2400" b="1" dirty="0" smtClean="0">
                <a:latin typeface="Arial" panose="020B0604020202020204" pitchFamily="34" charset="0"/>
                <a:cs typeface="Arial" panose="020B0604020202020204" pitchFamily="34" charset="0"/>
              </a:rPr>
              <a:t>– possible actions</a:t>
            </a:r>
            <a:endParaRPr lang="en-GB" sz="2400" dirty="0"/>
          </a:p>
        </p:txBody>
      </p:sp>
      <p:sp>
        <p:nvSpPr>
          <p:cNvPr id="3" name="Content Placeholder 2"/>
          <p:cNvSpPr>
            <a:spLocks noGrp="1"/>
          </p:cNvSpPr>
          <p:nvPr>
            <p:ph idx="1"/>
          </p:nvPr>
        </p:nvSpPr>
        <p:spPr>
          <a:xfrm>
            <a:off x="300038" y="1214759"/>
            <a:ext cx="9360156" cy="5506717"/>
          </a:xfrm>
        </p:spPr>
        <p:txBody>
          <a:bodyPr>
            <a:noAutofit/>
          </a:bodyPr>
          <a:lstStyle/>
          <a:p>
            <a:pPr algn="just"/>
            <a:r>
              <a:rPr lang="en-GB" sz="1800" dirty="0" smtClean="0">
                <a:latin typeface="Arial" panose="020B0604020202020204" pitchFamily="34" charset="0"/>
                <a:cs typeface="Arial" panose="020B0604020202020204" pitchFamily="34" charset="0"/>
              </a:rPr>
              <a:t>Advice: There was sufficient public </a:t>
            </a:r>
            <a:r>
              <a:rPr lang="en-GB" sz="1800" dirty="0">
                <a:latin typeface="Arial" panose="020B0604020202020204" pitchFamily="34" charset="0"/>
                <a:cs typeface="Arial" panose="020B0604020202020204" pitchFamily="34" charset="0"/>
              </a:rPr>
              <a:t>involvement </a:t>
            </a:r>
            <a:r>
              <a:rPr lang="en-GB" sz="1800" dirty="0" smtClean="0">
                <a:latin typeface="Arial" panose="020B0604020202020204" pitchFamily="34" charset="0"/>
                <a:cs typeface="Arial" panose="020B0604020202020204" pitchFamily="34" charset="0"/>
              </a:rPr>
              <a:t>on which system of exceptions to use (hybrid “fair use”). </a:t>
            </a:r>
            <a:endParaRPr lang="en-GB" sz="1800" dirty="0">
              <a:latin typeface="Arial" panose="020B0604020202020204" pitchFamily="34" charset="0"/>
              <a:cs typeface="Arial" panose="020B0604020202020204" pitchFamily="34" charset="0"/>
            </a:endParaRPr>
          </a:p>
          <a:p>
            <a:pPr marL="0" indent="0" algn="just">
              <a:buNone/>
            </a:pPr>
            <a:endParaRPr lang="en-ZA" sz="1800" dirty="0" smtClean="0">
              <a:latin typeface="Arial" panose="020B0604020202020204" pitchFamily="34" charset="0"/>
              <a:cs typeface="Arial" panose="020B0604020202020204" pitchFamily="34" charset="0"/>
            </a:endParaRPr>
          </a:p>
          <a:p>
            <a:pPr marL="0" indent="0" algn="just">
              <a:buNone/>
            </a:pPr>
            <a:r>
              <a:rPr lang="en-ZA" sz="1800" b="1" dirty="0" smtClean="0">
                <a:latin typeface="Arial" panose="020B0604020202020204" pitchFamily="34" charset="0"/>
                <a:cs typeface="Arial" panose="020B0604020202020204" pitchFamily="34" charset="0"/>
              </a:rPr>
              <a:t>Possible action 1:</a:t>
            </a:r>
            <a:endParaRPr lang="en-GB" sz="1800" b="1" dirty="0" smtClean="0">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If </a:t>
            </a:r>
            <a:r>
              <a:rPr lang="en-ZA" sz="1800" dirty="0">
                <a:latin typeface="Arial" panose="020B0604020202020204" pitchFamily="34" charset="0"/>
                <a:cs typeface="Arial" panose="020B0604020202020204" pitchFamily="34" charset="0"/>
              </a:rPr>
              <a:t>the Committee </a:t>
            </a:r>
            <a:r>
              <a:rPr lang="en-ZA" sz="1800" dirty="0" smtClean="0">
                <a:latin typeface="Arial" panose="020B0604020202020204" pitchFamily="34" charset="0"/>
                <a:cs typeface="Arial" panose="020B0604020202020204" pitchFamily="34" charset="0"/>
              </a:rPr>
              <a:t>agrees with our advice, </a:t>
            </a:r>
            <a:r>
              <a:rPr lang="en-ZA" sz="1800" dirty="0">
                <a:latin typeface="Arial" panose="020B0604020202020204" pitchFamily="34" charset="0"/>
                <a:cs typeface="Arial" panose="020B0604020202020204" pitchFamily="34" charset="0"/>
              </a:rPr>
              <a:t>it may report to the House that it does not agree with the President’s reservation related to </a:t>
            </a:r>
            <a:r>
              <a:rPr lang="en-ZA" sz="1800" dirty="0" smtClean="0">
                <a:latin typeface="Arial" panose="020B0604020202020204" pitchFamily="34" charset="0"/>
                <a:cs typeface="Arial" panose="020B0604020202020204" pitchFamily="34" charset="0"/>
              </a:rPr>
              <a:t>facilitation of public participation on ”fair use”.</a:t>
            </a:r>
            <a:endParaRPr lang="en-GB" sz="1800" dirty="0" smtClean="0">
              <a:latin typeface="Arial" panose="020B0604020202020204" pitchFamily="34" charset="0"/>
              <a:cs typeface="Arial" panose="020B0604020202020204" pitchFamily="34" charset="0"/>
            </a:endParaRPr>
          </a:p>
          <a:p>
            <a:pPr marL="0" indent="0" algn="just">
              <a:buNone/>
            </a:pPr>
            <a:r>
              <a:rPr lang="en-ZA" sz="1800" b="1" dirty="0" smtClean="0">
                <a:latin typeface="Arial" panose="020B0604020202020204" pitchFamily="34" charset="0"/>
                <a:cs typeface="Arial" panose="020B0604020202020204" pitchFamily="34" charset="0"/>
              </a:rPr>
              <a:t>Possible action 2:</a:t>
            </a:r>
            <a:endParaRPr lang="en-GB" sz="1800" b="1" dirty="0" smtClean="0">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If the Committee disagrees with our advice, or is uncertain about whether sufficient public participation did occur:</a:t>
            </a:r>
          </a:p>
          <a:p>
            <a:pPr marL="722313" lvl="1" indent="-457200" algn="just"/>
            <a:r>
              <a:rPr lang="en-ZA" sz="1800" dirty="0" smtClean="0">
                <a:latin typeface="Arial" panose="020B0604020202020204" pitchFamily="34" charset="0"/>
                <a:cs typeface="Arial" panose="020B0604020202020204" pitchFamily="34" charset="0"/>
              </a:rPr>
              <a:t>The </a:t>
            </a:r>
            <a:r>
              <a:rPr lang="en-GB" sz="1800" dirty="0" smtClean="0">
                <a:latin typeface="Arial" panose="020B0604020202020204" pitchFamily="34" charset="0"/>
                <a:cs typeface="Arial" panose="020B0604020202020204" pitchFamily="34" charset="0"/>
              </a:rPr>
              <a:t>courts </a:t>
            </a:r>
            <a:r>
              <a:rPr lang="en-GB" sz="1800" dirty="0">
                <a:latin typeface="Arial" panose="020B0604020202020204" pitchFamily="34" charset="0"/>
                <a:cs typeface="Arial" panose="020B0604020202020204" pitchFamily="34" charset="0"/>
              </a:rPr>
              <a:t>regard Parliament to have significant discretion when it comes to the facilitation of public </a:t>
            </a:r>
            <a:r>
              <a:rPr lang="en-GB" sz="1800" dirty="0" smtClean="0">
                <a:latin typeface="Arial" panose="020B0604020202020204" pitchFamily="34" charset="0"/>
                <a:cs typeface="Arial" panose="020B0604020202020204" pitchFamily="34" charset="0"/>
              </a:rPr>
              <a:t>involvement (S59).</a:t>
            </a:r>
          </a:p>
          <a:p>
            <a:pPr marL="722313" lvl="1" indent="-457200" algn="just"/>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Committee (6</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may decide to request further submissions from the </a:t>
            </a:r>
            <a:r>
              <a:rPr lang="en-GB" sz="1800" dirty="0" smtClean="0">
                <a:latin typeface="Arial" panose="020B0604020202020204" pitchFamily="34" charset="0"/>
                <a:cs typeface="Arial" panose="020B0604020202020204" pitchFamily="34" charset="0"/>
              </a:rPr>
              <a:t>public and will then </a:t>
            </a:r>
            <a:r>
              <a:rPr lang="en-ZA" sz="1800" dirty="0" smtClean="0">
                <a:latin typeface="Arial" panose="020B0604020202020204" pitchFamily="34" charset="0"/>
                <a:cs typeface="Arial" panose="020B0604020202020204" pitchFamily="34" charset="0"/>
              </a:rPr>
              <a:t>report </a:t>
            </a:r>
            <a:r>
              <a:rPr lang="en-ZA" sz="1800" dirty="0">
                <a:latin typeface="Arial" panose="020B0604020202020204" pitchFamily="34" charset="0"/>
                <a:cs typeface="Arial" panose="020B0604020202020204" pitchFamily="34" charset="0"/>
              </a:rPr>
              <a:t>to the House </a:t>
            </a:r>
            <a:r>
              <a:rPr lang="en-ZA" sz="1800" dirty="0" smtClean="0">
                <a:latin typeface="Arial" panose="020B0604020202020204" pitchFamily="34" charset="0"/>
                <a:cs typeface="Arial" panose="020B0604020202020204" pitchFamily="34" charset="0"/>
              </a:rPr>
              <a:t>that it recommends that the relevant clauses be advertised.</a:t>
            </a:r>
            <a:endParaRPr lang="en-GB" sz="1800" dirty="0">
              <a:latin typeface="Arial" panose="020B0604020202020204" pitchFamily="34" charset="0"/>
              <a:cs typeface="Arial" panose="020B0604020202020204" pitchFamily="34" charset="0"/>
            </a:endParaRPr>
          </a:p>
          <a:p>
            <a:pPr marL="0" indent="-280987" algn="just"/>
            <a:r>
              <a:rPr lang="en-GB" sz="1800" dirty="0" smtClean="0">
                <a:latin typeface="Arial" panose="020B0604020202020204" pitchFamily="34" charset="0"/>
                <a:cs typeface="Arial" panose="020B0604020202020204" pitchFamily="34" charset="0"/>
              </a:rPr>
              <a:t>Reminder: Joint </a:t>
            </a:r>
            <a:r>
              <a:rPr lang="en-GB" sz="1800" dirty="0">
                <a:latin typeface="Arial" panose="020B0604020202020204" pitchFamily="34" charset="0"/>
                <a:cs typeface="Arial" panose="020B0604020202020204" pitchFamily="34" charset="0"/>
              </a:rPr>
              <a:t>Rule 203(2)(</a:t>
            </a:r>
            <a:r>
              <a:rPr lang="en-GB" sz="1800" dirty="0" smtClean="0">
                <a:latin typeface="Arial" panose="020B0604020202020204" pitchFamily="34" charset="0"/>
                <a:cs typeface="Arial" panose="020B0604020202020204" pitchFamily="34" charset="0"/>
              </a:rPr>
              <a:t>a - </a:t>
            </a:r>
            <a:r>
              <a:rPr lang="en-GB" sz="1800" dirty="0">
                <a:latin typeface="Arial" panose="020B0604020202020204" pitchFamily="34" charset="0"/>
                <a:cs typeface="Arial" panose="020B0604020202020204" pitchFamily="34" charset="0"/>
              </a:rPr>
              <a:t>confine </a:t>
            </a:r>
            <a:r>
              <a:rPr lang="en-GB" sz="1800" dirty="0" smtClean="0">
                <a:latin typeface="Arial" panose="020B0604020202020204" pitchFamily="34" charset="0"/>
                <a:cs typeface="Arial" panose="020B0604020202020204" pitchFamily="34" charset="0"/>
              </a:rPr>
              <a:t>to </a:t>
            </a:r>
            <a:r>
              <a:rPr lang="en-GB" sz="1800" dirty="0">
                <a:latin typeface="Arial" panose="020B0604020202020204" pitchFamily="34" charset="0"/>
                <a:cs typeface="Arial" panose="020B0604020202020204" pitchFamily="34" charset="0"/>
              </a:rPr>
              <a:t>the President’s </a:t>
            </a:r>
            <a:r>
              <a:rPr lang="en-GB" sz="1800" dirty="0" smtClean="0">
                <a:latin typeface="Arial" panose="020B0604020202020204" pitchFamily="34" charset="0"/>
                <a:cs typeface="Arial" panose="020B0604020202020204" pitchFamily="34" charset="0"/>
              </a:rPr>
              <a:t>reservations.</a:t>
            </a:r>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dirty="0"/>
          </a:p>
        </p:txBody>
      </p:sp>
    </p:spTree>
    <p:extLst>
      <p:ext uri="{BB962C8B-B14F-4D97-AF65-F5344CB8AC3E}">
        <p14:creationId xmlns:p14="http://schemas.microsoft.com/office/powerpoint/2010/main" val="250771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31796"/>
            <a:ext cx="8543925" cy="809627"/>
          </a:xfrm>
        </p:spPr>
        <p:txBody>
          <a:bodyPr>
            <a:normAutofit/>
          </a:bodyPr>
          <a:lstStyle/>
          <a:p>
            <a:r>
              <a:rPr lang="en-ZA" sz="2400" b="1" dirty="0" smtClean="0">
                <a:latin typeface="Arial" panose="020B0604020202020204" pitchFamily="34" charset="0"/>
                <a:cs typeface="Arial" panose="020B0604020202020204" pitchFamily="34" charset="0"/>
              </a:rPr>
              <a:t>Procedural reservations</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7500" y="1524000"/>
            <a:ext cx="9245600" cy="4940300"/>
          </a:xfrm>
        </p:spPr>
        <p:txBody>
          <a:bodyPr>
            <a:normAutofit/>
          </a:bodyPr>
          <a:lstStyle/>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Tagging: the Bills should have been classified as section 76 Bills as they fall in the functional areas of “trade” and “cultural matters”.</a:t>
            </a:r>
          </a:p>
          <a:p>
            <a:pPr marL="355600" indent="-355600" algn="just">
              <a:buFont typeface="+mj-lt"/>
              <a:buAutoNum type="arabicPeriod"/>
            </a:pPr>
            <a:endParaRPr lang="en-ZA" sz="2400" dirty="0" smtClean="0">
              <a:latin typeface="Arial" panose="020B0604020202020204" pitchFamily="34" charset="0"/>
              <a:cs typeface="Arial" panose="020B0604020202020204" pitchFamily="34" charset="0"/>
            </a:endParaRPr>
          </a:p>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Lack of public participation related to fair use</a:t>
            </a:r>
            <a:r>
              <a:rPr lang="en-GB" sz="2400" dirty="0" smtClean="0">
                <a:latin typeface="Arial" panose="020B0604020202020204" pitchFamily="34" charset="0"/>
                <a:cs typeface="Arial" panose="020B0604020202020204" pitchFamily="34" charset="0"/>
              </a:rPr>
              <a:t>.</a:t>
            </a:r>
          </a:p>
          <a:p>
            <a:pPr marL="355600" indent="-355600" algn="just">
              <a:buFont typeface="+mj-lt"/>
              <a:buAutoNum type="arabicPeriod"/>
            </a:pPr>
            <a:endParaRPr lang="en-GB" sz="2400" dirty="0" smtClean="0">
              <a:latin typeface="Arial" panose="020B0604020202020204" pitchFamily="34" charset="0"/>
              <a:cs typeface="Arial" panose="020B0604020202020204" pitchFamily="34" charset="0"/>
            </a:endParaRPr>
          </a:p>
          <a:p>
            <a:pPr marL="457200" indent="-457200" algn="just">
              <a:buFont typeface="+mj-lt"/>
              <a:buAutoNum type="arabicPeriod"/>
            </a:pP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dirty="0"/>
          </a:p>
        </p:txBody>
      </p:sp>
    </p:spTree>
    <p:extLst>
      <p:ext uri="{BB962C8B-B14F-4D97-AF65-F5344CB8AC3E}">
        <p14:creationId xmlns:p14="http://schemas.microsoft.com/office/powerpoint/2010/main" val="302513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18427"/>
            <a:ext cx="8543925" cy="977899"/>
          </a:xfrm>
        </p:spPr>
        <p:txBody>
          <a:bodyPr>
            <a:normAutofit/>
          </a:bodyPr>
          <a:lstStyle/>
          <a:p>
            <a:r>
              <a:rPr lang="en-ZA" sz="2400" b="1" dirty="0" smtClean="0">
                <a:latin typeface="Arial" panose="020B0604020202020204" pitchFamily="34" charset="0"/>
                <a:cs typeface="Arial" panose="020B0604020202020204" pitchFamily="34" charset="0"/>
              </a:rPr>
              <a:t>Tagging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961901"/>
            <a:ext cx="9271000" cy="5896099"/>
          </a:xfrm>
        </p:spPr>
        <p:txBody>
          <a:bodyPr>
            <a:normAutofit fontScale="32500" lnSpcReduction="20000"/>
          </a:bodyPr>
          <a:lstStyle/>
          <a:p>
            <a:pPr marL="0" indent="0" algn="just">
              <a:buNone/>
            </a:pPr>
            <a:r>
              <a:rPr lang="en-ZA" sz="6000" dirty="0" smtClean="0">
                <a:latin typeface="Arial" panose="020B0604020202020204" pitchFamily="34" charset="0"/>
                <a:cs typeface="Arial" panose="020B0604020202020204" pitchFamily="34" charset="0"/>
              </a:rPr>
              <a:t>The Performers’ Protection AB (PPAB) deals with the following:</a:t>
            </a:r>
            <a:endParaRPr lang="en-ZA" sz="5000" dirty="0" smtClean="0">
              <a:latin typeface="Arial" panose="020B0604020202020204" pitchFamily="34" charset="0"/>
              <a:cs typeface="Arial" panose="020B0604020202020204" pitchFamily="34" charset="0"/>
            </a:endParaRPr>
          </a:p>
          <a:p>
            <a:pPr algn="just">
              <a:lnSpc>
                <a:spcPct val="120000"/>
              </a:lnSpc>
            </a:pPr>
            <a:r>
              <a:rPr lang="en-ZA" sz="5000" dirty="0" smtClean="0">
                <a:latin typeface="Arial" panose="020B0604020202020204" pitchFamily="34" charset="0"/>
                <a:cs typeface="Arial" panose="020B0604020202020204" pitchFamily="34" charset="0"/>
              </a:rPr>
              <a:t>Sets out the </a:t>
            </a:r>
            <a:r>
              <a:rPr lang="en-ZA" sz="5000" dirty="0">
                <a:latin typeface="Arial" panose="020B0604020202020204" pitchFamily="34" charset="0"/>
                <a:cs typeface="Arial" panose="020B0604020202020204" pitchFamily="34" charset="0"/>
              </a:rPr>
              <a:t>economic </a:t>
            </a:r>
            <a:r>
              <a:rPr lang="en-ZA" sz="5000" dirty="0" smtClean="0">
                <a:latin typeface="Arial" panose="020B0604020202020204" pitchFamily="34" charset="0"/>
                <a:cs typeface="Arial" panose="020B0604020202020204" pitchFamily="34" charset="0"/>
              </a:rPr>
              <a:t>and moral rights of performers;</a:t>
            </a:r>
          </a:p>
          <a:p>
            <a:pPr algn="just">
              <a:lnSpc>
                <a:spcPct val="120000"/>
              </a:lnSpc>
            </a:pPr>
            <a:r>
              <a:rPr lang="en-ZA" sz="5000" dirty="0" smtClean="0">
                <a:latin typeface="Arial" panose="020B0604020202020204" pitchFamily="34" charset="0"/>
                <a:cs typeface="Arial" panose="020B0604020202020204" pitchFamily="34" charset="0"/>
              </a:rPr>
              <a:t>Where </a:t>
            </a:r>
            <a:r>
              <a:rPr lang="en-ZA" sz="5000" dirty="0">
                <a:latin typeface="Arial" panose="020B0604020202020204" pitchFamily="34" charset="0"/>
                <a:cs typeface="Arial" panose="020B0604020202020204" pitchFamily="34" charset="0"/>
              </a:rPr>
              <a:t>a performer consents to fixation of a </a:t>
            </a:r>
            <a:r>
              <a:rPr lang="en-ZA" sz="5000" dirty="0" smtClean="0">
                <a:latin typeface="Arial" panose="020B0604020202020204" pitchFamily="34" charset="0"/>
                <a:cs typeface="Arial" panose="020B0604020202020204" pitchFamily="34" charset="0"/>
              </a:rPr>
              <a:t>performance, certain rights of the performer are transferred to the producer – the consent to fixation must be set out in a written agreement;</a:t>
            </a:r>
            <a:endParaRPr lang="en-ZA" sz="5000" dirty="0">
              <a:latin typeface="Arial" panose="020B0604020202020204" pitchFamily="34" charset="0"/>
              <a:cs typeface="Arial" panose="020B0604020202020204" pitchFamily="34" charset="0"/>
            </a:endParaRPr>
          </a:p>
          <a:p>
            <a:pPr algn="just">
              <a:lnSpc>
                <a:spcPct val="120000"/>
              </a:lnSpc>
            </a:pPr>
            <a:r>
              <a:rPr lang="en-ZA" sz="5000" dirty="0" smtClean="0">
                <a:latin typeface="Arial" panose="020B0604020202020204" pitchFamily="34" charset="0"/>
                <a:cs typeface="Arial" panose="020B0604020202020204" pitchFamily="34" charset="0"/>
              </a:rPr>
              <a:t>Sets out the rights </a:t>
            </a:r>
            <a:r>
              <a:rPr lang="en-ZA" sz="5000" dirty="0">
                <a:latin typeface="Arial" panose="020B0604020202020204" pitchFamily="34" charset="0"/>
                <a:cs typeface="Arial" panose="020B0604020202020204" pitchFamily="34" charset="0"/>
              </a:rPr>
              <a:t>of producers of sound </a:t>
            </a:r>
            <a:r>
              <a:rPr lang="en-ZA" sz="5000" dirty="0" smtClean="0">
                <a:latin typeface="Arial" panose="020B0604020202020204" pitchFamily="34" charset="0"/>
                <a:cs typeface="Arial" panose="020B0604020202020204" pitchFamily="34" charset="0"/>
              </a:rPr>
              <a:t>recordings;</a:t>
            </a:r>
          </a:p>
          <a:p>
            <a:pPr algn="just">
              <a:lnSpc>
                <a:spcPct val="120000"/>
              </a:lnSpc>
            </a:pPr>
            <a:r>
              <a:rPr lang="en-ZA" sz="5000" dirty="0" smtClean="0">
                <a:latin typeface="Arial" panose="020B0604020202020204" pitchFamily="34" charset="0"/>
                <a:cs typeface="Arial" panose="020B0604020202020204" pitchFamily="34" charset="0"/>
              </a:rPr>
              <a:t>Broadening restrictions on </a:t>
            </a:r>
            <a:r>
              <a:rPr lang="en-ZA" sz="5000" dirty="0">
                <a:latin typeface="Arial" panose="020B0604020202020204" pitchFamily="34" charset="0"/>
                <a:cs typeface="Arial" panose="020B0604020202020204" pitchFamily="34" charset="0"/>
              </a:rPr>
              <a:t>the use of </a:t>
            </a:r>
            <a:r>
              <a:rPr lang="en-ZA" sz="5000" dirty="0" smtClean="0">
                <a:latin typeface="Arial" panose="020B0604020202020204" pitchFamily="34" charset="0"/>
                <a:cs typeface="Arial" panose="020B0604020202020204" pitchFamily="34" charset="0"/>
              </a:rPr>
              <a:t>performances and fixations to allow for digital developments;</a:t>
            </a:r>
          </a:p>
          <a:p>
            <a:pPr algn="just">
              <a:lnSpc>
                <a:spcPct val="120000"/>
              </a:lnSpc>
            </a:pPr>
            <a:r>
              <a:rPr lang="en-ZA" sz="5000" dirty="0" smtClean="0">
                <a:latin typeface="Arial" panose="020B0604020202020204" pitchFamily="34" charset="0"/>
                <a:cs typeface="Arial" panose="020B0604020202020204" pitchFamily="34" charset="0"/>
              </a:rPr>
              <a:t>Includes equitable remuneration as alternative to royalties;</a:t>
            </a:r>
          </a:p>
          <a:p>
            <a:pPr algn="just">
              <a:lnSpc>
                <a:spcPct val="120000"/>
              </a:lnSpc>
            </a:pPr>
            <a:r>
              <a:rPr lang="en-ZA" sz="5000" dirty="0" smtClean="0">
                <a:latin typeface="Arial" panose="020B0604020202020204" pitchFamily="34" charset="0"/>
                <a:cs typeface="Arial" panose="020B0604020202020204" pitchFamily="34" charset="0"/>
              </a:rPr>
              <a:t>Provides for records to support, and methods to calculate, royalties or equitable remuneration;</a:t>
            </a:r>
          </a:p>
          <a:p>
            <a:pPr algn="just">
              <a:lnSpc>
                <a:spcPct val="120000"/>
              </a:lnSpc>
            </a:pPr>
            <a:r>
              <a:rPr lang="en-ZA" sz="5000" dirty="0" smtClean="0">
                <a:latin typeface="Arial" panose="020B0604020202020204" pitchFamily="34" charset="0"/>
                <a:cs typeface="Arial" panose="020B0604020202020204" pitchFamily="34" charset="0"/>
              </a:rPr>
              <a:t>Includes exceptions in Copyright AB to apply to performers’ rights;</a:t>
            </a:r>
            <a:endParaRPr lang="en-ZA" sz="5000" dirty="0">
              <a:latin typeface="Arial" panose="020B0604020202020204" pitchFamily="34" charset="0"/>
              <a:cs typeface="Arial" panose="020B0604020202020204" pitchFamily="34" charset="0"/>
            </a:endParaRPr>
          </a:p>
          <a:p>
            <a:pPr algn="just">
              <a:lnSpc>
                <a:spcPct val="120000"/>
              </a:lnSpc>
            </a:pPr>
            <a:r>
              <a:rPr lang="en-ZA" sz="5000" dirty="0" smtClean="0">
                <a:latin typeface="Arial" panose="020B0604020202020204" pitchFamily="34" charset="0"/>
                <a:cs typeface="Arial" panose="020B0604020202020204" pitchFamily="34" charset="0"/>
              </a:rPr>
              <a:t>Provides </a:t>
            </a:r>
            <a:r>
              <a:rPr lang="en-ZA" sz="5000" dirty="0">
                <a:latin typeface="Arial" panose="020B0604020202020204" pitchFamily="34" charset="0"/>
                <a:cs typeface="Arial" panose="020B0604020202020204" pitchFamily="34" charset="0"/>
              </a:rPr>
              <a:t>for the Minister to prescribe compulsory and standard contractual </a:t>
            </a:r>
            <a:r>
              <a:rPr lang="en-ZA" sz="5000" dirty="0" smtClean="0">
                <a:latin typeface="Arial" panose="020B0604020202020204" pitchFamily="34" charset="0"/>
                <a:cs typeface="Arial" panose="020B0604020202020204" pitchFamily="34" charset="0"/>
              </a:rPr>
              <a:t>terms as </a:t>
            </a:r>
            <a:r>
              <a:rPr lang="en-ZA" sz="5000" dirty="0">
                <a:latin typeface="Arial" panose="020B0604020202020204" pitchFamily="34" charset="0"/>
                <a:cs typeface="Arial" panose="020B0604020202020204" pitchFamily="34" charset="0"/>
              </a:rPr>
              <a:t>well as guidelines for a performer to grant consent under this Act; </a:t>
            </a:r>
            <a:endParaRPr lang="en-ZA" sz="5000" dirty="0" smtClean="0">
              <a:latin typeface="Arial" panose="020B0604020202020204" pitchFamily="34" charset="0"/>
              <a:cs typeface="Arial" panose="020B0604020202020204" pitchFamily="34" charset="0"/>
            </a:endParaRPr>
          </a:p>
          <a:p>
            <a:pPr algn="just">
              <a:lnSpc>
                <a:spcPct val="120000"/>
              </a:lnSpc>
            </a:pPr>
            <a:r>
              <a:rPr lang="en-ZA" sz="5000" dirty="0" smtClean="0">
                <a:latin typeface="Arial" panose="020B0604020202020204" pitchFamily="34" charset="0"/>
                <a:cs typeface="Arial" panose="020B0604020202020204" pitchFamily="34" charset="0"/>
              </a:rPr>
              <a:t>Provides for prohibited </a:t>
            </a:r>
            <a:r>
              <a:rPr lang="en-ZA" sz="5000" dirty="0">
                <a:latin typeface="Arial" panose="020B0604020202020204" pitchFamily="34" charset="0"/>
                <a:cs typeface="Arial" panose="020B0604020202020204" pitchFamily="34" charset="0"/>
              </a:rPr>
              <a:t>conduct and exceptions in respect of technological protection </a:t>
            </a:r>
            <a:r>
              <a:rPr lang="en-ZA" sz="5000" dirty="0" smtClean="0">
                <a:latin typeface="Arial" panose="020B0604020202020204" pitchFamily="34" charset="0"/>
                <a:cs typeface="Arial" panose="020B0604020202020204" pitchFamily="34" charset="0"/>
              </a:rPr>
              <a:t>measures and </a:t>
            </a:r>
            <a:r>
              <a:rPr lang="en-ZA" sz="5000" dirty="0">
                <a:latin typeface="Arial" panose="020B0604020202020204" pitchFamily="34" charset="0"/>
                <a:cs typeface="Arial" panose="020B0604020202020204" pitchFamily="34" charset="0"/>
              </a:rPr>
              <a:t>copyright management information respectively; </a:t>
            </a:r>
            <a:endParaRPr lang="en-ZA" sz="5000" dirty="0" smtClean="0">
              <a:latin typeface="Arial" panose="020B0604020202020204" pitchFamily="34" charset="0"/>
              <a:cs typeface="Arial" panose="020B0604020202020204" pitchFamily="34" charset="0"/>
            </a:endParaRPr>
          </a:p>
          <a:p>
            <a:pPr algn="just">
              <a:lnSpc>
                <a:spcPct val="120000"/>
              </a:lnSpc>
            </a:pPr>
            <a:r>
              <a:rPr lang="en-ZA" sz="5000" dirty="0" smtClean="0">
                <a:latin typeface="Arial" panose="020B0604020202020204" pitchFamily="34" charset="0"/>
                <a:cs typeface="Arial" panose="020B0604020202020204" pitchFamily="34" charset="0"/>
              </a:rPr>
              <a:t>Provides </a:t>
            </a:r>
            <a:r>
              <a:rPr lang="en-ZA" sz="5000" dirty="0">
                <a:latin typeface="Arial" panose="020B0604020202020204" pitchFamily="34" charset="0"/>
                <a:cs typeface="Arial" panose="020B0604020202020204" pitchFamily="34" charset="0"/>
              </a:rPr>
              <a:t>for </a:t>
            </a:r>
            <a:r>
              <a:rPr lang="en-ZA" sz="5000" dirty="0" smtClean="0">
                <a:latin typeface="Arial" panose="020B0604020202020204" pitchFamily="34" charset="0"/>
                <a:cs typeface="Arial" panose="020B0604020202020204" pitchFamily="34" charset="0"/>
              </a:rPr>
              <a:t>further offences </a:t>
            </a:r>
            <a:r>
              <a:rPr lang="en-ZA" sz="5000" dirty="0">
                <a:latin typeface="Arial" panose="020B0604020202020204" pitchFamily="34" charset="0"/>
                <a:cs typeface="Arial" panose="020B0604020202020204" pitchFamily="34" charset="0"/>
              </a:rPr>
              <a:t>and </a:t>
            </a:r>
            <a:r>
              <a:rPr lang="en-ZA" sz="5000" dirty="0" smtClean="0">
                <a:latin typeface="Arial" panose="020B0604020202020204" pitchFamily="34" charset="0"/>
                <a:cs typeface="Arial" panose="020B0604020202020204" pitchFamily="34" charset="0"/>
              </a:rPr>
              <a:t>penalties; </a:t>
            </a:r>
          </a:p>
          <a:p>
            <a:pPr algn="just">
              <a:lnSpc>
                <a:spcPct val="120000"/>
              </a:lnSpc>
            </a:pPr>
            <a:r>
              <a:rPr lang="en-ZA" sz="5000" dirty="0" smtClean="0">
                <a:latin typeface="Arial" panose="020B0604020202020204" pitchFamily="34" charset="0"/>
                <a:cs typeface="Arial" panose="020B0604020202020204" pitchFamily="34" charset="0"/>
              </a:rPr>
              <a:t>Updated definitions and terminology, and provide for transitional provisions.</a:t>
            </a:r>
          </a:p>
          <a:p>
            <a:pPr algn="just"/>
            <a:endParaRPr lang="en-ZA" dirty="0" smtClean="0">
              <a:latin typeface="Arial" panose="020B0604020202020204" pitchFamily="34" charset="0"/>
              <a:cs typeface="Arial" panose="020B0604020202020204" pitchFamily="34" charset="0"/>
            </a:endParaRPr>
          </a:p>
          <a:p>
            <a:pPr lvl="1"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dirty="0"/>
          </a:p>
        </p:txBody>
      </p:sp>
    </p:spTree>
    <p:extLst>
      <p:ext uri="{BB962C8B-B14F-4D97-AF65-F5344CB8AC3E}">
        <p14:creationId xmlns:p14="http://schemas.microsoft.com/office/powerpoint/2010/main" val="328364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41302"/>
            <a:ext cx="8543925" cy="977899"/>
          </a:xfrm>
        </p:spPr>
        <p:txBody>
          <a:bodyPr>
            <a:normAutofit/>
          </a:bodyPr>
          <a:lstStyle/>
          <a:p>
            <a:r>
              <a:rPr lang="en-ZA" sz="2400" b="1" dirty="0" smtClean="0">
                <a:latin typeface="Arial" panose="020B0604020202020204" pitchFamily="34" charset="0"/>
                <a:cs typeface="Arial" panose="020B0604020202020204" pitchFamily="34" charset="0"/>
              </a:rPr>
              <a:t>Tagging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219201"/>
            <a:ext cx="9271000" cy="5502276"/>
          </a:xfrm>
        </p:spPr>
        <p:txBody>
          <a:bodyPr numCol="2">
            <a:normAutofit fontScale="55000" lnSpcReduction="20000"/>
          </a:bodyPr>
          <a:lstStyle/>
          <a:p>
            <a:pPr marL="0" indent="0" algn="just">
              <a:lnSpc>
                <a:spcPct val="120000"/>
              </a:lnSpc>
              <a:buNone/>
            </a:pPr>
            <a:r>
              <a:rPr lang="en-ZA" sz="3400" dirty="0" smtClean="0">
                <a:latin typeface="Arial" panose="020B0604020202020204" pitchFamily="34" charset="0"/>
                <a:cs typeface="Arial" panose="020B0604020202020204" pitchFamily="34" charset="0"/>
              </a:rPr>
              <a:t>The Copyright AB deals with the following:</a:t>
            </a:r>
          </a:p>
          <a:p>
            <a:pPr algn="just">
              <a:lnSpc>
                <a:spcPct val="120000"/>
              </a:lnSpc>
            </a:pPr>
            <a:r>
              <a:rPr lang="en-ZA" dirty="0" smtClean="0">
                <a:latin typeface="Arial" panose="020B0604020202020204" pitchFamily="34" charset="0"/>
                <a:cs typeface="Arial" panose="020B0604020202020204" pitchFamily="34" charset="0"/>
              </a:rPr>
              <a:t>Clarifies the scope of copyright protection </a:t>
            </a:r>
          </a:p>
          <a:p>
            <a:pPr algn="just">
              <a:lnSpc>
                <a:spcPct val="120000"/>
              </a:lnSpc>
            </a:pPr>
            <a:r>
              <a:rPr lang="en-ZA" dirty="0" smtClean="0">
                <a:latin typeface="Arial" panose="020B0604020202020204" pitchFamily="34" charset="0"/>
                <a:cs typeface="Arial" panose="020B0604020202020204" pitchFamily="34" charset="0"/>
              </a:rPr>
              <a:t>Provides for copyright on works done under direction of the state / prescribed organizations;</a:t>
            </a:r>
          </a:p>
          <a:p>
            <a:pPr algn="just">
              <a:lnSpc>
                <a:spcPct val="120000"/>
              </a:lnSpc>
            </a:pPr>
            <a:r>
              <a:rPr lang="en-ZA" dirty="0" smtClean="0">
                <a:latin typeface="Arial" panose="020B0604020202020204" pitchFamily="34" charset="0"/>
                <a:cs typeface="Arial" panose="020B0604020202020204" pitchFamily="34" charset="0"/>
              </a:rPr>
              <a:t>Provides </a:t>
            </a:r>
            <a:r>
              <a:rPr lang="en-ZA" dirty="0">
                <a:latin typeface="Arial" panose="020B0604020202020204" pitchFamily="34" charset="0"/>
                <a:cs typeface="Arial" panose="020B0604020202020204" pitchFamily="34" charset="0"/>
              </a:rPr>
              <a:t>for the sharing of royalties in copyright </a:t>
            </a:r>
            <a:r>
              <a:rPr lang="en-ZA" dirty="0" smtClean="0">
                <a:latin typeface="Arial" panose="020B0604020202020204" pitchFamily="34" charset="0"/>
                <a:cs typeface="Arial" panose="020B0604020202020204" pitchFamily="34" charset="0"/>
              </a:rPr>
              <a:t>works – requires the agreement to be in writing (also includes retrospective application); </a:t>
            </a:r>
          </a:p>
          <a:p>
            <a:pPr algn="just">
              <a:lnSpc>
                <a:spcPct val="120000"/>
              </a:lnSpc>
            </a:pPr>
            <a:r>
              <a:rPr lang="en-ZA" dirty="0" smtClean="0">
                <a:latin typeface="Arial" panose="020B0604020202020204" pitchFamily="34" charset="0"/>
                <a:cs typeface="Arial" panose="020B0604020202020204" pitchFamily="34" charset="0"/>
              </a:rPr>
              <a:t>Further </a:t>
            </a:r>
            <a:r>
              <a:rPr lang="en-ZA" dirty="0">
                <a:latin typeface="Arial" panose="020B0604020202020204" pitchFamily="34" charset="0"/>
                <a:cs typeface="Arial" panose="020B0604020202020204" pitchFamily="34" charset="0"/>
              </a:rPr>
              <a:t>limitations and exceptions regarding the reproduction </a:t>
            </a:r>
            <a:r>
              <a:rPr lang="en-ZA" dirty="0" smtClean="0">
                <a:latin typeface="Arial" panose="020B0604020202020204" pitchFamily="34" charset="0"/>
                <a:cs typeface="Arial" panose="020B0604020202020204" pitchFamily="34" charset="0"/>
              </a:rPr>
              <a:t>of copyright works (communication and distribution to the public; fair use; education; libraries; computer programmes, people with disabilities); </a:t>
            </a:r>
          </a:p>
          <a:p>
            <a:pPr algn="just">
              <a:lnSpc>
                <a:spcPct val="120000"/>
              </a:lnSpc>
            </a:pPr>
            <a:r>
              <a:rPr lang="en-ZA" dirty="0" smtClean="0">
                <a:latin typeface="Arial" panose="020B0604020202020204" pitchFamily="34" charset="0"/>
                <a:cs typeface="Arial" panose="020B0604020202020204" pitchFamily="34" charset="0"/>
              </a:rPr>
              <a:t>Resale </a:t>
            </a:r>
            <a:r>
              <a:rPr lang="en-ZA" dirty="0">
                <a:latin typeface="Arial" panose="020B0604020202020204" pitchFamily="34" charset="0"/>
                <a:cs typeface="Arial" panose="020B0604020202020204" pitchFamily="34" charset="0"/>
              </a:rPr>
              <a:t>royalty rights; </a:t>
            </a:r>
            <a:endParaRPr lang="en-ZA" dirty="0" smtClean="0">
              <a:latin typeface="Arial" panose="020B0604020202020204" pitchFamily="34" charset="0"/>
              <a:cs typeface="Arial" panose="020B0604020202020204" pitchFamily="34" charset="0"/>
            </a:endParaRPr>
          </a:p>
          <a:p>
            <a:pPr algn="just">
              <a:lnSpc>
                <a:spcPct val="120000"/>
              </a:lnSpc>
            </a:pPr>
            <a:r>
              <a:rPr lang="en-ZA" dirty="0" smtClean="0">
                <a:latin typeface="Arial" panose="020B0604020202020204" pitchFamily="34" charset="0"/>
                <a:cs typeface="Arial" panose="020B0604020202020204" pitchFamily="34" charset="0"/>
              </a:rPr>
              <a:t>Recordal and reporting </a:t>
            </a:r>
            <a:r>
              <a:rPr lang="en-ZA" dirty="0">
                <a:latin typeface="Arial" panose="020B0604020202020204" pitchFamily="34" charset="0"/>
                <a:cs typeface="Arial" panose="020B0604020202020204" pitchFamily="34" charset="0"/>
              </a:rPr>
              <a:t>of certain </a:t>
            </a:r>
            <a:r>
              <a:rPr lang="en-ZA" dirty="0" smtClean="0">
                <a:latin typeface="Arial" panose="020B0604020202020204" pitchFamily="34" charset="0"/>
                <a:cs typeface="Arial" panose="020B0604020202020204" pitchFamily="34" charset="0"/>
              </a:rPr>
              <a:t>acts to assist in the calculation of royalties; </a:t>
            </a:r>
          </a:p>
          <a:p>
            <a:pPr algn="just">
              <a:lnSpc>
                <a:spcPct val="120000"/>
              </a:lnSpc>
            </a:pPr>
            <a:r>
              <a:rPr lang="en-ZA" dirty="0" smtClean="0">
                <a:latin typeface="Arial" panose="020B0604020202020204" pitchFamily="34" charset="0"/>
                <a:cs typeface="Arial" panose="020B0604020202020204" pitchFamily="34" charset="0"/>
              </a:rPr>
              <a:t>Confirming that an author may act to enforce his / her moral rights;</a:t>
            </a:r>
          </a:p>
          <a:p>
            <a:pPr algn="just">
              <a:lnSpc>
                <a:spcPct val="120000"/>
              </a:lnSpc>
            </a:pPr>
            <a:r>
              <a:rPr lang="en-ZA" dirty="0" smtClean="0">
                <a:latin typeface="Arial" panose="020B0604020202020204" pitchFamily="34" charset="0"/>
                <a:cs typeface="Arial" panose="020B0604020202020204" pitchFamily="34" charset="0"/>
              </a:rPr>
              <a:t>Requiring commission agreements to be in writing;</a:t>
            </a:r>
          </a:p>
          <a:p>
            <a:pPr algn="just">
              <a:lnSpc>
                <a:spcPct val="120000"/>
              </a:lnSpc>
            </a:pPr>
            <a:r>
              <a:rPr lang="en-ZA" dirty="0" smtClean="0">
                <a:latin typeface="Arial" panose="020B0604020202020204" pitchFamily="34" charset="0"/>
                <a:cs typeface="Arial" panose="020B0604020202020204" pitchFamily="34" charset="0"/>
              </a:rPr>
              <a:t>Assignment of copyright in literary or musical works only lasts 25 years;</a:t>
            </a:r>
          </a:p>
          <a:p>
            <a:pPr algn="just">
              <a:lnSpc>
                <a:spcPct val="120000"/>
              </a:lnSpc>
            </a:pPr>
            <a:r>
              <a:rPr lang="en-ZA" dirty="0">
                <a:latin typeface="Arial" panose="020B0604020202020204" pitchFamily="34" charset="0"/>
                <a:cs typeface="Arial" panose="020B0604020202020204" pitchFamily="34" charset="0"/>
              </a:rPr>
              <a:t>Orphan </a:t>
            </a:r>
            <a:r>
              <a:rPr lang="en-ZA" dirty="0" smtClean="0">
                <a:latin typeface="Arial" panose="020B0604020202020204" pitchFamily="34" charset="0"/>
                <a:cs typeface="Arial" panose="020B0604020202020204" pitchFamily="34" charset="0"/>
              </a:rPr>
              <a:t>works;</a:t>
            </a:r>
            <a:endParaRPr lang="en-ZA" dirty="0">
              <a:latin typeface="Arial" panose="020B0604020202020204" pitchFamily="34" charset="0"/>
              <a:cs typeface="Arial" panose="020B0604020202020204" pitchFamily="34" charset="0"/>
            </a:endParaRPr>
          </a:p>
          <a:p>
            <a:pPr algn="just">
              <a:lnSpc>
                <a:spcPct val="120000"/>
              </a:lnSpc>
            </a:pPr>
            <a:r>
              <a:rPr lang="en-ZA" dirty="0" smtClean="0">
                <a:latin typeface="Arial" panose="020B0604020202020204" pitchFamily="34" charset="0"/>
                <a:cs typeface="Arial" panose="020B0604020202020204" pitchFamily="34" charset="0"/>
              </a:rPr>
              <a:t>Accreditation of, requirements for and accountability iro collecting </a:t>
            </a:r>
            <a:r>
              <a:rPr lang="en-ZA" dirty="0">
                <a:latin typeface="Arial" panose="020B0604020202020204" pitchFamily="34" charset="0"/>
                <a:cs typeface="Arial" panose="020B0604020202020204" pitchFamily="34" charset="0"/>
              </a:rPr>
              <a:t>societies; </a:t>
            </a:r>
            <a:endParaRPr lang="en-ZA" dirty="0" smtClean="0">
              <a:latin typeface="Arial" panose="020B0604020202020204" pitchFamily="34" charset="0"/>
              <a:cs typeface="Arial" panose="020B0604020202020204" pitchFamily="34" charset="0"/>
            </a:endParaRPr>
          </a:p>
          <a:p>
            <a:pPr algn="just">
              <a:lnSpc>
                <a:spcPct val="120000"/>
              </a:lnSpc>
            </a:pPr>
            <a:r>
              <a:rPr lang="en-ZA" dirty="0" smtClean="0">
                <a:latin typeface="Arial" panose="020B0604020202020204" pitchFamily="34" charset="0"/>
                <a:cs typeface="Arial" panose="020B0604020202020204" pitchFamily="34" charset="0"/>
              </a:rPr>
              <a:t>Strengthens </a:t>
            </a:r>
            <a:r>
              <a:rPr lang="en-ZA" dirty="0">
                <a:latin typeface="Arial" panose="020B0604020202020204" pitchFamily="34" charset="0"/>
                <a:cs typeface="Arial" panose="020B0604020202020204" pitchFamily="34" charset="0"/>
              </a:rPr>
              <a:t>the powers and functions of the Copyright Tribunal; </a:t>
            </a:r>
          </a:p>
          <a:p>
            <a:pPr algn="just">
              <a:lnSpc>
                <a:spcPct val="120000"/>
              </a:lnSpc>
            </a:pPr>
            <a:r>
              <a:rPr lang="en-ZA" dirty="0" smtClean="0">
                <a:latin typeface="Arial" panose="020B0604020202020204" pitchFamily="34" charset="0"/>
                <a:cs typeface="Arial" panose="020B0604020202020204" pitchFamily="34" charset="0"/>
              </a:rPr>
              <a:t>Prohibited </a:t>
            </a:r>
            <a:r>
              <a:rPr lang="en-ZA" dirty="0">
                <a:latin typeface="Arial" panose="020B0604020202020204" pitchFamily="34" charset="0"/>
                <a:cs typeface="Arial" panose="020B0604020202020204" pitchFamily="34" charset="0"/>
              </a:rPr>
              <a:t>conduct in respect of technological protection </a:t>
            </a:r>
            <a:r>
              <a:rPr lang="en-ZA" dirty="0" smtClean="0">
                <a:latin typeface="Arial" panose="020B0604020202020204" pitchFamily="34" charset="0"/>
                <a:cs typeface="Arial" panose="020B0604020202020204" pitchFamily="34" charset="0"/>
              </a:rPr>
              <a:t>measures and copyright </a:t>
            </a:r>
            <a:r>
              <a:rPr lang="en-ZA" dirty="0">
                <a:latin typeface="Arial" panose="020B0604020202020204" pitchFamily="34" charset="0"/>
                <a:cs typeface="Arial" panose="020B0604020202020204" pitchFamily="34" charset="0"/>
              </a:rPr>
              <a:t>management information;</a:t>
            </a:r>
          </a:p>
          <a:p>
            <a:pPr algn="just">
              <a:lnSpc>
                <a:spcPct val="120000"/>
              </a:lnSpc>
            </a:pPr>
            <a:r>
              <a:rPr lang="en-ZA" dirty="0" smtClean="0">
                <a:latin typeface="Arial" panose="020B0604020202020204" pitchFamily="34" charset="0"/>
                <a:cs typeface="Arial" panose="020B0604020202020204" pitchFamily="34" charset="0"/>
              </a:rPr>
              <a:t>Protection </a:t>
            </a:r>
            <a:r>
              <a:rPr lang="en-ZA" dirty="0">
                <a:latin typeface="Arial" panose="020B0604020202020204" pitchFamily="34" charset="0"/>
                <a:cs typeface="Arial" panose="020B0604020202020204" pitchFamily="34" charset="0"/>
              </a:rPr>
              <a:t>of digital rights; </a:t>
            </a:r>
          </a:p>
          <a:p>
            <a:pPr algn="just">
              <a:lnSpc>
                <a:spcPct val="120000"/>
              </a:lnSpc>
            </a:pPr>
            <a:r>
              <a:rPr lang="en-ZA" dirty="0" smtClean="0">
                <a:latin typeface="Arial" panose="020B0604020202020204" pitchFamily="34" charset="0"/>
                <a:cs typeface="Arial" panose="020B0604020202020204" pitchFamily="34" charset="0"/>
              </a:rPr>
              <a:t>Unenforceable contractual terms;</a:t>
            </a:r>
          </a:p>
          <a:p>
            <a:pPr algn="just">
              <a:lnSpc>
                <a:spcPct val="120000"/>
              </a:lnSpc>
            </a:pPr>
            <a:r>
              <a:rPr lang="en-ZA" dirty="0" smtClean="0">
                <a:latin typeface="Arial" panose="020B0604020202020204" pitchFamily="34" charset="0"/>
                <a:cs typeface="Arial" panose="020B0604020202020204" pitchFamily="34" charset="0"/>
              </a:rPr>
              <a:t>Rights to translate and reproduce works;</a:t>
            </a:r>
          </a:p>
          <a:p>
            <a:pPr algn="just">
              <a:lnSpc>
                <a:spcPct val="120000"/>
              </a:lnSpc>
            </a:pPr>
            <a:r>
              <a:rPr lang="en-ZA" dirty="0" smtClean="0">
                <a:latin typeface="Arial" panose="020B0604020202020204" pitchFamily="34" charset="0"/>
                <a:cs typeface="Arial" panose="020B0604020202020204" pitchFamily="34" charset="0"/>
              </a:rPr>
              <a:t>Updated definitions </a:t>
            </a:r>
            <a:r>
              <a:rPr lang="en-ZA" dirty="0">
                <a:latin typeface="Arial" panose="020B0604020202020204" pitchFamily="34" charset="0"/>
                <a:cs typeface="Arial" panose="020B0604020202020204" pitchFamily="34" charset="0"/>
              </a:rPr>
              <a:t>and </a:t>
            </a:r>
            <a:r>
              <a:rPr lang="en-ZA" dirty="0" smtClean="0">
                <a:latin typeface="Arial" panose="020B0604020202020204" pitchFamily="34" charset="0"/>
                <a:cs typeface="Arial" panose="020B0604020202020204" pitchFamily="34" charset="0"/>
              </a:rPr>
              <a:t>terminology, offences and </a:t>
            </a:r>
            <a:r>
              <a:rPr lang="en-ZA" dirty="0">
                <a:latin typeface="Arial" panose="020B0604020202020204" pitchFamily="34" charset="0"/>
                <a:cs typeface="Arial" panose="020B0604020202020204" pitchFamily="34" charset="0"/>
              </a:rPr>
              <a:t>provide for transitional provisions.</a:t>
            </a:r>
            <a:endParaRPr lang="en-ZA" sz="5000" dirty="0" smtClean="0">
              <a:latin typeface="Arial" panose="020B0604020202020204" pitchFamily="34" charset="0"/>
              <a:cs typeface="Arial" panose="020B0604020202020204" pitchFamily="34" charset="0"/>
            </a:endParaRPr>
          </a:p>
          <a:p>
            <a:pPr algn="just">
              <a:lnSpc>
                <a:spcPct val="120000"/>
              </a:lnSpc>
            </a:pPr>
            <a:endParaRPr lang="en-ZA" dirty="0" smtClean="0">
              <a:latin typeface="Arial" panose="020B0604020202020204" pitchFamily="34" charset="0"/>
              <a:cs typeface="Arial" panose="020B0604020202020204" pitchFamily="34" charset="0"/>
            </a:endParaRPr>
          </a:p>
          <a:p>
            <a:pPr lvl="1"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dirty="0"/>
          </a:p>
        </p:txBody>
      </p:sp>
    </p:spTree>
    <p:extLst>
      <p:ext uri="{BB962C8B-B14F-4D97-AF65-F5344CB8AC3E}">
        <p14:creationId xmlns:p14="http://schemas.microsoft.com/office/powerpoint/2010/main" val="278472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41302"/>
            <a:ext cx="8543925" cy="977899"/>
          </a:xfrm>
        </p:spPr>
        <p:txBody>
          <a:bodyPr>
            <a:normAutofit/>
          </a:bodyPr>
          <a:lstStyle/>
          <a:p>
            <a:r>
              <a:rPr lang="en-ZA" sz="2400" b="1" dirty="0" smtClean="0">
                <a:latin typeface="Arial" panose="020B0604020202020204" pitchFamily="34" charset="0"/>
                <a:cs typeface="Arial" panose="020B0604020202020204" pitchFamily="34" charset="0"/>
              </a:rPr>
              <a:t>Tagging (3)</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997527"/>
            <a:ext cx="9271000" cy="5723950"/>
          </a:xfrm>
        </p:spPr>
        <p:txBody>
          <a:bodyPr>
            <a:noAutofit/>
          </a:bodyPr>
          <a:lstStyle/>
          <a:p>
            <a:pPr marL="0" indent="0" algn="just">
              <a:buNone/>
            </a:pPr>
            <a:r>
              <a:rPr lang="en-ZA" sz="1800" dirty="0" smtClean="0">
                <a:latin typeface="Arial" panose="020B0604020202020204" pitchFamily="34" charset="0"/>
                <a:cs typeface="Arial" panose="020B0604020202020204" pitchFamily="34" charset="0"/>
              </a:rPr>
              <a:t>“Trade”</a:t>
            </a:r>
          </a:p>
          <a:p>
            <a:pPr marL="265113" lvl="1" algn="just"/>
            <a:r>
              <a:rPr lang="en-ZA" sz="1800" dirty="0">
                <a:latin typeface="Arial" panose="020B0604020202020204" pitchFamily="34" charset="0"/>
                <a:cs typeface="Arial" panose="020B0604020202020204" pitchFamily="34" charset="0"/>
              </a:rPr>
              <a:t>Oxford dictionary: </a:t>
            </a: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action of buying and selling goods and services; a job requiring manual skills and special </a:t>
            </a:r>
            <a:r>
              <a:rPr lang="en-ZA" sz="1800" dirty="0" smtClean="0">
                <a:latin typeface="Arial" panose="020B0604020202020204" pitchFamily="34" charset="0"/>
                <a:cs typeface="Arial" panose="020B0604020202020204" pitchFamily="34" charset="0"/>
              </a:rPr>
              <a:t>training”.</a:t>
            </a:r>
          </a:p>
          <a:p>
            <a:pPr marL="265113" lvl="1" algn="just"/>
            <a:r>
              <a:rPr lang="en-ZA" sz="1800" dirty="0" smtClean="0">
                <a:latin typeface="Arial" panose="020B0604020202020204" pitchFamily="34" charset="0"/>
                <a:cs typeface="Arial" panose="020B0604020202020204" pitchFamily="34" charset="0"/>
              </a:rPr>
              <a:t>Investopedia: “</a:t>
            </a:r>
            <a:r>
              <a:rPr lang="en-ZA" sz="1800" dirty="0">
                <a:latin typeface="Arial" panose="020B0604020202020204" pitchFamily="34" charset="0"/>
                <a:cs typeface="Arial" panose="020B0604020202020204" pitchFamily="34" charset="0"/>
              </a:rPr>
              <a:t>Trade is a basic economic concept involving the buying and selling of goods and services, with compensation paid by a buyer to a seller, or the exchange of goods or services between parties</a:t>
            </a:r>
            <a:r>
              <a:rPr lang="en-ZA" sz="1800" dirty="0" smtClean="0">
                <a:latin typeface="Arial" panose="020B0604020202020204" pitchFamily="34" charset="0"/>
                <a:cs typeface="Arial" panose="020B0604020202020204" pitchFamily="34" charset="0"/>
              </a:rPr>
              <a:t>.”</a:t>
            </a:r>
          </a:p>
          <a:p>
            <a:pPr marL="265113" lvl="1" algn="just"/>
            <a:r>
              <a:rPr lang="en-ZA" sz="1800" dirty="0" smtClean="0">
                <a:latin typeface="Arial" panose="020B0604020202020204" pitchFamily="34" charset="0"/>
                <a:cs typeface="Arial" panose="020B0604020202020204" pitchFamily="34" charset="0"/>
              </a:rPr>
              <a:t>“Buying and selling” may sometimes be too narrow, and sometimes too broad.</a:t>
            </a:r>
          </a:p>
          <a:p>
            <a:pPr marL="265113" lvl="1" algn="just"/>
            <a:r>
              <a:rPr lang="en-ZA" sz="1800" dirty="0">
                <a:latin typeface="Arial" panose="020B0604020202020204" pitchFamily="34" charset="0"/>
                <a:cs typeface="Arial" panose="020B0604020202020204" pitchFamily="34" charset="0"/>
              </a:rPr>
              <a:t>Each case will have to be considered in relation to the functional area of concurrent </a:t>
            </a:r>
            <a:r>
              <a:rPr lang="en-ZA" sz="1800" dirty="0" smtClean="0">
                <a:latin typeface="Arial" panose="020B0604020202020204" pitchFamily="34" charset="0"/>
                <a:cs typeface="Arial" panose="020B0604020202020204" pitchFamily="34" charset="0"/>
              </a:rPr>
              <a:t>competence.</a:t>
            </a:r>
          </a:p>
          <a:p>
            <a:pPr marL="265113" lvl="1" algn="just"/>
            <a:r>
              <a:rPr lang="en-ZA" sz="1800" dirty="0" smtClean="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T</a:t>
            </a:r>
            <a:r>
              <a:rPr lang="en-ZA" sz="1800" dirty="0" smtClean="0">
                <a:latin typeface="Arial" panose="020B0604020202020204" pitchFamily="34" charset="0"/>
                <a:cs typeface="Arial" panose="020B0604020202020204" pitchFamily="34" charset="0"/>
              </a:rPr>
              <a:t>rade” </a:t>
            </a:r>
            <a:r>
              <a:rPr lang="en-ZA" sz="1800" dirty="0">
                <a:latin typeface="Arial" panose="020B0604020202020204" pitchFamily="34" charset="0"/>
                <a:cs typeface="Arial" panose="020B0604020202020204" pitchFamily="34" charset="0"/>
              </a:rPr>
              <a:t>does not “include the incidents, nature and extent of copyright protection, or transactions in respect of copyright”, which are areas of national competency.</a:t>
            </a:r>
            <a:endParaRPr lang="en-ZA" sz="1800" dirty="0" smtClean="0">
              <a:latin typeface="Arial" panose="020B0604020202020204" pitchFamily="34" charset="0"/>
              <a:cs typeface="Arial" panose="020B0604020202020204" pitchFamily="34" charset="0"/>
            </a:endParaRPr>
          </a:p>
          <a:p>
            <a:pPr marL="0" indent="0" algn="just">
              <a:buNone/>
            </a:pPr>
            <a:endParaRPr lang="en-ZA" sz="1800" dirty="0" smtClean="0">
              <a:latin typeface="Arial" panose="020B0604020202020204" pitchFamily="34" charset="0"/>
              <a:cs typeface="Arial" panose="020B0604020202020204" pitchFamily="34" charset="0"/>
            </a:endParaRPr>
          </a:p>
          <a:p>
            <a:pPr marL="0" indent="0" algn="just">
              <a:buNone/>
            </a:pPr>
            <a:r>
              <a:rPr lang="en-ZA" sz="1800" dirty="0" smtClean="0">
                <a:latin typeface="Arial" panose="020B0604020202020204" pitchFamily="34" charset="0"/>
                <a:cs typeface="Arial" panose="020B0604020202020204" pitchFamily="34" charset="0"/>
              </a:rPr>
              <a:t>“Cultural matters”</a:t>
            </a:r>
          </a:p>
          <a:p>
            <a:pPr marL="265113" lvl="1" algn="just"/>
            <a:r>
              <a:rPr lang="en-ZA" sz="1800" dirty="0" smtClean="0">
                <a:latin typeface="Arial" panose="020B0604020202020204" pitchFamily="34" charset="0"/>
                <a:cs typeface="Arial" panose="020B0604020202020204" pitchFamily="34" charset="0"/>
              </a:rPr>
              <a:t>No indication from the President why the Bills fall in this area.</a:t>
            </a:r>
          </a:p>
          <a:p>
            <a:pPr marL="265113" lvl="1" algn="just"/>
            <a:r>
              <a:rPr lang="en-ZA" sz="1800" dirty="0" smtClean="0">
                <a:latin typeface="Arial" panose="020B0604020202020204" pitchFamily="34" charset="0"/>
                <a:cs typeface="Arial" panose="020B0604020202020204" pitchFamily="34" charset="0"/>
              </a:rPr>
              <a:t>Woolman: The </a:t>
            </a:r>
            <a:r>
              <a:rPr lang="en-GB" sz="1800" dirty="0" smtClean="0">
                <a:latin typeface="Arial" panose="020B0604020202020204" pitchFamily="34" charset="0"/>
                <a:cs typeface="Arial" panose="020B0604020202020204" pitchFamily="34" charset="0"/>
              </a:rPr>
              <a:t>practice </a:t>
            </a:r>
            <a:r>
              <a:rPr lang="en-GB" sz="1800" dirty="0">
                <a:latin typeface="Arial" panose="020B0604020202020204" pitchFamily="34" charset="0"/>
                <a:cs typeface="Arial" panose="020B0604020202020204" pitchFamily="34" charset="0"/>
              </a:rPr>
              <a:t>of intellectual and artistic activity and the works</a:t>
            </a:r>
            <a:r>
              <a:rPr lang="en-GB" sz="1800" b="1"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that issue from this </a:t>
            </a:r>
            <a:r>
              <a:rPr lang="en-GB" sz="1800" dirty="0" smtClean="0">
                <a:latin typeface="Arial" panose="020B0604020202020204" pitchFamily="34" charset="0"/>
                <a:cs typeface="Arial" panose="020B0604020202020204" pitchFamily="34" charset="0"/>
              </a:rPr>
              <a:t>activity </a:t>
            </a:r>
            <a:r>
              <a:rPr lang="en-GB" sz="1800" dirty="0" smtClean="0">
                <a:latin typeface="Arial" panose="020B0604020202020204" pitchFamily="34" charset="0"/>
                <a:cs typeface="Arial" panose="020B0604020202020204" pitchFamily="34" charset="0"/>
                <a:sym typeface="Wingdings" panose="05000000000000000000" pitchFamily="2" charset="2"/>
              </a:rPr>
              <a:t></a:t>
            </a:r>
            <a:r>
              <a:rPr lang="en-GB" sz="1800" dirty="0" smtClean="0">
                <a:latin typeface="Arial" panose="020B0604020202020204" pitchFamily="34" charset="0"/>
                <a:cs typeface="Arial" panose="020B0604020202020204" pitchFamily="34" charset="0"/>
              </a:rPr>
              <a:t>literature</a:t>
            </a: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music</a:t>
            </a:r>
            <a:r>
              <a:rPr lang="en-GB" sz="1800" dirty="0">
                <a:latin typeface="Arial" panose="020B0604020202020204" pitchFamily="34" charset="0"/>
                <a:cs typeface="Arial" panose="020B0604020202020204" pitchFamily="34" charset="0"/>
              </a:rPr>
              <a:t>, painting, sculpture and theatre</a:t>
            </a:r>
            <a:r>
              <a:rPr lang="en-GB" sz="1800" dirty="0" smtClean="0">
                <a:latin typeface="Arial" panose="020B0604020202020204" pitchFamily="34" charset="0"/>
                <a:cs typeface="Arial" panose="020B0604020202020204" pitchFamily="34" charset="0"/>
              </a:rPr>
              <a:t>.</a:t>
            </a:r>
          </a:p>
          <a:p>
            <a:pPr marL="265113" lvl="1" algn="just"/>
            <a:r>
              <a:rPr lang="en-ZA" sz="1800" dirty="0" smtClean="0">
                <a:latin typeface="Arial" panose="020B0604020202020204" pitchFamily="34" charset="0"/>
                <a:cs typeface="Arial" panose="020B0604020202020204" pitchFamily="34" charset="0"/>
              </a:rPr>
              <a:t>Does </a:t>
            </a:r>
            <a:r>
              <a:rPr lang="en-ZA" sz="1800" dirty="0">
                <a:latin typeface="Arial" panose="020B0604020202020204" pitchFamily="34" charset="0"/>
                <a:cs typeface="Arial" panose="020B0604020202020204" pitchFamily="34" charset="0"/>
              </a:rPr>
              <a:t>the Bill restrict, allow, or prescribe anything related to the expression of culture</a:t>
            </a:r>
            <a:r>
              <a:rPr lang="en-ZA" sz="18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dirty="0"/>
          </a:p>
        </p:txBody>
      </p:sp>
    </p:spTree>
    <p:extLst>
      <p:ext uri="{BB962C8B-B14F-4D97-AF65-F5344CB8AC3E}">
        <p14:creationId xmlns:p14="http://schemas.microsoft.com/office/powerpoint/2010/main" val="179904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31882"/>
            <a:ext cx="8543925" cy="726764"/>
          </a:xfrm>
        </p:spPr>
        <p:txBody>
          <a:bodyPr>
            <a:normAutofit/>
          </a:bodyPr>
          <a:lstStyle/>
          <a:p>
            <a:r>
              <a:rPr lang="en-ZA" sz="2400" b="1" dirty="0" smtClean="0">
                <a:latin typeface="Arial" panose="020B0604020202020204" pitchFamily="34" charset="0"/>
                <a:cs typeface="Arial" panose="020B0604020202020204" pitchFamily="34" charset="0"/>
              </a:rPr>
              <a:t>Tagging (4)</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227" y="958646"/>
            <a:ext cx="9556954" cy="5899354"/>
          </a:xfrm>
        </p:spPr>
        <p:txBody>
          <a:bodyPr>
            <a:normAutofit lnSpcReduction="10000"/>
          </a:bodyPr>
          <a:lstStyle/>
          <a:p>
            <a:pPr algn="just"/>
            <a:r>
              <a:rPr lang="en-ZA" sz="2200" dirty="0">
                <a:latin typeface="Arial" panose="020B0604020202020204" pitchFamily="34" charset="0"/>
                <a:cs typeface="Arial" panose="020B0604020202020204" pitchFamily="34" charset="0"/>
              </a:rPr>
              <a:t>Intellectual property is a national competency. Schedule 4 sets out areas of concurrent competency and the functional areas must be interpreted with that in mind.</a:t>
            </a:r>
            <a:endParaRPr lang="en-ZA" sz="1800" dirty="0">
              <a:latin typeface="Arial" panose="020B0604020202020204" pitchFamily="34" charset="0"/>
              <a:cs typeface="Arial" panose="020B0604020202020204" pitchFamily="34" charset="0"/>
            </a:endParaRPr>
          </a:p>
          <a:p>
            <a:pPr marL="442913" lvl="1" indent="-177800" algn="just"/>
            <a:r>
              <a:rPr lang="en-ZA" sz="1800" dirty="0">
                <a:latin typeface="Arial" panose="020B0604020202020204" pitchFamily="34" charset="0"/>
                <a:cs typeface="Arial" panose="020B0604020202020204" pitchFamily="34" charset="0"/>
              </a:rPr>
              <a:t>E.g. the fact </a:t>
            </a:r>
            <a:r>
              <a:rPr lang="en-ZA" sz="1800" dirty="0" smtClean="0">
                <a:latin typeface="Arial" panose="020B0604020202020204" pitchFamily="34" charset="0"/>
                <a:cs typeface="Arial" panose="020B0604020202020204" pitchFamily="34" charset="0"/>
              </a:rPr>
              <a:t>that </a:t>
            </a:r>
            <a:r>
              <a:rPr lang="en-ZA" sz="1800" dirty="0">
                <a:latin typeface="Arial" panose="020B0604020202020204" pitchFamily="34" charset="0"/>
                <a:cs typeface="Arial" panose="020B0604020202020204" pitchFamily="34" charset="0"/>
              </a:rPr>
              <a:t>a trader must keep records to report to SARS, and must pay tax on profits made, does not make tax legislation fall within the functional area of “trade</a:t>
            </a:r>
            <a:r>
              <a:rPr lang="en-ZA" sz="1800" dirty="0" smtClean="0">
                <a:latin typeface="Arial" panose="020B0604020202020204" pitchFamily="34" charset="0"/>
                <a:cs typeface="Arial" panose="020B0604020202020204" pitchFamily="34" charset="0"/>
              </a:rPr>
              <a:t>”.</a:t>
            </a:r>
          </a:p>
          <a:p>
            <a:pPr marL="442913" lvl="1" indent="-177800" algn="just"/>
            <a:r>
              <a:rPr lang="en-ZA" sz="1800" dirty="0" smtClean="0">
                <a:latin typeface="Arial" panose="020B0604020202020204" pitchFamily="34" charset="0"/>
                <a:cs typeface="Arial" panose="020B0604020202020204" pitchFamily="34" charset="0"/>
              </a:rPr>
              <a:t>E.g. the fact that wills must be in writing, does not mean legislation that requires that formality affects the trade of attorneys.</a:t>
            </a:r>
          </a:p>
          <a:p>
            <a:pPr marL="442913" lvl="1" indent="-177800" algn="just"/>
            <a:r>
              <a:rPr lang="en-ZA" sz="1800" dirty="0" smtClean="0">
                <a:solidFill>
                  <a:srgbClr val="C00000"/>
                </a:solidFill>
                <a:latin typeface="Arial" panose="020B0604020202020204" pitchFamily="34" charset="0"/>
                <a:cs typeface="Arial" panose="020B0604020202020204" pitchFamily="34" charset="0"/>
              </a:rPr>
              <a:t>The President refers to clauses that provide for copyright to be traded – it is not copyright that is traded. It is works that are traded and when works are traded there are other laws that must be kept in mind – including laws regulating copyright in those works.</a:t>
            </a:r>
            <a:r>
              <a:rPr lang="en-ZA" sz="1800" dirty="0" smtClean="0">
                <a:latin typeface="Arial" panose="020B0604020202020204" pitchFamily="34" charset="0"/>
                <a:cs typeface="Arial" panose="020B0604020202020204" pitchFamily="34" charset="0"/>
              </a:rPr>
              <a:t> </a:t>
            </a:r>
          </a:p>
          <a:p>
            <a:pPr marL="0" indent="-192087" algn="just"/>
            <a:endParaRPr lang="en-ZA" sz="2200" dirty="0" smtClean="0">
              <a:latin typeface="Arial" panose="020B0604020202020204" pitchFamily="34" charset="0"/>
              <a:cs typeface="Arial" panose="020B0604020202020204" pitchFamily="34" charset="0"/>
            </a:endParaRPr>
          </a:p>
          <a:p>
            <a:pPr marL="0" indent="-192087" algn="just"/>
            <a:r>
              <a:rPr lang="en-ZA" sz="2200" dirty="0" smtClean="0">
                <a:latin typeface="Arial" panose="020B0604020202020204" pitchFamily="34" charset="0"/>
                <a:cs typeface="Arial" panose="020B0604020202020204" pitchFamily="34" charset="0"/>
              </a:rPr>
              <a:t>“How intellectual property is regulated, affects trade or cultural matters”.</a:t>
            </a:r>
          </a:p>
          <a:p>
            <a:pPr marL="457200" lvl="1" indent="-192087" algn="just"/>
            <a:r>
              <a:rPr lang="en-ZA" sz="1800" dirty="0" smtClean="0">
                <a:latin typeface="Arial" panose="020B0604020202020204" pitchFamily="34" charset="0"/>
                <a:cs typeface="Arial" panose="020B0604020202020204" pitchFamily="34" charset="0"/>
              </a:rPr>
              <a:t>We do not classify Bills for “knock on” effects of Bills.</a:t>
            </a:r>
          </a:p>
          <a:p>
            <a:pPr marL="442913" lvl="1" indent="-177800" algn="just"/>
            <a:r>
              <a:rPr lang="en-GB" sz="1800" i="1" dirty="0">
                <a:latin typeface="Arial" panose="020B0604020202020204" pitchFamily="34" charset="0"/>
                <a:cs typeface="Arial" panose="020B0604020202020204" pitchFamily="34" charset="0"/>
              </a:rPr>
              <a:t>Democratic Alliance v President of South Africa and </a:t>
            </a:r>
            <a:r>
              <a:rPr lang="en-GB" sz="1800" i="1" dirty="0" smtClean="0">
                <a:latin typeface="Arial" panose="020B0604020202020204" pitchFamily="34" charset="0"/>
                <a:cs typeface="Arial" panose="020B0604020202020204" pitchFamily="34" charset="0"/>
              </a:rPr>
              <a:t>Others</a:t>
            </a:r>
            <a:r>
              <a:rPr lang="en-GB" sz="1800" i="1" dirty="0">
                <a:latin typeface="Arial" panose="020B0604020202020204" pitchFamily="34" charset="0"/>
                <a:cs typeface="Arial" panose="020B0604020202020204" pitchFamily="34" charset="0"/>
              </a:rPr>
              <a:t>[2014] 2 All SA 569 (WCC) (13 March 2014</a:t>
            </a:r>
            <a:r>
              <a:rPr lang="en-GB" sz="1800" i="1" dirty="0" smtClean="0">
                <a:latin typeface="Arial" panose="020B0604020202020204" pitchFamily="34" charset="0"/>
                <a:cs typeface="Arial" panose="020B0604020202020204" pitchFamily="34" charset="0"/>
              </a:rPr>
              <a:t>)</a:t>
            </a:r>
          </a:p>
          <a:p>
            <a:pPr marL="0" indent="-192087" algn="just"/>
            <a:r>
              <a:rPr lang="en-ZA" sz="2200" dirty="0" smtClean="0">
                <a:latin typeface="Arial" panose="020B0604020202020204" pitchFamily="34" charset="0"/>
                <a:cs typeface="Arial" panose="020B0604020202020204" pitchFamily="34" charset="0"/>
              </a:rPr>
              <a:t>“The bills were referred to the National House of Traditional Leaders”</a:t>
            </a:r>
          </a:p>
          <a:p>
            <a:pPr marL="442913" indent="-177800" algn="just"/>
            <a:r>
              <a:rPr lang="en-GB" sz="1800" dirty="0" smtClean="0">
                <a:latin typeface="Arial" panose="020B0604020202020204" pitchFamily="34" charset="0"/>
                <a:cs typeface="Arial" panose="020B0604020202020204" pitchFamily="34" charset="0"/>
              </a:rPr>
              <a:t>Section </a:t>
            </a:r>
            <a:r>
              <a:rPr lang="en-GB" sz="1800" dirty="0">
                <a:latin typeface="Arial" panose="020B0604020202020204" pitchFamily="34" charset="0"/>
                <a:cs typeface="Arial" panose="020B0604020202020204" pitchFamily="34" charset="0"/>
              </a:rPr>
              <a:t>18(1)(</a:t>
            </a:r>
            <a:r>
              <a:rPr lang="en-GB" sz="1800" i="1" dirty="0">
                <a:latin typeface="Arial" panose="020B0604020202020204" pitchFamily="34" charset="0"/>
                <a:cs typeface="Arial" panose="020B0604020202020204" pitchFamily="34" charset="0"/>
              </a:rPr>
              <a:t>a</a:t>
            </a:r>
            <a:r>
              <a:rPr lang="en-GB" sz="1800" dirty="0">
                <a:latin typeface="Arial" panose="020B0604020202020204" pitchFamily="34" charset="0"/>
                <a:cs typeface="Arial" panose="020B0604020202020204" pitchFamily="34" charset="0"/>
              </a:rPr>
              <a:t>) is much broader than the wording of section 76(3) of the </a:t>
            </a:r>
            <a:r>
              <a:rPr lang="en-GB" sz="1800" dirty="0" smtClean="0">
                <a:latin typeface="Arial" panose="020B0604020202020204" pitchFamily="34" charset="0"/>
                <a:cs typeface="Arial" panose="020B0604020202020204" pitchFamily="34" charset="0"/>
              </a:rPr>
              <a:t>Constitution and thus affect more types of Bills.</a:t>
            </a:r>
          </a:p>
          <a:p>
            <a:pPr marL="0" indent="0" algn="just">
              <a:buNone/>
            </a:pPr>
            <a:endParaRPr lang="en-ZA" sz="2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dirty="0"/>
          </a:p>
        </p:txBody>
      </p:sp>
    </p:spTree>
    <p:extLst>
      <p:ext uri="{BB962C8B-B14F-4D97-AF65-F5344CB8AC3E}">
        <p14:creationId xmlns:p14="http://schemas.microsoft.com/office/powerpoint/2010/main" val="86249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31882"/>
            <a:ext cx="8543925" cy="726764"/>
          </a:xfrm>
        </p:spPr>
        <p:txBody>
          <a:bodyPr>
            <a:normAutofit/>
          </a:bodyPr>
          <a:lstStyle/>
          <a:p>
            <a:r>
              <a:rPr lang="en-ZA" sz="2400" b="1" dirty="0" smtClean="0">
                <a:latin typeface="Arial" panose="020B0604020202020204" pitchFamily="34" charset="0"/>
                <a:cs typeface="Arial" panose="020B0604020202020204" pitchFamily="34" charset="0"/>
              </a:rPr>
              <a:t>Tagging (5)</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227" y="1194618"/>
            <a:ext cx="9556954" cy="5663381"/>
          </a:xfrm>
        </p:spPr>
        <p:txBody>
          <a:bodyPr>
            <a:normAutofit/>
          </a:bodyPr>
          <a:lstStyle/>
          <a:p>
            <a:pPr marL="285750" indent="-285750" algn="just"/>
            <a:r>
              <a:rPr lang="en-ZA" sz="2200" dirty="0">
                <a:latin typeface="Arial" panose="020B0604020202020204" pitchFamily="34" charset="0"/>
                <a:cs typeface="Arial" panose="020B0604020202020204" pitchFamily="34" charset="0"/>
              </a:rPr>
              <a:t>The Bills do not fall in the functional areas of “trade” or “cultural matters”.</a:t>
            </a:r>
          </a:p>
          <a:p>
            <a:pPr marL="442913" lvl="1" indent="-177800" algn="just"/>
            <a:r>
              <a:rPr lang="en-ZA" sz="1800" dirty="0">
                <a:latin typeface="Arial" panose="020B0604020202020204" pitchFamily="34" charset="0"/>
                <a:cs typeface="Arial" panose="020B0604020202020204" pitchFamily="34" charset="0"/>
              </a:rPr>
              <a:t>The Bills regulate products and rights (copyright and intellectual property in the form of performers’ rights) that are affected by trade or that results from the expression of culture.</a:t>
            </a:r>
          </a:p>
          <a:p>
            <a:pPr marL="442913" lvl="1" indent="-177800" algn="just"/>
            <a:r>
              <a:rPr lang="en-ZA" sz="1800" dirty="0">
                <a:latin typeface="Arial" panose="020B0604020202020204" pitchFamily="34" charset="0"/>
                <a:cs typeface="Arial" panose="020B0604020202020204" pitchFamily="34" charset="0"/>
              </a:rPr>
              <a:t>The Bills do not affect “trade” as the Bills regulates rights, the protection of those rights and limitations relevant to those rights and not the actual acts of trading.</a:t>
            </a:r>
          </a:p>
          <a:p>
            <a:pPr marL="442913" lvl="1" indent="-177800" algn="just"/>
            <a:r>
              <a:rPr lang="en-GB" sz="1800" dirty="0">
                <a:latin typeface="Arial" panose="020B0604020202020204" pitchFamily="34" charset="0"/>
                <a:cs typeface="Arial" panose="020B0604020202020204" pitchFamily="34" charset="0"/>
              </a:rPr>
              <a:t>The Bills regulates the  incidence, nature and extent of performers’ protection. </a:t>
            </a:r>
            <a:r>
              <a:rPr lang="en-ZA" sz="1800" dirty="0">
                <a:latin typeface="Arial" panose="020B0604020202020204" pitchFamily="34" charset="0"/>
                <a:cs typeface="Arial" panose="020B0604020202020204" pitchFamily="34" charset="0"/>
              </a:rPr>
              <a:t>The Bills do not affect “cultural matters” as they do not restrict, allow, or prescribe anything related to the expression of culture. </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7</a:t>
            </a:fld>
            <a:endParaRPr lang="en-US" dirty="0"/>
          </a:p>
        </p:txBody>
      </p:sp>
    </p:spTree>
    <p:extLst>
      <p:ext uri="{BB962C8B-B14F-4D97-AF65-F5344CB8AC3E}">
        <p14:creationId xmlns:p14="http://schemas.microsoft.com/office/powerpoint/2010/main" val="69403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7354"/>
            <a:ext cx="8543925" cy="841373"/>
          </a:xfrm>
        </p:spPr>
        <p:txBody>
          <a:bodyPr/>
          <a:lstStyle/>
          <a:p>
            <a:r>
              <a:rPr lang="en-ZA" sz="2400" b="1" dirty="0" smtClean="0">
                <a:solidFill>
                  <a:prstClr val="black"/>
                </a:solidFill>
                <a:latin typeface="Arial" panose="020B0604020202020204" pitchFamily="34" charset="0"/>
                <a:cs typeface="Arial" panose="020B0604020202020204" pitchFamily="34" charset="0"/>
              </a:rPr>
              <a:t>Tagging – possible actions</a:t>
            </a:r>
            <a:endParaRPr lang="en-GB" dirty="0"/>
          </a:p>
        </p:txBody>
      </p:sp>
      <p:sp>
        <p:nvSpPr>
          <p:cNvPr id="3" name="Content Placeholder 2"/>
          <p:cNvSpPr>
            <a:spLocks noGrp="1"/>
          </p:cNvSpPr>
          <p:nvPr>
            <p:ph idx="1"/>
          </p:nvPr>
        </p:nvSpPr>
        <p:spPr>
          <a:xfrm>
            <a:off x="304800" y="1206499"/>
            <a:ext cx="9423400" cy="5514977"/>
          </a:xfrm>
        </p:spPr>
        <p:txBody>
          <a:bodyPr>
            <a:normAutofit fontScale="92500" lnSpcReduction="20000"/>
          </a:bodyPr>
          <a:lstStyle/>
          <a:p>
            <a:pPr algn="just"/>
            <a:r>
              <a:rPr lang="en-ZA" dirty="0" smtClean="0">
                <a:latin typeface="Arial" panose="020B0604020202020204" pitchFamily="34" charset="0"/>
                <a:cs typeface="Arial" panose="020B0604020202020204" pitchFamily="34" charset="0"/>
              </a:rPr>
              <a:t>Advice: Both Bills were correctly classified as section 75 Bills. </a:t>
            </a:r>
          </a:p>
          <a:p>
            <a:pPr lvl="1" algn="just"/>
            <a:endParaRPr lang="en-ZA" dirty="0" smtClean="0">
              <a:latin typeface="Arial" panose="020B0604020202020204" pitchFamily="34" charset="0"/>
              <a:cs typeface="Arial" panose="020B0604020202020204" pitchFamily="34" charset="0"/>
            </a:endParaRPr>
          </a:p>
          <a:p>
            <a:pPr marL="0" indent="0" algn="just">
              <a:buNone/>
            </a:pPr>
            <a:r>
              <a:rPr lang="en-ZA" b="1" dirty="0" smtClean="0">
                <a:latin typeface="Arial" panose="020B0604020202020204" pitchFamily="34" charset="0"/>
                <a:cs typeface="Arial" panose="020B0604020202020204" pitchFamily="34" charset="0"/>
              </a:rPr>
              <a:t>Possible action 1:</a:t>
            </a:r>
          </a:p>
          <a:p>
            <a:pPr algn="just"/>
            <a:r>
              <a:rPr lang="en-ZA" dirty="0" smtClean="0">
                <a:latin typeface="Arial" panose="020B0604020202020204" pitchFamily="34" charset="0"/>
                <a:cs typeface="Arial" panose="020B0604020202020204" pitchFamily="34" charset="0"/>
              </a:rPr>
              <a:t>If the Committee agrees with our advice, it may report to the House that it does not agree with the President’s reservation related to the tagging of the Bills.</a:t>
            </a:r>
          </a:p>
          <a:p>
            <a:pPr marL="0" indent="0" algn="just">
              <a:buNone/>
            </a:pPr>
            <a:r>
              <a:rPr lang="en-ZA" b="1" dirty="0" smtClean="0">
                <a:latin typeface="Arial" panose="020B0604020202020204" pitchFamily="34" charset="0"/>
                <a:cs typeface="Arial" panose="020B0604020202020204" pitchFamily="34" charset="0"/>
              </a:rPr>
              <a:t>Possible action 2:</a:t>
            </a:r>
          </a:p>
          <a:p>
            <a:pPr algn="just"/>
            <a:r>
              <a:rPr lang="en-ZA" dirty="0">
                <a:latin typeface="Arial" panose="020B0604020202020204" pitchFamily="34" charset="0"/>
                <a:cs typeface="Arial" panose="020B0604020202020204" pitchFamily="34" charset="0"/>
              </a:rPr>
              <a:t>If the Committee </a:t>
            </a:r>
            <a:r>
              <a:rPr lang="en-ZA" dirty="0" smtClean="0">
                <a:latin typeface="Arial" panose="020B0604020202020204" pitchFamily="34" charset="0"/>
                <a:cs typeface="Arial" panose="020B0604020202020204" pitchFamily="34" charset="0"/>
              </a:rPr>
              <a:t>disagrees </a:t>
            </a:r>
            <a:r>
              <a:rPr lang="en-ZA" dirty="0">
                <a:latin typeface="Arial" panose="020B0604020202020204" pitchFamily="34" charset="0"/>
                <a:cs typeface="Arial" panose="020B0604020202020204" pitchFamily="34" charset="0"/>
              </a:rPr>
              <a:t>with our </a:t>
            </a:r>
            <a:r>
              <a:rPr lang="en-ZA" dirty="0" smtClean="0">
                <a:latin typeface="Arial" panose="020B0604020202020204" pitchFamily="34" charset="0"/>
                <a:cs typeface="Arial" panose="020B0604020202020204" pitchFamily="34" charset="0"/>
              </a:rPr>
              <a:t>advice, or is uncertain whether these should be section 75 or section 76 Bills, or is concerned that tagging may successfully be used as a technical argument in a Court case:</a:t>
            </a:r>
            <a:endParaRPr lang="en-ZA" dirty="0">
              <a:latin typeface="Arial" panose="020B0604020202020204" pitchFamily="34" charset="0"/>
              <a:cs typeface="Arial" panose="020B0604020202020204" pitchFamily="34" charset="0"/>
            </a:endParaRPr>
          </a:p>
          <a:p>
            <a:pPr lvl="1" algn="just"/>
            <a:r>
              <a:rPr lang="en-ZA" dirty="0">
                <a:latin typeface="Arial" panose="020B0604020202020204" pitchFamily="34" charset="0"/>
                <a:cs typeface="Arial" panose="020B0604020202020204" pitchFamily="34" charset="0"/>
              </a:rPr>
              <a:t>T</a:t>
            </a:r>
            <a:r>
              <a:rPr lang="en-ZA" dirty="0" smtClean="0">
                <a:latin typeface="Arial" panose="020B0604020202020204" pitchFamily="34" charset="0"/>
                <a:cs typeface="Arial" panose="020B0604020202020204" pitchFamily="34" charset="0"/>
              </a:rPr>
              <a:t>he courts have indicated that it is very unlikely that the courts would hold an Act invalid where it should have been classified as a section 75, but Parliament classified it as a section 76.</a:t>
            </a:r>
          </a:p>
          <a:p>
            <a:pPr lvl="1" algn="just"/>
            <a:r>
              <a:rPr lang="en-ZA" dirty="0" smtClean="0">
                <a:latin typeface="Arial" panose="020B0604020202020204" pitchFamily="34" charset="0"/>
                <a:cs typeface="Arial" panose="020B0604020202020204" pitchFamily="34" charset="0"/>
              </a:rPr>
              <a:t>In this event, the Committee may </a:t>
            </a:r>
            <a:r>
              <a:rPr lang="en-ZA" dirty="0">
                <a:latin typeface="Arial" panose="020B0604020202020204" pitchFamily="34" charset="0"/>
                <a:cs typeface="Arial" panose="020B0604020202020204" pitchFamily="34" charset="0"/>
              </a:rPr>
              <a:t>report to the House that </a:t>
            </a:r>
            <a:r>
              <a:rPr lang="en-ZA" dirty="0" smtClean="0">
                <a:latin typeface="Arial" panose="020B0604020202020204" pitchFamily="34" charset="0"/>
                <a:cs typeface="Arial" panose="020B0604020202020204" pitchFamily="34" charset="0"/>
              </a:rPr>
              <a:t>it wishes to be cautious in respect of the President’s reservation and recommend that the JTM err on the side of caution and reclassify the Bills as section 76 Bills.</a:t>
            </a:r>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dirty="0"/>
          </a:p>
        </p:txBody>
      </p:sp>
    </p:spTree>
    <p:extLst>
      <p:ext uri="{BB962C8B-B14F-4D97-AF65-F5344CB8AC3E}">
        <p14:creationId xmlns:p14="http://schemas.microsoft.com/office/powerpoint/2010/main" val="131113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204833"/>
            <a:ext cx="8734425" cy="674690"/>
          </a:xfrm>
        </p:spPr>
        <p:txBody>
          <a:bodyPr>
            <a:normAutofit/>
          </a:bodyPr>
          <a:lstStyle/>
          <a:p>
            <a:r>
              <a:rPr lang="en-ZA" sz="2400" b="1" dirty="0" smtClean="0">
                <a:latin typeface="Arial" panose="020B0604020202020204" pitchFamily="34" charset="0"/>
                <a:cs typeface="Arial" panose="020B0604020202020204" pitchFamily="34" charset="0"/>
              </a:rPr>
              <a:t>Public participation (fair use)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4465" y="862806"/>
            <a:ext cx="9314835" cy="5995194"/>
          </a:xfrm>
        </p:spPr>
        <p:txBody>
          <a:bodyPr>
            <a:noAutofit/>
          </a:bodyPr>
          <a:lstStyle/>
          <a:p>
            <a:pPr marL="0" indent="0" algn="just">
              <a:buNone/>
            </a:pPr>
            <a:r>
              <a:rPr lang="en-GB" sz="1800" dirty="0">
                <a:solidFill>
                  <a:srgbClr val="0070C0"/>
                </a:solidFill>
                <a:latin typeface="Arial" panose="020B0604020202020204" pitchFamily="34" charset="0"/>
                <a:cs typeface="Arial" panose="020B0604020202020204" pitchFamily="34" charset="0"/>
              </a:rPr>
              <a:t>The Copyright </a:t>
            </a:r>
            <a:r>
              <a:rPr lang="en-GB" sz="1800" dirty="0" smtClean="0">
                <a:solidFill>
                  <a:srgbClr val="0070C0"/>
                </a:solidFill>
                <a:latin typeface="Arial" panose="020B0604020202020204" pitchFamily="34" charset="0"/>
                <a:cs typeface="Arial" panose="020B0604020202020204" pitchFamily="34" charset="0"/>
              </a:rPr>
              <a:t>Act – “fair dealing”</a:t>
            </a:r>
          </a:p>
          <a:p>
            <a:pPr marL="176213" indent="0" algn="just">
              <a:buNone/>
            </a:pPr>
            <a:r>
              <a:rPr lang="en-GB" sz="1600" b="1" dirty="0" smtClean="0">
                <a:latin typeface="Arial" panose="020B0604020202020204" pitchFamily="34" charset="0"/>
                <a:cs typeface="Arial" panose="020B0604020202020204" pitchFamily="34" charset="0"/>
              </a:rPr>
              <a:t>“12</a:t>
            </a:r>
            <a:r>
              <a:rPr lang="en-GB" sz="1600" b="1" dirty="0">
                <a:latin typeface="Arial" panose="020B0604020202020204" pitchFamily="34" charset="0"/>
                <a:cs typeface="Arial" panose="020B0604020202020204" pitchFamily="34" charset="0"/>
              </a:rPr>
              <a:t>. General exceptions from protection of literary and musical works.</a:t>
            </a:r>
            <a:endParaRPr lang="en-GB" sz="1600" dirty="0">
              <a:latin typeface="Arial" panose="020B0604020202020204" pitchFamily="34" charset="0"/>
              <a:cs typeface="Arial" panose="020B0604020202020204" pitchFamily="34" charset="0"/>
            </a:endParaRPr>
          </a:p>
          <a:p>
            <a:pPr marL="176213" indent="354013" algn="just">
              <a:buNone/>
            </a:pPr>
            <a:r>
              <a:rPr lang="en-GB" sz="1600" dirty="0" smtClean="0">
                <a:latin typeface="Arial" panose="020B0604020202020204" pitchFamily="34" charset="0"/>
                <a:cs typeface="Arial" panose="020B0604020202020204" pitchFamily="34" charset="0"/>
              </a:rPr>
              <a:t>(1) 	Copyright </a:t>
            </a:r>
            <a:r>
              <a:rPr lang="en-GB" sz="1600" dirty="0">
                <a:latin typeface="Arial" panose="020B0604020202020204" pitchFamily="34" charset="0"/>
                <a:cs typeface="Arial" panose="020B0604020202020204" pitchFamily="34" charset="0"/>
              </a:rPr>
              <a:t>shall not be infringed by any </a:t>
            </a:r>
            <a:r>
              <a:rPr lang="en-GB" sz="1600" u="sng" dirty="0">
                <a:latin typeface="Arial" panose="020B0604020202020204" pitchFamily="34" charset="0"/>
                <a:cs typeface="Arial" panose="020B0604020202020204" pitchFamily="34" charset="0"/>
              </a:rPr>
              <a:t>fair dealing</a:t>
            </a:r>
            <a:r>
              <a:rPr lang="en-GB" sz="1600" dirty="0">
                <a:latin typeface="Arial" panose="020B0604020202020204" pitchFamily="34" charset="0"/>
                <a:cs typeface="Arial" panose="020B0604020202020204" pitchFamily="34" charset="0"/>
              </a:rPr>
              <a:t> with a literary or musical work—” </a:t>
            </a:r>
            <a:endParaRPr lang="en-GB" sz="1600" dirty="0" smtClean="0">
              <a:latin typeface="Arial" panose="020B0604020202020204" pitchFamily="34" charset="0"/>
              <a:cs typeface="Arial" panose="020B0604020202020204" pitchFamily="34" charset="0"/>
            </a:endParaRPr>
          </a:p>
          <a:p>
            <a:pPr marL="176213" indent="0" algn="just">
              <a:buNone/>
            </a:pPr>
            <a:r>
              <a:rPr lang="en-GB" sz="1600" dirty="0" smtClean="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own emphasis)</a:t>
            </a:r>
          </a:p>
          <a:p>
            <a:pPr algn="just"/>
            <a:endParaRPr lang="en-GB" sz="1800" dirty="0" smtClean="0">
              <a:latin typeface="Arial" panose="020B0604020202020204" pitchFamily="34" charset="0"/>
              <a:cs typeface="Arial" panose="020B0604020202020204" pitchFamily="34" charset="0"/>
            </a:endParaRPr>
          </a:p>
          <a:p>
            <a:pPr marL="0" indent="0" algn="just">
              <a:buNone/>
            </a:pPr>
            <a:r>
              <a:rPr lang="en-GB" sz="1800" dirty="0" smtClean="0">
                <a:solidFill>
                  <a:srgbClr val="0070C0"/>
                </a:solidFill>
                <a:latin typeface="Arial" panose="020B0604020202020204" pitchFamily="34" charset="0"/>
                <a:cs typeface="Arial" panose="020B0604020202020204" pitchFamily="34" charset="0"/>
              </a:rPr>
              <a:t>The </a:t>
            </a:r>
            <a:r>
              <a:rPr lang="en-GB" sz="1800" dirty="0">
                <a:solidFill>
                  <a:srgbClr val="0070C0"/>
                </a:solidFill>
                <a:latin typeface="Arial" panose="020B0604020202020204" pitchFamily="34" charset="0"/>
                <a:cs typeface="Arial" panose="020B0604020202020204" pitchFamily="34" charset="0"/>
              </a:rPr>
              <a:t>Copyright AB </a:t>
            </a:r>
            <a:r>
              <a:rPr lang="en-GB" sz="1800" dirty="0" smtClean="0">
                <a:solidFill>
                  <a:srgbClr val="0070C0"/>
                </a:solidFill>
                <a:latin typeface="Arial" panose="020B0604020202020204" pitchFamily="34" charset="0"/>
                <a:cs typeface="Arial" panose="020B0604020202020204" pitchFamily="34" charset="0"/>
              </a:rPr>
              <a:t>[B13-2017] - “</a:t>
            </a:r>
            <a:r>
              <a:rPr lang="en-GB" sz="1800" dirty="0">
                <a:solidFill>
                  <a:srgbClr val="0070C0"/>
                </a:solidFill>
                <a:latin typeface="Arial" panose="020B0604020202020204" pitchFamily="34" charset="0"/>
                <a:cs typeface="Arial" panose="020B0604020202020204" pitchFamily="34" charset="0"/>
              </a:rPr>
              <a:t>fair use</a:t>
            </a:r>
            <a:r>
              <a:rPr lang="en-GB" sz="1800" dirty="0" smtClean="0">
                <a:solidFill>
                  <a:srgbClr val="0070C0"/>
                </a:solidFill>
                <a:latin typeface="Arial" panose="020B0604020202020204" pitchFamily="34" charset="0"/>
                <a:cs typeface="Arial" panose="020B0604020202020204" pitchFamily="34" charset="0"/>
              </a:rPr>
              <a:t>”.</a:t>
            </a:r>
          </a:p>
          <a:p>
            <a:pPr marL="176213" indent="0" algn="just">
              <a:buNone/>
            </a:pPr>
            <a:r>
              <a:rPr lang="en-GB" sz="1600" b="1" dirty="0">
                <a:latin typeface="Arial" panose="020B0604020202020204" pitchFamily="34" charset="0"/>
                <a:cs typeface="Arial" panose="020B0604020202020204" pitchFamily="34" charset="0"/>
              </a:rPr>
              <a:t>“Amendment of section 12 of Act 98 of 1978, as amended by section 11 of Act 125 of 1992 and section 54 of Act 38 of 1997</a:t>
            </a:r>
            <a:endParaRPr lang="en-GB" sz="1600" dirty="0">
              <a:latin typeface="Arial" panose="020B0604020202020204" pitchFamily="34" charset="0"/>
              <a:cs typeface="Arial" panose="020B0604020202020204" pitchFamily="34" charset="0"/>
            </a:endParaRPr>
          </a:p>
          <a:p>
            <a:pPr marL="176213" indent="0" algn="just">
              <a:buNone/>
            </a:pPr>
            <a:r>
              <a:rPr lang="en-GB" sz="1600" b="1" dirty="0">
                <a:latin typeface="Arial" panose="020B0604020202020204" pitchFamily="34" charset="0"/>
                <a:cs typeface="Arial" panose="020B0604020202020204" pitchFamily="34" charset="0"/>
              </a:rPr>
              <a:t>10. </a:t>
            </a:r>
            <a:r>
              <a:rPr lang="en-GB" sz="1600" dirty="0">
                <a:latin typeface="Arial" panose="020B0604020202020204" pitchFamily="34" charset="0"/>
                <a:cs typeface="Arial" panose="020B0604020202020204" pitchFamily="34" charset="0"/>
              </a:rPr>
              <a:t>Section 12 of the principal Act is hereby amended by the substitution for subsection (1) of the following subsection</a:t>
            </a:r>
            <a:r>
              <a:rPr lang="en-GB" sz="1600" dirty="0" smtClean="0">
                <a:latin typeface="Arial" panose="020B0604020202020204" pitchFamily="34" charset="0"/>
                <a:cs typeface="Arial" panose="020B0604020202020204" pitchFamily="34" charset="0"/>
              </a:rPr>
              <a:t>:</a:t>
            </a:r>
          </a:p>
          <a:p>
            <a:pPr marL="176213" indent="266700" algn="just">
              <a:buNone/>
            </a:pPr>
            <a:r>
              <a:rPr lang="en-GB" sz="1600" dirty="0" smtClean="0">
                <a:latin typeface="Arial" panose="020B0604020202020204" pitchFamily="34" charset="0"/>
                <a:cs typeface="Arial" panose="020B0604020202020204" pitchFamily="34" charset="0"/>
              </a:rPr>
              <a:t>‘‘</a:t>
            </a:r>
            <a:r>
              <a:rPr lang="en-GB" sz="1600" u="sng" dirty="0" smtClean="0">
                <a:latin typeface="Arial" panose="020B0604020202020204" pitchFamily="34" charset="0"/>
                <a:cs typeface="Arial" panose="020B0604020202020204" pitchFamily="34" charset="0"/>
              </a:rPr>
              <a:t>(1) </a:t>
            </a:r>
            <a:r>
              <a:rPr lang="en-GB" sz="1600" i="1" u="sng" dirty="0" smtClean="0">
                <a:latin typeface="Arial" panose="020B0604020202020204" pitchFamily="34" charset="0"/>
                <a:cs typeface="Arial" panose="020B0604020202020204" pitchFamily="34" charset="0"/>
              </a:rPr>
              <a:t>(a) </a:t>
            </a:r>
            <a:r>
              <a:rPr lang="en-GB" sz="1600" u="sng" dirty="0" smtClean="0">
                <a:latin typeface="Arial" panose="020B0604020202020204" pitchFamily="34" charset="0"/>
                <a:cs typeface="Arial" panose="020B0604020202020204" pitchFamily="34" charset="0"/>
              </a:rPr>
              <a:t>In addition to uses specifically authorised, </a:t>
            </a:r>
            <a:r>
              <a:rPr lang="en-GB" sz="1600" b="1" u="sng" dirty="0" smtClean="0">
                <a:latin typeface="Arial" panose="020B0604020202020204" pitchFamily="34" charset="0"/>
                <a:cs typeface="Arial" panose="020B0604020202020204" pitchFamily="34" charset="0"/>
              </a:rPr>
              <a:t>fair use</a:t>
            </a:r>
            <a:r>
              <a:rPr lang="en-GB" sz="1600" u="sng" dirty="0" smtClean="0">
                <a:latin typeface="Arial" panose="020B0604020202020204" pitchFamily="34" charset="0"/>
                <a:cs typeface="Arial" panose="020B0604020202020204" pitchFamily="34" charset="0"/>
              </a:rPr>
              <a:t> in respect of a work or the performance of that work, for the following purposes, does not infringe copyright in that work</a:t>
            </a:r>
            <a:r>
              <a:rPr lang="en-GB" sz="1600" dirty="0" smtClean="0">
                <a:latin typeface="Arial" panose="020B0604020202020204" pitchFamily="34" charset="0"/>
                <a:cs typeface="Arial" panose="020B0604020202020204" pitchFamily="34" charset="0"/>
              </a:rPr>
              <a:t>:” (own emphasis </a:t>
            </a:r>
            <a:r>
              <a:rPr lang="en-GB" sz="1600" b="1" dirty="0" smtClean="0">
                <a:latin typeface="Arial" panose="020B0604020202020204" pitchFamily="34" charset="0"/>
                <a:cs typeface="Arial" panose="020B0604020202020204" pitchFamily="34" charset="0"/>
              </a:rPr>
              <a:t>in bold</a:t>
            </a:r>
            <a:r>
              <a:rPr lang="en-GB" sz="1600" dirty="0" smtClean="0">
                <a:latin typeface="Arial" panose="020B0604020202020204" pitchFamily="34" charset="0"/>
                <a:cs typeface="Arial" panose="020B0604020202020204" pitchFamily="34" charset="0"/>
              </a:rPr>
              <a:t>).</a:t>
            </a:r>
          </a:p>
          <a:p>
            <a:pPr marL="0" indent="0" algn="just">
              <a:buNone/>
            </a:pPr>
            <a:endParaRPr lang="en-ZA" sz="1800" b="1" dirty="0" smtClean="0">
              <a:latin typeface="Arial" panose="020B0604020202020204" pitchFamily="34" charset="0"/>
              <a:cs typeface="Arial" panose="020B0604020202020204" pitchFamily="34" charset="0"/>
            </a:endParaRPr>
          </a:p>
          <a:p>
            <a:pPr marL="0" indent="0" algn="just">
              <a:buNone/>
            </a:pPr>
            <a:r>
              <a:rPr lang="en-ZA" sz="1800" dirty="0" smtClean="0">
                <a:solidFill>
                  <a:srgbClr val="0070C0"/>
                </a:solidFill>
                <a:latin typeface="Arial" panose="020B0604020202020204" pitchFamily="34" charset="0"/>
                <a:cs typeface="Arial" panose="020B0604020202020204" pitchFamily="34" charset="0"/>
              </a:rPr>
              <a:t>Redrafted Bill – “hybrid system”</a:t>
            </a:r>
            <a:endParaRPr lang="en-GB" sz="1800" dirty="0" smtClean="0">
              <a:solidFill>
                <a:srgbClr val="0070C0"/>
              </a:solidFill>
              <a:latin typeface="Arial" panose="020B0604020202020204" pitchFamily="34" charset="0"/>
              <a:cs typeface="Arial" panose="020B0604020202020204" pitchFamily="34" charset="0"/>
            </a:endParaRPr>
          </a:p>
          <a:p>
            <a:pPr marL="0" indent="0" algn="just">
              <a:buNone/>
            </a:pP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General exceptions from copyright protection</a:t>
            </a:r>
            <a:endParaRPr lang="en-GB" sz="1600" dirty="0">
              <a:latin typeface="Arial" panose="020B0604020202020204" pitchFamily="34" charset="0"/>
              <a:cs typeface="Arial" panose="020B0604020202020204" pitchFamily="34" charset="0"/>
            </a:endParaRPr>
          </a:p>
          <a:p>
            <a:pPr marL="0" indent="0" algn="just">
              <a:buNone/>
            </a:pPr>
            <a:r>
              <a:rPr lang="en-GB" sz="1600" b="1" u="sng" dirty="0">
                <a:latin typeface="Arial" panose="020B0604020202020204" pitchFamily="34" charset="0"/>
                <a:cs typeface="Arial" panose="020B0604020202020204" pitchFamily="34" charset="0"/>
              </a:rPr>
              <a:t>12A.	</a:t>
            </a:r>
            <a:r>
              <a:rPr lang="en-GB" sz="1600" u="sng" dirty="0">
                <a:latin typeface="Arial" panose="020B0604020202020204" pitchFamily="34" charset="0"/>
                <a:cs typeface="Arial" panose="020B0604020202020204" pitchFamily="34" charset="0"/>
              </a:rPr>
              <a:t>(1)	</a:t>
            </a:r>
            <a:r>
              <a:rPr lang="en-GB" sz="1600" i="1" u="sng" dirty="0">
                <a:latin typeface="Arial" panose="020B0604020202020204" pitchFamily="34" charset="0"/>
                <a:cs typeface="Arial" panose="020B0604020202020204" pitchFamily="34" charset="0"/>
              </a:rPr>
              <a:t>(a)	</a:t>
            </a:r>
            <a:r>
              <a:rPr lang="en-GB" sz="1600" u="sng" dirty="0">
                <a:latin typeface="Arial" panose="020B0604020202020204" pitchFamily="34" charset="0"/>
                <a:cs typeface="Arial" panose="020B0604020202020204" pitchFamily="34" charset="0"/>
              </a:rPr>
              <a:t>In addition to uses specifically authorised, fair use in respect of a work or the performance of that work, for </a:t>
            </a:r>
            <a:r>
              <a:rPr lang="en-GB" sz="1600" b="1" u="sng" strike="sngStrike" dirty="0">
                <a:latin typeface="Arial" panose="020B0604020202020204" pitchFamily="34" charset="0"/>
                <a:cs typeface="Arial" panose="020B0604020202020204" pitchFamily="34" charset="0"/>
              </a:rPr>
              <a:t>the following</a:t>
            </a:r>
            <a:r>
              <a:rPr lang="en-GB" sz="1600" u="sng" dirty="0">
                <a:latin typeface="Arial" panose="020B0604020202020204" pitchFamily="34" charset="0"/>
                <a:cs typeface="Arial" panose="020B0604020202020204" pitchFamily="34" charset="0"/>
              </a:rPr>
              <a:t> purposes </a:t>
            </a:r>
            <a:r>
              <a:rPr lang="en-GB" sz="1600" b="1" u="sng" dirty="0">
                <a:latin typeface="Arial" panose="020B0604020202020204" pitchFamily="34" charset="0"/>
                <a:cs typeface="Arial" panose="020B0604020202020204" pitchFamily="34" charset="0"/>
              </a:rPr>
              <a:t>such as the following</a:t>
            </a:r>
            <a:r>
              <a:rPr lang="en-GB" sz="1600" u="sng" dirty="0">
                <a:latin typeface="Arial" panose="020B0604020202020204" pitchFamily="34" charset="0"/>
                <a:cs typeface="Arial" panose="020B0604020202020204" pitchFamily="34" charset="0"/>
              </a:rPr>
              <a:t>, does not infringe copyright in that work</a:t>
            </a:r>
            <a:r>
              <a:rPr lang="en-GB" sz="1600" u="sng"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dirty="0"/>
          </a:p>
        </p:txBody>
      </p:sp>
      <p:cxnSp>
        <p:nvCxnSpPr>
          <p:cNvPr id="6" name="Straight Connector 5"/>
          <p:cNvCxnSpPr/>
          <p:nvPr/>
        </p:nvCxnSpPr>
        <p:spPr>
          <a:xfrm>
            <a:off x="2595716" y="2389239"/>
            <a:ext cx="40558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64824" y="5152103"/>
            <a:ext cx="405580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03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7169</TotalTime>
  <Words>4167</Words>
  <Application>Microsoft Office PowerPoint</Application>
  <PresentationFormat>A4 Paper (210x297 mm)</PresentationFormat>
  <Paragraphs>222</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Procedural reservations</vt:lpstr>
      <vt:lpstr>Tagging (1)</vt:lpstr>
      <vt:lpstr>Tagging (2)</vt:lpstr>
      <vt:lpstr>Tagging (3)</vt:lpstr>
      <vt:lpstr>Tagging (4)</vt:lpstr>
      <vt:lpstr>Tagging (5)</vt:lpstr>
      <vt:lpstr>Tagging – possible actions</vt:lpstr>
      <vt:lpstr>Public participation (fair use) (1)</vt:lpstr>
      <vt:lpstr>Public participation (fair use) (2)</vt:lpstr>
      <vt:lpstr>Public participation (fair use) (3)</vt:lpstr>
      <vt:lpstr>Public participation (fair use) – possible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Rashaad</cp:lastModifiedBy>
  <cp:revision>195</cp:revision>
  <dcterms:created xsi:type="dcterms:W3CDTF">2019-05-28T17:07:42Z</dcterms:created>
  <dcterms:modified xsi:type="dcterms:W3CDTF">2020-08-27T14:09:34Z</dcterms:modified>
</cp:coreProperties>
</file>