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Default Extension="emf" ContentType="image/x-emf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  <p:sldMasterId id="2147483686" r:id="rId5"/>
    <p:sldMasterId id="2147483684" r:id="rId6"/>
    <p:sldMasterId id="2147483671" r:id="rId7"/>
    <p:sldMasterId id="2147483692" r:id="rId8"/>
    <p:sldMasterId id="2147483690" r:id="rId9"/>
  </p:sldMasterIdLst>
  <p:notesMasterIdLst>
    <p:notesMasterId r:id="rId22"/>
  </p:notesMasterIdLst>
  <p:handoutMasterIdLst>
    <p:handoutMasterId r:id="rId23"/>
  </p:handoutMasterIdLst>
  <p:sldIdLst>
    <p:sldId id="340" r:id="rId10"/>
    <p:sldId id="347" r:id="rId11"/>
    <p:sldId id="343" r:id="rId12"/>
    <p:sldId id="331" r:id="rId13"/>
    <p:sldId id="333" r:id="rId14"/>
    <p:sldId id="334" r:id="rId15"/>
    <p:sldId id="345" r:id="rId16"/>
    <p:sldId id="344" r:id="rId17"/>
    <p:sldId id="330" r:id="rId18"/>
    <p:sldId id="348" r:id="rId19"/>
    <p:sldId id="349" r:id="rId20"/>
    <p:sldId id="328" r:id="rId2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96">
          <p15:clr>
            <a:srgbClr val="A4A3A4"/>
          </p15:clr>
        </p15:guide>
        <p15:guide id="2" pos="224">
          <p15:clr>
            <a:srgbClr val="A4A3A4"/>
          </p15:clr>
        </p15:guide>
        <p15:guide id="3" orient="horz" pos="2044">
          <p15:clr>
            <a:srgbClr val="A4A3A4"/>
          </p15:clr>
        </p15:guide>
        <p15:guide id="4" orient="horz" pos="1702">
          <p15:clr>
            <a:srgbClr val="A4A3A4"/>
          </p15:clr>
        </p15:guide>
        <p15:guide id="5" orient="horz" pos="20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DBA"/>
    <a:srgbClr val="FFC600"/>
    <a:srgbClr val="001489"/>
    <a:srgbClr val="B7DEE8"/>
    <a:srgbClr val="A6BBC8"/>
    <a:srgbClr val="5B7F89"/>
    <a:srgbClr val="5B7F95"/>
    <a:srgbClr val="C4D600"/>
    <a:srgbClr val="0014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88" autoAdjust="0"/>
    <p:restoredTop sz="98875" autoAdjust="0"/>
  </p:normalViewPr>
  <p:slideViewPr>
    <p:cSldViewPr snapToGrid="0" snapToObjects="1" showGuides="1">
      <p:cViewPr varScale="1">
        <p:scale>
          <a:sx n="72" d="100"/>
          <a:sy n="72" d="100"/>
        </p:scale>
        <p:origin x="-1344" y="-102"/>
      </p:cViewPr>
      <p:guideLst>
        <p:guide orient="horz" pos="1696"/>
        <p:guide orient="horz" pos="2044"/>
        <p:guide orient="horz" pos="1702"/>
        <p:guide orient="horz" pos="2028"/>
        <p:guide pos="2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CBD-GRC-FS01\Shared\DMA\1.9%20SCOPA%20&amp;%20SCoE\SCOE\2020\Presentations\N&amp;S%20National%20Quintile%20system\Data_schools%20per%20catego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b="1">
                <a:solidFill>
                  <a:schemeClr val="tx1"/>
                </a:solidFill>
              </a:rPr>
              <a:t>Low</a:t>
            </a:r>
            <a:r>
              <a:rPr lang="en-ZA" b="1" baseline="0">
                <a:solidFill>
                  <a:schemeClr val="tx1"/>
                </a:solidFill>
              </a:rPr>
              <a:t> fee vs Other fee schools</a:t>
            </a:r>
            <a:endParaRPr lang="en-ZA" b="1">
              <a:solidFill>
                <a:schemeClr val="tx1"/>
              </a:solidFill>
            </a:endParaRPr>
          </a:p>
        </c:rich>
      </c:tx>
      <c:spPr>
        <a:noFill/>
        <a:ln>
          <a:noFill/>
        </a:ln>
        <a:effectLst/>
      </c:spPr>
    </c:title>
    <c:plotArea>
      <c:layout/>
      <c:ofPieChart>
        <c:ofPieType val="bar"/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72A-420A-943F-F1ECEABF9826}"/>
              </c:ext>
            </c:extLst>
          </c:dPt>
          <c:dPt>
            <c:idx val="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72A-420A-943F-F1ECEABF9826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72A-420A-943F-F1ECEABF9826}"/>
              </c:ext>
            </c:extLst>
          </c:dPt>
          <c:dLbls>
            <c:dLbl>
              <c:idx val="0"/>
              <c:layout>
                <c:manualLayout>
                  <c:x val="4.5724190726159228E-2"/>
                  <c:y val="-0.274802785068533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2A-420A-943F-F1ECEABF9826}"/>
                </c:ext>
              </c:extLst>
            </c:dLbl>
            <c:dLbl>
              <c:idx val="1"/>
              <c:layout>
                <c:manualLayout>
                  <c:x val="-0.13611111111111113"/>
                  <c:y val="-2.314814814814814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en-US" sz="9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R99m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3244444444444445"/>
                      <c:h val="0.115671478565179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72A-420A-943F-F1ECEABF9826}"/>
                </c:ext>
              </c:extLst>
            </c:dLbl>
            <c:dLbl>
              <c:idx val="2"/>
              <c:layout>
                <c:manualLayout>
                  <c:x val="-9.7581802274715662E-2"/>
                  <c:y val="-1.091389617964420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2A-420A-943F-F1ECEABF98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Pivots!$A$22:$A$23</c:f>
              <c:strCache>
                <c:ptCount val="2"/>
                <c:pt idx="0">
                  <c:v>Other fee</c:v>
                </c:pt>
                <c:pt idx="1">
                  <c:v>Low fee</c:v>
                </c:pt>
              </c:strCache>
            </c:strRef>
          </c:cat>
          <c:val>
            <c:numRef>
              <c:f>Pivots!$B$22:$B$23</c:f>
              <c:numCache>
                <c:formatCode>General</c:formatCode>
                <c:ptCount val="2"/>
                <c:pt idx="0">
                  <c:v>405</c:v>
                </c:pt>
                <c:pt idx="1">
                  <c:v>163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72A-420A-943F-F1ECEABF9826}"/>
            </c:ext>
          </c:extLst>
        </c:ser>
        <c:dLbls/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C209FE-8426-4C72-8901-A11AE84542DE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BD555FE2-8DF4-4446-B206-FD7BBA17F4DC}">
      <dgm:prSet phldrT="[Text]" custT="1"/>
      <dgm:spPr/>
      <dgm:t>
        <a:bodyPr/>
        <a:lstStyle/>
        <a:p>
          <a:r>
            <a:rPr lang="en-ZA" sz="1600" dirty="0"/>
            <a:t>School</a:t>
          </a:r>
        </a:p>
      </dgm:t>
    </dgm:pt>
    <dgm:pt modelId="{21691F44-FE9F-4EFB-B286-AB81CB89DA3A}" type="parTrans" cxnId="{84F1A421-79BF-4102-8FB0-A7F3689AA6AD}">
      <dgm:prSet/>
      <dgm:spPr/>
      <dgm:t>
        <a:bodyPr/>
        <a:lstStyle/>
        <a:p>
          <a:endParaRPr lang="en-ZA"/>
        </a:p>
      </dgm:t>
    </dgm:pt>
    <dgm:pt modelId="{0A8AA385-0A29-4D89-BBBD-41028D2C14B7}" type="sibTrans" cxnId="{84F1A421-79BF-4102-8FB0-A7F3689AA6AD}">
      <dgm:prSet/>
      <dgm:spPr/>
      <dgm:t>
        <a:bodyPr/>
        <a:lstStyle/>
        <a:p>
          <a:endParaRPr lang="en-ZA"/>
        </a:p>
      </dgm:t>
    </dgm:pt>
    <dgm:pt modelId="{67E38E57-D1FA-47BD-843D-225FAAF15FD8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ZA" sz="1000" dirty="0">
              <a:solidFill>
                <a:srgbClr val="001489"/>
              </a:solidFill>
              <a:latin typeface="Century Gothic" charset="0"/>
              <a:ea typeface="MS PGothic" charset="0"/>
            </a:rPr>
            <a:t>Purpose of appeal</a:t>
          </a:r>
          <a:endParaRPr lang="en-ZA" sz="1000" dirty="0"/>
        </a:p>
      </dgm:t>
    </dgm:pt>
    <dgm:pt modelId="{ABD09BB1-9677-4119-BADB-8E541118CE66}" type="parTrans" cxnId="{0075FF68-01B7-4C5F-A064-8C9877543D5A}">
      <dgm:prSet/>
      <dgm:spPr/>
      <dgm:t>
        <a:bodyPr/>
        <a:lstStyle/>
        <a:p>
          <a:endParaRPr lang="en-ZA"/>
        </a:p>
      </dgm:t>
    </dgm:pt>
    <dgm:pt modelId="{1E2DC72F-4633-40FC-B8C1-CDB34BAA2D45}" type="sibTrans" cxnId="{0075FF68-01B7-4C5F-A064-8C9877543D5A}">
      <dgm:prSet/>
      <dgm:spPr/>
      <dgm:t>
        <a:bodyPr/>
        <a:lstStyle/>
        <a:p>
          <a:endParaRPr lang="en-ZA"/>
        </a:p>
      </dgm:t>
    </dgm:pt>
    <dgm:pt modelId="{6EF12B18-0E45-499A-BACE-1A5B264B4611}">
      <dgm:prSet phldrT="[Text]" custT="1"/>
      <dgm:spPr/>
      <dgm:t>
        <a:bodyPr/>
        <a:lstStyle/>
        <a:p>
          <a:r>
            <a:rPr lang="en-ZA" sz="1600" dirty="0"/>
            <a:t>District Office</a:t>
          </a:r>
        </a:p>
      </dgm:t>
    </dgm:pt>
    <dgm:pt modelId="{BFB2C1C3-5D46-47E5-B643-6E27FCF9C707}" type="parTrans" cxnId="{A962D36F-A697-419C-BCFD-4A2F98891EFB}">
      <dgm:prSet/>
      <dgm:spPr/>
      <dgm:t>
        <a:bodyPr/>
        <a:lstStyle/>
        <a:p>
          <a:endParaRPr lang="en-ZA"/>
        </a:p>
      </dgm:t>
    </dgm:pt>
    <dgm:pt modelId="{06082F16-0171-43E7-9152-E164B77D6E75}" type="sibTrans" cxnId="{A962D36F-A697-419C-BCFD-4A2F98891EFB}">
      <dgm:prSet/>
      <dgm:spPr/>
      <dgm:t>
        <a:bodyPr/>
        <a:lstStyle/>
        <a:p>
          <a:endParaRPr lang="en-ZA"/>
        </a:p>
      </dgm:t>
    </dgm:pt>
    <dgm:pt modelId="{BCF6C443-CE63-400E-8FBE-FC27560908F8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ZA" sz="1000" dirty="0">
              <a:solidFill>
                <a:srgbClr val="001489"/>
              </a:solidFill>
              <a:latin typeface="Century Gothic" charset="0"/>
              <a:ea typeface="MS PGothic" charset="0"/>
            </a:rPr>
            <a:t>Recommendation in support</a:t>
          </a:r>
          <a:endParaRPr lang="en-ZA" sz="1000" dirty="0"/>
        </a:p>
      </dgm:t>
    </dgm:pt>
    <dgm:pt modelId="{CAC86DAE-D6A0-49A7-BD62-1418E04462B2}" type="parTrans" cxnId="{0E36EADB-D5C3-4659-9FDB-F15035C816C0}">
      <dgm:prSet/>
      <dgm:spPr/>
      <dgm:t>
        <a:bodyPr/>
        <a:lstStyle/>
        <a:p>
          <a:endParaRPr lang="en-ZA"/>
        </a:p>
      </dgm:t>
    </dgm:pt>
    <dgm:pt modelId="{A678F0E4-B9ED-4E52-86C0-17A3F53A3FB7}" type="sibTrans" cxnId="{0E36EADB-D5C3-4659-9FDB-F15035C816C0}">
      <dgm:prSet/>
      <dgm:spPr/>
      <dgm:t>
        <a:bodyPr/>
        <a:lstStyle/>
        <a:p>
          <a:endParaRPr lang="en-ZA"/>
        </a:p>
      </dgm:t>
    </dgm:pt>
    <dgm:pt modelId="{8E25DFBB-A175-4A37-A3D3-5A04B69BB0D7}">
      <dgm:prSet phldrT="[Text]" custT="1"/>
      <dgm:spPr/>
      <dgm:t>
        <a:bodyPr/>
        <a:lstStyle/>
        <a:p>
          <a:r>
            <a:rPr lang="en-ZA" sz="1600" dirty="0"/>
            <a:t>Head Office</a:t>
          </a:r>
        </a:p>
      </dgm:t>
    </dgm:pt>
    <dgm:pt modelId="{75EE87AF-BCB6-4579-A230-80B62B331C8F}" type="parTrans" cxnId="{77665922-840C-48F0-872D-D12AF02313DA}">
      <dgm:prSet/>
      <dgm:spPr/>
      <dgm:t>
        <a:bodyPr/>
        <a:lstStyle/>
        <a:p>
          <a:endParaRPr lang="en-ZA"/>
        </a:p>
      </dgm:t>
    </dgm:pt>
    <dgm:pt modelId="{70A505F1-DF42-415D-90A9-558B4F9EEEF7}" type="sibTrans" cxnId="{77665922-840C-48F0-872D-D12AF02313DA}">
      <dgm:prSet/>
      <dgm:spPr/>
      <dgm:t>
        <a:bodyPr/>
        <a:lstStyle/>
        <a:p>
          <a:endParaRPr lang="en-ZA"/>
        </a:p>
      </dgm:t>
    </dgm:pt>
    <dgm:pt modelId="{269939B2-931F-4AC8-8715-2E704BBB41EC}">
      <dgm:prSet phldrT="[Text]" custT="1"/>
      <dgm:spPr/>
      <dgm:t>
        <a:bodyPr/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ZA" sz="1000" kern="1200" dirty="0">
              <a:solidFill>
                <a:srgbClr val="001489"/>
              </a:solidFill>
              <a:latin typeface="Century Gothic" charset="0"/>
              <a:ea typeface="MS PGothic" charset="0"/>
              <a:cs typeface="+mn-cs"/>
            </a:rPr>
            <a:t>Consider recommendation</a:t>
          </a:r>
        </a:p>
      </dgm:t>
    </dgm:pt>
    <dgm:pt modelId="{5CE58C5A-4E2A-4323-8E43-C64CD3F49FB5}" type="parTrans" cxnId="{238C78BB-3239-43B4-8EBE-D122FFBBE6EE}">
      <dgm:prSet/>
      <dgm:spPr/>
      <dgm:t>
        <a:bodyPr/>
        <a:lstStyle/>
        <a:p>
          <a:endParaRPr lang="en-ZA"/>
        </a:p>
      </dgm:t>
    </dgm:pt>
    <dgm:pt modelId="{CFE30C77-6A69-4317-8D1A-B92A4AB4EE14}" type="sibTrans" cxnId="{238C78BB-3239-43B4-8EBE-D122FFBBE6EE}">
      <dgm:prSet/>
      <dgm:spPr/>
      <dgm:t>
        <a:bodyPr/>
        <a:lstStyle/>
        <a:p>
          <a:endParaRPr lang="en-ZA"/>
        </a:p>
      </dgm:t>
    </dgm:pt>
    <dgm:pt modelId="{C0860984-BD15-4E86-8994-844D514010A8}">
      <dgm:prSet phldrT="[Text]" custT="1"/>
      <dgm:spPr/>
      <dgm:t>
        <a:bodyPr/>
        <a:lstStyle/>
        <a:p>
          <a:r>
            <a:rPr lang="en-ZA" sz="1600" dirty="0"/>
            <a:t>MEC</a:t>
          </a:r>
        </a:p>
      </dgm:t>
    </dgm:pt>
    <dgm:pt modelId="{33175FB7-A04C-424F-83AF-765A1B8BE081}" type="parTrans" cxnId="{0D450818-E818-4020-B408-6E8CB8C2D744}">
      <dgm:prSet/>
      <dgm:spPr/>
      <dgm:t>
        <a:bodyPr/>
        <a:lstStyle/>
        <a:p>
          <a:endParaRPr lang="en-ZA"/>
        </a:p>
      </dgm:t>
    </dgm:pt>
    <dgm:pt modelId="{32BF6320-CBA9-4FA0-A88B-082D7D3F9E94}" type="sibTrans" cxnId="{0D450818-E818-4020-B408-6E8CB8C2D744}">
      <dgm:prSet/>
      <dgm:spPr/>
      <dgm:t>
        <a:bodyPr/>
        <a:lstStyle/>
        <a:p>
          <a:endParaRPr lang="en-ZA"/>
        </a:p>
      </dgm:t>
    </dgm:pt>
    <dgm:pt modelId="{A4BC367A-CC2B-452A-9B4B-005C9805FC44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ZA" sz="1000" dirty="0">
              <a:solidFill>
                <a:srgbClr val="001489"/>
              </a:solidFill>
              <a:latin typeface="Century Gothic" charset="0"/>
              <a:ea typeface="MS PGothic" charset="0"/>
            </a:rPr>
            <a:t>Latest AFS and approved budget</a:t>
          </a:r>
          <a:endParaRPr lang="en-ZA" sz="1000" dirty="0"/>
        </a:p>
      </dgm:t>
    </dgm:pt>
    <dgm:pt modelId="{0B3C71D6-BF0B-4D01-A1D8-0207C23302AF}" type="parTrans" cxnId="{1A01E547-6286-4F24-9C71-E48B10855E9C}">
      <dgm:prSet/>
      <dgm:spPr/>
      <dgm:t>
        <a:bodyPr/>
        <a:lstStyle/>
        <a:p>
          <a:endParaRPr lang="en-ZA"/>
        </a:p>
      </dgm:t>
    </dgm:pt>
    <dgm:pt modelId="{FE958D71-C1AC-4E4B-BAD0-B79FCDBA1448}" type="sibTrans" cxnId="{1A01E547-6286-4F24-9C71-E48B10855E9C}">
      <dgm:prSet/>
      <dgm:spPr/>
      <dgm:t>
        <a:bodyPr/>
        <a:lstStyle/>
        <a:p>
          <a:endParaRPr lang="en-ZA"/>
        </a:p>
      </dgm:t>
    </dgm:pt>
    <dgm:pt modelId="{5D5A322D-5F0F-4992-BE5E-67E301634C0D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ZA" sz="1000" dirty="0">
              <a:solidFill>
                <a:srgbClr val="001489"/>
              </a:solidFill>
              <a:latin typeface="Century Gothic" charset="0"/>
              <a:ea typeface="MS PGothic" charset="0"/>
            </a:rPr>
            <a:t>Motivation to support appeal</a:t>
          </a:r>
        </a:p>
      </dgm:t>
    </dgm:pt>
    <dgm:pt modelId="{8D026580-D8BC-4E61-B4CD-FA4911F5BE81}" type="parTrans" cxnId="{A95C4C37-68C0-4406-8897-C86E54596070}">
      <dgm:prSet/>
      <dgm:spPr/>
      <dgm:t>
        <a:bodyPr/>
        <a:lstStyle/>
        <a:p>
          <a:endParaRPr lang="en-ZA"/>
        </a:p>
      </dgm:t>
    </dgm:pt>
    <dgm:pt modelId="{9BBAC362-EBDA-428E-8829-71F7C5CD5D97}" type="sibTrans" cxnId="{A95C4C37-68C0-4406-8897-C86E54596070}">
      <dgm:prSet/>
      <dgm:spPr/>
      <dgm:t>
        <a:bodyPr/>
        <a:lstStyle/>
        <a:p>
          <a:endParaRPr lang="en-ZA"/>
        </a:p>
      </dgm:t>
    </dgm:pt>
    <dgm:pt modelId="{943DF460-4DCB-43F8-99D8-762C9BE5EB86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ZA" sz="1000" dirty="0">
              <a:solidFill>
                <a:srgbClr val="001489"/>
              </a:solidFill>
              <a:latin typeface="Century Gothic" charset="0"/>
              <a:ea typeface="MS PGothic" charset="0"/>
            </a:rPr>
            <a:t>Supported by Principal and SGB</a:t>
          </a:r>
        </a:p>
      </dgm:t>
    </dgm:pt>
    <dgm:pt modelId="{D50A4576-E9FD-4519-BA33-F1EAE7D3A4C8}" type="parTrans" cxnId="{57CF449F-8831-4563-8A37-978477580CD3}">
      <dgm:prSet/>
      <dgm:spPr/>
      <dgm:t>
        <a:bodyPr/>
        <a:lstStyle/>
        <a:p>
          <a:endParaRPr lang="en-ZA"/>
        </a:p>
      </dgm:t>
    </dgm:pt>
    <dgm:pt modelId="{3BC8182B-44C7-49F1-BFF0-CFEE5622CA9E}" type="sibTrans" cxnId="{57CF449F-8831-4563-8A37-978477580CD3}">
      <dgm:prSet/>
      <dgm:spPr/>
      <dgm:t>
        <a:bodyPr/>
        <a:lstStyle/>
        <a:p>
          <a:endParaRPr lang="en-ZA"/>
        </a:p>
      </dgm:t>
    </dgm:pt>
    <dgm:pt modelId="{5C53CCC0-A517-4122-B7E1-F23B8B384D6D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ZA" sz="1000" dirty="0">
              <a:solidFill>
                <a:srgbClr val="001489"/>
              </a:solidFill>
              <a:latin typeface="Century Gothic" charset="0"/>
              <a:ea typeface="MS PGothic" charset="0"/>
            </a:rPr>
            <a:t>Geographical analysis</a:t>
          </a:r>
          <a:endParaRPr lang="en-ZA" sz="1000" dirty="0"/>
        </a:p>
      </dgm:t>
    </dgm:pt>
    <dgm:pt modelId="{3B4648C4-25B3-4B72-A6FA-DE6D48D22338}" type="sibTrans" cxnId="{652A0FD9-5D88-44EA-8850-6A7A192CE9FB}">
      <dgm:prSet/>
      <dgm:spPr/>
      <dgm:t>
        <a:bodyPr/>
        <a:lstStyle/>
        <a:p>
          <a:endParaRPr lang="en-ZA"/>
        </a:p>
      </dgm:t>
    </dgm:pt>
    <dgm:pt modelId="{06069DD9-1090-4E7B-A5AD-2670485F7280}" type="parTrans" cxnId="{652A0FD9-5D88-44EA-8850-6A7A192CE9FB}">
      <dgm:prSet/>
      <dgm:spPr/>
      <dgm:t>
        <a:bodyPr/>
        <a:lstStyle/>
        <a:p>
          <a:endParaRPr lang="en-ZA"/>
        </a:p>
      </dgm:t>
    </dgm:pt>
    <dgm:pt modelId="{83AAA04F-CEB1-46A1-B9AD-C7A2A68B3A44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ZA" sz="1000" dirty="0">
              <a:solidFill>
                <a:srgbClr val="001489"/>
              </a:solidFill>
              <a:latin typeface="Century Gothic" charset="0"/>
              <a:ea typeface="MS PGothic" charset="0"/>
            </a:rPr>
            <a:t>NDPT</a:t>
          </a:r>
          <a:endParaRPr lang="en-ZA" sz="1000" dirty="0"/>
        </a:p>
      </dgm:t>
    </dgm:pt>
    <dgm:pt modelId="{EE92D6D6-E048-42C1-A832-6413B744A698}" type="parTrans" cxnId="{2891D394-6551-48E9-B9EA-020C6C4A9CE3}">
      <dgm:prSet/>
      <dgm:spPr/>
      <dgm:t>
        <a:bodyPr/>
        <a:lstStyle/>
        <a:p>
          <a:endParaRPr lang="en-ZA"/>
        </a:p>
      </dgm:t>
    </dgm:pt>
    <dgm:pt modelId="{15AE70BF-32D1-4D5B-B67D-953617022521}" type="sibTrans" cxnId="{2891D394-6551-48E9-B9EA-020C6C4A9CE3}">
      <dgm:prSet/>
      <dgm:spPr/>
      <dgm:t>
        <a:bodyPr/>
        <a:lstStyle/>
        <a:p>
          <a:endParaRPr lang="en-ZA"/>
        </a:p>
      </dgm:t>
    </dgm:pt>
    <dgm:pt modelId="{74EF381F-88F4-4D07-AB27-0454333B3350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ZA" sz="1000" dirty="0">
              <a:solidFill>
                <a:srgbClr val="001489"/>
              </a:solidFill>
              <a:latin typeface="Century Gothic" charset="0"/>
              <a:ea typeface="MS PGothic" charset="0"/>
            </a:rPr>
            <a:t>School fee collection analysis</a:t>
          </a:r>
          <a:endParaRPr lang="en-ZA" sz="1000" dirty="0"/>
        </a:p>
      </dgm:t>
    </dgm:pt>
    <dgm:pt modelId="{E8BCC5D5-97BD-4D97-A9C4-5512836B45AB}" type="parTrans" cxnId="{7111AD98-7602-47CC-A0F6-116653FDF2B7}">
      <dgm:prSet/>
      <dgm:spPr/>
      <dgm:t>
        <a:bodyPr/>
        <a:lstStyle/>
        <a:p>
          <a:endParaRPr lang="en-ZA"/>
        </a:p>
      </dgm:t>
    </dgm:pt>
    <dgm:pt modelId="{957D2B1B-2AE4-4EF6-8805-399F40B715C3}" type="sibTrans" cxnId="{7111AD98-7602-47CC-A0F6-116653FDF2B7}">
      <dgm:prSet/>
      <dgm:spPr/>
      <dgm:t>
        <a:bodyPr/>
        <a:lstStyle/>
        <a:p>
          <a:endParaRPr lang="en-ZA"/>
        </a:p>
      </dgm:t>
    </dgm:pt>
    <dgm:pt modelId="{3B7DFB43-18E1-4D76-B88C-77E84C7845C4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ZA" sz="1000" dirty="0">
              <a:solidFill>
                <a:srgbClr val="001489"/>
              </a:solidFill>
              <a:latin typeface="Century Gothic" charset="0"/>
              <a:ea typeface="MS PGothic" charset="0"/>
            </a:rPr>
            <a:t>Income : Expenditure analysis</a:t>
          </a:r>
          <a:endParaRPr lang="en-ZA" sz="1000" dirty="0"/>
        </a:p>
      </dgm:t>
    </dgm:pt>
    <dgm:pt modelId="{F68BD4D9-04EB-493D-8493-069510B2E24C}" type="parTrans" cxnId="{DBE8CE43-0B27-4381-BB81-A37F9B7B0B76}">
      <dgm:prSet/>
      <dgm:spPr/>
      <dgm:t>
        <a:bodyPr/>
        <a:lstStyle/>
        <a:p>
          <a:endParaRPr lang="en-ZA"/>
        </a:p>
      </dgm:t>
    </dgm:pt>
    <dgm:pt modelId="{9684FDB8-81DF-4D5A-A981-DC73CAB3BFD6}" type="sibTrans" cxnId="{DBE8CE43-0B27-4381-BB81-A37F9B7B0B76}">
      <dgm:prSet/>
      <dgm:spPr/>
      <dgm:t>
        <a:bodyPr/>
        <a:lstStyle/>
        <a:p>
          <a:endParaRPr lang="en-ZA"/>
        </a:p>
      </dgm:t>
    </dgm:pt>
    <dgm:pt modelId="{517AA634-974E-4351-BF5E-51AC66FFFA2E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ZA" sz="1000" dirty="0">
              <a:solidFill>
                <a:srgbClr val="001489"/>
              </a:solidFill>
              <a:latin typeface="Century Gothic" charset="0"/>
              <a:ea typeface="MS PGothic" charset="0"/>
            </a:rPr>
            <a:t>Income feasibility analysis</a:t>
          </a:r>
          <a:endParaRPr lang="en-ZA" sz="1000" dirty="0"/>
        </a:p>
      </dgm:t>
    </dgm:pt>
    <dgm:pt modelId="{DF6D0E50-4A10-4D89-A372-458399E5AAF3}" type="parTrans" cxnId="{4E2D6D86-0EB5-463C-940B-D39142272717}">
      <dgm:prSet/>
      <dgm:spPr/>
      <dgm:t>
        <a:bodyPr/>
        <a:lstStyle/>
        <a:p>
          <a:endParaRPr lang="en-ZA"/>
        </a:p>
      </dgm:t>
    </dgm:pt>
    <dgm:pt modelId="{5A161C75-2879-4B7B-905F-41B407A2F545}" type="sibTrans" cxnId="{4E2D6D86-0EB5-463C-940B-D39142272717}">
      <dgm:prSet/>
      <dgm:spPr/>
      <dgm:t>
        <a:bodyPr/>
        <a:lstStyle/>
        <a:p>
          <a:endParaRPr lang="en-ZA"/>
        </a:p>
      </dgm:t>
    </dgm:pt>
    <dgm:pt modelId="{ED82A13B-5D56-4C5F-8AC9-8589E9F6B101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ZA" sz="1000" dirty="0">
              <a:solidFill>
                <a:srgbClr val="001489"/>
              </a:solidFill>
              <a:latin typeface="Century Gothic" charset="0"/>
              <a:ea typeface="MS PGothic" charset="0"/>
            </a:rPr>
            <a:t>Asset : Liability analysis</a:t>
          </a:r>
          <a:endParaRPr lang="en-ZA" sz="1000" dirty="0"/>
        </a:p>
      </dgm:t>
    </dgm:pt>
    <dgm:pt modelId="{B98437B3-65B0-40F7-863E-FFCAA683E9CE}" type="parTrans" cxnId="{5607CC85-A745-4C25-8A80-8B34F62A4B96}">
      <dgm:prSet/>
      <dgm:spPr/>
      <dgm:t>
        <a:bodyPr/>
        <a:lstStyle/>
        <a:p>
          <a:endParaRPr lang="en-ZA"/>
        </a:p>
      </dgm:t>
    </dgm:pt>
    <dgm:pt modelId="{BCCC02C2-31BF-453D-8984-AF658D6FAECD}" type="sibTrans" cxnId="{5607CC85-A745-4C25-8A80-8B34F62A4B96}">
      <dgm:prSet/>
      <dgm:spPr/>
      <dgm:t>
        <a:bodyPr/>
        <a:lstStyle/>
        <a:p>
          <a:endParaRPr lang="en-ZA"/>
        </a:p>
      </dgm:t>
    </dgm:pt>
    <dgm:pt modelId="{E5583B53-9B42-4122-81AF-73948660BDE0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ZA" sz="1000" dirty="0">
              <a:solidFill>
                <a:srgbClr val="001489"/>
              </a:solidFill>
              <a:latin typeface="Century Gothic" charset="0"/>
              <a:ea typeface="MS PGothic" charset="0"/>
            </a:rPr>
            <a:t>Recommendation to HOD and MEC</a:t>
          </a:r>
          <a:endParaRPr lang="en-ZA" sz="1000" dirty="0"/>
        </a:p>
      </dgm:t>
    </dgm:pt>
    <dgm:pt modelId="{023DCB87-7453-4FD4-B83F-A074820D1A31}" type="parTrans" cxnId="{85AE0AED-C1F0-42D9-9D89-E4D79079CD4A}">
      <dgm:prSet/>
      <dgm:spPr/>
      <dgm:t>
        <a:bodyPr/>
        <a:lstStyle/>
        <a:p>
          <a:endParaRPr lang="en-ZA"/>
        </a:p>
      </dgm:t>
    </dgm:pt>
    <dgm:pt modelId="{EE269EB5-AF90-4EAA-892D-8DF5A7305A06}" type="sibTrans" cxnId="{85AE0AED-C1F0-42D9-9D89-E4D79079CD4A}">
      <dgm:prSet/>
      <dgm:spPr/>
      <dgm:t>
        <a:bodyPr/>
        <a:lstStyle/>
        <a:p>
          <a:endParaRPr lang="en-ZA"/>
        </a:p>
      </dgm:t>
    </dgm:pt>
    <dgm:pt modelId="{4C8E3A7F-4149-437F-871F-C7D7D90C9309}">
      <dgm:prSet phldrT="[Text]" custT="1"/>
      <dgm:spPr/>
      <dgm:t>
        <a:bodyPr/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ZA" sz="1000" kern="1200" dirty="0">
              <a:solidFill>
                <a:srgbClr val="001489"/>
              </a:solidFill>
              <a:latin typeface="Century Gothic" charset="0"/>
              <a:ea typeface="MS PGothic" charset="0"/>
              <a:cs typeface="+mn-cs"/>
            </a:rPr>
            <a:t>Communicate Appeal outcome</a:t>
          </a:r>
        </a:p>
      </dgm:t>
    </dgm:pt>
    <dgm:pt modelId="{1C2D9E74-D915-473B-9F21-65DDCD7F2D69}" type="parTrans" cxnId="{8B9C08D2-A954-49B9-A61D-B46A21195FD5}">
      <dgm:prSet/>
      <dgm:spPr/>
      <dgm:t>
        <a:bodyPr/>
        <a:lstStyle/>
        <a:p>
          <a:endParaRPr lang="en-ZA"/>
        </a:p>
      </dgm:t>
    </dgm:pt>
    <dgm:pt modelId="{B9EC9C3F-0FAE-4901-948E-E2C9C12B1882}" type="sibTrans" cxnId="{8B9C08D2-A954-49B9-A61D-B46A21195FD5}">
      <dgm:prSet/>
      <dgm:spPr/>
      <dgm:t>
        <a:bodyPr/>
        <a:lstStyle/>
        <a:p>
          <a:endParaRPr lang="en-ZA"/>
        </a:p>
      </dgm:t>
    </dgm:pt>
    <dgm:pt modelId="{DD3A071E-89C8-4463-B75B-A27C5BF4A4BF}" type="pres">
      <dgm:prSet presAssocID="{FAC209FE-8426-4C72-8901-A11AE84542D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7AA1FF14-AEAC-49F5-AEE1-900B18EE589D}" type="pres">
      <dgm:prSet presAssocID="{BD555FE2-8DF4-4446-B206-FD7BBA17F4DC}" presName="composite" presStyleCnt="0"/>
      <dgm:spPr/>
    </dgm:pt>
    <dgm:pt modelId="{6C81001B-D416-4D36-BCFF-5CDBEFC52AD6}" type="pres">
      <dgm:prSet presAssocID="{BD555FE2-8DF4-4446-B206-FD7BBA17F4DC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F02F567-3C49-4852-A434-2B219C73DC00}" type="pres">
      <dgm:prSet presAssocID="{BD555FE2-8DF4-4446-B206-FD7BBA17F4DC}" presName="parSh" presStyleLbl="node1" presStyleIdx="0" presStyleCnt="4" custLinFactNeighborX="-1679" custLinFactNeighborY="-68565"/>
      <dgm:spPr/>
      <dgm:t>
        <a:bodyPr/>
        <a:lstStyle/>
        <a:p>
          <a:endParaRPr lang="en-ZA"/>
        </a:p>
      </dgm:t>
    </dgm:pt>
    <dgm:pt modelId="{C6B34B8C-5692-4FFC-AA82-5AAF04B9C094}" type="pres">
      <dgm:prSet presAssocID="{BD555FE2-8DF4-4446-B206-FD7BBA17F4DC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5C54D5B-88BB-4408-9DED-645EC1A9757C}" type="pres">
      <dgm:prSet presAssocID="{0A8AA385-0A29-4D89-BBBD-41028D2C14B7}" presName="sibTrans" presStyleLbl="sibTrans2D1" presStyleIdx="0" presStyleCnt="3" custLinFactNeighborX="-13132" custLinFactNeighborY="24310"/>
      <dgm:spPr/>
      <dgm:t>
        <a:bodyPr/>
        <a:lstStyle/>
        <a:p>
          <a:endParaRPr lang="en-ZA"/>
        </a:p>
      </dgm:t>
    </dgm:pt>
    <dgm:pt modelId="{6D10E486-E6A5-4061-9112-013993E28B18}" type="pres">
      <dgm:prSet presAssocID="{0A8AA385-0A29-4D89-BBBD-41028D2C14B7}" presName="connTx" presStyleLbl="sibTrans2D1" presStyleIdx="0" presStyleCnt="3"/>
      <dgm:spPr/>
      <dgm:t>
        <a:bodyPr/>
        <a:lstStyle/>
        <a:p>
          <a:endParaRPr lang="en-ZA"/>
        </a:p>
      </dgm:t>
    </dgm:pt>
    <dgm:pt modelId="{A9E70C2F-141D-4EB8-B736-603C2B32B195}" type="pres">
      <dgm:prSet presAssocID="{6EF12B18-0E45-499A-BACE-1A5B264B4611}" presName="composite" presStyleCnt="0"/>
      <dgm:spPr/>
    </dgm:pt>
    <dgm:pt modelId="{1AE84583-4012-47E8-A4AC-49DA6CC39C53}" type="pres">
      <dgm:prSet presAssocID="{6EF12B18-0E45-499A-BACE-1A5B264B4611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1B02B35-37E1-4AE2-8312-794AAC1A9833}" type="pres">
      <dgm:prSet presAssocID="{6EF12B18-0E45-499A-BACE-1A5B264B4611}" presName="parSh" presStyleLbl="node1" presStyleIdx="1" presStyleCnt="4" custLinFactNeighborX="-1679" custLinFactNeighborY="-68565"/>
      <dgm:spPr/>
      <dgm:t>
        <a:bodyPr/>
        <a:lstStyle/>
        <a:p>
          <a:endParaRPr lang="en-ZA"/>
        </a:p>
      </dgm:t>
    </dgm:pt>
    <dgm:pt modelId="{BD2BEF0D-9FD5-441B-AF12-484B68B7D092}" type="pres">
      <dgm:prSet presAssocID="{6EF12B18-0E45-499A-BACE-1A5B264B4611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6CC6D65-EEAD-4A46-B582-6FC060B45CEB}" type="pres">
      <dgm:prSet presAssocID="{06082F16-0171-43E7-9152-E164B77D6E75}" presName="sibTrans" presStyleLbl="sibTrans2D1" presStyleIdx="1" presStyleCnt="3" custLinFactNeighborX="1832" custLinFactNeighborY="19852"/>
      <dgm:spPr/>
      <dgm:t>
        <a:bodyPr/>
        <a:lstStyle/>
        <a:p>
          <a:endParaRPr lang="en-ZA"/>
        </a:p>
      </dgm:t>
    </dgm:pt>
    <dgm:pt modelId="{53904DBC-69E9-46FA-BB92-9E475B161AC5}" type="pres">
      <dgm:prSet presAssocID="{06082F16-0171-43E7-9152-E164B77D6E75}" presName="connTx" presStyleLbl="sibTrans2D1" presStyleIdx="1" presStyleCnt="3"/>
      <dgm:spPr/>
      <dgm:t>
        <a:bodyPr/>
        <a:lstStyle/>
        <a:p>
          <a:endParaRPr lang="en-ZA"/>
        </a:p>
      </dgm:t>
    </dgm:pt>
    <dgm:pt modelId="{6599BDAC-9509-482A-B3F5-997BF542A31E}" type="pres">
      <dgm:prSet presAssocID="{8E25DFBB-A175-4A37-A3D3-5A04B69BB0D7}" presName="composite" presStyleCnt="0"/>
      <dgm:spPr/>
    </dgm:pt>
    <dgm:pt modelId="{B2DD6476-4111-4CB8-9301-F59526431AD5}" type="pres">
      <dgm:prSet presAssocID="{8E25DFBB-A175-4A37-A3D3-5A04B69BB0D7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21F4D34-053B-455F-98D3-1757A9221D98}" type="pres">
      <dgm:prSet presAssocID="{8E25DFBB-A175-4A37-A3D3-5A04B69BB0D7}" presName="parSh" presStyleLbl="node1" presStyleIdx="2" presStyleCnt="4" custLinFactNeighborX="-1679" custLinFactNeighborY="-68565"/>
      <dgm:spPr/>
      <dgm:t>
        <a:bodyPr/>
        <a:lstStyle/>
        <a:p>
          <a:endParaRPr lang="en-ZA"/>
        </a:p>
      </dgm:t>
    </dgm:pt>
    <dgm:pt modelId="{1F298F71-E6C2-4D42-B975-62086CF588FD}" type="pres">
      <dgm:prSet presAssocID="{8E25DFBB-A175-4A37-A3D3-5A04B69BB0D7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B342CB2-B66F-42C1-A695-65F3DEE886D9}" type="pres">
      <dgm:prSet presAssocID="{70A505F1-DF42-415D-90A9-558B4F9EEEF7}" presName="sibTrans" presStyleLbl="sibTrans2D1" presStyleIdx="2" presStyleCnt="3" custLinFactNeighborX="-2546" custLinFactNeighborY="19852"/>
      <dgm:spPr/>
      <dgm:t>
        <a:bodyPr/>
        <a:lstStyle/>
        <a:p>
          <a:endParaRPr lang="en-ZA"/>
        </a:p>
      </dgm:t>
    </dgm:pt>
    <dgm:pt modelId="{E16F9999-469D-4842-A3C5-EFA0E84A6FD7}" type="pres">
      <dgm:prSet presAssocID="{70A505F1-DF42-415D-90A9-558B4F9EEEF7}" presName="connTx" presStyleLbl="sibTrans2D1" presStyleIdx="2" presStyleCnt="3"/>
      <dgm:spPr/>
      <dgm:t>
        <a:bodyPr/>
        <a:lstStyle/>
        <a:p>
          <a:endParaRPr lang="en-ZA"/>
        </a:p>
      </dgm:t>
    </dgm:pt>
    <dgm:pt modelId="{26151F38-A72B-4173-A086-5E8498D59A81}" type="pres">
      <dgm:prSet presAssocID="{C0860984-BD15-4E86-8994-844D514010A8}" presName="composite" presStyleCnt="0"/>
      <dgm:spPr/>
    </dgm:pt>
    <dgm:pt modelId="{F03F5E9E-8EC1-4958-8CA1-03E002550916}" type="pres">
      <dgm:prSet presAssocID="{C0860984-BD15-4E86-8994-844D514010A8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8528435-6AEB-4AE6-AA01-20554B7FA5B0}" type="pres">
      <dgm:prSet presAssocID="{C0860984-BD15-4E86-8994-844D514010A8}" presName="parSh" presStyleLbl="node1" presStyleIdx="3" presStyleCnt="4" custLinFactNeighborX="-1679" custLinFactNeighborY="-68565"/>
      <dgm:spPr/>
      <dgm:t>
        <a:bodyPr/>
        <a:lstStyle/>
        <a:p>
          <a:endParaRPr lang="en-ZA"/>
        </a:p>
      </dgm:t>
    </dgm:pt>
    <dgm:pt modelId="{63ABCB79-6ADF-4E9B-8023-A87FFD87CD3D}" type="pres">
      <dgm:prSet presAssocID="{C0860984-BD15-4E86-8994-844D514010A8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A962D36F-A697-419C-BCFD-4A2F98891EFB}" srcId="{FAC209FE-8426-4C72-8901-A11AE84542DE}" destId="{6EF12B18-0E45-499A-BACE-1A5B264B4611}" srcOrd="1" destOrd="0" parTransId="{BFB2C1C3-5D46-47E5-B643-6E27FCF9C707}" sibTransId="{06082F16-0171-43E7-9152-E164B77D6E75}"/>
    <dgm:cxn modelId="{3913A0E0-5AD9-476A-9ECD-2FD93234FCC7}" type="presOf" srcId="{6EF12B18-0E45-499A-BACE-1A5B264B4611}" destId="{91B02B35-37E1-4AE2-8312-794AAC1A9833}" srcOrd="1" destOrd="0" presId="urn:microsoft.com/office/officeart/2005/8/layout/process3"/>
    <dgm:cxn modelId="{B9159A92-25AC-423C-877D-1EE971DD5FEE}" type="presOf" srcId="{BD555FE2-8DF4-4446-B206-FD7BBA17F4DC}" destId="{0F02F567-3C49-4852-A434-2B219C73DC00}" srcOrd="1" destOrd="0" presId="urn:microsoft.com/office/officeart/2005/8/layout/process3"/>
    <dgm:cxn modelId="{B090F568-86DC-42B1-AD0F-5F4559C838FB}" type="presOf" srcId="{C0860984-BD15-4E86-8994-844D514010A8}" destId="{48528435-6AEB-4AE6-AA01-20554B7FA5B0}" srcOrd="1" destOrd="0" presId="urn:microsoft.com/office/officeart/2005/8/layout/process3"/>
    <dgm:cxn modelId="{2891D394-6551-48E9-B9EA-020C6C4A9CE3}" srcId="{8E25DFBB-A175-4A37-A3D3-5A04B69BB0D7}" destId="{83AAA04F-CEB1-46A1-B9AD-C7A2A68B3A44}" srcOrd="1" destOrd="0" parTransId="{EE92D6D6-E048-42C1-A832-6413B744A698}" sibTransId="{15AE70BF-32D1-4D5B-B67D-953617022521}"/>
    <dgm:cxn modelId="{4DD38896-48DF-41EF-8830-DD537283E589}" type="presOf" srcId="{0A8AA385-0A29-4D89-BBBD-41028D2C14B7}" destId="{D5C54D5B-88BB-4408-9DED-645EC1A9757C}" srcOrd="0" destOrd="0" presId="urn:microsoft.com/office/officeart/2005/8/layout/process3"/>
    <dgm:cxn modelId="{7111AD98-7602-47CC-A0F6-116653FDF2B7}" srcId="{8E25DFBB-A175-4A37-A3D3-5A04B69BB0D7}" destId="{74EF381F-88F4-4D07-AB27-0454333B3350}" srcOrd="2" destOrd="0" parTransId="{E8BCC5D5-97BD-4D97-A9C4-5512836B45AB}" sibTransId="{957D2B1B-2AE4-4EF6-8805-399F40B715C3}"/>
    <dgm:cxn modelId="{081FE4A9-3960-43DC-8024-300E22E0A612}" type="presOf" srcId="{269939B2-931F-4AC8-8715-2E704BBB41EC}" destId="{63ABCB79-6ADF-4E9B-8023-A87FFD87CD3D}" srcOrd="0" destOrd="0" presId="urn:microsoft.com/office/officeart/2005/8/layout/process3"/>
    <dgm:cxn modelId="{0D450818-E818-4020-B408-6E8CB8C2D744}" srcId="{FAC209FE-8426-4C72-8901-A11AE84542DE}" destId="{C0860984-BD15-4E86-8994-844D514010A8}" srcOrd="3" destOrd="0" parTransId="{33175FB7-A04C-424F-83AF-765A1B8BE081}" sibTransId="{32BF6320-CBA9-4FA0-A88B-082D7D3F9E94}"/>
    <dgm:cxn modelId="{1BDBEA01-AC22-4C28-8FF3-5D8870447389}" type="presOf" srcId="{5D5A322D-5F0F-4992-BE5E-67E301634C0D}" destId="{C6B34B8C-5692-4FFC-AA82-5AAF04B9C094}" srcOrd="0" destOrd="1" presId="urn:microsoft.com/office/officeart/2005/8/layout/process3"/>
    <dgm:cxn modelId="{17AE75A6-65FB-45A4-825B-00274FA5D8C3}" type="presOf" srcId="{A4BC367A-CC2B-452A-9B4B-005C9805FC44}" destId="{BD2BEF0D-9FD5-441B-AF12-484B68B7D092}" srcOrd="0" destOrd="1" presId="urn:microsoft.com/office/officeart/2005/8/layout/process3"/>
    <dgm:cxn modelId="{0075FF68-01B7-4C5F-A064-8C9877543D5A}" srcId="{BD555FE2-8DF4-4446-B206-FD7BBA17F4DC}" destId="{67E38E57-D1FA-47BD-843D-225FAAF15FD8}" srcOrd="0" destOrd="0" parTransId="{ABD09BB1-9677-4119-BADB-8E541118CE66}" sibTransId="{1E2DC72F-4633-40FC-B8C1-CDB34BAA2D45}"/>
    <dgm:cxn modelId="{0E36EADB-D5C3-4659-9FDB-F15035C816C0}" srcId="{6EF12B18-0E45-499A-BACE-1A5B264B4611}" destId="{BCF6C443-CE63-400E-8FBE-FC27560908F8}" srcOrd="0" destOrd="0" parTransId="{CAC86DAE-D6A0-49A7-BD62-1418E04462B2}" sibTransId="{A678F0E4-B9ED-4E52-86C0-17A3F53A3FB7}"/>
    <dgm:cxn modelId="{652A0FD9-5D88-44EA-8850-6A7A192CE9FB}" srcId="{8E25DFBB-A175-4A37-A3D3-5A04B69BB0D7}" destId="{5C53CCC0-A517-4122-B7E1-F23B8B384D6D}" srcOrd="0" destOrd="0" parTransId="{06069DD9-1090-4E7B-A5AD-2670485F7280}" sibTransId="{3B4648C4-25B3-4B72-A6FA-DE6D48D22338}"/>
    <dgm:cxn modelId="{5730D29A-347F-4ADB-9A32-0D1FBF5B89A7}" type="presOf" srcId="{E5583B53-9B42-4122-81AF-73948660BDE0}" destId="{1F298F71-E6C2-4D42-B975-62086CF588FD}" srcOrd="0" destOrd="6" presId="urn:microsoft.com/office/officeart/2005/8/layout/process3"/>
    <dgm:cxn modelId="{A95C4C37-68C0-4406-8897-C86E54596070}" srcId="{BD555FE2-8DF4-4446-B206-FD7BBA17F4DC}" destId="{5D5A322D-5F0F-4992-BE5E-67E301634C0D}" srcOrd="1" destOrd="0" parTransId="{8D026580-D8BC-4E61-B4CD-FA4911F5BE81}" sibTransId="{9BBAC362-EBDA-428E-8829-71F7C5CD5D97}"/>
    <dgm:cxn modelId="{475217DC-2A7E-430D-A128-B0A3A6232BEB}" type="presOf" srcId="{0A8AA385-0A29-4D89-BBBD-41028D2C14B7}" destId="{6D10E486-E6A5-4061-9112-013993E28B18}" srcOrd="1" destOrd="0" presId="urn:microsoft.com/office/officeart/2005/8/layout/process3"/>
    <dgm:cxn modelId="{38E7DBF8-4F93-4B00-9B01-CB117C2512D4}" type="presOf" srcId="{517AA634-974E-4351-BF5E-51AC66FFFA2E}" destId="{1F298F71-E6C2-4D42-B975-62086CF588FD}" srcOrd="0" destOrd="4" presId="urn:microsoft.com/office/officeart/2005/8/layout/process3"/>
    <dgm:cxn modelId="{CB9C84E0-A564-4E95-991C-A84964F4CE8C}" type="presOf" srcId="{83AAA04F-CEB1-46A1-B9AD-C7A2A68B3A44}" destId="{1F298F71-E6C2-4D42-B975-62086CF588FD}" srcOrd="0" destOrd="1" presId="urn:microsoft.com/office/officeart/2005/8/layout/process3"/>
    <dgm:cxn modelId="{5607CC85-A745-4C25-8A80-8B34F62A4B96}" srcId="{8E25DFBB-A175-4A37-A3D3-5A04B69BB0D7}" destId="{ED82A13B-5D56-4C5F-8AC9-8589E9F6B101}" srcOrd="5" destOrd="0" parTransId="{B98437B3-65B0-40F7-863E-FFCAA683E9CE}" sibTransId="{BCCC02C2-31BF-453D-8984-AF658D6FAECD}"/>
    <dgm:cxn modelId="{3C88766B-3B3D-4498-8DB3-F2EFF597D62C}" type="presOf" srcId="{ED82A13B-5D56-4C5F-8AC9-8589E9F6B101}" destId="{1F298F71-E6C2-4D42-B975-62086CF588FD}" srcOrd="0" destOrd="5" presId="urn:microsoft.com/office/officeart/2005/8/layout/process3"/>
    <dgm:cxn modelId="{118A5A6E-987A-4DB6-AFF9-7D1641EFE792}" type="presOf" srcId="{70A505F1-DF42-415D-90A9-558B4F9EEEF7}" destId="{E16F9999-469D-4842-A3C5-EFA0E84A6FD7}" srcOrd="1" destOrd="0" presId="urn:microsoft.com/office/officeart/2005/8/layout/process3"/>
    <dgm:cxn modelId="{F1A1E0DA-E62D-42A0-A17F-8D280BA6AEEE}" type="presOf" srcId="{C0860984-BD15-4E86-8994-844D514010A8}" destId="{F03F5E9E-8EC1-4958-8CA1-03E002550916}" srcOrd="0" destOrd="0" presId="urn:microsoft.com/office/officeart/2005/8/layout/process3"/>
    <dgm:cxn modelId="{C164B746-ECE6-47B0-84AC-5CFD9A08C786}" type="presOf" srcId="{FAC209FE-8426-4C72-8901-A11AE84542DE}" destId="{DD3A071E-89C8-4463-B75B-A27C5BF4A4BF}" srcOrd="0" destOrd="0" presId="urn:microsoft.com/office/officeart/2005/8/layout/process3"/>
    <dgm:cxn modelId="{4EED9220-4D63-4ADE-B50D-D22B327AC3B5}" type="presOf" srcId="{5C53CCC0-A517-4122-B7E1-F23B8B384D6D}" destId="{1F298F71-E6C2-4D42-B975-62086CF588FD}" srcOrd="0" destOrd="0" presId="urn:microsoft.com/office/officeart/2005/8/layout/process3"/>
    <dgm:cxn modelId="{4E2D6D86-0EB5-463C-940B-D39142272717}" srcId="{8E25DFBB-A175-4A37-A3D3-5A04B69BB0D7}" destId="{517AA634-974E-4351-BF5E-51AC66FFFA2E}" srcOrd="4" destOrd="0" parTransId="{DF6D0E50-4A10-4D89-A372-458399E5AAF3}" sibTransId="{5A161C75-2879-4B7B-905F-41B407A2F545}"/>
    <dgm:cxn modelId="{84482299-43CC-4390-9B44-AD146AE1CF26}" type="presOf" srcId="{8E25DFBB-A175-4A37-A3D3-5A04B69BB0D7}" destId="{B21F4D34-053B-455F-98D3-1757A9221D98}" srcOrd="1" destOrd="0" presId="urn:microsoft.com/office/officeart/2005/8/layout/process3"/>
    <dgm:cxn modelId="{2B7507A0-D0B4-4B30-B174-7AF9536AC3BB}" type="presOf" srcId="{70A505F1-DF42-415D-90A9-558B4F9EEEF7}" destId="{7B342CB2-B66F-42C1-A695-65F3DEE886D9}" srcOrd="0" destOrd="0" presId="urn:microsoft.com/office/officeart/2005/8/layout/process3"/>
    <dgm:cxn modelId="{DBE8CE43-0B27-4381-BB81-A37F9B7B0B76}" srcId="{8E25DFBB-A175-4A37-A3D3-5A04B69BB0D7}" destId="{3B7DFB43-18E1-4D76-B88C-77E84C7845C4}" srcOrd="3" destOrd="0" parTransId="{F68BD4D9-04EB-493D-8493-069510B2E24C}" sibTransId="{9684FDB8-81DF-4D5A-A981-DC73CAB3BFD6}"/>
    <dgm:cxn modelId="{B3F46471-1825-4282-B161-AB1199409292}" type="presOf" srcId="{BD555FE2-8DF4-4446-B206-FD7BBA17F4DC}" destId="{6C81001B-D416-4D36-BCFF-5CDBEFC52AD6}" srcOrd="0" destOrd="0" presId="urn:microsoft.com/office/officeart/2005/8/layout/process3"/>
    <dgm:cxn modelId="{84F1A421-79BF-4102-8FB0-A7F3689AA6AD}" srcId="{FAC209FE-8426-4C72-8901-A11AE84542DE}" destId="{BD555FE2-8DF4-4446-B206-FD7BBA17F4DC}" srcOrd="0" destOrd="0" parTransId="{21691F44-FE9F-4EFB-B286-AB81CB89DA3A}" sibTransId="{0A8AA385-0A29-4D89-BBBD-41028D2C14B7}"/>
    <dgm:cxn modelId="{021E33DB-4934-4ADF-AF3C-51CFE041530D}" type="presOf" srcId="{67E38E57-D1FA-47BD-843D-225FAAF15FD8}" destId="{C6B34B8C-5692-4FFC-AA82-5AAF04B9C094}" srcOrd="0" destOrd="0" presId="urn:microsoft.com/office/officeart/2005/8/layout/process3"/>
    <dgm:cxn modelId="{238C78BB-3239-43B4-8EBE-D122FFBBE6EE}" srcId="{C0860984-BD15-4E86-8994-844D514010A8}" destId="{269939B2-931F-4AC8-8715-2E704BBB41EC}" srcOrd="0" destOrd="0" parTransId="{5CE58C5A-4E2A-4323-8E43-C64CD3F49FB5}" sibTransId="{CFE30C77-6A69-4317-8D1A-B92A4AB4EE14}"/>
    <dgm:cxn modelId="{8372C623-4F95-4040-8758-93E0B04EFBD9}" type="presOf" srcId="{74EF381F-88F4-4D07-AB27-0454333B3350}" destId="{1F298F71-E6C2-4D42-B975-62086CF588FD}" srcOrd="0" destOrd="2" presId="urn:microsoft.com/office/officeart/2005/8/layout/process3"/>
    <dgm:cxn modelId="{B6993871-3AD4-42A1-A1A6-B35186A899F4}" type="presOf" srcId="{4C8E3A7F-4149-437F-871F-C7D7D90C9309}" destId="{63ABCB79-6ADF-4E9B-8023-A87FFD87CD3D}" srcOrd="0" destOrd="1" presId="urn:microsoft.com/office/officeart/2005/8/layout/process3"/>
    <dgm:cxn modelId="{8B9C08D2-A954-49B9-A61D-B46A21195FD5}" srcId="{C0860984-BD15-4E86-8994-844D514010A8}" destId="{4C8E3A7F-4149-437F-871F-C7D7D90C9309}" srcOrd="1" destOrd="0" parTransId="{1C2D9E74-D915-473B-9F21-65DDCD7F2D69}" sibTransId="{B9EC9C3F-0FAE-4901-948E-E2C9C12B1882}"/>
    <dgm:cxn modelId="{898D4699-8243-4F29-90BB-EAB4906B040A}" type="presOf" srcId="{8E25DFBB-A175-4A37-A3D3-5A04B69BB0D7}" destId="{B2DD6476-4111-4CB8-9301-F59526431AD5}" srcOrd="0" destOrd="0" presId="urn:microsoft.com/office/officeart/2005/8/layout/process3"/>
    <dgm:cxn modelId="{884031D4-028F-408C-9058-73ACDE2F5C4F}" type="presOf" srcId="{943DF460-4DCB-43F8-99D8-762C9BE5EB86}" destId="{C6B34B8C-5692-4FFC-AA82-5AAF04B9C094}" srcOrd="0" destOrd="2" presId="urn:microsoft.com/office/officeart/2005/8/layout/process3"/>
    <dgm:cxn modelId="{77665922-840C-48F0-872D-D12AF02313DA}" srcId="{FAC209FE-8426-4C72-8901-A11AE84542DE}" destId="{8E25DFBB-A175-4A37-A3D3-5A04B69BB0D7}" srcOrd="2" destOrd="0" parTransId="{75EE87AF-BCB6-4579-A230-80B62B331C8F}" sibTransId="{70A505F1-DF42-415D-90A9-558B4F9EEEF7}"/>
    <dgm:cxn modelId="{59A58EC4-B9E2-44CE-A511-A6FBFC2A7851}" type="presOf" srcId="{06082F16-0171-43E7-9152-E164B77D6E75}" destId="{53904DBC-69E9-46FA-BB92-9E475B161AC5}" srcOrd="1" destOrd="0" presId="urn:microsoft.com/office/officeart/2005/8/layout/process3"/>
    <dgm:cxn modelId="{57CF449F-8831-4563-8A37-978477580CD3}" srcId="{BD555FE2-8DF4-4446-B206-FD7BBA17F4DC}" destId="{943DF460-4DCB-43F8-99D8-762C9BE5EB86}" srcOrd="2" destOrd="0" parTransId="{D50A4576-E9FD-4519-BA33-F1EAE7D3A4C8}" sibTransId="{3BC8182B-44C7-49F1-BFF0-CFEE5622CA9E}"/>
    <dgm:cxn modelId="{09D9617B-9958-42F8-9255-F13393255E57}" type="presOf" srcId="{6EF12B18-0E45-499A-BACE-1A5B264B4611}" destId="{1AE84583-4012-47E8-A4AC-49DA6CC39C53}" srcOrd="0" destOrd="0" presId="urn:microsoft.com/office/officeart/2005/8/layout/process3"/>
    <dgm:cxn modelId="{5CFBF655-A4C1-4EB9-8AE9-D7E34DC77A6F}" type="presOf" srcId="{BCF6C443-CE63-400E-8FBE-FC27560908F8}" destId="{BD2BEF0D-9FD5-441B-AF12-484B68B7D092}" srcOrd="0" destOrd="0" presId="urn:microsoft.com/office/officeart/2005/8/layout/process3"/>
    <dgm:cxn modelId="{F53E0943-382A-4409-9228-CE64695B19AA}" type="presOf" srcId="{06082F16-0171-43E7-9152-E164B77D6E75}" destId="{36CC6D65-EEAD-4A46-B582-6FC060B45CEB}" srcOrd="0" destOrd="0" presId="urn:microsoft.com/office/officeart/2005/8/layout/process3"/>
    <dgm:cxn modelId="{1A01E547-6286-4F24-9C71-E48B10855E9C}" srcId="{6EF12B18-0E45-499A-BACE-1A5B264B4611}" destId="{A4BC367A-CC2B-452A-9B4B-005C9805FC44}" srcOrd="1" destOrd="0" parTransId="{0B3C71D6-BF0B-4D01-A1D8-0207C23302AF}" sibTransId="{FE958D71-C1AC-4E4B-BAD0-B79FCDBA1448}"/>
    <dgm:cxn modelId="{1EA229F6-D71D-492F-A42D-0605EFF137A0}" type="presOf" srcId="{3B7DFB43-18E1-4D76-B88C-77E84C7845C4}" destId="{1F298F71-E6C2-4D42-B975-62086CF588FD}" srcOrd="0" destOrd="3" presId="urn:microsoft.com/office/officeart/2005/8/layout/process3"/>
    <dgm:cxn modelId="{85AE0AED-C1F0-42D9-9D89-E4D79079CD4A}" srcId="{8E25DFBB-A175-4A37-A3D3-5A04B69BB0D7}" destId="{E5583B53-9B42-4122-81AF-73948660BDE0}" srcOrd="6" destOrd="0" parTransId="{023DCB87-7453-4FD4-B83F-A074820D1A31}" sibTransId="{EE269EB5-AF90-4EAA-892D-8DF5A7305A06}"/>
    <dgm:cxn modelId="{89985A7C-3B11-4336-B1D4-53389FBCA1B3}" type="presParOf" srcId="{DD3A071E-89C8-4463-B75B-A27C5BF4A4BF}" destId="{7AA1FF14-AEAC-49F5-AEE1-900B18EE589D}" srcOrd="0" destOrd="0" presId="urn:microsoft.com/office/officeart/2005/8/layout/process3"/>
    <dgm:cxn modelId="{6D8381CF-763C-461F-9A2E-8E4F3B7AD7FA}" type="presParOf" srcId="{7AA1FF14-AEAC-49F5-AEE1-900B18EE589D}" destId="{6C81001B-D416-4D36-BCFF-5CDBEFC52AD6}" srcOrd="0" destOrd="0" presId="urn:microsoft.com/office/officeart/2005/8/layout/process3"/>
    <dgm:cxn modelId="{632FE1F9-9BC2-44DC-864A-D0114E46FD89}" type="presParOf" srcId="{7AA1FF14-AEAC-49F5-AEE1-900B18EE589D}" destId="{0F02F567-3C49-4852-A434-2B219C73DC00}" srcOrd="1" destOrd="0" presId="urn:microsoft.com/office/officeart/2005/8/layout/process3"/>
    <dgm:cxn modelId="{F8DA7847-A36C-43D3-8306-4E742DB5C26D}" type="presParOf" srcId="{7AA1FF14-AEAC-49F5-AEE1-900B18EE589D}" destId="{C6B34B8C-5692-4FFC-AA82-5AAF04B9C094}" srcOrd="2" destOrd="0" presId="urn:microsoft.com/office/officeart/2005/8/layout/process3"/>
    <dgm:cxn modelId="{668EC14C-9B97-4AA7-917A-89A959EAF2FC}" type="presParOf" srcId="{DD3A071E-89C8-4463-B75B-A27C5BF4A4BF}" destId="{D5C54D5B-88BB-4408-9DED-645EC1A9757C}" srcOrd="1" destOrd="0" presId="urn:microsoft.com/office/officeart/2005/8/layout/process3"/>
    <dgm:cxn modelId="{86E36655-BA2B-4D04-AD9E-30C33BA44C5B}" type="presParOf" srcId="{D5C54D5B-88BB-4408-9DED-645EC1A9757C}" destId="{6D10E486-E6A5-4061-9112-013993E28B18}" srcOrd="0" destOrd="0" presId="urn:microsoft.com/office/officeart/2005/8/layout/process3"/>
    <dgm:cxn modelId="{CAD66CB2-E63C-4253-BDC3-4DE8DA2793FF}" type="presParOf" srcId="{DD3A071E-89C8-4463-B75B-A27C5BF4A4BF}" destId="{A9E70C2F-141D-4EB8-B736-603C2B32B195}" srcOrd="2" destOrd="0" presId="urn:microsoft.com/office/officeart/2005/8/layout/process3"/>
    <dgm:cxn modelId="{15387C76-432D-4A94-9460-1E718AFC9A27}" type="presParOf" srcId="{A9E70C2F-141D-4EB8-B736-603C2B32B195}" destId="{1AE84583-4012-47E8-A4AC-49DA6CC39C53}" srcOrd="0" destOrd="0" presId="urn:microsoft.com/office/officeart/2005/8/layout/process3"/>
    <dgm:cxn modelId="{2FC9A26A-8297-4B89-ADF5-E1FBD64E42BD}" type="presParOf" srcId="{A9E70C2F-141D-4EB8-B736-603C2B32B195}" destId="{91B02B35-37E1-4AE2-8312-794AAC1A9833}" srcOrd="1" destOrd="0" presId="urn:microsoft.com/office/officeart/2005/8/layout/process3"/>
    <dgm:cxn modelId="{5CD55C0A-B37F-40BF-AF24-96AC78FAB233}" type="presParOf" srcId="{A9E70C2F-141D-4EB8-B736-603C2B32B195}" destId="{BD2BEF0D-9FD5-441B-AF12-484B68B7D092}" srcOrd="2" destOrd="0" presId="urn:microsoft.com/office/officeart/2005/8/layout/process3"/>
    <dgm:cxn modelId="{BCCBB004-CC7C-44D5-9BD7-6AEC168E37DC}" type="presParOf" srcId="{DD3A071E-89C8-4463-B75B-A27C5BF4A4BF}" destId="{36CC6D65-EEAD-4A46-B582-6FC060B45CEB}" srcOrd="3" destOrd="0" presId="urn:microsoft.com/office/officeart/2005/8/layout/process3"/>
    <dgm:cxn modelId="{07EBFBCA-9ECD-41E9-AAB6-02F2A1A222F6}" type="presParOf" srcId="{36CC6D65-EEAD-4A46-B582-6FC060B45CEB}" destId="{53904DBC-69E9-46FA-BB92-9E475B161AC5}" srcOrd="0" destOrd="0" presId="urn:microsoft.com/office/officeart/2005/8/layout/process3"/>
    <dgm:cxn modelId="{BAA78CA5-0E1D-44CC-AE4B-04CA2DADE5A7}" type="presParOf" srcId="{DD3A071E-89C8-4463-B75B-A27C5BF4A4BF}" destId="{6599BDAC-9509-482A-B3F5-997BF542A31E}" srcOrd="4" destOrd="0" presId="urn:microsoft.com/office/officeart/2005/8/layout/process3"/>
    <dgm:cxn modelId="{60FBD093-6C32-4C3D-860C-41925E3FD7AC}" type="presParOf" srcId="{6599BDAC-9509-482A-B3F5-997BF542A31E}" destId="{B2DD6476-4111-4CB8-9301-F59526431AD5}" srcOrd="0" destOrd="0" presId="urn:microsoft.com/office/officeart/2005/8/layout/process3"/>
    <dgm:cxn modelId="{3E65D596-5C66-4599-B8F0-DF6249194B8C}" type="presParOf" srcId="{6599BDAC-9509-482A-B3F5-997BF542A31E}" destId="{B21F4D34-053B-455F-98D3-1757A9221D98}" srcOrd="1" destOrd="0" presId="urn:microsoft.com/office/officeart/2005/8/layout/process3"/>
    <dgm:cxn modelId="{E3DCAC43-9C97-4121-B2BB-922BD216B97F}" type="presParOf" srcId="{6599BDAC-9509-482A-B3F5-997BF542A31E}" destId="{1F298F71-E6C2-4D42-B975-62086CF588FD}" srcOrd="2" destOrd="0" presId="urn:microsoft.com/office/officeart/2005/8/layout/process3"/>
    <dgm:cxn modelId="{53B9E0B6-FA1D-4C0A-A426-16C66111DAA9}" type="presParOf" srcId="{DD3A071E-89C8-4463-B75B-A27C5BF4A4BF}" destId="{7B342CB2-B66F-42C1-A695-65F3DEE886D9}" srcOrd="5" destOrd="0" presId="urn:microsoft.com/office/officeart/2005/8/layout/process3"/>
    <dgm:cxn modelId="{4E2BDB79-0DB7-4B11-BE31-796EAC4B28C8}" type="presParOf" srcId="{7B342CB2-B66F-42C1-A695-65F3DEE886D9}" destId="{E16F9999-469D-4842-A3C5-EFA0E84A6FD7}" srcOrd="0" destOrd="0" presId="urn:microsoft.com/office/officeart/2005/8/layout/process3"/>
    <dgm:cxn modelId="{22147FC3-F22A-469C-BDD9-088A7F14DBF1}" type="presParOf" srcId="{DD3A071E-89C8-4463-B75B-A27C5BF4A4BF}" destId="{26151F38-A72B-4173-A086-5E8498D59A81}" srcOrd="6" destOrd="0" presId="urn:microsoft.com/office/officeart/2005/8/layout/process3"/>
    <dgm:cxn modelId="{DBEB5132-C992-4A3F-932F-F098F08B2ABF}" type="presParOf" srcId="{26151F38-A72B-4173-A086-5E8498D59A81}" destId="{F03F5E9E-8EC1-4958-8CA1-03E002550916}" srcOrd="0" destOrd="0" presId="urn:microsoft.com/office/officeart/2005/8/layout/process3"/>
    <dgm:cxn modelId="{4F01C599-B726-4719-ADD6-3326F1CEB53C}" type="presParOf" srcId="{26151F38-A72B-4173-A086-5E8498D59A81}" destId="{48528435-6AEB-4AE6-AA01-20554B7FA5B0}" srcOrd="1" destOrd="0" presId="urn:microsoft.com/office/officeart/2005/8/layout/process3"/>
    <dgm:cxn modelId="{7206C438-7C25-4437-B253-B3CDAE9EEEC0}" type="presParOf" srcId="{26151F38-A72B-4173-A086-5E8498D59A81}" destId="{63ABCB79-6ADF-4E9B-8023-A87FFD87CD3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2F567-3C49-4852-A434-2B219C73DC00}">
      <dsp:nvSpPr>
        <dsp:cNvPr id="0" name=""/>
        <dsp:cNvSpPr/>
      </dsp:nvSpPr>
      <dsp:spPr>
        <a:xfrm>
          <a:off x="0" y="0"/>
          <a:ext cx="1394961" cy="6052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School</a:t>
          </a:r>
        </a:p>
      </dsp:txBody>
      <dsp:txXfrm>
        <a:off x="0" y="0"/>
        <a:ext cx="1394961" cy="403480"/>
      </dsp:txXfrm>
    </dsp:sp>
    <dsp:sp modelId="{C6B34B8C-5692-4FFC-AA82-5AAF04B9C094}">
      <dsp:nvSpPr>
        <dsp:cNvPr id="0" name=""/>
        <dsp:cNvSpPr/>
      </dsp:nvSpPr>
      <dsp:spPr>
        <a:xfrm>
          <a:off x="295882" y="432302"/>
          <a:ext cx="1394961" cy="2511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ZA" sz="1000" kern="1200" dirty="0">
              <a:solidFill>
                <a:srgbClr val="001489"/>
              </a:solidFill>
              <a:latin typeface="Century Gothic" charset="0"/>
              <a:ea typeface="MS PGothic" charset="0"/>
            </a:rPr>
            <a:t>Purpose of appeal</a:t>
          </a:r>
          <a:endParaRPr lang="en-ZA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ZA" sz="1000" kern="1200" dirty="0">
              <a:solidFill>
                <a:srgbClr val="001489"/>
              </a:solidFill>
              <a:latin typeface="Century Gothic" charset="0"/>
              <a:ea typeface="MS PGothic" charset="0"/>
            </a:rPr>
            <a:t>Motivation to support appeal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ZA" sz="1000" kern="1200" dirty="0">
              <a:solidFill>
                <a:srgbClr val="001489"/>
              </a:solidFill>
              <a:latin typeface="Century Gothic" charset="0"/>
              <a:ea typeface="MS PGothic" charset="0"/>
            </a:rPr>
            <a:t>Supported by Principal and SGB</a:t>
          </a:r>
        </a:p>
      </dsp:txBody>
      <dsp:txXfrm>
        <a:off x="336739" y="473159"/>
        <a:ext cx="1313247" cy="2429286"/>
      </dsp:txXfrm>
    </dsp:sp>
    <dsp:sp modelId="{D5C54D5B-88BB-4408-9DED-645EC1A9757C}">
      <dsp:nvSpPr>
        <dsp:cNvPr id="0" name=""/>
        <dsp:cNvSpPr/>
      </dsp:nvSpPr>
      <dsp:spPr>
        <a:xfrm>
          <a:off x="1545184" y="112502"/>
          <a:ext cx="441343" cy="3473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400" kern="1200"/>
        </a:p>
      </dsp:txBody>
      <dsp:txXfrm>
        <a:off x="1545184" y="181974"/>
        <a:ext cx="337134" cy="208418"/>
      </dsp:txXfrm>
    </dsp:sp>
    <dsp:sp modelId="{91B02B35-37E1-4AE2-8312-794AAC1A9833}">
      <dsp:nvSpPr>
        <dsp:cNvPr id="0" name=""/>
        <dsp:cNvSpPr/>
      </dsp:nvSpPr>
      <dsp:spPr>
        <a:xfrm>
          <a:off x="2227684" y="0"/>
          <a:ext cx="1394961" cy="6052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District Office</a:t>
          </a:r>
        </a:p>
      </dsp:txBody>
      <dsp:txXfrm>
        <a:off x="2227684" y="0"/>
        <a:ext cx="1394961" cy="403480"/>
      </dsp:txXfrm>
    </dsp:sp>
    <dsp:sp modelId="{BD2BEF0D-9FD5-441B-AF12-484B68B7D092}">
      <dsp:nvSpPr>
        <dsp:cNvPr id="0" name=""/>
        <dsp:cNvSpPr/>
      </dsp:nvSpPr>
      <dsp:spPr>
        <a:xfrm>
          <a:off x="2536541" y="432302"/>
          <a:ext cx="1394961" cy="2511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ZA" sz="1000" kern="1200" dirty="0">
              <a:solidFill>
                <a:srgbClr val="001489"/>
              </a:solidFill>
              <a:latin typeface="Century Gothic" charset="0"/>
              <a:ea typeface="MS PGothic" charset="0"/>
            </a:rPr>
            <a:t>Recommendation in support</a:t>
          </a:r>
          <a:endParaRPr lang="en-ZA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ZA" sz="1000" kern="1200" dirty="0">
              <a:solidFill>
                <a:srgbClr val="001489"/>
              </a:solidFill>
              <a:latin typeface="Century Gothic" charset="0"/>
              <a:ea typeface="MS PGothic" charset="0"/>
            </a:rPr>
            <a:t>Latest AFS and approved budget</a:t>
          </a:r>
          <a:endParaRPr lang="en-ZA" sz="1000" kern="1200" dirty="0"/>
        </a:p>
      </dsp:txBody>
      <dsp:txXfrm>
        <a:off x="2577398" y="473159"/>
        <a:ext cx="1313247" cy="2429286"/>
      </dsp:txXfrm>
    </dsp:sp>
    <dsp:sp modelId="{36CC6D65-EEAD-4A46-B582-6FC060B45CEB}">
      <dsp:nvSpPr>
        <dsp:cNvPr id="0" name=""/>
        <dsp:cNvSpPr/>
      </dsp:nvSpPr>
      <dsp:spPr>
        <a:xfrm>
          <a:off x="3842281" y="97017"/>
          <a:ext cx="448219" cy="3473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400" kern="1200"/>
        </a:p>
      </dsp:txBody>
      <dsp:txXfrm>
        <a:off x="3842281" y="166489"/>
        <a:ext cx="344010" cy="208418"/>
      </dsp:txXfrm>
    </dsp:sp>
    <dsp:sp modelId="{B21F4D34-053B-455F-98D3-1757A9221D98}">
      <dsp:nvSpPr>
        <dsp:cNvPr id="0" name=""/>
        <dsp:cNvSpPr/>
      </dsp:nvSpPr>
      <dsp:spPr>
        <a:xfrm>
          <a:off x="4468343" y="0"/>
          <a:ext cx="1394961" cy="6052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Head Office</a:t>
          </a:r>
        </a:p>
      </dsp:txBody>
      <dsp:txXfrm>
        <a:off x="4468343" y="0"/>
        <a:ext cx="1394961" cy="403480"/>
      </dsp:txXfrm>
    </dsp:sp>
    <dsp:sp modelId="{1F298F71-E6C2-4D42-B975-62086CF588FD}">
      <dsp:nvSpPr>
        <dsp:cNvPr id="0" name=""/>
        <dsp:cNvSpPr/>
      </dsp:nvSpPr>
      <dsp:spPr>
        <a:xfrm>
          <a:off x="4777200" y="432302"/>
          <a:ext cx="1394961" cy="2511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ZA" sz="1000" kern="1200" dirty="0">
              <a:solidFill>
                <a:srgbClr val="001489"/>
              </a:solidFill>
              <a:latin typeface="Century Gothic" charset="0"/>
              <a:ea typeface="MS PGothic" charset="0"/>
            </a:rPr>
            <a:t>Geographical analysis</a:t>
          </a:r>
          <a:endParaRPr lang="en-ZA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ZA" sz="1000" kern="1200" dirty="0">
              <a:solidFill>
                <a:srgbClr val="001489"/>
              </a:solidFill>
              <a:latin typeface="Century Gothic" charset="0"/>
              <a:ea typeface="MS PGothic" charset="0"/>
            </a:rPr>
            <a:t>NDPT</a:t>
          </a:r>
          <a:endParaRPr lang="en-ZA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ZA" sz="1000" kern="1200" dirty="0">
              <a:solidFill>
                <a:srgbClr val="001489"/>
              </a:solidFill>
              <a:latin typeface="Century Gothic" charset="0"/>
              <a:ea typeface="MS PGothic" charset="0"/>
            </a:rPr>
            <a:t>School fee collection analysis</a:t>
          </a:r>
          <a:endParaRPr lang="en-ZA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ZA" sz="1000" kern="1200" dirty="0">
              <a:solidFill>
                <a:srgbClr val="001489"/>
              </a:solidFill>
              <a:latin typeface="Century Gothic" charset="0"/>
              <a:ea typeface="MS PGothic" charset="0"/>
            </a:rPr>
            <a:t>Income : Expenditure analysis</a:t>
          </a:r>
          <a:endParaRPr lang="en-ZA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ZA" sz="1000" kern="1200" dirty="0">
              <a:solidFill>
                <a:srgbClr val="001489"/>
              </a:solidFill>
              <a:latin typeface="Century Gothic" charset="0"/>
              <a:ea typeface="MS PGothic" charset="0"/>
            </a:rPr>
            <a:t>Income feasibility analysis</a:t>
          </a:r>
          <a:endParaRPr lang="en-ZA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ZA" sz="1000" kern="1200" dirty="0">
              <a:solidFill>
                <a:srgbClr val="001489"/>
              </a:solidFill>
              <a:latin typeface="Century Gothic" charset="0"/>
              <a:ea typeface="MS PGothic" charset="0"/>
            </a:rPr>
            <a:t>Asset : Liability analysis</a:t>
          </a:r>
          <a:endParaRPr lang="en-ZA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ZA" sz="1000" kern="1200" dirty="0">
              <a:solidFill>
                <a:srgbClr val="001489"/>
              </a:solidFill>
              <a:latin typeface="Century Gothic" charset="0"/>
              <a:ea typeface="MS PGothic" charset="0"/>
            </a:rPr>
            <a:t>Recommendation to HOD and MEC</a:t>
          </a:r>
          <a:endParaRPr lang="en-ZA" sz="1000" kern="1200" dirty="0"/>
        </a:p>
      </dsp:txBody>
      <dsp:txXfrm>
        <a:off x="4818057" y="473159"/>
        <a:ext cx="1313247" cy="2429286"/>
      </dsp:txXfrm>
    </dsp:sp>
    <dsp:sp modelId="{7B342CB2-B66F-42C1-A695-65F3DEE886D9}">
      <dsp:nvSpPr>
        <dsp:cNvPr id="0" name=""/>
        <dsp:cNvSpPr/>
      </dsp:nvSpPr>
      <dsp:spPr>
        <a:xfrm>
          <a:off x="6063317" y="97017"/>
          <a:ext cx="448219" cy="3473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400" kern="1200"/>
        </a:p>
      </dsp:txBody>
      <dsp:txXfrm>
        <a:off x="6063317" y="166489"/>
        <a:ext cx="344010" cy="208418"/>
      </dsp:txXfrm>
    </dsp:sp>
    <dsp:sp modelId="{48528435-6AEB-4AE6-AA01-20554B7FA5B0}">
      <dsp:nvSpPr>
        <dsp:cNvPr id="0" name=""/>
        <dsp:cNvSpPr/>
      </dsp:nvSpPr>
      <dsp:spPr>
        <a:xfrm>
          <a:off x="6709002" y="0"/>
          <a:ext cx="1394961" cy="6052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MEC</a:t>
          </a:r>
        </a:p>
      </dsp:txBody>
      <dsp:txXfrm>
        <a:off x="6709002" y="0"/>
        <a:ext cx="1394961" cy="403480"/>
      </dsp:txXfrm>
    </dsp:sp>
    <dsp:sp modelId="{63ABCB79-6ADF-4E9B-8023-A87FFD87CD3D}">
      <dsp:nvSpPr>
        <dsp:cNvPr id="0" name=""/>
        <dsp:cNvSpPr/>
      </dsp:nvSpPr>
      <dsp:spPr>
        <a:xfrm>
          <a:off x="7017859" y="432302"/>
          <a:ext cx="1394961" cy="2511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ZA" sz="1000" kern="1200" dirty="0">
              <a:solidFill>
                <a:srgbClr val="001489"/>
              </a:solidFill>
              <a:latin typeface="Century Gothic" charset="0"/>
              <a:ea typeface="MS PGothic" charset="0"/>
              <a:cs typeface="+mn-cs"/>
            </a:rPr>
            <a:t>Consider recommendation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ZA" sz="1000" kern="1200" dirty="0">
              <a:solidFill>
                <a:srgbClr val="001489"/>
              </a:solidFill>
              <a:latin typeface="Century Gothic" charset="0"/>
              <a:ea typeface="MS PGothic" charset="0"/>
              <a:cs typeface="+mn-cs"/>
            </a:rPr>
            <a:t>Communicate Appeal outcome</a:t>
          </a:r>
        </a:p>
      </dsp:txBody>
      <dsp:txXfrm>
        <a:off x="7058716" y="473159"/>
        <a:ext cx="1313247" cy="2429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2462A2F-C169-421B-8644-E4F3760FF0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242AFDA-319F-4241-8239-94665956F0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C593D-B586-40CE-896C-37FE88ED7A6F}" type="datetimeFigureOut">
              <a:rPr lang="en-ZA" smtClean="0"/>
              <a:pPr/>
              <a:t>2020/08/26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3F846FD-7CE0-49A0-A7A4-0A4212900F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4877C2E-F6D6-4925-9843-788F9602DB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8B621-0B34-4627-8B4C-E5D4FE6F7DB0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0237460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394F5-9736-4EE7-BAC8-5E5FB6CE066B}" type="datetimeFigureOut">
              <a:rPr lang="en-ZA" smtClean="0"/>
              <a:pPr/>
              <a:t>2020/08/26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55414-EB0C-480B-8848-E054B6C5A8A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6303397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10249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698618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3088640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sz="4000" b="1">
                <a:solidFill>
                  <a:srgbClr val="00148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05343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00300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rgbClr val="FFFFFF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1" i="0">
                <a:solidFill>
                  <a:srgbClr val="FFFFFF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970875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7643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1131"/>
          </a:xfrm>
          <a:prstGeom prst="rect">
            <a:avLst/>
          </a:prstGeom>
        </p:spPr>
        <p:txBody>
          <a:bodyPr vert="horz"/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946782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rgbClr val="FFFFFF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1" i="0">
                <a:solidFill>
                  <a:srgbClr val="FFFFFF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156140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86308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42083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62680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148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190035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195F56-7990-6B44-9AC2-D8AEA6FBB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481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148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18651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0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0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195503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0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44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0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44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02733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6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10.emf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9.emf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emf"/><Relationship Id="rId5" Type="http://schemas.openxmlformats.org/officeDocument/2006/relationships/image" Target="../media/image2.emf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CG-Blu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838" y="6089650"/>
            <a:ext cx="151288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981600" y="5947200"/>
            <a:ext cx="1260000" cy="6227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089150" y="5909963"/>
            <a:ext cx="1686606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164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7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837" y="425050"/>
            <a:ext cx="3488944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52487" y="5947200"/>
            <a:ext cx="1260000" cy="6227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49200" y="5909963"/>
            <a:ext cx="1686606" cy="64800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573200" y="1888241"/>
            <a:ext cx="7560000" cy="10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365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eng-PP-1.ai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5404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57200" y="1019310"/>
            <a:ext cx="8686800" cy="104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4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0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838" y="6089650"/>
            <a:ext cx="151288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981600" y="5925798"/>
            <a:ext cx="1263338" cy="622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088000" y="5936169"/>
            <a:ext cx="1621015" cy="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276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rgbClr val="001489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001489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001489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001489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001489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001489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000" y="324000"/>
            <a:ext cx="43116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53200" y="2667600"/>
            <a:ext cx="740537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441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838" y="6089650"/>
            <a:ext cx="151288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981600" y="5925798"/>
            <a:ext cx="1263338" cy="622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088000" y="5936169"/>
            <a:ext cx="1621015" cy="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820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4" r:id="rId2"/>
    <p:sldLayoutId id="2147483695" r:id="rId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chool-building-education-property-295210/" TargetMode="External"/><Relationship Id="rId7" Type="http://schemas.openxmlformats.org/officeDocument/2006/relationships/image" Target="../media/image1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Briefing: Standing Committee on Education </a:t>
            </a: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371600" y="4013201"/>
            <a:ext cx="6400800" cy="1470024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en-US" sz="2800" b="0" dirty="0"/>
              <a:t>National Quintile system </a:t>
            </a:r>
          </a:p>
          <a:p>
            <a:pPr>
              <a:spcBef>
                <a:spcPts val="500"/>
              </a:spcBef>
            </a:pPr>
            <a:r>
              <a:rPr lang="en-US" sz="2800" b="0" dirty="0"/>
              <a:t>Public Ordinary Schools (POS)</a:t>
            </a:r>
          </a:p>
          <a:p>
            <a:pPr>
              <a:spcBef>
                <a:spcPts val="500"/>
              </a:spcBef>
            </a:pPr>
            <a:r>
              <a:rPr lang="en-US" sz="2800" b="0" dirty="0"/>
              <a:t>(Gr 1 – 12)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xmlns="" id="{72E2671C-FB88-41C6-910D-47CD8ED63CAB}"/>
              </a:ext>
            </a:extLst>
          </p:cNvPr>
          <p:cNvSpPr txBox="1">
            <a:spLocks/>
          </p:cNvSpPr>
          <p:nvPr/>
        </p:nvSpPr>
        <p:spPr>
          <a:xfrm>
            <a:off x="5125356" y="6129332"/>
            <a:ext cx="1944216" cy="365125"/>
          </a:xfr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5" name="Date Placeholder 12">
            <a:extLst>
              <a:ext uri="{FF2B5EF4-FFF2-40B4-BE49-F238E27FC236}">
                <a16:creationId xmlns:a16="http://schemas.microsoft.com/office/drawing/2014/main" xmlns="" id="{03C044BD-3C07-439F-B0A0-7D38955C1D96}"/>
              </a:ext>
            </a:extLst>
          </p:cNvPr>
          <p:cNvSpPr txBox="1">
            <a:spLocks/>
          </p:cNvSpPr>
          <p:nvPr/>
        </p:nvSpPr>
        <p:spPr>
          <a:xfrm>
            <a:off x="7294992" y="5784604"/>
            <a:ext cx="1512168" cy="6858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>
                <a:solidFill>
                  <a:schemeClr val="bg1"/>
                </a:solidFill>
              </a:rPr>
              <a:t>Mr</a:t>
            </a:r>
            <a:r>
              <a:rPr lang="en-US" sz="1600" dirty="0">
                <a:solidFill>
                  <a:schemeClr val="bg1"/>
                </a:solidFill>
              </a:rPr>
              <a:t> L Ely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25 August 2020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913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5771" y="133350"/>
            <a:ext cx="8411029" cy="885960"/>
          </a:xfrm>
        </p:spPr>
        <p:txBody>
          <a:bodyPr>
            <a:normAutofit/>
          </a:bodyPr>
          <a:lstStyle/>
          <a:p>
            <a:r>
              <a:rPr lang="en-US" dirty="0"/>
              <a:t>Data:  Appeals received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E6AE9603-7600-42CE-9165-FEAE40683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987" y="3199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00B94B-DB95-4EF8-B63D-AA94374E1F9C}"/>
              </a:ext>
            </a:extLst>
          </p:cNvPr>
          <p:cNvSpPr txBox="1"/>
          <p:nvPr/>
        </p:nvSpPr>
        <p:spPr>
          <a:xfrm>
            <a:off x="8498116" y="6175513"/>
            <a:ext cx="447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205A96-3490-443E-B25A-FA39BAA2AEDA}" type="slidenum">
              <a:rPr lang="en-ZA" smtClean="0"/>
              <a:pPr/>
              <a:t>10</a:t>
            </a:fld>
            <a:endParaRPr lang="en-ZA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0553E911-A2DC-44A7-8857-94C51A71CD27}"/>
              </a:ext>
            </a:extLst>
          </p:cNvPr>
          <p:cNvSpPr/>
          <p:nvPr/>
        </p:nvSpPr>
        <p:spPr>
          <a:xfrm>
            <a:off x="6735133" y="1153586"/>
            <a:ext cx="630994" cy="1538283"/>
          </a:xfrm>
          <a:prstGeom prst="ellipse">
            <a:avLst/>
          </a:prstGeom>
          <a:noFill/>
          <a:ln w="3175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AA625C28-E5D6-4ADB-B486-E8D04F809228}"/>
              </a:ext>
            </a:extLst>
          </p:cNvPr>
          <p:cNvSpPr/>
          <p:nvPr/>
        </p:nvSpPr>
        <p:spPr>
          <a:xfrm>
            <a:off x="6735133" y="2204449"/>
            <a:ext cx="675009" cy="1520079"/>
          </a:xfrm>
          <a:prstGeom prst="ellipse">
            <a:avLst/>
          </a:prstGeom>
          <a:noFill/>
          <a:ln w="31750" cmpd="sng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316447E-14AA-4A28-A337-8E4DA2FC06B0}"/>
              </a:ext>
            </a:extLst>
          </p:cNvPr>
          <p:cNvSpPr txBox="1"/>
          <p:nvPr/>
        </p:nvSpPr>
        <p:spPr>
          <a:xfrm>
            <a:off x="7443153" y="3000149"/>
            <a:ext cx="16908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 b="1" dirty="0">
                <a:solidFill>
                  <a:srgbClr val="001489"/>
                </a:solidFill>
                <a:latin typeface="Century Gothic" charset="0"/>
                <a:ea typeface="MS PGothic" charset="0"/>
              </a:rPr>
              <a:t>Fee status appeal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9CFC08A-BEB2-4074-845A-F317AEFE6A10}"/>
              </a:ext>
            </a:extLst>
          </p:cNvPr>
          <p:cNvSpPr txBox="1"/>
          <p:nvPr/>
        </p:nvSpPr>
        <p:spPr>
          <a:xfrm>
            <a:off x="4805919" y="1783381"/>
            <a:ext cx="2133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 b="1" dirty="0">
                <a:solidFill>
                  <a:srgbClr val="001489"/>
                </a:solidFill>
                <a:latin typeface="Century Gothic" charset="0"/>
                <a:ea typeface="MS PGothic" charset="0"/>
              </a:rPr>
              <a:t>National Quintile appeal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72943AD-9E09-4052-85A7-17D8585ACE2C}"/>
              </a:ext>
            </a:extLst>
          </p:cNvPr>
          <p:cNvSpPr txBox="1"/>
          <p:nvPr/>
        </p:nvSpPr>
        <p:spPr>
          <a:xfrm>
            <a:off x="6860614" y="2964489"/>
            <a:ext cx="6188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500" b="1" dirty="0">
                <a:solidFill>
                  <a:srgbClr val="001489"/>
                </a:solidFill>
                <a:latin typeface="Century Gothic" charset="0"/>
                <a:ea typeface="MS PGothic" charset="0"/>
              </a:rPr>
              <a:t>19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AA5F833-5F0B-4F40-ACC7-61722A1329DC}"/>
              </a:ext>
            </a:extLst>
          </p:cNvPr>
          <p:cNvSpPr txBox="1"/>
          <p:nvPr/>
        </p:nvSpPr>
        <p:spPr>
          <a:xfrm>
            <a:off x="6860614" y="1783381"/>
            <a:ext cx="4240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500" b="1" dirty="0">
                <a:solidFill>
                  <a:srgbClr val="001489"/>
                </a:solidFill>
                <a:latin typeface="Century Gothic" charset="0"/>
                <a:ea typeface="MS PGothic" charset="0"/>
              </a:rPr>
              <a:t>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70F0717-D71A-4656-B4F6-6CEFC1C52998}"/>
              </a:ext>
            </a:extLst>
          </p:cNvPr>
          <p:cNvSpPr txBox="1"/>
          <p:nvPr/>
        </p:nvSpPr>
        <p:spPr>
          <a:xfrm>
            <a:off x="6873014" y="2299772"/>
            <a:ext cx="6188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500" b="1" dirty="0">
                <a:solidFill>
                  <a:srgbClr val="FF0000"/>
                </a:solidFill>
                <a:latin typeface="Century Gothic" charset="0"/>
                <a:ea typeface="MS PGothic" charset="0"/>
              </a:rPr>
              <a:t>12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11B63378-3143-4ECA-9239-6420BD016DF7}"/>
              </a:ext>
            </a:extLst>
          </p:cNvPr>
          <p:cNvGraphicFramePr>
            <a:graphicFrameLocks noGrp="1"/>
          </p:cNvGraphicFramePr>
          <p:nvPr/>
        </p:nvGraphicFramePr>
        <p:xfrm>
          <a:off x="458997" y="2014477"/>
          <a:ext cx="4724887" cy="38314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1314">
                  <a:extLst>
                    <a:ext uri="{9D8B030D-6E8A-4147-A177-3AD203B41FA5}">
                      <a16:colId xmlns:a16="http://schemas.microsoft.com/office/drawing/2014/main" xmlns="" val="3535943978"/>
                    </a:ext>
                  </a:extLst>
                </a:gridCol>
                <a:gridCol w="1033626">
                  <a:extLst>
                    <a:ext uri="{9D8B030D-6E8A-4147-A177-3AD203B41FA5}">
                      <a16:colId xmlns:a16="http://schemas.microsoft.com/office/drawing/2014/main" xmlns="" val="1253138674"/>
                    </a:ext>
                  </a:extLst>
                </a:gridCol>
                <a:gridCol w="1079947">
                  <a:extLst>
                    <a:ext uri="{9D8B030D-6E8A-4147-A177-3AD203B41FA5}">
                      <a16:colId xmlns:a16="http://schemas.microsoft.com/office/drawing/2014/main" xmlns="" val="116937093"/>
                    </a:ext>
                  </a:extLst>
                </a:gridCol>
              </a:tblGrid>
              <a:tr h="316333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Education Districts</a:t>
                      </a:r>
                      <a:endParaRPr lang="en-ZA" sz="17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Appeals received</a:t>
                      </a:r>
                      <a:endParaRPr lang="en-Z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Approved</a:t>
                      </a:r>
                    </a:p>
                  </a:txBody>
                  <a:tcPr marL="60081" marR="60081" marT="0" marB="0"/>
                </a:tc>
                <a:extLst>
                  <a:ext uri="{0D108BD9-81ED-4DB2-BD59-A6C34878D82A}">
                    <a16:rowId xmlns:a16="http://schemas.microsoft.com/office/drawing/2014/main" xmlns="" val="1560826172"/>
                  </a:ext>
                </a:extLst>
              </a:tr>
              <a:tr h="292707">
                <a:tc>
                  <a:txBody>
                    <a:bodyPr/>
                    <a:lstStyle/>
                    <a:p>
                      <a:pPr lvl="0"/>
                      <a:r>
                        <a:rPr lang="en-ZA" sz="1700" b="0" dirty="0">
                          <a:effectLst/>
                          <a:latin typeface="Calibri" panose="020F0502020204030204" pitchFamily="34" charset="0"/>
                        </a:rPr>
                        <a:t>Metro Central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4075498308"/>
                  </a:ext>
                </a:extLst>
              </a:tr>
              <a:tr h="274412">
                <a:tc>
                  <a:txBody>
                    <a:bodyPr/>
                    <a:lstStyle/>
                    <a:p>
                      <a:pPr lvl="0"/>
                      <a:r>
                        <a:rPr lang="en-ZA" sz="1700" b="0" dirty="0">
                          <a:effectLst/>
                          <a:latin typeface="Calibri" panose="020F0502020204030204" pitchFamily="34" charset="0"/>
                        </a:rPr>
                        <a:t>Metro East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796908780"/>
                  </a:ext>
                </a:extLst>
              </a:tr>
              <a:tr h="301855">
                <a:tc>
                  <a:txBody>
                    <a:bodyPr/>
                    <a:lstStyle/>
                    <a:p>
                      <a:pPr lvl="0"/>
                      <a:r>
                        <a:rPr lang="en-ZA" sz="1700" b="0" dirty="0">
                          <a:effectLst/>
                          <a:latin typeface="Calibri" panose="020F0502020204030204" pitchFamily="34" charset="0"/>
                        </a:rPr>
                        <a:t>Metro North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2814514924"/>
                  </a:ext>
                </a:extLst>
              </a:tr>
              <a:tr h="292707">
                <a:tc>
                  <a:txBody>
                    <a:bodyPr/>
                    <a:lstStyle/>
                    <a:p>
                      <a:pPr lvl="0"/>
                      <a:r>
                        <a:rPr lang="en-GB" sz="1700" b="0" dirty="0">
                          <a:effectLst/>
                          <a:latin typeface="Calibri" panose="020F0502020204030204" pitchFamily="34" charset="0"/>
                        </a:rPr>
                        <a:t>Metro South</a:t>
                      </a:r>
                      <a:endParaRPr lang="en-ZA" sz="17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3843913460"/>
                  </a:ext>
                </a:extLst>
              </a:tr>
              <a:tr h="293046">
                <a:tc>
                  <a:txBody>
                    <a:bodyPr/>
                    <a:lstStyle/>
                    <a:p>
                      <a:pPr marL="457200" lvl="1" algn="l" defTabSz="457200" rtl="0" eaLnBrk="1" latinLnBrk="0" hangingPunct="1"/>
                      <a:r>
                        <a:rPr lang="en-ZA" sz="17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Metro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1155360585"/>
                  </a:ext>
                </a:extLst>
              </a:tr>
              <a:tr h="293046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7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Cape Winelands</a:t>
                      </a:r>
                      <a:endParaRPr lang="en-ZA" sz="17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1415953461"/>
                  </a:ext>
                </a:extLst>
              </a:tr>
              <a:tr h="293046">
                <a:tc>
                  <a:txBody>
                    <a:bodyPr/>
                    <a:lstStyle/>
                    <a:p>
                      <a:r>
                        <a:rPr lang="en-GB" sz="1700" b="0" dirty="0">
                          <a:effectLst/>
                        </a:rPr>
                        <a:t>Eden and Central Karoo</a:t>
                      </a:r>
                      <a:endParaRPr lang="en-ZA" sz="17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1059200234"/>
                  </a:ext>
                </a:extLst>
              </a:tr>
              <a:tr h="293046">
                <a:tc>
                  <a:txBody>
                    <a:bodyPr/>
                    <a:lstStyle/>
                    <a:p>
                      <a:r>
                        <a:rPr lang="en-GB" sz="1700" b="0" dirty="0">
                          <a:effectLst/>
                        </a:rPr>
                        <a:t>Overberg</a:t>
                      </a:r>
                      <a:endParaRPr lang="en-ZA" sz="17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1551098421"/>
                  </a:ext>
                </a:extLst>
              </a:tr>
              <a:tr h="293046">
                <a:tc>
                  <a:txBody>
                    <a:bodyPr/>
                    <a:lstStyle/>
                    <a:p>
                      <a:r>
                        <a:rPr lang="en-GB" sz="1700" b="0" dirty="0">
                          <a:effectLst/>
                        </a:rPr>
                        <a:t>West Coast</a:t>
                      </a:r>
                      <a:endParaRPr lang="en-ZA" sz="17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129892772"/>
                  </a:ext>
                </a:extLst>
              </a:tr>
              <a:tr h="293046">
                <a:tc>
                  <a:txBody>
                    <a:bodyPr/>
                    <a:lstStyle/>
                    <a:p>
                      <a:pPr lvl="1"/>
                      <a:r>
                        <a:rPr lang="en-ZA" sz="1700" dirty="0">
                          <a:effectLst/>
                          <a:latin typeface="Calibri" panose="020F0502020204030204" pitchFamily="34" charset="0"/>
                        </a:rPr>
                        <a:t>Total Rural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3660781840"/>
                  </a:ext>
                </a:extLst>
              </a:tr>
              <a:tr h="293046">
                <a:tc>
                  <a:txBody>
                    <a:bodyPr/>
                    <a:lstStyle/>
                    <a:p>
                      <a:pPr lvl="1"/>
                      <a:r>
                        <a:rPr lang="en-ZA" sz="1700" dirty="0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69526907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A39AC964-E48E-4570-93E6-923B28FA10FC}"/>
              </a:ext>
            </a:extLst>
          </p:cNvPr>
          <p:cNvGraphicFramePr>
            <a:graphicFrameLocks noGrp="1"/>
          </p:cNvGraphicFramePr>
          <p:nvPr/>
        </p:nvGraphicFramePr>
        <p:xfrm>
          <a:off x="5307386" y="3790829"/>
          <a:ext cx="3530500" cy="20728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6656">
                  <a:extLst>
                    <a:ext uri="{9D8B030D-6E8A-4147-A177-3AD203B41FA5}">
                      <a16:colId xmlns:a16="http://schemas.microsoft.com/office/drawing/2014/main" xmlns="" val="3535943978"/>
                    </a:ext>
                  </a:extLst>
                </a:gridCol>
                <a:gridCol w="1046922">
                  <a:extLst>
                    <a:ext uri="{9D8B030D-6E8A-4147-A177-3AD203B41FA5}">
                      <a16:colId xmlns:a16="http://schemas.microsoft.com/office/drawing/2014/main" xmlns="" val="1253138674"/>
                    </a:ext>
                  </a:extLst>
                </a:gridCol>
                <a:gridCol w="1046922">
                  <a:extLst>
                    <a:ext uri="{9D8B030D-6E8A-4147-A177-3AD203B41FA5}">
                      <a16:colId xmlns:a16="http://schemas.microsoft.com/office/drawing/2014/main" xmlns="" val="116937093"/>
                    </a:ext>
                  </a:extLst>
                </a:gridCol>
              </a:tblGrid>
              <a:tr h="316333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 fee interval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Appeals received</a:t>
                      </a:r>
                      <a:endParaRPr lang="en-Z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Approved</a:t>
                      </a:r>
                    </a:p>
                  </a:txBody>
                  <a:tcPr marL="60081" marR="60081" marT="0" marB="0"/>
                </a:tc>
                <a:extLst>
                  <a:ext uri="{0D108BD9-81ED-4DB2-BD59-A6C34878D82A}">
                    <a16:rowId xmlns:a16="http://schemas.microsoft.com/office/drawing/2014/main" xmlns="" val="1560826172"/>
                  </a:ext>
                </a:extLst>
              </a:tr>
              <a:tr h="292707">
                <a:tc>
                  <a:txBody>
                    <a:bodyPr/>
                    <a:lstStyle/>
                    <a:p>
                      <a:pPr lvl="0"/>
                      <a:r>
                        <a:rPr lang="en-ZA" sz="1700" b="0" dirty="0">
                          <a:effectLst/>
                          <a:latin typeface="Calibri" panose="020F0502020204030204" pitchFamily="34" charset="0"/>
                        </a:rPr>
                        <a:t>Low fee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4075498308"/>
                  </a:ext>
                </a:extLst>
              </a:tr>
              <a:tr h="274412">
                <a:tc>
                  <a:txBody>
                    <a:bodyPr/>
                    <a:lstStyle/>
                    <a:p>
                      <a:pPr lvl="0"/>
                      <a:r>
                        <a:rPr lang="en-ZA" sz="1700" b="0" dirty="0">
                          <a:effectLst/>
                          <a:latin typeface="Calibri" panose="020F0502020204030204" pitchFamily="34" charset="0"/>
                        </a:rPr>
                        <a:t>&lt; R3 000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796908780"/>
                  </a:ext>
                </a:extLst>
              </a:tr>
              <a:tr h="301855">
                <a:tc>
                  <a:txBody>
                    <a:bodyPr/>
                    <a:lstStyle/>
                    <a:p>
                      <a:pPr lvl="0"/>
                      <a:r>
                        <a:rPr lang="en-ZA" sz="1700" b="0" dirty="0">
                          <a:effectLst/>
                          <a:latin typeface="Calibri" panose="020F0502020204030204" pitchFamily="34" charset="0"/>
                        </a:rPr>
                        <a:t>&lt; R10 000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2814514924"/>
                  </a:ext>
                </a:extLst>
              </a:tr>
              <a:tr h="292707">
                <a:tc>
                  <a:txBody>
                    <a:bodyPr/>
                    <a:lstStyle/>
                    <a:p>
                      <a:pPr lvl="0"/>
                      <a:r>
                        <a:rPr lang="en-GB" sz="1700" b="0" dirty="0">
                          <a:effectLst/>
                          <a:latin typeface="Calibri" panose="020F0502020204030204" pitchFamily="34" charset="0"/>
                        </a:rPr>
                        <a:t>&gt; R10 000</a:t>
                      </a:r>
                      <a:endParaRPr lang="en-ZA" sz="17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3843913460"/>
                  </a:ext>
                </a:extLst>
              </a:tr>
              <a:tr h="292707">
                <a:tc>
                  <a:txBody>
                    <a:bodyPr/>
                    <a:lstStyle/>
                    <a:p>
                      <a:pPr lvl="0"/>
                      <a:r>
                        <a:rPr lang="en-ZA" sz="1700" b="1" dirty="0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878425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87259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5771" y="133350"/>
            <a:ext cx="8411029" cy="885960"/>
          </a:xfrm>
        </p:spPr>
        <p:txBody>
          <a:bodyPr>
            <a:normAutofit/>
          </a:bodyPr>
          <a:lstStyle/>
          <a:p>
            <a:r>
              <a:rPr lang="en-US" dirty="0"/>
              <a:t>No-fee:  Low fee schools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00B94B-DB95-4EF8-B63D-AA94374E1F9C}"/>
              </a:ext>
            </a:extLst>
          </p:cNvPr>
          <p:cNvSpPr txBox="1"/>
          <p:nvPr/>
        </p:nvSpPr>
        <p:spPr>
          <a:xfrm>
            <a:off x="8498116" y="6175513"/>
            <a:ext cx="447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205A96-3490-443E-B25A-FA39BAA2AEDA}" type="slidenum">
              <a:rPr lang="en-ZA" smtClean="0"/>
              <a:pPr/>
              <a:t>11</a:t>
            </a:fld>
            <a:endParaRPr lang="en-ZA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11B63378-3143-4ECA-9239-6420BD016DF7}"/>
              </a:ext>
            </a:extLst>
          </p:cNvPr>
          <p:cNvGraphicFramePr>
            <a:graphicFrameLocks noGrp="1"/>
          </p:cNvGraphicFramePr>
          <p:nvPr/>
        </p:nvGraphicFramePr>
        <p:xfrm>
          <a:off x="445745" y="1355533"/>
          <a:ext cx="5729768" cy="44399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1038">
                  <a:extLst>
                    <a:ext uri="{9D8B030D-6E8A-4147-A177-3AD203B41FA5}">
                      <a16:colId xmlns:a16="http://schemas.microsoft.com/office/drawing/2014/main" xmlns="" val="3535943978"/>
                    </a:ext>
                  </a:extLst>
                </a:gridCol>
                <a:gridCol w="861391">
                  <a:extLst>
                    <a:ext uri="{9D8B030D-6E8A-4147-A177-3AD203B41FA5}">
                      <a16:colId xmlns:a16="http://schemas.microsoft.com/office/drawing/2014/main" xmlns="" val="125313867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116937093"/>
                    </a:ext>
                  </a:extLst>
                </a:gridCol>
                <a:gridCol w="1152939">
                  <a:extLst>
                    <a:ext uri="{9D8B030D-6E8A-4147-A177-3AD203B41FA5}">
                      <a16:colId xmlns:a16="http://schemas.microsoft.com/office/drawing/2014/main" xmlns="" val="143188604"/>
                    </a:ext>
                  </a:extLst>
                </a:gridCol>
              </a:tblGrid>
              <a:tr h="316333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Education Districts</a:t>
                      </a:r>
                      <a:endParaRPr lang="en-ZA" sz="17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Number of schools</a:t>
                      </a:r>
                      <a:endParaRPr lang="en-Z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Number of learners</a:t>
                      </a:r>
                    </a:p>
                  </a:txBody>
                  <a:tcPr marL="60081" marR="60081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Additional cost (R’000)</a:t>
                      </a:r>
                    </a:p>
                  </a:txBody>
                  <a:tcPr marL="60081" marR="60081" marT="0" marB="0"/>
                </a:tc>
                <a:extLst>
                  <a:ext uri="{0D108BD9-81ED-4DB2-BD59-A6C34878D82A}">
                    <a16:rowId xmlns:a16="http://schemas.microsoft.com/office/drawing/2014/main" xmlns="" val="1560826172"/>
                  </a:ext>
                </a:extLst>
              </a:tr>
              <a:tr h="292707">
                <a:tc>
                  <a:txBody>
                    <a:bodyPr/>
                    <a:lstStyle/>
                    <a:p>
                      <a:pPr lvl="0"/>
                      <a:r>
                        <a:rPr lang="en-ZA" sz="1700" b="0" dirty="0">
                          <a:effectLst/>
                          <a:latin typeface="Calibri" panose="020F0502020204030204" pitchFamily="34" charset="0"/>
                        </a:rPr>
                        <a:t>Metro Central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22 339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16 251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4075498308"/>
                  </a:ext>
                </a:extLst>
              </a:tr>
              <a:tr h="274412">
                <a:tc>
                  <a:txBody>
                    <a:bodyPr/>
                    <a:lstStyle/>
                    <a:p>
                      <a:pPr lvl="0"/>
                      <a:r>
                        <a:rPr lang="en-ZA" sz="1700" b="0" dirty="0">
                          <a:effectLst/>
                          <a:latin typeface="Calibri" panose="020F0502020204030204" pitchFamily="34" charset="0"/>
                        </a:rPr>
                        <a:t>Metro East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34 384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26 265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796908780"/>
                  </a:ext>
                </a:extLst>
              </a:tr>
              <a:tr h="301855">
                <a:tc>
                  <a:txBody>
                    <a:bodyPr/>
                    <a:lstStyle/>
                    <a:p>
                      <a:pPr lvl="0"/>
                      <a:r>
                        <a:rPr lang="en-ZA" sz="1700" b="0" dirty="0">
                          <a:effectLst/>
                          <a:latin typeface="Calibri" panose="020F0502020204030204" pitchFamily="34" charset="0"/>
                        </a:rPr>
                        <a:t>Metro North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23 218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14 766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2814514924"/>
                  </a:ext>
                </a:extLst>
              </a:tr>
              <a:tr h="292707">
                <a:tc>
                  <a:txBody>
                    <a:bodyPr/>
                    <a:lstStyle/>
                    <a:p>
                      <a:pPr lvl="0"/>
                      <a:r>
                        <a:rPr lang="en-GB" sz="1700" b="0" dirty="0">
                          <a:effectLst/>
                          <a:latin typeface="Calibri" panose="020F0502020204030204" pitchFamily="34" charset="0"/>
                        </a:rPr>
                        <a:t>Metro South</a:t>
                      </a:r>
                      <a:endParaRPr lang="en-ZA" sz="17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32 372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21 755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3843913460"/>
                  </a:ext>
                </a:extLst>
              </a:tr>
              <a:tr h="293046">
                <a:tc>
                  <a:txBody>
                    <a:bodyPr/>
                    <a:lstStyle/>
                    <a:p>
                      <a:pPr marL="457200" lvl="1" algn="l" defTabSz="457200" rtl="0" eaLnBrk="1" latinLnBrk="0" hangingPunct="1"/>
                      <a:r>
                        <a:rPr lang="en-ZA" sz="17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Metro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112 313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79 037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1155360585"/>
                  </a:ext>
                </a:extLst>
              </a:tr>
              <a:tr h="293046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7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Cape Winelands</a:t>
                      </a:r>
                      <a:endParaRPr lang="en-ZA" sz="17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9 343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5 872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1415953461"/>
                  </a:ext>
                </a:extLst>
              </a:tr>
              <a:tr h="293046">
                <a:tc>
                  <a:txBody>
                    <a:bodyPr/>
                    <a:lstStyle/>
                    <a:p>
                      <a:r>
                        <a:rPr lang="en-GB" sz="1700" b="0" dirty="0">
                          <a:effectLst/>
                        </a:rPr>
                        <a:t>Eden and Central Karoo</a:t>
                      </a:r>
                      <a:endParaRPr lang="en-ZA" sz="17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5 765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3 453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1059200234"/>
                  </a:ext>
                </a:extLst>
              </a:tr>
              <a:tr h="293046">
                <a:tc>
                  <a:txBody>
                    <a:bodyPr/>
                    <a:lstStyle/>
                    <a:p>
                      <a:r>
                        <a:rPr lang="en-GB" sz="1700" b="0" dirty="0">
                          <a:effectLst/>
                        </a:rPr>
                        <a:t>Overberg</a:t>
                      </a:r>
                      <a:endParaRPr lang="en-ZA" sz="17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1 929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1 374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1551098421"/>
                  </a:ext>
                </a:extLst>
              </a:tr>
              <a:tr h="293046">
                <a:tc>
                  <a:txBody>
                    <a:bodyPr/>
                    <a:lstStyle/>
                    <a:p>
                      <a:r>
                        <a:rPr lang="en-GB" sz="1700" b="0" dirty="0">
                          <a:effectLst/>
                        </a:rPr>
                        <a:t>West Coast</a:t>
                      </a:r>
                      <a:endParaRPr lang="en-ZA" sz="17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14 477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9 234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129892772"/>
                  </a:ext>
                </a:extLst>
              </a:tr>
              <a:tr h="293046">
                <a:tc>
                  <a:txBody>
                    <a:bodyPr/>
                    <a:lstStyle/>
                    <a:p>
                      <a:pPr lvl="1"/>
                      <a:r>
                        <a:rPr lang="en-ZA" sz="1700" dirty="0">
                          <a:effectLst/>
                          <a:latin typeface="Calibri" panose="020F0502020204030204" pitchFamily="34" charset="0"/>
                        </a:rPr>
                        <a:t>Total Rural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31 514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19 933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3660781840"/>
                  </a:ext>
                </a:extLst>
              </a:tr>
              <a:tr h="293046">
                <a:tc>
                  <a:txBody>
                    <a:bodyPr/>
                    <a:lstStyle/>
                    <a:p>
                      <a:pPr lvl="1"/>
                      <a:r>
                        <a:rPr lang="en-ZA" sz="1700" dirty="0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143 827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98 970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69526907"/>
                  </a:ext>
                </a:extLst>
              </a:tr>
              <a:tr h="293046">
                <a:tc>
                  <a:txBody>
                    <a:bodyPr/>
                    <a:lstStyle/>
                    <a:p>
                      <a:pPr lvl="1"/>
                      <a:r>
                        <a:rPr lang="en-ZA" sz="1700" dirty="0">
                          <a:effectLst/>
                          <a:latin typeface="Calibri" panose="020F0502020204030204" pitchFamily="34" charset="0"/>
                        </a:rPr>
                        <a:t>% of all schools/learners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32.8%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7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983235284"/>
                  </a:ext>
                </a:extLst>
              </a:tr>
            </a:tbl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xmlns="" id="{DAA71923-2EE5-4D4F-A927-C4F85A70D218}"/>
              </a:ext>
            </a:extLst>
          </p:cNvPr>
          <p:cNvGraphicFramePr>
            <a:graphicFrameLocks/>
          </p:cNvGraphicFramePr>
          <p:nvPr/>
        </p:nvGraphicFramePr>
        <p:xfrm>
          <a:off x="5387009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49348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14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2429785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ED33FF-4FB2-4B0B-A291-AB528AE28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8CB9758-CC99-48A6-A246-4E7A39EE1AF3}"/>
              </a:ext>
            </a:extLst>
          </p:cNvPr>
          <p:cNvSpPr/>
          <p:nvPr/>
        </p:nvSpPr>
        <p:spPr>
          <a:xfrm>
            <a:off x="457200" y="1551563"/>
            <a:ext cx="8229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The Department of Basic Education has been requested to present on the following areas: 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400" dirty="0">
                <a:solidFill>
                  <a:srgbClr val="000000"/>
                </a:solidFill>
                <a:latin typeface="Calibri" panose="020F0502020204030204" pitchFamily="34" charset="0"/>
              </a:rPr>
              <a:t>The Norms and Standards funding allocated to Section 21 schools in poorer areas that are classified as National Quintile 4 and 5 schools. 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400" dirty="0">
                <a:solidFill>
                  <a:srgbClr val="000000"/>
                </a:solidFill>
                <a:latin typeface="Calibri" panose="020F0502020204030204" pitchFamily="34" charset="0"/>
              </a:rPr>
              <a:t>The processes and procedures that a school will needs to follow to have National Quintile changed. 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400" dirty="0">
                <a:solidFill>
                  <a:srgbClr val="000000"/>
                </a:solidFill>
                <a:latin typeface="Calibri" panose="020F0502020204030204" pitchFamily="34" charset="0"/>
              </a:rPr>
              <a:t>Given the change of the economic status within some communities, what is the process to be followed to review a schools quintile status? </a:t>
            </a:r>
          </a:p>
        </p:txBody>
      </p:sp>
    </p:spTree>
    <p:extLst>
      <p:ext uri="{BB962C8B-B14F-4D97-AF65-F5344CB8AC3E}">
        <p14:creationId xmlns:p14="http://schemas.microsoft.com/office/powerpoint/2010/main" xmlns="" val="922069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xmlns="" id="{07F0F612-B9A3-4E45-BE76-3327A0AF0352}"/>
              </a:ext>
            </a:extLst>
          </p:cNvPr>
          <p:cNvSpPr/>
          <p:nvPr/>
        </p:nvSpPr>
        <p:spPr>
          <a:xfrm>
            <a:off x="1145041" y="2355247"/>
            <a:ext cx="2946400" cy="225334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5771" y="33007"/>
            <a:ext cx="8550177" cy="986303"/>
          </a:xfrm>
        </p:spPr>
        <p:txBody>
          <a:bodyPr>
            <a:normAutofit fontScale="90000"/>
          </a:bodyPr>
          <a:lstStyle/>
          <a:p>
            <a:r>
              <a:rPr lang="en-US" dirty="0"/>
              <a:t>National Quintile Classification of Public Ordinary Schools (POS)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7CC075A-842F-48D9-A845-F6561BEEF9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575068" y="2809145"/>
            <a:ext cx="2206173" cy="12074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4AED177-0551-4885-9894-C9F7A8CE4005}"/>
              </a:ext>
            </a:extLst>
          </p:cNvPr>
          <p:cNvSpPr txBox="1"/>
          <p:nvPr/>
        </p:nvSpPr>
        <p:spPr>
          <a:xfrm>
            <a:off x="7194470" y="1922094"/>
            <a:ext cx="1052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 dirty="0">
                <a:solidFill>
                  <a:srgbClr val="001489"/>
                </a:solidFill>
                <a:latin typeface="Century Gothic" charset="0"/>
                <a:ea typeface="MS PGothic" charset="0"/>
              </a:rPr>
              <a:t>NQ1 = </a:t>
            </a:r>
            <a:r>
              <a:rPr lang="en-ZA" sz="1100" b="1" dirty="0">
                <a:solidFill>
                  <a:srgbClr val="001489"/>
                </a:solidFill>
                <a:latin typeface="Century Gothic" charset="0"/>
                <a:ea typeface="MS PGothic" charset="0"/>
              </a:rPr>
              <a:t>8.6%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34130CAB-65DA-4109-A2BC-E29E78C54DD6}"/>
              </a:ext>
            </a:extLst>
          </p:cNvPr>
          <p:cNvSpPr/>
          <p:nvPr/>
        </p:nvSpPr>
        <p:spPr>
          <a:xfrm>
            <a:off x="4323181" y="3248115"/>
            <a:ext cx="1117600" cy="391885"/>
          </a:xfrm>
          <a:prstGeom prst="rightArrow">
            <a:avLst/>
          </a:prstGeom>
          <a:gradFill>
            <a:gsLst>
              <a:gs pos="0">
                <a:srgbClr val="FFC000"/>
              </a:gs>
              <a:gs pos="0">
                <a:schemeClr val="accent1">
                  <a:tint val="100000"/>
                  <a:shade val="100000"/>
                  <a:satMod val="130000"/>
                </a:schemeClr>
              </a:gs>
              <a:gs pos="0">
                <a:srgbClr val="FFFF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C3D0D96-7849-4306-9449-FA0B8E38F72E}"/>
              </a:ext>
            </a:extLst>
          </p:cNvPr>
          <p:cNvSpPr txBox="1"/>
          <p:nvPr/>
        </p:nvSpPr>
        <p:spPr>
          <a:xfrm>
            <a:off x="8498116" y="6175513"/>
            <a:ext cx="447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205A96-3490-443E-B25A-FA39BAA2AEDA}" type="slidenum">
              <a:rPr lang="en-ZA" smtClean="0"/>
              <a:pPr/>
              <a:t>3</a:t>
            </a:fld>
            <a:endParaRPr lang="en-ZA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B4BFAC2-3ECD-4B9C-9CF8-0D7C53313AB2}"/>
              </a:ext>
            </a:extLst>
          </p:cNvPr>
          <p:cNvSpPr/>
          <p:nvPr/>
        </p:nvSpPr>
        <p:spPr>
          <a:xfrm>
            <a:off x="1159682" y="4440150"/>
            <a:ext cx="2946400" cy="453133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D855EDC-8618-4951-A69B-A4FDC3E59B6F}"/>
              </a:ext>
            </a:extLst>
          </p:cNvPr>
          <p:cNvSpPr txBox="1"/>
          <p:nvPr/>
        </p:nvSpPr>
        <p:spPr>
          <a:xfrm>
            <a:off x="1152362" y="4567895"/>
            <a:ext cx="29463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100" dirty="0">
                <a:solidFill>
                  <a:srgbClr val="001489"/>
                </a:solidFill>
                <a:latin typeface="Century Gothic" charset="0"/>
                <a:ea typeface="MS PGothic" charset="0"/>
              </a:rPr>
              <a:t>SASA and NNSSF</a:t>
            </a:r>
          </a:p>
        </p:txBody>
      </p:sp>
      <p:sp>
        <p:nvSpPr>
          <p:cNvPr id="5" name="Callout: Down Arrow 4">
            <a:extLst>
              <a:ext uri="{FF2B5EF4-FFF2-40B4-BE49-F238E27FC236}">
                <a16:creationId xmlns:a16="http://schemas.microsoft.com/office/drawing/2014/main" xmlns="" id="{2D9807CF-3074-4F5B-A865-214B5234FCE2}"/>
              </a:ext>
            </a:extLst>
          </p:cNvPr>
          <p:cNvSpPr/>
          <p:nvPr/>
        </p:nvSpPr>
        <p:spPr>
          <a:xfrm>
            <a:off x="1771637" y="1281974"/>
            <a:ext cx="1813034" cy="1349948"/>
          </a:xfrm>
          <a:prstGeom prst="downArrowCallout">
            <a:avLst/>
          </a:prstGeom>
          <a:gradFill>
            <a:gsLst>
              <a:gs pos="0">
                <a:srgbClr val="FFFF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B84BEFF-5018-45EE-80DB-99AFDCDC469F}"/>
              </a:ext>
            </a:extLst>
          </p:cNvPr>
          <p:cNvSpPr txBox="1"/>
          <p:nvPr/>
        </p:nvSpPr>
        <p:spPr>
          <a:xfrm>
            <a:off x="1761303" y="1304645"/>
            <a:ext cx="1813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100" dirty="0">
                <a:solidFill>
                  <a:srgbClr val="001489"/>
                </a:solidFill>
                <a:latin typeface="Century Gothic" charset="0"/>
                <a:ea typeface="MS PGothic" charset="0"/>
              </a:rPr>
              <a:t>Income</a:t>
            </a:r>
          </a:p>
          <a:p>
            <a:pPr algn="ctr"/>
            <a:r>
              <a:rPr lang="en-ZA" sz="1100" dirty="0">
                <a:solidFill>
                  <a:srgbClr val="001489"/>
                </a:solidFill>
                <a:latin typeface="Century Gothic" charset="0"/>
                <a:ea typeface="MS PGothic" charset="0"/>
              </a:rPr>
              <a:t>Level of education</a:t>
            </a:r>
          </a:p>
          <a:p>
            <a:pPr algn="ctr"/>
            <a:r>
              <a:rPr lang="en-ZA" sz="1100" dirty="0">
                <a:solidFill>
                  <a:srgbClr val="001489"/>
                </a:solidFill>
                <a:latin typeface="Century Gothic" charset="0"/>
                <a:ea typeface="MS PGothic" charset="0"/>
              </a:rPr>
              <a:t>Service</a:t>
            </a:r>
          </a:p>
          <a:p>
            <a:pPr algn="ctr"/>
            <a:r>
              <a:rPr lang="en-ZA" sz="1100" dirty="0">
                <a:solidFill>
                  <a:srgbClr val="001489"/>
                </a:solidFill>
                <a:latin typeface="Century Gothic" charset="0"/>
                <a:ea typeface="MS PGothic" charset="0"/>
              </a:rPr>
              <a:t>Infrastructure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E0935C4-2F6A-484A-8F0D-D89CACE9D573}"/>
              </a:ext>
            </a:extLst>
          </p:cNvPr>
          <p:cNvSpPr txBox="1"/>
          <p:nvPr/>
        </p:nvSpPr>
        <p:spPr>
          <a:xfrm>
            <a:off x="3407178" y="3313252"/>
            <a:ext cx="29463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100" dirty="0">
                <a:solidFill>
                  <a:srgbClr val="001489"/>
                </a:solidFill>
                <a:latin typeface="Century Gothic" charset="0"/>
                <a:ea typeface="MS PGothic" charset="0"/>
              </a:rPr>
              <a:t>Poverty score</a:t>
            </a:r>
          </a:p>
        </p:txBody>
      </p:sp>
      <p:pic>
        <p:nvPicPr>
          <p:cNvPr id="23" name="Graphic 22" descr="School boy">
            <a:extLst>
              <a:ext uri="{FF2B5EF4-FFF2-40B4-BE49-F238E27FC236}">
                <a16:creationId xmlns:a16="http://schemas.microsoft.com/office/drawing/2014/main" xmlns="" id="{091800B3-7C0B-4FC7-B5F2-EEC61A45421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902358" y="2283303"/>
            <a:ext cx="914400" cy="914400"/>
          </a:xfrm>
          <a:prstGeom prst="rect">
            <a:avLst/>
          </a:prstGeom>
        </p:spPr>
      </p:pic>
      <p:pic>
        <p:nvPicPr>
          <p:cNvPr id="25" name="Graphic 24" descr="School girl">
            <a:extLst>
              <a:ext uri="{FF2B5EF4-FFF2-40B4-BE49-F238E27FC236}">
                <a16:creationId xmlns:a16="http://schemas.microsoft.com/office/drawing/2014/main" xmlns="" id="{9B624F60-C3FA-45AC-B2CF-1716D7BF01E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931212" y="3959967"/>
            <a:ext cx="914400" cy="914400"/>
          </a:xfrm>
          <a:prstGeom prst="rect">
            <a:avLst/>
          </a:prstGeom>
        </p:spPr>
      </p:pic>
      <p:sp>
        <p:nvSpPr>
          <p:cNvPr id="26" name="Arrow: Down 25">
            <a:extLst>
              <a:ext uri="{FF2B5EF4-FFF2-40B4-BE49-F238E27FC236}">
                <a16:creationId xmlns:a16="http://schemas.microsoft.com/office/drawing/2014/main" xmlns="" id="{21D94AA5-6CF1-4B95-97A6-77C8DF102226}"/>
              </a:ext>
            </a:extLst>
          </p:cNvPr>
          <p:cNvSpPr/>
          <p:nvPr/>
        </p:nvSpPr>
        <p:spPr>
          <a:xfrm>
            <a:off x="5677213" y="1873110"/>
            <a:ext cx="284479" cy="334074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4124D54-6ED5-4C20-AC90-F7AA2DA49C7B}"/>
              </a:ext>
            </a:extLst>
          </p:cNvPr>
          <p:cNvSpPr txBox="1"/>
          <p:nvPr/>
        </p:nvSpPr>
        <p:spPr>
          <a:xfrm>
            <a:off x="5153970" y="1509756"/>
            <a:ext cx="13309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100" dirty="0">
                <a:solidFill>
                  <a:srgbClr val="001489"/>
                </a:solidFill>
                <a:latin typeface="Century Gothic" charset="0"/>
                <a:ea typeface="MS PGothic" charset="0"/>
              </a:rPr>
              <a:t>Poorest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0C4F63F-812B-428C-9CB3-4C886CFA6463}"/>
              </a:ext>
            </a:extLst>
          </p:cNvPr>
          <p:cNvSpPr txBox="1"/>
          <p:nvPr/>
        </p:nvSpPr>
        <p:spPr>
          <a:xfrm>
            <a:off x="5153971" y="5311009"/>
            <a:ext cx="13309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100" dirty="0">
                <a:solidFill>
                  <a:srgbClr val="001489"/>
                </a:solidFill>
                <a:latin typeface="Century Gothic" charset="0"/>
                <a:ea typeface="MS PGothic" charset="0"/>
              </a:rPr>
              <a:t>Least poorest</a:t>
            </a: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xmlns="" id="{8576C4C2-9B2F-474B-94D0-5DF9A132DDE7}"/>
              </a:ext>
            </a:extLst>
          </p:cNvPr>
          <p:cNvSpPr/>
          <p:nvPr/>
        </p:nvSpPr>
        <p:spPr>
          <a:xfrm>
            <a:off x="6713265" y="1900908"/>
            <a:ext cx="255870" cy="30398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xmlns="" id="{1C45D794-91E7-4F15-B859-930F693E91FC}"/>
              </a:ext>
            </a:extLst>
          </p:cNvPr>
          <p:cNvSpPr/>
          <p:nvPr/>
        </p:nvSpPr>
        <p:spPr>
          <a:xfrm>
            <a:off x="6718173" y="2229185"/>
            <a:ext cx="250962" cy="41387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0A92FFD-8128-44B3-ACBA-08D46AB520EE}"/>
              </a:ext>
            </a:extLst>
          </p:cNvPr>
          <p:cNvSpPr txBox="1"/>
          <p:nvPr/>
        </p:nvSpPr>
        <p:spPr>
          <a:xfrm>
            <a:off x="1795234" y="2547535"/>
            <a:ext cx="17997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 dirty="0">
                <a:solidFill>
                  <a:srgbClr val="001489"/>
                </a:solidFill>
                <a:latin typeface="Century Gothic" charset="0"/>
                <a:ea typeface="MS PGothic" charset="0"/>
              </a:rPr>
              <a:t>Poverty of community</a:t>
            </a:r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xmlns="" id="{7A643745-7470-44A6-BE8C-37DB580ECC08}"/>
              </a:ext>
            </a:extLst>
          </p:cNvPr>
          <p:cNvSpPr/>
          <p:nvPr/>
        </p:nvSpPr>
        <p:spPr>
          <a:xfrm>
            <a:off x="6716612" y="2677930"/>
            <a:ext cx="244029" cy="59225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xmlns="" id="{2F2A8AD5-323A-4061-BA67-FC1B0BED89A3}"/>
              </a:ext>
            </a:extLst>
          </p:cNvPr>
          <p:cNvSpPr/>
          <p:nvPr/>
        </p:nvSpPr>
        <p:spPr>
          <a:xfrm>
            <a:off x="6708118" y="3332848"/>
            <a:ext cx="232354" cy="69959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xmlns="" id="{E204600D-2E0D-41FD-9901-A52C3C18B179}"/>
              </a:ext>
            </a:extLst>
          </p:cNvPr>
          <p:cNvSpPr/>
          <p:nvPr/>
        </p:nvSpPr>
        <p:spPr>
          <a:xfrm>
            <a:off x="6705015" y="4095876"/>
            <a:ext cx="219531" cy="103586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9B6A98F-6464-4813-95D9-674B82F13752}"/>
              </a:ext>
            </a:extLst>
          </p:cNvPr>
          <p:cNvSpPr txBox="1"/>
          <p:nvPr/>
        </p:nvSpPr>
        <p:spPr>
          <a:xfrm>
            <a:off x="6824295" y="1456927"/>
            <a:ext cx="16738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100" dirty="0">
                <a:solidFill>
                  <a:srgbClr val="001489"/>
                </a:solidFill>
                <a:latin typeface="Century Gothic" charset="0"/>
                <a:ea typeface="MS PGothic" charset="0"/>
              </a:rPr>
              <a:t>% of total learners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434D5DD-2AAC-4E41-AEF6-EED4B6EAA641}"/>
              </a:ext>
            </a:extLst>
          </p:cNvPr>
          <p:cNvSpPr txBox="1"/>
          <p:nvPr/>
        </p:nvSpPr>
        <p:spPr>
          <a:xfrm>
            <a:off x="7194469" y="2302374"/>
            <a:ext cx="1052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 dirty="0">
                <a:solidFill>
                  <a:srgbClr val="001489"/>
                </a:solidFill>
                <a:latin typeface="Century Gothic" charset="0"/>
                <a:ea typeface="MS PGothic" charset="0"/>
              </a:rPr>
              <a:t>NQ2 = </a:t>
            </a:r>
            <a:r>
              <a:rPr lang="en-ZA" sz="1100" b="1" dirty="0">
                <a:solidFill>
                  <a:srgbClr val="001489"/>
                </a:solidFill>
                <a:latin typeface="Century Gothic" charset="0"/>
                <a:ea typeface="MS PGothic" charset="0"/>
              </a:rPr>
              <a:t>13.3%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C5A710D-1E55-4428-B555-2DDD5B0D14EF}"/>
              </a:ext>
            </a:extLst>
          </p:cNvPr>
          <p:cNvSpPr txBox="1"/>
          <p:nvPr/>
        </p:nvSpPr>
        <p:spPr>
          <a:xfrm>
            <a:off x="7194470" y="2853059"/>
            <a:ext cx="1052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 dirty="0">
                <a:solidFill>
                  <a:srgbClr val="001489"/>
                </a:solidFill>
                <a:latin typeface="Century Gothic" charset="0"/>
                <a:ea typeface="MS PGothic" charset="0"/>
              </a:rPr>
              <a:t>NQ3 = </a:t>
            </a:r>
            <a:r>
              <a:rPr lang="en-ZA" sz="1100" b="1" dirty="0">
                <a:solidFill>
                  <a:srgbClr val="001489"/>
                </a:solidFill>
                <a:latin typeface="Century Gothic" charset="0"/>
                <a:ea typeface="MS PGothic" charset="0"/>
              </a:rPr>
              <a:t>18.4%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8B9F6B9E-2AAB-4890-AC66-39483366BF3E}"/>
              </a:ext>
            </a:extLst>
          </p:cNvPr>
          <p:cNvSpPr txBox="1"/>
          <p:nvPr/>
        </p:nvSpPr>
        <p:spPr>
          <a:xfrm>
            <a:off x="7194470" y="3637247"/>
            <a:ext cx="1052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 dirty="0">
                <a:solidFill>
                  <a:srgbClr val="001489"/>
                </a:solidFill>
                <a:latin typeface="Century Gothic" charset="0"/>
                <a:ea typeface="MS PGothic" charset="0"/>
              </a:rPr>
              <a:t>NQ4 = </a:t>
            </a:r>
            <a:r>
              <a:rPr lang="en-ZA" sz="1100" b="1" dirty="0">
                <a:solidFill>
                  <a:srgbClr val="001489"/>
                </a:solidFill>
                <a:latin typeface="Century Gothic" charset="0"/>
                <a:ea typeface="MS PGothic" charset="0"/>
              </a:rPr>
              <a:t>28.0%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E0523C1-9BD4-4AD9-A4E8-848E45AC402C}"/>
              </a:ext>
            </a:extLst>
          </p:cNvPr>
          <p:cNvSpPr txBox="1"/>
          <p:nvPr/>
        </p:nvSpPr>
        <p:spPr>
          <a:xfrm>
            <a:off x="7194470" y="4477785"/>
            <a:ext cx="1052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 dirty="0">
                <a:solidFill>
                  <a:srgbClr val="001489"/>
                </a:solidFill>
                <a:latin typeface="Century Gothic" charset="0"/>
                <a:ea typeface="MS PGothic" charset="0"/>
              </a:rPr>
              <a:t>NQ5 = </a:t>
            </a:r>
            <a:r>
              <a:rPr lang="en-ZA" sz="1100" b="1" dirty="0">
                <a:solidFill>
                  <a:srgbClr val="001489"/>
                </a:solidFill>
                <a:latin typeface="Century Gothic" charset="0"/>
                <a:ea typeface="MS PGothic" charset="0"/>
              </a:rPr>
              <a:t>31.7%</a:t>
            </a:r>
          </a:p>
        </p:txBody>
      </p:sp>
    </p:spTree>
    <p:extLst>
      <p:ext uri="{BB962C8B-B14F-4D97-AF65-F5344CB8AC3E}">
        <p14:creationId xmlns:p14="http://schemas.microsoft.com/office/powerpoint/2010/main" xmlns="" val="1358161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5771" y="145219"/>
            <a:ext cx="8411029" cy="835991"/>
          </a:xfrm>
        </p:spPr>
        <p:txBody>
          <a:bodyPr>
            <a:normAutofit/>
          </a:bodyPr>
          <a:lstStyle/>
          <a:p>
            <a:r>
              <a:rPr lang="en-US" dirty="0"/>
              <a:t>Allocations:  No-fee POS (Gr1-12)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E6AE9603-7600-42CE-9165-FEAE40683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987" y="3199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252C3425-9BBB-421B-ACA1-3ECA9578A0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8661330"/>
              </p:ext>
            </p:extLst>
          </p:nvPr>
        </p:nvGraphicFramePr>
        <p:xfrm>
          <a:off x="326571" y="1677281"/>
          <a:ext cx="8592143" cy="41934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4186">
                  <a:extLst>
                    <a:ext uri="{9D8B030D-6E8A-4147-A177-3AD203B41FA5}">
                      <a16:colId xmlns:a16="http://schemas.microsoft.com/office/drawing/2014/main" xmlns="" val="3535943978"/>
                    </a:ext>
                  </a:extLst>
                </a:gridCol>
                <a:gridCol w="987264">
                  <a:extLst>
                    <a:ext uri="{9D8B030D-6E8A-4147-A177-3AD203B41FA5}">
                      <a16:colId xmlns:a16="http://schemas.microsoft.com/office/drawing/2014/main" xmlns="" val="1253138674"/>
                    </a:ext>
                  </a:extLst>
                </a:gridCol>
                <a:gridCol w="1031507">
                  <a:extLst>
                    <a:ext uri="{9D8B030D-6E8A-4147-A177-3AD203B41FA5}">
                      <a16:colId xmlns:a16="http://schemas.microsoft.com/office/drawing/2014/main" xmlns="" val="116937093"/>
                    </a:ext>
                  </a:extLst>
                </a:gridCol>
                <a:gridCol w="1031507">
                  <a:extLst>
                    <a:ext uri="{9D8B030D-6E8A-4147-A177-3AD203B41FA5}">
                      <a16:colId xmlns:a16="http://schemas.microsoft.com/office/drawing/2014/main" xmlns="" val="4272929604"/>
                    </a:ext>
                  </a:extLst>
                </a:gridCol>
                <a:gridCol w="1031507">
                  <a:extLst>
                    <a:ext uri="{9D8B030D-6E8A-4147-A177-3AD203B41FA5}">
                      <a16:colId xmlns:a16="http://schemas.microsoft.com/office/drawing/2014/main" xmlns="" val="868953205"/>
                    </a:ext>
                  </a:extLst>
                </a:gridCol>
                <a:gridCol w="1008086">
                  <a:extLst>
                    <a:ext uri="{9D8B030D-6E8A-4147-A177-3AD203B41FA5}">
                      <a16:colId xmlns:a16="http://schemas.microsoft.com/office/drawing/2014/main" xmlns="" val="4173525872"/>
                    </a:ext>
                  </a:extLst>
                </a:gridCol>
                <a:gridCol w="1008086">
                  <a:extLst>
                    <a:ext uri="{9D8B030D-6E8A-4147-A177-3AD203B41FA5}">
                      <a16:colId xmlns:a16="http://schemas.microsoft.com/office/drawing/2014/main" xmlns="" val="3428367233"/>
                    </a:ext>
                  </a:extLst>
                </a:gridCol>
              </a:tblGrid>
              <a:tr h="316333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Education Districts</a:t>
                      </a:r>
                      <a:endParaRPr lang="en-ZA" sz="17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NQ1</a:t>
                      </a:r>
                      <a:endParaRPr lang="en-Z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NQ2</a:t>
                      </a:r>
                      <a:endParaRPr lang="en-Z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81" marR="60081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NQ3</a:t>
                      </a:r>
                    </a:p>
                  </a:txBody>
                  <a:tcPr marL="60081" marR="60081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NQ4</a:t>
                      </a:r>
                      <a:endParaRPr lang="en-Z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81" marR="60081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NQ5</a:t>
                      </a:r>
                      <a:endParaRPr lang="en-Z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81" marR="60081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60081" marR="60081" marT="0" marB="0"/>
                </a:tc>
                <a:extLst>
                  <a:ext uri="{0D108BD9-81ED-4DB2-BD59-A6C34878D82A}">
                    <a16:rowId xmlns:a16="http://schemas.microsoft.com/office/drawing/2014/main" xmlns="" val="1560826172"/>
                  </a:ext>
                </a:extLst>
              </a:tr>
              <a:tr h="292707">
                <a:tc>
                  <a:txBody>
                    <a:bodyPr/>
                    <a:lstStyle/>
                    <a:p>
                      <a:pPr lvl="0"/>
                      <a:r>
                        <a:rPr lang="en-ZA" sz="1700" b="0" dirty="0">
                          <a:effectLst/>
                          <a:latin typeface="Calibri" panose="020F0502020204030204" pitchFamily="34" charset="0"/>
                        </a:rPr>
                        <a:t>Metro Central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7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4075498308"/>
                  </a:ext>
                </a:extLst>
              </a:tr>
              <a:tr h="274412">
                <a:tc>
                  <a:txBody>
                    <a:bodyPr/>
                    <a:lstStyle/>
                    <a:p>
                      <a:pPr lvl="0"/>
                      <a:r>
                        <a:rPr lang="en-ZA" sz="1700" b="0" dirty="0">
                          <a:effectLst/>
                          <a:latin typeface="Calibri" panose="020F0502020204030204" pitchFamily="34" charset="0"/>
                        </a:rPr>
                        <a:t>Metro East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796908780"/>
                  </a:ext>
                </a:extLst>
              </a:tr>
              <a:tr h="301855">
                <a:tc>
                  <a:txBody>
                    <a:bodyPr/>
                    <a:lstStyle/>
                    <a:p>
                      <a:pPr lvl="0"/>
                      <a:r>
                        <a:rPr lang="en-ZA" sz="1700" b="0" dirty="0">
                          <a:effectLst/>
                          <a:latin typeface="Calibri" panose="020F0502020204030204" pitchFamily="34" charset="0"/>
                        </a:rPr>
                        <a:t>Metro North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2814514924"/>
                  </a:ext>
                </a:extLst>
              </a:tr>
              <a:tr h="292707">
                <a:tc>
                  <a:txBody>
                    <a:bodyPr/>
                    <a:lstStyle/>
                    <a:p>
                      <a:pPr lvl="0"/>
                      <a:r>
                        <a:rPr lang="en-GB" sz="1700" b="0" dirty="0">
                          <a:effectLst/>
                          <a:latin typeface="Calibri" panose="020F0502020204030204" pitchFamily="34" charset="0"/>
                        </a:rPr>
                        <a:t>Metro South</a:t>
                      </a:r>
                      <a:endParaRPr lang="en-ZA" sz="17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7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3843913460"/>
                  </a:ext>
                </a:extLst>
              </a:tr>
              <a:tr h="293046">
                <a:tc>
                  <a:txBody>
                    <a:bodyPr/>
                    <a:lstStyle/>
                    <a:p>
                      <a:pPr marL="457200" lvl="1" algn="l" defTabSz="457200" rtl="0" eaLnBrk="1" latinLnBrk="0" hangingPunct="1"/>
                      <a:r>
                        <a:rPr lang="en-ZA" sz="17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Metro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161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1155360585"/>
                  </a:ext>
                </a:extLst>
              </a:tr>
              <a:tr h="293046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7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Cape Winelands</a:t>
                      </a:r>
                      <a:endParaRPr lang="en-ZA" sz="17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205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1415953461"/>
                  </a:ext>
                </a:extLst>
              </a:tr>
              <a:tr h="293046">
                <a:tc>
                  <a:txBody>
                    <a:bodyPr/>
                    <a:lstStyle/>
                    <a:p>
                      <a:r>
                        <a:rPr lang="en-GB" sz="1700" b="0" dirty="0">
                          <a:effectLst/>
                        </a:rPr>
                        <a:t>Eden and Central Karoo</a:t>
                      </a:r>
                      <a:endParaRPr lang="en-ZA" sz="17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153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1059200234"/>
                  </a:ext>
                </a:extLst>
              </a:tr>
              <a:tr h="293046">
                <a:tc>
                  <a:txBody>
                    <a:bodyPr/>
                    <a:lstStyle/>
                    <a:p>
                      <a:r>
                        <a:rPr lang="en-GB" sz="1700" b="0" dirty="0">
                          <a:effectLst/>
                        </a:rPr>
                        <a:t>Overberg</a:t>
                      </a:r>
                      <a:endParaRPr lang="en-ZA" sz="17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1551098421"/>
                  </a:ext>
                </a:extLst>
              </a:tr>
              <a:tr h="293046">
                <a:tc>
                  <a:txBody>
                    <a:bodyPr/>
                    <a:lstStyle/>
                    <a:p>
                      <a:r>
                        <a:rPr lang="en-GB" sz="1700" b="0" dirty="0">
                          <a:effectLst/>
                        </a:rPr>
                        <a:t>West Coast</a:t>
                      </a:r>
                      <a:endParaRPr lang="en-ZA" sz="17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ZA" sz="17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129892772"/>
                  </a:ext>
                </a:extLst>
              </a:tr>
              <a:tr h="293046">
                <a:tc>
                  <a:txBody>
                    <a:bodyPr/>
                    <a:lstStyle/>
                    <a:p>
                      <a:pPr lvl="1"/>
                      <a:r>
                        <a:rPr lang="en-ZA" sz="1700" dirty="0">
                          <a:effectLst/>
                          <a:latin typeface="Calibri" panose="020F0502020204030204" pitchFamily="34" charset="0"/>
                        </a:rPr>
                        <a:t>Total Rural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510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3660781840"/>
                  </a:ext>
                </a:extLst>
              </a:tr>
              <a:tr h="293046">
                <a:tc>
                  <a:txBody>
                    <a:bodyPr/>
                    <a:lstStyle/>
                    <a:p>
                      <a:pPr lvl="1"/>
                      <a:r>
                        <a:rPr lang="en-ZA" sz="1700" dirty="0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168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204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210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876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69526907"/>
                  </a:ext>
                </a:extLst>
              </a:tr>
              <a:tr h="293046">
                <a:tc>
                  <a:txBody>
                    <a:bodyPr/>
                    <a:lstStyle/>
                    <a:p>
                      <a:pPr lvl="1"/>
                      <a:r>
                        <a:rPr lang="en-ZA" sz="1700" dirty="0">
                          <a:effectLst/>
                          <a:latin typeface="Calibri" panose="020F0502020204030204" pitchFamily="34" charset="0"/>
                        </a:rPr>
                        <a:t>TOTAL ALL SCHOOLS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168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204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356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446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1 444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3245901209"/>
                  </a:ext>
                </a:extLst>
              </a:tr>
              <a:tr h="293046">
                <a:tc>
                  <a:txBody>
                    <a:bodyPr/>
                    <a:lstStyle/>
                    <a:p>
                      <a:r>
                        <a:rPr lang="en-ZA" sz="1700" dirty="0">
                          <a:effectLst/>
                          <a:latin typeface="Calibri" panose="020F0502020204030204" pitchFamily="34" charset="0"/>
                        </a:rPr>
                        <a:t>% NF schools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59%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61%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1235863558"/>
                  </a:ext>
                </a:extLst>
              </a:tr>
            </a:tbl>
          </a:graphicData>
        </a:graphic>
      </p:graphicFrame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6ADD4218-2BD9-4A91-9D7B-19A0A45D2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72" y="1101121"/>
            <a:ext cx="8025039" cy="74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3000" dirty="0">
                <a:solidFill>
                  <a:srgbClr val="001489"/>
                </a:solidFill>
                <a:latin typeface="Century Gothic" charset="0"/>
              </a:rPr>
              <a:t>Number of schools per district</a:t>
            </a:r>
            <a:endParaRPr lang="en-US" sz="3000" b="1" dirty="0">
              <a:solidFill>
                <a:srgbClr val="001489"/>
              </a:solidFill>
              <a:latin typeface="Century Gothic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74703232-4428-4833-B13B-46DEB51ABB80}"/>
              </a:ext>
            </a:extLst>
          </p:cNvPr>
          <p:cNvSpPr/>
          <p:nvPr/>
        </p:nvSpPr>
        <p:spPr>
          <a:xfrm>
            <a:off x="5995986" y="1994257"/>
            <a:ext cx="1886772" cy="1535171"/>
          </a:xfrm>
          <a:prstGeom prst="roundRect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6B4EE8A-926D-40A2-A3A1-C2D526B77D5E}"/>
              </a:ext>
            </a:extLst>
          </p:cNvPr>
          <p:cNvSpPr/>
          <p:nvPr/>
        </p:nvSpPr>
        <p:spPr>
          <a:xfrm>
            <a:off x="2824573" y="3509551"/>
            <a:ext cx="1886772" cy="1482728"/>
          </a:xfrm>
          <a:prstGeom prst="roundRect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311862AC-10B7-430C-83ED-1FFCEE468B48}"/>
              </a:ext>
            </a:extLst>
          </p:cNvPr>
          <p:cNvSpPr/>
          <p:nvPr/>
        </p:nvSpPr>
        <p:spPr>
          <a:xfrm>
            <a:off x="4881058" y="1993427"/>
            <a:ext cx="945214" cy="3016270"/>
          </a:xfrm>
          <a:prstGeom prst="roundRect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80D17B1-03E6-4AC8-AE4E-66C70A646B2A}"/>
              </a:ext>
            </a:extLst>
          </p:cNvPr>
          <p:cNvSpPr txBox="1"/>
          <p:nvPr/>
        </p:nvSpPr>
        <p:spPr>
          <a:xfrm>
            <a:off x="8498116" y="6175513"/>
            <a:ext cx="447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205A96-3490-443E-B25A-FA39BAA2AEDA}" type="slidenum">
              <a:rPr lang="en-ZA" smtClean="0"/>
              <a:pPr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450448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5771" y="198438"/>
            <a:ext cx="8411029" cy="744672"/>
          </a:xfrm>
        </p:spPr>
        <p:txBody>
          <a:bodyPr>
            <a:normAutofit/>
          </a:bodyPr>
          <a:lstStyle/>
          <a:p>
            <a:r>
              <a:rPr lang="en-US" dirty="0"/>
              <a:t>Top-up funding to POS (Gr1-12)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xmlns="" id="{BC327930-7DC5-4C4C-B141-BAC111E88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886" y="1256845"/>
            <a:ext cx="8025039" cy="74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3000" dirty="0">
                <a:solidFill>
                  <a:srgbClr val="001489"/>
                </a:solidFill>
                <a:latin typeface="Century Gothic" charset="0"/>
              </a:rPr>
              <a:t>For NQ 4 and 5 fee charging schools</a:t>
            </a:r>
            <a:endParaRPr lang="en-US" sz="3000" b="1" dirty="0">
              <a:solidFill>
                <a:srgbClr val="001489"/>
              </a:solidFill>
              <a:latin typeface="Century Gothic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FD51E2EB-D74A-4C4D-8E8F-FF4AD2567B72}"/>
              </a:ext>
            </a:extLst>
          </p:cNvPr>
          <p:cNvSpPr/>
          <p:nvPr/>
        </p:nvSpPr>
        <p:spPr>
          <a:xfrm>
            <a:off x="569844" y="2191657"/>
            <a:ext cx="1592786" cy="123733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N&amp;S allocation per learner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51FFC15F-366C-4884-94AB-7B316E33B701}"/>
              </a:ext>
            </a:extLst>
          </p:cNvPr>
          <p:cNvSpPr/>
          <p:nvPr/>
        </p:nvSpPr>
        <p:spPr>
          <a:xfrm>
            <a:off x="3058885" y="2184400"/>
            <a:ext cx="1592786" cy="123733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School fees per learner</a:t>
            </a:r>
          </a:p>
        </p:txBody>
      </p:sp>
      <p:sp>
        <p:nvSpPr>
          <p:cNvPr id="7" name="Plus Sign 6">
            <a:extLst>
              <a:ext uri="{FF2B5EF4-FFF2-40B4-BE49-F238E27FC236}">
                <a16:creationId xmlns:a16="http://schemas.microsoft.com/office/drawing/2014/main" xmlns="" id="{6797850B-718E-4BCE-B88A-B6A91CAA4DAF}"/>
              </a:ext>
            </a:extLst>
          </p:cNvPr>
          <p:cNvSpPr/>
          <p:nvPr/>
        </p:nvSpPr>
        <p:spPr>
          <a:xfrm>
            <a:off x="2264229" y="2483755"/>
            <a:ext cx="638629" cy="638628"/>
          </a:xfrm>
          <a:prstGeom prst="mathPlus">
            <a:avLst/>
          </a:prstGeom>
          <a:gradFill>
            <a:gsLst>
              <a:gs pos="100000">
                <a:srgbClr val="FFFF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xmlns="" id="{D9F279FC-E5BE-4423-A104-FE5AFE6777EF}"/>
              </a:ext>
            </a:extLst>
          </p:cNvPr>
          <p:cNvSpPr/>
          <p:nvPr/>
        </p:nvSpPr>
        <p:spPr>
          <a:xfrm rot="18981731">
            <a:off x="5046630" y="2417632"/>
            <a:ext cx="748906" cy="785390"/>
          </a:xfrm>
          <a:prstGeom prst="halfFrame">
            <a:avLst>
              <a:gd name="adj1" fmla="val 12176"/>
              <a:gd name="adj2" fmla="val 12811"/>
            </a:avLst>
          </a:prstGeom>
          <a:gradFill>
            <a:gsLst>
              <a:gs pos="100000">
                <a:srgbClr val="FFFF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3358CEE5-583F-4B81-A253-9E6202B971E0}"/>
              </a:ext>
            </a:extLst>
          </p:cNvPr>
          <p:cNvSpPr/>
          <p:nvPr/>
        </p:nvSpPr>
        <p:spPr>
          <a:xfrm>
            <a:off x="5963079" y="2206180"/>
            <a:ext cx="2119085" cy="12300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bg1"/>
                </a:solidFill>
              </a:rPr>
              <a:t>No fee threshold of R1 466 per learner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E09AC3BD-9396-4A43-8632-50C0C86FA471}"/>
              </a:ext>
            </a:extLst>
          </p:cNvPr>
          <p:cNvGraphicFramePr>
            <a:graphicFrameLocks noGrp="1"/>
          </p:cNvGraphicFramePr>
          <p:nvPr/>
        </p:nvGraphicFramePr>
        <p:xfrm>
          <a:off x="1250042" y="3948849"/>
          <a:ext cx="6462486" cy="1569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7160">
                  <a:extLst>
                    <a:ext uri="{9D8B030D-6E8A-4147-A177-3AD203B41FA5}">
                      <a16:colId xmlns:a16="http://schemas.microsoft.com/office/drawing/2014/main" xmlns="" val="3535943978"/>
                    </a:ext>
                  </a:extLst>
                </a:gridCol>
                <a:gridCol w="1150730">
                  <a:extLst>
                    <a:ext uri="{9D8B030D-6E8A-4147-A177-3AD203B41FA5}">
                      <a16:colId xmlns:a16="http://schemas.microsoft.com/office/drawing/2014/main" xmlns="" val="1253138674"/>
                    </a:ext>
                  </a:extLst>
                </a:gridCol>
                <a:gridCol w="1317344">
                  <a:extLst>
                    <a:ext uri="{9D8B030D-6E8A-4147-A177-3AD203B41FA5}">
                      <a16:colId xmlns:a16="http://schemas.microsoft.com/office/drawing/2014/main" xmlns="" val="116937093"/>
                    </a:ext>
                  </a:extLst>
                </a:gridCol>
                <a:gridCol w="1087252">
                  <a:extLst>
                    <a:ext uri="{9D8B030D-6E8A-4147-A177-3AD203B41FA5}">
                      <a16:colId xmlns:a16="http://schemas.microsoft.com/office/drawing/2014/main" xmlns="" val="868953205"/>
                    </a:ext>
                  </a:extLst>
                </a:gridCol>
              </a:tblGrid>
              <a:tr h="501947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7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Number of schools</a:t>
                      </a:r>
                      <a:endParaRPr lang="en-Z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Number of learners</a:t>
                      </a:r>
                      <a:endParaRPr lang="en-Z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 allocation (R’000)</a:t>
                      </a:r>
                      <a:endParaRPr lang="en-Z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1560826172"/>
                  </a:ext>
                </a:extLst>
              </a:tr>
              <a:tr h="623436">
                <a:tc>
                  <a:txBody>
                    <a:bodyPr/>
                    <a:lstStyle/>
                    <a:p>
                      <a:r>
                        <a:rPr lang="en-GB" sz="1700" dirty="0">
                          <a:effectLst/>
                        </a:rPr>
                        <a:t>Top up funding</a:t>
                      </a:r>
                      <a:endParaRPr lang="en-ZA" sz="1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  <a:endParaRPr lang="en-ZA" sz="17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57 000</a:t>
                      </a:r>
                      <a:endParaRPr lang="en-ZA" sz="17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4 500</a:t>
                      </a:r>
                      <a:endParaRPr lang="en-ZA" sz="17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383040559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168697D-93DB-4654-A4D0-217203952DDD}"/>
              </a:ext>
            </a:extLst>
          </p:cNvPr>
          <p:cNvSpPr txBox="1"/>
          <p:nvPr/>
        </p:nvSpPr>
        <p:spPr>
          <a:xfrm>
            <a:off x="8498116" y="6175513"/>
            <a:ext cx="447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205A96-3490-443E-B25A-FA39BAA2AEDA}" type="slidenum">
              <a:rPr lang="en-ZA" smtClean="0"/>
              <a:pPr/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507696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470" y="135843"/>
            <a:ext cx="8981440" cy="74467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Allocations:Fee-charging</a:t>
            </a:r>
            <a:r>
              <a:rPr lang="en-US" dirty="0"/>
              <a:t> POS (Gr 1-12)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E6AE9603-7600-42CE-9165-FEAE40683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987" y="3199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6ADD4218-2BD9-4A91-9D7B-19A0A45D2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72" y="1074994"/>
            <a:ext cx="8025039" cy="60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3000" dirty="0">
                <a:solidFill>
                  <a:srgbClr val="001489"/>
                </a:solidFill>
                <a:latin typeface="Century Gothic" charset="0"/>
              </a:rPr>
              <a:t>Total allocation (R’000) per district</a:t>
            </a:r>
            <a:endParaRPr lang="en-US" sz="3000" b="1" dirty="0">
              <a:solidFill>
                <a:srgbClr val="001489"/>
              </a:solidFill>
              <a:latin typeface="Century Gothic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45E577-9433-4310-AACE-326F061C79B5}"/>
              </a:ext>
            </a:extLst>
          </p:cNvPr>
          <p:cNvSpPr txBox="1"/>
          <p:nvPr/>
        </p:nvSpPr>
        <p:spPr>
          <a:xfrm>
            <a:off x="8498116" y="6175513"/>
            <a:ext cx="447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205A96-3490-443E-B25A-FA39BAA2AEDA}" type="slidenum">
              <a:rPr lang="en-ZA" smtClean="0"/>
              <a:pPr/>
              <a:t>6</a:t>
            </a:fld>
            <a:endParaRPr lang="en-ZA" dirty="0"/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xmlns="" id="{192851B2-B941-426B-AD3C-F840A9A341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1068387"/>
              </p:ext>
            </p:extLst>
          </p:nvPr>
        </p:nvGraphicFramePr>
        <p:xfrm>
          <a:off x="326572" y="1595742"/>
          <a:ext cx="8581569" cy="4953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497">
                  <a:extLst>
                    <a:ext uri="{9D8B030D-6E8A-4147-A177-3AD203B41FA5}">
                      <a16:colId xmlns:a16="http://schemas.microsoft.com/office/drawing/2014/main" xmlns="" val="2644008827"/>
                    </a:ext>
                  </a:extLst>
                </a:gridCol>
                <a:gridCol w="914296">
                  <a:extLst>
                    <a:ext uri="{9D8B030D-6E8A-4147-A177-3AD203B41FA5}">
                      <a16:colId xmlns:a16="http://schemas.microsoft.com/office/drawing/2014/main" xmlns="" val="1283536143"/>
                    </a:ext>
                  </a:extLst>
                </a:gridCol>
                <a:gridCol w="914296">
                  <a:extLst>
                    <a:ext uri="{9D8B030D-6E8A-4147-A177-3AD203B41FA5}">
                      <a16:colId xmlns:a16="http://schemas.microsoft.com/office/drawing/2014/main" xmlns="" val="91569644"/>
                    </a:ext>
                  </a:extLst>
                </a:gridCol>
                <a:gridCol w="914296">
                  <a:extLst>
                    <a:ext uri="{9D8B030D-6E8A-4147-A177-3AD203B41FA5}">
                      <a16:colId xmlns:a16="http://schemas.microsoft.com/office/drawing/2014/main" xmlns="" val="4277159055"/>
                    </a:ext>
                  </a:extLst>
                </a:gridCol>
                <a:gridCol w="914296">
                  <a:extLst>
                    <a:ext uri="{9D8B030D-6E8A-4147-A177-3AD203B41FA5}">
                      <a16:colId xmlns:a16="http://schemas.microsoft.com/office/drawing/2014/main" xmlns="" val="3955018140"/>
                    </a:ext>
                  </a:extLst>
                </a:gridCol>
                <a:gridCol w="1001666">
                  <a:extLst>
                    <a:ext uri="{9D8B030D-6E8A-4147-A177-3AD203B41FA5}">
                      <a16:colId xmlns:a16="http://schemas.microsoft.com/office/drawing/2014/main" xmlns="" val="2111559820"/>
                    </a:ext>
                  </a:extLst>
                </a:gridCol>
                <a:gridCol w="823784">
                  <a:extLst>
                    <a:ext uri="{9D8B030D-6E8A-4147-A177-3AD203B41FA5}">
                      <a16:colId xmlns:a16="http://schemas.microsoft.com/office/drawing/2014/main" xmlns="" val="2670638569"/>
                    </a:ext>
                  </a:extLst>
                </a:gridCol>
                <a:gridCol w="917438">
                  <a:extLst>
                    <a:ext uri="{9D8B030D-6E8A-4147-A177-3AD203B41FA5}">
                      <a16:colId xmlns:a16="http://schemas.microsoft.com/office/drawing/2014/main" xmlns="" val="2122037415"/>
                    </a:ext>
                  </a:extLst>
                </a:gridCol>
              </a:tblGrid>
              <a:tr h="318186">
                <a:tc rowSpan="2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/>
                        <a:t>Education Districts</a:t>
                      </a:r>
                      <a:endParaRPr lang="en-ZA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81" marR="60081" marT="0" marB="0" anchor="ctr"/>
                </a:tc>
                <a:tc gridSpan="3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kern="1200" dirty="0"/>
                        <a:t>NQ4</a:t>
                      </a:r>
                      <a:endParaRPr lang="en-Z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kern="1200" dirty="0"/>
                        <a:t>NQ5</a:t>
                      </a:r>
                      <a:endParaRPr lang="en-Z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81" marR="60081" marT="0" marB="0"/>
                </a:tc>
                <a:tc hMerge="1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81" marR="60081" marT="0" marB="0"/>
                </a:tc>
                <a:tc hMerge="1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81" marR="60081" marT="0" marB="0"/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81" marR="60081" marT="0" marB="0"/>
                </a:tc>
                <a:extLst>
                  <a:ext uri="{0D108BD9-81ED-4DB2-BD59-A6C34878D82A}">
                    <a16:rowId xmlns:a16="http://schemas.microsoft.com/office/drawing/2014/main" xmlns="" val="646720722"/>
                  </a:ext>
                </a:extLst>
              </a:tr>
              <a:tr h="783897">
                <a:tc vMerge="1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7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81" marR="60081" marT="0" marB="0" anchor="ctr">
                    <a:solidFill>
                      <a:srgbClr val="007DB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>
                          <a:effectLst/>
                        </a:rPr>
                        <a:t>Top-up schools</a:t>
                      </a:r>
                      <a:endParaRPr lang="en-ZA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>
                          <a:effectLst/>
                        </a:rPr>
                        <a:t>Other low fee schools</a:t>
                      </a:r>
                      <a:endParaRPr lang="en-ZA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>
                          <a:effectLst/>
                        </a:rPr>
                        <a:t>Other fee charging schools</a:t>
                      </a:r>
                      <a:endParaRPr lang="en-ZA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/>
                        <a:t>Top-up schools</a:t>
                      </a:r>
                      <a:endParaRPr lang="en-ZA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/>
                        <a:t>Other low fee schools</a:t>
                      </a:r>
                      <a:endParaRPr lang="en-ZA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>
                          <a:effectLst/>
                        </a:rPr>
                        <a:t>Other fee charging schools</a:t>
                      </a:r>
                      <a:endParaRPr lang="en-ZA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7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81" marR="60081" marT="0" marB="0">
                    <a:solidFill>
                      <a:srgbClr val="007D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804919"/>
                  </a:ext>
                </a:extLst>
              </a:tr>
              <a:tr h="282802">
                <a:tc>
                  <a:txBody>
                    <a:bodyPr/>
                    <a:lstStyle/>
                    <a:p>
                      <a:r>
                        <a:rPr lang="en-ZA" sz="1600" dirty="0">
                          <a:effectLst/>
                        </a:rPr>
                        <a:t>Metro Central</a:t>
                      </a:r>
                      <a:endParaRPr lang="en-ZA" sz="16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5 516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7 240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4 805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2 731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14 983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36 286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960810273"/>
                  </a:ext>
                </a:extLst>
              </a:tr>
              <a:tr h="282802">
                <a:tc>
                  <a:txBody>
                    <a:bodyPr/>
                    <a:lstStyle/>
                    <a:p>
                      <a:r>
                        <a:rPr lang="en-ZA" sz="1600" dirty="0">
                          <a:effectLst/>
                        </a:rPr>
                        <a:t>Metro East</a:t>
                      </a:r>
                      <a:endParaRPr lang="en-ZA" sz="16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2 293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4 056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3 567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9 837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7 955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11 846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39 555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995065904"/>
                  </a:ext>
                </a:extLst>
              </a:tr>
              <a:tr h="282802">
                <a:tc>
                  <a:txBody>
                    <a:bodyPr/>
                    <a:lstStyle/>
                    <a:p>
                      <a:r>
                        <a:rPr lang="en-ZA" sz="1600" dirty="0">
                          <a:effectLst/>
                        </a:rPr>
                        <a:t>Metro North</a:t>
                      </a:r>
                      <a:endParaRPr lang="en-ZA" sz="16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6 994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10 174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9 479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1 249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12 574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41 324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117959450"/>
                  </a:ext>
                </a:extLst>
              </a:tr>
              <a:tr h="282802"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</a:rPr>
                        <a:t>Metro South</a:t>
                      </a:r>
                      <a:endParaRPr lang="en-ZA" sz="16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7 080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6 153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1 851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6 894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5 576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15 484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43 037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101126711"/>
                  </a:ext>
                </a:extLst>
              </a:tr>
              <a:tr h="282802"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>
                          <a:effectLst/>
                        </a:rPr>
                        <a:t>Total Metro</a:t>
                      </a:r>
                      <a:endParaRPr lang="en-ZA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21 883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27 624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19 703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18 989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17 117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54 886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160 202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22241653"/>
                  </a:ext>
                </a:extLst>
              </a:tr>
              <a:tr h="282802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600" kern="1200" dirty="0">
                          <a:effectLst/>
                        </a:rPr>
                        <a:t>Cape Winelands</a:t>
                      </a:r>
                      <a:endParaRPr lang="en-ZA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1 532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5 362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5 154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6 544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19 523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39879118"/>
                  </a:ext>
                </a:extLst>
              </a:tr>
              <a:tr h="282802"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</a:rPr>
                        <a:t>Eden and Central Karoo</a:t>
                      </a:r>
                      <a:endParaRPr lang="en-ZA" sz="16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1 424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2 588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5 292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10 683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934869517"/>
                  </a:ext>
                </a:extLst>
              </a:tr>
              <a:tr h="362774"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</a:rPr>
                        <a:t>Overberg</a:t>
                      </a:r>
                      <a:endParaRPr lang="en-ZA" sz="16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1 323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1 419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3 849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81561886"/>
                  </a:ext>
                </a:extLst>
              </a:tr>
              <a:tr h="282802"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</a:rPr>
                        <a:t>West Coast</a:t>
                      </a:r>
                      <a:endParaRPr lang="en-ZA" sz="16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6 625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4 951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3 095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15 897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92022736"/>
                  </a:ext>
                </a:extLst>
              </a:tr>
              <a:tr h="282802">
                <a:tc>
                  <a:txBody>
                    <a:bodyPr/>
                    <a:lstStyle/>
                    <a:p>
                      <a:pPr lvl="1"/>
                      <a:r>
                        <a:rPr lang="en-ZA" sz="1600" dirty="0">
                          <a:effectLst/>
                        </a:rPr>
                        <a:t>Total Rural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10 904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7 335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1 347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1 116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16 350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49 952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74905715"/>
                  </a:ext>
                </a:extLst>
              </a:tr>
              <a:tr h="282802">
                <a:tc>
                  <a:txBody>
                    <a:bodyPr/>
                    <a:lstStyle/>
                    <a:p>
                      <a:pPr marL="0" lvl="1" algn="l" defTabSz="457200" rtl="0" eaLnBrk="1" latinLnBrk="0" hangingPunct="1"/>
                      <a:r>
                        <a:rPr lang="en-ZA" sz="1600" kern="1200" dirty="0">
                          <a:effectLst/>
                        </a:rPr>
                        <a:t>TOTAL</a:t>
                      </a:r>
                      <a:endParaRPr lang="en-ZA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32 787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40 524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27 038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20 336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18 233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71 236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210 154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925682638"/>
                  </a:ext>
                </a:extLst>
              </a:tr>
              <a:tr h="293449">
                <a:tc>
                  <a:txBody>
                    <a:bodyPr/>
                    <a:lstStyle/>
                    <a:p>
                      <a:pPr marL="0" lvl="1" algn="l" defTabSz="457200" rtl="0" eaLnBrk="1" latinLnBrk="0" hangingPunct="1"/>
                      <a:r>
                        <a:rPr lang="en-ZA" sz="1600" kern="1200" dirty="0">
                          <a:effectLst/>
                        </a:rPr>
                        <a:t>TOTAL ALLOCATIONS</a:t>
                      </a:r>
                      <a:endParaRPr lang="en-ZA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81" marR="60081" marT="0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371 429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140 111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511 540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495235031"/>
                  </a:ext>
                </a:extLst>
              </a:tr>
              <a:tr h="362774">
                <a:tc>
                  <a:txBody>
                    <a:bodyPr/>
                    <a:lstStyle/>
                    <a:p>
                      <a:r>
                        <a:rPr lang="en-ZA" sz="1600" dirty="0">
                          <a:effectLst/>
                        </a:rPr>
                        <a:t>% of total allocation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81" marR="60081" marT="0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27.0%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78.4%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ZA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41.1%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3885905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43961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5771" y="142875"/>
            <a:ext cx="8411029" cy="876435"/>
          </a:xfrm>
        </p:spPr>
        <p:txBody>
          <a:bodyPr>
            <a:normAutofit fontScale="90000"/>
          </a:bodyPr>
          <a:lstStyle/>
          <a:p>
            <a:r>
              <a:rPr lang="en-US" dirty="0"/>
              <a:t>National Poverty Distribution Table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E6AE9603-7600-42CE-9165-FEAE40683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987" y="3199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252C3425-9BBB-421B-ACA1-3ECA9578A05B}"/>
              </a:ext>
            </a:extLst>
          </p:cNvPr>
          <p:cNvGraphicFramePr>
            <a:graphicFrameLocks noGrp="1"/>
          </p:cNvGraphicFramePr>
          <p:nvPr/>
        </p:nvGraphicFramePr>
        <p:xfrm>
          <a:off x="415739" y="1214846"/>
          <a:ext cx="8531398" cy="37814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5740">
                  <a:extLst>
                    <a:ext uri="{9D8B030D-6E8A-4147-A177-3AD203B41FA5}">
                      <a16:colId xmlns:a16="http://schemas.microsoft.com/office/drawing/2014/main" xmlns="" val="3535943978"/>
                    </a:ext>
                  </a:extLst>
                </a:gridCol>
                <a:gridCol w="1110585">
                  <a:extLst>
                    <a:ext uri="{9D8B030D-6E8A-4147-A177-3AD203B41FA5}">
                      <a16:colId xmlns:a16="http://schemas.microsoft.com/office/drawing/2014/main" xmlns="" val="1253138674"/>
                    </a:ext>
                  </a:extLst>
                </a:gridCol>
                <a:gridCol w="1160355">
                  <a:extLst>
                    <a:ext uri="{9D8B030D-6E8A-4147-A177-3AD203B41FA5}">
                      <a16:colId xmlns:a16="http://schemas.microsoft.com/office/drawing/2014/main" xmlns="" val="116937093"/>
                    </a:ext>
                  </a:extLst>
                </a:gridCol>
                <a:gridCol w="1160355">
                  <a:extLst>
                    <a:ext uri="{9D8B030D-6E8A-4147-A177-3AD203B41FA5}">
                      <a16:colId xmlns:a16="http://schemas.microsoft.com/office/drawing/2014/main" xmlns="" val="4272929604"/>
                    </a:ext>
                  </a:extLst>
                </a:gridCol>
                <a:gridCol w="1160355">
                  <a:extLst>
                    <a:ext uri="{9D8B030D-6E8A-4147-A177-3AD203B41FA5}">
                      <a16:colId xmlns:a16="http://schemas.microsoft.com/office/drawing/2014/main" xmlns="" val="868953205"/>
                    </a:ext>
                  </a:extLst>
                </a:gridCol>
                <a:gridCol w="1134008">
                  <a:extLst>
                    <a:ext uri="{9D8B030D-6E8A-4147-A177-3AD203B41FA5}">
                      <a16:colId xmlns:a16="http://schemas.microsoft.com/office/drawing/2014/main" xmlns="" val="4173525872"/>
                    </a:ext>
                  </a:extLst>
                </a:gridCol>
              </a:tblGrid>
              <a:tr h="489228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NQ1</a:t>
                      </a:r>
                      <a:endParaRPr lang="en-ZA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NQ2</a:t>
                      </a:r>
                      <a:endParaRPr lang="en-ZA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NQ3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NQ4</a:t>
                      </a:r>
                      <a:endParaRPr lang="en-ZA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NQ5</a:t>
                      </a:r>
                      <a:endParaRPr lang="en-ZA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1560826172"/>
                  </a:ext>
                </a:extLst>
              </a:tr>
              <a:tr h="312821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7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</a:t>
                      </a:r>
                      <a:endParaRPr lang="en-ZA" sz="17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35682549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Province</a:t>
                      </a:r>
                      <a:endParaRPr lang="en-ZA" sz="17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/>
                      <a:endParaRPr lang="en-ZA" sz="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7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7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7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7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7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3830405595"/>
                  </a:ext>
                </a:extLst>
              </a:tr>
              <a:tr h="17672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7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</a:t>
                      </a:r>
                      <a:endParaRPr lang="en-ZA" sz="17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24.7%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19.6%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17.0%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11.4%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3843913460"/>
                  </a:ext>
                </a:extLst>
              </a:tr>
              <a:tr h="245156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effectLst/>
                        </a:rPr>
                        <a:t>FS</a:t>
                      </a:r>
                      <a:endParaRPr lang="en-ZA" sz="1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20.9%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22.4%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20.8%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15.4%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1551098421"/>
                  </a:ext>
                </a:extLst>
              </a:tr>
              <a:tr h="141426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effectLst/>
                        </a:rPr>
                        <a:t>GP</a:t>
                      </a:r>
                      <a:endParaRPr lang="en-ZA" sz="1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14.7%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17.9%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21.9%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31.4%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129892772"/>
                  </a:ext>
                </a:extLst>
              </a:tr>
              <a:tr h="165459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effectLst/>
                        </a:rPr>
                        <a:t>KZ</a:t>
                      </a:r>
                      <a:endParaRPr lang="en-ZA" sz="1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23.2%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20.2%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18.7%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15.8%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1920343909"/>
                  </a:ext>
                </a:extLst>
              </a:tr>
              <a:tr h="77484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effectLst/>
                        </a:rPr>
                        <a:t>LP</a:t>
                      </a:r>
                      <a:endParaRPr lang="en-ZA" sz="1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24.6%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24.2%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14.9%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8.0%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1208455667"/>
                  </a:ext>
                </a:extLst>
              </a:tr>
              <a:tr h="232456">
                <a:tc>
                  <a:txBody>
                    <a:bodyPr/>
                    <a:lstStyle/>
                    <a:p>
                      <a:pPr algn="ctr"/>
                      <a:r>
                        <a:rPr lang="en-ZA" sz="1700" dirty="0">
                          <a:effectLst/>
                          <a:latin typeface="Calibri" panose="020F0502020204030204" pitchFamily="34" charset="0"/>
                        </a:rPr>
                        <a:t>MP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24.1%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17.7%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13.5%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187396155"/>
                  </a:ext>
                </a:extLst>
              </a:tr>
              <a:tr h="198630">
                <a:tc>
                  <a:txBody>
                    <a:bodyPr/>
                    <a:lstStyle/>
                    <a:p>
                      <a:pPr algn="ctr"/>
                      <a:r>
                        <a:rPr lang="en-ZA" sz="1700" dirty="0">
                          <a:effectLst/>
                          <a:latin typeface="Calibri" panose="020F0502020204030204" pitchFamily="34" charset="0"/>
                        </a:rPr>
                        <a:t>NC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19.3%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20.7%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21.4%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17.1%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456452822"/>
                  </a:ext>
                </a:extLst>
              </a:tr>
              <a:tr h="186539">
                <a:tc>
                  <a:txBody>
                    <a:bodyPr/>
                    <a:lstStyle/>
                    <a:p>
                      <a:pPr algn="ctr"/>
                      <a:r>
                        <a:rPr lang="en-ZA" sz="1700" dirty="0">
                          <a:effectLst/>
                          <a:latin typeface="Calibri" panose="020F0502020204030204" pitchFamily="34" charset="0"/>
                        </a:rPr>
                        <a:t>NW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22.3%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20.8%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17.6%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13.7%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1094855969"/>
                  </a:ext>
                </a:extLst>
              </a:tr>
              <a:tr h="186539">
                <a:tc>
                  <a:txBody>
                    <a:bodyPr/>
                    <a:lstStyle/>
                    <a:p>
                      <a:pPr algn="ctr"/>
                      <a:r>
                        <a:rPr lang="en-ZA" sz="1700" dirty="0">
                          <a:effectLst/>
                          <a:latin typeface="Calibri" panose="020F0502020204030204" pitchFamily="34" charset="0"/>
                        </a:rPr>
                        <a:t>WC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13.3%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18.4%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28.0%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31.7%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163418076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89DA37F-0057-4F58-AEB8-22D53DC9FC62}"/>
              </a:ext>
            </a:extLst>
          </p:cNvPr>
          <p:cNvSpPr txBox="1"/>
          <p:nvPr/>
        </p:nvSpPr>
        <p:spPr>
          <a:xfrm>
            <a:off x="8498116" y="6175513"/>
            <a:ext cx="447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205A96-3490-443E-B25A-FA39BAA2AEDA}" type="slidenum">
              <a:rPr lang="en-ZA" smtClean="0"/>
              <a:pPr/>
              <a:t>7</a:t>
            </a:fld>
            <a:endParaRPr lang="en-ZA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E3127BA4-074F-4546-A40D-FD9EE4B8FA2A}"/>
              </a:ext>
            </a:extLst>
          </p:cNvPr>
          <p:cNvSpPr/>
          <p:nvPr/>
        </p:nvSpPr>
        <p:spPr>
          <a:xfrm>
            <a:off x="726875" y="4534678"/>
            <a:ext cx="8141354" cy="296097"/>
          </a:xfrm>
          <a:prstGeom prst="roundRect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6F508632-C790-4D94-ACB4-811BB7EB0010}"/>
              </a:ext>
            </a:extLst>
          </p:cNvPr>
          <p:cNvGraphicFramePr>
            <a:graphicFrameLocks noGrp="1"/>
          </p:cNvGraphicFramePr>
          <p:nvPr/>
        </p:nvGraphicFramePr>
        <p:xfrm>
          <a:off x="415739" y="4979813"/>
          <a:ext cx="8531398" cy="6659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5740">
                  <a:extLst>
                    <a:ext uri="{9D8B030D-6E8A-4147-A177-3AD203B41FA5}">
                      <a16:colId xmlns:a16="http://schemas.microsoft.com/office/drawing/2014/main" xmlns="" val="536123659"/>
                    </a:ext>
                  </a:extLst>
                </a:gridCol>
                <a:gridCol w="1110585">
                  <a:extLst>
                    <a:ext uri="{9D8B030D-6E8A-4147-A177-3AD203B41FA5}">
                      <a16:colId xmlns:a16="http://schemas.microsoft.com/office/drawing/2014/main" xmlns="" val="1822136017"/>
                    </a:ext>
                  </a:extLst>
                </a:gridCol>
                <a:gridCol w="1160355">
                  <a:extLst>
                    <a:ext uri="{9D8B030D-6E8A-4147-A177-3AD203B41FA5}">
                      <a16:colId xmlns:a16="http://schemas.microsoft.com/office/drawing/2014/main" xmlns="" val="2595828952"/>
                    </a:ext>
                  </a:extLst>
                </a:gridCol>
                <a:gridCol w="1160355">
                  <a:extLst>
                    <a:ext uri="{9D8B030D-6E8A-4147-A177-3AD203B41FA5}">
                      <a16:colId xmlns:a16="http://schemas.microsoft.com/office/drawing/2014/main" xmlns="" val="420995194"/>
                    </a:ext>
                  </a:extLst>
                </a:gridCol>
                <a:gridCol w="1160355">
                  <a:extLst>
                    <a:ext uri="{9D8B030D-6E8A-4147-A177-3AD203B41FA5}">
                      <a16:colId xmlns:a16="http://schemas.microsoft.com/office/drawing/2014/main" xmlns="" val="1445685090"/>
                    </a:ext>
                  </a:extLst>
                </a:gridCol>
                <a:gridCol w="1134008">
                  <a:extLst>
                    <a:ext uri="{9D8B030D-6E8A-4147-A177-3AD203B41FA5}">
                      <a16:colId xmlns:a16="http://schemas.microsoft.com/office/drawing/2014/main" xmlns="" val="246645504"/>
                    </a:ext>
                  </a:extLst>
                </a:gridCol>
              </a:tblGrid>
              <a:tr h="312821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7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</a:t>
                      </a:r>
                      <a:endParaRPr lang="en-ZA" sz="17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NQ1</a:t>
                      </a:r>
                      <a:endParaRPr lang="en-ZA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NQ2</a:t>
                      </a:r>
                      <a:endParaRPr lang="en-ZA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NQ3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NQ4</a:t>
                      </a:r>
                      <a:endParaRPr lang="en-ZA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NQ5</a:t>
                      </a:r>
                      <a:endParaRPr lang="en-ZA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2126447520"/>
                  </a:ext>
                </a:extLst>
              </a:tr>
              <a:tr h="312821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7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WC</a:t>
                      </a:r>
                      <a:endParaRPr lang="en-ZA" sz="17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700" dirty="0"/>
                        <a:t>9.45%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700" dirty="0"/>
                        <a:t>13.42%</a:t>
                      </a:r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700" dirty="0"/>
                        <a:t>17.32%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28.57%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31.23%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3710531066"/>
                  </a:ext>
                </a:extLst>
              </a:tr>
            </a:tbl>
          </a:graphicData>
        </a:graphic>
      </p:graphicFrame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9DFE0649-F460-4351-A125-CBDD783DC12E}"/>
              </a:ext>
            </a:extLst>
          </p:cNvPr>
          <p:cNvSpPr/>
          <p:nvPr/>
        </p:nvSpPr>
        <p:spPr>
          <a:xfrm>
            <a:off x="3224463" y="4534678"/>
            <a:ext cx="1034716" cy="1108476"/>
          </a:xfrm>
          <a:prstGeom prst="roundRect">
            <a:avLst/>
          </a:prstGeom>
          <a:noFill/>
          <a:ln w="31750" cmpd="sng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4E8BB1A9-0FF6-4DED-9118-5F9AA745C37B}"/>
              </a:ext>
            </a:extLst>
          </p:cNvPr>
          <p:cNvSpPr/>
          <p:nvPr/>
        </p:nvSpPr>
        <p:spPr>
          <a:xfrm>
            <a:off x="5528988" y="4534678"/>
            <a:ext cx="1034716" cy="1108476"/>
          </a:xfrm>
          <a:prstGeom prst="roundRect">
            <a:avLst/>
          </a:prstGeom>
          <a:noFill/>
          <a:ln w="31750" cmpd="sng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AB915C53-2EEB-4127-A127-DFCBA3030FCD}"/>
              </a:ext>
            </a:extLst>
          </p:cNvPr>
          <p:cNvSpPr/>
          <p:nvPr/>
        </p:nvSpPr>
        <p:spPr>
          <a:xfrm>
            <a:off x="6681249" y="4534678"/>
            <a:ext cx="2186979" cy="1108476"/>
          </a:xfrm>
          <a:prstGeom prst="roundRect">
            <a:avLst/>
          </a:prstGeom>
          <a:noFill/>
          <a:ln w="31750" cmpd="sng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3A59DA45-9AB3-4955-9E0D-E09D7828ADBA}"/>
              </a:ext>
            </a:extLst>
          </p:cNvPr>
          <p:cNvCxnSpPr/>
          <p:nvPr/>
        </p:nvCxnSpPr>
        <p:spPr>
          <a:xfrm flipH="1">
            <a:off x="7170821" y="5859379"/>
            <a:ext cx="151597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625D3092-D403-440E-9454-6E66DFD99208}"/>
              </a:ext>
            </a:extLst>
          </p:cNvPr>
          <p:cNvCxnSpPr>
            <a:cxnSpLocks/>
          </p:cNvCxnSpPr>
          <p:nvPr/>
        </p:nvCxnSpPr>
        <p:spPr>
          <a:xfrm flipH="1">
            <a:off x="3729789" y="5859379"/>
            <a:ext cx="235819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04593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5771" y="34837"/>
            <a:ext cx="8411029" cy="1019310"/>
          </a:xfrm>
        </p:spPr>
        <p:txBody>
          <a:bodyPr>
            <a:normAutofit fontScale="90000"/>
          </a:bodyPr>
          <a:lstStyle/>
          <a:p>
            <a:r>
              <a:rPr lang="en-US" dirty="0"/>
              <a:t>National Poverty Distribution Table – 2020 No-fee learners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E6AE9603-7600-42CE-9165-FEAE40683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987" y="3199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252C3425-9BBB-421B-ACA1-3ECA9578A0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0700706"/>
              </p:ext>
            </p:extLst>
          </p:nvPr>
        </p:nvGraphicFramePr>
        <p:xfrm>
          <a:off x="523028" y="1156897"/>
          <a:ext cx="8411028" cy="4647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4952">
                  <a:extLst>
                    <a:ext uri="{9D8B030D-6E8A-4147-A177-3AD203B41FA5}">
                      <a16:colId xmlns:a16="http://schemas.microsoft.com/office/drawing/2014/main" xmlns="" val="3535943978"/>
                    </a:ext>
                  </a:extLst>
                </a:gridCol>
                <a:gridCol w="1128077">
                  <a:extLst>
                    <a:ext uri="{9D8B030D-6E8A-4147-A177-3AD203B41FA5}">
                      <a16:colId xmlns:a16="http://schemas.microsoft.com/office/drawing/2014/main" xmlns="" val="1253138674"/>
                    </a:ext>
                  </a:extLst>
                </a:gridCol>
                <a:gridCol w="1320602">
                  <a:extLst>
                    <a:ext uri="{9D8B030D-6E8A-4147-A177-3AD203B41FA5}">
                      <a16:colId xmlns:a16="http://schemas.microsoft.com/office/drawing/2014/main" xmlns="" val="2316059056"/>
                    </a:ext>
                  </a:extLst>
                </a:gridCol>
                <a:gridCol w="1031503">
                  <a:extLst>
                    <a:ext uri="{9D8B030D-6E8A-4147-A177-3AD203B41FA5}">
                      <a16:colId xmlns:a16="http://schemas.microsoft.com/office/drawing/2014/main" xmlns="" val="116937093"/>
                    </a:ext>
                  </a:extLst>
                </a:gridCol>
                <a:gridCol w="1144127">
                  <a:extLst>
                    <a:ext uri="{9D8B030D-6E8A-4147-A177-3AD203B41FA5}">
                      <a16:colId xmlns:a16="http://schemas.microsoft.com/office/drawing/2014/main" xmlns="" val="3186359503"/>
                    </a:ext>
                  </a:extLst>
                </a:gridCol>
                <a:gridCol w="1031503">
                  <a:extLst>
                    <a:ext uri="{9D8B030D-6E8A-4147-A177-3AD203B41FA5}">
                      <a16:colId xmlns:a16="http://schemas.microsoft.com/office/drawing/2014/main" xmlns="" val="4272929604"/>
                    </a:ext>
                  </a:extLst>
                </a:gridCol>
                <a:gridCol w="1500264">
                  <a:extLst>
                    <a:ext uri="{9D8B030D-6E8A-4147-A177-3AD203B41FA5}">
                      <a16:colId xmlns:a16="http://schemas.microsoft.com/office/drawing/2014/main" xmlns="" val="868953205"/>
                    </a:ext>
                  </a:extLst>
                </a:gridCol>
              </a:tblGrid>
              <a:tr h="1356737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Province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NPDT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NQ1-NQ3</a:t>
                      </a:r>
                      <a:endParaRPr lang="en-ZA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learners</a:t>
                      </a:r>
                      <a:endParaRPr lang="en-ZA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81" marR="60081" marT="0" marB="0" anchor="ctr"/>
                </a:tc>
                <a:tc hMerge="1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81" marR="60081" marT="0" marB="0" anchor="ctr"/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No-fee learners</a:t>
                      </a:r>
                    </a:p>
                  </a:txBody>
                  <a:tcPr marL="60081" marR="60081" marT="0" marB="0" anchor="ctr"/>
                </a:tc>
                <a:tc hMerge="1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No-fee learners exceeding NPDT</a:t>
                      </a:r>
                      <a:endParaRPr lang="en-ZA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1560826172"/>
                  </a:ext>
                </a:extLst>
              </a:tr>
              <a:tr h="533851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NQ 1 – 3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NQ 4 -5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NQ 1 – 3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NQ 4 -5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1578275495"/>
                  </a:ext>
                </a:extLst>
              </a:tr>
              <a:tr h="306063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7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</a:t>
                      </a:r>
                      <a:endParaRPr lang="en-ZA" sz="17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71.6%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1 641 400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92.79%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21.19%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3843913460"/>
                  </a:ext>
                </a:extLst>
              </a:tr>
              <a:tr h="306063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effectLst/>
                        </a:rPr>
                        <a:t>FS</a:t>
                      </a:r>
                      <a:endParaRPr lang="en-ZA" sz="1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63.8%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586 213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84.22%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20.42%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1551098421"/>
                  </a:ext>
                </a:extLst>
              </a:tr>
              <a:tr h="306063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effectLst/>
                        </a:rPr>
                        <a:t>GP</a:t>
                      </a:r>
                      <a:endParaRPr lang="en-ZA" sz="1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46.7%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1 013 657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440 994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47.18%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20.53%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21.01%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129892772"/>
                  </a:ext>
                </a:extLst>
              </a:tr>
              <a:tr h="306063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effectLst/>
                        </a:rPr>
                        <a:t>KZ</a:t>
                      </a:r>
                      <a:endParaRPr lang="en-ZA" sz="1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65.5%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2 222 676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79.87%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14.37%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1920343909"/>
                  </a:ext>
                </a:extLst>
              </a:tr>
              <a:tr h="306063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effectLst/>
                        </a:rPr>
                        <a:t>LP</a:t>
                      </a:r>
                      <a:endParaRPr lang="en-ZA" sz="1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1 615 809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95.77%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18.77%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1208455667"/>
                  </a:ext>
                </a:extLst>
              </a:tr>
              <a:tr h="306063">
                <a:tc>
                  <a:txBody>
                    <a:bodyPr/>
                    <a:lstStyle/>
                    <a:p>
                      <a:pPr algn="ctr"/>
                      <a:r>
                        <a:rPr lang="en-ZA" sz="1700" dirty="0">
                          <a:effectLst/>
                          <a:latin typeface="Calibri" panose="020F0502020204030204" pitchFamily="34" charset="0"/>
                        </a:rPr>
                        <a:t>MP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68.7%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855 214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80.12%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11.42%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187396155"/>
                  </a:ext>
                </a:extLst>
              </a:tr>
              <a:tr h="306063">
                <a:tc>
                  <a:txBody>
                    <a:bodyPr/>
                    <a:lstStyle/>
                    <a:p>
                      <a:pPr algn="ctr"/>
                      <a:r>
                        <a:rPr lang="en-ZA" sz="1700" dirty="0">
                          <a:effectLst/>
                          <a:latin typeface="Calibri" panose="020F0502020204030204" pitchFamily="34" charset="0"/>
                        </a:rPr>
                        <a:t>NC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61.5%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210 130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71.73%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10.23%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456452822"/>
                  </a:ext>
                </a:extLst>
              </a:tr>
              <a:tr h="306063">
                <a:tc>
                  <a:txBody>
                    <a:bodyPr/>
                    <a:lstStyle/>
                    <a:p>
                      <a:pPr algn="ctr"/>
                      <a:r>
                        <a:rPr lang="en-ZA" sz="1700" dirty="0">
                          <a:effectLst/>
                          <a:latin typeface="Calibri" panose="020F0502020204030204" pitchFamily="34" charset="0"/>
                        </a:rPr>
                        <a:t>NW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68.7%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719 495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86.77%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18.07%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1094855969"/>
                  </a:ext>
                </a:extLst>
              </a:tr>
              <a:tr h="306063">
                <a:tc>
                  <a:txBody>
                    <a:bodyPr/>
                    <a:lstStyle/>
                    <a:p>
                      <a:pPr algn="ctr"/>
                      <a:r>
                        <a:rPr lang="en-ZA" sz="1700" dirty="0">
                          <a:effectLst/>
                          <a:latin typeface="Calibri" panose="020F0502020204030204" pitchFamily="34" charset="0"/>
                        </a:rPr>
                        <a:t>WC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40.3%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452 138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216 263</a:t>
                      </a:r>
                    </a:p>
                  </a:txBody>
                  <a:tcPr marL="60081" marR="60081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40.17%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19.21%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19.08%</a:t>
                      </a:r>
                    </a:p>
                  </a:txBody>
                  <a:tcPr marL="60081" marR="60081" marT="0" marB="0" anchor="ctr"/>
                </a:tc>
                <a:extLst>
                  <a:ext uri="{0D108BD9-81ED-4DB2-BD59-A6C34878D82A}">
                    <a16:rowId xmlns:a16="http://schemas.microsoft.com/office/drawing/2014/main" xmlns="" val="163418076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89DA37F-0057-4F58-AEB8-22D53DC9FC62}"/>
              </a:ext>
            </a:extLst>
          </p:cNvPr>
          <p:cNvSpPr txBox="1"/>
          <p:nvPr/>
        </p:nvSpPr>
        <p:spPr>
          <a:xfrm>
            <a:off x="8498116" y="6175513"/>
            <a:ext cx="447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205A96-3490-443E-B25A-FA39BAA2AEDA}" type="slidenum">
              <a:rPr lang="en-ZA" smtClean="0"/>
              <a:pPr/>
              <a:t>8</a:t>
            </a:fld>
            <a:endParaRPr lang="en-ZA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99943495-796C-4A55-B68E-14FC5BC26A5D}"/>
              </a:ext>
            </a:extLst>
          </p:cNvPr>
          <p:cNvSpPr/>
          <p:nvPr/>
        </p:nvSpPr>
        <p:spPr>
          <a:xfrm>
            <a:off x="452847" y="5505956"/>
            <a:ext cx="8545088" cy="296097"/>
          </a:xfrm>
          <a:prstGeom prst="roundRect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6B530D02-B579-4099-B56B-432FB19EA899}"/>
              </a:ext>
            </a:extLst>
          </p:cNvPr>
          <p:cNvSpPr/>
          <p:nvPr/>
        </p:nvSpPr>
        <p:spPr>
          <a:xfrm>
            <a:off x="6420507" y="3658411"/>
            <a:ext cx="2409983" cy="330113"/>
          </a:xfrm>
          <a:prstGeom prst="roundRect">
            <a:avLst/>
          </a:prstGeom>
          <a:noFill/>
          <a:ln w="31750" cmpd="sng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8090AAA0-576A-4881-B237-8F9EE6FD518A}"/>
              </a:ext>
            </a:extLst>
          </p:cNvPr>
          <p:cNvSpPr/>
          <p:nvPr/>
        </p:nvSpPr>
        <p:spPr>
          <a:xfrm>
            <a:off x="6420506" y="5492891"/>
            <a:ext cx="2409983" cy="330113"/>
          </a:xfrm>
          <a:prstGeom prst="roundRect">
            <a:avLst/>
          </a:prstGeom>
          <a:noFill/>
          <a:ln w="31750" cmpd="sng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024417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5771" y="142875"/>
            <a:ext cx="8411029" cy="876435"/>
          </a:xfrm>
        </p:spPr>
        <p:txBody>
          <a:bodyPr>
            <a:normAutofit/>
          </a:bodyPr>
          <a:lstStyle/>
          <a:p>
            <a:r>
              <a:rPr lang="en-US" dirty="0"/>
              <a:t>National Quintile REVIEW process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E6AE9603-7600-42CE-9165-FEAE40683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987" y="3199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89DA37F-0057-4F58-AEB8-22D53DC9FC62}"/>
              </a:ext>
            </a:extLst>
          </p:cNvPr>
          <p:cNvSpPr txBox="1"/>
          <p:nvPr/>
        </p:nvSpPr>
        <p:spPr>
          <a:xfrm>
            <a:off x="8498116" y="6175513"/>
            <a:ext cx="447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205A96-3490-443E-B25A-FA39BAA2AEDA}" type="slidenum">
              <a:rPr lang="en-ZA" smtClean="0"/>
              <a:pPr/>
              <a:t>9</a:t>
            </a:fld>
            <a:endParaRPr lang="en-ZA" dirty="0"/>
          </a:p>
        </p:txBody>
      </p:sp>
      <p:pic>
        <p:nvPicPr>
          <p:cNvPr id="6" name="Graphic 5" descr="Magnifying glass">
            <a:extLst>
              <a:ext uri="{FF2B5EF4-FFF2-40B4-BE49-F238E27FC236}">
                <a16:creationId xmlns:a16="http://schemas.microsoft.com/office/drawing/2014/main" xmlns="" id="{AA357219-5F2F-4A51-9BCD-E46A06D364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60366" y="1245120"/>
            <a:ext cx="1820494" cy="18204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C149843-7B47-4F21-B1E1-6C1081BB77E1}"/>
              </a:ext>
            </a:extLst>
          </p:cNvPr>
          <p:cNvSpPr txBox="1"/>
          <p:nvPr/>
        </p:nvSpPr>
        <p:spPr>
          <a:xfrm>
            <a:off x="780146" y="1766822"/>
            <a:ext cx="735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>
                <a:solidFill>
                  <a:srgbClr val="FF0000"/>
                </a:solidFill>
                <a:latin typeface="Century Gothic" charset="0"/>
                <a:ea typeface="MS PGothic" charset="0"/>
              </a:rPr>
              <a:t>NQ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7572AFF-4938-4A46-9126-67F25D551A42}"/>
              </a:ext>
            </a:extLst>
          </p:cNvPr>
          <p:cNvSpPr txBox="1"/>
          <p:nvPr/>
        </p:nvSpPr>
        <p:spPr>
          <a:xfrm>
            <a:off x="2687497" y="1237876"/>
            <a:ext cx="4880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sz="1600" dirty="0">
                <a:solidFill>
                  <a:srgbClr val="001489"/>
                </a:solidFill>
                <a:latin typeface="Century Gothic" charset="0"/>
                <a:ea typeface="MS PGothic" charset="0"/>
              </a:rPr>
              <a:t>Annually reviewed as part of the RTL publication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0596871-380D-4CFD-8C99-E0B58EB0B873}"/>
              </a:ext>
            </a:extLst>
          </p:cNvPr>
          <p:cNvSpPr txBox="1"/>
          <p:nvPr/>
        </p:nvSpPr>
        <p:spPr>
          <a:xfrm>
            <a:off x="2687497" y="1940172"/>
            <a:ext cx="4880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sz="1600">
                <a:solidFill>
                  <a:srgbClr val="001489"/>
                </a:solidFill>
                <a:latin typeface="Century Gothic" charset="0"/>
                <a:ea typeface="MS PGothic" charset="0"/>
              </a:rPr>
              <a:t>Appeal process</a:t>
            </a:r>
            <a:endParaRPr lang="en-ZA" sz="1600" dirty="0">
              <a:solidFill>
                <a:srgbClr val="001489"/>
              </a:solidFill>
              <a:latin typeface="Century Gothic" charset="0"/>
              <a:ea typeface="MS PGothic" charset="0"/>
            </a:endParaRP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xmlns="" id="{2CB1CFDC-1195-49C9-A7A3-73D82BBFD9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271454689"/>
              </p:ext>
            </p:extLst>
          </p:nvPr>
        </p:nvGraphicFramePr>
        <p:xfrm>
          <a:off x="415339" y="2985991"/>
          <a:ext cx="8423268" cy="2972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918AA02A-DC54-4B03-9988-EBBA5563DE09}"/>
              </a:ext>
            </a:extLst>
          </p:cNvPr>
          <p:cNvGrpSpPr/>
          <p:nvPr/>
        </p:nvGrpSpPr>
        <p:grpSpPr>
          <a:xfrm rot="10800000">
            <a:off x="6790301" y="5360846"/>
            <a:ext cx="448219" cy="347362"/>
            <a:chOff x="6063317" y="97017"/>
            <a:chExt cx="448219" cy="347362"/>
          </a:xfrm>
        </p:grpSpPr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xmlns="" id="{05B5FF54-6819-4708-859F-CB27FBFE926B}"/>
                </a:ext>
              </a:extLst>
            </p:cNvPr>
            <p:cNvSpPr/>
            <p:nvPr/>
          </p:nvSpPr>
          <p:spPr>
            <a:xfrm>
              <a:off x="6063317" y="97017"/>
              <a:ext cx="448219" cy="34736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Arrow: Right 4">
              <a:extLst>
                <a:ext uri="{FF2B5EF4-FFF2-40B4-BE49-F238E27FC236}">
                  <a16:creationId xmlns:a16="http://schemas.microsoft.com/office/drawing/2014/main" xmlns="" id="{61F7201A-CB27-4FC4-88F3-84933D9177DE}"/>
                </a:ext>
              </a:extLst>
            </p:cNvPr>
            <p:cNvSpPr txBox="1"/>
            <p:nvPr/>
          </p:nvSpPr>
          <p:spPr>
            <a:xfrm>
              <a:off x="6063317" y="166489"/>
              <a:ext cx="344010" cy="208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ZA" sz="400" kern="12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75B8A18-C9FD-43C3-9C6F-A2C3733C84E6}"/>
              </a:ext>
            </a:extLst>
          </p:cNvPr>
          <p:cNvGrpSpPr/>
          <p:nvPr/>
        </p:nvGrpSpPr>
        <p:grpSpPr>
          <a:xfrm rot="10800000">
            <a:off x="4481285" y="5339565"/>
            <a:ext cx="448219" cy="347362"/>
            <a:chOff x="6063317" y="97017"/>
            <a:chExt cx="448219" cy="347362"/>
          </a:xfrm>
        </p:grpSpPr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xmlns="" id="{A1BB4FE7-4A7A-4D11-B0E0-691DC0FB78BD}"/>
                </a:ext>
              </a:extLst>
            </p:cNvPr>
            <p:cNvSpPr/>
            <p:nvPr/>
          </p:nvSpPr>
          <p:spPr>
            <a:xfrm>
              <a:off x="6063317" y="97017"/>
              <a:ext cx="448219" cy="34736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Arrow: Right 4">
              <a:extLst>
                <a:ext uri="{FF2B5EF4-FFF2-40B4-BE49-F238E27FC236}">
                  <a16:creationId xmlns:a16="http://schemas.microsoft.com/office/drawing/2014/main" xmlns="" id="{40079697-D791-4679-8F50-4A6160522325}"/>
                </a:ext>
              </a:extLst>
            </p:cNvPr>
            <p:cNvSpPr txBox="1"/>
            <p:nvPr/>
          </p:nvSpPr>
          <p:spPr>
            <a:xfrm>
              <a:off x="6063317" y="166489"/>
              <a:ext cx="344010" cy="208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ZA" sz="400" kern="12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8755AE2A-19CC-4357-B3B9-E64707C7E72E}"/>
              </a:ext>
            </a:extLst>
          </p:cNvPr>
          <p:cNvGrpSpPr/>
          <p:nvPr/>
        </p:nvGrpSpPr>
        <p:grpSpPr>
          <a:xfrm rot="10800000">
            <a:off x="2239278" y="5343642"/>
            <a:ext cx="448219" cy="347362"/>
            <a:chOff x="6063317" y="97017"/>
            <a:chExt cx="448219" cy="347362"/>
          </a:xfrm>
        </p:grpSpPr>
        <p:sp>
          <p:nvSpPr>
            <p:cNvPr id="28" name="Arrow: Right 27">
              <a:extLst>
                <a:ext uri="{FF2B5EF4-FFF2-40B4-BE49-F238E27FC236}">
                  <a16:creationId xmlns:a16="http://schemas.microsoft.com/office/drawing/2014/main" xmlns="" id="{07A50E41-BCDD-4E68-9386-F53FA8BE270F}"/>
                </a:ext>
              </a:extLst>
            </p:cNvPr>
            <p:cNvSpPr/>
            <p:nvPr/>
          </p:nvSpPr>
          <p:spPr>
            <a:xfrm>
              <a:off x="6063317" y="97017"/>
              <a:ext cx="448219" cy="34736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Arrow: Right 4">
              <a:extLst>
                <a:ext uri="{FF2B5EF4-FFF2-40B4-BE49-F238E27FC236}">
                  <a16:creationId xmlns:a16="http://schemas.microsoft.com/office/drawing/2014/main" xmlns="" id="{245560A2-019B-41D8-91AE-9FC93C46CB84}"/>
                </a:ext>
              </a:extLst>
            </p:cNvPr>
            <p:cNvSpPr txBox="1"/>
            <p:nvPr/>
          </p:nvSpPr>
          <p:spPr>
            <a:xfrm>
              <a:off x="6063317" y="166489"/>
              <a:ext cx="344010" cy="208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ZA" sz="400" kern="120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9F07B1E-A33F-4F4D-B57A-97DBAFB0A699}"/>
              </a:ext>
            </a:extLst>
          </p:cNvPr>
          <p:cNvSpPr txBox="1"/>
          <p:nvPr/>
        </p:nvSpPr>
        <p:spPr>
          <a:xfrm>
            <a:off x="6607377" y="5082660"/>
            <a:ext cx="8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 dirty="0">
                <a:solidFill>
                  <a:srgbClr val="001489"/>
                </a:solidFill>
                <a:latin typeface="Century Gothic" charset="0"/>
                <a:ea typeface="MS PGothic" charset="0"/>
              </a:rPr>
              <a:t>Outcome</a:t>
            </a:r>
            <a:endParaRPr lang="en-ZA" sz="1100" b="1" dirty="0">
              <a:solidFill>
                <a:srgbClr val="001489"/>
              </a:solidFill>
              <a:latin typeface="Century Gothic" charset="0"/>
              <a:ea typeface="MS PGothic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77E32AC-C0B7-4ECC-A15B-11597519174F}"/>
              </a:ext>
            </a:extLst>
          </p:cNvPr>
          <p:cNvSpPr txBox="1"/>
          <p:nvPr/>
        </p:nvSpPr>
        <p:spPr>
          <a:xfrm>
            <a:off x="4322697" y="5077955"/>
            <a:ext cx="8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 dirty="0">
                <a:solidFill>
                  <a:srgbClr val="001489"/>
                </a:solidFill>
                <a:latin typeface="Century Gothic" charset="0"/>
                <a:ea typeface="MS PGothic" charset="0"/>
              </a:rPr>
              <a:t>Outcome</a:t>
            </a:r>
            <a:endParaRPr lang="en-ZA" sz="1100" b="1" dirty="0">
              <a:solidFill>
                <a:srgbClr val="001489"/>
              </a:solidFill>
              <a:latin typeface="Century Gothic" charset="0"/>
              <a:ea typeface="MS PGothic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6EE6BC1-F19E-410F-BBE0-C6AAF1D973E7}"/>
              </a:ext>
            </a:extLst>
          </p:cNvPr>
          <p:cNvSpPr txBox="1"/>
          <p:nvPr/>
        </p:nvSpPr>
        <p:spPr>
          <a:xfrm>
            <a:off x="2052631" y="5079278"/>
            <a:ext cx="8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 dirty="0">
                <a:solidFill>
                  <a:srgbClr val="001489"/>
                </a:solidFill>
                <a:latin typeface="Century Gothic" charset="0"/>
                <a:ea typeface="MS PGothic" charset="0"/>
              </a:rPr>
              <a:t>Outcome</a:t>
            </a:r>
            <a:endParaRPr lang="en-ZA" sz="1100" b="1" dirty="0">
              <a:solidFill>
                <a:srgbClr val="001489"/>
              </a:solidFill>
              <a:latin typeface="Century Gothic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8293573"/>
      </p:ext>
    </p:extLst>
  </p:cSld>
  <p:clrMapOvr>
    <a:masterClrMapping/>
  </p:clrMapOvr>
</p:sld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WCED RGB">
      <a:dk1>
        <a:sysClr val="windowText" lastClr="000000"/>
      </a:dk1>
      <a:lt1>
        <a:srgbClr val="FFFFFF"/>
      </a:lt1>
      <a:dk2>
        <a:srgbClr val="001489"/>
      </a:dk2>
      <a:lt2>
        <a:srgbClr val="A6BBC8"/>
      </a:lt2>
      <a:accent1>
        <a:srgbClr val="5B7F95"/>
      </a:accent1>
      <a:accent2>
        <a:srgbClr val="890C58"/>
      </a:accent2>
      <a:accent3>
        <a:srgbClr val="8FAD15"/>
      </a:accent3>
      <a:accent4>
        <a:srgbClr val="8D6E97"/>
      </a:accent4>
      <a:accent5>
        <a:srgbClr val="007DBA"/>
      </a:accent5>
      <a:accent6>
        <a:srgbClr val="FFC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Custom Design">
  <a:themeElements>
    <a:clrScheme name="WCED RGB">
      <a:dk1>
        <a:sysClr val="windowText" lastClr="000000"/>
      </a:dk1>
      <a:lt1>
        <a:srgbClr val="FFFFFF"/>
      </a:lt1>
      <a:dk2>
        <a:srgbClr val="001489"/>
      </a:dk2>
      <a:lt2>
        <a:srgbClr val="A6BBC8"/>
      </a:lt2>
      <a:accent1>
        <a:srgbClr val="5B7F95"/>
      </a:accent1>
      <a:accent2>
        <a:srgbClr val="890C58"/>
      </a:accent2>
      <a:accent3>
        <a:srgbClr val="8FAD15"/>
      </a:accent3>
      <a:accent4>
        <a:srgbClr val="8D6E97"/>
      </a:accent4>
      <a:accent5>
        <a:srgbClr val="007DBA"/>
      </a:accent5>
      <a:accent6>
        <a:srgbClr val="FFC600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EA8135EB9A1B40ADB7FAD0C0D2CFBD" ma:contentTypeVersion="13" ma:contentTypeDescription="Create a new document." ma:contentTypeScope="" ma:versionID="93b5d500b714a66750347255f032cacc">
  <xsd:schema xmlns:xsd="http://www.w3.org/2001/XMLSchema" xmlns:xs="http://www.w3.org/2001/XMLSchema" xmlns:p="http://schemas.microsoft.com/office/2006/metadata/properties" xmlns:ns3="539628de-23e3-4a63-b87e-072be4865365" xmlns:ns4="f3109f4e-0acb-4696-a384-8883159a2ae0" targetNamespace="http://schemas.microsoft.com/office/2006/metadata/properties" ma:root="true" ma:fieldsID="f596eba12a66a312f296a4647e1ea965" ns3:_="" ns4:_="">
    <xsd:import namespace="539628de-23e3-4a63-b87e-072be4865365"/>
    <xsd:import namespace="f3109f4e-0acb-4696-a384-8883159a2ae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9628de-23e3-4a63-b87e-072be48653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109f4e-0acb-4696-a384-8883159a2ae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FBFCE9-1A48-4693-9C84-386882DBAAD0}">
  <ds:schemaRefs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f3109f4e-0acb-4696-a384-8883159a2ae0"/>
    <ds:schemaRef ds:uri="http://purl.org/dc/elements/1.1/"/>
    <ds:schemaRef ds:uri="539628de-23e3-4a63-b87e-072be4865365"/>
    <ds:schemaRef ds:uri="http://purl.org/dc/dcmitype/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0531D7C-3F8B-4B65-985C-3659BC2651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9628de-23e3-4a63-b87e-072be4865365"/>
    <ds:schemaRef ds:uri="f3109f4e-0acb-4696-a384-8883159a2a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AC90C1-DCAC-4156-9F15-C53AD44E46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1991</TotalTime>
  <Words>1127</Words>
  <Application>Microsoft Office PowerPoint</Application>
  <PresentationFormat>On-screen Show (4:3)</PresentationFormat>
  <Paragraphs>548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3_Custom Design</vt:lpstr>
      <vt:lpstr>2_Custom Design</vt:lpstr>
      <vt:lpstr>1_Custom Design</vt:lpstr>
      <vt:lpstr>Custom Design</vt:lpstr>
      <vt:lpstr>5_Custom Design</vt:lpstr>
      <vt:lpstr>4_Custom Design</vt:lpstr>
      <vt:lpstr>Briefing: Standing Committee on Education </vt:lpstr>
      <vt:lpstr>Overview</vt:lpstr>
      <vt:lpstr>National Quintile Classification of Public Ordinary Schools (POS)</vt:lpstr>
      <vt:lpstr>Allocations:  No-fee POS (Gr1-12)</vt:lpstr>
      <vt:lpstr>Top-up funding to POS (Gr1-12)</vt:lpstr>
      <vt:lpstr>Allocations:Fee-charging POS (Gr 1-12)</vt:lpstr>
      <vt:lpstr>National Poverty Distribution Table</vt:lpstr>
      <vt:lpstr>National Poverty Distribution Table – 2020 No-fee learners</vt:lpstr>
      <vt:lpstr>National Quintile REVIEW process</vt:lpstr>
      <vt:lpstr>Data:  Appeals received</vt:lpstr>
      <vt:lpstr>No-fee:  Low fee schools</vt:lpstr>
      <vt:lpstr>Thank you</vt:lpstr>
    </vt:vector>
  </TitlesOfParts>
  <Company>Western Cape Education Dept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 Media3</dc:creator>
  <cp:lastModifiedBy>USER</cp:lastModifiedBy>
  <cp:revision>420</cp:revision>
  <cp:lastPrinted>2020-08-17T11:54:02Z</cp:lastPrinted>
  <dcterms:created xsi:type="dcterms:W3CDTF">2019-09-09T09:39:51Z</dcterms:created>
  <dcterms:modified xsi:type="dcterms:W3CDTF">2020-08-26T07:17:24Z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0x01010025EA8135EB9A1B40ADB7FAD0C0D2CFBD</vt:lpwstr>
  </property>
</Properties>
</file>