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720" r:id="rId4"/>
    <p:sldMasterId id="2147483759" r:id="rId5"/>
  </p:sldMasterIdLst>
  <p:notesMasterIdLst>
    <p:notesMasterId r:id="rId33"/>
  </p:notesMasterIdLst>
  <p:handoutMasterIdLst>
    <p:handoutMasterId r:id="rId34"/>
  </p:handoutMasterIdLst>
  <p:sldIdLst>
    <p:sldId id="1124" r:id="rId6"/>
    <p:sldId id="1152" r:id="rId7"/>
    <p:sldId id="1202" r:id="rId8"/>
    <p:sldId id="1175" r:id="rId9"/>
    <p:sldId id="1177" r:id="rId10"/>
    <p:sldId id="1201" r:id="rId11"/>
    <p:sldId id="1200" r:id="rId12"/>
    <p:sldId id="1179" r:id="rId13"/>
    <p:sldId id="1181" r:id="rId14"/>
    <p:sldId id="1180" r:id="rId15"/>
    <p:sldId id="1187" r:id="rId16"/>
    <p:sldId id="1182" r:id="rId17"/>
    <p:sldId id="1167" r:id="rId18"/>
    <p:sldId id="1185" r:id="rId19"/>
    <p:sldId id="1186" r:id="rId20"/>
    <p:sldId id="1169" r:id="rId21"/>
    <p:sldId id="1189" r:id="rId22"/>
    <p:sldId id="1188" r:id="rId23"/>
    <p:sldId id="1198" r:id="rId24"/>
    <p:sldId id="1170" r:id="rId25"/>
    <p:sldId id="1193" r:id="rId26"/>
    <p:sldId id="1194" r:id="rId27"/>
    <p:sldId id="1191" r:id="rId28"/>
    <p:sldId id="1197" r:id="rId29"/>
    <p:sldId id="1195" r:id="rId30"/>
    <p:sldId id="1172" r:id="rId31"/>
    <p:sldId id="1173" r:id="rId32"/>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ukani Mthintso" initials="VM" lastIdx="2" clrIdx="0">
    <p:extLst>
      <p:ext uri="{19B8F6BF-5375-455C-9EA6-DF929625EA0E}">
        <p15:presenceInfo xmlns:p15="http://schemas.microsoft.com/office/powerpoint/2012/main" xmlns="" userId="Vukani Mthints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F4718"/>
    <a:srgbClr val="F9671C"/>
    <a:srgbClr val="3C8C40"/>
    <a:srgbClr val="D15900"/>
    <a:srgbClr val="005D2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43" autoAdjust="0"/>
  </p:normalViewPr>
  <p:slideViewPr>
    <p:cSldViewPr snapToObjects="1">
      <p:cViewPr varScale="1">
        <p:scale>
          <a:sx n="55" d="100"/>
          <a:sy n="55" d="100"/>
        </p:scale>
        <p:origin x="-102" y="-3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000" b="0"/>
            </a:pPr>
            <a:r>
              <a:rPr lang="en-US" sz="1100" b="1" dirty="0">
                <a:latin typeface="VERDANA" charset="0"/>
              </a:rPr>
              <a:t>Gross Value Added (GVA) by broad economic sector 
 </a:t>
            </a:r>
            <a:r>
              <a:rPr lang="en-US" sz="1100" b="1" dirty="0" err="1">
                <a:latin typeface="VERDANA" charset="0"/>
              </a:rPr>
              <a:t>Maluti</a:t>
            </a:r>
            <a:r>
              <a:rPr lang="en-US" sz="1100" b="1" dirty="0">
                <a:latin typeface="VERDANA" charset="0"/>
              </a:rPr>
              <a:t>-a-</a:t>
            </a:r>
            <a:r>
              <a:rPr lang="en-US" sz="1100" b="1" dirty="0" err="1">
                <a:latin typeface="VERDANA" charset="0"/>
              </a:rPr>
              <a:t>Phofung</a:t>
            </a:r>
            <a:r>
              <a:rPr lang="en-US" sz="1100" b="1" dirty="0">
                <a:latin typeface="VERDANA" charset="0"/>
              </a:rPr>
              <a:t> Local Municipality, 2019</a:t>
            </a:r>
          </a:p>
        </c:rich>
      </c:tx>
      <c:layout/>
      <c:spPr>
        <a:noFill/>
        <a:ln>
          <a:noFill/>
        </a:ln>
      </c:spPr>
    </c:title>
    <c:plotArea>
      <c:layout>
        <c:manualLayout>
          <c:layoutTarget val="inner"/>
          <c:xMode val="edge"/>
          <c:yMode val="edge"/>
          <c:x val="0.15792634151760923"/>
          <c:y val="0.27522111108894959"/>
          <c:w val="0.5981685368292412"/>
          <c:h val="0.58047785978158162"/>
        </c:manualLayout>
      </c:layout>
      <c:pieChart>
        <c:varyColors val="1"/>
        <c:ser>
          <c:idx val="0"/>
          <c:order val="0"/>
          <c:dPt>
            <c:idx val="0"/>
            <c:spPr>
              <a:solidFill>
                <a:srgbClr val="B55E00"/>
              </a:solidFill>
              <a:ln>
                <a:noFill/>
              </a:ln>
            </c:spPr>
            <c:extLst xmlns:c16r2="http://schemas.microsoft.com/office/drawing/2015/06/chart">
              <c:ext xmlns:c16="http://schemas.microsoft.com/office/drawing/2014/chart" uri="{C3380CC4-5D6E-409C-BE32-E72D297353CC}">
                <c16:uniqueId val="{00000001-81C2-4E87-A2D1-4596D33A5594}"/>
              </c:ext>
            </c:extLst>
          </c:dPt>
          <c:dPt>
            <c:idx val="1"/>
            <c:spPr>
              <a:solidFill>
                <a:srgbClr val="F3364C"/>
              </a:solidFill>
              <a:ln>
                <a:noFill/>
              </a:ln>
            </c:spPr>
            <c:extLst xmlns:c16r2="http://schemas.microsoft.com/office/drawing/2015/06/chart">
              <c:ext xmlns:c16="http://schemas.microsoft.com/office/drawing/2014/chart" uri="{C3380CC4-5D6E-409C-BE32-E72D297353CC}">
                <c16:uniqueId val="{00000003-81C2-4E87-A2D1-4596D33A5594}"/>
              </c:ext>
            </c:extLst>
          </c:dPt>
          <c:dPt>
            <c:idx val="2"/>
            <c:spPr>
              <a:solidFill>
                <a:srgbClr val="FE8F1C"/>
              </a:solidFill>
              <a:ln>
                <a:noFill/>
              </a:ln>
            </c:spPr>
            <c:extLst xmlns:c16r2="http://schemas.microsoft.com/office/drawing/2015/06/chart">
              <c:ext xmlns:c16="http://schemas.microsoft.com/office/drawing/2014/chart" uri="{C3380CC4-5D6E-409C-BE32-E72D297353CC}">
                <c16:uniqueId val="{00000005-81C2-4E87-A2D1-4596D33A5594}"/>
              </c:ext>
            </c:extLst>
          </c:dPt>
          <c:dPt>
            <c:idx val="3"/>
            <c:spPr>
              <a:solidFill>
                <a:srgbClr val="FFCC00"/>
              </a:solidFill>
              <a:ln>
                <a:noFill/>
              </a:ln>
            </c:spPr>
            <c:extLst xmlns:c16r2="http://schemas.microsoft.com/office/drawing/2015/06/chart">
              <c:ext xmlns:c16="http://schemas.microsoft.com/office/drawing/2014/chart" uri="{C3380CC4-5D6E-409C-BE32-E72D297353CC}">
                <c16:uniqueId val="{00000007-81C2-4E87-A2D1-4596D33A5594}"/>
              </c:ext>
            </c:extLst>
          </c:dPt>
          <c:dPt>
            <c:idx val="4"/>
            <c:spPr>
              <a:solidFill>
                <a:srgbClr val="96D700"/>
              </a:solidFill>
              <a:ln>
                <a:noFill/>
              </a:ln>
            </c:spPr>
            <c:extLst xmlns:c16r2="http://schemas.microsoft.com/office/drawing/2015/06/chart">
              <c:ext xmlns:c16="http://schemas.microsoft.com/office/drawing/2014/chart" uri="{C3380CC4-5D6E-409C-BE32-E72D297353CC}">
                <c16:uniqueId val="{00000009-81C2-4E87-A2D1-4596D33A5594}"/>
              </c:ext>
            </c:extLst>
          </c:dPt>
          <c:dPt>
            <c:idx val="5"/>
            <c:spPr>
              <a:solidFill>
                <a:srgbClr val="00B13F"/>
              </a:solidFill>
              <a:ln>
                <a:noFill/>
              </a:ln>
            </c:spPr>
            <c:extLst xmlns:c16r2="http://schemas.microsoft.com/office/drawing/2015/06/chart">
              <c:ext xmlns:c16="http://schemas.microsoft.com/office/drawing/2014/chart" uri="{C3380CC4-5D6E-409C-BE32-E72D297353CC}">
                <c16:uniqueId val="{0000000B-81C2-4E87-A2D1-4596D33A5594}"/>
              </c:ext>
            </c:extLst>
          </c:dPt>
          <c:dPt>
            <c:idx val="6"/>
            <c:spPr>
              <a:solidFill>
                <a:srgbClr val="008E88"/>
              </a:solidFill>
              <a:ln>
                <a:noFill/>
              </a:ln>
            </c:spPr>
            <c:extLst xmlns:c16r2="http://schemas.microsoft.com/office/drawing/2015/06/chart">
              <c:ext xmlns:c16="http://schemas.microsoft.com/office/drawing/2014/chart" uri="{C3380CC4-5D6E-409C-BE32-E72D297353CC}">
                <c16:uniqueId val="{0000000D-81C2-4E87-A2D1-4596D33A5594}"/>
              </c:ext>
            </c:extLst>
          </c:dPt>
          <c:dPt>
            <c:idx val="7"/>
            <c:spPr>
              <a:solidFill>
                <a:srgbClr val="33CDFF"/>
              </a:solidFill>
              <a:ln>
                <a:noFill/>
              </a:ln>
            </c:spPr>
            <c:extLst xmlns:c16r2="http://schemas.microsoft.com/office/drawing/2015/06/chart">
              <c:ext xmlns:c16="http://schemas.microsoft.com/office/drawing/2014/chart" uri="{C3380CC4-5D6E-409C-BE32-E72D297353CC}">
                <c16:uniqueId val="{0000000F-81C2-4E87-A2D1-4596D33A5594}"/>
              </c:ext>
            </c:extLst>
          </c:dPt>
          <c:dPt>
            <c:idx val="8"/>
            <c:spPr>
              <a:solidFill>
                <a:srgbClr val="00A9E0"/>
              </a:solidFill>
              <a:ln>
                <a:noFill/>
              </a:ln>
            </c:spPr>
            <c:extLst xmlns:c16r2="http://schemas.microsoft.com/office/drawing/2015/06/chart">
              <c:ext xmlns:c16="http://schemas.microsoft.com/office/drawing/2014/chart" uri="{C3380CC4-5D6E-409C-BE32-E72D297353CC}">
                <c16:uniqueId val="{00000011-81C2-4E87-A2D1-4596D33A5594}"/>
              </c:ext>
            </c:extLst>
          </c:dPt>
          <c:dLbls>
            <c:dLbl>
              <c:idx val="2"/>
              <c:layout>
                <c:manualLayout>
                  <c:x val="7.0547716920342203E-3"/>
                  <c:y val="4.0818276083802148E-3"/>
                </c:manualLayout>
              </c:layout>
              <c:showCatName val="1"/>
              <c:showPercent val="1"/>
              <c:extLst xmlns:c16r2="http://schemas.microsoft.com/office/drawing/2015/06/chart">
                <c:ext xmlns:c15="http://schemas.microsoft.com/office/drawing/2012/chart" uri="{CE6537A1-D6FC-4f65-9D91-7224C49458BB}">
                  <c15:layout>
                    <c:manualLayout>
                      <c:w val="0.22839823352960781"/>
                      <c:h val="0.1523189342598297"/>
                    </c:manualLayout>
                  </c15:layout>
                </c:ext>
                <c:ext xmlns:c16="http://schemas.microsoft.com/office/drawing/2014/chart" uri="{C3380CC4-5D6E-409C-BE32-E72D297353CC}">
                  <c16:uniqueId val="{00000005-81C2-4E87-A2D1-4596D33A5594}"/>
                </c:ext>
              </c:extLst>
            </c:dLbl>
            <c:dLbl>
              <c:idx val="8"/>
              <c:layout>
                <c:manualLayout>
                  <c:x val="-2.4917219342778345E-3"/>
                  <c:y val="0.1407816666203755"/>
                </c:manualLayout>
              </c:layou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81C2-4E87-A2D1-4596D33A5594}"/>
                </c:ext>
              </c:extLst>
            </c:dLbl>
            <c:spPr>
              <a:noFill/>
              <a:ln>
                <a:noFill/>
              </a:ln>
            </c:spPr>
            <c:txPr>
              <a:bodyPr/>
              <a:lstStyle/>
              <a:p>
                <a:pPr>
                  <a:defRPr sz="700" b="1">
                    <a:solidFill>
                      <a:srgbClr val="000000"/>
                    </a:solidFill>
                    <a:latin typeface="VERDANA" charset="0"/>
                  </a:defRPr>
                </a:pPr>
                <a:endParaRPr lang="en-US"/>
              </a:p>
            </c:txPr>
            <c:showCatName val="1"/>
            <c:showPercent val="1"/>
            <c:showLeaderLines val="1"/>
            <c:extLst xmlns:c16r2="http://schemas.microsoft.com/office/drawing/2015/06/chart">
              <c:ext xmlns:c15="http://schemas.microsoft.com/office/drawing/2012/chart" uri="{CE6537A1-D6FC-4f65-9D91-7224C49458BB}"/>
            </c:extLst>
          </c:dLbls>
          <c:cat>
            <c:strRef>
              <c:f>'Chart_data'!$B$2:$B$10</c:f>
              <c:strCache>
                <c:ptCount val="9"/>
                <c:pt idx="0">
                  <c:v>Agriculture</c:v>
                </c:pt>
                <c:pt idx="1">
                  <c:v>Mining</c:v>
                </c:pt>
                <c:pt idx="2">
                  <c:v>Manufacturing</c:v>
                </c:pt>
                <c:pt idx="3">
                  <c:v>Electricity</c:v>
                </c:pt>
                <c:pt idx="4">
                  <c:v>Construction</c:v>
                </c:pt>
                <c:pt idx="5">
                  <c:v>Trade</c:v>
                </c:pt>
                <c:pt idx="6">
                  <c:v>Transport</c:v>
                </c:pt>
                <c:pt idx="7">
                  <c:v>Finance</c:v>
                </c:pt>
                <c:pt idx="8">
                  <c:v>Community services</c:v>
                </c:pt>
              </c:strCache>
            </c:strRef>
          </c:cat>
          <c:val>
            <c:numRef>
              <c:f>'Chart_data'!$C$2:$C$10</c:f>
              <c:numCache>
                <c:formatCode>General</c:formatCode>
                <c:ptCount val="9"/>
                <c:pt idx="0">
                  <c:v>450478000</c:v>
                </c:pt>
                <c:pt idx="1">
                  <c:v>380246000</c:v>
                </c:pt>
                <c:pt idx="2">
                  <c:v>976213000</c:v>
                </c:pt>
                <c:pt idx="3">
                  <c:v>567137000</c:v>
                </c:pt>
                <c:pt idx="4">
                  <c:v>514979000</c:v>
                </c:pt>
                <c:pt idx="5">
                  <c:v>2049550000</c:v>
                </c:pt>
                <c:pt idx="6">
                  <c:v>1265650000</c:v>
                </c:pt>
                <c:pt idx="7">
                  <c:v>2328790000</c:v>
                </c:pt>
                <c:pt idx="8">
                  <c:v>5159030000</c:v>
                </c:pt>
              </c:numCache>
            </c:numRef>
          </c:val>
          <c:extLst xmlns:c16r2="http://schemas.microsoft.com/office/drawing/2015/06/chart">
            <c:ext xmlns:c16="http://schemas.microsoft.com/office/drawing/2014/chart" uri="{C3380CC4-5D6E-409C-BE32-E72D297353CC}">
              <c16:uniqueId val="{00000012-81C2-4E87-A2D1-4596D33A5594}"/>
            </c:ext>
          </c:extLst>
        </c:ser>
        <c:dLbls>
          <c:showCatName val="1"/>
          <c:showPercent val="1"/>
        </c:dLbls>
        <c:firstSliceAng val="68"/>
      </c:pieChart>
      <c:spPr>
        <a:noFill/>
        <a:ln>
          <a:noFill/>
        </a:ln>
      </c:spPr>
    </c:plotArea>
    <c:plotVisOnly val="1"/>
    <c:dispBlanksAs val="zero"/>
    <c:showDLblsOverMax val="1"/>
  </c:chart>
  <c:spPr>
    <a:noFill/>
    <a:ln>
      <a:noFill/>
    </a:ln>
  </c:spPr>
  <c:userShapes r:id="rId1"/>
</c:chartSpace>
</file>

<file path=ppt/drawings/drawing1.xml><?xml version="1.0" encoding="utf-8"?>
<c:userShapes xmlns:c="http://schemas.openxmlformats.org/drawingml/2006/chart">
  <cdr:relSizeAnchor xmlns:cdr="http://schemas.openxmlformats.org/drawingml/2006/chartDrawing">
    <cdr:from>
      <cdr:x>0.37569</cdr:x>
      <cdr:y>0.92582</cdr:y>
    </cdr:from>
    <cdr:to>
      <cdr:x>1</cdr:x>
      <cdr:y>1</cdr:y>
    </cdr:to>
    <cdr:sp macro="" textlink="">
      <cdr:nvSpPr>
        <cdr:cNvPr id="2" name="Text Box 1"/>
        <cdr:cNvSpPr txBox="1"/>
      </cdr:nvSpPr>
      <cdr:spPr>
        <a:xfrm xmlns:a="http://schemas.openxmlformats.org/drawingml/2006/main">
          <a:off x="1352627" y="3434903"/>
          <a:ext cx="2247773" cy="275223"/>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nchor="t"/>
        <a:lstStyle xmlns:a="http://schemas.openxmlformats.org/drawingml/2006/main"/>
        <a:p xmlns:a="http://schemas.openxmlformats.org/drawingml/2006/main">
          <a:pPr algn="r"/>
          <a:r>
            <a:rPr lang="en-US" sz="800" i="1" dirty="0">
              <a:latin typeface="VERDANA" charset="0"/>
            </a:rPr>
            <a:t>Source: IHS Markit Regional </a:t>
          </a:r>
          <a:r>
            <a:rPr lang="en-US" sz="800" i="1" dirty="0" err="1">
              <a:latin typeface="VERDANA" charset="0"/>
            </a:rPr>
            <a:t>eXplorer</a:t>
          </a:r>
          <a:r>
            <a:rPr lang="en-US" sz="800" i="1" dirty="0">
              <a:latin typeface="VERDANA" charset="0"/>
            </a:rPr>
            <a:t> version 1990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ZA" altLang="en-US" dirty="0"/>
          </a:p>
        </p:txBody>
      </p:sp>
      <p:sp>
        <p:nvSpPr>
          <p:cNvPr id="3" name="Date Placeholder 2"/>
          <p:cNvSpPr>
            <a:spLocks noGrp="1"/>
          </p:cNvSpPr>
          <p:nvPr>
            <p:ph type="dt" sz="quarter" idx="1"/>
          </p:nvPr>
        </p:nvSpPr>
        <p:spPr>
          <a:xfrm>
            <a:off x="3970159" y="0"/>
            <a:ext cx="3038604" cy="465341"/>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A95F1E8F-4337-4EEA-ADE0-1816A0B15578}" type="datetimeFigureOut">
              <a:rPr lang="en-ZA" altLang="en-US"/>
              <a:pPr>
                <a:defRPr/>
              </a:pPr>
              <a:t>2020/08/24</a:t>
            </a:fld>
            <a:endParaRPr lang="en-ZA" altLang="en-US" dirty="0"/>
          </a:p>
        </p:txBody>
      </p:sp>
      <p:sp>
        <p:nvSpPr>
          <p:cNvPr id="4" name="Footer Placeholder 3"/>
          <p:cNvSpPr>
            <a:spLocks noGrp="1"/>
          </p:cNvSpPr>
          <p:nvPr>
            <p:ph type="ftr" sz="quarter" idx="2"/>
          </p:nvPr>
        </p:nvSpPr>
        <p:spPr>
          <a:xfrm>
            <a:off x="0" y="8829573"/>
            <a:ext cx="3038604" cy="46534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ZA" altLang="en-US" dirty="0"/>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D877F5E-48A0-4D35-8E8F-FB17EE24D763}" type="slidenum">
              <a:rPr lang="en-ZA" altLang="en-US"/>
              <a:pPr>
                <a:defRPr/>
              </a:pPr>
              <a:t>‹#›</a:t>
            </a:fld>
            <a:endParaRPr lang="en-ZA" altLang="en-US" dirty="0"/>
          </a:p>
        </p:txBody>
      </p:sp>
    </p:spTree>
    <p:extLst>
      <p:ext uri="{BB962C8B-B14F-4D97-AF65-F5344CB8AC3E}">
        <p14:creationId xmlns:p14="http://schemas.microsoft.com/office/powerpoint/2010/main" xmlns="" val="48547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ZA" altLang="en-US" dirty="0"/>
          </a:p>
        </p:txBody>
      </p:sp>
      <p:sp>
        <p:nvSpPr>
          <p:cNvPr id="3" name="Date Placeholder 2"/>
          <p:cNvSpPr>
            <a:spLocks noGrp="1"/>
          </p:cNvSpPr>
          <p:nvPr>
            <p:ph type="dt" idx="1"/>
          </p:nvPr>
        </p:nvSpPr>
        <p:spPr>
          <a:xfrm>
            <a:off x="3970159" y="0"/>
            <a:ext cx="3038604" cy="465341"/>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EE57824-2140-44FD-9E28-D8DE1A0246F8}" type="datetimeFigureOut">
              <a:rPr lang="en-ZA" altLang="en-US"/>
              <a:pPr>
                <a:defRPr/>
              </a:pPr>
              <a:t>2020/08/24</a:t>
            </a:fld>
            <a:endParaRPr lang="en-ZA" alt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ZA" noProof="0" dirty="0"/>
          </a:p>
        </p:txBody>
      </p:sp>
      <p:sp>
        <p:nvSpPr>
          <p:cNvPr id="5" name="Notes Placeholder 4"/>
          <p:cNvSpPr>
            <a:spLocks noGrp="1"/>
          </p:cNvSpPr>
          <p:nvPr>
            <p:ph type="body" sz="quarter" idx="3"/>
          </p:nvPr>
        </p:nvSpPr>
        <p:spPr>
          <a:xfrm>
            <a:off x="700713" y="4473512"/>
            <a:ext cx="5608975" cy="3660281"/>
          </a:xfrm>
          <a:prstGeom prst="rect">
            <a:avLst/>
          </a:prstGeom>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ZA" altLang="en-US" noProof="0"/>
          </a:p>
        </p:txBody>
      </p:sp>
      <p:sp>
        <p:nvSpPr>
          <p:cNvPr id="6" name="Footer Placeholder 5"/>
          <p:cNvSpPr>
            <a:spLocks noGrp="1"/>
          </p:cNvSpPr>
          <p:nvPr>
            <p:ph type="ftr" sz="quarter" idx="4"/>
          </p:nvPr>
        </p:nvSpPr>
        <p:spPr>
          <a:xfrm>
            <a:off x="0" y="8831059"/>
            <a:ext cx="3038604" cy="465341"/>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ZA" altLang="en-US" dirty="0"/>
          </a:p>
        </p:txBody>
      </p:sp>
      <p:sp>
        <p:nvSpPr>
          <p:cNvPr id="7" name="Slide Number Placeholder 6"/>
          <p:cNvSpPr>
            <a:spLocks noGrp="1"/>
          </p:cNvSpPr>
          <p:nvPr>
            <p:ph type="sldNum" sz="quarter" idx="5"/>
          </p:nvPr>
        </p:nvSpPr>
        <p:spPr>
          <a:xfrm>
            <a:off x="3970159" y="8831059"/>
            <a:ext cx="3038604" cy="465341"/>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807BF63-E7EA-48FD-A890-33BD889E66D7}" type="slidenum">
              <a:rPr lang="en-ZA" altLang="en-US"/>
              <a:pPr>
                <a:defRPr/>
              </a:pPr>
              <a:t>‹#›</a:t>
            </a:fld>
            <a:endParaRPr lang="en-ZA" altLang="en-US" dirty="0"/>
          </a:p>
        </p:txBody>
      </p:sp>
    </p:spTree>
    <p:extLst>
      <p:ext uri="{BB962C8B-B14F-4D97-AF65-F5344CB8AC3E}">
        <p14:creationId xmlns:p14="http://schemas.microsoft.com/office/powerpoint/2010/main" xmlns="" val="1755040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0471127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a:ln>
            <a:noFill/>
          </a:ln>
        </p:spPr>
        <p:txBody>
          <a:bodyPr anchor="ct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PRESENTATION TITLE</a:t>
            </a:r>
          </a:p>
        </p:txBody>
      </p:sp>
      <p:sp>
        <p:nvSpPr>
          <p:cNvPr id="3" name="Subtitle 2"/>
          <p:cNvSpPr>
            <a:spLocks noGrp="1"/>
          </p:cNvSpPr>
          <p:nvPr>
            <p:ph type="subTitle" idx="1" hasCustomPrompt="1"/>
          </p:nvPr>
        </p:nvSpPr>
        <p:spPr>
          <a:xfrm>
            <a:off x="12921" y="3072669"/>
            <a:ext cx="4368800" cy="1368152"/>
          </a:xfrm>
          <a:ln>
            <a:noFill/>
          </a:ln>
        </p:spPr>
        <p:style>
          <a:lnRef idx="2">
            <a:schemeClr val="accent3"/>
          </a:lnRef>
          <a:fillRef idx="1">
            <a:schemeClr val="lt1"/>
          </a:fillRef>
          <a:effectRef idx="0">
            <a:schemeClr val="accent3"/>
          </a:effectRef>
          <a:fontRef idx="none"/>
        </p:style>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Enter Meeting and Presenter</a:t>
            </a:r>
          </a:p>
        </p:txBody>
      </p:sp>
      <p:sp>
        <p:nvSpPr>
          <p:cNvPr id="4" name="Date Placeholder 3"/>
          <p:cNvSpPr>
            <a:spLocks noGrp="1"/>
          </p:cNvSpPr>
          <p:nvPr>
            <p:ph type="dt" sz="half" idx="10"/>
          </p:nvPr>
        </p:nvSpPr>
        <p:spPr>
          <a:xfrm>
            <a:off x="344339" y="6205536"/>
            <a:ext cx="2057400" cy="365125"/>
          </a:xfrm>
        </p:spPr>
        <p:txBody>
          <a:bodyPr/>
          <a:lstStyle>
            <a:lvl1pPr>
              <a:defRPr/>
            </a:lvl1pPr>
          </a:lstStyle>
          <a:p>
            <a:pPr>
              <a:defRPr/>
            </a:pPr>
            <a:fld id="{7CAC68EB-0DFE-4EAD-9AB0-6892D02DC9CC}" type="datetime1">
              <a:rPr lang="en-US" altLang="en-US" smtClean="0"/>
              <a:pPr>
                <a:defRPr/>
              </a:pPr>
              <a:t>8/24/2020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12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74464" y="4747395"/>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6896" y="4717119"/>
            <a:ext cx="3412976"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enter Date</a:t>
            </a:r>
            <a:endParaRPr lang="en-ZA" dirty="0"/>
          </a:p>
        </p:txBody>
      </p:sp>
    </p:spTree>
    <p:extLst>
      <p:ext uri="{BB962C8B-B14F-4D97-AF65-F5344CB8AC3E}">
        <p14:creationId xmlns:p14="http://schemas.microsoft.com/office/powerpoint/2010/main" xmlns="" val="424567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8/24/2020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17" name="TextBox 16"/>
          <p:cNvSpPr txBox="1"/>
          <p:nvPr userDrawn="1"/>
        </p:nvSpPr>
        <p:spPr>
          <a:xfrm>
            <a:off x="469218" y="3089284"/>
            <a:ext cx="3814750" cy="646331"/>
          </a:xfrm>
          <a:prstGeom prst="rect">
            <a:avLst/>
          </a:prstGeom>
          <a:noFill/>
        </p:spPr>
        <p:txBody>
          <a:bodyPr wrap="square" rtlCol="0" anchor="ctr">
            <a:spAutoFit/>
          </a:bodyPr>
          <a:lstStyle/>
          <a:p>
            <a:pPr algn="ctr" defTabSz="685800" rtl="0" eaLnBrk="0" fontAlgn="base" hangingPunct="0">
              <a:lnSpc>
                <a:spcPct val="90000"/>
              </a:lnSpc>
              <a:spcBef>
                <a:spcPct val="0"/>
              </a:spcBef>
              <a:spcAft>
                <a:spcPct val="0"/>
              </a:spcAft>
            </a:pPr>
            <a:r>
              <a: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rPr>
              <a:t>Thank You!</a:t>
            </a:r>
          </a:p>
        </p:txBody>
      </p:sp>
    </p:spTree>
    <p:extLst>
      <p:ext uri="{BB962C8B-B14F-4D97-AF65-F5344CB8AC3E}">
        <p14:creationId xmlns:p14="http://schemas.microsoft.com/office/powerpoint/2010/main" xmlns="" val="411517104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C370E3F-A316-4D5F-A2EC-C579BE8BC39E}" type="datetime1">
              <a:rPr lang="en-US" altLang="en-US" smtClean="0"/>
              <a:pPr>
                <a:defRPr/>
              </a:pPr>
              <a:t>8/24/2020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4F7EF6C3-2C39-41F3-8068-C91AF6575724}" type="slidenum">
              <a:rPr lang="en-US" altLang="en-US"/>
              <a:pPr>
                <a:defRPr/>
              </a:pPr>
              <a:t>‹#›</a:t>
            </a:fld>
            <a:endParaRPr lang="en-US" altLang="en-US" dirty="0"/>
          </a:p>
        </p:txBody>
      </p:sp>
    </p:spTree>
    <p:extLst>
      <p:ext uri="{BB962C8B-B14F-4D97-AF65-F5344CB8AC3E}">
        <p14:creationId xmlns:p14="http://schemas.microsoft.com/office/powerpoint/2010/main" xmlns="" val="68461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BA9CD10-9ECF-436F-A9CC-62457A327D42}" type="datetime1">
              <a:rPr lang="en-US" altLang="en-US" smtClean="0"/>
              <a:pPr>
                <a:defRPr/>
              </a:pPr>
              <a:t>8/24/2020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63F881F1-635A-4234-BF8B-81467AA297AF}" type="slidenum">
              <a:rPr lang="en-US" altLang="en-US"/>
              <a:pPr>
                <a:defRPr/>
              </a:pPr>
              <a:t>‹#›</a:t>
            </a:fld>
            <a:endParaRPr lang="en-US" altLang="en-US" dirty="0"/>
          </a:p>
        </p:txBody>
      </p:sp>
    </p:spTree>
    <p:extLst>
      <p:ext uri="{BB962C8B-B14F-4D97-AF65-F5344CB8AC3E}">
        <p14:creationId xmlns:p14="http://schemas.microsoft.com/office/powerpoint/2010/main" xmlns="" val="65252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C70B76B-7061-4AB6-962F-5EDD7338745E}" type="datetime1">
              <a:rPr lang="en-US" altLang="en-US" smtClean="0"/>
              <a:pPr>
                <a:defRPr/>
              </a:pPr>
              <a:t>8/24/2020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4B49F2DA-B8B7-4757-899C-B833A2E55C42}" type="slidenum">
              <a:rPr lang="en-US" altLang="en-US"/>
              <a:pPr>
                <a:defRPr/>
              </a:pPr>
              <a:t>‹#›</a:t>
            </a:fld>
            <a:endParaRPr lang="en-US" altLang="en-US" dirty="0"/>
          </a:p>
        </p:txBody>
      </p:sp>
    </p:spTree>
    <p:extLst>
      <p:ext uri="{BB962C8B-B14F-4D97-AF65-F5344CB8AC3E}">
        <p14:creationId xmlns:p14="http://schemas.microsoft.com/office/powerpoint/2010/main" xmlns="" val="71024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393A45B-7C88-4C98-83B8-B7FA17EC9730}" type="datetime1">
              <a:rPr lang="en-US" altLang="en-US" smtClean="0"/>
              <a:pPr>
                <a:defRPr/>
              </a:pPr>
              <a:t>8/24/2020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6DDDBA89-0625-4A0B-9E8E-0C6AA6EC87BE}" type="slidenum">
              <a:rPr lang="en-US" altLang="en-US"/>
              <a:pPr>
                <a:defRPr/>
              </a:pPr>
              <a:t>‹#›</a:t>
            </a:fld>
            <a:endParaRPr lang="en-US" altLang="en-US" dirty="0"/>
          </a:p>
        </p:txBody>
      </p:sp>
    </p:spTree>
    <p:extLst>
      <p:ext uri="{BB962C8B-B14F-4D97-AF65-F5344CB8AC3E}">
        <p14:creationId xmlns:p14="http://schemas.microsoft.com/office/powerpoint/2010/main" xmlns="" val="2529230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pPr defTabSz="685800" eaLnBrk="1" fontAlgn="auto" hangingPunct="1">
              <a:spcBef>
                <a:spcPts val="0"/>
              </a:spcBef>
              <a:spcAft>
                <a:spcPts val="0"/>
              </a:spcAft>
            </a:pPr>
            <a:fld id="{BCBA45D6-8DAC-440D-BA96-F35058A2A5A0}"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2020/08/24</a:t>
            </a:fld>
            <a:endParaRPr lang="en-ZA">
              <a:solidFill>
                <a:prstClr val="black">
                  <a:tint val="75000"/>
                </a:prstClr>
              </a:solidFill>
              <a:latin typeface="Calibri" panose="020F0502020204030204"/>
              <a:ea typeface="+mn-ea"/>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1428766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defTabSz="685800" eaLnBrk="1" fontAlgn="auto" hangingPunct="1">
              <a:spcBef>
                <a:spcPts val="0"/>
              </a:spcBef>
              <a:spcAft>
                <a:spcPts val="0"/>
              </a:spcAft>
            </a:pPr>
            <a:fld id="{6E79ADE0-49DC-4A28-BF49-0BF9DC57B2D4}"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2020/08/24</a:t>
            </a:fld>
            <a:endParaRPr lang="en-ZA">
              <a:solidFill>
                <a:prstClr val="black">
                  <a:tint val="75000"/>
                </a:prstClr>
              </a:solidFill>
              <a:latin typeface="Calibri" panose="020F0502020204030204"/>
              <a:ea typeface="+mn-ea"/>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3429692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685800" eaLnBrk="1" fontAlgn="auto" hangingPunct="1">
              <a:spcBef>
                <a:spcPts val="0"/>
              </a:spcBef>
              <a:spcAft>
                <a:spcPts val="0"/>
              </a:spcAft>
            </a:pPr>
            <a:fld id="{E516EDD9-D03B-4E0E-ABD5-FB6A87CEB21E}"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2020/08/24</a:t>
            </a:fld>
            <a:endParaRPr lang="en-ZA">
              <a:solidFill>
                <a:prstClr val="black">
                  <a:tint val="75000"/>
                </a:prstClr>
              </a:solidFill>
              <a:latin typeface="Calibri" panose="020F0502020204030204"/>
              <a:ea typeface="+mn-ea"/>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16686892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pPr defTabSz="685800" eaLnBrk="1" fontAlgn="auto" hangingPunct="1">
              <a:spcBef>
                <a:spcPts val="0"/>
              </a:spcBef>
              <a:spcAft>
                <a:spcPts val="0"/>
              </a:spcAft>
            </a:pPr>
            <a:fld id="{3A820FD2-40B9-437A-84D6-B51013DB7CEC}"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2020/08/24</a:t>
            </a:fld>
            <a:endParaRPr lang="en-ZA">
              <a:solidFill>
                <a:prstClr val="black">
                  <a:tint val="75000"/>
                </a:prstClr>
              </a:solidFill>
              <a:latin typeface="Calibri" panose="020F0502020204030204"/>
              <a:ea typeface="+mn-ea"/>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36008505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pPr defTabSz="685800" eaLnBrk="1" fontAlgn="auto" hangingPunct="1">
              <a:spcBef>
                <a:spcPts val="0"/>
              </a:spcBef>
              <a:spcAft>
                <a:spcPts val="0"/>
              </a:spcAft>
            </a:pPr>
            <a:fld id="{76612950-9FDF-4929-88F8-4F0C1FE64A5C}"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2020/08/24</a:t>
            </a:fld>
            <a:endParaRPr lang="en-ZA">
              <a:solidFill>
                <a:prstClr val="black">
                  <a:tint val="75000"/>
                </a:prstClr>
              </a:solidFill>
              <a:latin typeface="Calibri" panose="020F0502020204030204"/>
              <a:ea typeface="+mn-ea"/>
            </a:endParaRPr>
          </a:p>
        </p:txBody>
      </p:sp>
      <p:sp>
        <p:nvSpPr>
          <p:cNvPr id="8" name="Footer Placeholder 7"/>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9" name="Slide Number Placeholder 8"/>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1688965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p>
        </p:txBody>
      </p:sp>
      <p:sp>
        <p:nvSpPr>
          <p:cNvPr id="3" name="Content Placeholder 2"/>
          <p:cNvSpPr>
            <a:spLocks noGrp="1"/>
          </p:cNvSpPr>
          <p:nvPr>
            <p:ph idx="1"/>
          </p:nvPr>
        </p:nvSpPr>
        <p:spPr>
          <a:xfrm>
            <a:off x="628650" y="2060847"/>
            <a:ext cx="7886700" cy="411611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67673147-4C6F-411C-A9BE-6B969405037A}" type="datetime1">
              <a:rPr lang="en-US" altLang="en-US" smtClean="0"/>
              <a:pPr>
                <a:defRPr/>
              </a:pPr>
              <a:t>8/24/2020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483674" y="6356350"/>
            <a:ext cx="486966" cy="365125"/>
          </a:xfrm>
        </p:spPr>
        <p:txBody>
          <a:bodyPr/>
          <a:lstStyle>
            <a:lvl1pPr>
              <a:defRPr sz="1050" b="1">
                <a:solidFill>
                  <a:schemeClr val="tx1"/>
                </a:solidFill>
              </a:defRPr>
            </a:lvl1pPr>
          </a:lstStyle>
          <a:p>
            <a:pPr>
              <a:defRPr/>
            </a:pPr>
            <a:fld id="{7773200B-CD01-40FD-9F7E-DB68DF9A3C84}" type="slidenum">
              <a:rPr lang="en-US" altLang="en-US" smtClean="0"/>
              <a:pPr>
                <a:defRPr/>
              </a:pPr>
              <a:t>‹#›</a:t>
            </a:fld>
            <a:endParaRPr lang="en-US" altLang="en-US" dirty="0"/>
          </a:p>
        </p:txBody>
      </p:sp>
    </p:spTree>
    <p:extLst>
      <p:ext uri="{BB962C8B-B14F-4D97-AF65-F5344CB8AC3E}">
        <p14:creationId xmlns:p14="http://schemas.microsoft.com/office/powerpoint/2010/main" xmlns="" val="13008518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pPr defTabSz="685800" eaLnBrk="1" fontAlgn="auto" hangingPunct="1">
              <a:spcBef>
                <a:spcPts val="0"/>
              </a:spcBef>
              <a:spcAft>
                <a:spcPts val="0"/>
              </a:spcAft>
            </a:pPr>
            <a:fld id="{16AAC371-C6CB-4F5F-AB07-E69E2EBDA0D7}"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2020/08/24</a:t>
            </a:fld>
            <a:endParaRPr lang="en-ZA">
              <a:solidFill>
                <a:prstClr val="black">
                  <a:tint val="75000"/>
                </a:prstClr>
              </a:solidFill>
              <a:latin typeface="Calibri" panose="020F0502020204030204"/>
              <a:ea typeface="+mn-ea"/>
            </a:endParaRPr>
          </a:p>
        </p:txBody>
      </p:sp>
      <p:sp>
        <p:nvSpPr>
          <p:cNvPr id="4" name="Footer Placeholder 3"/>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31483264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685800" eaLnBrk="1" fontAlgn="auto" hangingPunct="1">
              <a:spcBef>
                <a:spcPts val="0"/>
              </a:spcBef>
              <a:spcAft>
                <a:spcPts val="0"/>
              </a:spcAft>
            </a:pPr>
            <a:fld id="{2F2AEA66-94E9-42CB-97CA-97721DFDB0E2}"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2020/08/24</a:t>
            </a:fld>
            <a:endParaRPr lang="en-ZA">
              <a:solidFill>
                <a:prstClr val="black">
                  <a:tint val="75000"/>
                </a:prstClr>
              </a:solidFill>
              <a:latin typeface="Calibri" panose="020F0502020204030204"/>
              <a:ea typeface="+mn-ea"/>
            </a:endParaRPr>
          </a:p>
        </p:txBody>
      </p:sp>
      <p:sp>
        <p:nvSpPr>
          <p:cNvPr id="3" name="Footer Placeholder 2"/>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4" name="Slide Number Placeholder 3"/>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359095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defTabSz="685800" eaLnBrk="1" fontAlgn="auto" hangingPunct="1">
              <a:spcBef>
                <a:spcPts val="0"/>
              </a:spcBef>
              <a:spcAft>
                <a:spcPts val="0"/>
              </a:spcAft>
            </a:pPr>
            <a:fld id="{01A1B9D4-21CE-4D3D-A416-DC560DBC0E0A}"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2020/08/24</a:t>
            </a:fld>
            <a:endParaRPr lang="en-ZA">
              <a:solidFill>
                <a:prstClr val="black">
                  <a:tint val="75000"/>
                </a:prstClr>
              </a:solidFill>
              <a:latin typeface="Calibri" panose="020F0502020204030204"/>
              <a:ea typeface="+mn-ea"/>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21653438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defTabSz="685800" eaLnBrk="1" fontAlgn="auto" hangingPunct="1">
              <a:spcBef>
                <a:spcPts val="0"/>
              </a:spcBef>
              <a:spcAft>
                <a:spcPts val="0"/>
              </a:spcAft>
            </a:pPr>
            <a:fld id="{9AC08985-4D03-44E8-A084-91A322F83404}"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2020/08/24</a:t>
            </a:fld>
            <a:endParaRPr lang="en-ZA">
              <a:solidFill>
                <a:prstClr val="black">
                  <a:tint val="75000"/>
                </a:prstClr>
              </a:solidFill>
              <a:latin typeface="Calibri" panose="020F0502020204030204"/>
              <a:ea typeface="+mn-ea"/>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3102404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defTabSz="685800" eaLnBrk="1" fontAlgn="auto" hangingPunct="1">
              <a:spcBef>
                <a:spcPts val="0"/>
              </a:spcBef>
              <a:spcAft>
                <a:spcPts val="0"/>
              </a:spcAft>
            </a:pPr>
            <a:fld id="{0B647824-3C18-437A-8A82-00366615DC8D}"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2020/08/24</a:t>
            </a:fld>
            <a:endParaRPr lang="en-ZA">
              <a:solidFill>
                <a:prstClr val="black">
                  <a:tint val="75000"/>
                </a:prstClr>
              </a:solidFill>
              <a:latin typeface="Calibri" panose="020F0502020204030204"/>
              <a:ea typeface="+mn-ea"/>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40370878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defTabSz="685800" eaLnBrk="1" fontAlgn="auto" hangingPunct="1">
              <a:spcBef>
                <a:spcPts val="0"/>
              </a:spcBef>
              <a:spcAft>
                <a:spcPts val="0"/>
              </a:spcAft>
            </a:pPr>
            <a:fld id="{782312B7-A6DF-4950-9E46-E8277CC45CAF}"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2020/08/24</a:t>
            </a:fld>
            <a:endParaRPr lang="en-ZA">
              <a:solidFill>
                <a:prstClr val="black">
                  <a:tint val="75000"/>
                </a:prstClr>
              </a:solidFill>
              <a:latin typeface="Calibri" panose="020F0502020204030204"/>
              <a:ea typeface="+mn-ea"/>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39216428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385763" indent="-385763">
              <a:buFont typeface="+mj-lt"/>
              <a:buAutoNum type="arabicPeriod"/>
              <a:defRPr sz="1500">
                <a:latin typeface="Arial" panose="020B0604020202020204" pitchFamily="34" charset="0"/>
                <a:cs typeface="Arial" panose="020B0604020202020204" pitchFamily="34" charset="0"/>
              </a:defRPr>
            </a:lvl1pPr>
            <a:lvl2pPr marL="685800" indent="-342900">
              <a:buFont typeface="+mj-lt"/>
              <a:buAutoNum type="arabicPeriod"/>
              <a:defRPr sz="1500">
                <a:latin typeface="Arial" panose="020B0604020202020204" pitchFamily="34" charset="0"/>
                <a:cs typeface="Arial" panose="020B0604020202020204" pitchFamily="34" charset="0"/>
              </a:defRPr>
            </a:lvl2pPr>
            <a:lvl3pPr marL="1028700" indent="-342900">
              <a:buFont typeface="+mj-lt"/>
              <a:buAutoNum type="arabicPeriod"/>
              <a:defRPr sz="1500">
                <a:latin typeface="Arial" panose="020B0604020202020204" pitchFamily="34" charset="0"/>
                <a:cs typeface="Arial" panose="020B0604020202020204" pitchFamily="34" charset="0"/>
              </a:defRPr>
            </a:lvl3pPr>
            <a:lvl4pPr marL="1285875" indent="-257175">
              <a:buFont typeface="+mj-lt"/>
              <a:buAutoNum type="arabicPeriod"/>
              <a:defRPr sz="1500">
                <a:latin typeface="Arial" panose="020B0604020202020204" pitchFamily="34" charset="0"/>
                <a:cs typeface="Arial" panose="020B0604020202020204" pitchFamily="34" charset="0"/>
              </a:defRPr>
            </a:lvl4pPr>
            <a:lvl5pPr marL="1628775" indent="-257175">
              <a:buFont typeface="+mj-lt"/>
              <a:buAutoNum type="arabicPeriod"/>
              <a:defRPr sz="15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pPr>
            <a:fld id="{2AEFF4E0-09CF-465B-A129-0A4208E40038}"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
        <p:nvSpPr>
          <p:cNvPr id="9" name="Text Placeholder 8"/>
          <p:cNvSpPr>
            <a:spLocks noGrp="1"/>
          </p:cNvSpPr>
          <p:nvPr>
            <p:ph type="body" sz="quarter" idx="13" hasCustomPrompt="1"/>
          </p:nvPr>
        </p:nvSpPr>
        <p:spPr>
          <a:xfrm>
            <a:off x="628650" y="330200"/>
            <a:ext cx="7981950" cy="787400"/>
          </a:xfrm>
        </p:spPr>
        <p:txBody>
          <a:bodyPr anchor="ctr">
            <a:noAutofit/>
          </a:bodyPr>
          <a:lstStyle>
            <a:lvl1pPr marL="0" indent="0" algn="ctr">
              <a:buNone/>
              <a:defRPr sz="1800" b="1">
                <a:solidFill>
                  <a:srgbClr val="F9671C"/>
                </a:solidFill>
                <a:latin typeface="Arial" panose="020B0604020202020204" pitchFamily="34" charset="0"/>
                <a:cs typeface="Arial" panose="020B0604020202020204" pitchFamily="34" charset="0"/>
              </a:defRPr>
            </a:lvl1pPr>
            <a:lvl2pPr marL="342900" indent="0">
              <a:buNone/>
              <a:defRPr sz="1800" b="1">
                <a:solidFill>
                  <a:srgbClr val="EF4718"/>
                </a:solidFill>
                <a:latin typeface="Arial" panose="020B0604020202020204" pitchFamily="34" charset="0"/>
                <a:cs typeface="Arial" panose="020B0604020202020204" pitchFamily="34" charset="0"/>
              </a:defRPr>
            </a:lvl2pPr>
            <a:lvl3pPr marL="685800" indent="0">
              <a:buNone/>
              <a:defRPr sz="1800" b="1">
                <a:solidFill>
                  <a:srgbClr val="EF4718"/>
                </a:solidFill>
                <a:latin typeface="Arial" panose="020B0604020202020204" pitchFamily="34" charset="0"/>
                <a:cs typeface="Arial" panose="020B0604020202020204" pitchFamily="34" charset="0"/>
              </a:defRPr>
            </a:lvl3pPr>
            <a:lvl4pPr marL="1028700" indent="0">
              <a:buNone/>
              <a:defRPr sz="1800" b="1">
                <a:solidFill>
                  <a:srgbClr val="EF4718"/>
                </a:solidFill>
                <a:latin typeface="Arial" panose="020B0604020202020204" pitchFamily="34" charset="0"/>
                <a:cs typeface="Arial" panose="020B0604020202020204" pitchFamily="34" charset="0"/>
              </a:defRPr>
            </a:lvl4pPr>
            <a:lvl5pPr marL="1371600" indent="0">
              <a:buNone/>
              <a:defRPr sz="1800" b="1">
                <a:solidFill>
                  <a:srgbClr val="EF4718"/>
                </a:solidFill>
                <a:latin typeface="Arial" panose="020B0604020202020204" pitchFamily="34" charset="0"/>
                <a:cs typeface="Arial" panose="020B0604020202020204" pitchFamily="34" charset="0"/>
              </a:defRPr>
            </a:lvl5pPr>
          </a:lstStyle>
          <a:p>
            <a:pPr lvl="0"/>
            <a:r>
              <a:rPr lang="en-US" dirty="0"/>
              <a:t>Click to enter Heading</a:t>
            </a:r>
          </a:p>
        </p:txBody>
      </p:sp>
    </p:spTree>
    <p:extLst>
      <p:ext uri="{BB962C8B-B14F-4D97-AF65-F5344CB8AC3E}">
        <p14:creationId xmlns:p14="http://schemas.microsoft.com/office/powerpoint/2010/main" xmlns="" val="12116556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p:spPr>
        <p:txBody>
          <a:bodyPr anchor="ctr"/>
          <a:lstStyle>
            <a:lvl1pPr algn="ctr">
              <a:defRPr sz="1350" b="1">
                <a:solidFill>
                  <a:srgbClr val="F9671C"/>
                </a:solidFill>
                <a:latin typeface="Arial" panose="020B0604020202020204" pitchFamily="34" charset="0"/>
                <a:cs typeface="Arial" panose="020B0604020202020204" pitchFamily="34" charset="0"/>
              </a:defRPr>
            </a:lvl1pPr>
          </a:lstStyle>
          <a:p>
            <a:r>
              <a:rPr lang="en-US" dirty="0"/>
              <a:t>CLICK TO ENTER PRESENTATION TITLE</a:t>
            </a:r>
          </a:p>
        </p:txBody>
      </p:sp>
      <p:sp>
        <p:nvSpPr>
          <p:cNvPr id="3" name="Subtitle 2"/>
          <p:cNvSpPr>
            <a:spLocks noGrp="1"/>
          </p:cNvSpPr>
          <p:nvPr>
            <p:ph type="subTitle" idx="1" hasCustomPrompt="1"/>
          </p:nvPr>
        </p:nvSpPr>
        <p:spPr>
          <a:xfrm>
            <a:off x="-12824" y="3068960"/>
            <a:ext cx="4368800" cy="1368152"/>
          </a:xfrm>
        </p:spPr>
        <p:txBody>
          <a:bodyPr anchor="ctr"/>
          <a:lstStyle>
            <a:lvl1pPr marL="0" indent="0" algn="ctr">
              <a:buNone/>
              <a:defRPr sz="1125" b="1">
                <a:solidFill>
                  <a:srgbClr val="F9671C"/>
                </a:solidFill>
                <a:latin typeface="Arial" panose="020B0604020202020204" pitchFamily="34" charset="0"/>
                <a:cs typeface="Arial" panose="020B0604020202020204" pitchFamily="34" charset="0"/>
              </a:defRPr>
            </a:lvl1pPr>
            <a:lvl2pPr marL="192881" indent="0" algn="ctr">
              <a:buNone/>
              <a:defRPr sz="844"/>
            </a:lvl2pPr>
            <a:lvl3pPr marL="385763" indent="0" algn="ctr">
              <a:buNone/>
              <a:defRPr sz="760"/>
            </a:lvl3pPr>
            <a:lvl4pPr marL="578644" indent="0" algn="ctr">
              <a:buNone/>
              <a:defRPr sz="675"/>
            </a:lvl4pPr>
            <a:lvl5pPr marL="771525" indent="0" algn="ctr">
              <a:buNone/>
              <a:defRPr sz="675"/>
            </a:lvl5pPr>
            <a:lvl6pPr marL="964406" indent="0" algn="ctr">
              <a:buNone/>
              <a:defRPr sz="675"/>
            </a:lvl6pPr>
            <a:lvl7pPr marL="1157288" indent="0" algn="ctr">
              <a:buNone/>
              <a:defRPr sz="675"/>
            </a:lvl7pPr>
            <a:lvl8pPr marL="1350169" indent="0" algn="ctr">
              <a:buNone/>
              <a:defRPr sz="675"/>
            </a:lvl8pPr>
            <a:lvl9pPr marL="1543050" indent="0" algn="ctr">
              <a:buNone/>
              <a:defRPr sz="675"/>
            </a:lvl9pPr>
          </a:lstStyle>
          <a:p>
            <a:r>
              <a:rPr lang="en-US" dirty="0"/>
              <a:t>Click To Enter Meeting and Presenter</a:t>
            </a:r>
          </a:p>
        </p:txBody>
      </p:sp>
      <p:sp>
        <p:nvSpPr>
          <p:cNvPr id="4" name="Date Placeholder 3"/>
          <p:cNvSpPr>
            <a:spLocks noGrp="1"/>
          </p:cNvSpPr>
          <p:nvPr>
            <p:ph type="dt" sz="half" idx="10"/>
          </p:nvPr>
        </p:nvSpPr>
        <p:spPr>
          <a:xfrm>
            <a:off x="344339" y="6205540"/>
            <a:ext cx="2057400" cy="365125"/>
          </a:xfrm>
        </p:spPr>
        <p:txBody>
          <a:bodyPr/>
          <a:lstStyle>
            <a:lvl1pPr>
              <a:defRPr/>
            </a:lvl1pPr>
          </a:lstStyle>
          <a:p>
            <a:pPr defTabSz="685800" eaLnBrk="1" fontAlgn="auto" hangingPunct="1">
              <a:spcBef>
                <a:spcPts val="0"/>
              </a:spcBef>
              <a:spcAft>
                <a:spcPts val="0"/>
              </a:spcAft>
              <a:defRPr/>
            </a:pPr>
            <a:fld id="{90EB045D-CC78-4883-9145-466272C7FEAE}" type="datetime1">
              <a:rPr lang="en-ZA" altLang="en-US" smtClean="0">
                <a:solidFill>
                  <a:prstClr val="black">
                    <a:tint val="75000"/>
                  </a:prstClr>
                </a:solidFill>
                <a:latin typeface="Calibri" panose="020F0502020204030204"/>
                <a:ea typeface="+mn-ea"/>
              </a:rPr>
              <a:pPr defTabSz="685800" eaLnBrk="1" fontAlgn="auto" hangingPunct="1">
                <a:spcBef>
                  <a:spcPts val="0"/>
                </a:spcBef>
                <a:spcAft>
                  <a:spcPts val="0"/>
                </a:spcAft>
                <a:defRPr/>
              </a:pPr>
              <a:t>2020/08/24</a:t>
            </a:fld>
            <a:endParaRPr lang="en-US" altLang="en-US" dirty="0">
              <a:solidFill>
                <a:prstClr val="black">
                  <a:tint val="75000"/>
                </a:prstClr>
              </a:solidFill>
              <a:latin typeface="Calibri" panose="020F0502020204030204"/>
              <a:ea typeface="+mn-ea"/>
            </a:endParaRPr>
          </a:p>
        </p:txBody>
      </p:sp>
      <p:sp>
        <p:nvSpPr>
          <p:cNvPr id="5" name="Footer Placeholder 4"/>
          <p:cNvSpPr>
            <a:spLocks noGrp="1"/>
          </p:cNvSpPr>
          <p:nvPr>
            <p:ph type="ftr" sz="quarter" idx="11"/>
          </p:nvPr>
        </p:nvSpPr>
        <p:spPr/>
        <p:txBody>
          <a:bodyPr/>
          <a:lstStyle>
            <a:lvl1pPr>
              <a:defRPr/>
            </a:lvl1pPr>
          </a:lstStyle>
          <a:p>
            <a:pPr defTabSz="685800" eaLnBrk="1" fontAlgn="auto" hangingPunct="1">
              <a:spcBef>
                <a:spcPts val="0"/>
              </a:spcBef>
              <a:spcAft>
                <a:spcPts val="0"/>
              </a:spcAft>
              <a:defRPr/>
            </a:pPr>
            <a:endParaRPr lang="en-US" altLang="en-US" dirty="0">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12"/>
          </p:nvPr>
        </p:nvSpPr>
        <p:spPr/>
        <p:txBody>
          <a:bodyPr/>
          <a:lstStyle>
            <a:lvl1pPr>
              <a:defRPr sz="675"/>
            </a:lvl1pPr>
          </a:lstStyle>
          <a:p>
            <a:pPr defTabSz="685800" eaLnBrk="1" fontAlgn="auto" hangingPunct="1">
              <a:spcBef>
                <a:spcPts val="0"/>
              </a:spcBef>
              <a:spcAft>
                <a:spcPts val="0"/>
              </a:spcAft>
              <a:defRPr/>
            </a:pPr>
            <a:fld id="{0771AC7C-942F-450F-AE9F-48ABDBD49A1A}" type="slidenum">
              <a:rPr lang="en-US" altLang="en-US" smtClean="0">
                <a:solidFill>
                  <a:prstClr val="black">
                    <a:tint val="75000"/>
                  </a:prstClr>
                </a:solidFill>
                <a:latin typeface="Calibri" panose="020F0502020204030204"/>
                <a:ea typeface="+mn-ea"/>
              </a:rPr>
              <a:pPr defTabSz="685800" eaLnBrk="1" fontAlgn="auto" hangingPunct="1">
                <a:spcBef>
                  <a:spcPts val="0"/>
                </a:spcBef>
                <a:spcAft>
                  <a:spcPts val="0"/>
                </a:spcAft>
                <a:defRPr/>
              </a:pPr>
              <a:t>‹#›</a:t>
            </a:fld>
            <a:endParaRPr lang="en-US" altLang="en-US" dirty="0">
              <a:solidFill>
                <a:prstClr val="black">
                  <a:tint val="75000"/>
                </a:prstClr>
              </a:solidFill>
              <a:latin typeface="Calibri" panose="020F0502020204030204"/>
              <a:ea typeface="+mn-ea"/>
            </a:endParaRPr>
          </a:p>
        </p:txBody>
      </p:sp>
      <p:sp>
        <p:nvSpPr>
          <p:cNvPr id="7" name="Text Placeholder 8"/>
          <p:cNvSpPr txBox="1">
            <a:spLocks/>
          </p:cNvSpPr>
          <p:nvPr userDrawn="1"/>
        </p:nvSpPr>
        <p:spPr>
          <a:xfrm>
            <a:off x="74464" y="4747395"/>
            <a:ext cx="2597150" cy="444500"/>
          </a:xfrm>
          <a:prstGeom prst="rect">
            <a:avLst/>
          </a:prstGeom>
        </p:spPr>
        <p:txBody>
          <a:bodyPr vert="horz" lIns="51435" tIns="25718" rIns="51435" bIns="25718"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514350" rtl="0" eaLnBrk="1" fontAlgn="auto" latinLnBrk="0" hangingPunct="1">
              <a:lnSpc>
                <a:spcPct val="90000"/>
              </a:lnSpc>
              <a:spcBef>
                <a:spcPts val="563"/>
              </a:spcBef>
              <a:spcAft>
                <a:spcPts val="0"/>
              </a:spcAft>
              <a:buClrTx/>
              <a:buSzTx/>
              <a:buFont typeface="Arial" panose="020B0604020202020204" pitchFamily="34" charset="0"/>
              <a:buNone/>
              <a:tabLst/>
              <a:defRPr/>
            </a:pPr>
            <a:endParaRPr kumimoji="0" lang="en-ZA" sz="788" b="1" i="0" u="none" strike="noStrike" kern="1200" cap="none" spc="0" normalizeH="0" baseline="0" noProof="0" dirty="0">
              <a:ln>
                <a:noFill/>
              </a:ln>
              <a:solidFill>
                <a:srgbClr val="005D28"/>
              </a:solidFill>
              <a:effectLst/>
              <a:uLnTx/>
              <a:uFillTx/>
              <a:latin typeface="Arial" panose="020B0604020202020204" pitchFamily="34" charset="0"/>
              <a:ea typeface="+mn-ea"/>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51435" tIns="25718" rIns="51435" bIns="25718"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514350" rtl="0" eaLnBrk="1" fontAlgn="auto" latinLnBrk="0" hangingPunct="1">
              <a:lnSpc>
                <a:spcPct val="90000"/>
              </a:lnSpc>
              <a:spcBef>
                <a:spcPts val="563"/>
              </a:spcBef>
              <a:spcAft>
                <a:spcPts val="0"/>
              </a:spcAft>
              <a:buClrTx/>
              <a:buSzTx/>
              <a:buFont typeface="Arial" panose="020B0604020202020204" pitchFamily="34" charset="0"/>
              <a:buNone/>
              <a:tabLst/>
              <a:defRPr/>
            </a:pPr>
            <a:endParaRPr kumimoji="0" lang="en-ZA" sz="788"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sp>
        <p:nvSpPr>
          <p:cNvPr id="10" name="Content Placeholder 9"/>
          <p:cNvSpPr>
            <a:spLocks noGrp="1"/>
          </p:cNvSpPr>
          <p:nvPr>
            <p:ph sz="quarter" idx="13" hasCustomPrompt="1"/>
          </p:nvPr>
        </p:nvSpPr>
        <p:spPr>
          <a:xfrm>
            <a:off x="6898" y="4717119"/>
            <a:ext cx="3412976" cy="448816"/>
          </a:xfrm>
        </p:spPr>
        <p:txBody>
          <a:bodyPr anchor="ctr"/>
          <a:lstStyle>
            <a:lvl1pPr marL="0" indent="0" algn="ctr">
              <a:buNone/>
              <a:defRPr sz="788" b="1">
                <a:solidFill>
                  <a:srgbClr val="005D28"/>
                </a:solidFill>
                <a:latin typeface="Arial" panose="020B0604020202020204" pitchFamily="34" charset="0"/>
                <a:cs typeface="Arial" panose="020B0604020202020204" pitchFamily="34" charset="0"/>
              </a:defRPr>
            </a:lvl1pPr>
            <a:lvl2pPr marL="192881" indent="0">
              <a:buNone/>
              <a:defRPr/>
            </a:lvl2pPr>
            <a:lvl3pPr marL="385763" indent="0">
              <a:buNone/>
              <a:defRPr/>
            </a:lvl3pPr>
            <a:lvl4pPr marL="578644" indent="0">
              <a:buNone/>
              <a:defRPr/>
            </a:lvl4pPr>
            <a:lvl5pPr marL="771525" indent="0">
              <a:buNone/>
              <a:defRPr/>
            </a:lvl5pPr>
          </a:lstStyle>
          <a:p>
            <a:pPr lvl="0"/>
            <a:r>
              <a:rPr lang="en-US" dirty="0"/>
              <a:t>Click to enter Date</a:t>
            </a:r>
            <a:endParaRPr lang="en-ZA" dirty="0"/>
          </a:p>
        </p:txBody>
      </p:sp>
    </p:spTree>
    <p:extLst>
      <p:ext uri="{BB962C8B-B14F-4D97-AF65-F5344CB8AC3E}">
        <p14:creationId xmlns:p14="http://schemas.microsoft.com/office/powerpoint/2010/main" xmlns="" val="718053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8/24/2020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515350" y="6375400"/>
            <a:ext cx="486966"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6" name="TextBox 5"/>
          <p:cNvSpPr txBox="1"/>
          <p:nvPr userDrawn="1"/>
        </p:nvSpPr>
        <p:spPr>
          <a:xfrm>
            <a:off x="628650" y="24880"/>
            <a:ext cx="7886700" cy="1815882"/>
          </a:xfrm>
          <a:prstGeom prst="rect">
            <a:avLst/>
          </a:prstGeom>
          <a:noFill/>
        </p:spPr>
        <p:txBody>
          <a:bodyPr wrap="square" rtlCol="0" anchor="ctr">
            <a:spAutoFit/>
          </a:bodyPr>
          <a:lstStyle/>
          <a:p>
            <a:pPr algn="ctr"/>
            <a:endParaRPr lang="en-ZA" sz="2400" b="1" dirty="0">
              <a:solidFill>
                <a:srgbClr val="F9671C"/>
              </a:solidFill>
            </a:endParaRPr>
          </a:p>
          <a:p>
            <a:pPr algn="ctr" defTabSz="685800" rtl="0" eaLnBrk="0" fontAlgn="base" hangingPunct="0">
              <a:lnSpc>
                <a:spcPct val="90000"/>
              </a:lnSpc>
              <a:spcBef>
                <a:spcPct val="0"/>
              </a:spcBef>
              <a:spcAft>
                <a:spcPct val="0"/>
              </a:spcAft>
            </a:pPr>
            <a:r>
              <a: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rPr>
              <a:t>Presentation Outline</a:t>
            </a:r>
          </a:p>
          <a:p>
            <a:pPr algn="ctr"/>
            <a:endParaRPr lang="en-ZA" sz="2400" b="1" dirty="0">
              <a:solidFill>
                <a:srgbClr val="F9671C"/>
              </a:solidFill>
            </a:endParaRPr>
          </a:p>
          <a:p>
            <a:pPr algn="ctr"/>
            <a:endParaRPr lang="en-ZA" sz="2400" b="1" dirty="0">
              <a:solidFill>
                <a:srgbClr val="F9671C"/>
              </a:solidFill>
            </a:endParaRPr>
          </a:p>
        </p:txBody>
      </p:sp>
      <p:sp>
        <p:nvSpPr>
          <p:cNvPr id="10" name="Text Placeholder 9"/>
          <p:cNvSpPr>
            <a:spLocks noGrp="1"/>
          </p:cNvSpPr>
          <p:nvPr>
            <p:ph type="body" sz="quarter" idx="13"/>
          </p:nvPr>
        </p:nvSpPr>
        <p:spPr>
          <a:xfrm>
            <a:off x="692113" y="1412776"/>
            <a:ext cx="7759774" cy="437564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Tree>
    <p:extLst>
      <p:ext uri="{BB962C8B-B14F-4D97-AF65-F5344CB8AC3E}">
        <p14:creationId xmlns:p14="http://schemas.microsoft.com/office/powerpoint/2010/main" xmlns="" val="264752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defTabSz="685800" rtl="0" eaLnBrk="0" fontAlgn="base" hangingPunct="0">
              <a:lnSpc>
                <a:spcPct val="90000"/>
              </a:lnSpc>
              <a:spcBef>
                <a:spcPct val="0"/>
              </a:spcBef>
              <a:spcAft>
                <a:spcPct val="0"/>
              </a:spcAft>
              <a:def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endParaRPr lang="en-ZA" dirty="0"/>
          </a:p>
        </p:txBody>
      </p:sp>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8/24/2020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360965" y="6356349"/>
            <a:ext cx="630982"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7" name="Content Placeholder 6"/>
          <p:cNvSpPr>
            <a:spLocks noGrp="1"/>
          </p:cNvSpPr>
          <p:nvPr>
            <p:ph sz="quarter" idx="13"/>
          </p:nvPr>
        </p:nvSpPr>
        <p:spPr>
          <a:xfrm>
            <a:off x="628650" y="2060848"/>
            <a:ext cx="8047806"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296483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9448" y="1052737"/>
            <a:ext cx="7886700" cy="1728192"/>
          </a:xfrm>
        </p:spPr>
        <p:txBody>
          <a:bodyPr anchor="ctr"/>
          <a:lstStyle>
            <a:lvl1pPr algn="ctr" defTabSz="685800" rtl="0" eaLnBrk="0" fontAlgn="base" hangingPunct="0">
              <a:lnSpc>
                <a:spcPct val="90000"/>
              </a:lnSpc>
              <a:spcBef>
                <a:spcPct val="0"/>
              </a:spcBef>
              <a:spcAft>
                <a:spcPct val="0"/>
              </a:spcAft>
              <a:defRPr lang="en-US" sz="4000" b="1" kern="120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3284984"/>
            <a:ext cx="7886700" cy="2592288"/>
          </a:xfrm>
        </p:spPr>
        <p:txBody>
          <a:bodyPr/>
          <a:lstStyle>
            <a:lvl1pPr marL="3429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7FDB954-5FC1-4E57-BE9D-6F3CA8B59496}" type="datetime1">
              <a:rPr lang="en-US" altLang="en-US" smtClean="0"/>
              <a:pPr>
                <a:defRPr/>
              </a:pPr>
              <a:t>8/24/2020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316416" y="6350000"/>
            <a:ext cx="702990" cy="365125"/>
          </a:xfrm>
        </p:spPr>
        <p:txBody>
          <a:bodyPr/>
          <a:lstStyle>
            <a:lvl1pPr>
              <a:defRPr sz="1050" b="1">
                <a:solidFill>
                  <a:schemeClr val="tx1"/>
                </a:solidFill>
              </a:defRPr>
            </a:lvl1pPr>
          </a:lstStyle>
          <a:p>
            <a:pPr>
              <a:defRPr/>
            </a:pPr>
            <a:fld id="{BC9634C8-74A5-40CB-934A-CD2A3BFAA19A}" type="slidenum">
              <a:rPr lang="en-US" altLang="en-US" smtClean="0"/>
              <a:pPr>
                <a:defRPr/>
              </a:pPr>
              <a:t>‹#›</a:t>
            </a:fld>
            <a:endParaRPr lang="en-US" altLang="en-US" dirty="0"/>
          </a:p>
        </p:txBody>
      </p:sp>
    </p:spTree>
    <p:extLst>
      <p:ext uri="{BB962C8B-B14F-4D97-AF65-F5344CB8AC3E}">
        <p14:creationId xmlns:p14="http://schemas.microsoft.com/office/powerpoint/2010/main" xmlns="" val="40875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defTabSz="685800" rtl="0" eaLnBrk="0" fontAlgn="base" hangingPunct="0">
              <a:lnSpc>
                <a:spcPct val="90000"/>
              </a:lnSpc>
              <a:spcBef>
                <a:spcPct val="0"/>
              </a:spcBef>
              <a:spcAft>
                <a:spcPct val="0"/>
              </a:spcAft>
              <a:defRPr lang="en-US" sz="4000" b="1" kern="120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F200377-9DA1-4FD9-BFAF-7F0ACE404FF3}" type="datetime1">
              <a:rPr lang="en-US" altLang="en-US" smtClean="0"/>
              <a:pPr>
                <a:defRPr/>
              </a:pPr>
              <a:t>8/24/2020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a:xfrm>
            <a:off x="8500566" y="6362700"/>
            <a:ext cx="486966" cy="365125"/>
          </a:xfrm>
        </p:spPr>
        <p:txBody>
          <a:bodyPr/>
          <a:lstStyle>
            <a:lvl1pPr>
              <a:defRPr sz="1050" b="1">
                <a:solidFill>
                  <a:schemeClr val="tx1"/>
                </a:solidFill>
              </a:defRPr>
            </a:lvl1pPr>
          </a:lstStyle>
          <a:p>
            <a:pPr>
              <a:defRPr/>
            </a:pPr>
            <a:fld id="{7D1B44E7-E1DC-4BA0-A8D3-21BCA9610FFD}" type="slidenum">
              <a:rPr lang="en-US" altLang="en-US" smtClean="0"/>
              <a:pPr>
                <a:defRPr/>
              </a:pPr>
              <a:t>‹#›</a:t>
            </a:fld>
            <a:endParaRPr lang="en-US" altLang="en-US" dirty="0"/>
          </a:p>
        </p:txBody>
      </p:sp>
    </p:spTree>
    <p:extLst>
      <p:ext uri="{BB962C8B-B14F-4D97-AF65-F5344CB8AC3E}">
        <p14:creationId xmlns:p14="http://schemas.microsoft.com/office/powerpoint/2010/main" xmlns="" val="198393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7886700" cy="1325563"/>
          </a:xfrm>
        </p:spPr>
        <p:txBody>
          <a:bodyP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dirty="0"/>
              <a:t>Click to enter Heading</a:t>
            </a:r>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enter sub-heading 1</a:t>
            </a:r>
          </a:p>
        </p:txBody>
      </p:sp>
      <p:sp>
        <p:nvSpPr>
          <p:cNvPr id="4" name="Content Placeholder 3"/>
          <p:cNvSpPr>
            <a:spLocks noGrp="1"/>
          </p:cNvSpPr>
          <p:nvPr>
            <p:ph sz="half" idx="2"/>
          </p:nvPr>
        </p:nvSpPr>
        <p:spPr>
          <a:xfrm>
            <a:off x="629842" y="2505075"/>
            <a:ext cx="3868340"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enter sub-heading 2</a:t>
            </a:r>
          </a:p>
        </p:txBody>
      </p:sp>
      <p:sp>
        <p:nvSpPr>
          <p:cNvPr id="6" name="Content Placeholder 5"/>
          <p:cNvSpPr>
            <a:spLocks noGrp="1"/>
          </p:cNvSpPr>
          <p:nvPr>
            <p:ph sz="quarter" idx="4"/>
          </p:nvPr>
        </p:nvSpPr>
        <p:spPr>
          <a:xfrm>
            <a:off x="4629150" y="2505075"/>
            <a:ext cx="3887391"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fld id="{27842548-84F6-42CB-9865-ED31DA31A4AC}" type="datetime1">
              <a:rPr lang="en-US" altLang="en-US" smtClean="0"/>
              <a:pPr>
                <a:defRPr/>
              </a:pPr>
              <a:t>8/24/2020</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a:xfrm>
            <a:off x="8676456" y="6356350"/>
            <a:ext cx="342950" cy="365125"/>
          </a:xfrm>
        </p:spPr>
        <p:txBody>
          <a:bodyPr/>
          <a:lstStyle>
            <a:lvl1pPr>
              <a:defRPr sz="1050" b="1"/>
            </a:lvl1pPr>
          </a:lstStyle>
          <a:p>
            <a:pPr>
              <a:defRPr/>
            </a:pPr>
            <a:fld id="{806F8076-3A8E-4B46-B4F5-C8C360422376}" type="slidenum">
              <a:rPr lang="en-US" altLang="en-US" smtClean="0"/>
              <a:pPr>
                <a:defRPr/>
              </a:pPr>
              <a:t>‹#›</a:t>
            </a:fld>
            <a:endParaRPr lang="en-US" altLang="en-US" dirty="0"/>
          </a:p>
        </p:txBody>
      </p:sp>
    </p:spTree>
    <p:extLst>
      <p:ext uri="{BB962C8B-B14F-4D97-AF65-F5344CB8AC3E}">
        <p14:creationId xmlns:p14="http://schemas.microsoft.com/office/powerpoint/2010/main" xmlns="" val="139840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8520" y="-33104"/>
            <a:ext cx="9252520" cy="1325563"/>
          </a:xfrm>
        </p:spPr>
        <p:txBody>
          <a:bodyPr/>
          <a:lstStyle>
            <a:lvl1pPr algn="ctr">
              <a:defRPr sz="4000" b="1">
                <a:solidFill>
                  <a:srgbClr val="D15900"/>
                </a:solidFill>
                <a:effectLst>
                  <a:outerShdw blurRad="50800" dist="38100" dir="5400000" algn="t" rotWithShape="0">
                    <a:prstClr val="black">
                      <a:alpha val="40000"/>
                    </a:prstClr>
                  </a:outerShdw>
                </a:effectLst>
                <a:latin typeface="Arial" panose="020B0604020202020204" pitchFamily="34" charset="0"/>
                <a:cs typeface="Arial" panose="020B0604020202020204" pitchFamily="34" charset="0"/>
              </a:defRPr>
            </a:lvl1pPr>
          </a:lstStyle>
          <a:p>
            <a:r>
              <a:rPr lang="en-US" dirty="0"/>
              <a:t>Click to enter Heading</a:t>
            </a:r>
          </a:p>
        </p:txBody>
      </p:sp>
      <p:sp>
        <p:nvSpPr>
          <p:cNvPr id="3" name="Date Placeholder 3"/>
          <p:cNvSpPr>
            <a:spLocks noGrp="1"/>
          </p:cNvSpPr>
          <p:nvPr>
            <p:ph type="dt" sz="half" idx="10"/>
          </p:nvPr>
        </p:nvSpPr>
        <p:spPr/>
        <p:txBody>
          <a:bodyPr/>
          <a:lstStyle>
            <a:lvl1pPr>
              <a:defRPr/>
            </a:lvl1pPr>
          </a:lstStyle>
          <a:p>
            <a:pPr>
              <a:defRPr/>
            </a:pPr>
            <a:fld id="{D909C6D0-C4B2-4B79-8281-4B0BBDC0C753}" type="datetime1">
              <a:rPr lang="en-US" altLang="en-US" smtClean="0"/>
              <a:pPr>
                <a:defRPr/>
              </a:pPr>
              <a:t>8/24/2020</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a:xfrm>
            <a:off x="8547174" y="6356350"/>
            <a:ext cx="414958" cy="365125"/>
          </a:xfrm>
        </p:spPr>
        <p:txBody>
          <a:bodyPr/>
          <a:lstStyle>
            <a:lvl1pPr>
              <a:defRPr sz="1050" b="1">
                <a:solidFill>
                  <a:schemeClr val="tx1"/>
                </a:solidFill>
              </a:defRPr>
            </a:lvl1pPr>
          </a:lstStyle>
          <a:p>
            <a:pPr>
              <a:defRPr/>
            </a:pPr>
            <a:fld id="{A366BFC1-2C5E-46C1-BDEF-7A7A2330CF33}" type="slidenum">
              <a:rPr lang="en-US" altLang="en-US" smtClean="0"/>
              <a:pPr>
                <a:defRPr/>
              </a:pPr>
              <a:t>‹#›</a:t>
            </a:fld>
            <a:endParaRPr lang="en-US" altLang="en-US" dirty="0"/>
          </a:p>
        </p:txBody>
      </p:sp>
    </p:spTree>
    <p:extLst>
      <p:ext uri="{BB962C8B-B14F-4D97-AF65-F5344CB8AC3E}">
        <p14:creationId xmlns:p14="http://schemas.microsoft.com/office/powerpoint/2010/main" xmlns="" val="123772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5CF3B9-10B1-49C4-A767-82CE7696D4A1}" type="datetime1">
              <a:rPr lang="en-US" altLang="en-US" smtClean="0"/>
              <a:pPr>
                <a:defRPr/>
              </a:pPr>
              <a:t>8/24/2020</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a:xfrm>
            <a:off x="8515350" y="6375400"/>
            <a:ext cx="414958" cy="365125"/>
          </a:xfrm>
        </p:spPr>
        <p:txBody>
          <a:bodyPr/>
          <a:lstStyle>
            <a:lvl1pPr>
              <a:defRPr sz="1050" b="1">
                <a:solidFill>
                  <a:schemeClr val="tx1"/>
                </a:solidFill>
              </a:defRPr>
            </a:lvl1pPr>
          </a:lstStyle>
          <a:p>
            <a:pPr>
              <a:defRPr/>
            </a:pPr>
            <a:fld id="{8DAE5F84-E312-425D-9DEB-2BEEBC90EA2A}" type="slidenum">
              <a:rPr lang="en-US" altLang="en-US" smtClean="0"/>
              <a:pPr>
                <a:defRPr/>
              </a:pPr>
              <a:t>‹#›</a:t>
            </a:fld>
            <a:endParaRPr lang="en-US" altLang="en-US" dirty="0"/>
          </a:p>
        </p:txBody>
      </p:sp>
    </p:spTree>
    <p:extLst>
      <p:ext uri="{BB962C8B-B14F-4D97-AF65-F5344CB8AC3E}">
        <p14:creationId xmlns:p14="http://schemas.microsoft.com/office/powerpoint/2010/main" xmlns="" val="404457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9E219C6-9DCD-4B25-8045-661A28C93840}" type="datetime1">
              <a:rPr lang="en-US" altLang="en-US" smtClean="0"/>
              <a:pPr>
                <a:defRPr/>
              </a:pPr>
              <a:t>8/24/2020</a:t>
            </a:fld>
            <a:endParaRPr lang="en-US" alt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DFFE2B6-938D-47C6-8A9B-DD6FD95CA4F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5" r:id="rId1"/>
    <p:sldLayoutId id="2147483745" r:id="rId2"/>
    <p:sldLayoutId id="2147483757" r:id="rId3"/>
    <p:sldLayoutId id="2147483756" r:id="rId4"/>
    <p:sldLayoutId id="2147483746" r:id="rId5"/>
    <p:sldLayoutId id="2147483747" r:id="rId6"/>
    <p:sldLayoutId id="2147483748" r:id="rId7"/>
    <p:sldLayoutId id="2147483749" r:id="rId8"/>
    <p:sldLayoutId id="2147483750" r:id="rId9"/>
    <p:sldLayoutId id="2147483758" r:id="rId10"/>
    <p:sldLayoutId id="2147483751" r:id="rId11"/>
    <p:sldLayoutId id="2147483752" r:id="rId12"/>
    <p:sldLayoutId id="2147483753" r:id="rId13"/>
    <p:sldLayoutId id="2147483754" r:id="rId14"/>
  </p:sldLayoutIdLst>
  <p:hf hdr="0" ftr="0" dt="0"/>
  <p:txStyles>
    <p:titleStyle>
      <a:lvl1pPr algn="ctr" defTabSz="685800" rtl="0" eaLnBrk="0" fontAlgn="base" hangingPunct="0">
        <a:lnSpc>
          <a:spcPct val="90000"/>
        </a:lnSpc>
        <a:spcBef>
          <a:spcPct val="0"/>
        </a:spcBef>
        <a:spcAft>
          <a:spcPct val="0"/>
        </a:spcAft>
        <a:defRPr lang="en-US" sz="4000" b="1" kern="1200" smtClean="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eaLnBrk="1" fontAlgn="auto" hangingPunct="1">
              <a:spcBef>
                <a:spcPts val="0"/>
              </a:spcBef>
              <a:spcAft>
                <a:spcPts val="0"/>
              </a:spcAft>
            </a:pPr>
            <a:fld id="{F76BF36D-4BBF-4820-A055-62E602DF9473}" type="datetime1">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2020/08/24</a:t>
            </a:fld>
            <a:endParaRPr lang="en-ZA">
              <a:solidFill>
                <a:prstClr val="black">
                  <a:tint val="75000"/>
                </a:prstClr>
              </a:solidFill>
              <a:latin typeface="Calibri" panose="020F0502020204030204"/>
              <a:ea typeface="+mn-ea"/>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eaLnBrk="1" fontAlgn="auto" hangingPunct="1">
              <a:spcBef>
                <a:spcPts val="0"/>
              </a:spcBef>
              <a:spcAft>
                <a:spcPts val="0"/>
              </a:spcAft>
            </a:pPr>
            <a:endParaRPr lang="en-ZA">
              <a:solidFill>
                <a:prstClr val="black">
                  <a:tint val="75000"/>
                </a:prstClr>
              </a:solidFill>
              <a:latin typeface="Calibri" panose="020F0502020204030204"/>
              <a:ea typeface="+mn-ea"/>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eaLnBrk="1" fontAlgn="auto" hangingPunct="1">
              <a:spcBef>
                <a:spcPts val="0"/>
              </a:spcBef>
              <a:spcAft>
                <a:spcPts val="0"/>
              </a:spcAft>
            </a:pPr>
            <a:fld id="{26B1AF27-859B-4FF8-B771-80D758C40D2B}" type="slidenum">
              <a:rPr lang="en-ZA" smtClean="0">
                <a:solidFill>
                  <a:prstClr val="black">
                    <a:tint val="75000"/>
                  </a:prstClr>
                </a:solidFill>
                <a:latin typeface="Calibri" panose="020F0502020204030204"/>
                <a:ea typeface="+mn-ea"/>
              </a:rPr>
              <a:pPr defTabSz="685800" eaLnBrk="1" fontAlgn="auto" hangingPunct="1">
                <a:spcBef>
                  <a:spcPts val="0"/>
                </a:spcBef>
                <a:spcAft>
                  <a:spcPts val="0"/>
                </a:spcAft>
              </a:pPr>
              <a:t>‹#›</a:t>
            </a:fld>
            <a:endParaRPr lang="en-ZA">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xmlns="" val="3797744440"/>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412776"/>
            <a:ext cx="5648300" cy="1800200"/>
          </a:xfrm>
        </p:spPr>
        <p:txBody>
          <a:bodyPr/>
          <a:lstStyle/>
          <a:p>
            <a:r>
              <a:rPr lang="en-US" sz="2800" dirty="0"/>
              <a:t>STATE OF MALUTI-A-PHOFUNG</a:t>
            </a:r>
            <a:br>
              <a:rPr lang="en-US" sz="2800" dirty="0"/>
            </a:br>
            <a:r>
              <a:rPr lang="en-US" sz="2800" dirty="0"/>
              <a:t>LOCAL MUNICIPALITY</a:t>
            </a:r>
          </a:p>
        </p:txBody>
      </p:sp>
      <p:sp>
        <p:nvSpPr>
          <p:cNvPr id="3" name="Subtitle 2"/>
          <p:cNvSpPr>
            <a:spLocks noGrp="1"/>
          </p:cNvSpPr>
          <p:nvPr>
            <p:ph type="subTitle" idx="1"/>
          </p:nvPr>
        </p:nvSpPr>
        <p:spPr>
          <a:xfrm>
            <a:off x="683568" y="3212976"/>
            <a:ext cx="5403038" cy="720080"/>
          </a:xfrm>
          <a:ln>
            <a:solidFill>
              <a:schemeClr val="tx1"/>
            </a:solidFill>
          </a:ln>
        </p:spPr>
        <p:txBody>
          <a:bodyPr/>
          <a:lstStyle/>
          <a:p>
            <a:r>
              <a:rPr lang="en-US" sz="2400" dirty="0"/>
              <a:t>Presentation to the CoGTA Portfolio Committee</a:t>
            </a:r>
          </a:p>
        </p:txBody>
      </p:sp>
      <p:sp>
        <p:nvSpPr>
          <p:cNvPr id="4" name="Content Placeholder 3"/>
          <p:cNvSpPr>
            <a:spLocks noGrp="1"/>
          </p:cNvSpPr>
          <p:nvPr>
            <p:ph sz="quarter" idx="13"/>
          </p:nvPr>
        </p:nvSpPr>
        <p:spPr>
          <a:xfrm>
            <a:off x="667328" y="4077072"/>
            <a:ext cx="6264696" cy="1512168"/>
          </a:xfrm>
        </p:spPr>
        <p:txBody>
          <a:bodyPr/>
          <a:lstStyle/>
          <a:p>
            <a:r>
              <a:rPr lang="en-US" sz="1200" dirty="0"/>
              <a:t>Presenter: Ms. M. Kgomo/Ms. S. Gelderblom</a:t>
            </a:r>
          </a:p>
          <a:p>
            <a:r>
              <a:rPr lang="en-US" sz="1200" dirty="0"/>
              <a:t>Time: </a:t>
            </a:r>
            <a:r>
              <a:rPr lang="en-US" sz="1200" dirty="0" smtClean="0"/>
              <a:t>09H00</a:t>
            </a:r>
            <a:endParaRPr lang="en-US" sz="1200" dirty="0"/>
          </a:p>
          <a:p>
            <a:r>
              <a:rPr lang="en-US" sz="1200" dirty="0"/>
              <a:t>Date: 25 August 2020</a:t>
            </a:r>
          </a:p>
          <a:p>
            <a:r>
              <a:rPr lang="en-US" sz="1200" dirty="0"/>
              <a:t>Virtual Meeting</a:t>
            </a:r>
          </a:p>
        </p:txBody>
      </p:sp>
    </p:spTree>
    <p:extLst>
      <p:ext uri="{BB962C8B-B14F-4D97-AF65-F5344CB8AC3E}">
        <p14:creationId xmlns:p14="http://schemas.microsoft.com/office/powerpoint/2010/main" xmlns="" val="993177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1"/>
            <a:ext cx="8352928" cy="576064"/>
          </a:xfrm>
          <a:ln>
            <a:solidFill>
              <a:schemeClr val="tx1"/>
            </a:solidFill>
          </a:ln>
        </p:spPr>
        <p:txBody>
          <a:bodyPr/>
          <a:lstStyle/>
          <a:p>
            <a:r>
              <a:rPr lang="en-US" sz="2600" dirty="0"/>
              <a:t>GOVERNANCE</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10</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395536" y="980728"/>
            <a:ext cx="8352928" cy="5632311"/>
          </a:xfrm>
          <a:prstGeom prst="rect">
            <a:avLst/>
          </a:prstGeom>
          <a:noFill/>
          <a:ln>
            <a:solidFill>
              <a:schemeClr val="tx1"/>
            </a:solidFill>
          </a:ln>
        </p:spPr>
        <p:txBody>
          <a:bodyPr wrap="square" rtlCol="0">
            <a:spAutoFit/>
          </a:bodyPr>
          <a:lstStyle/>
          <a:p>
            <a:pPr algn="just"/>
            <a:r>
              <a:rPr lang="en-ZA" sz="2000" b="1" dirty="0"/>
              <a:t>Audit outcomes</a:t>
            </a:r>
          </a:p>
          <a:p>
            <a:pPr marL="357188" indent="-357188" algn="just">
              <a:buFont typeface="Arial" panose="020B0604020202020204" pitchFamily="34" charset="0"/>
              <a:buChar char="•"/>
            </a:pPr>
            <a:r>
              <a:rPr lang="en-ZA" sz="2000" dirty="0"/>
              <a:t>The outcome for 2016 was Qualified and the basis was on receivables from exchange transactions and lack of audit evidence on repairs and maintenance.</a:t>
            </a:r>
          </a:p>
          <a:p>
            <a:pPr marL="357188" indent="-357188" algn="just">
              <a:buFont typeface="Arial" panose="020B0604020202020204" pitchFamily="34" charset="0"/>
              <a:buChar char="•"/>
            </a:pPr>
            <a:r>
              <a:rPr lang="en-ZA" sz="2000" dirty="0"/>
              <a:t>The Auditor-General report 2018/19 indicated that the municipality has not submitted its Annual Financial Statements (AFS) on time for two consecutive years. </a:t>
            </a:r>
          </a:p>
          <a:p>
            <a:pPr marL="357188" indent="-357188" algn="just">
              <a:buFont typeface="Arial" panose="020B0604020202020204" pitchFamily="34" charset="0"/>
              <a:buChar char="•"/>
            </a:pPr>
            <a:r>
              <a:rPr lang="en-US" sz="2000" dirty="0"/>
              <a:t>Institutional instability contributed to the delay in submission of financial statements and compliance with legislation on financial reporting </a:t>
            </a:r>
          </a:p>
          <a:p>
            <a:pPr marL="357188" indent="-357188" algn="just">
              <a:buFont typeface="Arial" panose="020B0604020202020204" pitchFamily="34" charset="0"/>
              <a:buChar char="•"/>
            </a:pPr>
            <a:r>
              <a:rPr lang="en-ZA" sz="2000" dirty="0"/>
              <a:t>The joint interventions team addressed the two-year AFS backlog. As such, the 2017/18 AFS was completed during November 2019 and submitted to the Auditor-General on 6 February 2020 for auditing.  The finalisation of 207/18 is at the advanced stage.</a:t>
            </a:r>
            <a:endParaRPr lang="en-US" sz="2000" dirty="0"/>
          </a:p>
          <a:p>
            <a:pPr algn="just"/>
            <a:endParaRPr lang="en-US" sz="2000" b="1" dirty="0"/>
          </a:p>
          <a:p>
            <a:pPr algn="just"/>
            <a:r>
              <a:rPr lang="en-ZA" sz="2000" b="1" dirty="0"/>
              <a:t>Approval of the IDP and budget</a:t>
            </a:r>
          </a:p>
          <a:p>
            <a:pPr marL="285750" indent="-285750" algn="just">
              <a:buFont typeface="Arial" panose="020B0604020202020204" pitchFamily="34" charset="0"/>
              <a:buChar char="•"/>
            </a:pPr>
            <a:r>
              <a:rPr lang="en-ZA" sz="2000" dirty="0"/>
              <a:t>The 2020/21 IDP has been adopted</a:t>
            </a:r>
          </a:p>
          <a:p>
            <a:pPr marL="285750" indent="-285750" algn="just">
              <a:buFont typeface="Arial" panose="020B0604020202020204" pitchFamily="34" charset="0"/>
              <a:buChar char="•"/>
            </a:pPr>
            <a:r>
              <a:rPr lang="en-ZA" sz="2000" dirty="0"/>
              <a:t>The 2020/21 budget has been adopted</a:t>
            </a:r>
          </a:p>
        </p:txBody>
      </p:sp>
    </p:spTree>
    <p:extLst>
      <p:ext uri="{BB962C8B-B14F-4D97-AF65-F5344CB8AC3E}">
        <p14:creationId xmlns:p14="http://schemas.microsoft.com/office/powerpoint/2010/main" xmlns="" val="1641006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1"/>
            <a:ext cx="8352928" cy="432048"/>
          </a:xfrm>
          <a:ln>
            <a:solidFill>
              <a:schemeClr val="tx1"/>
            </a:solidFill>
          </a:ln>
        </p:spPr>
        <p:txBody>
          <a:bodyPr/>
          <a:lstStyle/>
          <a:p>
            <a:r>
              <a:rPr lang="en-US" sz="2600" dirty="0"/>
              <a:t>GOVERNANCE</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11</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395536" y="720462"/>
            <a:ext cx="8352928" cy="5632311"/>
          </a:xfrm>
          <a:prstGeom prst="rect">
            <a:avLst/>
          </a:prstGeom>
          <a:noFill/>
          <a:ln>
            <a:solidFill>
              <a:schemeClr val="tx1"/>
            </a:solidFill>
          </a:ln>
        </p:spPr>
        <p:txBody>
          <a:bodyPr wrap="square" rtlCol="0">
            <a:spAutoFit/>
          </a:bodyPr>
          <a:lstStyle/>
          <a:p>
            <a:pPr algn="just"/>
            <a:r>
              <a:rPr lang="en-ZA" b="1" dirty="0"/>
              <a:t>Litigations</a:t>
            </a:r>
            <a:r>
              <a:rPr lang="en-ZA" dirty="0"/>
              <a:t> </a:t>
            </a:r>
          </a:p>
          <a:p>
            <a:pPr marL="357188" indent="-357188" algn="just">
              <a:buFont typeface="Arial" panose="020B0604020202020204" pitchFamily="34" charset="0"/>
              <a:buChar char="•"/>
            </a:pPr>
            <a:r>
              <a:rPr lang="en-ZA" dirty="0"/>
              <a:t>On 21 July 2020, Eskom attached the bank account of Maluti-A-Phofung (for </a:t>
            </a:r>
            <a:r>
              <a:rPr lang="en-ZA" b="1" dirty="0"/>
              <a:t>outstanding debt of R5.3b</a:t>
            </a:r>
            <a:r>
              <a:rPr lang="en-ZA" dirty="0"/>
              <a:t>). </a:t>
            </a:r>
          </a:p>
          <a:p>
            <a:pPr marL="357188" indent="-357188" algn="just">
              <a:buFont typeface="Arial" panose="020B0604020202020204" pitchFamily="34" charset="0"/>
              <a:buChar char="•"/>
            </a:pPr>
            <a:r>
              <a:rPr lang="en-ZA" dirty="0"/>
              <a:t>The funds attached were to the value of Attached </a:t>
            </a:r>
            <a:r>
              <a:rPr lang="en-ZA" b="1" dirty="0"/>
              <a:t>R134M</a:t>
            </a:r>
            <a:r>
              <a:rPr lang="en-ZA" dirty="0"/>
              <a:t> </a:t>
            </a:r>
          </a:p>
          <a:p>
            <a:pPr marL="357188" indent="-357188" algn="just">
              <a:buFont typeface="Arial" panose="020B0604020202020204" pitchFamily="34" charset="0"/>
              <a:buChar char="•"/>
            </a:pPr>
            <a:r>
              <a:rPr lang="en-ZA" dirty="0"/>
              <a:t>Eskom and the municipality reached an agreement on 25 July 2020 to partially release some of the funds in the account to enable the municipality to meet its operational obligations. </a:t>
            </a:r>
          </a:p>
          <a:p>
            <a:pPr marL="357188" indent="-357188" algn="just">
              <a:buFont typeface="Arial" panose="020B0604020202020204" pitchFamily="34" charset="0"/>
              <a:buChar char="•"/>
            </a:pPr>
            <a:r>
              <a:rPr lang="en-ZA" dirty="0"/>
              <a:t>As part of this agreement (made an order of court), the parties were to conclude an agreement before 7 August 2020 that sought to settle the outstanding </a:t>
            </a:r>
            <a:r>
              <a:rPr lang="en-ZA" b="1" dirty="0"/>
              <a:t>R5,3b</a:t>
            </a:r>
            <a:r>
              <a:rPr lang="en-ZA" dirty="0"/>
              <a:t> debt.</a:t>
            </a:r>
          </a:p>
          <a:p>
            <a:pPr marL="357188" indent="-357188" algn="just">
              <a:buFont typeface="Arial" panose="020B0604020202020204" pitchFamily="34" charset="0"/>
              <a:buChar char="•"/>
            </a:pPr>
            <a:r>
              <a:rPr lang="en-ZA" dirty="0"/>
              <a:t>The agreement was not signed because Eskom wants the input of the IMTT on the matter and the agreement to be made in court.</a:t>
            </a:r>
          </a:p>
          <a:p>
            <a:pPr marL="357188" indent="-357188" algn="just">
              <a:buFont typeface="Arial" panose="020B0604020202020204" pitchFamily="34" charset="0"/>
              <a:buChar char="•"/>
            </a:pPr>
            <a:r>
              <a:rPr lang="en-ZA" dirty="0"/>
              <a:t>A business company (ALPLA) litigated against the municipality  (</a:t>
            </a:r>
            <a:r>
              <a:rPr lang="en-ZA" b="1" dirty="0"/>
              <a:t>continuous interruption of electricity supply in the SEZ</a:t>
            </a:r>
            <a:r>
              <a:rPr lang="en-ZA" dirty="0"/>
              <a:t>). </a:t>
            </a:r>
          </a:p>
          <a:p>
            <a:pPr marL="357188" indent="-357188" algn="just">
              <a:buFont typeface="Arial" panose="020B0604020202020204" pitchFamily="34" charset="0"/>
              <a:buChar char="•"/>
            </a:pPr>
            <a:r>
              <a:rPr lang="en-ZA" dirty="0"/>
              <a:t>The court issued an interim order of contempt against senior management and officials of the municipality.  </a:t>
            </a:r>
          </a:p>
          <a:p>
            <a:pPr marL="285750" indent="-285750" algn="just">
              <a:buFont typeface="Arial" panose="020B0604020202020204" pitchFamily="34" charset="0"/>
              <a:buChar char="•"/>
            </a:pPr>
            <a:r>
              <a:rPr lang="en-ZA" dirty="0"/>
              <a:t>On 30 July 2020 the court indefinitely postponed this matter and instructed ALPLA, Eskom &amp; the municipality </a:t>
            </a:r>
            <a:r>
              <a:rPr lang="en-ZA" dirty="0" smtClean="0"/>
              <a:t>to enter </a:t>
            </a:r>
            <a:r>
              <a:rPr lang="en-ZA" dirty="0"/>
              <a:t>into an agreement before the end of August 2020 that committed to ensuring no electricity interruptions at the business. </a:t>
            </a:r>
            <a:r>
              <a:rPr lang="en-ZA" dirty="0" smtClean="0"/>
              <a:t>The </a:t>
            </a:r>
            <a:r>
              <a:rPr lang="en-ZA" dirty="0"/>
              <a:t>matter is still pending in court.</a:t>
            </a:r>
          </a:p>
        </p:txBody>
      </p:sp>
    </p:spTree>
    <p:extLst>
      <p:ext uri="{BB962C8B-B14F-4D97-AF65-F5344CB8AC3E}">
        <p14:creationId xmlns:p14="http://schemas.microsoft.com/office/powerpoint/2010/main" xmlns="" val="739098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352928" cy="687611"/>
          </a:xfrm>
          <a:ln>
            <a:solidFill>
              <a:schemeClr val="tx1"/>
            </a:solidFill>
          </a:ln>
        </p:spPr>
        <p:txBody>
          <a:bodyPr/>
          <a:lstStyle/>
          <a:p>
            <a:r>
              <a:rPr lang="en-US" sz="2600" dirty="0"/>
              <a:t>GOVERNANCE</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12</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395536" y="1124744"/>
            <a:ext cx="8352928" cy="4924425"/>
          </a:xfrm>
          <a:prstGeom prst="rect">
            <a:avLst/>
          </a:prstGeom>
          <a:noFill/>
          <a:ln>
            <a:solidFill>
              <a:schemeClr val="tx1"/>
            </a:solidFill>
          </a:ln>
        </p:spPr>
        <p:txBody>
          <a:bodyPr wrap="square" rtlCol="0">
            <a:spAutoFit/>
          </a:bodyPr>
          <a:lstStyle/>
          <a:p>
            <a:pPr algn="just"/>
            <a:r>
              <a:rPr lang="en-ZA" sz="2000" b="1" dirty="0"/>
              <a:t>Litigations continued</a:t>
            </a:r>
          </a:p>
          <a:p>
            <a:pPr marL="285750" indent="-285750" algn="just">
              <a:buFont typeface="Arial" panose="020B0604020202020204" pitchFamily="34" charset="0"/>
              <a:buChar char="•"/>
            </a:pPr>
            <a:r>
              <a:rPr lang="en-ZA" sz="2000" dirty="0"/>
              <a:t>The Minister of CoGTA established a Consultative C</a:t>
            </a:r>
            <a:r>
              <a:rPr lang="en-US" sz="2000" dirty="0"/>
              <a:t>ommittee pursuant to a Settlement Agreement delivered by the Free State Division of the High Court, in a matter brought before the Court by the Harrismith Business Forum (HBF) against the Maluti a Phofung Local Municipality. </a:t>
            </a:r>
          </a:p>
          <a:p>
            <a:pPr marL="285750" indent="-285750" algn="just">
              <a:buFont typeface="Arial" panose="020B0604020202020204" pitchFamily="34" charset="0"/>
              <a:buChar char="•"/>
            </a:pPr>
            <a:r>
              <a:rPr lang="en-US" sz="2000" dirty="0"/>
              <a:t>The HBF took the municipality to Court on account of </a:t>
            </a:r>
            <a:r>
              <a:rPr lang="en-US" sz="2000" b="1" dirty="0"/>
              <a:t>intermittent electricity supply. </a:t>
            </a:r>
            <a:endParaRPr lang="en-US" sz="2000" b="1" i="1" dirty="0"/>
          </a:p>
          <a:p>
            <a:pPr algn="just"/>
            <a:endParaRPr lang="en-ZA" sz="2000" dirty="0"/>
          </a:p>
          <a:p>
            <a:pPr algn="just"/>
            <a:r>
              <a:rPr lang="en-ZA" sz="2000" b="1" dirty="0"/>
              <a:t>Fraud and corruption</a:t>
            </a:r>
          </a:p>
          <a:p>
            <a:pPr marL="357188" indent="-357188" algn="just">
              <a:buFont typeface="Arial" panose="020B0604020202020204" pitchFamily="34" charset="0"/>
              <a:buChar char="•"/>
            </a:pPr>
            <a:r>
              <a:rPr lang="en-ZA" sz="2000" dirty="0"/>
              <a:t>The hawks investigated a case of </a:t>
            </a:r>
            <a:r>
              <a:rPr lang="en-US" sz="2000" dirty="0"/>
              <a:t>fraud relating to </a:t>
            </a:r>
            <a:r>
              <a:rPr lang="en-US" sz="2000" b="1" dirty="0"/>
              <a:t>the misuse of official petrol cards.</a:t>
            </a:r>
          </a:p>
          <a:p>
            <a:pPr marL="357188" indent="-357188" algn="just">
              <a:buFont typeface="Arial" panose="020B0604020202020204" pitchFamily="34" charset="0"/>
              <a:buChar char="•"/>
            </a:pPr>
            <a:r>
              <a:rPr lang="en-US" sz="2000" dirty="0"/>
              <a:t>The amount involved is R500 000 and the matter is in Court</a:t>
            </a:r>
          </a:p>
          <a:p>
            <a:pPr algn="just"/>
            <a:endParaRPr lang="en-US" dirty="0"/>
          </a:p>
          <a:p>
            <a:pPr marL="357188" indent="-357188" algn="just">
              <a:buFont typeface="Arial" panose="020B0604020202020204" pitchFamily="34" charset="0"/>
              <a:buChar char="•"/>
            </a:pPr>
            <a:endParaRPr lang="en-ZA" dirty="0"/>
          </a:p>
          <a:p>
            <a:pPr marL="285750"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xmlns="" val="2269829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MUNICIPAL ADMINISTRATION</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13</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545281" y="1037049"/>
            <a:ext cx="8214543" cy="5632311"/>
          </a:xfrm>
          <a:prstGeom prst="rect">
            <a:avLst/>
          </a:prstGeom>
          <a:noFill/>
          <a:ln>
            <a:solidFill>
              <a:schemeClr val="tx1"/>
            </a:solidFill>
          </a:ln>
        </p:spPr>
        <p:txBody>
          <a:bodyPr wrap="square" rtlCol="0">
            <a:spAutoFit/>
          </a:bodyPr>
          <a:lstStyle/>
          <a:p>
            <a:pPr algn="just"/>
            <a:r>
              <a:rPr lang="en-US" b="1" dirty="0"/>
              <a:t>Vacancies in critical positions</a:t>
            </a:r>
          </a:p>
          <a:p>
            <a:pPr marL="285750" indent="-285750" algn="just">
              <a:buFont typeface="Arial" panose="020B0604020202020204" pitchFamily="34" charset="0"/>
              <a:buChar char="•"/>
            </a:pPr>
            <a:r>
              <a:rPr lang="en-GB" dirty="0"/>
              <a:t>The current vacancy rate is very high. All senior manager positions are still vacant except that of </a:t>
            </a:r>
            <a:r>
              <a:rPr lang="en-GB" dirty="0" smtClean="0"/>
              <a:t>the Municipal Manager </a:t>
            </a:r>
            <a:r>
              <a:rPr lang="en-GB" dirty="0"/>
              <a:t>and CFO</a:t>
            </a:r>
            <a:endParaRPr lang="en-US" dirty="0"/>
          </a:p>
          <a:p>
            <a:pPr marL="285750" indent="-285750" algn="just">
              <a:buFont typeface="Arial" panose="020B0604020202020204" pitchFamily="34" charset="0"/>
              <a:buChar char="•"/>
            </a:pPr>
            <a:r>
              <a:rPr lang="en-US" dirty="0"/>
              <a:t>At the end of March 2020, the Administrator, Mr Blake Mosley-Lefatola, vacated his position as Administrator. </a:t>
            </a:r>
          </a:p>
          <a:p>
            <a:pPr marL="285750" indent="-285750" algn="just">
              <a:buFont typeface="Arial" panose="020B0604020202020204" pitchFamily="34" charset="0"/>
              <a:buChar char="•"/>
            </a:pPr>
            <a:r>
              <a:rPr lang="en-US" dirty="0"/>
              <a:t>Mr Amos Goliath was subsequently appointed by the MEC responsible for CoGTA as an Administrator, with effect from 1 April 2020. Mr Goliath was part of the initial intervention team, supporting the Administrator, Mr Moses Moremi, on all Human Resource Development issues.</a:t>
            </a:r>
          </a:p>
          <a:p>
            <a:pPr marL="285750" indent="-285750" algn="just">
              <a:buFont typeface="Arial" panose="020B0604020202020204" pitchFamily="34" charset="0"/>
              <a:buChar char="•"/>
            </a:pPr>
            <a:r>
              <a:rPr lang="en-US" dirty="0"/>
              <a:t>On 26 March 2020, the Council of Maluti a Phofung LM approved the appointment of a Municipal Manager, Mr. FP Mothamaha and a Chief Financial Officer, Ms. MJ Mazinyo. The two incumbents assumed duty on 27 March 2020, bypassing due administrative processes. </a:t>
            </a:r>
          </a:p>
          <a:p>
            <a:pPr marL="285750" indent="-285750" algn="just">
              <a:buFont typeface="Arial" panose="020B0604020202020204" pitchFamily="34" charset="0"/>
              <a:buChar char="•"/>
            </a:pPr>
            <a:r>
              <a:rPr lang="en-US" dirty="0"/>
              <a:t>The two incumbents are both remunerated above the upper limits applicable for Maluti a Phofung as gazetted by the Department in 2018. (MM salary is R1.9 million per annum, whereas Maluti a Phofung LM is a Category 4 municipality with an upper limit of R1.496 887 per annum).</a:t>
            </a:r>
          </a:p>
          <a:p>
            <a:pPr algn="just"/>
            <a:r>
              <a:rPr lang="en-US" b="1" dirty="0"/>
              <a:t>Functionality of management structures</a:t>
            </a:r>
          </a:p>
          <a:p>
            <a:pPr marL="285750" indent="-285750" algn="just">
              <a:buFont typeface="Arial" panose="020B0604020202020204" pitchFamily="34" charset="0"/>
              <a:buChar char="•"/>
            </a:pPr>
            <a:r>
              <a:rPr lang="en-ZA" dirty="0"/>
              <a:t>With the assumption of duty by the new incumbents, followed strife, between the Troika, the newly appointed incumbents and the joint intervention team.</a:t>
            </a:r>
          </a:p>
        </p:txBody>
      </p:sp>
    </p:spTree>
    <p:extLst>
      <p:ext uri="{BB962C8B-B14F-4D97-AF65-F5344CB8AC3E}">
        <p14:creationId xmlns:p14="http://schemas.microsoft.com/office/powerpoint/2010/main" xmlns="" val="2875912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1" y="188640"/>
            <a:ext cx="8740426" cy="536849"/>
          </a:xfrm>
          <a:ln>
            <a:solidFill>
              <a:schemeClr val="tx1"/>
            </a:solidFill>
          </a:ln>
        </p:spPr>
        <p:txBody>
          <a:bodyPr/>
          <a:lstStyle/>
          <a:p>
            <a:r>
              <a:rPr lang="en-US" sz="2600" dirty="0"/>
              <a:t>MUNICIPAL ADMINISTRATION</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14</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251520" y="836712"/>
            <a:ext cx="8740427" cy="5909310"/>
          </a:xfrm>
          <a:prstGeom prst="rect">
            <a:avLst/>
          </a:prstGeom>
          <a:noFill/>
          <a:ln>
            <a:solidFill>
              <a:schemeClr val="tx1"/>
            </a:solidFill>
          </a:ln>
        </p:spPr>
        <p:txBody>
          <a:bodyPr wrap="square" rtlCol="0">
            <a:spAutoFit/>
          </a:bodyPr>
          <a:lstStyle/>
          <a:p>
            <a:pPr marL="285750" indent="-285750" algn="just">
              <a:buFont typeface="Arial" panose="020B0604020202020204" pitchFamily="34" charset="0"/>
              <a:buChar char="•"/>
            </a:pPr>
            <a:r>
              <a:rPr lang="en-US" dirty="0"/>
              <a:t>The details of the dysfunctional working relationships are highlighted in the close out report of the former Administrator, Mr B Mosley-Lefatola which was leaked and attracted negative media attention.</a:t>
            </a:r>
          </a:p>
          <a:p>
            <a:pPr algn="just"/>
            <a:r>
              <a:rPr lang="en-US" b="1" dirty="0"/>
              <a:t>Challenges</a:t>
            </a:r>
            <a:r>
              <a:rPr lang="en-US" dirty="0"/>
              <a:t> </a:t>
            </a:r>
          </a:p>
          <a:p>
            <a:pPr marL="285750" indent="-285750" algn="just">
              <a:buFont typeface="Arial" panose="020B0604020202020204" pitchFamily="34" charset="0"/>
              <a:buChar char="•"/>
            </a:pPr>
            <a:r>
              <a:rPr lang="en-US" dirty="0"/>
              <a:t>Developments beyond the former Administrator’s close out report included, the unceremonious expulsion of the new Administrator, Mr. A Goliath by Council, from the premises of the municipality and his removal as a signatory to the bank account of the municipality. </a:t>
            </a:r>
          </a:p>
          <a:p>
            <a:pPr marL="285750" indent="-285750" algn="just">
              <a:buFont typeface="Arial" panose="020B0604020202020204" pitchFamily="34" charset="0"/>
              <a:buChar char="•"/>
              <a:defRPr/>
            </a:pPr>
            <a:r>
              <a:rPr lang="en-ZA" dirty="0"/>
              <a:t>A new organogram has been developed but still must be </a:t>
            </a:r>
            <a:r>
              <a:rPr lang="en-GB" dirty="0"/>
              <a:t>reviewed in to consider the current financial state of the municipality and streamlines the overall organisational structure within the available budget. </a:t>
            </a:r>
          </a:p>
          <a:p>
            <a:pPr marL="285750" indent="-285750" algn="just">
              <a:buFont typeface="Arial" panose="020B0604020202020204" pitchFamily="34" charset="0"/>
              <a:buChar char="•"/>
              <a:defRPr/>
            </a:pPr>
            <a:r>
              <a:rPr lang="en-GB" dirty="0"/>
              <a:t>All positions created in the organisational structure are not funded and some positions </a:t>
            </a:r>
            <a:r>
              <a:rPr lang="en-US" dirty="0"/>
              <a:t>are redundant and must be abolished. </a:t>
            </a:r>
          </a:p>
          <a:p>
            <a:pPr marL="285750" indent="-285750" algn="just">
              <a:buFont typeface="Arial" panose="020B0604020202020204" pitchFamily="34" charset="0"/>
              <a:buChar char="•"/>
              <a:defRPr/>
            </a:pPr>
            <a:r>
              <a:rPr lang="en-US" dirty="0"/>
              <a:t>An audit and/or review of Maluti Water is very critical because it is a liability to the municipality</a:t>
            </a:r>
          </a:p>
          <a:p>
            <a:pPr marL="285750" indent="-285750" algn="just">
              <a:buFont typeface="Arial" panose="020B0604020202020204" pitchFamily="34" charset="0"/>
              <a:buChar char="•"/>
              <a:defRPr/>
            </a:pPr>
            <a:r>
              <a:rPr lang="en-GB" dirty="0"/>
              <a:t>There have been situations of disregard for recruitment legislation, </a:t>
            </a:r>
            <a:r>
              <a:rPr lang="en-US" dirty="0"/>
              <a:t>policies and processes (appointment of 500 by former executive mayor)</a:t>
            </a:r>
          </a:p>
          <a:p>
            <a:pPr marL="285750" indent="-285750" algn="just">
              <a:buFont typeface="Arial" panose="020B0604020202020204" pitchFamily="34" charset="0"/>
              <a:buChar char="•"/>
              <a:defRPr/>
            </a:pPr>
            <a:r>
              <a:rPr lang="en-ZA" dirty="0"/>
              <a:t>There is no consequence management and there is need to establish a Municipal Disciplinary Board.</a:t>
            </a:r>
          </a:p>
          <a:p>
            <a:pPr marL="285750" indent="-285750" algn="just">
              <a:buFont typeface="Arial" panose="020B0604020202020204" pitchFamily="34" charset="0"/>
              <a:buChar char="•"/>
              <a:defRPr/>
            </a:pPr>
            <a:r>
              <a:rPr lang="en-GB" dirty="0"/>
              <a:t>Majority of employees within finance, technical services and supply chain do not comply with minimum competency levels. </a:t>
            </a:r>
          </a:p>
        </p:txBody>
      </p:sp>
    </p:spTree>
    <p:extLst>
      <p:ext uri="{BB962C8B-B14F-4D97-AF65-F5344CB8AC3E}">
        <p14:creationId xmlns:p14="http://schemas.microsoft.com/office/powerpoint/2010/main" xmlns="" val="213018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MUNICIPAL ADMINISTRATION</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15</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75581" y="1030147"/>
            <a:ext cx="8214543" cy="5632311"/>
          </a:xfrm>
          <a:prstGeom prst="rect">
            <a:avLst/>
          </a:prstGeom>
          <a:noFill/>
          <a:ln>
            <a:solidFill>
              <a:schemeClr val="tx1"/>
            </a:solidFill>
          </a:ln>
        </p:spPr>
        <p:txBody>
          <a:bodyPr wrap="square" rtlCol="0">
            <a:spAutoFit/>
          </a:bodyPr>
          <a:lstStyle/>
          <a:p>
            <a:pPr marL="285750" indent="-285750" algn="just">
              <a:buFont typeface="Arial" panose="020B0604020202020204" pitchFamily="34" charset="0"/>
              <a:buChar char="•"/>
              <a:defRPr/>
            </a:pPr>
            <a:r>
              <a:rPr lang="en-GB" dirty="0"/>
              <a:t>The municipality must conduct a skills audit to assess level of skills, knowledge and competency </a:t>
            </a:r>
            <a:r>
              <a:rPr lang="en-US" dirty="0"/>
              <a:t>across the </a:t>
            </a:r>
            <a:r>
              <a:rPr lang="en-US" dirty="0" smtClean="0"/>
              <a:t>board.</a:t>
            </a:r>
            <a:endParaRPr lang="en-US" dirty="0"/>
          </a:p>
          <a:p>
            <a:pPr marL="285750" indent="-285750" algn="just">
              <a:buFont typeface="Arial" panose="020B0604020202020204" pitchFamily="34" charset="0"/>
              <a:buChar char="•"/>
              <a:defRPr/>
            </a:pPr>
            <a:r>
              <a:rPr lang="en-GB" dirty="0"/>
              <a:t>There is need for to extend performance </a:t>
            </a:r>
            <a:r>
              <a:rPr lang="en-US" dirty="0"/>
              <a:t>management to all employees.</a:t>
            </a:r>
          </a:p>
          <a:p>
            <a:pPr marL="285750" indent="-285750" algn="just">
              <a:buFont typeface="Arial" panose="020B0604020202020204" pitchFamily="34" charset="0"/>
              <a:buChar char="•"/>
              <a:defRPr/>
            </a:pPr>
            <a:r>
              <a:rPr lang="en-GB" dirty="0"/>
              <a:t>Staff Discipline is a concern and there is poor management of overtime claims resulting in high employee costs and which also result in a culture of poor work ethics and weak management practises. </a:t>
            </a:r>
          </a:p>
          <a:p>
            <a:pPr marL="285750" indent="-285750" algn="just">
              <a:buFont typeface="Arial" panose="020B0604020202020204" pitchFamily="34" charset="0"/>
              <a:buChar char="•"/>
              <a:defRPr/>
            </a:pPr>
            <a:r>
              <a:rPr lang="en-GB" dirty="0"/>
              <a:t>There is a reported 116 sick days claimed, 42% of which are leave days without a medical certificate. This irregular leave has cost the +/-R60 million.</a:t>
            </a:r>
          </a:p>
          <a:p>
            <a:pPr marL="285750" indent="-285750" algn="just">
              <a:buFont typeface="Arial" panose="020B0604020202020204" pitchFamily="34" charset="0"/>
              <a:buChar char="•"/>
              <a:defRPr/>
            </a:pPr>
            <a:r>
              <a:rPr lang="en-GB" dirty="0"/>
              <a:t>There are high litigation costs and contract </a:t>
            </a:r>
            <a:r>
              <a:rPr lang="en-US" dirty="0"/>
              <a:t>management is inadequate.</a:t>
            </a:r>
          </a:p>
          <a:p>
            <a:pPr algn="just"/>
            <a:r>
              <a:rPr lang="en-ZA" b="1" dirty="0"/>
              <a:t>Requisite human capital</a:t>
            </a:r>
          </a:p>
          <a:p>
            <a:pPr marL="342900" indent="-342900" algn="just">
              <a:buFont typeface="Arial" panose="020B0604020202020204" pitchFamily="34" charset="0"/>
              <a:buChar char="•"/>
            </a:pPr>
            <a:r>
              <a:rPr lang="en-ZA" dirty="0"/>
              <a:t>Critical vacant positions in SCM and Budget office  </a:t>
            </a:r>
          </a:p>
          <a:p>
            <a:pPr algn="just"/>
            <a:r>
              <a:rPr lang="en-ZA" b="1" dirty="0"/>
              <a:t>Debts owed to and by municipality</a:t>
            </a:r>
          </a:p>
          <a:p>
            <a:pPr marL="357188" indent="-357188" algn="just">
              <a:buFont typeface="Arial" panose="020B0604020202020204" pitchFamily="34" charset="0"/>
              <a:buChar char="•"/>
            </a:pPr>
            <a:r>
              <a:rPr lang="en-ZA" dirty="0"/>
              <a:t>Total outstanding creditors amounts to R7 billion of which R6.5 billion is older than 30 days. Other creditors as at end June 2020 are:</a:t>
            </a:r>
          </a:p>
          <a:p>
            <a:pPr marL="630238" indent="-357188" algn="just">
              <a:buFont typeface="Wingdings" panose="05000000000000000000" pitchFamily="2" charset="2"/>
              <a:buChar char="ü"/>
            </a:pPr>
            <a:r>
              <a:rPr lang="en-ZA" dirty="0"/>
              <a:t>Eskom is owed R5,3b</a:t>
            </a:r>
          </a:p>
          <a:p>
            <a:pPr marL="630238" indent="-357188" algn="just">
              <a:buFont typeface="Wingdings" panose="05000000000000000000" pitchFamily="2" charset="2"/>
              <a:buChar char="ü"/>
            </a:pPr>
            <a:r>
              <a:rPr lang="en-ZA" dirty="0"/>
              <a:t>SARS is owed R30m in PAYE payments. Agreement in place.</a:t>
            </a:r>
          </a:p>
          <a:p>
            <a:pPr marL="630238" indent="-357188" algn="just">
              <a:buFont typeface="Wingdings" panose="05000000000000000000" pitchFamily="2" charset="2"/>
              <a:buChar char="ü"/>
            </a:pPr>
            <a:r>
              <a:rPr lang="en-ZA" dirty="0"/>
              <a:t>AG is owed R4.1 in auditing costs. Payment agreement in </a:t>
            </a:r>
            <a:r>
              <a:rPr lang="en-ZA" dirty="0" smtClean="0"/>
              <a:t>place.</a:t>
            </a:r>
          </a:p>
          <a:p>
            <a:pPr marL="630238" indent="-357188" algn="just">
              <a:buFont typeface="Wingdings" panose="05000000000000000000" pitchFamily="2" charset="2"/>
              <a:buChar char="ü"/>
            </a:pPr>
            <a:r>
              <a:rPr lang="en-ZA" dirty="0" smtClean="0"/>
              <a:t>Still </a:t>
            </a:r>
            <a:r>
              <a:rPr lang="en-ZA" dirty="0"/>
              <a:t>disputed creditors amounting to R14.8m to service providers resultant from a lack of paper trail for the transactions.</a:t>
            </a:r>
          </a:p>
          <a:p>
            <a:pPr marL="630238" indent="-357188" algn="just">
              <a:buFont typeface="Wingdings" panose="05000000000000000000" pitchFamily="2" charset="2"/>
              <a:buChar char="ü"/>
            </a:pPr>
            <a:r>
              <a:rPr lang="en-ZA" dirty="0"/>
              <a:t>DBSA loan of R4.1m which has not been </a:t>
            </a:r>
            <a:r>
              <a:rPr lang="en-ZA" dirty="0" smtClean="0"/>
              <a:t>serviced.</a:t>
            </a:r>
            <a:endParaRPr lang="en-US" dirty="0"/>
          </a:p>
        </p:txBody>
      </p:sp>
    </p:spTree>
    <p:extLst>
      <p:ext uri="{BB962C8B-B14F-4D97-AF65-F5344CB8AC3E}">
        <p14:creationId xmlns:p14="http://schemas.microsoft.com/office/powerpoint/2010/main" xmlns="" val="1754629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136904" cy="687611"/>
          </a:xfrm>
          <a:ln>
            <a:solidFill>
              <a:schemeClr val="tx1"/>
            </a:solidFill>
          </a:ln>
        </p:spPr>
        <p:txBody>
          <a:bodyPr/>
          <a:lstStyle/>
          <a:p>
            <a:r>
              <a:rPr lang="en-US" sz="2600" dirty="0"/>
              <a:t>FINANCIAL MANAGEMENT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16</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549449" y="1168766"/>
            <a:ext cx="8136904" cy="5355312"/>
          </a:xfrm>
          <a:prstGeom prst="rect">
            <a:avLst/>
          </a:prstGeom>
          <a:noFill/>
          <a:ln>
            <a:solidFill>
              <a:schemeClr val="tx1"/>
            </a:solidFill>
          </a:ln>
        </p:spPr>
        <p:txBody>
          <a:bodyPr wrap="square" rtlCol="0">
            <a:spAutoFit/>
          </a:bodyPr>
          <a:lstStyle/>
          <a:p>
            <a:pPr algn="just"/>
            <a:r>
              <a:rPr lang="en-ZA" b="1" dirty="0"/>
              <a:t>Payment of creditors within 30 days</a:t>
            </a:r>
          </a:p>
          <a:p>
            <a:pPr marL="342900" indent="-342900" algn="just">
              <a:buFont typeface="Arial" panose="020B0604020202020204" pitchFamily="34" charset="0"/>
              <a:buChar char="•"/>
            </a:pPr>
            <a:r>
              <a:rPr lang="en-ZA" dirty="0"/>
              <a:t>Creditors are generally not paid within 30 days</a:t>
            </a:r>
          </a:p>
          <a:p>
            <a:pPr algn="just"/>
            <a:r>
              <a:rPr lang="en-ZA" b="1" dirty="0"/>
              <a:t>Revenue collection</a:t>
            </a:r>
          </a:p>
          <a:p>
            <a:pPr marL="285750" indent="-285750" algn="just">
              <a:buFont typeface="Arial" panose="020B0604020202020204" pitchFamily="34" charset="0"/>
              <a:buChar char="•"/>
            </a:pPr>
            <a:r>
              <a:rPr lang="en-ZA" dirty="0"/>
              <a:t>The monthly billing backlog has been eradicated and is now up to date – though collection performance against billing is not satisfactory and billing data is still to be cleansed.</a:t>
            </a:r>
          </a:p>
          <a:p>
            <a:pPr marL="285750" indent="-285750" algn="just">
              <a:buFont typeface="Arial" panose="020B0604020202020204" pitchFamily="34" charset="0"/>
              <a:buChar char="•"/>
            </a:pPr>
            <a:r>
              <a:rPr lang="en-ZA" dirty="0"/>
              <a:t>Collection is poor; conventional meters collection against a potential of only collect and prepaid </a:t>
            </a:r>
            <a:r>
              <a:rPr lang="en-ZA" dirty="0" smtClean="0"/>
              <a:t>collect.</a:t>
            </a:r>
            <a:endParaRPr lang="en-ZA" dirty="0"/>
          </a:p>
          <a:p>
            <a:pPr marL="285750" indent="-285750" algn="just">
              <a:buFont typeface="Arial" panose="020B0604020202020204" pitchFamily="34" charset="0"/>
              <a:buChar char="•"/>
            </a:pPr>
            <a:r>
              <a:rPr lang="en-ZA" dirty="0"/>
              <a:t>Current levels of revenue collection and the continued loss of revenue through tampering with prepaid meters or by-passing them; remains a big threat to economic </a:t>
            </a:r>
            <a:r>
              <a:rPr lang="en-ZA" dirty="0" smtClean="0"/>
              <a:t>sustainability.</a:t>
            </a:r>
            <a:endParaRPr lang="en-ZA" dirty="0"/>
          </a:p>
          <a:p>
            <a:pPr marL="285750" indent="-285750" algn="just">
              <a:buFont typeface="Arial" panose="020B0604020202020204" pitchFamily="34" charset="0"/>
              <a:buChar char="•"/>
            </a:pPr>
            <a:r>
              <a:rPr lang="en-ZA" dirty="0"/>
              <a:t>The revenue collection rate for April was 16%, May: 53% and June 2020: 56%.</a:t>
            </a:r>
          </a:p>
          <a:p>
            <a:pPr marL="285750" indent="-285750" algn="just">
              <a:buFont typeface="Arial" panose="020B0604020202020204" pitchFamily="34" charset="0"/>
              <a:buChar char="•"/>
            </a:pPr>
            <a:r>
              <a:rPr lang="en-ZA" dirty="0"/>
              <a:t>The low collection rate during April 2020 was impacted by the COVID 19 pandemic. (Most municipal pay points were closed during the lockdown). </a:t>
            </a:r>
          </a:p>
          <a:p>
            <a:pPr marL="285750" indent="-285750" algn="just">
              <a:buFont typeface="Arial" panose="020B0604020202020204" pitchFamily="34" charset="0"/>
              <a:buChar char="•"/>
            </a:pPr>
            <a:r>
              <a:rPr lang="en-ZA" dirty="0"/>
              <a:t>A Revenue Recovery Plan was compiled in conjunction with national and provincial treasury but progress on implementation is still pending. </a:t>
            </a:r>
          </a:p>
          <a:p>
            <a:pPr marL="285750" indent="-285750" algn="just">
              <a:buFont typeface="Arial" panose="020B0604020202020204" pitchFamily="34" charset="0"/>
              <a:buChar char="•"/>
            </a:pPr>
            <a:r>
              <a:rPr lang="en-ZA" dirty="0"/>
              <a:t>A letter of demand has been written to the Department of Public Works on account of government’s R307 million debt.</a:t>
            </a:r>
          </a:p>
        </p:txBody>
      </p:sp>
    </p:spTree>
    <p:extLst>
      <p:ext uri="{BB962C8B-B14F-4D97-AF65-F5344CB8AC3E}">
        <p14:creationId xmlns:p14="http://schemas.microsoft.com/office/powerpoint/2010/main" xmlns="" val="724598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80920" cy="687611"/>
          </a:xfrm>
          <a:ln>
            <a:solidFill>
              <a:schemeClr val="tx1"/>
            </a:solidFill>
          </a:ln>
        </p:spPr>
        <p:txBody>
          <a:bodyPr/>
          <a:lstStyle/>
          <a:p>
            <a:r>
              <a:rPr lang="en-US" sz="2600" dirty="0"/>
              <a:t>FINANCIAL MANAGEMENT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17</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395536" y="980728"/>
            <a:ext cx="8325469" cy="5632311"/>
          </a:xfrm>
          <a:prstGeom prst="rect">
            <a:avLst/>
          </a:prstGeom>
          <a:noFill/>
          <a:ln>
            <a:solidFill>
              <a:schemeClr val="tx1"/>
            </a:solidFill>
          </a:ln>
        </p:spPr>
        <p:txBody>
          <a:bodyPr wrap="square" rtlCol="0">
            <a:spAutoFit/>
          </a:bodyPr>
          <a:lstStyle/>
          <a:p>
            <a:pPr algn="just"/>
            <a:r>
              <a:rPr lang="en-ZA" b="1" dirty="0"/>
              <a:t>Revenue collection cont.</a:t>
            </a:r>
          </a:p>
          <a:p>
            <a:pPr marL="285750" indent="-285750" algn="just">
              <a:buFont typeface="Arial" panose="020B0604020202020204" pitchFamily="34" charset="0"/>
              <a:buChar char="•"/>
            </a:pPr>
            <a:r>
              <a:rPr lang="en-ZA" dirty="0"/>
              <a:t>At 17 July 2020, Covid-19 related expenditure by Maluti-A-Phofung amounted to R2.7 million which was utilised for PPE &amp; quarantine sites.</a:t>
            </a:r>
          </a:p>
          <a:p>
            <a:pPr marL="285750" indent="-285750" algn="just">
              <a:buFont typeface="Arial" panose="020B0604020202020204" pitchFamily="34" charset="0"/>
              <a:buChar char="•"/>
            </a:pPr>
            <a:r>
              <a:rPr lang="en-ZA" dirty="0"/>
              <a:t>The monthly salary bill of the municipality is R48,942,284b (22% of total budget) without overtime. </a:t>
            </a:r>
          </a:p>
          <a:p>
            <a:pPr marL="285750" indent="-285750" algn="just">
              <a:buFont typeface="Arial" panose="020B0604020202020204" pitchFamily="34" charset="0"/>
              <a:buChar char="•"/>
            </a:pPr>
            <a:r>
              <a:rPr lang="en-ZA" dirty="0"/>
              <a:t>Overtime remains a huge challenge in both the municipality and Maluti Water, despite previous measures taken to curb it. Time-off for overtime worked but is still resisted by staff. </a:t>
            </a:r>
          </a:p>
          <a:p>
            <a:pPr marL="285750" indent="-285750" algn="just">
              <a:buFont typeface="Arial" panose="020B0604020202020204" pitchFamily="34" charset="0"/>
              <a:buChar char="•"/>
            </a:pPr>
            <a:r>
              <a:rPr lang="en-ZA" dirty="0"/>
              <a:t>Despite the recommendation made by the Consultative Committee in (RAP) and reiterated in January 2019 to dissolve the Maluti Water, there is no progress.  </a:t>
            </a:r>
          </a:p>
          <a:p>
            <a:pPr algn="just"/>
            <a:r>
              <a:rPr lang="en-ZA" b="1" dirty="0"/>
              <a:t>Reported non-compliance with basic finance and governance legislation </a:t>
            </a:r>
          </a:p>
          <a:p>
            <a:pPr marL="342900" indent="-342900" algn="just">
              <a:buFont typeface="Arial" panose="020B0604020202020204" pitchFamily="34" charset="0"/>
              <a:buChar char="•"/>
            </a:pPr>
            <a:r>
              <a:rPr lang="en-ZA" dirty="0"/>
              <a:t>The municipality has not submitted financial statements for the past two financial years. It obtained a qualified opinion in 2016</a:t>
            </a:r>
            <a:endParaRPr lang="en-ZA" b="1" dirty="0"/>
          </a:p>
          <a:p>
            <a:pPr algn="just"/>
            <a:r>
              <a:rPr lang="en-ZA" b="1" dirty="0"/>
              <a:t>Challenges</a:t>
            </a:r>
          </a:p>
          <a:p>
            <a:pPr marL="285750" indent="-285750" algn="just">
              <a:buFont typeface="Arial" panose="020B0604020202020204" pitchFamily="34" charset="0"/>
              <a:buChar char="•"/>
              <a:defRPr/>
            </a:pPr>
            <a:r>
              <a:rPr lang="en-GB" dirty="0"/>
              <a:t>Gross Debtors increased significantly as a result of poor credit control and debt collection: from R1 Billion (2017/18) to R 1.3 Billion (2018/19).</a:t>
            </a:r>
          </a:p>
          <a:p>
            <a:pPr marL="285750" indent="-285750" algn="just">
              <a:buFont typeface="Arial" panose="020B0604020202020204" pitchFamily="34" charset="0"/>
              <a:buChar char="•"/>
              <a:defRPr/>
            </a:pPr>
            <a:r>
              <a:rPr lang="en-GB" dirty="0"/>
              <a:t>Creditors payment period for the 2016/17 and 2017/18 financial years was extremely high at 770 days and 931 days respectively, showing that the municipality is unable to pay its creditors within 30 days as per MFMA.</a:t>
            </a:r>
          </a:p>
        </p:txBody>
      </p:sp>
    </p:spTree>
    <p:extLst>
      <p:ext uri="{BB962C8B-B14F-4D97-AF65-F5344CB8AC3E}">
        <p14:creationId xmlns:p14="http://schemas.microsoft.com/office/powerpoint/2010/main" xmlns="" val="3383553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136904" cy="687611"/>
          </a:xfrm>
          <a:ln>
            <a:solidFill>
              <a:schemeClr val="tx1"/>
            </a:solidFill>
          </a:ln>
        </p:spPr>
        <p:txBody>
          <a:bodyPr/>
          <a:lstStyle/>
          <a:p>
            <a:r>
              <a:rPr lang="en-US" sz="2600" dirty="0"/>
              <a:t>FINANCIAL MANAGEMENT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18</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539552" y="1067295"/>
            <a:ext cx="7992888" cy="5016758"/>
          </a:xfrm>
          <a:prstGeom prst="rect">
            <a:avLst/>
          </a:prstGeom>
          <a:noFill/>
          <a:ln>
            <a:solidFill>
              <a:schemeClr val="tx1"/>
            </a:solidFill>
          </a:ln>
        </p:spPr>
        <p:txBody>
          <a:bodyPr wrap="square" rtlCol="0">
            <a:spAutoFit/>
          </a:bodyPr>
          <a:lstStyle/>
          <a:p>
            <a:pPr algn="just"/>
            <a:r>
              <a:rPr lang="en-ZA" sz="2000" b="1" dirty="0"/>
              <a:t>Challenges </a:t>
            </a:r>
            <a:r>
              <a:rPr lang="en-ZA" sz="2000" b="1" dirty="0" err="1"/>
              <a:t>cont</a:t>
            </a:r>
            <a:r>
              <a:rPr lang="en-ZA" sz="2000" b="1" dirty="0"/>
              <a:t>:</a:t>
            </a:r>
          </a:p>
          <a:p>
            <a:pPr marL="285750" indent="-285750" algn="just">
              <a:buFont typeface="Arial" panose="020B0604020202020204" pitchFamily="34" charset="0"/>
              <a:buChar char="•"/>
            </a:pPr>
            <a:r>
              <a:rPr lang="en-ZA" sz="2000" dirty="0"/>
              <a:t>Contingent Liabilities / Litigations amounted to R279.4 million and R3 Billion as of 30 June 2017 and 30 June 2018 </a:t>
            </a:r>
            <a:r>
              <a:rPr lang="en-ZA" sz="2000" dirty="0" smtClean="0"/>
              <a:t>respectively.</a:t>
            </a:r>
            <a:endParaRPr lang="en-ZA" sz="2000" dirty="0"/>
          </a:p>
          <a:p>
            <a:pPr marL="285750" indent="-285750" algn="just">
              <a:buFont typeface="Arial" panose="020B0604020202020204" pitchFamily="34" charset="0"/>
              <a:buChar char="•"/>
              <a:defRPr/>
            </a:pPr>
            <a:r>
              <a:rPr lang="en-GB" sz="2000" dirty="0"/>
              <a:t>IDP &amp; Budget is not responsive, not cash-backed, credible, realistic and </a:t>
            </a:r>
            <a:r>
              <a:rPr lang="en-GB" sz="2000" dirty="0" smtClean="0"/>
              <a:t>sustainable.</a:t>
            </a:r>
            <a:endParaRPr lang="en-GB" sz="2000" dirty="0"/>
          </a:p>
          <a:p>
            <a:pPr marL="285750" indent="-285750" algn="just">
              <a:buFont typeface="Arial" panose="020B0604020202020204" pitchFamily="34" charset="0"/>
              <a:buChar char="•"/>
              <a:defRPr/>
            </a:pPr>
            <a:r>
              <a:rPr lang="en-GB" sz="2000" dirty="0"/>
              <a:t>Capital Expenditure Budget Implementation ratio for 2017/18 was only 0 per cent which is very low and this also compromises service delivery to the communities. </a:t>
            </a:r>
          </a:p>
          <a:p>
            <a:pPr marL="285750" indent="-285750" algn="just">
              <a:buFont typeface="Arial" panose="020B0604020202020204" pitchFamily="34" charset="0"/>
              <a:buChar char="•"/>
              <a:defRPr/>
            </a:pPr>
            <a:r>
              <a:rPr lang="en-GB" sz="2000" dirty="0"/>
              <a:t>There is no asset register</a:t>
            </a:r>
            <a:r>
              <a:rPr lang="en-GB" sz="2000" dirty="0" smtClean="0"/>
              <a:t>.</a:t>
            </a:r>
          </a:p>
          <a:p>
            <a:pPr algn="just">
              <a:defRPr/>
            </a:pPr>
            <a:endParaRPr lang="en-GB" sz="2000" dirty="0"/>
          </a:p>
          <a:p>
            <a:pPr algn="just"/>
            <a:r>
              <a:rPr lang="en-ZA" sz="2000" b="1" dirty="0"/>
              <a:t>Capacity </a:t>
            </a:r>
            <a:r>
              <a:rPr lang="en-ZA" sz="2000" b="1" dirty="0" smtClean="0"/>
              <a:t>support:</a:t>
            </a:r>
            <a:endParaRPr lang="en-ZA" sz="2000" b="1" dirty="0"/>
          </a:p>
          <a:p>
            <a:pPr marL="285750" indent="-285750" algn="just">
              <a:buFont typeface="Arial" panose="020B0604020202020204" pitchFamily="34" charset="0"/>
              <a:buChar char="•"/>
            </a:pPr>
            <a:r>
              <a:rPr lang="en-ZA" sz="2000" dirty="0"/>
              <a:t>Budget office must be strengthened and at this stage, DCoG and the province have not yet seconded any personnel with </a:t>
            </a:r>
            <a:r>
              <a:rPr lang="en-ZA" sz="2000" dirty="0" smtClean="0"/>
              <a:t>a finance background.</a:t>
            </a:r>
            <a:endParaRPr lang="en-ZA" sz="2000" dirty="0"/>
          </a:p>
          <a:p>
            <a:pPr marL="285750" indent="-285750" algn="just">
              <a:buFont typeface="Arial" panose="020B0604020202020204" pitchFamily="34" charset="0"/>
              <a:buChar char="•"/>
            </a:pPr>
            <a:r>
              <a:rPr lang="en-ZA" sz="2000" dirty="0"/>
              <a:t>Municipality was previously supported on the Simplified Revenue Plan Programme. </a:t>
            </a:r>
          </a:p>
        </p:txBody>
      </p:sp>
    </p:spTree>
    <p:extLst>
      <p:ext uri="{BB962C8B-B14F-4D97-AF65-F5344CB8AC3E}">
        <p14:creationId xmlns:p14="http://schemas.microsoft.com/office/powerpoint/2010/main" xmlns="" val="1372697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136904" cy="687611"/>
          </a:xfrm>
          <a:ln>
            <a:solidFill>
              <a:schemeClr val="tx1"/>
            </a:solidFill>
          </a:ln>
        </p:spPr>
        <p:txBody>
          <a:bodyPr/>
          <a:lstStyle/>
          <a:p>
            <a:r>
              <a:rPr lang="en-US" sz="2600" dirty="0"/>
              <a:t>FINANCIAL MANAGEMENT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19</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512777" y="1095734"/>
            <a:ext cx="8136904" cy="4647426"/>
          </a:xfrm>
          <a:prstGeom prst="rect">
            <a:avLst/>
          </a:prstGeom>
          <a:noFill/>
          <a:ln>
            <a:solidFill>
              <a:schemeClr val="tx1"/>
            </a:solidFill>
          </a:ln>
        </p:spPr>
        <p:txBody>
          <a:bodyPr wrap="square" rtlCol="0">
            <a:spAutoFit/>
          </a:bodyPr>
          <a:lstStyle/>
          <a:p>
            <a:pPr algn="just"/>
            <a:r>
              <a:rPr lang="en-ZA" sz="2000" b="1" dirty="0"/>
              <a:t>Capacity support cont.</a:t>
            </a:r>
          </a:p>
          <a:p>
            <a:pPr marL="285750" indent="-285750" algn="just">
              <a:buFont typeface="Arial" panose="020B0604020202020204" pitchFamily="34" charset="0"/>
              <a:buChar char="•"/>
            </a:pPr>
            <a:r>
              <a:rPr lang="en-ZA" sz="2000" dirty="0"/>
              <a:t>There was some substantial improvement on the areas in which the support was targeted; however, due to inadequate implementation of systems the improvement is not sustainable once the support is retracted. </a:t>
            </a:r>
          </a:p>
          <a:p>
            <a:pPr marL="285750" indent="-285750" algn="just">
              <a:buFont typeface="Arial" panose="020B0604020202020204" pitchFamily="34" charset="0"/>
              <a:buChar char="•"/>
            </a:pPr>
            <a:r>
              <a:rPr lang="en-ZA" sz="2000" dirty="0" err="1"/>
              <a:t>Cogta</a:t>
            </a:r>
            <a:r>
              <a:rPr lang="en-ZA" sz="2000" dirty="0"/>
              <a:t>, National Treasury and SALGA are working together through a Single Integrated Revenue Management Framework(SIRMF) to support municipalities on revenue related aspect </a:t>
            </a:r>
          </a:p>
          <a:p>
            <a:pPr marL="285750" indent="-285750" algn="just">
              <a:buFont typeface="Arial" panose="020B0604020202020204" pitchFamily="34" charset="0"/>
              <a:buChar char="•"/>
            </a:pPr>
            <a:r>
              <a:rPr lang="en-US" sz="2000" dirty="0" smtClean="0"/>
              <a:t>As </a:t>
            </a:r>
            <a:r>
              <a:rPr lang="en-US" sz="2000" dirty="0"/>
              <a:t>part of the Multidisciplinary revenue committee, </a:t>
            </a:r>
            <a:r>
              <a:rPr lang="en-US" sz="2000" dirty="0" err="1"/>
              <a:t>Cogta</a:t>
            </a:r>
            <a:r>
              <a:rPr lang="en-US" sz="2000" dirty="0"/>
              <a:t> will be rolling out a campaign in 2020/21, to educate and mobilize  all consumers to pay for municipal services. The campaign will be institutionalized at each municipality and will continue until March 2022.</a:t>
            </a:r>
          </a:p>
          <a:p>
            <a:r>
              <a:rPr lang="en-US" dirty="0"/>
              <a:t> </a:t>
            </a:r>
          </a:p>
          <a:p>
            <a:pPr marL="285750" indent="-285750" algn="just">
              <a:buFont typeface="Arial" panose="020B0604020202020204" pitchFamily="34" charset="0"/>
              <a:buChar char="•"/>
            </a:pPr>
            <a:endParaRPr lang="en-ZA" dirty="0">
              <a:solidFill>
                <a:srgbClr val="0070C0"/>
              </a:solidFill>
            </a:endParaRPr>
          </a:p>
        </p:txBody>
      </p:sp>
    </p:spTree>
    <p:extLst>
      <p:ext uri="{BB962C8B-B14F-4D97-AF65-F5344CB8AC3E}">
        <p14:creationId xmlns:p14="http://schemas.microsoft.com/office/powerpoint/2010/main" xmlns="" val="2993826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03921" cy="615603"/>
          </a:xfrm>
          <a:ln>
            <a:solidFill>
              <a:schemeClr val="tx1"/>
            </a:solidFill>
          </a:ln>
        </p:spPr>
        <p:txBody>
          <a:bodyPr/>
          <a:lstStyle/>
          <a:p>
            <a:r>
              <a:rPr lang="en-US" sz="2600" dirty="0"/>
              <a:t>PRESENTATION LAYOUT</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a:t>
            </a:fld>
            <a:endParaRPr lang="en-US" altLang="en-US" dirty="0"/>
          </a:p>
        </p:txBody>
      </p:sp>
      <p:sp>
        <p:nvSpPr>
          <p:cNvPr id="4" name="Content Placeholder 3"/>
          <p:cNvSpPr>
            <a:spLocks noGrp="1"/>
          </p:cNvSpPr>
          <p:nvPr>
            <p:ph sz="quarter" idx="13"/>
          </p:nvPr>
        </p:nvSpPr>
        <p:spPr>
          <a:xfrm>
            <a:off x="467544" y="1124744"/>
            <a:ext cx="8203921" cy="4608512"/>
          </a:xfrm>
          <a:ln>
            <a:solidFill>
              <a:schemeClr val="tx1"/>
            </a:solidFill>
          </a:ln>
        </p:spPr>
        <p:txBody>
          <a:bodyPr/>
          <a:lstStyle/>
          <a:p>
            <a:pPr>
              <a:buFont typeface="Wingdings" panose="05000000000000000000" pitchFamily="2" charset="2"/>
              <a:buChar char="§"/>
            </a:pPr>
            <a:r>
              <a:rPr lang="en-US" sz="2400" dirty="0"/>
              <a:t>Purpose</a:t>
            </a:r>
          </a:p>
          <a:p>
            <a:pPr>
              <a:buFont typeface="Wingdings" panose="05000000000000000000" pitchFamily="2" charset="2"/>
              <a:buChar char="§"/>
            </a:pPr>
            <a:r>
              <a:rPr lang="en-US" sz="2400" dirty="0"/>
              <a:t>Introduction</a:t>
            </a:r>
          </a:p>
          <a:p>
            <a:pPr>
              <a:buFont typeface="Wingdings" panose="05000000000000000000" pitchFamily="2" charset="2"/>
              <a:buChar char="§"/>
            </a:pPr>
            <a:r>
              <a:rPr lang="en-US" sz="2400" dirty="0"/>
              <a:t>Governance</a:t>
            </a:r>
          </a:p>
          <a:p>
            <a:pPr>
              <a:buFont typeface="Wingdings" panose="05000000000000000000" pitchFamily="2" charset="2"/>
              <a:buChar char="§"/>
            </a:pPr>
            <a:r>
              <a:rPr lang="en-US" sz="2400" dirty="0"/>
              <a:t>Municipal Administration</a:t>
            </a:r>
          </a:p>
          <a:p>
            <a:pPr>
              <a:buFont typeface="Wingdings" panose="05000000000000000000" pitchFamily="2" charset="2"/>
              <a:buChar char="§"/>
            </a:pPr>
            <a:r>
              <a:rPr lang="en-US" sz="2400" dirty="0"/>
              <a:t>Financial Management</a:t>
            </a:r>
          </a:p>
          <a:p>
            <a:pPr>
              <a:buFont typeface="Wingdings" panose="05000000000000000000" pitchFamily="2" charset="2"/>
              <a:buChar char="§"/>
            </a:pPr>
            <a:r>
              <a:rPr lang="en-US" sz="2400" dirty="0"/>
              <a:t>Service Delivery</a:t>
            </a:r>
          </a:p>
          <a:p>
            <a:pPr>
              <a:buFont typeface="Wingdings" panose="05000000000000000000" pitchFamily="2" charset="2"/>
              <a:buChar char="§"/>
            </a:pPr>
            <a:r>
              <a:rPr lang="en-US" sz="2400" dirty="0"/>
              <a:t>COVID-19 Interventions</a:t>
            </a:r>
          </a:p>
          <a:p>
            <a:pPr>
              <a:buFont typeface="Wingdings" panose="05000000000000000000" pitchFamily="2" charset="2"/>
              <a:buChar char="§"/>
            </a:pPr>
            <a:r>
              <a:rPr lang="en-US" sz="2400" dirty="0"/>
              <a:t>Recommendations </a:t>
            </a:r>
          </a:p>
          <a:p>
            <a:endParaRPr lang="en-US" dirty="0"/>
          </a:p>
          <a:p>
            <a:endParaRPr lang="en-US" dirty="0"/>
          </a:p>
        </p:txBody>
      </p:sp>
    </p:spTree>
    <p:extLst>
      <p:ext uri="{BB962C8B-B14F-4D97-AF65-F5344CB8AC3E}">
        <p14:creationId xmlns:p14="http://schemas.microsoft.com/office/powerpoint/2010/main" xmlns="" val="624044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08912" cy="504056"/>
          </a:xfrm>
          <a:ln>
            <a:solidFill>
              <a:schemeClr val="tx1"/>
            </a:solidFill>
          </a:ln>
        </p:spPr>
        <p:txBody>
          <a:bodyPr/>
          <a:lstStyle/>
          <a:p>
            <a:r>
              <a:rPr lang="en-US" sz="2600" dirty="0"/>
              <a:t>SERVICE DELIVERY</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20</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875167"/>
            <a:ext cx="8208912" cy="5632311"/>
          </a:xfrm>
          <a:prstGeom prst="rect">
            <a:avLst/>
          </a:prstGeom>
          <a:noFill/>
          <a:ln>
            <a:solidFill>
              <a:schemeClr val="tx1"/>
            </a:solidFill>
          </a:ln>
        </p:spPr>
        <p:txBody>
          <a:bodyPr wrap="square" rtlCol="0">
            <a:spAutoFit/>
          </a:bodyPr>
          <a:lstStyle/>
          <a:p>
            <a:pPr algn="just"/>
            <a:r>
              <a:rPr lang="en-ZA" b="1" dirty="0"/>
              <a:t>Requisite human capital</a:t>
            </a:r>
          </a:p>
          <a:p>
            <a:pPr algn="just"/>
            <a:r>
              <a:rPr lang="en-ZA" dirty="0"/>
              <a:t>There are no engineers in the municipality as well as in the Maluti Water Entity.</a:t>
            </a:r>
          </a:p>
          <a:p>
            <a:pPr algn="just"/>
            <a:r>
              <a:rPr lang="en-ZA" b="1" dirty="0"/>
              <a:t>Infrastructure plans and standard operating procedures</a:t>
            </a:r>
          </a:p>
          <a:p>
            <a:pPr marL="285750" indent="-285750" algn="just">
              <a:buFont typeface="Arial" panose="020B0604020202020204" pitchFamily="34" charset="0"/>
              <a:buChar char="•"/>
              <a:defRPr/>
            </a:pPr>
            <a:r>
              <a:rPr lang="en-GB" dirty="0"/>
              <a:t>The municipality has developed a strategy that covers Infrastructure and service delivery improvements through integrated infrastructure and asset management initiatives that focus on sustainability through planned infrastructure management and forecasting for </a:t>
            </a:r>
            <a:r>
              <a:rPr lang="en-US" dirty="0"/>
              <a:t>growth. It entails:</a:t>
            </a:r>
          </a:p>
          <a:p>
            <a:pPr marL="536575" lvl="1" indent="-263525" algn="just">
              <a:buFont typeface="Wingdings" panose="05000000000000000000" pitchFamily="2" charset="2"/>
              <a:buChar char="Ø"/>
              <a:tabLst>
                <a:tab pos="630238" algn="l"/>
              </a:tabLst>
              <a:defRPr/>
            </a:pPr>
            <a:r>
              <a:rPr lang="en-GB" dirty="0"/>
              <a:t>Re-engineering the provision of engineering services (water, sanitation, electricity, roads and solid waste;</a:t>
            </a:r>
          </a:p>
          <a:p>
            <a:pPr marL="536575" lvl="1" indent="-263525" algn="just">
              <a:buFont typeface="Wingdings" panose="05000000000000000000" pitchFamily="2" charset="2"/>
              <a:buChar char="Ø"/>
              <a:tabLst>
                <a:tab pos="630238" algn="l"/>
              </a:tabLst>
              <a:defRPr/>
            </a:pPr>
            <a:r>
              <a:rPr lang="en-GB" dirty="0"/>
              <a:t>Developing cost reflective tariffs for the engineering services rendered;</a:t>
            </a:r>
          </a:p>
          <a:p>
            <a:pPr marL="536575" lvl="1" indent="-263525" algn="just">
              <a:buFont typeface="Wingdings" panose="05000000000000000000" pitchFamily="2" charset="2"/>
              <a:buChar char="Ø"/>
              <a:tabLst>
                <a:tab pos="630238" algn="l"/>
              </a:tabLst>
              <a:defRPr/>
            </a:pPr>
            <a:r>
              <a:rPr lang="en-GB" dirty="0"/>
              <a:t>Enabling recovery of revenue related to delivery of electricity, water, sanitation </a:t>
            </a:r>
            <a:r>
              <a:rPr lang="en-US" dirty="0"/>
              <a:t>and waste removal services:</a:t>
            </a:r>
          </a:p>
          <a:p>
            <a:pPr marL="285750" indent="-285750" algn="just">
              <a:buFont typeface="Arial" panose="020B0604020202020204" pitchFamily="34" charset="0"/>
              <a:buChar char="•"/>
              <a:defRPr/>
            </a:pPr>
            <a:r>
              <a:rPr lang="en-GB" dirty="0"/>
              <a:t>All deficient water and electricity supply and consumption metering will be addressed to enable revenue billing for actual consumption;</a:t>
            </a:r>
          </a:p>
          <a:p>
            <a:pPr marL="285750" indent="-285750" algn="just">
              <a:buFont typeface="Arial" panose="020B0604020202020204" pitchFamily="34" charset="0"/>
              <a:buChar char="•"/>
              <a:defRPr/>
            </a:pPr>
            <a:r>
              <a:rPr lang="en-GB" dirty="0"/>
              <a:t>Bulk and Consumer Meters will be installed where required</a:t>
            </a:r>
          </a:p>
          <a:p>
            <a:pPr marL="285750" indent="-285750" algn="just">
              <a:buFont typeface="Arial" panose="020B0604020202020204" pitchFamily="34" charset="0"/>
              <a:buChar char="•"/>
              <a:defRPr/>
            </a:pPr>
            <a:r>
              <a:rPr lang="en-GB" dirty="0"/>
              <a:t>Replacement of post-paid meters by pre-paid meters for consumers will be considered;</a:t>
            </a:r>
          </a:p>
          <a:p>
            <a:pPr marL="285750" indent="-285750" algn="just">
              <a:buFont typeface="Arial" panose="020B0604020202020204" pitchFamily="34" charset="0"/>
              <a:buChar char="•"/>
              <a:defRPr/>
            </a:pPr>
            <a:r>
              <a:rPr lang="en-GB" dirty="0"/>
              <a:t>Tariffs will be assessed to ensure that they are cost-reflective;</a:t>
            </a:r>
          </a:p>
          <a:p>
            <a:pPr marL="285750" indent="-285750" algn="just">
              <a:buFont typeface="Arial" panose="020B0604020202020204" pitchFamily="34" charset="0"/>
              <a:buChar char="•"/>
              <a:defRPr/>
            </a:pPr>
            <a:r>
              <a:rPr lang="en-GB" dirty="0"/>
              <a:t>Business model for solid waste management will be reorganised to ensure that the subdivision operates at least at breakeven margin.</a:t>
            </a:r>
            <a:endParaRPr lang="en-US" dirty="0"/>
          </a:p>
        </p:txBody>
      </p:sp>
    </p:spTree>
    <p:extLst>
      <p:ext uri="{BB962C8B-B14F-4D97-AF65-F5344CB8AC3E}">
        <p14:creationId xmlns:p14="http://schemas.microsoft.com/office/powerpoint/2010/main" xmlns="" val="2336119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SERVICE DELIVERY</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21</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044892"/>
            <a:ext cx="8208912" cy="5632311"/>
          </a:xfrm>
          <a:prstGeom prst="rect">
            <a:avLst/>
          </a:prstGeom>
          <a:noFill/>
          <a:ln>
            <a:solidFill>
              <a:schemeClr val="tx1"/>
            </a:solidFill>
          </a:ln>
        </p:spPr>
        <p:txBody>
          <a:bodyPr wrap="square" rtlCol="0">
            <a:spAutoFit/>
          </a:bodyPr>
          <a:lstStyle/>
          <a:p>
            <a:pPr algn="just"/>
            <a:r>
              <a:rPr lang="en-ZA" b="1" dirty="0"/>
              <a:t>Capacity to implement programmes and projects</a:t>
            </a:r>
            <a:endParaRPr lang="en-ZA" dirty="0"/>
          </a:p>
          <a:p>
            <a:pPr marL="357188" lvl="1" indent="-357188" algn="just">
              <a:buFont typeface="Arial" panose="020B0604020202020204" pitchFamily="34" charset="0"/>
              <a:buChar char="•"/>
            </a:pPr>
            <a:r>
              <a:rPr lang="en-ZA" dirty="0"/>
              <a:t>With improvements in collection rates, the municipality will be able to fund some projects</a:t>
            </a:r>
          </a:p>
          <a:p>
            <a:pPr marL="357188" lvl="1" indent="-357188" algn="just">
              <a:buFont typeface="Arial" panose="020B0604020202020204" pitchFamily="34" charset="0"/>
              <a:buChar char="•"/>
            </a:pPr>
            <a:r>
              <a:rPr lang="en-ZA" dirty="0"/>
              <a:t>Project and contract management capabilities are lacking and the RAP recommends secondment by various government departments</a:t>
            </a:r>
          </a:p>
          <a:p>
            <a:pPr algn="just"/>
            <a:r>
              <a:rPr lang="en-ZA" b="1" dirty="0"/>
              <a:t>Service delivery backlogs and access to services</a:t>
            </a:r>
          </a:p>
          <a:p>
            <a:pPr marL="342900" indent="-342900" algn="just">
              <a:buFont typeface="Arial" panose="020B0604020202020204" pitchFamily="34" charset="0"/>
              <a:buChar char="•"/>
            </a:pPr>
            <a:r>
              <a:rPr lang="en-ZA" dirty="0"/>
              <a:t>Water supply is a challenge in the Municipality. Fika Patso Dam is at 40% full and the risk of water losses is still high due to water leakages in the water distribution systems</a:t>
            </a:r>
          </a:p>
          <a:p>
            <a:pPr marL="342900" indent="-342900" algn="just">
              <a:buFont typeface="Arial" panose="020B0604020202020204" pitchFamily="34" charset="0"/>
              <a:buChar char="•"/>
            </a:pPr>
            <a:r>
              <a:rPr lang="en-ZA" dirty="0"/>
              <a:t>Supply of electricity is continuously interrupted because of vandalism and theft of transformers, aged infrastructure, overburdened grid because of bypassing </a:t>
            </a:r>
          </a:p>
          <a:p>
            <a:pPr algn="just"/>
            <a:r>
              <a:rPr lang="en-ZA" b="1" dirty="0"/>
              <a:t>State of municipal infrastructure</a:t>
            </a:r>
            <a:endParaRPr lang="en-ZA" dirty="0"/>
          </a:p>
          <a:p>
            <a:pPr marL="285750" indent="-285750" algn="just">
              <a:buFont typeface="Arial" panose="020B0604020202020204" pitchFamily="34" charset="0"/>
              <a:buChar char="•"/>
            </a:pPr>
            <a:r>
              <a:rPr lang="en-ZA" dirty="0"/>
              <a:t>The condition of tarred and asphalt surfaced roads has deteriorated immensely as the Municipality has very limited resources to attend to backlogs on repairs.</a:t>
            </a:r>
          </a:p>
          <a:p>
            <a:pPr marL="285750" indent="-285750" algn="just">
              <a:buFont typeface="Arial" panose="020B0604020202020204" pitchFamily="34" charset="0"/>
              <a:buChar char="•"/>
            </a:pPr>
            <a:r>
              <a:rPr lang="en-ZA" dirty="0"/>
              <a:t>The total unpaved road network within the municipality is estimated to be 134.91km,</a:t>
            </a:r>
          </a:p>
          <a:p>
            <a:pPr marL="285750" indent="-285750" algn="just">
              <a:buFont typeface="Arial" panose="020B0604020202020204" pitchFamily="34" charset="0"/>
              <a:buChar char="•"/>
            </a:pPr>
            <a:r>
              <a:rPr lang="en-ZA" dirty="0"/>
              <a:t>Most of the road upgrades are done through MIG funding and at the most about 3 - 4km of roads are paved annually.</a:t>
            </a:r>
          </a:p>
        </p:txBody>
      </p:sp>
    </p:spTree>
    <p:extLst>
      <p:ext uri="{BB962C8B-B14F-4D97-AF65-F5344CB8AC3E}">
        <p14:creationId xmlns:p14="http://schemas.microsoft.com/office/powerpoint/2010/main" xmlns="" val="3226324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08912" cy="504056"/>
          </a:xfrm>
          <a:ln>
            <a:solidFill>
              <a:schemeClr val="tx1"/>
            </a:solidFill>
          </a:ln>
        </p:spPr>
        <p:txBody>
          <a:bodyPr/>
          <a:lstStyle/>
          <a:p>
            <a:r>
              <a:rPr lang="en-US" sz="2600" dirty="0"/>
              <a:t>SERVICE DELIVERY</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22</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836712"/>
            <a:ext cx="8208912" cy="5909310"/>
          </a:xfrm>
          <a:prstGeom prst="rect">
            <a:avLst/>
          </a:prstGeom>
          <a:noFill/>
          <a:ln>
            <a:solidFill>
              <a:schemeClr val="tx1"/>
            </a:solidFill>
          </a:ln>
        </p:spPr>
        <p:txBody>
          <a:bodyPr wrap="square" rtlCol="0">
            <a:spAutoFit/>
          </a:bodyPr>
          <a:lstStyle/>
          <a:p>
            <a:pPr algn="just"/>
            <a:r>
              <a:rPr lang="en-ZA" b="1" dirty="0"/>
              <a:t>State of municipal infrastructure</a:t>
            </a:r>
            <a:r>
              <a:rPr lang="en-ZA" dirty="0"/>
              <a:t> </a:t>
            </a:r>
            <a:r>
              <a:rPr lang="en-ZA" b="1" dirty="0"/>
              <a:t>cont</a:t>
            </a:r>
            <a:r>
              <a:rPr lang="en-ZA" dirty="0"/>
              <a:t>.</a:t>
            </a:r>
          </a:p>
          <a:p>
            <a:pPr marL="285750" indent="-285750" algn="just">
              <a:buFont typeface="Arial" panose="020B0604020202020204" pitchFamily="34" charset="0"/>
              <a:buChar char="•"/>
            </a:pPr>
            <a:r>
              <a:rPr lang="en-ZA" dirty="0"/>
              <a:t>The Municipality does not have yellow fleet and necessary equipment to deal with huge distances for repairs and maintenance.</a:t>
            </a:r>
          </a:p>
          <a:p>
            <a:pPr marL="285750" indent="-285750" algn="just">
              <a:buFont typeface="Arial" panose="020B0604020202020204" pitchFamily="34" charset="0"/>
              <a:buChar char="•"/>
            </a:pPr>
            <a:r>
              <a:rPr lang="en-ZA" dirty="0"/>
              <a:t>Sanitation services are severely affected by the breakdown of all the wastewater treatment facilities in Maluti-a-Phofung</a:t>
            </a:r>
          </a:p>
          <a:p>
            <a:pPr algn="just"/>
            <a:r>
              <a:rPr lang="en-ZA" b="1" dirty="0"/>
              <a:t>Capacity to operate and maintain infrastructure</a:t>
            </a:r>
          </a:p>
          <a:p>
            <a:pPr marL="285750" indent="-285750" algn="just">
              <a:buFont typeface="Arial" panose="020B0604020202020204" pitchFamily="34" charset="0"/>
              <a:buChar char="•"/>
            </a:pPr>
            <a:r>
              <a:rPr lang="en-ZA" dirty="0"/>
              <a:t>There is not sufficient capacity in the municipality to operate and maintain infrastructure.</a:t>
            </a:r>
          </a:p>
          <a:p>
            <a:pPr algn="just"/>
            <a:r>
              <a:rPr lang="en-ZA" b="1" dirty="0"/>
              <a:t>Challenges</a:t>
            </a:r>
          </a:p>
          <a:p>
            <a:pPr marL="285750" indent="-285750" algn="just">
              <a:buFont typeface="Arial" panose="020B0604020202020204" pitchFamily="34" charset="0"/>
              <a:buChar char="•"/>
              <a:defRPr/>
            </a:pPr>
            <a:r>
              <a:rPr lang="en-GB" dirty="0"/>
              <a:t> Shortage of technical skills in the municipality such as engineers, electricians, technicians and planners to plan, implement operate and maintain municipal infrastructure.</a:t>
            </a:r>
          </a:p>
          <a:p>
            <a:pPr marL="285750" indent="-285750" algn="just">
              <a:buFont typeface="Arial" panose="020B0604020202020204" pitchFamily="34" charset="0"/>
              <a:buChar char="•"/>
              <a:defRPr/>
            </a:pPr>
            <a:r>
              <a:rPr lang="en-GB" dirty="0"/>
              <a:t>Absence of  up to date infrastructure sector plans which compromise implementation of new infrastructure and its sustainability as well as certainty of the delivery of services.</a:t>
            </a:r>
          </a:p>
          <a:p>
            <a:pPr marL="285750" indent="-285750" algn="just">
              <a:buFont typeface="Arial" panose="020B0604020202020204" pitchFamily="34" charset="0"/>
              <a:buChar char="•"/>
              <a:defRPr/>
            </a:pPr>
            <a:r>
              <a:rPr lang="en-GB" dirty="0"/>
              <a:t>Under-performance of existing infrastructure caused by ageing assets and poor repairs and maintenance, resulting in failure to sustain constant and reliable services supply;</a:t>
            </a:r>
          </a:p>
          <a:p>
            <a:pPr marL="285750" indent="-285750" algn="just">
              <a:buFont typeface="Arial" panose="020B0604020202020204" pitchFamily="34" charset="0"/>
              <a:buChar char="•"/>
              <a:defRPr/>
            </a:pPr>
            <a:r>
              <a:rPr lang="en-GB" dirty="0"/>
              <a:t>Distribution losses in water and electricity services, as a result of illegal connections, poor maintenance of the existing infrastructure and old electrical infrastructure with high energy </a:t>
            </a:r>
            <a:r>
              <a:rPr lang="en-US" dirty="0"/>
              <a:t>indexes.</a:t>
            </a:r>
          </a:p>
        </p:txBody>
      </p:sp>
    </p:spTree>
    <p:extLst>
      <p:ext uri="{BB962C8B-B14F-4D97-AF65-F5344CB8AC3E}">
        <p14:creationId xmlns:p14="http://schemas.microsoft.com/office/powerpoint/2010/main" xmlns="" val="1639480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08912" cy="504056"/>
          </a:xfrm>
          <a:ln>
            <a:solidFill>
              <a:schemeClr val="tx1"/>
            </a:solidFill>
          </a:ln>
        </p:spPr>
        <p:txBody>
          <a:bodyPr/>
          <a:lstStyle/>
          <a:p>
            <a:r>
              <a:rPr lang="en-US" sz="2600" dirty="0"/>
              <a:t>SERVICE DELIVERY</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23</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919825"/>
            <a:ext cx="8208912" cy="4524315"/>
          </a:xfrm>
          <a:prstGeom prst="rect">
            <a:avLst/>
          </a:prstGeom>
          <a:noFill/>
          <a:ln>
            <a:solidFill>
              <a:schemeClr val="tx1"/>
            </a:solidFill>
          </a:ln>
        </p:spPr>
        <p:txBody>
          <a:bodyPr wrap="square" rtlCol="0">
            <a:spAutoFit/>
          </a:bodyPr>
          <a:lstStyle/>
          <a:p>
            <a:pPr algn="just">
              <a:defRPr/>
            </a:pPr>
            <a:r>
              <a:rPr lang="en-GB" b="1" dirty="0"/>
              <a:t>Challenges cont.</a:t>
            </a:r>
          </a:p>
          <a:p>
            <a:pPr marL="285750" indent="-285750" algn="just">
              <a:buFont typeface="Arial" panose="020B0604020202020204" pitchFamily="34" charset="0"/>
              <a:buChar char="•"/>
              <a:defRPr/>
            </a:pPr>
            <a:r>
              <a:rPr lang="en-GB" dirty="0"/>
              <a:t>Inadequate bulk water and raw water resources resulting in supply interruptions especially in </a:t>
            </a:r>
            <a:r>
              <a:rPr lang="en-US" dirty="0"/>
              <a:t>high lying areas.</a:t>
            </a:r>
          </a:p>
          <a:p>
            <a:pPr marL="285750" indent="-285750" algn="just">
              <a:buFont typeface="Arial" panose="020B0604020202020204" pitchFamily="34" charset="0"/>
              <a:buChar char="•"/>
              <a:defRPr/>
            </a:pPr>
            <a:r>
              <a:rPr lang="en-GB" dirty="0"/>
              <a:t>Inaccurate billing information as a result of estimated meter readings due to malfunctioning bulk and domestic meters, inaccessible or locked properties, unmetered properties and meter tampering. Some areas have been classified as “no-go” areas as the community is not willing to allow municipal workers to access their properties to carry out meter readings. No billing is implemented in those areas.</a:t>
            </a:r>
          </a:p>
          <a:p>
            <a:pPr algn="just">
              <a:defRPr/>
            </a:pPr>
            <a:r>
              <a:rPr lang="en-GB" b="1" dirty="0"/>
              <a:t>Capacity Support</a:t>
            </a:r>
          </a:p>
          <a:p>
            <a:pPr marL="342900" lvl="0" indent="-342900" algn="just">
              <a:buFont typeface="Arial" panose="020B0604020202020204" pitchFamily="34" charset="0"/>
              <a:buChar char="•"/>
            </a:pPr>
            <a:r>
              <a:rPr lang="en-ZA" dirty="0"/>
              <a:t>MISA has seconded an engineer who is currently acting as a technical director</a:t>
            </a:r>
          </a:p>
          <a:p>
            <a:pPr marL="342900" lvl="0" indent="-342900" algn="just">
              <a:buFont typeface="Arial" panose="020B0604020202020204" pitchFamily="34" charset="0"/>
              <a:buChar char="•"/>
            </a:pPr>
            <a:r>
              <a:rPr lang="en-ZA" dirty="0"/>
              <a:t>Provincial Transport Department committed to augmenting the municipality’s white and yellow fleet </a:t>
            </a:r>
          </a:p>
          <a:p>
            <a:pPr marL="342900" lvl="0" indent="-342900" algn="just">
              <a:buFont typeface="Arial" panose="020B0604020202020204" pitchFamily="34" charset="0"/>
              <a:buChar char="•"/>
            </a:pPr>
            <a:r>
              <a:rPr lang="en-ZA" dirty="0"/>
              <a:t>DWS has awarded a Drought Relief Grant to improve water reticulation and equip boreholes. Sedibeng Water is implementing the </a:t>
            </a:r>
            <a:r>
              <a:rPr lang="en-ZA" dirty="0" smtClean="0"/>
              <a:t>Grant</a:t>
            </a:r>
            <a:endParaRPr lang="en-ZA" dirty="0"/>
          </a:p>
        </p:txBody>
      </p:sp>
    </p:spTree>
    <p:extLst>
      <p:ext uri="{BB962C8B-B14F-4D97-AF65-F5344CB8AC3E}">
        <p14:creationId xmlns:p14="http://schemas.microsoft.com/office/powerpoint/2010/main" xmlns="" val="23611185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1"/>
            <a:ext cx="8640960" cy="504056"/>
          </a:xfrm>
          <a:ln>
            <a:solidFill>
              <a:schemeClr val="tx1"/>
            </a:solidFill>
          </a:ln>
        </p:spPr>
        <p:txBody>
          <a:bodyPr/>
          <a:lstStyle/>
          <a:p>
            <a:r>
              <a:rPr lang="en-US" sz="2600" dirty="0"/>
              <a:t>SERVICE DELIVERY</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24</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251520" y="812164"/>
            <a:ext cx="8568952" cy="6247864"/>
          </a:xfrm>
          <a:prstGeom prst="rect">
            <a:avLst/>
          </a:prstGeom>
          <a:noFill/>
          <a:ln>
            <a:solidFill>
              <a:schemeClr val="tx1"/>
            </a:solidFill>
          </a:ln>
        </p:spPr>
        <p:txBody>
          <a:bodyPr wrap="square" rtlCol="0">
            <a:spAutoFit/>
          </a:bodyPr>
          <a:lstStyle/>
          <a:p>
            <a:pPr algn="just"/>
            <a:r>
              <a:rPr lang="en-GB" sz="2000" b="1" dirty="0"/>
              <a:t>Capacity Support cont.</a:t>
            </a:r>
          </a:p>
          <a:p>
            <a:pPr marL="342900" lvl="0" indent="-342900" algn="just">
              <a:buFont typeface="Arial" panose="020B0604020202020204" pitchFamily="34" charset="0"/>
              <a:buChar char="•"/>
            </a:pPr>
            <a:r>
              <a:rPr lang="en-ZA" sz="2000" dirty="0"/>
              <a:t>The DBSA has awarded a Covid-19 Relief Grant to the value of R9m to the municipality for projects that will be implemented in partnership with MISA. </a:t>
            </a:r>
            <a:r>
              <a:rPr lang="en-ZA" sz="2000" dirty="0" smtClean="0"/>
              <a:t>An </a:t>
            </a:r>
            <a:r>
              <a:rPr lang="en-ZA" sz="2000" dirty="0"/>
              <a:t>amount of R8 million of this grant will be used for refurbishment of eight pump stations and the remaining R1 Million for the drilling of two boreholes. </a:t>
            </a:r>
          </a:p>
          <a:p>
            <a:pPr marL="342900" lvl="0" indent="-342900" algn="just">
              <a:buFont typeface="Arial" panose="020B0604020202020204" pitchFamily="34" charset="0"/>
              <a:buChar char="•"/>
            </a:pPr>
            <a:r>
              <a:rPr lang="en-ZA" sz="2000" dirty="0" smtClean="0"/>
              <a:t>Maluti-A-</a:t>
            </a:r>
            <a:r>
              <a:rPr lang="en-ZA" sz="2000" dirty="0" err="1" smtClean="0"/>
              <a:t>Phofung</a:t>
            </a:r>
            <a:r>
              <a:rPr lang="en-ZA" sz="2000" dirty="0" smtClean="0"/>
              <a:t> </a:t>
            </a:r>
            <a:r>
              <a:rPr lang="en-ZA" sz="2000" dirty="0"/>
              <a:t>has been earmarked as a pilot for the implementation of the Private Sector Participation (PSP) Model. The PSP Model is designed to unlock major infrastructure projects and investments for improved service delivery and efficient use and gearing of government grants. The Model has been approved by the Provincial ExCo and Council approval is being awaited. Support by respective Cogta’s and province</a:t>
            </a:r>
          </a:p>
          <a:p>
            <a:pPr marL="342900" lvl="0" indent="-342900" algn="just">
              <a:buFont typeface="Arial" panose="020B0604020202020204" pitchFamily="34" charset="0"/>
              <a:buChar char="•"/>
            </a:pPr>
            <a:r>
              <a:rPr lang="en-ZA" sz="2000" dirty="0" smtClean="0"/>
              <a:t>DCOG </a:t>
            </a:r>
            <a:r>
              <a:rPr lang="en-ZA" sz="2000" dirty="0"/>
              <a:t>and the Ministry of CoGTA through the Deputy Minister wrote at least three (3) letters to the political leadership in the province, highlighting persisting governance challenges in the municipality. </a:t>
            </a:r>
            <a:endParaRPr lang="en-ZA" sz="2000" dirty="0" smtClean="0"/>
          </a:p>
          <a:p>
            <a:pPr marL="342900" lvl="0" indent="-342900" algn="just">
              <a:buFont typeface="Arial" panose="020B0604020202020204" pitchFamily="34" charset="0"/>
              <a:buChar char="•"/>
            </a:pPr>
            <a:r>
              <a:rPr lang="en-ZA" sz="2000" dirty="0"/>
              <a:t>The Deputy Minister of DCOG had a meeting with the Premier on 06 May 2020 and despite a number of commitments made, the Provincial ExCo has unilaterally revoked the intervention in Maluti a </a:t>
            </a:r>
            <a:r>
              <a:rPr lang="en-ZA" sz="2000" dirty="0" err="1"/>
              <a:t>Phofung</a:t>
            </a:r>
            <a:r>
              <a:rPr lang="en-ZA" sz="2000" dirty="0"/>
              <a:t> on 19 June 2020</a:t>
            </a:r>
            <a:r>
              <a:rPr lang="en-ZA" sz="2000" dirty="0" smtClean="0"/>
              <a:t>.</a:t>
            </a:r>
            <a:endParaRPr lang="en-ZA" sz="2000" dirty="0"/>
          </a:p>
        </p:txBody>
      </p:sp>
    </p:spTree>
    <p:extLst>
      <p:ext uri="{BB962C8B-B14F-4D97-AF65-F5344CB8AC3E}">
        <p14:creationId xmlns:p14="http://schemas.microsoft.com/office/powerpoint/2010/main" xmlns="" val="3956310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solidFill>
                  <a:srgbClr val="EF4718"/>
                </a:solidFill>
              </a:rPr>
              <a:t>COVID-19 INTERVENTIONS</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25</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132447"/>
            <a:ext cx="8208912" cy="3477875"/>
          </a:xfrm>
          <a:prstGeom prst="rect">
            <a:avLst/>
          </a:prstGeom>
          <a:noFill/>
          <a:ln>
            <a:solidFill>
              <a:schemeClr val="tx1"/>
            </a:solidFill>
          </a:ln>
        </p:spPr>
        <p:txBody>
          <a:bodyPr wrap="square" rtlCol="0">
            <a:spAutoFit/>
          </a:bodyPr>
          <a:lstStyle/>
          <a:p>
            <a:pPr marL="342900" indent="-342900" algn="just">
              <a:buFont typeface="Arial" panose="020B0604020202020204" pitchFamily="34" charset="0"/>
              <a:buChar char="•"/>
            </a:pPr>
            <a:r>
              <a:rPr lang="en-ZA" sz="2000" dirty="0" smtClean="0"/>
              <a:t>DCOG </a:t>
            </a:r>
            <a:r>
              <a:rPr lang="en-ZA" sz="2000" dirty="0"/>
              <a:t>through the Municipal Disaster Relief Grant allocated funding to municipalities. The purpose of the funds are to procure; temporary sanitation where needed, decontamination and/or sanitisation of municipal public facilities, Personal Protective Equipment and Water Management i.e. refuse removal.</a:t>
            </a:r>
          </a:p>
          <a:p>
            <a:pPr marL="342900" indent="-342900" algn="just">
              <a:buFont typeface="Arial" panose="020B0604020202020204" pitchFamily="34" charset="0"/>
              <a:buChar char="•"/>
            </a:pPr>
            <a:r>
              <a:rPr lang="en-ZA" sz="2000" b="1" dirty="0"/>
              <a:t>R1 132 000.00 </a:t>
            </a:r>
            <a:r>
              <a:rPr lang="en-ZA" sz="2000" dirty="0"/>
              <a:t>was allocated to and to date DCOG (through NDMC) has not received the expenditure report and how funds were spent. </a:t>
            </a:r>
          </a:p>
          <a:p>
            <a:pPr marL="342900" indent="-342900" algn="just">
              <a:buFont typeface="Arial" panose="020B0604020202020204" pitchFamily="34" charset="0"/>
              <a:buChar char="•"/>
            </a:pPr>
            <a:r>
              <a:rPr lang="en-ZA" sz="2000" dirty="0"/>
              <a:t>The Municipality is expected to report to NDMC through the PDMC on a monthly basis. </a:t>
            </a:r>
          </a:p>
          <a:p>
            <a:pPr marL="342900" indent="-342900" algn="just">
              <a:buFont typeface="Arial" panose="020B0604020202020204" pitchFamily="34" charset="0"/>
              <a:buChar char="•"/>
            </a:pPr>
            <a:r>
              <a:rPr lang="en-ZA" sz="2000" dirty="0"/>
              <a:t>Through the reports, the NDMC will be able to understand what the funds were used for.</a:t>
            </a:r>
          </a:p>
        </p:txBody>
      </p:sp>
    </p:spTree>
    <p:extLst>
      <p:ext uri="{BB962C8B-B14F-4D97-AF65-F5344CB8AC3E}">
        <p14:creationId xmlns:p14="http://schemas.microsoft.com/office/powerpoint/2010/main" xmlns="" val="6061905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RECOMMENDATIONS</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26</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229558"/>
            <a:ext cx="8208912" cy="2677656"/>
          </a:xfrm>
          <a:prstGeom prst="rect">
            <a:avLst/>
          </a:prstGeom>
          <a:noFill/>
          <a:ln>
            <a:solidFill>
              <a:schemeClr val="tx1"/>
            </a:solidFill>
          </a:ln>
        </p:spPr>
        <p:txBody>
          <a:bodyPr wrap="square" rtlCol="0">
            <a:spAutoFit/>
          </a:bodyPr>
          <a:lstStyle/>
          <a:p>
            <a:endParaRPr lang="en-US" sz="2400" dirty="0"/>
          </a:p>
          <a:p>
            <a:endParaRPr lang="en-US" sz="2400" dirty="0"/>
          </a:p>
          <a:p>
            <a:r>
              <a:rPr lang="en-US" sz="2400" dirty="0"/>
              <a:t>It is recommended that the Portfolio Committee notes the status quo report on Maluti-a-Phofung LM.</a:t>
            </a:r>
          </a:p>
          <a:p>
            <a:pPr marL="342900" indent="-342900">
              <a:buFont typeface="Arial" panose="020B0604020202020204" pitchFamily="34" charset="0"/>
              <a:buChar char="•"/>
            </a:pPr>
            <a:endParaRPr lang="en-US" sz="2400" dirty="0"/>
          </a:p>
          <a:p>
            <a:pPr algn="just"/>
            <a:endParaRPr lang="en-ZA" sz="2400" dirty="0"/>
          </a:p>
          <a:p>
            <a:pPr algn="just"/>
            <a:endParaRPr lang="en-ZA" sz="2400" dirty="0"/>
          </a:p>
        </p:txBody>
      </p:sp>
    </p:spTree>
    <p:extLst>
      <p:ext uri="{BB962C8B-B14F-4D97-AF65-F5344CB8AC3E}">
        <p14:creationId xmlns:p14="http://schemas.microsoft.com/office/powerpoint/2010/main" xmlns="" val="569135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END</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27</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556792"/>
            <a:ext cx="8208912" cy="4708981"/>
          </a:xfrm>
          <a:prstGeom prst="rect">
            <a:avLst/>
          </a:prstGeom>
          <a:noFill/>
          <a:ln>
            <a:solidFill>
              <a:schemeClr val="tx1"/>
            </a:solidFill>
          </a:ln>
        </p:spPr>
        <p:txBody>
          <a:bodyPr wrap="square" rtlCol="0">
            <a:spAutoFit/>
          </a:bodyPr>
          <a:lstStyle/>
          <a:p>
            <a:pPr algn="ctr"/>
            <a:endParaRPr lang="en-ZA" sz="2400" dirty="0"/>
          </a:p>
          <a:p>
            <a:pPr algn="ctr"/>
            <a:endParaRPr lang="en-ZA" sz="2400" dirty="0"/>
          </a:p>
          <a:p>
            <a:pPr algn="ctr"/>
            <a:endParaRPr lang="en-ZA" sz="2400" dirty="0"/>
          </a:p>
          <a:p>
            <a:pPr algn="ctr"/>
            <a:endParaRPr lang="en-ZA" sz="2400" dirty="0"/>
          </a:p>
          <a:p>
            <a:pPr algn="ctr"/>
            <a:endParaRPr lang="en-ZA" sz="2400" dirty="0"/>
          </a:p>
          <a:p>
            <a:pPr algn="ctr"/>
            <a:endParaRPr lang="en-ZA" sz="2400" dirty="0"/>
          </a:p>
          <a:p>
            <a:pPr algn="ctr"/>
            <a:r>
              <a:rPr lang="en-ZA" sz="3600" b="1" dirty="0"/>
              <a:t>Thank You </a:t>
            </a:r>
          </a:p>
          <a:p>
            <a:pPr algn="just"/>
            <a:endParaRPr lang="en-ZA" sz="2400" dirty="0"/>
          </a:p>
          <a:p>
            <a:pPr algn="just"/>
            <a:endParaRPr lang="en-ZA" sz="2400" dirty="0"/>
          </a:p>
          <a:p>
            <a:pPr algn="just"/>
            <a:endParaRPr lang="en-ZA" sz="2400" dirty="0"/>
          </a:p>
          <a:p>
            <a:pPr algn="just"/>
            <a:endParaRPr lang="en-ZA" sz="2400" dirty="0"/>
          </a:p>
          <a:p>
            <a:pPr algn="just"/>
            <a:endParaRPr lang="en-ZA" sz="2400" dirty="0"/>
          </a:p>
        </p:txBody>
      </p:sp>
    </p:spTree>
    <p:extLst>
      <p:ext uri="{BB962C8B-B14F-4D97-AF65-F5344CB8AC3E}">
        <p14:creationId xmlns:p14="http://schemas.microsoft.com/office/powerpoint/2010/main" xmlns="" val="2235903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08912" cy="687611"/>
          </a:xfrm>
          <a:ln>
            <a:solidFill>
              <a:schemeClr val="tx1"/>
            </a:solidFill>
          </a:ln>
        </p:spPr>
        <p:txBody>
          <a:bodyPr/>
          <a:lstStyle/>
          <a:p>
            <a:r>
              <a:rPr lang="en-US" sz="2600" dirty="0"/>
              <a:t>PURPOSE</a:t>
            </a:r>
          </a:p>
        </p:txBody>
      </p:sp>
      <p:sp>
        <p:nvSpPr>
          <p:cNvPr id="3" name="Slide Number Placeholder 2"/>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7DFFE2B6-938D-47C6-8A9B-DD6FD95CA4F9}" type="slidenum">
              <a:rPr kumimoji="0" lang="en-US" altLang="en-US" sz="105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3</a:t>
            </a:fld>
            <a:endParaRPr kumimoji="0" lang="en-US" altLang="en-US" sz="1050" b="1"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1556792"/>
            <a:ext cx="8208912" cy="3108543"/>
          </a:xfrm>
          <a:prstGeom prst="rect">
            <a:avLst/>
          </a:prstGeom>
          <a:noFill/>
          <a:ln>
            <a:solidFill>
              <a:schemeClr val="tx1"/>
            </a:solidFill>
          </a:ln>
        </p:spPr>
        <p:txBody>
          <a:bodyPr wrap="square" rtlCol="0">
            <a:spAutoFit/>
          </a:bodyPr>
          <a:lstStyle/>
          <a:p>
            <a:pPr marL="0" marR="0" lvl="0" indent="0" algn="just" defTabSz="457200" rtl="0" eaLnBrk="0" fontAlgn="base" latinLnBrk="0" hangingPunct="0">
              <a:lnSpc>
                <a:spcPct val="100000"/>
              </a:lnSpc>
              <a:spcBef>
                <a:spcPct val="0"/>
              </a:spcBef>
              <a:spcAft>
                <a:spcPct val="0"/>
              </a:spcAft>
              <a:buClrTx/>
              <a:buSzTx/>
              <a:buFontTx/>
              <a:buNone/>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rPr>
              <a:t>To brief the Portfolio Committee on Cooperative Governance and Traditional Affairs (CoGTA) on the status of Maluti-A-Phofung Local Municipality, which was placed under section 139(1)(b) intervention on </a:t>
            </a:r>
            <a:r>
              <a:rPr kumimoji="0" lang="en-ZA" sz="20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itchFamily="34" charset="-128"/>
                <a:cs typeface="+mn-cs"/>
              </a:rPr>
              <a:t> 10 February </a:t>
            </a: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rPr>
              <a:t>2018. </a:t>
            </a:r>
          </a:p>
          <a:p>
            <a:pPr marL="0" marR="0" lvl="0" indent="0" algn="just" defTabSz="457200" rtl="0" eaLnBrk="0" fontAlgn="base" latinLnBrk="0" hangingPunct="0">
              <a:lnSpc>
                <a:spcPct val="100000"/>
              </a:lnSpc>
              <a:spcBef>
                <a:spcPct val="0"/>
              </a:spcBef>
              <a:spcAft>
                <a:spcPct val="0"/>
              </a:spcAft>
              <a:buClrTx/>
              <a:buSzTx/>
              <a:buFontTx/>
              <a:buNone/>
              <a:tabLst/>
              <a:defRPr/>
            </a:pPr>
            <a:endPar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a:p>
            <a:pPr marL="0" marR="0" lvl="0" indent="0" algn="just" defTabSz="457200" rtl="0" eaLnBrk="0" fontAlgn="base" latinLnBrk="0" hangingPunct="0">
              <a:lnSpc>
                <a:spcPct val="100000"/>
              </a:lnSpc>
              <a:spcBef>
                <a:spcPct val="0"/>
              </a:spcBef>
              <a:spcAft>
                <a:spcPct val="0"/>
              </a:spcAft>
              <a:buClrTx/>
              <a:buSzTx/>
              <a:buFontTx/>
              <a:buNone/>
              <a:tabLst/>
              <a:defRPr/>
            </a:pPr>
            <a:endPar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a:p>
            <a:pPr marL="0" marR="0" lvl="0" indent="0" algn="just" defTabSz="457200" rtl="0" eaLnBrk="0" fontAlgn="base" latinLnBrk="0" hangingPunct="0">
              <a:lnSpc>
                <a:spcPct val="100000"/>
              </a:lnSpc>
              <a:spcBef>
                <a:spcPct val="0"/>
              </a:spcBef>
              <a:spcAft>
                <a:spcPct val="0"/>
              </a:spcAft>
              <a:buClrTx/>
              <a:buSzTx/>
              <a:buFontTx/>
              <a:buNone/>
              <a:tabLst/>
              <a:defRPr/>
            </a:pPr>
            <a:endPar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a:p>
            <a:pPr marL="0" marR="0" lvl="0" indent="0" algn="just" defTabSz="457200" rtl="0" eaLnBrk="0" fontAlgn="base" latinLnBrk="0" hangingPunct="0">
              <a:lnSpc>
                <a:spcPct val="100000"/>
              </a:lnSpc>
              <a:spcBef>
                <a:spcPct val="0"/>
              </a:spcBef>
              <a:spcAft>
                <a:spcPct val="0"/>
              </a:spcAft>
              <a:buClrTx/>
              <a:buSzTx/>
              <a:buFontTx/>
              <a:buNone/>
              <a:tabLst/>
              <a:defRPr/>
            </a:pPr>
            <a:endPar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a:p>
            <a:pPr marL="0" marR="0" lvl="0" indent="0" algn="just" defTabSz="457200" rtl="0" eaLnBrk="0" fontAlgn="base" latinLnBrk="0" hangingPunct="0">
              <a:lnSpc>
                <a:spcPct val="100000"/>
              </a:lnSpc>
              <a:spcBef>
                <a:spcPct val="0"/>
              </a:spcBef>
              <a:spcAft>
                <a:spcPct val="0"/>
              </a:spcAft>
              <a:buClrTx/>
              <a:buSzTx/>
              <a:buFontTx/>
              <a:buNone/>
              <a:tabLst/>
              <a:defRPr/>
            </a:pPr>
            <a:endPar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mn-cs"/>
            </a:endParaRPr>
          </a:p>
        </p:txBody>
      </p:sp>
    </p:spTree>
    <p:extLst>
      <p:ext uri="{BB962C8B-B14F-4D97-AF65-F5344CB8AC3E}">
        <p14:creationId xmlns:p14="http://schemas.microsoft.com/office/powerpoint/2010/main" xmlns="" val="2025143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08912" cy="504056"/>
          </a:xfrm>
          <a:ln>
            <a:solidFill>
              <a:schemeClr val="tx1"/>
            </a:solidFill>
          </a:ln>
        </p:spPr>
        <p:txBody>
          <a:bodyPr/>
          <a:lstStyle/>
          <a:p>
            <a:r>
              <a:rPr lang="en-US" sz="2600" dirty="0" smtClean="0"/>
              <a:t>INTRODUCTION</a:t>
            </a:r>
            <a:endParaRPr lang="en-US" sz="2600"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4</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467544" y="836712"/>
            <a:ext cx="8208912" cy="5724644"/>
          </a:xfrm>
          <a:prstGeom prst="rect">
            <a:avLst/>
          </a:prstGeom>
          <a:noFill/>
          <a:ln>
            <a:solidFill>
              <a:schemeClr val="tx1"/>
            </a:solidFill>
          </a:ln>
        </p:spPr>
        <p:txBody>
          <a:bodyPr wrap="square" rtlCol="0">
            <a:spAutoFit/>
          </a:bodyPr>
          <a:lstStyle/>
          <a:p>
            <a:pPr marL="285750" indent="-285750" algn="just">
              <a:buFont typeface="Arial" panose="020B0604020202020204" pitchFamily="34" charset="0"/>
              <a:buChar char="•"/>
            </a:pPr>
            <a:r>
              <a:rPr lang="en-ZA" dirty="0"/>
              <a:t>To brief the Portfolio Committee regarding the status of the Maluti-A-</a:t>
            </a:r>
            <a:r>
              <a:rPr lang="en-ZA" dirty="0" err="1"/>
              <a:t>Phofung</a:t>
            </a:r>
            <a:r>
              <a:rPr lang="en-ZA" dirty="0"/>
              <a:t> Local Municipality.</a:t>
            </a:r>
          </a:p>
          <a:p>
            <a:pPr marL="285750" indent="-285750" algn="just">
              <a:buFont typeface="Arial" panose="020B0604020202020204" pitchFamily="34" charset="0"/>
              <a:buChar char="•"/>
            </a:pPr>
            <a:r>
              <a:rPr lang="en-ZA" dirty="0"/>
              <a:t>The Free State Province Executive Council (ExCO) invoked Section 139(1)(b) of the Constitution of the Republic of South Africa in Maluti-a-Phofung Local Municipality on 10 February 2018 for the following two reasons:</a:t>
            </a:r>
            <a:endParaRPr lang="en-US" dirty="0"/>
          </a:p>
          <a:p>
            <a:pPr lvl="1" algn="just">
              <a:buFont typeface="Wingdings" panose="05000000000000000000" pitchFamily="2" charset="2"/>
              <a:buChar char="ü"/>
            </a:pPr>
            <a:r>
              <a:rPr lang="en-ZA" dirty="0"/>
              <a:t>Breach of section 152 and 153 of the Constitution of the Republic of South Africa that mandate local government with the “provision of services to communities in a sustainable manner and giving priority to basic needs of communities;</a:t>
            </a:r>
            <a:endParaRPr lang="en-US" dirty="0"/>
          </a:p>
          <a:p>
            <a:pPr lvl="1" algn="just">
              <a:buFont typeface="Wingdings" panose="05000000000000000000" pitchFamily="2" charset="2"/>
              <a:buChar char="ü"/>
            </a:pPr>
            <a:r>
              <a:rPr lang="en-ZA" dirty="0"/>
              <a:t>Financial management as a result of an inefficient financial system and inadequate</a:t>
            </a:r>
            <a:r>
              <a:rPr lang="en-US" dirty="0"/>
              <a:t> and</a:t>
            </a:r>
            <a:r>
              <a:rPr lang="en-ZA" dirty="0"/>
              <a:t>/</a:t>
            </a:r>
            <a:r>
              <a:rPr lang="en-US" dirty="0"/>
              <a:t>or</a:t>
            </a:r>
            <a:r>
              <a:rPr lang="en-ZA" dirty="0"/>
              <a:t> non</a:t>
            </a:r>
            <a:r>
              <a:rPr lang="en-US" dirty="0"/>
              <a:t>-</a:t>
            </a:r>
            <a:r>
              <a:rPr lang="en-ZA" dirty="0"/>
              <a:t>existing revenue collection strategy and system, that resulted in the municipality’s</a:t>
            </a:r>
            <a:r>
              <a:rPr lang="en-ZA" i="1" dirty="0"/>
              <a:t> </a:t>
            </a:r>
            <a:r>
              <a:rPr lang="en-ZA" dirty="0"/>
              <a:t>inability to meet its financial obligations and invariably, its obligation to provide basic services.</a:t>
            </a:r>
            <a:endParaRPr lang="en-US" dirty="0"/>
          </a:p>
          <a:p>
            <a:pPr marL="285750" indent="-285750" algn="just">
              <a:buFont typeface="Arial" panose="020B0604020202020204" pitchFamily="34" charset="0"/>
              <a:buChar char="•"/>
            </a:pPr>
            <a:r>
              <a:rPr lang="en-ZA" dirty="0"/>
              <a:t>Concurrence with conditions was provided by Minister, Dr Z. Mkhize (MP) on 20 March 2018 and</a:t>
            </a:r>
            <a:r>
              <a:rPr lang="en-US" dirty="0"/>
              <a:t> </a:t>
            </a:r>
            <a:r>
              <a:rPr lang="en-ZA" dirty="0"/>
              <a:t>the National Council of Provinces (NCOP) on 28 June 2018.</a:t>
            </a:r>
          </a:p>
          <a:p>
            <a:pPr marL="285750" indent="-285750" algn="just">
              <a:buFont typeface="Arial" panose="020B0604020202020204" pitchFamily="34" charset="0"/>
              <a:buChar char="•"/>
            </a:pPr>
            <a:r>
              <a:rPr lang="en-ZA" dirty="0"/>
              <a:t>In April 2019, the Minister of COGTA and the FS ExCo collectively invoked a Section 154 intervention to fast track and improve on the deliverables set out, when the Section 139(1)(b) intervention was invoked (February 2018). </a:t>
            </a:r>
            <a:endParaRPr lang="en-ZA" sz="2400" dirty="0"/>
          </a:p>
        </p:txBody>
      </p:sp>
    </p:spTree>
    <p:extLst>
      <p:ext uri="{BB962C8B-B14F-4D97-AF65-F5344CB8AC3E}">
        <p14:creationId xmlns:p14="http://schemas.microsoft.com/office/powerpoint/2010/main" xmlns="" val="2052284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424936" cy="687611"/>
          </a:xfrm>
          <a:ln>
            <a:solidFill>
              <a:schemeClr val="tx1"/>
            </a:solidFill>
          </a:ln>
        </p:spPr>
        <p:txBody>
          <a:bodyPr/>
          <a:lstStyle/>
          <a:p>
            <a:r>
              <a:rPr lang="en-US" sz="2600" dirty="0" smtClean="0"/>
              <a:t>INTRODUCTION</a:t>
            </a:r>
            <a:endParaRPr lang="en-US" sz="2600"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5</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251520" y="1081038"/>
            <a:ext cx="8424936" cy="5632311"/>
          </a:xfrm>
          <a:prstGeom prst="rect">
            <a:avLst/>
          </a:prstGeom>
          <a:noFill/>
          <a:ln>
            <a:solidFill>
              <a:schemeClr val="tx1"/>
            </a:solidFill>
          </a:ln>
        </p:spPr>
        <p:txBody>
          <a:bodyPr wrap="square" rtlCol="0">
            <a:spAutoFit/>
          </a:bodyPr>
          <a:lstStyle/>
          <a:p>
            <a:pPr marL="285750" indent="-285750" algn="just">
              <a:buFont typeface="Arial" panose="020B0604020202020204" pitchFamily="34" charset="0"/>
              <a:buChar char="•"/>
            </a:pPr>
            <a:r>
              <a:rPr lang="en-ZA" sz="2000" dirty="0"/>
              <a:t>Invocation of S154 intervention was informed by unsatisfactory progress incl: pending appointment of all Senior Manager (incl. MM), failure to prioritise the signing of a realistic repayment plan between Maluti-a-Phofung and ESKOM and persistent service delivery challenges such as the lack of water, water leaks, inconsistent electricity supply, sewer spillages, deteriorating road infrastructure, etc.</a:t>
            </a:r>
          </a:p>
          <a:p>
            <a:pPr marL="285750" indent="-285750" algn="just">
              <a:buFont typeface="Arial" panose="020B0604020202020204" pitchFamily="34" charset="0"/>
              <a:buChar char="•"/>
            </a:pPr>
            <a:r>
              <a:rPr lang="en-ZA" sz="2000" dirty="0"/>
              <a:t>Deputy Minister, Mr. Parks Tau (MP), officially presented the joint interventions approach (&amp; team) and Turnaround Plan to Council and Labour Unions in July 2019. </a:t>
            </a:r>
          </a:p>
          <a:p>
            <a:pPr marL="285750" indent="-285750" algn="just">
              <a:buFont typeface="Arial" panose="020B0604020202020204" pitchFamily="34" charset="0"/>
              <a:buChar char="•"/>
            </a:pPr>
            <a:r>
              <a:rPr lang="en-ZA" sz="2000" dirty="0"/>
              <a:t>The joint intervention team assumed duty in August </a:t>
            </a:r>
            <a:r>
              <a:rPr lang="en-ZA" sz="2000" dirty="0" smtClean="0"/>
              <a:t>2019 and </a:t>
            </a:r>
            <a:r>
              <a:rPr lang="en-ZA" sz="2000" dirty="0" err="1" smtClean="0"/>
              <a:t>and</a:t>
            </a:r>
            <a:r>
              <a:rPr lang="en-ZA" sz="2000" dirty="0" smtClean="0"/>
              <a:t> was mandated with re-establishing certainty on governance (establishing executive leadership and improving institutional arrangements). </a:t>
            </a:r>
          </a:p>
          <a:p>
            <a:pPr marL="285750" indent="-285750" algn="just">
              <a:buFont typeface="Arial" panose="020B0604020202020204" pitchFamily="34" charset="0"/>
              <a:buChar char="•"/>
            </a:pPr>
            <a:r>
              <a:rPr lang="en-ZA" sz="2000" dirty="0" smtClean="0"/>
              <a:t>The </a:t>
            </a:r>
            <a:r>
              <a:rPr lang="en-ZA" sz="2000" dirty="0"/>
              <a:t>new intervention team thus, developed a comprehensive Turnaround Strategy to address the dire financial status in the municipality and total collapse of service delivery.</a:t>
            </a:r>
          </a:p>
          <a:p>
            <a:pPr marL="285750" indent="-285750" algn="just">
              <a:buFont typeface="Arial" panose="020B0604020202020204" pitchFamily="34" charset="0"/>
              <a:buChar char="•"/>
            </a:pPr>
            <a:r>
              <a:rPr lang="en-US" sz="2000" dirty="0"/>
              <a:t>The Turnaround Strategy was informed by the municipality’s Recovery Action Plan (RAP) developed in December 2018, by a Consultative Committee established by the Minister of </a:t>
            </a:r>
            <a:r>
              <a:rPr lang="en-US" sz="2000" dirty="0" smtClean="0"/>
              <a:t>CoGTA.</a:t>
            </a:r>
            <a:endParaRPr lang="en-US" sz="2000" dirty="0"/>
          </a:p>
        </p:txBody>
      </p:sp>
    </p:spTree>
    <p:extLst>
      <p:ext uri="{BB962C8B-B14F-4D97-AF65-F5344CB8AC3E}">
        <p14:creationId xmlns:p14="http://schemas.microsoft.com/office/powerpoint/2010/main" xmlns="" val="2983486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29D8EC75-8D40-43C8-8D2D-FFA4A432DFBF}"/>
              </a:ext>
            </a:extLst>
          </p:cNvPr>
          <p:cNvSpPr>
            <a:spLocks noGrp="1"/>
          </p:cNvSpPr>
          <p:nvPr>
            <p:ph type="sldNum" sz="quarter" idx="12"/>
          </p:nvPr>
        </p:nvSpPr>
        <p:spPr/>
        <p:txBody>
          <a:bodyPr/>
          <a:lstStyle/>
          <a:p>
            <a:pPr>
              <a:defRPr/>
            </a:pPr>
            <a:fld id="{8DAE5F84-E312-425D-9DEB-2BEEBC90EA2A}" type="slidenum">
              <a:rPr lang="en-US" altLang="en-US" smtClean="0"/>
              <a:pPr>
                <a:defRPr/>
              </a:pPr>
              <a:t>6</a:t>
            </a:fld>
            <a:endParaRPr lang="en-US" altLang="en-US" dirty="0"/>
          </a:p>
        </p:txBody>
      </p:sp>
      <p:pic>
        <p:nvPicPr>
          <p:cNvPr id="4" name="Picture 3">
            <a:extLst>
              <a:ext uri="{FF2B5EF4-FFF2-40B4-BE49-F238E27FC236}">
                <a16:creationId xmlns:a16="http://schemas.microsoft.com/office/drawing/2014/main" xmlns="" id="{71C9EC93-A72E-4C80-BE41-D73E6E1E5939}"/>
              </a:ext>
            </a:extLst>
          </p:cNvPr>
          <p:cNvPicPr>
            <a:picLocks noChangeAspect="1"/>
          </p:cNvPicPr>
          <p:nvPr/>
        </p:nvPicPr>
        <p:blipFill>
          <a:blip r:embed="rId2"/>
          <a:stretch>
            <a:fillRect/>
          </a:stretch>
        </p:blipFill>
        <p:spPr>
          <a:xfrm>
            <a:off x="18898" y="332656"/>
            <a:ext cx="9144000" cy="5904655"/>
          </a:xfrm>
          <a:prstGeom prst="rect">
            <a:avLst/>
          </a:prstGeom>
        </p:spPr>
      </p:pic>
    </p:spTree>
    <p:extLst>
      <p:ext uri="{BB962C8B-B14F-4D97-AF65-F5344CB8AC3E}">
        <p14:creationId xmlns:p14="http://schemas.microsoft.com/office/powerpoint/2010/main" xmlns="" val="2642332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803" y="980728"/>
            <a:ext cx="8301548" cy="5616623"/>
          </a:xfrm>
        </p:spPr>
        <p:txBody>
          <a:bodyPr>
            <a:normAutofit fontScale="77500" lnSpcReduction="20000"/>
          </a:bodyPr>
          <a:lstStyle/>
          <a:p>
            <a:pPr marL="257175" indent="-257175">
              <a:lnSpc>
                <a:spcPct val="110000"/>
              </a:lnSpc>
              <a:spcAft>
                <a:spcPts val="600"/>
              </a:spcAft>
              <a:buFont typeface="Wingdings" panose="05000000000000000000" pitchFamily="2" charset="2"/>
              <a:buChar char="q"/>
            </a:pPr>
            <a:r>
              <a:rPr lang="en-ZA" sz="2100" b="1" dirty="0">
                <a:ea typeface="Calibri" panose="020F0502020204030204" pitchFamily="34" charset="0"/>
              </a:rPr>
              <a:t>Poverty:</a:t>
            </a:r>
          </a:p>
          <a:p>
            <a:pPr marL="0" indent="0">
              <a:lnSpc>
                <a:spcPct val="110000"/>
              </a:lnSpc>
              <a:spcAft>
                <a:spcPts val="600"/>
              </a:spcAft>
              <a:buNone/>
            </a:pPr>
            <a:r>
              <a:rPr lang="en-ZA" sz="2100" dirty="0">
                <a:ea typeface="Calibri" panose="020F0502020204030204" pitchFamily="34" charset="0"/>
              </a:rPr>
              <a:t>243 </a:t>
            </a:r>
            <a:r>
              <a:rPr lang="en-ZA" sz="2100" dirty="0" smtClean="0">
                <a:ea typeface="Calibri" panose="020F0502020204030204" pitchFamily="34" charset="0"/>
              </a:rPr>
              <a:t>543 (</a:t>
            </a:r>
            <a:r>
              <a:rPr lang="en-ZA" sz="2100" dirty="0">
                <a:ea typeface="Calibri" panose="020F0502020204030204" pitchFamily="34" charset="0"/>
              </a:rPr>
              <a:t>73.09</a:t>
            </a:r>
            <a:r>
              <a:rPr lang="en-ZA" sz="2100" dirty="0" smtClean="0">
                <a:ea typeface="Calibri" panose="020F0502020204030204" pitchFamily="34" charset="0"/>
              </a:rPr>
              <a:t>%) people </a:t>
            </a:r>
            <a:r>
              <a:rPr lang="en-ZA" sz="2100" dirty="0">
                <a:ea typeface="Calibri" panose="020F0502020204030204" pitchFamily="34" charset="0"/>
              </a:rPr>
              <a:t>out of the total population of 333 172 living in poverty, using the upper poverty line definition.</a:t>
            </a:r>
          </a:p>
          <a:p>
            <a:pPr marL="257175" indent="-257175">
              <a:lnSpc>
                <a:spcPct val="110000"/>
              </a:lnSpc>
              <a:spcAft>
                <a:spcPts val="600"/>
              </a:spcAft>
              <a:buFont typeface="Wingdings" panose="05000000000000000000" pitchFamily="2" charset="2"/>
              <a:buChar char="q"/>
            </a:pPr>
            <a:r>
              <a:rPr lang="en-ZA" sz="2100" b="1" dirty="0">
                <a:ea typeface="Calibri" panose="020F0502020204030204" pitchFamily="34" charset="0"/>
              </a:rPr>
              <a:t>Economic active population:</a:t>
            </a:r>
            <a:endParaRPr lang="en-GB" sz="2100" dirty="0">
              <a:ea typeface="Calibri" panose="020F0502020204030204" pitchFamily="34" charset="0"/>
            </a:endParaRPr>
          </a:p>
          <a:p>
            <a:pPr marL="0" indent="0">
              <a:lnSpc>
                <a:spcPct val="110000"/>
              </a:lnSpc>
              <a:spcAft>
                <a:spcPts val="600"/>
              </a:spcAft>
              <a:buNone/>
            </a:pPr>
            <a:r>
              <a:rPr lang="en-ZA" sz="2100" dirty="0">
                <a:ea typeface="Calibri" panose="020F0502020204030204" pitchFamily="34" charset="0"/>
              </a:rPr>
              <a:t>113 283 in 2019, which is 34% of its total population.  </a:t>
            </a:r>
            <a:endParaRPr lang="en-GB" sz="2100" dirty="0">
              <a:ea typeface="Calibri" panose="020F0502020204030204" pitchFamily="34" charset="0"/>
            </a:endParaRPr>
          </a:p>
          <a:p>
            <a:pPr marL="214313" indent="-214313">
              <a:lnSpc>
                <a:spcPct val="110000"/>
              </a:lnSpc>
              <a:spcAft>
                <a:spcPts val="600"/>
              </a:spcAft>
              <a:buFont typeface="Wingdings" panose="05000000000000000000" pitchFamily="2" charset="2"/>
              <a:buChar char="q"/>
            </a:pPr>
            <a:r>
              <a:rPr lang="en-ZA" sz="2100" b="1" dirty="0">
                <a:ea typeface="Calibri" panose="020F0502020204030204" pitchFamily="34" charset="0"/>
              </a:rPr>
              <a:t>Largest number of jobs in 2019</a:t>
            </a:r>
            <a:r>
              <a:rPr lang="en-ZA" sz="2100" dirty="0">
                <a:ea typeface="Calibri" panose="020F0502020204030204" pitchFamily="34" charset="0"/>
              </a:rPr>
              <a:t> </a:t>
            </a:r>
            <a:endParaRPr lang="en-GB" sz="2100" dirty="0">
              <a:ea typeface="Calibri" panose="020F0502020204030204" pitchFamily="34" charset="0"/>
            </a:endParaRPr>
          </a:p>
          <a:p>
            <a:pPr lvl="0">
              <a:lnSpc>
                <a:spcPct val="110000"/>
              </a:lnSpc>
            </a:pPr>
            <a:r>
              <a:rPr lang="en-ZA" sz="1800" dirty="0">
                <a:ea typeface="Calibri" panose="020F0502020204030204" pitchFamily="34" charset="0"/>
              </a:rPr>
              <a:t>Trade sector -  15 618 employed people (26.7% of total employment). </a:t>
            </a:r>
            <a:endParaRPr lang="en-GB" sz="1800" dirty="0">
              <a:ea typeface="Calibri" panose="020F0502020204030204" pitchFamily="34" charset="0"/>
            </a:endParaRPr>
          </a:p>
          <a:p>
            <a:pPr>
              <a:lnSpc>
                <a:spcPct val="110000"/>
              </a:lnSpc>
              <a:spcAft>
                <a:spcPts val="600"/>
              </a:spcAft>
            </a:pPr>
            <a:r>
              <a:rPr lang="en-ZA" sz="2100" dirty="0">
                <a:ea typeface="Calibri" panose="020F0502020204030204" pitchFamily="34" charset="0"/>
              </a:rPr>
              <a:t>The Community Services sector – 15 </a:t>
            </a:r>
            <a:r>
              <a:rPr lang="en-ZA" sz="2100" dirty="0" smtClean="0">
                <a:ea typeface="Calibri" panose="020F0502020204030204" pitchFamily="34" charset="0"/>
              </a:rPr>
              <a:t>403 (</a:t>
            </a:r>
            <a:r>
              <a:rPr lang="en-ZA" sz="2100" dirty="0">
                <a:ea typeface="Calibri" panose="020F0502020204030204" pitchFamily="34" charset="0"/>
              </a:rPr>
              <a:t>26.3%) </a:t>
            </a:r>
          </a:p>
          <a:p>
            <a:pPr marL="214313" indent="-214313">
              <a:lnSpc>
                <a:spcPct val="110000"/>
              </a:lnSpc>
              <a:spcAft>
                <a:spcPts val="600"/>
              </a:spcAft>
              <a:buFont typeface="Wingdings" panose="05000000000000000000" pitchFamily="2" charset="2"/>
              <a:buChar char="q"/>
            </a:pPr>
            <a:r>
              <a:rPr lang="en-ZA" sz="2100" b="1" dirty="0" smtClean="0">
                <a:ea typeface="Calibri" panose="020F0502020204030204" pitchFamily="34" charset="0"/>
              </a:rPr>
              <a:t>Economic </a:t>
            </a:r>
            <a:r>
              <a:rPr lang="en-ZA" sz="2100" b="1" dirty="0">
                <a:ea typeface="Calibri" panose="020F0502020204030204" pitchFamily="34" charset="0"/>
              </a:rPr>
              <a:t>drivers</a:t>
            </a:r>
          </a:p>
          <a:p>
            <a:pPr>
              <a:lnSpc>
                <a:spcPct val="110000"/>
              </a:lnSpc>
              <a:spcAft>
                <a:spcPts val="600"/>
              </a:spcAft>
            </a:pPr>
            <a:r>
              <a:rPr lang="en-ZA" sz="2100" dirty="0">
                <a:ea typeface="Calibri" panose="020F0502020204030204" pitchFamily="34" charset="0"/>
              </a:rPr>
              <a:t>Community Services  (38%)</a:t>
            </a:r>
          </a:p>
          <a:p>
            <a:pPr>
              <a:lnSpc>
                <a:spcPct val="110000"/>
              </a:lnSpc>
              <a:spcAft>
                <a:spcPts val="600"/>
              </a:spcAft>
            </a:pPr>
            <a:r>
              <a:rPr lang="en-ZA" sz="2100" dirty="0">
                <a:ea typeface="Calibri" panose="020F0502020204030204" pitchFamily="34" charset="0"/>
              </a:rPr>
              <a:t>Financial Services (17%)</a:t>
            </a:r>
          </a:p>
          <a:p>
            <a:pPr>
              <a:lnSpc>
                <a:spcPct val="110000"/>
              </a:lnSpc>
              <a:spcAft>
                <a:spcPts val="600"/>
              </a:spcAft>
            </a:pPr>
            <a:r>
              <a:rPr lang="en-ZA" sz="2100" dirty="0">
                <a:ea typeface="Calibri" panose="020F0502020204030204" pitchFamily="34" charset="0"/>
              </a:rPr>
              <a:t>Trade (15</a:t>
            </a:r>
            <a:r>
              <a:rPr lang="en-ZA" sz="2100" dirty="0" smtClean="0">
                <a:ea typeface="Calibri" panose="020F0502020204030204" pitchFamily="34" charset="0"/>
              </a:rPr>
              <a:t>%) </a:t>
            </a:r>
            <a:endParaRPr lang="en-GB" sz="2100" dirty="0">
              <a:ea typeface="Calibri" panose="020F0502020204030204" pitchFamily="34" charset="0"/>
            </a:endParaRPr>
          </a:p>
          <a:p>
            <a:pPr marL="0" indent="0" algn="just" defTabSz="342900">
              <a:lnSpc>
                <a:spcPct val="110000"/>
              </a:lnSpc>
              <a:spcBef>
                <a:spcPts val="0"/>
              </a:spcBef>
              <a:buNone/>
              <a:defRPr/>
            </a:pPr>
            <a:endParaRPr lang="en-ZA" sz="2100" b="1" dirty="0"/>
          </a:p>
          <a:p>
            <a:pPr marL="214313" indent="-214313" algn="just" defTabSz="342900">
              <a:lnSpc>
                <a:spcPct val="110000"/>
              </a:lnSpc>
              <a:spcBef>
                <a:spcPts val="0"/>
              </a:spcBef>
              <a:buFont typeface="Wingdings" panose="05000000000000000000" pitchFamily="2" charset="2"/>
              <a:buChar char="q"/>
              <a:defRPr/>
            </a:pPr>
            <a:r>
              <a:rPr lang="en-ZA" sz="2100" b="1" dirty="0"/>
              <a:t>Per capita income: </a:t>
            </a:r>
          </a:p>
          <a:p>
            <a:pPr marL="0" indent="0" algn="just" defTabSz="342900">
              <a:lnSpc>
                <a:spcPct val="110000"/>
              </a:lnSpc>
              <a:spcBef>
                <a:spcPts val="0"/>
              </a:spcBef>
              <a:buNone/>
              <a:defRPr/>
            </a:pPr>
            <a:r>
              <a:rPr lang="en-ZA" sz="2100" dirty="0"/>
              <a:t>R 32,400 </a:t>
            </a:r>
            <a:r>
              <a:rPr lang="en-ZA" sz="2100" dirty="0" smtClean="0"/>
              <a:t>(lower </a:t>
            </a:r>
            <a:r>
              <a:rPr lang="en-ZA" sz="2100" dirty="0"/>
              <a:t>than Free </a:t>
            </a:r>
            <a:r>
              <a:rPr lang="en-ZA" sz="2100" dirty="0" smtClean="0"/>
              <a:t>State (</a:t>
            </a:r>
            <a:r>
              <a:rPr lang="en-ZA" sz="2100" dirty="0"/>
              <a:t>R 58,300) and of the Thabo </a:t>
            </a:r>
            <a:r>
              <a:rPr lang="en-ZA" sz="2100" dirty="0" err="1"/>
              <a:t>Mofutsanyana</a:t>
            </a:r>
            <a:r>
              <a:rPr lang="en-ZA" sz="2100" dirty="0"/>
              <a:t> District Municipality (R 41,800) and of South Africa </a:t>
            </a:r>
          </a:p>
          <a:p>
            <a:pPr marL="0" indent="0" algn="just" defTabSz="342900">
              <a:lnSpc>
                <a:spcPct val="110000"/>
              </a:lnSpc>
              <a:spcBef>
                <a:spcPts val="0"/>
              </a:spcBef>
              <a:buNone/>
              <a:defRPr/>
            </a:pPr>
            <a:r>
              <a:rPr lang="en-ZA" sz="2100" dirty="0"/>
              <a:t>(</a:t>
            </a:r>
            <a:r>
              <a:rPr lang="en-ZA" sz="2100" dirty="0" smtClean="0"/>
              <a:t>R60,800</a:t>
            </a:r>
            <a:r>
              <a:rPr lang="en-ZA" sz="2100" dirty="0"/>
              <a:t>).</a:t>
            </a:r>
          </a:p>
          <a:p>
            <a:pPr marL="0" indent="0" algn="just" defTabSz="342900">
              <a:lnSpc>
                <a:spcPct val="110000"/>
              </a:lnSpc>
              <a:spcBef>
                <a:spcPts val="0"/>
              </a:spcBef>
              <a:buNone/>
              <a:defRPr/>
            </a:pPr>
            <a:endParaRPr lang="en-GB" sz="1200" dirty="0"/>
          </a:p>
          <a:p>
            <a:pPr marL="0" indent="0" algn="just" defTabSz="342900">
              <a:lnSpc>
                <a:spcPct val="120000"/>
              </a:lnSpc>
              <a:spcBef>
                <a:spcPts val="0"/>
              </a:spcBef>
              <a:buNone/>
              <a:defRPr/>
            </a:pPr>
            <a:endParaRPr lang="en-GB" sz="1200" dirty="0"/>
          </a:p>
          <a:p>
            <a:pPr marL="0" indent="0" algn="just" defTabSz="342900">
              <a:lnSpc>
                <a:spcPct val="120000"/>
              </a:lnSpc>
              <a:spcBef>
                <a:spcPts val="0"/>
              </a:spcBef>
              <a:buNone/>
              <a:defRPr/>
            </a:pPr>
            <a:endParaRPr lang="en-GB" dirty="0"/>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defRPr/>
            </a:pPr>
            <a:fld id="{2AEFF4E0-09CF-465B-A129-0A4208E40038}" type="slidenum">
              <a:rPr lang="en-ZA">
                <a:solidFill>
                  <a:prstClr val="black">
                    <a:tint val="75000"/>
                  </a:prstClr>
                </a:solidFill>
                <a:latin typeface="Calibri" panose="020F0502020204030204"/>
                <a:ea typeface="+mn-ea"/>
              </a:rPr>
              <a:pPr defTabSz="685800" eaLnBrk="1" fontAlgn="auto" hangingPunct="1">
                <a:spcBef>
                  <a:spcPts val="0"/>
                </a:spcBef>
                <a:spcAft>
                  <a:spcPts val="0"/>
                </a:spcAft>
                <a:defRPr/>
              </a:pPr>
              <a:t>7</a:t>
            </a:fld>
            <a:endParaRPr lang="en-ZA">
              <a:solidFill>
                <a:prstClr val="black">
                  <a:tint val="75000"/>
                </a:prstClr>
              </a:solidFill>
              <a:latin typeface="Calibri" panose="020F0502020204030204"/>
              <a:ea typeface="+mn-ea"/>
            </a:endParaRPr>
          </a:p>
        </p:txBody>
      </p:sp>
      <p:sp>
        <p:nvSpPr>
          <p:cNvPr id="3" name="Rectangle 2"/>
          <p:cNvSpPr/>
          <p:nvPr/>
        </p:nvSpPr>
        <p:spPr>
          <a:xfrm>
            <a:off x="9849119" y="2499307"/>
            <a:ext cx="34289" cy="3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defRPr/>
            </a:pPr>
            <a:endParaRPr lang="en-ZA" sz="1350">
              <a:solidFill>
                <a:prstClr val="white"/>
              </a:solidFill>
              <a:latin typeface="Calibri" panose="020F0502020204030204"/>
            </a:endParaRPr>
          </a:p>
        </p:txBody>
      </p:sp>
      <p:graphicFrame>
        <p:nvGraphicFramePr>
          <p:cNvPr id="9" name="Chart 8">
            <a:extLst>
              <a:ext uri="{FF2B5EF4-FFF2-40B4-BE49-F238E27FC236}">
                <a16:creationId xmlns:a16="http://schemas.microsoft.com/office/drawing/2014/main" xmlns="" id="{52CDE6BA-E8EA-464A-A412-0409F3EBFA48}"/>
              </a:ext>
            </a:extLst>
          </p:cNvPr>
          <p:cNvGraphicFramePr/>
          <p:nvPr>
            <p:extLst>
              <p:ext uri="{D42A27DB-BD31-4B8C-83A1-F6EECF244321}">
                <p14:modId xmlns:p14="http://schemas.microsoft.com/office/powerpoint/2010/main" xmlns="" val="1241985616"/>
              </p:ext>
            </p:extLst>
          </p:nvPr>
        </p:nvGraphicFramePr>
        <p:xfrm>
          <a:off x="5379613" y="1733672"/>
          <a:ext cx="3600400" cy="3927575"/>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txBox="1">
            <a:spLocks/>
          </p:cNvSpPr>
          <p:nvPr/>
        </p:nvSpPr>
        <p:spPr bwMode="auto">
          <a:xfrm>
            <a:off x="395536" y="188641"/>
            <a:ext cx="8352928" cy="576064"/>
          </a:xfrm>
          <a:prstGeom prst="rect">
            <a:avLst/>
          </a:prstGeom>
          <a:noFill/>
          <a:ln>
            <a:solidFill>
              <a:sysClr val="windowText" lastClr="000000"/>
            </a:solidFill>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ctr" anchorCtr="0" compatLnSpc="1">
            <a:prstTxWarp prst="textNoShape">
              <a:avLst/>
            </a:prstTxWarp>
          </a:bodyPr>
          <a:lstStyle>
            <a:lvl1pPr algn="ctr" defTabSz="685800" rtl="0" eaLnBrk="0" fontAlgn="base" hangingPunct="0">
              <a:lnSpc>
                <a:spcPct val="90000"/>
              </a:lnSpc>
              <a:spcBef>
                <a:spcPct val="0"/>
              </a:spcBef>
              <a:spcAft>
                <a:spcPct val="0"/>
              </a:spcAft>
              <a:def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pPr marL="0" marR="0" lvl="0" indent="0" algn="ctr" defTabSz="685800" rtl="0" eaLnBrk="0" fontAlgn="base" latinLnBrk="0" hangingPunct="0">
              <a:lnSpc>
                <a:spcPct val="90000"/>
              </a:lnSpc>
              <a:spcBef>
                <a:spcPct val="0"/>
              </a:spcBef>
              <a:spcAft>
                <a:spcPct val="0"/>
              </a:spcAft>
              <a:buClrTx/>
              <a:buSzTx/>
              <a:buFontTx/>
              <a:buNone/>
              <a:tabLst/>
              <a:defRPr/>
            </a:pPr>
            <a:r>
              <a:rPr kumimoji="0" lang="en-US" sz="2600" b="1" i="0" u="none" strike="noStrike" kern="1200" cap="none" spc="0" normalizeH="0" baseline="0" noProof="0" dirty="0" smtClean="0">
                <a:ln>
                  <a:noFill/>
                </a:ln>
                <a:solidFill>
                  <a:srgbClr val="D15900"/>
                </a:solidFill>
                <a:effectLst>
                  <a:outerShdw blurRad="50800" dist="38100" dir="5400000" algn="t" rotWithShape="0">
                    <a:prstClr val="black">
                      <a:alpha val="40000"/>
                    </a:prstClr>
                  </a:outerShdw>
                </a:effectLst>
                <a:uLnTx/>
                <a:uFillTx/>
                <a:latin typeface="Arial" panose="020B0604020202020204" pitchFamily="34" charset="0"/>
                <a:ea typeface="+mj-ea"/>
                <a:cs typeface="Arial" panose="020B0604020202020204" pitchFamily="34" charset="0"/>
              </a:rPr>
              <a:t>SOCIO ECONOMIC STATUS</a:t>
            </a:r>
            <a:endParaRPr kumimoji="0" lang="en-US" sz="2600" b="1" i="0" u="none" strike="noStrike" kern="1200" cap="none" spc="0" normalizeH="0" baseline="0" noProof="0" dirty="0">
              <a:ln>
                <a:noFill/>
              </a:ln>
              <a:solidFill>
                <a:srgbClr val="D15900"/>
              </a:solidFill>
              <a:effectLst>
                <a:outerShdw blurRad="50800" dist="38100" dir="5400000" algn="t" rotWithShape="0">
                  <a:prstClr val="black">
                    <a:alpha val="40000"/>
                  </a:prstClr>
                </a:outerShdw>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xmlns="" val="2149259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1"/>
            <a:ext cx="8352928" cy="576064"/>
          </a:xfrm>
          <a:ln>
            <a:solidFill>
              <a:schemeClr val="tx1"/>
            </a:solidFill>
          </a:ln>
        </p:spPr>
        <p:txBody>
          <a:bodyPr/>
          <a:lstStyle/>
          <a:p>
            <a:r>
              <a:rPr lang="en-US" sz="2600" dirty="0"/>
              <a:t>GOVERNANCE</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8</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395536" y="836712"/>
            <a:ext cx="8352928" cy="5909310"/>
          </a:xfrm>
          <a:prstGeom prst="rect">
            <a:avLst/>
          </a:prstGeom>
          <a:noFill/>
          <a:ln>
            <a:solidFill>
              <a:schemeClr val="tx1"/>
            </a:solidFill>
          </a:ln>
        </p:spPr>
        <p:txBody>
          <a:bodyPr wrap="square" rtlCol="0">
            <a:spAutoFit/>
          </a:bodyPr>
          <a:lstStyle/>
          <a:p>
            <a:pPr algn="just"/>
            <a:r>
              <a:rPr lang="en-ZA" b="1" dirty="0"/>
              <a:t>Political stability</a:t>
            </a:r>
          </a:p>
          <a:p>
            <a:pPr marL="285750" indent="-285750" algn="just">
              <a:buFont typeface="Arial" panose="020B0604020202020204" pitchFamily="34" charset="0"/>
              <a:buChar char="•"/>
            </a:pPr>
            <a:r>
              <a:rPr lang="en-ZA" dirty="0"/>
              <a:t>The Council composition for Maluti-A-</a:t>
            </a:r>
            <a:r>
              <a:rPr lang="en-ZA" dirty="0" err="1"/>
              <a:t>Phofung</a:t>
            </a:r>
            <a:r>
              <a:rPr lang="en-ZA" dirty="0"/>
              <a:t> is as follows: ANC 37, Independent 10, EFF 9, DA 5, DPSA 4, AULA 2, AIC 1, APC </a:t>
            </a:r>
            <a:r>
              <a:rPr lang="en-ZA" dirty="0" smtClean="0"/>
              <a:t>1 – total of 69 councillors.</a:t>
            </a:r>
            <a:endParaRPr lang="en-ZA" dirty="0"/>
          </a:p>
          <a:p>
            <a:pPr marL="285750" indent="-285750" algn="just">
              <a:buFont typeface="Arial" panose="020B0604020202020204" pitchFamily="34" charset="0"/>
              <a:buChar char="•"/>
            </a:pPr>
            <a:r>
              <a:rPr lang="en-ZA" dirty="0"/>
              <a:t>While the processes of intervention unfolded, there was no executive leadership in the municipality because 15 African National Congress (ANC) Councillors were suspended by the Provincial Disciplinary Committee (PDC) of the ANC on 08 August 2018. </a:t>
            </a:r>
          </a:p>
          <a:p>
            <a:pPr marL="285750" indent="-285750" algn="just">
              <a:buFont typeface="Arial" panose="020B0604020202020204" pitchFamily="34" charset="0"/>
              <a:buChar char="•"/>
            </a:pPr>
            <a:r>
              <a:rPr lang="en-ZA" dirty="0"/>
              <a:t>The suspended councillors included the Executive Mayor, the Chief Whip and the Speaker. They were accused of contravening the party’s constitution on four (4) counts that included voting with the opposition to elect Mr. G Mokotso as the new Executive Mayor in a Council meeting held on June 2018.</a:t>
            </a:r>
          </a:p>
          <a:p>
            <a:pPr marL="285750" indent="-285750" algn="just">
              <a:buFont typeface="Arial" panose="020B0604020202020204" pitchFamily="34" charset="0"/>
              <a:buChar char="•"/>
            </a:pPr>
            <a:r>
              <a:rPr lang="en-ZA" dirty="0"/>
              <a:t>The suspended 15 councillors appealed the decision of the PDC to the National Disciplinary Committee (NDC), which in turn upheld the decision of the PDC and substituted the suspension of the councillors to expulsion from the ANC, on 23 December 2018.</a:t>
            </a:r>
          </a:p>
          <a:p>
            <a:pPr marL="285750" indent="-285750" algn="just">
              <a:buFont typeface="Arial" panose="020B0604020202020204" pitchFamily="34" charset="0"/>
              <a:buChar char="•"/>
            </a:pPr>
            <a:r>
              <a:rPr lang="en-ZA" dirty="0"/>
              <a:t>These developments affected the general sittings of Council in that the scheduled Council meetings consistently, did not quorate, thereby affecting adoption of critical legislated mandates such as the budget and the IDP, consideration of compliance reports and facilitation of community engagements. </a:t>
            </a:r>
          </a:p>
        </p:txBody>
      </p:sp>
    </p:spTree>
    <p:extLst>
      <p:ext uri="{BB962C8B-B14F-4D97-AF65-F5344CB8AC3E}">
        <p14:creationId xmlns:p14="http://schemas.microsoft.com/office/powerpoint/2010/main" xmlns="" val="1307721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352928" cy="687611"/>
          </a:xfrm>
          <a:ln>
            <a:solidFill>
              <a:schemeClr val="tx1"/>
            </a:solidFill>
          </a:ln>
        </p:spPr>
        <p:txBody>
          <a:bodyPr/>
          <a:lstStyle/>
          <a:p>
            <a:r>
              <a:rPr lang="en-US" sz="2600" dirty="0"/>
              <a:t>GOVERNANCE</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9</a:t>
            </a:fld>
            <a:endParaRPr lang="en-US" altLang="en-US" dirty="0"/>
          </a:p>
        </p:txBody>
      </p:sp>
      <p:sp>
        <p:nvSpPr>
          <p:cNvPr id="4" name="Content Placeholder 3"/>
          <p:cNvSpPr>
            <a:spLocks noGrp="1"/>
          </p:cNvSpPr>
          <p:nvPr>
            <p:ph sz="quarter" idx="13"/>
          </p:nvPr>
        </p:nvSpPr>
        <p:spPr>
          <a:xfrm>
            <a:off x="628650" y="1556792"/>
            <a:ext cx="8047806" cy="4608512"/>
          </a:xfrm>
        </p:spPr>
        <p:txBody>
          <a:bodyPr/>
          <a:lstStyle/>
          <a:p>
            <a:endParaRPr lang="en-US" dirty="0"/>
          </a:p>
          <a:p>
            <a:endParaRPr lang="en-US" dirty="0"/>
          </a:p>
        </p:txBody>
      </p:sp>
      <p:sp>
        <p:nvSpPr>
          <p:cNvPr id="5" name="TextBox 4"/>
          <p:cNvSpPr txBox="1"/>
          <p:nvPr/>
        </p:nvSpPr>
        <p:spPr>
          <a:xfrm>
            <a:off x="395536" y="980728"/>
            <a:ext cx="8352928" cy="5632311"/>
          </a:xfrm>
          <a:prstGeom prst="rect">
            <a:avLst/>
          </a:prstGeom>
          <a:noFill/>
          <a:ln>
            <a:solidFill>
              <a:schemeClr val="tx1"/>
            </a:solidFill>
          </a:ln>
        </p:spPr>
        <p:txBody>
          <a:bodyPr wrap="square" rtlCol="0">
            <a:spAutoFit/>
          </a:bodyPr>
          <a:lstStyle/>
          <a:p>
            <a:pPr marL="285750" indent="-285750" algn="just">
              <a:buFont typeface="Arial" panose="020B0604020202020204" pitchFamily="34" charset="0"/>
              <a:buChar char="•"/>
              <a:defRPr/>
            </a:pPr>
            <a:r>
              <a:rPr lang="en-GB" dirty="0"/>
              <a:t>Dysfunctionality of Council also resulted in gaps in oversight, risk management &amp; control as well as leadership inefficiencies that created an opportunity for misappropriation of funds, non-adherence to legislation and </a:t>
            </a:r>
            <a:r>
              <a:rPr lang="en-US" dirty="0" smtClean="0"/>
              <a:t>prescripts.</a:t>
            </a:r>
            <a:endParaRPr lang="en-US" dirty="0"/>
          </a:p>
          <a:p>
            <a:pPr marL="285750" indent="-285750" algn="just">
              <a:buFont typeface="Arial" panose="020B0604020202020204" pitchFamily="34" charset="0"/>
              <a:buChar char="•"/>
              <a:defRPr/>
            </a:pPr>
            <a:r>
              <a:rPr lang="en-GB" dirty="0"/>
              <a:t>There was no implementation of risk management, audit committee and internal audit </a:t>
            </a:r>
            <a:r>
              <a:rPr lang="en-US" dirty="0" smtClean="0"/>
              <a:t>recommendations.</a:t>
            </a:r>
            <a:endParaRPr lang="en-US" dirty="0"/>
          </a:p>
          <a:p>
            <a:pPr marL="285750" indent="-285750" algn="just">
              <a:buFont typeface="Arial" panose="020B0604020202020204" pitchFamily="34" charset="0"/>
              <a:buChar char="•"/>
              <a:defRPr/>
            </a:pPr>
            <a:r>
              <a:rPr lang="en-US" dirty="0"/>
              <a:t>There were no </a:t>
            </a:r>
            <a:r>
              <a:rPr lang="en-GB" dirty="0"/>
              <a:t>mechanisms to address prevention of IUFW</a:t>
            </a:r>
            <a:r>
              <a:rPr lang="en-US" dirty="0"/>
              <a:t> expenditure.</a:t>
            </a:r>
            <a:endParaRPr lang="en-ZA" dirty="0"/>
          </a:p>
          <a:p>
            <a:pPr marL="285750" indent="-285750" algn="just">
              <a:buFont typeface="Arial" panose="020B0604020202020204" pitchFamily="34" charset="0"/>
              <a:buChar char="•"/>
            </a:pPr>
            <a:r>
              <a:rPr lang="en-ZA" dirty="0"/>
              <a:t>The municipality continuously failed to quorate to elect office bearers despite advice from the National CoGTA and the FS CoGTA and thus National Treasury withheld the Equitable Share tranche of July 2019. </a:t>
            </a:r>
          </a:p>
          <a:p>
            <a:pPr marL="285750" indent="-285750" algn="just">
              <a:buFont typeface="Arial" panose="020B0604020202020204" pitchFamily="34" charset="0"/>
              <a:buChar char="•"/>
            </a:pPr>
            <a:r>
              <a:rPr lang="en-ZA" dirty="0"/>
              <a:t>The legal processes undertaken by the political incumbents ran in tandem with IEC processes to appoint new Council. Bi-elections took place on 27 August 2019 and office bearers were elected on 12 September 2019. </a:t>
            </a:r>
          </a:p>
          <a:p>
            <a:pPr algn="just"/>
            <a:endParaRPr lang="en-US" b="1" dirty="0"/>
          </a:p>
          <a:p>
            <a:pPr algn="just"/>
            <a:r>
              <a:rPr lang="en-US" b="1" dirty="0"/>
              <a:t>Functionality of governance structures</a:t>
            </a:r>
          </a:p>
          <a:p>
            <a:pPr marL="285750" indent="-285750" algn="just">
              <a:buFont typeface="Arial" panose="020B0604020202020204" pitchFamily="34" charset="0"/>
              <a:buChar char="•"/>
            </a:pPr>
            <a:r>
              <a:rPr lang="en-ZA" dirty="0"/>
              <a:t>With office bearers elected, all Council oversight and accounting functions to National and Provincial Government were established and are fully functional. </a:t>
            </a:r>
          </a:p>
          <a:p>
            <a:pPr marL="285750" indent="-285750" algn="just">
              <a:buFont typeface="Arial" panose="020B0604020202020204" pitchFamily="34" charset="0"/>
              <a:buChar char="•"/>
            </a:pPr>
            <a:r>
              <a:rPr lang="en-ZA" dirty="0"/>
              <a:t>Council elected Section 79 &amp; 80 Committees and they are meeting regularly.</a:t>
            </a:r>
          </a:p>
          <a:p>
            <a:pPr marL="285750" indent="-285750" algn="just">
              <a:buFont typeface="Arial" panose="020B0604020202020204" pitchFamily="34" charset="0"/>
              <a:buChar char="•"/>
            </a:pPr>
            <a:r>
              <a:rPr lang="en-ZA" dirty="0"/>
              <a:t>A Stakeholder management strategy was developed and implemented and engagements with key stakeholders take place as and when </a:t>
            </a:r>
            <a:r>
              <a:rPr lang="en-ZA" dirty="0" smtClean="0"/>
              <a:t>required.</a:t>
            </a:r>
            <a:endParaRPr lang="en-ZA" dirty="0"/>
          </a:p>
        </p:txBody>
      </p:sp>
    </p:spTree>
    <p:extLst>
      <p:ext uri="{BB962C8B-B14F-4D97-AF65-F5344CB8AC3E}">
        <p14:creationId xmlns:p14="http://schemas.microsoft.com/office/powerpoint/2010/main" xmlns="" val="1862829756"/>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485A8A1C5E2EE4C83B7549C80D7279D" ma:contentTypeVersion="9" ma:contentTypeDescription="Create a new document." ma:contentTypeScope="" ma:versionID="6b37a172f4f9226d96d8822923980ddf">
  <xsd:schema xmlns:xsd="http://www.w3.org/2001/XMLSchema" xmlns:xs="http://www.w3.org/2001/XMLSchema" xmlns:p="http://schemas.microsoft.com/office/2006/metadata/properties" xmlns:ns3="adf207a9-60cb-4ff9-8a37-6b5832682305" targetNamespace="http://schemas.microsoft.com/office/2006/metadata/properties" ma:root="true" ma:fieldsID="769090b2fb8056ad8f03a01099397442" ns3:_="">
    <xsd:import namespace="adf207a9-60cb-4ff9-8a37-6b583268230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f207a9-60cb-4ff9-8a37-6b58326823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0B14EE-EA88-46B3-B4E3-AC1B9AC0A912}">
  <ds:schemaRefs>
    <ds:schemaRef ds:uri="http://purl.org/dc/dcmitype/"/>
    <ds:schemaRef ds:uri="http://schemas.microsoft.com/office/2006/documentManagement/types"/>
    <ds:schemaRef ds:uri="http://purl.org/dc/elements/1.1/"/>
    <ds:schemaRef ds:uri="http://www.w3.org/XML/1998/namespace"/>
    <ds:schemaRef ds:uri="http://schemas.microsoft.com/office/2006/metadata/properties"/>
    <ds:schemaRef ds:uri="http://purl.org/dc/terms/"/>
    <ds:schemaRef ds:uri="http://schemas.microsoft.com/office/infopath/2007/PartnerControls"/>
    <ds:schemaRef ds:uri="http://schemas.openxmlformats.org/package/2006/metadata/core-properties"/>
    <ds:schemaRef ds:uri="adf207a9-60cb-4ff9-8a37-6b5832682305"/>
  </ds:schemaRefs>
</ds:datastoreItem>
</file>

<file path=customXml/itemProps2.xml><?xml version="1.0" encoding="utf-8"?>
<ds:datastoreItem xmlns:ds="http://schemas.openxmlformats.org/officeDocument/2006/customXml" ds:itemID="{A33C0FF7-B5CD-4D48-8B50-4F14393E5799}">
  <ds:schemaRefs>
    <ds:schemaRef ds:uri="http://schemas.microsoft.com/sharepoint/v3/contenttype/forms"/>
  </ds:schemaRefs>
</ds:datastoreItem>
</file>

<file path=customXml/itemProps3.xml><?xml version="1.0" encoding="utf-8"?>
<ds:datastoreItem xmlns:ds="http://schemas.openxmlformats.org/officeDocument/2006/customXml" ds:itemID="{7FB8FC44-754A-4472-BFD3-AD5AD6F958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f207a9-60cb-4ff9-8a37-6b58326823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62060</TotalTime>
  <Words>3751</Words>
  <Application>Microsoft Office PowerPoint</Application>
  <PresentationFormat>On-screen Show (4:3)</PresentationFormat>
  <Paragraphs>270</Paragraphs>
  <Slides>27</Slides>
  <Notes>1</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Office Theme</vt:lpstr>
      <vt:lpstr>1_Office Theme</vt:lpstr>
      <vt:lpstr>STATE OF MALUTI-A-PHOFUNG LOCAL MUNICIPALITY</vt:lpstr>
      <vt:lpstr>PRESENTATION LAYOUT</vt:lpstr>
      <vt:lpstr>PURPOSE</vt:lpstr>
      <vt:lpstr>INTRODUCTION</vt:lpstr>
      <vt:lpstr>INTRODUCTION</vt:lpstr>
      <vt:lpstr>Slide 6</vt:lpstr>
      <vt:lpstr>Slide 7</vt:lpstr>
      <vt:lpstr>GOVERNANCE</vt:lpstr>
      <vt:lpstr>GOVERNANCE</vt:lpstr>
      <vt:lpstr>GOVERNANCE</vt:lpstr>
      <vt:lpstr>GOVERNANCE</vt:lpstr>
      <vt:lpstr>GOVERNANCE</vt:lpstr>
      <vt:lpstr>MUNICIPAL ADMINISTRATION</vt:lpstr>
      <vt:lpstr>MUNICIPAL ADMINISTRATION</vt:lpstr>
      <vt:lpstr>MUNICIPAL ADMINISTRATION</vt:lpstr>
      <vt:lpstr>FINANCIAL MANAGEMENT</vt:lpstr>
      <vt:lpstr>FINANCIAL MANAGEMENT</vt:lpstr>
      <vt:lpstr>FINANCIAL MANAGEMENT</vt:lpstr>
      <vt:lpstr>FINANCIAL MANAGEMENT</vt:lpstr>
      <vt:lpstr>SERVICE DELIVERY</vt:lpstr>
      <vt:lpstr>SERVICE DELIVERY</vt:lpstr>
      <vt:lpstr>SERVICE DELIVERY</vt:lpstr>
      <vt:lpstr>SERVICE DELIVERY</vt:lpstr>
      <vt:lpstr>SERVICE DELIVERY</vt:lpstr>
      <vt:lpstr>COVID-19 INTERVENTIONS</vt:lpstr>
      <vt:lpstr>RECOMMENDATIONS</vt:lpstr>
      <vt:lpstr>END</vt:lpstr>
    </vt:vector>
  </TitlesOfParts>
  <Company>Crome</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"Maphuti Leta" &lt;MaphutiL@cogta.gov.za&gt;</dc:creator>
  <cp:lastModifiedBy>Monique</cp:lastModifiedBy>
  <cp:revision>1447</cp:revision>
  <cp:lastPrinted>2019-08-27T14:26:15Z</cp:lastPrinted>
  <dcterms:created xsi:type="dcterms:W3CDTF">2011-07-14T18:52:25Z</dcterms:created>
  <dcterms:modified xsi:type="dcterms:W3CDTF">2020-08-24T17:00:55Z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0x0101007485A8A1C5E2EE4C83B7549C80D7279D</vt:lpwstr>
  </property>
</Properties>
</file>