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828" r:id="rId5"/>
    <p:sldMasterId id="2147483984" r:id="rId6"/>
    <p:sldMasterId id="2147483996" r:id="rId7"/>
    <p:sldMasterId id="2147484008" r:id="rId8"/>
    <p:sldMasterId id="2147484020" r:id="rId9"/>
  </p:sldMasterIdLst>
  <p:notesMasterIdLst>
    <p:notesMasterId r:id="rId32"/>
  </p:notesMasterIdLst>
  <p:handoutMasterIdLst>
    <p:handoutMasterId r:id="rId33"/>
  </p:handoutMasterIdLst>
  <p:sldIdLst>
    <p:sldId id="335" r:id="rId10"/>
    <p:sldId id="447" r:id="rId11"/>
    <p:sldId id="488" r:id="rId12"/>
    <p:sldId id="494" r:id="rId13"/>
    <p:sldId id="495" r:id="rId14"/>
    <p:sldId id="489" r:id="rId15"/>
    <p:sldId id="496" r:id="rId16"/>
    <p:sldId id="490" r:id="rId17"/>
    <p:sldId id="491" r:id="rId18"/>
    <p:sldId id="492" r:id="rId19"/>
    <p:sldId id="493" r:id="rId20"/>
    <p:sldId id="484" r:id="rId21"/>
    <p:sldId id="485" r:id="rId22"/>
    <p:sldId id="486" r:id="rId23"/>
    <p:sldId id="479" r:id="rId24"/>
    <p:sldId id="480" r:id="rId25"/>
    <p:sldId id="481" r:id="rId26"/>
    <p:sldId id="482" r:id="rId27"/>
    <p:sldId id="497" r:id="rId28"/>
    <p:sldId id="498" r:id="rId29"/>
    <p:sldId id="499" r:id="rId30"/>
    <p:sldId id="38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4A880D3-FA0C-4234-B657-65AADA7733FF}">
          <p14:sldIdLst>
            <p14:sldId id="335"/>
            <p14:sldId id="447"/>
            <p14:sldId id="488"/>
            <p14:sldId id="494"/>
            <p14:sldId id="495"/>
            <p14:sldId id="489"/>
            <p14:sldId id="496"/>
            <p14:sldId id="490"/>
            <p14:sldId id="491"/>
            <p14:sldId id="492"/>
            <p14:sldId id="493"/>
          </p14:sldIdLst>
        </p14:section>
        <p14:section name="Human Resources" id="{DF5AE2EE-0CB5-433B-9170-E57426A44E24}">
          <p14:sldIdLst>
            <p14:sldId id="484"/>
            <p14:sldId id="485"/>
            <p14:sldId id="486"/>
          </p14:sldIdLst>
        </p14:section>
        <p14:section name="Performance Information" id="{B2BDEBDC-3C0F-451E-AB09-81695F9A3485}">
          <p14:sldIdLst/>
        </p14:section>
        <p14:section name="Finance" id="{E298D708-2BA0-46B9-8F50-802B8AB23DB0}">
          <p14:sldIdLst>
            <p14:sldId id="479"/>
            <p14:sldId id="480"/>
            <p14:sldId id="481"/>
            <p14:sldId id="482"/>
            <p14:sldId id="497"/>
            <p14:sldId id="498"/>
            <p14:sldId id="499"/>
            <p14:sldId id="3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FC22"/>
    <a:srgbClr val="00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1921" autoAdjust="0"/>
  </p:normalViewPr>
  <p:slideViewPr>
    <p:cSldViewPr>
      <p:cViewPr varScale="1">
        <p:scale>
          <a:sx n="73" d="100"/>
          <a:sy n="7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>
      <p:cViewPr varScale="1">
        <p:scale>
          <a:sx n="54" d="100"/>
          <a:sy n="54" d="100"/>
        </p:scale>
        <p:origin x="2608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Performance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3059983261156688"/>
          <c:y val="1.5641781044624652E-2"/>
          <c:w val="0.46465774899964923"/>
          <c:h val="0.737215381634342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APPROPRIATION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5-4993-B4EF-B9A25BCAC5F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D5-4993-B4EF-B9A25BCAC5F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D5-4993-B4EF-B9A25BCAC5F5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52D-478F-9B2B-935323AC0028}"/>
              </c:ext>
            </c:extLst>
          </c:dPt>
          <c:dLbls>
            <c:dLbl>
              <c:idx val="0"/>
              <c:layout>
                <c:manualLayout>
                  <c:x val="-0.13891484701281204"/>
                  <c:y val="0.107278447103684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R295.4m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235901549004639"/>
                      <c:h val="0.101509924525327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D5-4993-B4EF-B9A25BCAC5F5}"/>
                </c:ext>
              </c:extLst>
            </c:dLbl>
            <c:dLbl>
              <c:idx val="1"/>
              <c:layout>
                <c:manualLayout>
                  <c:x val="0.11263036983714139"/>
                  <c:y val="-0.208410567193150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R219.2m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310208685843205"/>
                      <c:h val="8.0536912751677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D5-4993-B4EF-B9A25BCAC5F5}"/>
                </c:ext>
              </c:extLst>
            </c:dLbl>
            <c:dLbl>
              <c:idx val="2"/>
              <c:layout>
                <c:manualLayout>
                  <c:x val="0.14822964258206012"/>
                  <c:y val="3.93720255983288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R136.3m</a:t>
                    </a:r>
                    <a:endParaRPr lang="en-US" sz="1800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247681761860982"/>
                      <c:h val="5.9093959731543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D5-4993-B4EF-B9A25BCAC5F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2D-478F-9B2B-935323AC0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CoE</c:v>
                </c:pt>
                <c:pt idx="1">
                  <c:v>Appropriations for Pub;lic Entities</c:v>
                </c:pt>
                <c:pt idx="2">
                  <c:v>Contracts / Commitments</c:v>
                </c:pt>
                <c:pt idx="3">
                  <c:v>Bal Operational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295404</c:v>
                </c:pt>
                <c:pt idx="1">
                  <c:v>219179</c:v>
                </c:pt>
                <c:pt idx="2">
                  <c:v>136265</c:v>
                </c:pt>
                <c:pt idx="3">
                  <c:v>99700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D5-4993-B4EF-B9A25BCAC5F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2889720517090208"/>
          <c:w val="1"/>
          <c:h val="0.3593714590456297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F0E6-C493-4CE9-A810-A841DD79801F}" type="datetimeFigureOut">
              <a:rPr lang="en-ZA" smtClean="0"/>
              <a:pPr/>
              <a:t>2020/08/26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65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1065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0CB5-DC0F-4CE2-ABAC-3BF380D7FD8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336723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4777E-3CDA-405E-BC52-55B0A6F924EE}" type="datetimeFigureOut">
              <a:rPr lang="en-ZA" smtClean="0"/>
              <a:pPr/>
              <a:t>2020/08/26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2996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8" y="882996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A417-51B3-47A2-9A45-97E932A3240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460509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8F022-4E2C-47CF-A8D2-C73D19E791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9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07A7D-FC8B-48AB-B32F-ED3694D9DC3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20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49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92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8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BBF6E-B24B-4661-A9F0-EF30675F12B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8856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68EE-BC2D-4C5D-8D24-1B3D08289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AC56-71B8-48BF-B523-F7A735146F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1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5933-1074-4BF6-A09C-80CF703FE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30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7" y="4473773"/>
            <a:ext cx="7358066" cy="321471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41076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95300" indent="-152400" algn="ctr" defTabSz="410764">
              <a:lnSpc>
                <a:spcPct val="100000"/>
              </a:lnSpc>
              <a:spcBef>
                <a:spcPts val="0"/>
              </a:spcBef>
              <a:buFontTx/>
              <a:defRPr sz="1600" i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8680" indent="-182880" algn="ctr" defTabSz="410764">
              <a:lnSpc>
                <a:spcPct val="100000"/>
              </a:lnSpc>
              <a:spcBef>
                <a:spcPts val="0"/>
              </a:spcBef>
              <a:buFontTx/>
              <a:defRPr sz="1600" i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39715" indent="-211015" algn="ctr" defTabSz="410764">
              <a:lnSpc>
                <a:spcPct val="100000"/>
              </a:lnSpc>
              <a:spcBef>
                <a:spcPts val="0"/>
              </a:spcBef>
              <a:buFontTx/>
              <a:defRPr sz="1600" i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2615" indent="-211015" algn="ctr" defTabSz="410764">
              <a:lnSpc>
                <a:spcPct val="100000"/>
              </a:lnSpc>
              <a:spcBef>
                <a:spcPts val="0"/>
              </a:spcBef>
              <a:buFontTx/>
              <a:defRPr sz="1600" i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7" y="3009344"/>
            <a:ext cx="7358065" cy="410689"/>
          </a:xfrm>
          <a:prstGeom prst="rect">
            <a:avLst/>
          </a:prstGeom>
        </p:spPr>
        <p:txBody>
          <a:bodyPr lIns="35717" tIns="35717" rIns="35717" bIns="35717" anchor="ctr"/>
          <a:lstStyle/>
          <a:p>
            <a:pPr marL="0" indent="0" algn="ctr" defTabSz="41076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8" y="6536531"/>
            <a:ext cx="239483" cy="232484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88503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DE8E-03F8-45B5-9EA7-6A504DDCF5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2656" y="6441209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6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DEFE-96DA-44AD-B0C4-EE25D9AD1A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126" y="6420719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9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CAA1-7366-4C86-8FA1-55F239EE98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1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F179-9D79-4DA7-9891-8096D8FB9E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31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F9DD-3C99-4DF8-A5FD-67276FFE5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628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EC9B-9707-43C8-9F2D-9E3D4C74F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14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560-625E-4AC6-BBAF-09CE659B40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575E-9F54-4204-AB2E-34A2889BB8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2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9F4C-5D6D-451C-8E4F-CC2AABDD00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18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F84-0822-4F3C-AD81-36D073B251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0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2137-BFE6-445F-A6C0-56CDF8F7D5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989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C1F9-7A0A-4104-837E-56DC2620AB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12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A613E-9782-4CEA-A63A-6C46A0AD9DB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10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D2A0-4DF0-411B-8A2C-91D20136FB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398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4DDB2-1161-4A7B-8152-0C4E569BEE7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1DC-F898-4BF9-8A15-7C951FA518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655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43BA9-FF52-4C39-91F6-F3736CDDEBE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06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93540-4F93-44DB-A50B-BF674499D4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6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E49-2B60-4E2B-B39B-81E23BCCF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64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A12D9-955D-458B-B2CC-8499739C62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77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DB2C8-ACF9-4B51-AC34-6F47AF7F81F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023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C3EE0-B9D5-4F3A-A5D5-D7E18E39B9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99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5DF4-11A2-4CEA-B3A9-871F433796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084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960CC-6448-4AA7-B45B-72B0A7F798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92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016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386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760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97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75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3A51-2F3B-421E-90EA-A6C92EE9E5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62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5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18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773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790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87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287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56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7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10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57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4075-04F2-4DAB-99D7-9DF31E0E62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8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850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957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68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262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005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795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27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115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680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6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9615-43F4-4183-B8E7-FE538E552A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79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75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26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71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900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581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78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519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8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F73B-253E-4245-91C8-A53650D81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46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89D8-A538-4364-A1E1-A9D5F10CD8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83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D139-2B90-4ED7-8451-1FDD4BFBBF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66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384FDA-5F43-4F53-BE63-710374895B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403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EB6E22-9AF0-4D88-B101-7094CE714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45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E3E34-D14D-46A3-A678-6E41D67ADA2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8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7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956CCD-273C-BE40-B912-6EF700A4E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9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81" y="1772816"/>
            <a:ext cx="3737556" cy="1656184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FIRST QUARTER PERFORMANCE REPORT (01 APRIL-30 JUNE 2020)</a:t>
            </a:r>
            <a:endParaRPr lang="en-US" sz="36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108" y="3657600"/>
            <a:ext cx="3404841" cy="128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Calibri Light" panose="020F0302020204030204"/>
              </a:rPr>
              <a:t>GCIS Presentation 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girl taking a selfie&#10;&#10;Description automatically generated">
            <a:extLst>
              <a:ext uri="{FF2B5EF4-FFF2-40B4-BE49-F238E27FC236}">
                <a16:creationId xmlns:a16="http://schemas.microsoft.com/office/drawing/2014/main" xmlns="" id="{5A47587A-AEC6-3E49-93C2-8E93A0E00D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7" y="0"/>
            <a:ext cx="9146416" cy="6856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4948" y="378904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GCIS 1st Quarterly Performance Report 2020/21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0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3222" y="109557"/>
            <a:ext cx="9130778" cy="5518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+mn-lt"/>
              </a:rPr>
              <a:t>5</a:t>
            </a:r>
            <a:r>
              <a:rPr lang="en-US" sz="3200" dirty="0">
                <a:solidFill>
                  <a:prstClr val="white"/>
                </a:solidFill>
                <a:latin typeface="+mn-lt"/>
              </a:rPr>
              <a:t>. DELAYED </a:t>
            </a:r>
            <a:r>
              <a:rPr lang="en-US" sz="3200" dirty="0" smtClean="0">
                <a:solidFill>
                  <a:prstClr val="white"/>
                </a:solidFill>
                <a:latin typeface="+mn-lt"/>
              </a:rPr>
              <a:t>TARGETS ….continued</a:t>
            </a:r>
            <a:endParaRPr lang="en-US" sz="32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07168" y="1180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890527"/>
            <a:ext cx="928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511" y="634401"/>
          <a:ext cx="8784977" cy="5951566"/>
        </p:xfrm>
        <a:graphic>
          <a:graphicData uri="http://schemas.openxmlformats.org/drawingml/2006/table">
            <a:tbl>
              <a:tblPr firstRow="1" firstCol="1" bandRow="1"/>
              <a:tblGrid>
                <a:gridCol w="168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0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9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- June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Preliminary Output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- June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GCIS print products distributed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GCIS print products distributed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GCIS print products were distributed </a:t>
                      </a:r>
                      <a:b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underachieved by 1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 distribution took place for the </a:t>
                      </a:r>
                      <a:r>
                        <a:rPr lang="en-ZA" sz="11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Vuk'uzenzele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April 2020 B due to lockdown regulations.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4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five-year cluster communication strategies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 cluster communication strategies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cluster communication strategies were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underachieved by 1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delay is due to COVID-19 as the cluster is currently grappling with COVID-19 and its 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try to prioritise development of the of the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 Strategy for the SPCHD cluster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we work on 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6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Cluster Communication Plans (CCP)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 CCPs 2020/21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CCPs 2020/21 were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underachieved by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delay was due to COVID-19 as the cluster is currently grappling with COVID-19 and it 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will try to prioritise development of the of the CCP as we work on 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COVID-19.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1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ICFs held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Internal Communicators’ Forum (ICF) held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Internal Communicators forum was implemented during this reporting period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underachieved by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ICF has been delayed due to COVID-19. The format used to implement the ICF and face to face gatherings have been put on hold to minimise the spread of COVID-19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Currently reworking the ICF calendar to ensure that its implementation complies with the COVID-19 regulations as it will now be implemented virtually. 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98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82580"/>
            <a:ext cx="9130778" cy="5518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+mn-lt"/>
              </a:rPr>
              <a:t>5</a:t>
            </a:r>
            <a:r>
              <a:rPr lang="en-US" sz="3200" dirty="0">
                <a:solidFill>
                  <a:prstClr val="white"/>
                </a:solidFill>
                <a:latin typeface="+mn-lt"/>
              </a:rPr>
              <a:t>. DELAYED </a:t>
            </a:r>
            <a:r>
              <a:rPr lang="en-US" sz="3200" dirty="0" smtClean="0">
                <a:solidFill>
                  <a:prstClr val="white"/>
                </a:solidFill>
                <a:latin typeface="+mn-lt"/>
              </a:rPr>
              <a:t>TARGETS ….continued</a:t>
            </a:r>
            <a:endParaRPr lang="en-US" sz="32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07168" y="1180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890527"/>
            <a:ext cx="928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511" y="620686"/>
          <a:ext cx="8856985" cy="2956890"/>
        </p:xfrm>
        <a:graphic>
          <a:graphicData uri="http://schemas.openxmlformats.org/drawingml/2006/table">
            <a:tbl>
              <a:tblPr firstRow="1" firstCol="1" bandRow="1"/>
              <a:tblGrid>
                <a:gridCol w="1697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4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7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- June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- June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marketing events for </a:t>
                      </a:r>
                      <a:r>
                        <a:rPr lang="en-ZA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Thusong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programme held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marketing events for Thusong programme held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events for </a:t>
                      </a:r>
                      <a:r>
                        <a:rPr lang="en-ZA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Thusong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programme held </a:t>
                      </a:r>
                      <a:b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underachieved by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below target due to </a:t>
                      </a:r>
                      <a:r>
                        <a:rPr lang="en-ZA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Thusong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Centres still closed and 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vacancies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provinces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Targets were adjusted (decreased) on the Revised 2020/21 APP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578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-6699"/>
            <a:ext cx="9144000" cy="772601"/>
          </a:xfrm>
          <a:prstGeom prst="rect">
            <a:avLst/>
          </a:prstGeom>
          <a:solidFill>
            <a:schemeClr val="tx1"/>
          </a:solidFill>
          <a:ln w="9525">
            <a:solidFill>
              <a:srgbClr val="147D0B"/>
            </a:solidFill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Bef>
                <a:spcPct val="20000"/>
              </a:spcBef>
            </a:pPr>
            <a:r>
              <a:rPr lang="en-ZA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STAFF ESTABLISHMENT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58974" y="909067"/>
            <a:ext cx="385191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POSTS </a:t>
            </a:r>
            <a:endParaRPr lang="en-ZA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506147" y="2013267"/>
            <a:ext cx="1098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699637" y="250099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endParaRPr lang="en-US" sz="105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0" y="994878"/>
            <a:ext cx="457199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ZA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1" y="1621655"/>
            <a:ext cx="1807460" cy="15741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 bwMode="auto">
          <a:xfrm>
            <a:off x="2701893" y="1812785"/>
            <a:ext cx="1870105" cy="125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</a:p>
          <a:p>
            <a:pPr defTabSz="457200">
              <a:spcBef>
                <a:spcPts val="600"/>
              </a:spcBef>
            </a:pPr>
            <a:r>
              <a:rPr lang="en-Z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POSTS: </a:t>
            </a:r>
            <a:endParaRPr lang="en-ZA" sz="20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471	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781542" y="3352997"/>
            <a:ext cx="2006482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OF FILLED POSTS: </a:t>
            </a:r>
            <a:endParaRPr lang="en-ZA" sz="20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89.38%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508516" y="4856435"/>
            <a:ext cx="1577307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VACANT POSTS</a:t>
            </a:r>
            <a:endParaRPr lang="en-ZA" sz="20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661138" y="4856435"/>
            <a:ext cx="1847633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VACANCY RATE </a:t>
            </a:r>
            <a:endParaRPr lang="en-ZA" sz="20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10.62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RECRUITMENT"/>
          <p:cNvSpPr>
            <a:spLocks noChangeAspect="1" noChangeArrowheads="1"/>
          </p:cNvSpPr>
          <p:nvPr/>
        </p:nvSpPr>
        <p:spPr bwMode="auto">
          <a:xfrm>
            <a:off x="3684298" y="34405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Image result for INTERNSHIP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59708" y="3375470"/>
            <a:ext cx="1674924" cy="1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Z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FILLED POSTS: </a:t>
            </a:r>
            <a:endParaRPr lang="en-ZA" sz="20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45" y="1683527"/>
            <a:ext cx="2520278" cy="99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4" name="TextBox 53"/>
          <p:cNvSpPr txBox="1"/>
          <p:nvPr/>
        </p:nvSpPr>
        <p:spPr bwMode="auto">
          <a:xfrm>
            <a:off x="8378000" y="2020818"/>
            <a:ext cx="766000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ZA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079" y="4518553"/>
            <a:ext cx="1938617" cy="1532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6999701" y="5040155"/>
            <a:ext cx="2111192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APPROVED: </a:t>
            </a:r>
            <a:r>
              <a:rPr lang="en-ZA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ZA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7032808" y="5631486"/>
            <a:ext cx="2111192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FILLED : </a:t>
            </a:r>
            <a:r>
              <a:rPr lang="en-ZA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n-ZA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0945" y="2956835"/>
            <a:ext cx="2376264" cy="9192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8344893" y="3142441"/>
            <a:ext cx="475579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ZA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359821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1358"/>
          </a:xfrm>
          <a:prstGeom prst="roundRect">
            <a:avLst>
              <a:gd name="adj" fmla="val 10000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Z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STAFF ESTABLISHMENT PER OCCUPATIONAL CLASSIFICATION 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4864" y="1010094"/>
          <a:ext cx="9034272" cy="540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4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96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14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Occupational</a:t>
                      </a:r>
                      <a:r>
                        <a:rPr lang="en-Z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categories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 </a:t>
                      </a:r>
                      <a:r>
                        <a:rPr lang="en-Z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vacant</a:t>
                      </a:r>
                    </a:p>
                    <a:p>
                      <a:pPr algn="l" fontAlgn="t"/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Vacancy </a:t>
                      </a:r>
                      <a:r>
                        <a:rPr lang="en-Z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ZA" sz="18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Management (Salary level 15-16)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(Salary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13-14)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11.32%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Professionally qualified and experienced specialists and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mid-management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(Salary level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9-12)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7.24%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 technical and academically qualified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workers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(Salary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level 6-8)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Semi-skilled and discretionary decision </a:t>
                      </a: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(Salary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3-5)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26.19%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475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10.62%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283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573" y="142549"/>
            <a:ext cx="9144000" cy="5120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n-ZA" sz="2800" b="1" dirty="0">
                <a:solidFill>
                  <a:prstClr val="white"/>
                </a:solidFill>
              </a:rPr>
              <a:t>6</a:t>
            </a:r>
            <a:r>
              <a:rPr lang="en-ZA" sz="2800" b="1" dirty="0" smtClean="0">
                <a:solidFill>
                  <a:prstClr val="white"/>
                </a:solidFill>
              </a:rPr>
              <a:t>.3 EMPLOYMENT </a:t>
            </a:r>
            <a:r>
              <a:rPr lang="en-ZA" sz="2800" b="1" dirty="0">
                <a:solidFill>
                  <a:prstClr val="white"/>
                </a:solidFill>
              </a:rPr>
              <a:t>EQUITY STATUS </a:t>
            </a:r>
            <a:endParaRPr lang="en-US" sz="2800" b="1" dirty="0">
              <a:solidFill>
                <a:prstClr val="white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1957" y="1501152"/>
            <a:ext cx="3033619" cy="1166643"/>
            <a:chOff x="729837" y="585237"/>
            <a:chExt cx="2766644" cy="1166643"/>
          </a:xfrm>
        </p:grpSpPr>
        <p:pic>
          <p:nvPicPr>
            <p:cNvPr id="130" name="Picture 9" descr="https://encrypted-tbn1.gstatic.com/images?q=tbn:ANd9GcRpQc4dIByV6zjiUA3o-yevmcQA2q_EKHRAF-psisW_CkITE6OlHA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504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48"/>
            <a:stretch/>
          </p:blipFill>
          <p:spPr bwMode="auto">
            <a:xfrm>
              <a:off x="729837" y="711907"/>
              <a:ext cx="552774" cy="8819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 bwMode="auto">
            <a:xfrm>
              <a:off x="1282611" y="585237"/>
              <a:ext cx="2213870" cy="1166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FEMALE: </a:t>
              </a:r>
              <a:endParaRPr lang="en-ZA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Target: 50%</a:t>
              </a: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Current 58% </a:t>
              </a:r>
              <a:r>
                <a:rPr lang="en-US" b="1" kern="0" dirty="0" smtClean="0">
                  <a:solidFill>
                    <a:srgbClr val="008B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(+8%)</a:t>
              </a:r>
              <a:endParaRPr lang="en-US" b="1" kern="0" dirty="0">
                <a:solidFill>
                  <a:srgbClr val="008B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3959" y="2935504"/>
            <a:ext cx="3082967" cy="1166643"/>
            <a:chOff x="442877" y="1380360"/>
            <a:chExt cx="2725948" cy="976676"/>
          </a:xfrm>
        </p:grpSpPr>
        <p:pic>
          <p:nvPicPr>
            <p:cNvPr id="133" name="Picture 132" descr="https://encrypted-tbn1.gstatic.com/images?q=tbn:ANd9GcRpQc4dIByV6zjiUA3o-yevmcQA2q_EKHRAF-psisW_CkITE6OlHA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/>
            <a:stretch/>
          </p:blipFill>
          <p:spPr bwMode="auto">
            <a:xfrm>
              <a:off x="442877" y="1425725"/>
              <a:ext cx="522181" cy="774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/>
            <p:cNvSpPr txBox="1"/>
            <p:nvPr/>
          </p:nvSpPr>
          <p:spPr bwMode="auto">
            <a:xfrm>
              <a:off x="905517" y="1380360"/>
              <a:ext cx="2263308" cy="97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spcBef>
                  <a:spcPts val="600"/>
                </a:spcBef>
                <a:defRPr/>
              </a:pPr>
              <a:r>
                <a:rPr lang="en-ZA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MALE: </a:t>
              </a:r>
              <a:endParaRPr lang="en-Z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50%</a:t>
              </a:r>
              <a:endParaRPr lang="en-ZA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Current: 42% </a:t>
              </a: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(-8%)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44810" y="1214494"/>
            <a:ext cx="4055666" cy="1428253"/>
            <a:chOff x="3344111" y="649988"/>
            <a:chExt cx="3690121" cy="1428253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44111" y="770402"/>
              <a:ext cx="333070" cy="651016"/>
              <a:chOff x="5743609" y="3728684"/>
              <a:chExt cx="400750" cy="1083184"/>
            </a:xfrm>
          </p:grpSpPr>
          <p:sp>
            <p:nvSpPr>
              <p:cNvPr id="138" name="Flowchart: Delay 137"/>
              <p:cNvSpPr/>
              <p:nvPr/>
            </p:nvSpPr>
            <p:spPr>
              <a:xfrm rot="16200000">
                <a:off x="5602775" y="4270285"/>
                <a:ext cx="682417" cy="400750"/>
              </a:xfrm>
              <a:prstGeom prst="flowChartDelay">
                <a:avLst/>
              </a:prstGeom>
              <a:solidFill>
                <a:srgbClr val="EEECE1">
                  <a:lumMod val="2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781701" y="3728684"/>
                <a:ext cx="324565" cy="385007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sz="28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 bwMode="auto">
            <a:xfrm>
              <a:off x="3791598" y="649988"/>
              <a:ext cx="3242634" cy="142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AFRICAN:</a:t>
              </a:r>
              <a:r>
                <a:rPr lang="en-ZA" b="1" u="sng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b="1" u="sng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75%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85.27 % </a:t>
              </a:r>
              <a:r>
                <a:rPr lang="en-ZA" b="1" kern="0" dirty="0" smtClean="0">
                  <a:solidFill>
                    <a:srgbClr val="008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(+10.27%)</a:t>
              </a:r>
              <a:endParaRPr lang="en-ZA" b="1" kern="0" dirty="0">
                <a:solidFill>
                  <a:srgbClr val="008B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512887" y="2593195"/>
            <a:ext cx="3732627" cy="1428253"/>
            <a:chOff x="4199937" y="1378166"/>
            <a:chExt cx="6978529" cy="884861"/>
          </a:xfrm>
        </p:grpSpPr>
        <p:grpSp>
          <p:nvGrpSpPr>
            <p:cNvPr id="141" name="Group 140"/>
            <p:cNvGrpSpPr/>
            <p:nvPr/>
          </p:nvGrpSpPr>
          <p:grpSpPr>
            <a:xfrm>
              <a:off x="4199937" y="1513496"/>
              <a:ext cx="721936" cy="426089"/>
              <a:chOff x="6762432" y="3934787"/>
              <a:chExt cx="868634" cy="708940"/>
            </a:xfrm>
            <a:solidFill>
              <a:srgbClr val="F79646">
                <a:lumMod val="60000"/>
                <a:lumOff val="40000"/>
              </a:srgbClr>
            </a:solidFill>
          </p:grpSpPr>
          <p:sp>
            <p:nvSpPr>
              <p:cNvPr id="143" name="Flowchart: Delay 142"/>
              <p:cNvSpPr/>
              <p:nvPr/>
            </p:nvSpPr>
            <p:spPr>
              <a:xfrm rot="16200000">
                <a:off x="6980530" y="3993192"/>
                <a:ext cx="432437" cy="868634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853985" y="3934787"/>
                <a:ext cx="649208" cy="215085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 bwMode="auto">
            <a:xfrm>
              <a:off x="5331972" y="1378166"/>
              <a:ext cx="5846494" cy="88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COLOURED: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9%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 6.41 % </a:t>
              </a:r>
              <a:r>
                <a:rPr lang="en-ZA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(-2.59%)</a:t>
              </a:r>
              <a:endParaRPr lang="en-ZA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544809" y="5293064"/>
            <a:ext cx="3360723" cy="1228198"/>
            <a:chOff x="4065173" y="1566630"/>
            <a:chExt cx="2117431" cy="1099231"/>
          </a:xfrm>
        </p:grpSpPr>
        <p:grpSp>
          <p:nvGrpSpPr>
            <p:cNvPr id="146" name="Group 145"/>
            <p:cNvGrpSpPr/>
            <p:nvPr/>
          </p:nvGrpSpPr>
          <p:grpSpPr>
            <a:xfrm>
              <a:off x="4065173" y="1683226"/>
              <a:ext cx="241151" cy="594621"/>
              <a:chOff x="6600258" y="3116703"/>
              <a:chExt cx="290152" cy="989353"/>
            </a:xfrm>
            <a:solidFill>
              <a:srgbClr val="F79646">
                <a:lumMod val="20000"/>
                <a:lumOff val="80000"/>
              </a:srgbClr>
            </a:solidFill>
          </p:grpSpPr>
          <p:sp>
            <p:nvSpPr>
              <p:cNvPr id="148" name="Flowchart: Delay 147"/>
              <p:cNvSpPr/>
              <p:nvPr/>
            </p:nvSpPr>
            <p:spPr>
              <a:xfrm rot="16200000">
                <a:off x="6474957" y="3690603"/>
                <a:ext cx="546437" cy="284469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600258" y="3116703"/>
                <a:ext cx="290152" cy="44291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 bwMode="auto">
            <a:xfrm>
              <a:off x="4417418" y="1566630"/>
              <a:ext cx="1765186" cy="1099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WHITE:</a:t>
              </a:r>
              <a:endParaRPr lang="en-ZA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Target: 11%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5.23 % </a:t>
              </a:r>
              <a:r>
                <a:rPr lang="en-ZA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(-5.77%)</a:t>
              </a:r>
              <a:endParaRPr lang="en-ZA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35247" y="3979037"/>
            <a:ext cx="3503029" cy="1305142"/>
            <a:chOff x="4425735" y="2530552"/>
            <a:chExt cx="2049336" cy="1180182"/>
          </a:xfrm>
        </p:grpSpPr>
        <p:grpSp>
          <p:nvGrpSpPr>
            <p:cNvPr id="151" name="Group 150"/>
            <p:cNvGrpSpPr/>
            <p:nvPr/>
          </p:nvGrpSpPr>
          <p:grpSpPr>
            <a:xfrm>
              <a:off x="4425735" y="2569998"/>
              <a:ext cx="242536" cy="571047"/>
              <a:chOff x="7034097" y="3552468"/>
              <a:chExt cx="291819" cy="950132"/>
            </a:xfrm>
            <a:solidFill>
              <a:srgbClr val="F79646">
                <a:lumMod val="50000"/>
              </a:srgbClr>
            </a:solidFill>
          </p:grpSpPr>
          <p:sp>
            <p:nvSpPr>
              <p:cNvPr id="153" name="Flowchart: Delay 152"/>
              <p:cNvSpPr/>
              <p:nvPr/>
            </p:nvSpPr>
            <p:spPr>
              <a:xfrm rot="16200000">
                <a:off x="6898913" y="4076997"/>
                <a:ext cx="560787" cy="290419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034097" y="3552468"/>
                <a:ext cx="291819" cy="387498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457200">
                  <a:defRPr/>
                </a:pPr>
                <a:endParaRPr lang="en-US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 bwMode="auto">
            <a:xfrm>
              <a:off x="4771423" y="2530552"/>
              <a:ext cx="1703648" cy="118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90000" rIns="90000" bIns="90000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INDIAN:</a:t>
              </a:r>
              <a:r>
                <a:rPr lang="en-ZA" b="1" u="sng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b="1" u="sng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 : 5%</a:t>
              </a:r>
            </a:p>
            <a:p>
              <a:pPr defTabSz="457200">
                <a:spcBef>
                  <a:spcPts val="600"/>
                </a:spcBef>
                <a:defRPr/>
              </a:pPr>
              <a:r>
                <a:rPr lang="en-ZA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3.09% </a:t>
              </a:r>
              <a:r>
                <a:rPr lang="en-ZA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(-1.91%)</a:t>
              </a:r>
              <a:endParaRPr lang="en-ZA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135020" y="4527927"/>
            <a:ext cx="3031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ZA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ZA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SMS LEVEL </a:t>
            </a:r>
            <a:r>
              <a:rPr lang="en-ZA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457200">
              <a:lnSpc>
                <a:spcPct val="150000"/>
              </a:lnSpc>
              <a:defRPr/>
            </a:pPr>
            <a:r>
              <a:rPr lang="en-ZA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 : 50%</a:t>
            </a:r>
          </a:p>
          <a:p>
            <a:pPr defTabSz="457200">
              <a:defRPr/>
            </a:pPr>
            <a:r>
              <a:rPr lang="en-ZA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Current: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endParaRPr lang="en-ZA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39868" y="765902"/>
            <a:ext cx="18041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184506" y="750409"/>
            <a:ext cx="166533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endParaRPr lang="en-ZA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506147" y="2013267"/>
            <a:ext cx="1098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699637" y="250099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sz="105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-4713" y="765902"/>
            <a:ext cx="1485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ZA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3327473" y="1822680"/>
            <a:ext cx="2272701" cy="11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 rtlCol="0">
            <a:sp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lang="en-US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2%</a:t>
            </a:r>
          </a:p>
          <a:p>
            <a:pPr defTabSz="457200">
              <a:spcBef>
                <a:spcPts val="600"/>
              </a:spcBef>
              <a:defRPr/>
            </a:pPr>
            <a:r>
              <a:rPr lang="en-ZA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Current: 3.33% </a:t>
            </a:r>
          </a:p>
          <a:p>
            <a:pPr defTabSz="457200">
              <a:spcBef>
                <a:spcPts val="600"/>
              </a:spcBef>
              <a:defRPr/>
            </a:pPr>
            <a:r>
              <a:rPr lang="en-ZA" b="1" kern="0" dirty="0" smtClean="0">
                <a:solidFill>
                  <a:srgbClr val="008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(+1.33)</a:t>
            </a:r>
            <a:endParaRPr lang="en-ZA" kern="0" dirty="0">
              <a:solidFill>
                <a:srgbClr val="008B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782" y="1224283"/>
            <a:ext cx="744410" cy="678690"/>
          </a:xfrm>
          <a:prstGeom prst="rect">
            <a:avLst/>
          </a:prstGeom>
        </p:spPr>
      </p:pic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9450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679" y="32444"/>
            <a:ext cx="9116462" cy="8762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2800" b="1">
                <a:solidFill>
                  <a:prstClr val="white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ZA" dirty="0" smtClean="0"/>
              <a:t>6.7. </a:t>
            </a:r>
            <a:r>
              <a:rPr lang="en-ZA" dirty="0"/>
              <a:t>GCIS </a:t>
            </a:r>
            <a:r>
              <a:rPr lang="en-ZA" dirty="0" smtClean="0"/>
              <a:t>2020/21 </a:t>
            </a:r>
            <a:r>
              <a:rPr lang="en-ZA" dirty="0"/>
              <a:t>TOTAL BUDGET AND </a:t>
            </a:r>
            <a:r>
              <a:rPr lang="en-ZA" dirty="0" smtClean="0"/>
              <a:t>OVERVIEW </a:t>
            </a:r>
          </a:p>
          <a:p>
            <a:r>
              <a:rPr lang="en-ZA" dirty="0" smtClean="0"/>
              <a:t>(30 June 2020)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3870" y="1064513"/>
            <a:ext cx="8928271" cy="29764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5731" indent="0">
              <a:spcBef>
                <a:spcPts val="0"/>
              </a:spcBef>
              <a:buNone/>
            </a:pPr>
            <a:r>
              <a:rPr lang="en-GB" sz="1800" b="1" kern="0" dirty="0">
                <a:latin typeface="Arial" pitchFamily="34" charset="0"/>
                <a:cs typeface="Arial" pitchFamily="34" charset="0"/>
              </a:rPr>
              <a:t>BUDGET </a:t>
            </a:r>
            <a:r>
              <a:rPr lang="en-GB" sz="1800" b="1" kern="0" dirty="0" smtClean="0">
                <a:latin typeface="Arial" pitchFamily="34" charset="0"/>
                <a:cs typeface="Arial" pitchFamily="34" charset="0"/>
              </a:rPr>
              <a:t>2020/21  </a:t>
            </a:r>
            <a:r>
              <a:rPr lang="en-GB" sz="1800" b="1" kern="0" dirty="0">
                <a:latin typeface="Arial" pitchFamily="34" charset="0"/>
                <a:cs typeface="Arial" pitchFamily="34" charset="0"/>
              </a:rPr>
              <a:t>			   </a:t>
            </a:r>
            <a:r>
              <a:rPr lang="en-GB" sz="1800" b="1" kern="0" dirty="0" smtClean="0">
                <a:latin typeface="Arial" pitchFamily="34" charset="0"/>
                <a:cs typeface="Arial" pitchFamily="34" charset="0"/>
              </a:rPr>
              <a:t>				R750 548 </a:t>
            </a:r>
            <a:r>
              <a:rPr lang="en-GB" sz="1800" b="1" kern="0" dirty="0">
                <a:latin typeface="Arial" pitchFamily="34" charset="0"/>
                <a:cs typeface="Arial" pitchFamily="34" charset="0"/>
              </a:rPr>
              <a:t>000  – 100%</a:t>
            </a:r>
          </a:p>
          <a:p>
            <a:pPr marL="135731" indent="0">
              <a:spcBef>
                <a:spcPts val="0"/>
              </a:spcBef>
              <a:buNone/>
            </a:pPr>
            <a:endParaRPr lang="en-GB" sz="1800" b="1" kern="0" dirty="0" smtClean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r>
              <a:rPr lang="en-GB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en-GB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Compensation of Employees (COE</a:t>
            </a:r>
            <a:r>
              <a:rPr lang="en-GB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		(R295 404 </a:t>
            </a:r>
            <a:r>
              <a:rPr lang="en-GB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000)  –  </a:t>
            </a:r>
            <a:r>
              <a:rPr lang="en-GB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39%</a:t>
            </a:r>
          </a:p>
          <a:p>
            <a:pPr marL="135731" indent="0">
              <a:spcBef>
                <a:spcPts val="0"/>
              </a:spcBef>
              <a:buNone/>
            </a:pPr>
            <a:endParaRPr lang="en-GB" sz="160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35731" lvl="0" indent="0">
              <a:spcBef>
                <a:spcPts val="0"/>
              </a:spcBef>
              <a:buNone/>
            </a:pPr>
            <a:r>
              <a:rPr lang="en-GB" sz="1600" b="1" kern="0" dirty="0" smtClean="0">
                <a:solidFill>
                  <a:srgbClr val="FB5B76"/>
                </a:solidFill>
                <a:latin typeface="Arial" pitchFamily="34" charset="0"/>
                <a:cs typeface="Arial" pitchFamily="34" charset="0"/>
              </a:rPr>
              <a:t>Less: Appropriations of Public Entities			(R219 179 000)  –  29</a:t>
            </a:r>
            <a:r>
              <a:rPr lang="en-GB" sz="1600" b="1" kern="0" dirty="0">
                <a:solidFill>
                  <a:srgbClr val="FB5B76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marL="135731" indent="0">
              <a:spcBef>
                <a:spcPts val="0"/>
              </a:spcBef>
              <a:buNone/>
            </a:pPr>
            <a:endParaRPr lang="en-GB" sz="1600" b="1" kern="0" dirty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r>
              <a:rPr lang="en-GB" sz="1600" b="1" kern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Less: </a:t>
            </a:r>
            <a:r>
              <a:rPr lang="en-GB" sz="1600" b="1" kern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Contractual/Commitments/Capital			(R136 265 </a:t>
            </a:r>
            <a:r>
              <a:rPr lang="en-GB" sz="1600" b="1" kern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000)  –  </a:t>
            </a:r>
            <a:r>
              <a:rPr lang="en-GB" sz="1600" b="1" kern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18%</a:t>
            </a:r>
            <a:endParaRPr lang="en-GB" sz="1600" b="1" kern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endParaRPr lang="en-GB" sz="1600" b="1" kern="0" dirty="0">
              <a:latin typeface="Arial" pitchFamily="34" charset="0"/>
              <a:cs typeface="Arial" pitchFamily="34" charset="0"/>
            </a:endParaRPr>
          </a:p>
          <a:p>
            <a:pPr marL="135731" indent="0">
              <a:spcBef>
                <a:spcPts val="0"/>
              </a:spcBef>
              <a:buNone/>
            </a:pPr>
            <a:r>
              <a:rPr lang="en-GB" sz="1600" b="1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Balance: Operational Costs				</a:t>
            </a:r>
            <a:r>
              <a:rPr lang="en-GB" sz="1600" b="1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R   99 700 000    </a:t>
            </a:r>
            <a:r>
              <a:rPr lang="en-GB" sz="1600" b="1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en-GB" sz="1600" b="1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14%</a:t>
            </a:r>
            <a:endParaRPr lang="en-GB" sz="16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79988" y="3488208"/>
          <a:ext cx="9144001" cy="324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66865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45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571234" y="1665756"/>
            <a:ext cx="288032" cy="12212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19379" y="2090941"/>
          <a:ext cx="8157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>
                  <a:extLst>
                    <a:ext uri="{9D8B030D-6E8A-4147-A177-3AD203B41FA5}">
                      <a16:colId xmlns:a16="http://schemas.microsoft.com/office/drawing/2014/main" xmlns="" val="76385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65461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45348" y="3488208"/>
          <a:ext cx="2975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>
                  <a:extLst>
                    <a:ext uri="{9D8B030D-6E8A-4147-A177-3AD203B41FA5}">
                      <a16:colId xmlns:a16="http://schemas.microsoft.com/office/drawing/2014/main" xmlns="" val="3790413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Includes</a:t>
                      </a:r>
                      <a:r>
                        <a:rPr lang="en-US" baseline="0" dirty="0" smtClean="0"/>
                        <a:t> R60 m for Covid-19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052403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483768" y="3717032"/>
          <a:ext cx="936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460244498"/>
                    </a:ext>
                  </a:extLst>
                </a:gridCol>
              </a:tblGrid>
              <a:tr h="26875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R99,7m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59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92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5"/>
            <a:ext cx="9143999" cy="52410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</a:rPr>
              <a:t>6.8. Budget vs Expenditure – 30 June 2020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2" y="657923"/>
          <a:ext cx="9119509" cy="5544317"/>
        </p:xfrm>
        <a:graphic>
          <a:graphicData uri="http://schemas.openxmlformats.org/drawingml/2006/table">
            <a:tbl>
              <a:tblPr firstRow="1" firstCol="1" bandRow="1"/>
              <a:tblGrid>
                <a:gridCol w="438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9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3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1: ADMINISTRATION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171 557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42 780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2: CONTENT PROCESSING </a:t>
                      </a: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AND </a:t>
                      </a: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DISSEMINATION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445 404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133 875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2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3: INTERGOVERNMENTAL </a:t>
                      </a:r>
                      <a:endParaRPr lang="en-ZA" sz="15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COORDINATION </a:t>
                      </a: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</a:t>
                      </a:r>
                      <a:endParaRPr lang="en-ZA" sz="15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STAKEHOLDER </a:t>
                      </a: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133 587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28 379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9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4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750 548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205 034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0640" y="6170930"/>
          <a:ext cx="19783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</a:rPr>
                        <a:t>Benchmark:  25%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703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5"/>
            <a:ext cx="9143999" cy="524107"/>
          </a:xfrm>
          <a:prstGeom prst="rect">
            <a:avLst/>
          </a:prstGeom>
          <a:solidFill>
            <a:srgbClr val="015B30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</a:rPr>
              <a:t>6.8. Budget </a:t>
            </a:r>
            <a:r>
              <a:rPr lang="en-US" sz="3600" b="1" dirty="0">
                <a:solidFill>
                  <a:prstClr val="white"/>
                </a:solidFill>
              </a:rPr>
              <a:t>vs Expenditure – 30 </a:t>
            </a:r>
            <a:r>
              <a:rPr lang="en-US" sz="3600" b="1" dirty="0" smtClean="0">
                <a:solidFill>
                  <a:prstClr val="white"/>
                </a:solidFill>
              </a:rPr>
              <a:t>June 2020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2" y="657923"/>
          <a:ext cx="9119509" cy="5096040"/>
        </p:xfrm>
        <a:graphic>
          <a:graphicData uri="http://schemas.openxmlformats.org/drawingml/2006/table">
            <a:tbl>
              <a:tblPr firstRow="1" firstCol="1" bandRow="1"/>
              <a:tblGrid>
                <a:gridCol w="4355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28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ECONOMIC CLASSIFICATION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ZA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295 404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65 394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APPROPRIATIONS TO PUBLIC ENTITIES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Brand South Africa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MDDA</a:t>
                      </a:r>
                    </a:p>
                  </a:txBody>
                  <a:tcPr marL="66943" marR="66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219 179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186 132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33 047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73 081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64 819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8 262</a:t>
                      </a:r>
                      <a:endParaRPr lang="en-ZA" sz="1600" b="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ZA" sz="1600" b="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6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Goods and</a:t>
                      </a:r>
                      <a:r>
                        <a:rPr lang="en-ZA" sz="1600" b="0" i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Services</a:t>
                      </a:r>
                      <a:endParaRPr lang="en-ZA" sz="1600" b="0" i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Capital Assets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235 965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231 962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4 003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66 559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65 892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667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9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4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750 548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205 034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0640" y="6170930"/>
          <a:ext cx="8586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</a:rPr>
                        <a:t>Benchmark:  25%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080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679" y="32444"/>
            <a:ext cx="9116462" cy="8762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2800" b="1">
                <a:solidFill>
                  <a:prstClr val="white"/>
                </a:solidFill>
                <a:latin typeface="Calibri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dirty="0" smtClean="0"/>
              <a:t>6.9. </a:t>
            </a:r>
            <a:r>
              <a:rPr lang="en-ZA" dirty="0"/>
              <a:t>GCIS </a:t>
            </a:r>
            <a:r>
              <a:rPr lang="en-ZA" dirty="0" smtClean="0"/>
              <a:t>2020/21 COVID-19 </a:t>
            </a:r>
          </a:p>
          <a:p>
            <a:pPr>
              <a:defRPr/>
            </a:pPr>
            <a:r>
              <a:rPr lang="en-ZA" dirty="0" smtClean="0"/>
              <a:t>(30 June 2020)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3870" y="908720"/>
            <a:ext cx="8928271" cy="53888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5731" indent="0">
              <a:spcBef>
                <a:spcPts val="0"/>
              </a:spcBef>
              <a:buNone/>
            </a:pPr>
            <a:r>
              <a:rPr lang="en-GB" sz="1800" b="1" kern="0" dirty="0" smtClean="0">
                <a:latin typeface="Arial" pitchFamily="34" charset="0"/>
                <a:cs typeface="Arial" pitchFamily="34" charset="0"/>
              </a:rPr>
              <a:t>Covid-19 Budget  </a:t>
            </a:r>
            <a:r>
              <a:rPr lang="en-GB" sz="1800" b="1" kern="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1800" b="1" kern="0" dirty="0" smtClean="0">
                <a:latin typeface="Arial" pitchFamily="34" charset="0"/>
                <a:cs typeface="Arial" pitchFamily="34" charset="0"/>
              </a:rPr>
              <a:t>R60 Million  (85% spent as at 30 June )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21531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Radio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(SABC, commercial and community radio stations) –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R16.3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million</a:t>
            </a:r>
          </a:p>
          <a:p>
            <a:pPr marL="821531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Television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(SABC, commercial and community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tv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stations) –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R22.1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million</a:t>
            </a:r>
          </a:p>
          <a:p>
            <a:pPr marL="821531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Advertising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agencies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(appointed through open bid process) –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R6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million</a:t>
            </a:r>
          </a:p>
          <a:p>
            <a:pPr marL="821531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Outdoor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advertising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(Billboards and electronic screens) –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R12.8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million</a:t>
            </a:r>
          </a:p>
          <a:p>
            <a:pPr marL="821531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(leaflets; posters; branding; wall murals; satellite signals) –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R2.8 million</a:t>
            </a:r>
          </a:p>
          <a:p>
            <a:pPr marL="42148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Included in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radio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spent - around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R2 million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community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radio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stations;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R8.5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million to SABC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radio stations. </a:t>
            </a:r>
            <a:endParaRPr lang="en-US" sz="1600" kern="0" dirty="0" smtClean="0">
              <a:latin typeface="Arial" pitchFamily="34" charset="0"/>
              <a:cs typeface="Arial" pitchFamily="34" charset="0"/>
            </a:endParaRPr>
          </a:p>
          <a:p>
            <a:pPr marL="42148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Included in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television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around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R1.8 million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community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television;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R11.8 million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SABC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television.</a:t>
            </a:r>
          </a:p>
          <a:p>
            <a:pPr marL="42148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kern="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 19  Communication Advertisement by other departments:</a:t>
            </a:r>
          </a:p>
          <a:p>
            <a:pPr marL="42148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R4 million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SABC radio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R9.7 million on SABC television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channels that GCIS placed with the SABC in respect of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media bulk buying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campaigns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behalf of other departments on Covid-19.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6865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45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4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679" y="32444"/>
            <a:ext cx="9116462" cy="8762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2800" b="1">
                <a:solidFill>
                  <a:prstClr val="white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8</a:t>
            </a: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GCIS </a:t>
            </a: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2020/21 COVID-19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(30 June 2020)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45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1205174"/>
              </p:ext>
            </p:extLst>
          </p:nvPr>
        </p:nvGraphicFramePr>
        <p:xfrm>
          <a:off x="100321" y="1313046"/>
          <a:ext cx="8936175" cy="5080773"/>
        </p:xfrm>
        <a:graphic>
          <a:graphicData uri="http://schemas.openxmlformats.org/drawingml/2006/table">
            <a:tbl>
              <a:tblPr firstRow="1" firstCol="1" bandRow="1"/>
              <a:tblGrid>
                <a:gridCol w="6874494">
                  <a:extLst>
                    <a:ext uri="{9D8B030D-6E8A-4147-A177-3AD203B41FA5}">
                      <a16:colId xmlns:a16="http://schemas.microsoft.com/office/drawing/2014/main" xmlns="" val="3374059190"/>
                    </a:ext>
                  </a:extLst>
                </a:gridCol>
                <a:gridCol w="2061681">
                  <a:extLst>
                    <a:ext uri="{9D8B030D-6E8A-4147-A177-3AD203B41FA5}">
                      <a16:colId xmlns:a16="http://schemas.microsoft.com/office/drawing/2014/main" xmlns="" val="2686760785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Spend priority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Spent to date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644042"/>
                  </a:ext>
                </a:extLst>
              </a:tr>
              <a:tr h="70324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Personal protective equipment (PPE’s) – Masks, gloves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R157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982724"/>
                  </a:ext>
                </a:extLst>
              </a:tr>
              <a:tr h="67332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Sanitizers 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R59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4638786"/>
                  </a:ext>
                </a:extLst>
              </a:tr>
              <a:tr h="64994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Loudhailers (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Prov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Offices)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R105 000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5737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Panel screens (social distancing at work stations)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R581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881753"/>
                  </a:ext>
                </a:extLst>
              </a:tr>
              <a:tr h="67332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Disinfecting office space / deep cleaning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R132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6110429"/>
                  </a:ext>
                </a:extLst>
              </a:tr>
              <a:tr h="6733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Digital thermometers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R105 000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1193899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R1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139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0209498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942903"/>
            <a:ext cx="8229600" cy="3258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b="1" dirty="0" smtClean="0"/>
              <a:t>ersonal Protective Equipment (PPE’s) and cleaning (Cost implication):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874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91038244"/>
              </p:ext>
            </p:extLst>
          </p:nvPr>
        </p:nvGraphicFramePr>
        <p:xfrm>
          <a:off x="467544" y="836711"/>
          <a:ext cx="8208912" cy="562317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160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kern="1200" dirty="0" smtClean="0"/>
                        <a:t>1.</a:t>
                      </a:r>
                      <a:r>
                        <a:rPr kumimoji="0" lang="en-US" sz="1800" b="1" kern="1200" baseline="0" dirty="0" smtClean="0"/>
                        <a:t> Introduction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1" kern="1200" dirty="0" smtClean="0"/>
                        <a:t>2.</a:t>
                      </a:r>
                      <a:r>
                        <a:rPr kumimoji="0" lang="en-US" sz="1800" b="1" kern="1200" baseline="0" dirty="0" smtClean="0"/>
                        <a:t> Overview  Communication activities in </a:t>
                      </a:r>
                      <a:r>
                        <a:rPr kumimoji="0" lang="en-US" sz="1800" b="1" kern="1200" baseline="0" dirty="0" err="1" smtClean="0"/>
                        <a:t>Qr</a:t>
                      </a:r>
                      <a:r>
                        <a:rPr kumimoji="0" lang="en-US" sz="1800" b="1" kern="1200" baseline="0" dirty="0" smtClean="0"/>
                        <a:t> 1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 insights on Quarter 1</a:t>
                      </a:r>
                      <a:endParaRPr kumimoji="0" lang="en-ZA" sz="18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Executive Summary of  APP deliver targets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Delayed targets  in the App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4648395"/>
                  </a:ext>
                </a:extLst>
              </a:tr>
              <a:tr h="553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Governance Related Activities</a:t>
                      </a:r>
                      <a:endParaRPr kumimoji="0" lang="en-Z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6.1 Establishment</a:t>
                      </a: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6.2  Employment Equity Stats</a:t>
                      </a: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75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6.3  Budget and Expenditure (30 June)</a:t>
                      </a:r>
                      <a:endParaRPr kumimoji="0" lang="en-ZA" sz="18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0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6.4 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Communication related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Expenditue</a:t>
                      </a:r>
                      <a:endParaRPr kumimoji="0" lang="en-US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663711218"/>
                  </a:ext>
                </a:extLst>
              </a:tr>
              <a:tr h="386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6.5 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Health Protocol expenditure </a:t>
                      </a: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48782987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12322"/>
            <a:ext cx="9144000" cy="49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 outline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968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679" y="32444"/>
            <a:ext cx="9116462" cy="8762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2800" b="1">
                <a:solidFill>
                  <a:prstClr val="white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8</a:t>
            </a: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GCIS </a:t>
            </a: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2020/21 COVID-19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(30 June 2020)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6865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45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4415" y="1221006"/>
          <a:ext cx="8955169" cy="4900890"/>
        </p:xfrm>
        <a:graphic>
          <a:graphicData uri="http://schemas.openxmlformats.org/drawingml/2006/table">
            <a:tbl>
              <a:tblPr firstRow="1" firstCol="1" bandRow="1"/>
              <a:tblGrid>
                <a:gridCol w="2965682">
                  <a:extLst>
                    <a:ext uri="{9D8B030D-6E8A-4147-A177-3AD203B41FA5}">
                      <a16:colId xmlns:a16="http://schemas.microsoft.com/office/drawing/2014/main" xmlns="" val="3374059190"/>
                    </a:ext>
                  </a:extLst>
                </a:gridCol>
                <a:gridCol w="5989487">
                  <a:extLst>
                    <a:ext uri="{9D8B030D-6E8A-4147-A177-3AD203B41FA5}">
                      <a16:colId xmlns:a16="http://schemas.microsoft.com/office/drawing/2014/main" xmlns="" val="2686760785"/>
                    </a:ext>
                  </a:extLst>
                </a:gridCol>
              </a:tblGrid>
              <a:tr h="50927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Spend priority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Detail</a:t>
                      </a:r>
                      <a:r>
                        <a:rPr lang="en-GB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of cost implication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644042"/>
                  </a:ext>
                </a:extLst>
              </a:tr>
              <a:tr h="25628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Personal protective equipment (PPE’s) – Masks,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gloves –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R157 000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Treasury service providers listed under Treasury Instruction No 8 of 2019/20 was used to procure the masks: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Mask Surgical Face - 2500 at R12.48, total R31 200 (masks were given to staff at head office, provincial offices and during media briefings).</a:t>
                      </a: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GCIS three layer cloth masks - 2000 at R25 each, total R50 000. Head office staff and provincial staff were given 4 masks per official.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GCIS branded two layer cloth masks  - 1000 at R24,61, total R24 610. Staff at head office and provincial offices were given two per official.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Surgical masks - 1000 at R26,65, total R26 650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Gloves (latex) - 20 boxes at R460 per box, total R9 200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Gloves (latex) - 50 boxes at R250 per box, total R12 500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Wipes 25L – 28 containers at unit cost of R112,30, total R3 144. Wipes are used at the pressroom and uditorium during media briefings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982724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Sanitizers /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cleaning – </a:t>
                      </a: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R59 000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Treasury service providers listed under Treasury Instruction No 8 of 2019/20 was used to procure the masks:</a:t>
                      </a: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500ml hand sanitizers – 90 boxes at R350 per box, total R31500. Provincial offices were given 10 per province.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5l surface disinfect - 10 containers at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R1 074,68 unit cost, total</a:t>
                      </a: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R10 747. Nine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were given to provincial offices and one to GCIS Parliamentary office.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5L Sanitisers – 20 containers at R425 per unit cost, total R8 500. Refiling 500ml bottles given to head office staff.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Four procurements of R2 000 each (total R8 000) to refill head office staff 500ml bottles </a:t>
                      </a:r>
                      <a:endParaRPr lang="en-ZA" sz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4638786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797" y="908720"/>
            <a:ext cx="8229600" cy="6245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b="1" dirty="0" smtClean="0"/>
              <a:t>ersonal Protective Equipment (PPE’s) and cleaning (Cost implication):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7747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679" y="32444"/>
            <a:ext cx="9116462" cy="8762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2800" b="1">
                <a:solidFill>
                  <a:prstClr val="white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8</a:t>
            </a: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GCIS </a:t>
            </a: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2020/21 COVID-19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(30 June 2020)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6865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45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3660" y="1233489"/>
          <a:ext cx="9050339" cy="5363442"/>
        </p:xfrm>
        <a:graphic>
          <a:graphicData uri="http://schemas.openxmlformats.org/drawingml/2006/table">
            <a:tbl>
              <a:tblPr firstRow="1" firstCol="1" bandRow="1"/>
              <a:tblGrid>
                <a:gridCol w="1932391">
                  <a:extLst>
                    <a:ext uri="{9D8B030D-6E8A-4147-A177-3AD203B41FA5}">
                      <a16:colId xmlns:a16="http://schemas.microsoft.com/office/drawing/2014/main" xmlns="" val="3374059190"/>
                    </a:ext>
                  </a:extLst>
                </a:gridCol>
                <a:gridCol w="7117948">
                  <a:extLst>
                    <a:ext uri="{9D8B030D-6E8A-4147-A177-3AD203B41FA5}">
                      <a16:colId xmlns:a16="http://schemas.microsoft.com/office/drawing/2014/main" xmlns="" val="2686760785"/>
                    </a:ext>
                  </a:extLst>
                </a:gridCol>
              </a:tblGrid>
              <a:tr h="46562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Spend priority</a:t>
                      </a:r>
                      <a:endParaRPr lang="en-ZA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Detail of cost implication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644042"/>
                  </a:ext>
                </a:extLst>
              </a:tr>
              <a:tr h="89767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Loudhailers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Offices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) –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R105 000</a:t>
                      </a:r>
                      <a:endParaRPr lang="en-ZA" sz="1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procurement process was followed with a minimum of three quotations sourced.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 loudhailers – used in 57 districts around the country by GCIS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communicators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 cost: R1 842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573703"/>
                  </a:ext>
                </a:extLst>
              </a:tr>
              <a:tr h="107721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Panel screens (social distancing at work stations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– R581 000</a:t>
                      </a:r>
                      <a:endParaRPr lang="en-ZA" sz="1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 separate procurement processes, each with a minimum of three quotations: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Areas and number of panel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screens differ per Section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Reception, three entrances, CRC and Finance at R359 130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SCM, Facilities Management and Internal audit at R183 080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 and Strategic Unit at R38 650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881753"/>
                  </a:ext>
                </a:extLst>
              </a:tr>
              <a:tr h="72420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Disinfecting office space / deep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cleaning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– R132 000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Disinfecting two times at Head Office (14 500 square meters); Unit cost at R53 900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Provincial Offices disinfected at R24 000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procurement processes were followed with a minimum of three quotations. Cheapest quotation used.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6110429"/>
                  </a:ext>
                </a:extLst>
              </a:tr>
              <a:tr h="2069481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Digital</a:t>
                      </a:r>
                      <a:r>
                        <a:rPr lang="en-GB" sz="1400" b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Thermometers 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– R105 000 </a:t>
                      </a:r>
                      <a:endParaRPr lang="en-ZA" sz="1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GCIS Head Office entrances. Normal procurement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process was used with four quotations - cheapest quotation used: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digital thermometers with total cost of R29 785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 cost: R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7 446,25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ZA" sz="14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digital thermometers were procured under National Treasury Instruction No 8 of 2019/20 for 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 provincial offices and GCIS Parliamentary Office</a:t>
                      </a:r>
                      <a:endParaRPr lang="en-ZA" sz="14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of R74 750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 cost: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R5 750.00</a:t>
                      </a:r>
                      <a:endParaRPr lang="en-ZA" sz="14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0209498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895149"/>
            <a:ext cx="8229600" cy="3736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b="1" dirty="0" smtClean="0"/>
              <a:t>ersonal Protective Equipment (PPE’s) and cleaning (Cost implication):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8838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6" y="1943100"/>
            <a:ext cx="4105275" cy="13049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9212" y="5525360"/>
            <a:ext cx="1170464" cy="1170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651" y="3586640"/>
            <a:ext cx="334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 dirty="0">
                <a:solidFill>
                  <a:srgbClr val="FFC000"/>
                </a:solidFill>
              </a:rPr>
              <a:t>- End -</a:t>
            </a:r>
            <a:endParaRPr lang="en-ZA" sz="24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A girl taking a selfie&#10;&#10;Description automatically generated">
            <a:extLst>
              <a:ext uri="{FF2B5EF4-FFF2-40B4-BE49-F238E27FC236}">
                <a16:creationId xmlns:a16="http://schemas.microsoft.com/office/drawing/2014/main" xmlns="" id="{5A47587A-AEC6-3E49-93C2-8E93A0E00D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16" y="1811"/>
            <a:ext cx="9146416" cy="6856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39330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THANK     YOU</a:t>
            </a:r>
            <a:endParaRPr lang="en-Z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464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2013148" y="807368"/>
            <a:ext cx="65913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</a:rPr>
              <a:t>Communication &amp; Content Management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5090" y="113416"/>
            <a:ext cx="9130778" cy="5518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1. INTRODUCTION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07168" y="1180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579444" y="36715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023726"/>
            <a:ext cx="8435280" cy="547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Treasury Regulations Section 5.3.1 requires Accounting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Officer of an institution </a:t>
            </a: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procedures for quarterly report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 to the Executive Authority to facilitate effective performance monitoring, evaluation and corrective action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These reports serve as early warning for monitoring of performance against the voted funds.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defTabSz="457200">
              <a:lnSpc>
                <a:spcPct val="115000"/>
              </a:lnSpc>
              <a:spcBef>
                <a:spcPct val="20000"/>
              </a:spcBef>
              <a:tabLst>
                <a:tab pos="457200" algn="l"/>
              </a:tabLst>
            </a:pP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2020/21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Quarter </a:t>
            </a: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Actual Performance Report provides achievements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against the targets set in the </a:t>
            </a: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Performance </a:t>
            </a: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was tabled in March 2020, as directed DPME. </a:t>
            </a:r>
          </a:p>
          <a:p>
            <a:pPr lvl="1" algn="just" defTabSz="457200">
              <a:lnSpc>
                <a:spcPct val="115000"/>
              </a:lnSpc>
              <a:spcBef>
                <a:spcPct val="20000"/>
              </a:spcBef>
              <a:tabLst>
                <a:tab pos="457200" algn="l"/>
              </a:tabLst>
            </a:pP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defTabSz="457200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Z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Performance during this period, also  took place during the declared state of disaster.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 therefore  provide an over view of the communication activities that took place during this period or awareness campaigns on Covid19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7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Title 1"/>
          <p:cNvGrpSpPr/>
          <p:nvPr/>
        </p:nvGrpSpPr>
        <p:grpSpPr>
          <a:xfrm>
            <a:off x="0" y="-20082"/>
            <a:ext cx="9144001" cy="692696"/>
            <a:chOff x="-1" y="0"/>
            <a:chExt cx="9144000" cy="692695"/>
          </a:xfrm>
          <a:solidFill>
            <a:schemeClr val="accent6">
              <a:lumMod val="50000"/>
            </a:schemeClr>
          </a:solidFill>
        </p:grpSpPr>
        <p:sp>
          <p:nvSpPr>
            <p:cNvPr id="312" name="Rectangle"/>
            <p:cNvSpPr/>
            <p:nvPr/>
          </p:nvSpPr>
          <p:spPr>
            <a:xfrm>
              <a:off x="-2" y="0"/>
              <a:ext cx="9144001" cy="69269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3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13" name="MEDIA BUYING UPDATE"/>
            <p:cNvSpPr txBox="1"/>
            <p:nvPr/>
          </p:nvSpPr>
          <p:spPr>
            <a:xfrm>
              <a:off x="-2" y="52983"/>
              <a:ext cx="9144001" cy="586731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ctr">
              <a:spAutoFit/>
            </a:bodyPr>
            <a:lstStyle>
              <a:lvl1pPr algn="ctr" defTabSz="457200">
                <a:defRPr sz="3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	COVID 19 COMMUNICATION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5" name="Rectangle 4"/>
          <p:cNvSpPr txBox="1"/>
          <p:nvPr/>
        </p:nvSpPr>
        <p:spPr>
          <a:xfrm>
            <a:off x="2195736" y="836712"/>
            <a:ext cx="435151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Focus elements of Communication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67035" y="1400919"/>
            <a:ext cx="82089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 President declare a state of disaster and GCIS was tasked to drive communication on 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Covid19 in this quarter.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Messaging was anchored on education and awareness raising on </a:t>
            </a:r>
            <a:r>
              <a:rPr lang="en-US" dirty="0" err="1" smtClean="0">
                <a:latin typeface="Arial" panose="020B0604020202020204" pitchFamily="34" charset="0"/>
              </a:rPr>
              <a:t>Covid</a:t>
            </a:r>
            <a:r>
              <a:rPr lang="en-US" dirty="0" smtClean="0">
                <a:latin typeface="Arial" panose="020B0604020202020204" pitchFamily="34" charset="0"/>
              </a:rPr>
              <a:t> 19 and the Health Protocol to be adhered to . Four interventions were used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Firstly,  </a:t>
            </a:r>
            <a:r>
              <a:rPr lang="en-US" b="1" dirty="0" smtClean="0">
                <a:latin typeface="Arial" panose="020B0604020202020204" pitchFamily="34" charset="0"/>
              </a:rPr>
              <a:t>President addressing the nation </a:t>
            </a:r>
            <a:r>
              <a:rPr lang="en-US" dirty="0" smtClean="0">
                <a:latin typeface="Arial" panose="020B0604020202020204" pitchFamily="34" charset="0"/>
              </a:rPr>
              <a:t>at the total shutdown and the various level of transitioning from level 5,4 and three.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 Secondly, a number of </a:t>
            </a:r>
            <a:r>
              <a:rPr lang="en-US" b="1" dirty="0" smtClean="0">
                <a:latin typeface="Arial" panose="020B0604020202020204" pitchFamily="34" charset="0"/>
              </a:rPr>
              <a:t>cluster media briefings </a:t>
            </a:r>
            <a:r>
              <a:rPr lang="en-US" dirty="0" smtClean="0">
                <a:latin typeface="Arial" panose="020B0604020202020204" pitchFamily="34" charset="0"/>
              </a:rPr>
              <a:t>by the different clusters of Ministers to unpack the interventions as spelt out in the regulations;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Thirdly, </a:t>
            </a:r>
            <a:r>
              <a:rPr lang="en-US" b="1" dirty="0" smtClean="0">
                <a:latin typeface="Arial" panose="020B0604020202020204" pitchFamily="34" charset="0"/>
              </a:rPr>
              <a:t>Paid for advertising </a:t>
            </a:r>
            <a:r>
              <a:rPr lang="en-US" dirty="0" smtClean="0">
                <a:latin typeface="Arial" panose="020B0604020202020204" pitchFamily="34" charset="0"/>
              </a:rPr>
              <a:t>that was in multimedia platforms (Radio, television), community </a:t>
            </a:r>
            <a:r>
              <a:rPr lang="en-US" dirty="0" err="1" smtClean="0">
                <a:latin typeface="Arial" panose="020B0604020202020204" pitchFamily="34" charset="0"/>
              </a:rPr>
              <a:t>raditos</a:t>
            </a:r>
            <a:r>
              <a:rPr lang="en-US" dirty="0" smtClean="0">
                <a:latin typeface="Arial" panose="020B0604020202020204" pitchFamily="34" charset="0"/>
              </a:rPr>
              <a:t>, print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and digital media advertising</a:t>
            </a:r>
          </a:p>
          <a:p>
            <a:pPr algn="just"/>
            <a:endParaRPr lang="en-US" dirty="0" smtClean="0"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Lastly, , the </a:t>
            </a:r>
            <a:r>
              <a:rPr lang="en-US" b="1" dirty="0" smtClean="0">
                <a:latin typeface="Arial" panose="020B0604020202020204" pitchFamily="34" charset="0"/>
              </a:rPr>
              <a:t>face to face interaction </a:t>
            </a:r>
            <a:r>
              <a:rPr lang="en-US" dirty="0" smtClean="0">
                <a:latin typeface="Arial" panose="020B0604020202020204" pitchFamily="34" charset="0"/>
              </a:rPr>
              <a:t>with communities using partnerships with community based </a:t>
            </a:r>
            <a:r>
              <a:rPr lang="en-US" dirty="0" err="1" smtClean="0">
                <a:latin typeface="Arial" panose="020B0604020202020204" pitchFamily="34" charset="0"/>
              </a:rPr>
              <a:t>organisations</a:t>
            </a:r>
            <a:r>
              <a:rPr lang="en-US" dirty="0" smtClean="0">
                <a:latin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</a:rPr>
              <a:t>loudhailing</a:t>
            </a:r>
            <a:r>
              <a:rPr lang="en-US" dirty="0" smtClean="0">
                <a:latin typeface="Arial" panose="020B0604020202020204" pitchFamily="34" charset="0"/>
              </a:rPr>
              <a:t> in clustered communities. </a:t>
            </a:r>
          </a:p>
          <a:p>
            <a:pPr algn="just"/>
            <a:endParaRPr lang="en-US" dirty="0" smtClean="0"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Various existing GCIS content platforms were also used to disseminate information on Covid19 such as </a:t>
            </a:r>
            <a:r>
              <a:rPr lang="en-US" dirty="0" err="1" smtClean="0">
                <a:latin typeface="Arial" panose="020B0604020202020204" pitchFamily="34" charset="0"/>
              </a:rPr>
              <a:t>Gov</a:t>
            </a:r>
            <a:r>
              <a:rPr lang="en-US" dirty="0" smtClean="0">
                <a:latin typeface="Arial" panose="020B0604020202020204" pitchFamily="34" charset="0"/>
              </a:rPr>
              <a:t> Website, </a:t>
            </a:r>
            <a:r>
              <a:rPr lang="en-US" dirty="0" err="1" smtClean="0">
                <a:latin typeface="Arial" panose="020B0604020202020204" pitchFamily="34" charset="0"/>
              </a:rPr>
              <a:t>Vukuzenzele</a:t>
            </a:r>
            <a:r>
              <a:rPr lang="en-US" dirty="0" smtClean="0">
                <a:latin typeface="Arial" panose="020B0604020202020204" pitchFamily="34" charset="0"/>
              </a:rPr>
              <a:t> Newspaper, My District , </a:t>
            </a:r>
            <a:r>
              <a:rPr lang="en-US" dirty="0" err="1" smtClean="0">
                <a:latin typeface="Arial" panose="020B0604020202020204" pitchFamily="34" charset="0"/>
              </a:rPr>
              <a:t>Gov</a:t>
            </a:r>
            <a:r>
              <a:rPr lang="en-US" dirty="0" smtClean="0">
                <a:latin typeface="Arial" panose="020B0604020202020204" pitchFamily="34" charset="0"/>
              </a:rPr>
              <a:t> News platform and our 1 hour popular talk show in Community Radio stations.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4032737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0C7D0D4-0BA8-3F4D-8C42-F50424D16931}"/>
              </a:ext>
            </a:extLst>
          </p:cNvPr>
          <p:cNvSpPr/>
          <p:nvPr/>
        </p:nvSpPr>
        <p:spPr>
          <a:xfrm>
            <a:off x="0" y="315758"/>
            <a:ext cx="9148736" cy="472944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4763" algn="ctr" defTabSz="671513">
              <a:spcBef>
                <a:spcPct val="20000"/>
              </a:spcBef>
            </a:pPr>
            <a:endParaRPr lang="en-US" sz="21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4447793" y="6536531"/>
            <a:ext cx="243653" cy="241409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7084590" y="580471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dirty="0">
                <a:solidFill>
                  <a:prstClr val="white"/>
                </a:solidFill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0544" y="4255846"/>
            <a:ext cx="2518934" cy="1922522"/>
            <a:chOff x="96342" y="3494962"/>
            <a:chExt cx="3070746" cy="23541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6342" y="3494962"/>
              <a:ext cx="3070746" cy="20725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4109" y="5566459"/>
              <a:ext cx="2975211" cy="28265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Stakeholders conducting loud hailing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2782" y="3623847"/>
            <a:ext cx="1621529" cy="2589491"/>
            <a:chOff x="9718396" y="1376325"/>
            <a:chExt cx="2162039" cy="3452654"/>
          </a:xfrm>
        </p:grpSpPr>
        <p:sp>
          <p:nvSpPr>
            <p:cNvPr id="11" name="TextBox 10"/>
            <p:cNvSpPr txBox="1"/>
            <p:nvPr/>
          </p:nvSpPr>
          <p:spPr>
            <a:xfrm>
              <a:off x="9718396" y="4151871"/>
              <a:ext cx="2141562" cy="67710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Mayor of Ndwedwe LM Cllr Chili - interviewed </a:t>
              </a:r>
              <a:r>
                <a:rPr lang="en-ZA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Siyathuthuka</a:t>
              </a:r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 FM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738873" y="1376325"/>
              <a:ext cx="2141562" cy="277554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82591" y="4494568"/>
            <a:ext cx="2536100" cy="1852621"/>
            <a:chOff x="5866782" y="774555"/>
            <a:chExt cx="3084673" cy="1926316"/>
          </a:xfrm>
        </p:grpSpPr>
        <p:sp>
          <p:nvSpPr>
            <p:cNvPr id="14" name="TextBox 13"/>
            <p:cNvSpPr txBox="1"/>
            <p:nvPr/>
          </p:nvSpPr>
          <p:spPr>
            <a:xfrm>
              <a:off x="5866782" y="2460857"/>
              <a:ext cx="3084673" cy="24001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Billboard at Bara Taxi Rank</a:t>
              </a:r>
            </a:p>
          </p:txBody>
        </p:sp>
        <p:pic>
          <p:nvPicPr>
            <p:cNvPr id="15" name="Picture 5" descr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866782" y="774555"/>
              <a:ext cx="3084673" cy="166727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637706" y="879784"/>
            <a:ext cx="1719405" cy="1668648"/>
            <a:chOff x="3403837" y="1453376"/>
            <a:chExt cx="2016476" cy="1585274"/>
          </a:xfrm>
        </p:grpSpPr>
        <p:pic>
          <p:nvPicPr>
            <p:cNvPr id="19" name="Picture 18" descr="C:\Users\nthabisengk\Documents\Lockdown\Pictorial\COVID19 Hot Spots Pictures\MP\WhatsApp Image 2020-07-06 at 15.25.40.jpeg">
              <a:extLst>
                <a:ext uri="{FF2B5EF4-FFF2-40B4-BE49-F238E27FC236}">
                  <a16:creationId xmlns:a16="http://schemas.microsoft.com/office/drawing/2014/main" xmlns="" id="{C0AD706F-16FE-BF45-BFDC-41429A1A6356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403837" y="1453376"/>
              <a:ext cx="2016476" cy="1278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xmlns="" id="{868DCB17-A763-1942-A3B7-21F77CB8E89B}"/>
                </a:ext>
              </a:extLst>
            </p:cNvPr>
            <p:cNvSpPr txBox="1"/>
            <p:nvPr/>
          </p:nvSpPr>
          <p:spPr>
            <a:xfrm>
              <a:off x="3403837" y="2731632"/>
              <a:ext cx="2016476" cy="307018"/>
            </a:xfrm>
            <a:prstGeom prst="rect">
              <a:avLst/>
            </a:prstGeom>
            <a:noFill/>
            <a:ln w="28575">
              <a:solidFill>
                <a:srgbClr val="FFFFFF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pPr defTabSz="685800" hangingPunct="1">
                <a:defRPr/>
              </a:pPr>
              <a:r>
                <a:rPr lang="en-ZA" sz="7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SASSA office at </a:t>
              </a:r>
              <a:r>
                <a:rPr lang="en-ZA" sz="750" dirty="0" err="1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Matsamo</a:t>
              </a:r>
              <a:r>
                <a:rPr lang="en-ZA" sz="7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ZA" sz="750" dirty="0" err="1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Thusong</a:t>
              </a:r>
              <a:r>
                <a:rPr lang="en-ZA" sz="7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COVID-19 Poster placement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9589" y="889111"/>
            <a:ext cx="1492949" cy="18061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99589" y="3122396"/>
            <a:ext cx="1492949" cy="47320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en-ZA" sz="825" dirty="0">
                <a:latin typeface="Arial" panose="020B0604020202020204" pitchFamily="34" charset="0"/>
                <a:cs typeface="Arial" panose="020B0604020202020204" pitchFamily="34" charset="0"/>
              </a:rPr>
              <a:t>GCIS official distributing leaflets during a visit at </a:t>
            </a:r>
            <a:r>
              <a:rPr lang="en-ZA" sz="825" dirty="0" err="1">
                <a:latin typeface="Arial" panose="020B0604020202020204" pitchFamily="34" charset="0"/>
                <a:cs typeface="Arial" panose="020B0604020202020204" pitchFamily="34" charset="0"/>
              </a:rPr>
              <a:t>Ebhudweleni</a:t>
            </a:r>
            <a:r>
              <a:rPr lang="en-ZA" sz="825" dirty="0">
                <a:latin typeface="Arial" panose="020B0604020202020204" pitchFamily="34" charset="0"/>
                <a:cs typeface="Arial" panose="020B0604020202020204" pitchFamily="34" charset="0"/>
              </a:rPr>
              <a:t> Public School.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2795" y="1423020"/>
            <a:ext cx="1191110" cy="2008538"/>
          </a:xfrm>
          <a:prstGeom prst="rect">
            <a:avLst/>
          </a:prstGeom>
        </p:spPr>
      </p:pic>
      <p:pic>
        <p:nvPicPr>
          <p:cNvPr id="25" name="Picture 5" descr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2692" y="970711"/>
            <a:ext cx="2252501" cy="17032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548" y="1053422"/>
            <a:ext cx="2402319" cy="177453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7296" y="3849084"/>
            <a:ext cx="1734968" cy="24981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39727" y="2892756"/>
            <a:ext cx="2389135" cy="369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Billboard in </a:t>
            </a:r>
            <a:r>
              <a:rPr lang="en-ZA" sz="900" dirty="0" err="1">
                <a:latin typeface="Arial" panose="020B0604020202020204" pitchFamily="34" charset="0"/>
                <a:cs typeface="Arial" panose="020B0604020202020204" pitchFamily="34" charset="0"/>
              </a:rPr>
              <a:t>Mbizana</a:t>
            </a:r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, opposite </a:t>
            </a:r>
            <a:b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900" dirty="0">
                <a:latin typeface="Arial" panose="020B0604020202020204" pitchFamily="34" charset="0"/>
                <a:cs typeface="Arial" panose="020B0604020202020204" pitchFamily="34" charset="0"/>
              </a:rPr>
              <a:t>Bus and Taxi Rank, main road</a:t>
            </a:r>
          </a:p>
        </p:txBody>
      </p:sp>
      <p:sp>
        <p:nvSpPr>
          <p:cNvPr id="30" name="Pie 4"/>
          <p:cNvSpPr txBox="1"/>
          <p:nvPr/>
        </p:nvSpPr>
        <p:spPr>
          <a:xfrm>
            <a:off x="3999536" y="4230449"/>
            <a:ext cx="1144927" cy="6869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37 Statements issued</a:t>
            </a:r>
            <a:endParaRPr kumimoji="0" lang="en-ZA" sz="1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50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49" y="4699102"/>
            <a:ext cx="681671" cy="532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C7D0D4-0BA8-3F4D-8C42-F50424D16931}"/>
              </a:ext>
            </a:extLst>
          </p:cNvPr>
          <p:cNvSpPr/>
          <p:nvPr/>
        </p:nvSpPr>
        <p:spPr>
          <a:xfrm>
            <a:off x="0" y="857250"/>
            <a:ext cx="9141990" cy="48881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4763" defTabSz="671513">
              <a:spcBef>
                <a:spcPct val="20000"/>
              </a:spcBef>
            </a:pPr>
            <a:endParaRPr lang="en-US" sz="2100" b="1" kern="0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9AE9246-CBE6-4F03-83DA-FDE9A00EF1E0}"/>
              </a:ext>
            </a:extLst>
          </p:cNvPr>
          <p:cNvSpPr txBox="1">
            <a:spLocks/>
          </p:cNvSpPr>
          <p:nvPr/>
        </p:nvSpPr>
        <p:spPr>
          <a:xfrm>
            <a:off x="69321" y="822610"/>
            <a:ext cx="9060023" cy="458934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ZA" sz="2100" dirty="0" smtClean="0"/>
              <a:t> 3. KEY </a:t>
            </a:r>
            <a:r>
              <a:rPr lang="en-ZA" sz="2100" dirty="0"/>
              <a:t>RESEARCH INSIGHTS 1</a:t>
            </a:r>
            <a:r>
              <a:rPr lang="en-ZA" sz="2100" baseline="30000" dirty="0"/>
              <a:t>ST</a:t>
            </a:r>
            <a:r>
              <a:rPr lang="en-ZA" sz="2100" dirty="0"/>
              <a:t> QUARTER RESULTS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884BC595-B331-4662-B97F-1DEA5B35DC1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2614951" y="1493388"/>
            <a:ext cx="6489863" cy="3203293"/>
            <a:chOff x="3480612" y="710828"/>
            <a:chExt cx="8653151" cy="427105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9BA95D7-DDC9-42F1-B960-AF376A5ADCC8}"/>
                </a:ext>
              </a:extLst>
            </p:cNvPr>
            <p:cNvSpPr txBox="1"/>
            <p:nvPr/>
          </p:nvSpPr>
          <p:spPr>
            <a:xfrm>
              <a:off x="3480612" y="3378828"/>
              <a:ext cx="2654677" cy="11079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Century Gothic" panose="020B0502020202020204" pitchFamily="34" charset="0"/>
                </a:defRPr>
              </a:lvl1pPr>
            </a:lstStyle>
            <a:p>
              <a:r>
                <a:rPr lang="en-ZA" sz="1200" dirty="0"/>
                <a:t>compliance remains a mixed picture, and worse amongst the lower segments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8C517CF3-B1C3-4B5B-B47F-53592183507F}"/>
                </a:ext>
              </a:extLst>
            </p:cNvPr>
            <p:cNvGrpSpPr/>
            <p:nvPr/>
          </p:nvGrpSpPr>
          <p:grpSpPr>
            <a:xfrm>
              <a:off x="6336924" y="710828"/>
              <a:ext cx="2886292" cy="4271057"/>
              <a:chOff x="3383868" y="1891904"/>
              <a:chExt cx="2318052" cy="3430191"/>
            </a:xfrm>
          </p:grpSpPr>
          <p:sp>
            <p:nvSpPr>
              <p:cNvPr id="28" name="Freeform: Shape 32">
                <a:extLst>
                  <a:ext uri="{FF2B5EF4-FFF2-40B4-BE49-F238E27FC236}">
                    <a16:creationId xmlns:a16="http://schemas.microsoft.com/office/drawing/2014/main" xmlns="" id="{34A682B0-4778-42CF-ADC6-8966736B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881" y="3005066"/>
                <a:ext cx="2210039" cy="560808"/>
              </a:xfrm>
              <a:custGeom>
                <a:avLst/>
                <a:gdLst>
                  <a:gd name="connsiteX0" fmla="*/ 0 w 2946719"/>
                  <a:gd name="connsiteY0" fmla="*/ 0 h 747744"/>
                  <a:gd name="connsiteX1" fmla="*/ 2946719 w 2946719"/>
                  <a:gd name="connsiteY1" fmla="*/ 0 h 747744"/>
                  <a:gd name="connsiteX2" fmla="*/ 2934131 w 2946719"/>
                  <a:gd name="connsiteY2" fmla="*/ 187787 h 747744"/>
                  <a:gd name="connsiteX3" fmla="*/ 2895692 w 2946719"/>
                  <a:gd name="connsiteY3" fmla="*/ 379508 h 747744"/>
                  <a:gd name="connsiteX4" fmla="*/ 2895759 w 2946719"/>
                  <a:gd name="connsiteY4" fmla="*/ 379508 h 747744"/>
                  <a:gd name="connsiteX5" fmla="*/ 2801585 w 2946719"/>
                  <a:gd name="connsiteY5" fmla="*/ 630244 h 747744"/>
                  <a:gd name="connsiteX6" fmla="*/ 2730731 w 2946719"/>
                  <a:gd name="connsiteY6" fmla="*/ 747744 h 747744"/>
                  <a:gd name="connsiteX7" fmla="*/ 215988 w 2946719"/>
                  <a:gd name="connsiteY7" fmla="*/ 747744 h 747744"/>
                  <a:gd name="connsiteX8" fmla="*/ 145134 w 2946719"/>
                  <a:gd name="connsiteY8" fmla="*/ 630244 h 747744"/>
                  <a:gd name="connsiteX9" fmla="*/ 50959 w 2946719"/>
                  <a:gd name="connsiteY9" fmla="*/ 379508 h 747744"/>
                  <a:gd name="connsiteX10" fmla="*/ 51026 w 2946719"/>
                  <a:gd name="connsiteY10" fmla="*/ 379508 h 747744"/>
                  <a:gd name="connsiteX11" fmla="*/ 12588 w 2946719"/>
                  <a:gd name="connsiteY11" fmla="*/ 187787 h 74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6719" h="747744">
                    <a:moveTo>
                      <a:pt x="0" y="0"/>
                    </a:moveTo>
                    <a:lnTo>
                      <a:pt x="2946719" y="0"/>
                    </a:lnTo>
                    <a:lnTo>
                      <a:pt x="2934131" y="187787"/>
                    </a:lnTo>
                    <a:cubicBezTo>
                      <a:pt x="2925418" y="252786"/>
                      <a:pt x="2912503" y="316864"/>
                      <a:pt x="2895692" y="379508"/>
                    </a:cubicBezTo>
                    <a:lnTo>
                      <a:pt x="2895759" y="379508"/>
                    </a:lnTo>
                    <a:cubicBezTo>
                      <a:pt x="2872080" y="465912"/>
                      <a:pt x="2840559" y="549779"/>
                      <a:pt x="2801585" y="630244"/>
                    </a:cubicBezTo>
                    <a:lnTo>
                      <a:pt x="2730731" y="747744"/>
                    </a:lnTo>
                    <a:lnTo>
                      <a:pt x="215988" y="747744"/>
                    </a:lnTo>
                    <a:lnTo>
                      <a:pt x="145134" y="630244"/>
                    </a:lnTo>
                    <a:cubicBezTo>
                      <a:pt x="106160" y="549779"/>
                      <a:pt x="74639" y="465912"/>
                      <a:pt x="50959" y="379508"/>
                    </a:cubicBezTo>
                    <a:lnTo>
                      <a:pt x="51026" y="379508"/>
                    </a:lnTo>
                    <a:cubicBezTo>
                      <a:pt x="34216" y="316864"/>
                      <a:pt x="21301" y="252786"/>
                      <a:pt x="12588" y="187787"/>
                    </a:cubicBezTo>
                    <a:close/>
                  </a:path>
                </a:pathLst>
              </a:custGeom>
              <a:solidFill>
                <a:srgbClr val="F7931F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2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: Shape 33">
                <a:extLst>
                  <a:ext uri="{FF2B5EF4-FFF2-40B4-BE49-F238E27FC236}">
                    <a16:creationId xmlns:a16="http://schemas.microsoft.com/office/drawing/2014/main" xmlns="" id="{2C1618C3-6249-463A-BD63-F2D1CA1F1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868" y="2444258"/>
                <a:ext cx="2210991" cy="560808"/>
              </a:xfrm>
              <a:custGeom>
                <a:avLst/>
                <a:gdLst>
                  <a:gd name="connsiteX0" fmla="*/ 205070 w 2947988"/>
                  <a:gd name="connsiteY0" fmla="*/ 0 h 747744"/>
                  <a:gd name="connsiteX1" fmla="*/ 2742919 w 2947988"/>
                  <a:gd name="connsiteY1" fmla="*/ 0 h 747744"/>
                  <a:gd name="connsiteX2" fmla="*/ 2802824 w 2947988"/>
                  <a:gd name="connsiteY2" fmla="*/ 101540 h 747744"/>
                  <a:gd name="connsiteX3" fmla="*/ 2892555 w 2947988"/>
                  <a:gd name="connsiteY3" fmla="*/ 338525 h 747744"/>
                  <a:gd name="connsiteX4" fmla="*/ 2929732 w 2947988"/>
                  <a:gd name="connsiteY4" fmla="*/ 506540 h 747744"/>
                  <a:gd name="connsiteX5" fmla="*/ 2929948 w 2947988"/>
                  <a:gd name="connsiteY5" fmla="*/ 506540 h 747744"/>
                  <a:gd name="connsiteX6" fmla="*/ 2947988 w 2947988"/>
                  <a:gd name="connsiteY6" fmla="*/ 738284 h 747744"/>
                  <a:gd name="connsiteX7" fmla="*/ 2947354 w 2947988"/>
                  <a:gd name="connsiteY7" fmla="*/ 747744 h 747744"/>
                  <a:gd name="connsiteX8" fmla="*/ 634 w 2947988"/>
                  <a:gd name="connsiteY8" fmla="*/ 747744 h 747744"/>
                  <a:gd name="connsiteX9" fmla="*/ 0 w 2947988"/>
                  <a:gd name="connsiteY9" fmla="*/ 738284 h 747744"/>
                  <a:gd name="connsiteX10" fmla="*/ 18040 w 2947988"/>
                  <a:gd name="connsiteY10" fmla="*/ 506540 h 747744"/>
                  <a:gd name="connsiteX11" fmla="*/ 18257 w 2947988"/>
                  <a:gd name="connsiteY11" fmla="*/ 506540 h 747744"/>
                  <a:gd name="connsiteX12" fmla="*/ 55434 w 2947988"/>
                  <a:gd name="connsiteY12" fmla="*/ 338525 h 747744"/>
                  <a:gd name="connsiteX13" fmla="*/ 145166 w 2947988"/>
                  <a:gd name="connsiteY13" fmla="*/ 101540 h 74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47988" h="747744">
                    <a:moveTo>
                      <a:pt x="205070" y="0"/>
                    </a:moveTo>
                    <a:lnTo>
                      <a:pt x="2742919" y="0"/>
                    </a:lnTo>
                    <a:lnTo>
                      <a:pt x="2802824" y="101540"/>
                    </a:lnTo>
                    <a:cubicBezTo>
                      <a:pt x="2839191" y="177191"/>
                      <a:pt x="2869303" y="256388"/>
                      <a:pt x="2892555" y="338525"/>
                    </a:cubicBezTo>
                    <a:lnTo>
                      <a:pt x="2929732" y="506540"/>
                    </a:lnTo>
                    <a:lnTo>
                      <a:pt x="2929948" y="506540"/>
                    </a:lnTo>
                    <a:cubicBezTo>
                      <a:pt x="2941428" y="581877"/>
                      <a:pt x="2947988" y="659671"/>
                      <a:pt x="2947988" y="738284"/>
                    </a:cubicBezTo>
                    <a:lnTo>
                      <a:pt x="2947354" y="747744"/>
                    </a:lnTo>
                    <a:lnTo>
                      <a:pt x="634" y="747744"/>
                    </a:lnTo>
                    <a:lnTo>
                      <a:pt x="0" y="738284"/>
                    </a:lnTo>
                    <a:cubicBezTo>
                      <a:pt x="0" y="659671"/>
                      <a:pt x="6560" y="581877"/>
                      <a:pt x="18040" y="506540"/>
                    </a:cubicBezTo>
                    <a:lnTo>
                      <a:pt x="18257" y="506540"/>
                    </a:lnTo>
                    <a:lnTo>
                      <a:pt x="55434" y="338525"/>
                    </a:lnTo>
                    <a:cubicBezTo>
                      <a:pt x="78686" y="256388"/>
                      <a:pt x="108799" y="177191"/>
                      <a:pt x="145166" y="101540"/>
                    </a:cubicBezTo>
                    <a:close/>
                  </a:path>
                </a:pathLst>
              </a:custGeom>
              <a:solidFill>
                <a:srgbClr val="FFCC4C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2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: Shape 34">
                <a:extLst>
                  <a:ext uri="{FF2B5EF4-FFF2-40B4-BE49-F238E27FC236}">
                    <a16:creationId xmlns:a16="http://schemas.microsoft.com/office/drawing/2014/main" xmlns="" id="{BC4095CA-9B0E-4E6A-BFFB-0DD742CA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969" y="4126683"/>
                <a:ext cx="1078061" cy="560808"/>
              </a:xfrm>
              <a:custGeom>
                <a:avLst/>
                <a:gdLst>
                  <a:gd name="connsiteX0" fmla="*/ 0 w 1437414"/>
                  <a:gd name="connsiteY0" fmla="*/ 0 h 747744"/>
                  <a:gd name="connsiteX1" fmla="*/ 1437414 w 1437414"/>
                  <a:gd name="connsiteY1" fmla="*/ 0 h 747744"/>
                  <a:gd name="connsiteX2" fmla="*/ 1435076 w 1437414"/>
                  <a:gd name="connsiteY2" fmla="*/ 4442 h 747744"/>
                  <a:gd name="connsiteX3" fmla="*/ 1384741 w 1437414"/>
                  <a:gd name="connsiteY3" fmla="*/ 127031 h 747744"/>
                  <a:gd name="connsiteX4" fmla="*/ 1383870 w 1437414"/>
                  <a:gd name="connsiteY4" fmla="*/ 127031 h 747744"/>
                  <a:gd name="connsiteX5" fmla="*/ 1319116 w 1437414"/>
                  <a:gd name="connsiteY5" fmla="*/ 430837 h 747744"/>
                  <a:gd name="connsiteX6" fmla="*/ 1319116 w 1437414"/>
                  <a:gd name="connsiteY6" fmla="*/ 665037 h 747744"/>
                  <a:gd name="connsiteX7" fmla="*/ 1236330 w 1437414"/>
                  <a:gd name="connsiteY7" fmla="*/ 747744 h 747744"/>
                  <a:gd name="connsiteX8" fmla="*/ 201086 w 1437414"/>
                  <a:gd name="connsiteY8" fmla="*/ 747744 h 747744"/>
                  <a:gd name="connsiteX9" fmla="*/ 118299 w 1437414"/>
                  <a:gd name="connsiteY9" fmla="*/ 665037 h 747744"/>
                  <a:gd name="connsiteX10" fmla="*/ 118299 w 1437414"/>
                  <a:gd name="connsiteY10" fmla="*/ 438207 h 747744"/>
                  <a:gd name="connsiteX11" fmla="*/ 118299 w 1437414"/>
                  <a:gd name="connsiteY11" fmla="*/ 430837 h 747744"/>
                  <a:gd name="connsiteX12" fmla="*/ 53545 w 1437414"/>
                  <a:gd name="connsiteY12" fmla="*/ 127031 h 747744"/>
                  <a:gd name="connsiteX13" fmla="*/ 52673 w 1437414"/>
                  <a:gd name="connsiteY13" fmla="*/ 127031 h 747744"/>
                  <a:gd name="connsiteX14" fmla="*/ 2339 w 1437414"/>
                  <a:gd name="connsiteY14" fmla="*/ 4442 h 74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7414" h="747744">
                    <a:moveTo>
                      <a:pt x="0" y="0"/>
                    </a:moveTo>
                    <a:lnTo>
                      <a:pt x="1437414" y="0"/>
                    </a:lnTo>
                    <a:lnTo>
                      <a:pt x="1435076" y="4442"/>
                    </a:lnTo>
                    <a:cubicBezTo>
                      <a:pt x="1415058" y="47548"/>
                      <a:pt x="1398489" y="88600"/>
                      <a:pt x="1384741" y="127031"/>
                    </a:cubicBezTo>
                    <a:lnTo>
                      <a:pt x="1383870" y="127031"/>
                    </a:lnTo>
                    <a:cubicBezTo>
                      <a:pt x="1328952" y="280981"/>
                      <a:pt x="1320756" y="393168"/>
                      <a:pt x="1319116" y="430837"/>
                    </a:cubicBezTo>
                    <a:lnTo>
                      <a:pt x="1319116" y="665037"/>
                    </a:lnTo>
                    <a:cubicBezTo>
                      <a:pt x="1319116" y="710076"/>
                      <a:pt x="1282231" y="747744"/>
                      <a:pt x="1236330" y="747744"/>
                    </a:cubicBezTo>
                    <a:lnTo>
                      <a:pt x="201086" y="747744"/>
                    </a:lnTo>
                    <a:cubicBezTo>
                      <a:pt x="155184" y="747744"/>
                      <a:pt x="118299" y="710076"/>
                      <a:pt x="118299" y="665037"/>
                    </a:cubicBezTo>
                    <a:lnTo>
                      <a:pt x="118299" y="438207"/>
                    </a:lnTo>
                    <a:lnTo>
                      <a:pt x="118299" y="430837"/>
                    </a:lnTo>
                    <a:cubicBezTo>
                      <a:pt x="116660" y="393987"/>
                      <a:pt x="108463" y="280981"/>
                      <a:pt x="53545" y="127031"/>
                    </a:cubicBezTo>
                    <a:lnTo>
                      <a:pt x="52673" y="127031"/>
                    </a:lnTo>
                    <a:cubicBezTo>
                      <a:pt x="38926" y="88600"/>
                      <a:pt x="22357" y="47548"/>
                      <a:pt x="2339" y="4442"/>
                    </a:cubicBezTo>
                    <a:close/>
                  </a:path>
                </a:pathLst>
              </a:custGeom>
              <a:solidFill>
                <a:srgbClr val="C13018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2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: Shape 35">
                <a:extLst>
                  <a:ext uri="{FF2B5EF4-FFF2-40B4-BE49-F238E27FC236}">
                    <a16:creationId xmlns:a16="http://schemas.microsoft.com/office/drawing/2014/main" xmlns="" id="{3B53B728-7977-4276-88C1-4A2D42BE3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336" y="3565874"/>
                <a:ext cx="1886057" cy="560808"/>
              </a:xfrm>
              <a:custGeom>
                <a:avLst/>
                <a:gdLst>
                  <a:gd name="connsiteX0" fmla="*/ 0 w 2514743"/>
                  <a:gd name="connsiteY0" fmla="*/ 0 h 747744"/>
                  <a:gd name="connsiteX1" fmla="*/ 2514743 w 2514743"/>
                  <a:gd name="connsiteY1" fmla="*/ 0 h 747744"/>
                  <a:gd name="connsiteX2" fmla="*/ 2446707 w 2514743"/>
                  <a:gd name="connsiteY2" fmla="*/ 112827 h 747744"/>
                  <a:gd name="connsiteX3" fmla="*/ 2330425 w 2514743"/>
                  <a:gd name="connsiteY3" fmla="*/ 252476 h 747744"/>
                  <a:gd name="connsiteX4" fmla="*/ 2331315 w 2514743"/>
                  <a:gd name="connsiteY4" fmla="*/ 252476 h 747744"/>
                  <a:gd name="connsiteX5" fmla="*/ 2319004 w 2514743"/>
                  <a:gd name="connsiteY5" fmla="*/ 265629 h 747744"/>
                  <a:gd name="connsiteX6" fmla="*/ 2312438 w 2514743"/>
                  <a:gd name="connsiteY6" fmla="*/ 272206 h 747744"/>
                  <a:gd name="connsiteX7" fmla="*/ 2273042 w 2514743"/>
                  <a:gd name="connsiteY7" fmla="*/ 313309 h 747744"/>
                  <a:gd name="connsiteX8" fmla="*/ 2264014 w 2514743"/>
                  <a:gd name="connsiteY8" fmla="*/ 323173 h 747744"/>
                  <a:gd name="connsiteX9" fmla="*/ 2264014 w 2514743"/>
                  <a:gd name="connsiteY9" fmla="*/ 323995 h 747744"/>
                  <a:gd name="connsiteX10" fmla="*/ 2044773 w 2514743"/>
                  <a:gd name="connsiteY10" fmla="*/ 617266 h 747744"/>
                  <a:gd name="connsiteX11" fmla="*/ 1976079 w 2514743"/>
                  <a:gd name="connsiteY11" fmla="*/ 747744 h 747744"/>
                  <a:gd name="connsiteX12" fmla="*/ 538664 w 2514743"/>
                  <a:gd name="connsiteY12" fmla="*/ 747744 h 747744"/>
                  <a:gd name="connsiteX13" fmla="*/ 469970 w 2514743"/>
                  <a:gd name="connsiteY13" fmla="*/ 617266 h 747744"/>
                  <a:gd name="connsiteX14" fmla="*/ 250728 w 2514743"/>
                  <a:gd name="connsiteY14" fmla="*/ 323995 h 747744"/>
                  <a:gd name="connsiteX15" fmla="*/ 234313 w 2514743"/>
                  <a:gd name="connsiteY15" fmla="*/ 305088 h 747744"/>
                  <a:gd name="connsiteX16" fmla="*/ 203125 w 2514743"/>
                  <a:gd name="connsiteY16" fmla="*/ 273850 h 747744"/>
                  <a:gd name="connsiteX17" fmla="*/ 195738 w 2514743"/>
                  <a:gd name="connsiteY17" fmla="*/ 265629 h 747744"/>
                  <a:gd name="connsiteX18" fmla="*/ 183427 w 2514743"/>
                  <a:gd name="connsiteY18" fmla="*/ 252476 h 747744"/>
                  <a:gd name="connsiteX19" fmla="*/ 184317 w 2514743"/>
                  <a:gd name="connsiteY19" fmla="*/ 252476 h 747744"/>
                  <a:gd name="connsiteX20" fmla="*/ 68036 w 2514743"/>
                  <a:gd name="connsiteY20" fmla="*/ 112827 h 74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4743" h="747744">
                    <a:moveTo>
                      <a:pt x="0" y="0"/>
                    </a:moveTo>
                    <a:lnTo>
                      <a:pt x="2514743" y="0"/>
                    </a:lnTo>
                    <a:lnTo>
                      <a:pt x="2446707" y="112827"/>
                    </a:lnTo>
                    <a:lnTo>
                      <a:pt x="2330425" y="252476"/>
                    </a:lnTo>
                    <a:lnTo>
                      <a:pt x="2331315" y="252476"/>
                    </a:lnTo>
                    <a:cubicBezTo>
                      <a:pt x="2327211" y="256586"/>
                      <a:pt x="2323108" y="260697"/>
                      <a:pt x="2319004" y="265629"/>
                    </a:cubicBezTo>
                    <a:lnTo>
                      <a:pt x="2312438" y="272206"/>
                    </a:lnTo>
                    <a:cubicBezTo>
                      <a:pt x="2299306" y="286181"/>
                      <a:pt x="2286174" y="299334"/>
                      <a:pt x="2273042" y="313309"/>
                    </a:cubicBezTo>
                    <a:lnTo>
                      <a:pt x="2264014" y="323173"/>
                    </a:lnTo>
                    <a:lnTo>
                      <a:pt x="2264014" y="323995"/>
                    </a:lnTo>
                    <a:cubicBezTo>
                      <a:pt x="2171270" y="424698"/>
                      <a:pt x="2099866" y="523962"/>
                      <a:pt x="2044773" y="617266"/>
                    </a:cubicBezTo>
                    <a:lnTo>
                      <a:pt x="1976079" y="747744"/>
                    </a:lnTo>
                    <a:lnTo>
                      <a:pt x="538664" y="747744"/>
                    </a:lnTo>
                    <a:lnTo>
                      <a:pt x="469970" y="617266"/>
                    </a:lnTo>
                    <a:cubicBezTo>
                      <a:pt x="414878" y="523962"/>
                      <a:pt x="343473" y="424698"/>
                      <a:pt x="250728" y="323995"/>
                    </a:cubicBezTo>
                    <a:lnTo>
                      <a:pt x="234313" y="305088"/>
                    </a:lnTo>
                    <a:cubicBezTo>
                      <a:pt x="224464" y="295223"/>
                      <a:pt x="213795" y="284536"/>
                      <a:pt x="203125" y="273850"/>
                    </a:cubicBezTo>
                    <a:lnTo>
                      <a:pt x="195738" y="265629"/>
                    </a:lnTo>
                    <a:cubicBezTo>
                      <a:pt x="191635" y="260697"/>
                      <a:pt x="187531" y="256586"/>
                      <a:pt x="183427" y="252476"/>
                    </a:cubicBezTo>
                    <a:lnTo>
                      <a:pt x="184317" y="252476"/>
                    </a:lnTo>
                    <a:lnTo>
                      <a:pt x="68036" y="112827"/>
                    </a:lnTo>
                    <a:close/>
                  </a:path>
                </a:pathLst>
              </a:custGeom>
              <a:solidFill>
                <a:srgbClr val="A2B969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2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xmlns="" id="{90146D17-012D-4C30-BD57-B684A1ECF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279" y="4729163"/>
                <a:ext cx="883444" cy="191691"/>
              </a:xfrm>
              <a:custGeom>
                <a:avLst/>
                <a:gdLst>
                  <a:gd name="T0" fmla="*/ 41 w 1437"/>
                  <a:gd name="T1" fmla="*/ 313 h 313"/>
                  <a:gd name="T2" fmla="*/ 0 w 1437"/>
                  <a:gd name="T3" fmla="*/ 272 h 313"/>
                  <a:gd name="T4" fmla="*/ 0 w 1437"/>
                  <a:gd name="T5" fmla="*/ 41 h 313"/>
                  <a:gd name="T6" fmla="*/ 41 w 1437"/>
                  <a:gd name="T7" fmla="*/ 0 h 313"/>
                  <a:gd name="T8" fmla="*/ 1396 w 1437"/>
                  <a:gd name="T9" fmla="*/ 0 h 313"/>
                  <a:gd name="T10" fmla="*/ 1437 w 1437"/>
                  <a:gd name="T11" fmla="*/ 41 h 313"/>
                  <a:gd name="T12" fmla="*/ 1437 w 1437"/>
                  <a:gd name="T13" fmla="*/ 272 h 313"/>
                  <a:gd name="T14" fmla="*/ 1396 w 1437"/>
                  <a:gd name="T15" fmla="*/ 313 h 313"/>
                  <a:gd name="T16" fmla="*/ 41 w 1437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7" h="313">
                    <a:moveTo>
                      <a:pt x="41" y="313"/>
                    </a:moveTo>
                    <a:cubicBezTo>
                      <a:pt x="18" y="313"/>
                      <a:pt x="0" y="295"/>
                      <a:pt x="0" y="272"/>
                    </a:cubicBezTo>
                    <a:lnTo>
                      <a:pt x="0" y="41"/>
                    </a:lnTo>
                    <a:cubicBezTo>
                      <a:pt x="0" y="18"/>
                      <a:pt x="18" y="0"/>
                      <a:pt x="41" y="0"/>
                    </a:cubicBezTo>
                    <a:lnTo>
                      <a:pt x="1396" y="0"/>
                    </a:lnTo>
                    <a:cubicBezTo>
                      <a:pt x="1419" y="0"/>
                      <a:pt x="1437" y="18"/>
                      <a:pt x="1437" y="41"/>
                    </a:cubicBezTo>
                    <a:lnTo>
                      <a:pt x="1437" y="272"/>
                    </a:lnTo>
                    <a:cubicBezTo>
                      <a:pt x="1437" y="295"/>
                      <a:pt x="1419" y="313"/>
                      <a:pt x="1396" y="313"/>
                    </a:cubicBezTo>
                    <a:lnTo>
                      <a:pt x="41" y="313"/>
                    </a:lnTo>
                    <a:close/>
                  </a:path>
                </a:pathLst>
              </a:custGeom>
              <a:solidFill>
                <a:srgbClr val="D3D3D3">
                  <a:lumMod val="75000"/>
                </a:srgb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2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xmlns="" id="{D515E4F6-AD4F-4F87-ACE0-AFCF00A3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278" y="4729163"/>
                <a:ext cx="280988" cy="191691"/>
              </a:xfrm>
              <a:custGeom>
                <a:avLst/>
                <a:gdLst>
                  <a:gd name="T0" fmla="*/ 416 w 457"/>
                  <a:gd name="T1" fmla="*/ 272 h 313"/>
                  <a:gd name="T2" fmla="*/ 416 w 457"/>
                  <a:gd name="T3" fmla="*/ 41 h 313"/>
                  <a:gd name="T4" fmla="*/ 457 w 457"/>
                  <a:gd name="T5" fmla="*/ 0 h 313"/>
                  <a:gd name="T6" fmla="*/ 41 w 457"/>
                  <a:gd name="T7" fmla="*/ 0 h 313"/>
                  <a:gd name="T8" fmla="*/ 0 w 457"/>
                  <a:gd name="T9" fmla="*/ 41 h 313"/>
                  <a:gd name="T10" fmla="*/ 0 w 457"/>
                  <a:gd name="T11" fmla="*/ 272 h 313"/>
                  <a:gd name="T12" fmla="*/ 41 w 457"/>
                  <a:gd name="T13" fmla="*/ 313 h 313"/>
                  <a:gd name="T14" fmla="*/ 457 w 457"/>
                  <a:gd name="T15" fmla="*/ 313 h 313"/>
                  <a:gd name="T16" fmla="*/ 416 w 457"/>
                  <a:gd name="T17" fmla="*/ 27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313">
                    <a:moveTo>
                      <a:pt x="416" y="272"/>
                    </a:moveTo>
                    <a:lnTo>
                      <a:pt x="416" y="41"/>
                    </a:lnTo>
                    <a:cubicBezTo>
                      <a:pt x="416" y="18"/>
                      <a:pt x="434" y="0"/>
                      <a:pt x="457" y="0"/>
                    </a:cubicBezTo>
                    <a:lnTo>
                      <a:pt x="41" y="0"/>
                    </a:lnTo>
                    <a:cubicBezTo>
                      <a:pt x="18" y="0"/>
                      <a:pt x="0" y="18"/>
                      <a:pt x="0" y="41"/>
                    </a:cubicBezTo>
                    <a:lnTo>
                      <a:pt x="0" y="272"/>
                    </a:lnTo>
                    <a:cubicBezTo>
                      <a:pt x="0" y="295"/>
                      <a:pt x="18" y="313"/>
                      <a:pt x="41" y="313"/>
                    </a:cubicBezTo>
                    <a:lnTo>
                      <a:pt x="457" y="313"/>
                    </a:lnTo>
                    <a:cubicBezTo>
                      <a:pt x="434" y="313"/>
                      <a:pt x="416" y="295"/>
                      <a:pt x="416" y="272"/>
                    </a:cubicBezTo>
                    <a:close/>
                  </a:path>
                </a:pathLst>
              </a:custGeom>
              <a:solidFill>
                <a:sysClr val="windowText" lastClr="000000">
                  <a:alpha val="30000"/>
                </a:sys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2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xmlns="" id="{E0884C40-4C22-492C-B1C1-3F5998E29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279" y="4938713"/>
                <a:ext cx="883444" cy="192881"/>
              </a:xfrm>
              <a:custGeom>
                <a:avLst/>
                <a:gdLst>
                  <a:gd name="T0" fmla="*/ 41 w 1437"/>
                  <a:gd name="T1" fmla="*/ 313 h 313"/>
                  <a:gd name="T2" fmla="*/ 0 w 1437"/>
                  <a:gd name="T3" fmla="*/ 272 h 313"/>
                  <a:gd name="T4" fmla="*/ 0 w 1437"/>
                  <a:gd name="T5" fmla="*/ 41 h 313"/>
                  <a:gd name="T6" fmla="*/ 41 w 1437"/>
                  <a:gd name="T7" fmla="*/ 0 h 313"/>
                  <a:gd name="T8" fmla="*/ 1396 w 1437"/>
                  <a:gd name="T9" fmla="*/ 0 h 313"/>
                  <a:gd name="T10" fmla="*/ 1437 w 1437"/>
                  <a:gd name="T11" fmla="*/ 41 h 313"/>
                  <a:gd name="T12" fmla="*/ 1437 w 1437"/>
                  <a:gd name="T13" fmla="*/ 272 h 313"/>
                  <a:gd name="T14" fmla="*/ 1396 w 1437"/>
                  <a:gd name="T15" fmla="*/ 313 h 313"/>
                  <a:gd name="T16" fmla="*/ 41 w 1437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7" h="313">
                    <a:moveTo>
                      <a:pt x="41" y="313"/>
                    </a:moveTo>
                    <a:cubicBezTo>
                      <a:pt x="18" y="313"/>
                      <a:pt x="0" y="295"/>
                      <a:pt x="0" y="272"/>
                    </a:cubicBezTo>
                    <a:lnTo>
                      <a:pt x="0" y="41"/>
                    </a:lnTo>
                    <a:cubicBezTo>
                      <a:pt x="0" y="18"/>
                      <a:pt x="18" y="0"/>
                      <a:pt x="41" y="0"/>
                    </a:cubicBezTo>
                    <a:lnTo>
                      <a:pt x="1396" y="0"/>
                    </a:lnTo>
                    <a:cubicBezTo>
                      <a:pt x="1419" y="0"/>
                      <a:pt x="1437" y="18"/>
                      <a:pt x="1437" y="41"/>
                    </a:cubicBezTo>
                    <a:lnTo>
                      <a:pt x="1437" y="272"/>
                    </a:lnTo>
                    <a:cubicBezTo>
                      <a:pt x="1437" y="295"/>
                      <a:pt x="1419" y="313"/>
                      <a:pt x="1396" y="313"/>
                    </a:cubicBezTo>
                    <a:lnTo>
                      <a:pt x="41" y="313"/>
                    </a:lnTo>
                    <a:close/>
                  </a:path>
                </a:pathLst>
              </a:custGeom>
              <a:solidFill>
                <a:srgbClr val="D3D3D3">
                  <a:lumMod val="75000"/>
                </a:srgb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2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xmlns="" id="{23F18E23-6A1C-45F9-8E8C-BCDFF4FEF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278" y="4938713"/>
                <a:ext cx="280988" cy="192881"/>
              </a:xfrm>
              <a:custGeom>
                <a:avLst/>
                <a:gdLst>
                  <a:gd name="T0" fmla="*/ 416 w 457"/>
                  <a:gd name="T1" fmla="*/ 272 h 313"/>
                  <a:gd name="T2" fmla="*/ 416 w 457"/>
                  <a:gd name="T3" fmla="*/ 41 h 313"/>
                  <a:gd name="T4" fmla="*/ 457 w 457"/>
                  <a:gd name="T5" fmla="*/ 0 h 313"/>
                  <a:gd name="T6" fmla="*/ 41 w 457"/>
                  <a:gd name="T7" fmla="*/ 0 h 313"/>
                  <a:gd name="T8" fmla="*/ 0 w 457"/>
                  <a:gd name="T9" fmla="*/ 41 h 313"/>
                  <a:gd name="T10" fmla="*/ 0 w 457"/>
                  <a:gd name="T11" fmla="*/ 272 h 313"/>
                  <a:gd name="T12" fmla="*/ 41 w 457"/>
                  <a:gd name="T13" fmla="*/ 313 h 313"/>
                  <a:gd name="T14" fmla="*/ 457 w 457"/>
                  <a:gd name="T15" fmla="*/ 313 h 313"/>
                  <a:gd name="T16" fmla="*/ 416 w 457"/>
                  <a:gd name="T17" fmla="*/ 27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313">
                    <a:moveTo>
                      <a:pt x="416" y="272"/>
                    </a:moveTo>
                    <a:lnTo>
                      <a:pt x="416" y="41"/>
                    </a:lnTo>
                    <a:cubicBezTo>
                      <a:pt x="416" y="18"/>
                      <a:pt x="434" y="0"/>
                      <a:pt x="457" y="0"/>
                    </a:cubicBezTo>
                    <a:lnTo>
                      <a:pt x="41" y="0"/>
                    </a:lnTo>
                    <a:cubicBezTo>
                      <a:pt x="18" y="0"/>
                      <a:pt x="0" y="18"/>
                      <a:pt x="0" y="41"/>
                    </a:cubicBezTo>
                    <a:lnTo>
                      <a:pt x="0" y="272"/>
                    </a:lnTo>
                    <a:cubicBezTo>
                      <a:pt x="0" y="295"/>
                      <a:pt x="18" y="313"/>
                      <a:pt x="41" y="313"/>
                    </a:cubicBezTo>
                    <a:lnTo>
                      <a:pt x="457" y="313"/>
                    </a:lnTo>
                    <a:cubicBezTo>
                      <a:pt x="434" y="313"/>
                      <a:pt x="416" y="295"/>
                      <a:pt x="416" y="272"/>
                    </a:cubicBezTo>
                    <a:close/>
                  </a:path>
                </a:pathLst>
              </a:custGeom>
              <a:solidFill>
                <a:sysClr val="windowText" lastClr="000000">
                  <a:alpha val="30000"/>
                </a:sys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200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4D394909-0824-4007-86E9-32303034D713}"/>
                  </a:ext>
                </a:extLst>
              </p:cNvPr>
              <p:cNvGrpSpPr/>
              <p:nvPr/>
            </p:nvGrpSpPr>
            <p:grpSpPr>
              <a:xfrm>
                <a:off x="4258866" y="5149454"/>
                <a:ext cx="626269" cy="172641"/>
                <a:chOff x="5668169" y="5722938"/>
                <a:chExt cx="835025" cy="230188"/>
              </a:xfrm>
            </p:grpSpPr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xmlns="" id="{DC1666BB-46F5-4E3E-B5A8-361E570F5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8169" y="5722938"/>
                  <a:ext cx="835025" cy="230188"/>
                </a:xfrm>
                <a:custGeom>
                  <a:avLst/>
                  <a:gdLst>
                    <a:gd name="T0" fmla="*/ 509 w 1017"/>
                    <a:gd name="T1" fmla="*/ 281 h 281"/>
                    <a:gd name="T2" fmla="*/ 0 w 1017"/>
                    <a:gd name="T3" fmla="*/ 0 h 281"/>
                    <a:gd name="T4" fmla="*/ 1017 w 1017"/>
                    <a:gd name="T5" fmla="*/ 0 h 281"/>
                    <a:gd name="T6" fmla="*/ 509 w 1017"/>
                    <a:gd name="T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7" h="281">
                      <a:moveTo>
                        <a:pt x="509" y="281"/>
                      </a:moveTo>
                      <a:cubicBezTo>
                        <a:pt x="243" y="281"/>
                        <a:pt x="24" y="157"/>
                        <a:pt x="0" y="0"/>
                      </a:cubicBezTo>
                      <a:lnTo>
                        <a:pt x="1017" y="0"/>
                      </a:lnTo>
                      <a:cubicBezTo>
                        <a:pt x="993" y="157"/>
                        <a:pt x="774" y="281"/>
                        <a:pt x="509" y="28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en-US" sz="12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xmlns="" id="{B29A3BA2-73EC-4A94-B675-0CE317BCA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8169" y="5722938"/>
                  <a:ext cx="587375" cy="230188"/>
                </a:xfrm>
                <a:custGeom>
                  <a:avLst/>
                  <a:gdLst>
                    <a:gd name="T0" fmla="*/ 416 w 716"/>
                    <a:gd name="T1" fmla="*/ 0 h 281"/>
                    <a:gd name="T2" fmla="*/ 0 w 716"/>
                    <a:gd name="T3" fmla="*/ 0 h 281"/>
                    <a:gd name="T4" fmla="*/ 509 w 716"/>
                    <a:gd name="T5" fmla="*/ 281 h 281"/>
                    <a:gd name="T6" fmla="*/ 716 w 716"/>
                    <a:gd name="T7" fmla="*/ 254 h 281"/>
                    <a:gd name="T8" fmla="*/ 416 w 716"/>
                    <a:gd name="T9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6" h="281">
                      <a:moveTo>
                        <a:pt x="416" y="0"/>
                      </a:moveTo>
                      <a:lnTo>
                        <a:pt x="0" y="0"/>
                      </a:lnTo>
                      <a:cubicBezTo>
                        <a:pt x="24" y="157"/>
                        <a:pt x="243" y="281"/>
                        <a:pt x="509" y="281"/>
                      </a:cubicBezTo>
                      <a:cubicBezTo>
                        <a:pt x="582" y="281"/>
                        <a:pt x="653" y="272"/>
                        <a:pt x="716" y="254"/>
                      </a:cubicBezTo>
                      <a:cubicBezTo>
                        <a:pt x="552" y="210"/>
                        <a:pt x="433" y="113"/>
                        <a:pt x="416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30000"/>
                  </a:sys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en-US" sz="12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7" name="Freeform: Shape 72">
                <a:extLst>
                  <a:ext uri="{FF2B5EF4-FFF2-40B4-BE49-F238E27FC236}">
                    <a16:creationId xmlns:a16="http://schemas.microsoft.com/office/drawing/2014/main" xmlns="" id="{EC15A420-A683-42C1-86C8-431DB717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207" y="1891904"/>
                <a:ext cx="1903387" cy="552354"/>
              </a:xfrm>
              <a:custGeom>
                <a:avLst/>
                <a:gdLst>
                  <a:gd name="connsiteX0" fmla="*/ 1268514 w 2537849"/>
                  <a:gd name="connsiteY0" fmla="*/ 0 h 736472"/>
                  <a:gd name="connsiteX1" fmla="*/ 2471456 w 2537849"/>
                  <a:gd name="connsiteY1" fmla="*/ 622300 h 736472"/>
                  <a:gd name="connsiteX2" fmla="*/ 2470492 w 2537849"/>
                  <a:gd name="connsiteY2" fmla="*/ 622300 h 736472"/>
                  <a:gd name="connsiteX3" fmla="*/ 2537849 w 2537849"/>
                  <a:gd name="connsiteY3" fmla="*/ 736472 h 736472"/>
                  <a:gd name="connsiteX4" fmla="*/ 0 w 2537849"/>
                  <a:gd name="connsiteY4" fmla="*/ 736472 h 736472"/>
                  <a:gd name="connsiteX5" fmla="*/ 67357 w 2537849"/>
                  <a:gd name="connsiteY5" fmla="*/ 622300 h 736472"/>
                  <a:gd name="connsiteX6" fmla="*/ 66393 w 2537849"/>
                  <a:gd name="connsiteY6" fmla="*/ 622300 h 736472"/>
                  <a:gd name="connsiteX7" fmla="*/ 1268514 w 2537849"/>
                  <a:gd name="connsiteY7" fmla="*/ 0 h 7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7849" h="736472">
                    <a:moveTo>
                      <a:pt x="1268514" y="0"/>
                    </a:moveTo>
                    <a:cubicBezTo>
                      <a:pt x="1764133" y="0"/>
                      <a:pt x="2203953" y="246293"/>
                      <a:pt x="2471456" y="622300"/>
                    </a:cubicBezTo>
                    <a:lnTo>
                      <a:pt x="2470492" y="622300"/>
                    </a:lnTo>
                    <a:lnTo>
                      <a:pt x="2537849" y="736472"/>
                    </a:lnTo>
                    <a:lnTo>
                      <a:pt x="0" y="736472"/>
                    </a:lnTo>
                    <a:lnTo>
                      <a:pt x="67357" y="622300"/>
                    </a:lnTo>
                    <a:lnTo>
                      <a:pt x="66393" y="622300"/>
                    </a:lnTo>
                    <a:cubicBezTo>
                      <a:pt x="333896" y="246293"/>
                      <a:pt x="773716" y="0"/>
                      <a:pt x="1268514" y="0"/>
                    </a:cubicBezTo>
                    <a:close/>
                  </a:path>
                </a:pathLst>
              </a:custGeom>
              <a:solidFill>
                <a:srgbClr val="063951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en-US" sz="12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108F87-126C-4869-BDC9-EFD28D97264D}"/>
                  </a:ext>
                </a:extLst>
              </p:cNvPr>
              <p:cNvSpPr txBox="1"/>
              <p:nvPr/>
            </p:nvSpPr>
            <p:spPr>
              <a:xfrm>
                <a:off x="4309619" y="1920898"/>
                <a:ext cx="530757" cy="4943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</a:rPr>
                  <a:t>01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8A567C9-9517-49EB-9BB2-00A80928F081}"/>
                  </a:ext>
                </a:extLst>
              </p:cNvPr>
              <p:cNvSpPr txBox="1"/>
              <p:nvPr/>
            </p:nvSpPr>
            <p:spPr>
              <a:xfrm>
                <a:off x="4306623" y="2475810"/>
                <a:ext cx="530757" cy="4943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</a:rPr>
                  <a:t>02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221E7FD-079F-4299-9B53-CA409F20C909}"/>
                  </a:ext>
                </a:extLst>
              </p:cNvPr>
              <p:cNvSpPr txBox="1"/>
              <p:nvPr/>
            </p:nvSpPr>
            <p:spPr>
              <a:xfrm>
                <a:off x="4306623" y="3030722"/>
                <a:ext cx="530757" cy="4943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</a:rPr>
                  <a:t>03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5F0AF1C-9F2F-4738-90EA-B386B9F97D4A}"/>
                  </a:ext>
                </a:extLst>
              </p:cNvPr>
              <p:cNvSpPr txBox="1"/>
              <p:nvPr/>
            </p:nvSpPr>
            <p:spPr>
              <a:xfrm>
                <a:off x="4306623" y="3585633"/>
                <a:ext cx="530757" cy="4943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</a:rPr>
                  <a:t>04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B5CAB7B-4A3D-4B39-86B4-79692AD57B84}"/>
                  </a:ext>
                </a:extLst>
              </p:cNvPr>
              <p:cNvSpPr txBox="1"/>
              <p:nvPr/>
            </p:nvSpPr>
            <p:spPr>
              <a:xfrm>
                <a:off x="4306623" y="4140544"/>
                <a:ext cx="530757" cy="4943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</a:rPr>
                  <a:t>05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47D65D8A-582C-4795-9B32-B95636B5FF95}"/>
                </a:ext>
              </a:extLst>
            </p:cNvPr>
            <p:cNvSpPr/>
            <p:nvPr/>
          </p:nvSpPr>
          <p:spPr>
            <a:xfrm>
              <a:off x="11756584" y="4168378"/>
              <a:ext cx="374404" cy="374404"/>
            </a:xfrm>
            <a:prstGeom prst="rect">
              <a:avLst/>
            </a:prstGeom>
            <a:solidFill>
              <a:srgbClr val="A2B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575" b="1" kern="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D4328B9-C3BD-4501-A5EC-BC96D08DED80}"/>
                </a:ext>
              </a:extLst>
            </p:cNvPr>
            <p:cNvSpPr/>
            <p:nvPr/>
          </p:nvSpPr>
          <p:spPr>
            <a:xfrm>
              <a:off x="5948088" y="1519541"/>
              <a:ext cx="374404" cy="374404"/>
            </a:xfrm>
            <a:prstGeom prst="rect">
              <a:avLst/>
            </a:prstGeom>
            <a:solidFill>
              <a:srgbClr val="06395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575" b="1" kern="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2226853-7004-40B4-99D7-9826E944B2BD}"/>
                </a:ext>
              </a:extLst>
            </p:cNvPr>
            <p:cNvSpPr/>
            <p:nvPr/>
          </p:nvSpPr>
          <p:spPr>
            <a:xfrm>
              <a:off x="5978867" y="4141816"/>
              <a:ext cx="374404" cy="374404"/>
            </a:xfrm>
            <a:prstGeom prst="rect">
              <a:avLst/>
            </a:pr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575" b="1" kern="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0627157B-7BC3-4596-B4B7-B7912AE44BAC}"/>
                </a:ext>
              </a:extLst>
            </p:cNvPr>
            <p:cNvSpPr/>
            <p:nvPr/>
          </p:nvSpPr>
          <p:spPr>
            <a:xfrm>
              <a:off x="5733410" y="2688773"/>
              <a:ext cx="374404" cy="374404"/>
            </a:xfrm>
            <a:prstGeom prst="rect">
              <a:avLst/>
            </a:prstGeom>
            <a:solidFill>
              <a:srgbClr val="F79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575" b="1" kern="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A70B975-BB2F-430E-AD4E-D82C6400BA68}"/>
                </a:ext>
              </a:extLst>
            </p:cNvPr>
            <p:cNvSpPr/>
            <p:nvPr/>
          </p:nvSpPr>
          <p:spPr>
            <a:xfrm>
              <a:off x="11759359" y="1835580"/>
              <a:ext cx="374404" cy="374404"/>
            </a:xfrm>
            <a:prstGeom prst="rect">
              <a:avLst/>
            </a:prstGeom>
            <a:solidFill>
              <a:srgbClr val="FFCC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575" b="1" kern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13028EA-3FDC-41B5-97E5-F5FFFA501B62}"/>
                </a:ext>
              </a:extLst>
            </p:cNvPr>
            <p:cNvSpPr txBox="1"/>
            <p:nvPr/>
          </p:nvSpPr>
          <p:spPr>
            <a:xfrm>
              <a:off x="3521995" y="1929192"/>
              <a:ext cx="2461235" cy="110799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Century Gothic" panose="020B0502020202020204" pitchFamily="34" charset="0"/>
                </a:defRPr>
              </a:lvl1pPr>
            </a:lstStyle>
            <a:p>
              <a:r>
                <a:rPr lang="en-ZA" sz="1200" dirty="0"/>
                <a:t>People are aware that they need to play their part  in curbing the spread  of the virus</a:t>
              </a:r>
              <a:endParaRPr lang="en-US" sz="12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004296F-D448-4BD3-94A9-6DA5A3D6FE95}"/>
                </a:ext>
              </a:extLst>
            </p:cNvPr>
            <p:cNvSpPr txBox="1"/>
            <p:nvPr/>
          </p:nvSpPr>
          <p:spPr>
            <a:xfrm>
              <a:off x="9136786" y="2628357"/>
              <a:ext cx="2994203" cy="184666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Century Gothic" panose="020B0502020202020204" pitchFamily="34" charset="0"/>
                </a:defRPr>
              </a:lvl1pPr>
            </a:lstStyle>
            <a:p>
              <a:r>
                <a:rPr lang="en-ZA" sz="1200" dirty="0"/>
                <a:t>Health experts followed by government are the top most trusted sources of information  on Covid-19. Confirming the implementation of the government communication strategy.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4022A86-A131-4494-A6BD-50D704451C82}"/>
                </a:ext>
              </a:extLst>
            </p:cNvPr>
            <p:cNvSpPr txBox="1"/>
            <p:nvPr/>
          </p:nvSpPr>
          <p:spPr>
            <a:xfrm>
              <a:off x="3547781" y="717503"/>
              <a:ext cx="2638055" cy="110799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lIns="0" rIns="0" rtlCol="0" anchor="t">
              <a:spAutoFit/>
            </a:bodyPr>
            <a:lstStyle/>
            <a:p>
              <a:pPr lvl="0"/>
              <a:r>
                <a:rPr lang="en-US" sz="1200" dirty="0">
                  <a:latin typeface="Century Gothic" panose="020B0502020202020204" pitchFamily="34" charset="0"/>
                </a:rPr>
                <a:t>The President is trusted by the population to lead the nation during the pandemic</a:t>
              </a:r>
              <a:endParaRPr lang="en-U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4022A86-A131-4494-A6BD-50D704451C82}"/>
                </a:ext>
              </a:extLst>
            </p:cNvPr>
            <p:cNvSpPr txBox="1"/>
            <p:nvPr/>
          </p:nvSpPr>
          <p:spPr>
            <a:xfrm>
              <a:off x="9089910" y="743283"/>
              <a:ext cx="3043853" cy="1354217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Century Gothic" panose="020B0502020202020204" pitchFamily="34" charset="0"/>
                </a:defRPr>
              </a:lvl1pPr>
            </a:lstStyle>
            <a:p>
              <a:r>
                <a:rPr lang="en-ZA" sz="1200" dirty="0"/>
                <a:t>Sub-messages on further preventative messages and government relief measures need further reach especially in lower segments.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321" y="1383726"/>
            <a:ext cx="2234147" cy="1213940"/>
            <a:chOff x="247249" y="786008"/>
            <a:chExt cx="2978863" cy="1618587"/>
          </a:xfrm>
        </p:grpSpPr>
        <p:grpSp>
          <p:nvGrpSpPr>
            <p:cNvPr id="4" name="Group 3"/>
            <p:cNvGrpSpPr/>
            <p:nvPr/>
          </p:nvGrpSpPr>
          <p:grpSpPr>
            <a:xfrm>
              <a:off x="247249" y="786008"/>
              <a:ext cx="1240239" cy="1618587"/>
              <a:chOff x="247249" y="786008"/>
              <a:chExt cx="1240239" cy="161858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47249" y="786008"/>
                <a:ext cx="1240239" cy="4001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GB" sz="1350" dirty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4795" y="795768"/>
                <a:ext cx="1098017" cy="6206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630" y="1404811"/>
                <a:ext cx="1065182" cy="999784"/>
              </a:xfrm>
              <a:prstGeom prst="rect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4022A86-A131-4494-A6BD-50D704451C82}"/>
                </a:ext>
              </a:extLst>
            </p:cNvPr>
            <p:cNvSpPr txBox="1"/>
            <p:nvPr/>
          </p:nvSpPr>
          <p:spPr>
            <a:xfrm>
              <a:off x="1560838" y="1101085"/>
              <a:ext cx="1665274" cy="8617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/>
            <a:p>
              <a:pPr lvl="0"/>
              <a:r>
                <a:rPr lang="en-ZA" sz="1200" b="1" dirty="0">
                  <a:latin typeface="Century Gothic" panose="020B0502020202020204" pitchFamily="34" charset="0"/>
                </a:rPr>
                <a:t>93% heard, seen/read about Covid-19 </a:t>
              </a:r>
              <a:endParaRPr 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1990" y="2602481"/>
            <a:ext cx="2246977" cy="975856"/>
            <a:chOff x="231802" y="2641692"/>
            <a:chExt cx="2995969" cy="13011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2" y="2641692"/>
              <a:ext cx="1301141" cy="130114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4022A86-A131-4494-A6BD-50D704451C82}"/>
                </a:ext>
              </a:extLst>
            </p:cNvPr>
            <p:cNvSpPr txBox="1"/>
            <p:nvPr/>
          </p:nvSpPr>
          <p:spPr>
            <a:xfrm>
              <a:off x="1562498" y="3077935"/>
              <a:ext cx="1665273" cy="86177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/>
            <a:p>
              <a:pPr lvl="0"/>
              <a:r>
                <a:rPr lang="en-ZA" sz="1200" b="1" dirty="0">
                  <a:latin typeface="Century Gothic" panose="020B0502020202020204" pitchFamily="34" charset="0"/>
                </a:rPr>
                <a:t>94% news/current affairs </a:t>
              </a:r>
              <a:endParaRPr 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77075" y="3508065"/>
            <a:ext cx="2312062" cy="1080120"/>
            <a:chOff x="-102767" y="3700404"/>
            <a:chExt cx="3082749" cy="14401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15649" t="18273" r="17153" b="14528"/>
            <a:stretch/>
          </p:blipFill>
          <p:spPr>
            <a:xfrm>
              <a:off x="-102767" y="3700404"/>
              <a:ext cx="1440160" cy="144016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4022A86-A131-4494-A6BD-50D704451C82}"/>
                </a:ext>
              </a:extLst>
            </p:cNvPr>
            <p:cNvSpPr txBox="1"/>
            <p:nvPr/>
          </p:nvSpPr>
          <p:spPr>
            <a:xfrm>
              <a:off x="1314709" y="3961469"/>
              <a:ext cx="1665273" cy="8617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/>
            <a:p>
              <a:pPr lvl="0"/>
              <a:r>
                <a:rPr lang="en-ZA" sz="1200" b="1" dirty="0">
                  <a:latin typeface="Century Gothic" panose="020B0502020202020204" pitchFamily="34" charset="0"/>
                </a:rPr>
                <a:t>83% news/current affairs </a:t>
              </a:r>
              <a:endParaRPr 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4022A86-A131-4494-A6BD-50D704451C82}"/>
              </a:ext>
            </a:extLst>
          </p:cNvPr>
          <p:cNvSpPr txBox="1"/>
          <p:nvPr/>
        </p:nvSpPr>
        <p:spPr>
          <a:xfrm>
            <a:off x="984237" y="4584189"/>
            <a:ext cx="1294275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t">
            <a:spAutoFit/>
          </a:bodyPr>
          <a:lstStyle/>
          <a:p>
            <a:pPr lvl="0"/>
            <a:r>
              <a:rPr lang="en-ZA" sz="1200" b="1" dirty="0">
                <a:latin typeface="Century Gothic" panose="020B0502020202020204" pitchFamily="34" charset="0"/>
              </a:rPr>
              <a:t>Top two most recalled messages are staying at home and wearing a mask</a:t>
            </a:r>
            <a:endParaRPr lang="en-US" sz="1200" b="1" kern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16695" b="20904"/>
          <a:stretch/>
        </p:blipFill>
        <p:spPr>
          <a:xfrm>
            <a:off x="152865" y="5260587"/>
            <a:ext cx="692369" cy="432048"/>
          </a:xfrm>
          <a:prstGeom prst="rect">
            <a:avLst/>
          </a:prstGeom>
        </p:spPr>
      </p:pic>
      <p:sp>
        <p:nvSpPr>
          <p:cNvPr id="60" name="AutoShape 2" descr="Question Mark Background - SUBPNG / PNGFL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63" name="Group 62"/>
          <p:cNvGrpSpPr/>
          <p:nvPr/>
        </p:nvGrpSpPr>
        <p:grpSpPr>
          <a:xfrm>
            <a:off x="2551401" y="4513054"/>
            <a:ext cx="6553414" cy="1163078"/>
            <a:chOff x="3401867" y="4874404"/>
            <a:chExt cx="8737885" cy="1550771"/>
          </a:xfrm>
        </p:grpSpPr>
        <p:sp>
          <p:nvSpPr>
            <p:cNvPr id="3" name="TextBox 2"/>
            <p:cNvSpPr txBox="1"/>
            <p:nvPr/>
          </p:nvSpPr>
          <p:spPr>
            <a:xfrm>
              <a:off x="4011394" y="4978625"/>
              <a:ext cx="812835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/>
              </a:pPr>
              <a:r>
                <a:rPr lang="en-ZA" sz="1050" dirty="0">
                  <a:latin typeface="Century Gothic" panose="020B0502020202020204" pitchFamily="34" charset="0"/>
                </a:rPr>
                <a:t>There is great uncertainty amongst the population about allowing kids to go to school.</a:t>
              </a:r>
            </a:p>
            <a:p>
              <a:endParaRPr lang="en-ZA" sz="600" dirty="0">
                <a:latin typeface="Century Gothic" panose="020B0502020202020204" pitchFamily="34" charset="0"/>
              </a:endParaRPr>
            </a:p>
            <a:p>
              <a:r>
                <a:rPr lang="en-ZA" sz="1050" dirty="0">
                  <a:latin typeface="Century Gothic" panose="020B0502020202020204" pitchFamily="34" charset="0"/>
                </a:rPr>
                <a:t>Although 70% of the population agree that the ban on alcohol &amp; tobacco has increased illegal trading, 64% think the ban is important  and 66% are against people taking government to court.</a:t>
              </a:r>
            </a:p>
            <a:p>
              <a:endParaRPr lang="en-ZA" sz="600" dirty="0">
                <a:latin typeface="Century Gothic" panose="020B0502020202020204" pitchFamily="34" charset="0"/>
              </a:endParaRPr>
            </a:p>
            <a:p>
              <a:r>
                <a:rPr lang="en-ZA" sz="1050" dirty="0">
                  <a:latin typeface="Century Gothic" panose="020B0502020202020204" pitchFamily="34" charset="0"/>
                </a:rPr>
                <a:t>Great fear of hunger over fear of infection especially amongst the lower segments.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print"/>
            <a:srcRect l="13053" r="13053"/>
            <a:stretch/>
          </p:blipFill>
          <p:spPr>
            <a:xfrm>
              <a:off x="3401867" y="4874404"/>
              <a:ext cx="721817" cy="69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6445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4"/>
          <p:cNvSpPr txBox="1"/>
          <p:nvPr/>
        </p:nvSpPr>
        <p:spPr>
          <a:xfrm>
            <a:off x="492369" y="158262"/>
            <a:ext cx="17301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/>
            </a:pPr>
            <a:endParaRPr/>
          </a:p>
          <a:p>
            <a:r>
              <a:t> </a:t>
            </a:r>
          </a:p>
        </p:txBody>
      </p:sp>
      <p:pic>
        <p:nvPicPr>
          <p:cNvPr id="347" name="Object 3" descr="Object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4974" y="766452"/>
            <a:ext cx="1922866" cy="2510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17" y="766452"/>
            <a:ext cx="1938319" cy="2510839"/>
          </a:xfrm>
          <a:prstGeom prst="rect">
            <a:avLst/>
          </a:prstGeom>
        </p:spPr>
      </p:pic>
      <p:grpSp>
        <p:nvGrpSpPr>
          <p:cNvPr id="7" name="Title 1"/>
          <p:cNvGrpSpPr/>
          <p:nvPr/>
        </p:nvGrpSpPr>
        <p:grpSpPr>
          <a:xfrm>
            <a:off x="0" y="0"/>
            <a:ext cx="9144002" cy="692697"/>
            <a:chOff x="-2" y="0"/>
            <a:chExt cx="9144001" cy="692696"/>
          </a:xfrm>
          <a:solidFill>
            <a:schemeClr val="accent6">
              <a:lumMod val="50000"/>
            </a:schemeClr>
          </a:solidFill>
        </p:grpSpPr>
        <p:sp>
          <p:nvSpPr>
            <p:cNvPr id="8" name="Rectangle"/>
            <p:cNvSpPr/>
            <p:nvPr/>
          </p:nvSpPr>
          <p:spPr>
            <a:xfrm>
              <a:off x="-2" y="0"/>
              <a:ext cx="9144001" cy="69269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3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9" name="PUBLIC SERVICE ANNOUNCEMENT"/>
            <p:cNvSpPr txBox="1"/>
            <p:nvPr/>
          </p:nvSpPr>
          <p:spPr>
            <a:xfrm>
              <a:off x="-2" y="52983"/>
              <a:ext cx="9144001" cy="58673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ctr">
              <a:spAutoFit/>
            </a:bodyPr>
            <a:lstStyle>
              <a:lvl1pPr algn="ctr" defTabSz="457200">
                <a:defRPr sz="3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POSTERS AND LEAFLETS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77" y="3425371"/>
            <a:ext cx="2866294" cy="2613602"/>
            <a:chOff x="4484205" y="4950288"/>
            <a:chExt cx="2359912" cy="1822187"/>
          </a:xfrm>
        </p:grpSpPr>
        <p:pic>
          <p:nvPicPr>
            <p:cNvPr id="11" name="Picture 10" descr="C:\Users\nthabisengk\Documents\Lockdown\Pictorial\COVID19 Hot Spots Pictures\EC\WhatsApp Image 2020-07-06 at 15.41.25.jpeg">
              <a:extLst>
                <a:ext uri="{FF2B5EF4-FFF2-40B4-BE49-F238E27FC236}">
                  <a16:creationId xmlns:a16="http://schemas.microsoft.com/office/drawing/2014/main" xmlns="" id="{F5F183AB-8E9B-6248-AB48-EF2DDC81DACF}"/>
                </a:ext>
              </a:extLst>
            </p:cNvPr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76780" y="4965064"/>
              <a:ext cx="2026109" cy="1438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F2901C0-DD3F-724C-99C7-E7538DA742F6}"/>
                </a:ext>
              </a:extLst>
            </p:cNvPr>
            <p:cNvSpPr txBox="1"/>
            <p:nvPr/>
          </p:nvSpPr>
          <p:spPr>
            <a:xfrm>
              <a:off x="4484205" y="6403143"/>
              <a:ext cx="2342872" cy="3693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Constituency Office </a:t>
              </a:r>
              <a:r>
                <a:rPr lang="en-ZA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Centane</a:t>
              </a:r>
              <a:r>
                <a:rPr lang="en-ZA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COVID-19 </a:t>
              </a:r>
              <a:r>
                <a:rPr lang="en-ZA" sz="900" dirty="0">
                  <a:latin typeface="Arial" panose="020B0604020202020204" pitchFamily="34" charset="0"/>
                  <a:cs typeface="Arial" panose="020B0604020202020204" pitchFamily="34" charset="0"/>
                </a:rPr>
                <a:t>Poster placement.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EC137F2-FD77-E644-B6C3-EA398C84FADA}"/>
                </a:ext>
              </a:extLst>
            </p:cNvPr>
            <p:cNvSpPr txBox="1"/>
            <p:nvPr/>
          </p:nvSpPr>
          <p:spPr>
            <a:xfrm>
              <a:off x="5391186" y="4950288"/>
              <a:ext cx="1452931" cy="2308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EASTERN CAPE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9736" y="3446565"/>
            <a:ext cx="2016476" cy="2408503"/>
            <a:chOff x="3403837" y="937667"/>
            <a:chExt cx="2016476" cy="2163297"/>
          </a:xfrm>
        </p:grpSpPr>
        <p:pic>
          <p:nvPicPr>
            <p:cNvPr id="14" name="Picture 13" descr="C:\Users\nthabisengk\Documents\Lockdown\Pictorial\COVID19 Hot Spots Pictures\MP\WhatsApp Image 2020-07-06 at 15.25.40.jpeg">
              <a:extLst>
                <a:ext uri="{FF2B5EF4-FFF2-40B4-BE49-F238E27FC236}">
                  <a16:creationId xmlns:a16="http://schemas.microsoft.com/office/drawing/2014/main" xmlns="" id="{C0AD706F-16FE-BF45-BFDC-41429A1A6356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403837" y="937667"/>
              <a:ext cx="2016476" cy="1793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68DCB17-A763-1942-A3B7-21F77CB8E89B}"/>
                </a:ext>
              </a:extLst>
            </p:cNvPr>
            <p:cNvSpPr txBox="1"/>
            <p:nvPr/>
          </p:nvSpPr>
          <p:spPr>
            <a:xfrm>
              <a:off x="3403837" y="2731632"/>
              <a:ext cx="2016476" cy="369332"/>
            </a:xfrm>
            <a:prstGeom prst="rect">
              <a:avLst/>
            </a:prstGeom>
            <a:noFill/>
            <a:ln>
              <a:solidFill>
                <a:srgbClr val="70AD47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SASSA office at </a:t>
              </a:r>
              <a:r>
                <a:rPr kumimoji="0" lang="en-ZA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Matsamo</a:t>
              </a:r>
              <a:r>
                <a:rPr kumimoji="0" lang="en-Z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ZA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Thusong</a:t>
              </a:r>
              <a:r>
                <a:rPr kumimoji="0" lang="en-Z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COVID-19 Poster placement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707E84-B08A-C049-91EC-FA782E393C45}"/>
                </a:ext>
              </a:extLst>
            </p:cNvPr>
            <p:cNvSpPr txBox="1"/>
            <p:nvPr/>
          </p:nvSpPr>
          <p:spPr>
            <a:xfrm>
              <a:off x="4202055" y="2472147"/>
              <a:ext cx="1218258" cy="230832"/>
            </a:xfrm>
            <a:prstGeom prst="rect">
              <a:avLst/>
            </a:prstGeom>
            <a:solidFill>
              <a:srgbClr val="44546A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MPUMALANGA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4230" y="789034"/>
            <a:ext cx="3922144" cy="2540000"/>
            <a:chOff x="492370" y="3396343"/>
            <a:chExt cx="3922144" cy="2540000"/>
          </a:xfrm>
        </p:grpSpPr>
        <p:pic>
          <p:nvPicPr>
            <p:cNvPr id="18" name="Object 1" descr="Object 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2370" y="3396343"/>
              <a:ext cx="1901374" cy="2540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0974" y="3396343"/>
              <a:ext cx="1903540" cy="254000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1252" y="3446565"/>
            <a:ext cx="1806471" cy="27201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30109" y="5634472"/>
            <a:ext cx="2072313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GCIS official distributing leaflets during a visit at </a:t>
            </a:r>
            <a:r>
              <a:rPr lang="en-ZA" sz="1100" dirty="0" err="1">
                <a:latin typeface="Arial" panose="020B0604020202020204" pitchFamily="34" charset="0"/>
                <a:cs typeface="Arial" panose="020B0604020202020204" pitchFamily="34" charset="0"/>
              </a:rPr>
              <a:t>Ebhudweleni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 Public School.</a:t>
            </a:r>
          </a:p>
        </p:txBody>
      </p:sp>
    </p:spTree>
    <p:extLst>
      <p:ext uri="{BB962C8B-B14F-4D97-AF65-F5344CB8AC3E}">
        <p14:creationId xmlns:p14="http://schemas.microsoft.com/office/powerpoint/2010/main" xmlns="" val="211153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5871"/>
            <a:ext cx="9144000" cy="634082"/>
          </a:xfr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+mn-lt"/>
              </a:rPr>
              <a:t>4</a:t>
            </a:r>
            <a:r>
              <a:rPr lang="en-US" sz="3600" b="1" dirty="0" smtClean="0">
                <a:solidFill>
                  <a:prstClr val="white"/>
                </a:solidFill>
                <a:latin typeface="+mn-lt"/>
              </a:rPr>
              <a:t>. </a:t>
            </a:r>
            <a:r>
              <a:rPr lang="en-US" sz="3200" b="1" dirty="0" smtClean="0">
                <a:solidFill>
                  <a:prstClr val="white"/>
                </a:solidFill>
                <a:latin typeface="+mn-lt"/>
              </a:rPr>
              <a:t>SUMMARY OF THE ACHIEVEMENTS </a:t>
            </a:r>
            <a:endParaRPr lang="en-ZA" sz="28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960058"/>
            <a:ext cx="8363272" cy="558193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5.1 million copies of </a:t>
            </a:r>
            <a:r>
              <a:rPr lang="en-ZA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Vuk'uzenzele</a:t>
            </a:r>
            <a:r>
              <a:rPr lang="en-ZA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newspaper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were </a:t>
            </a: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produced</a:t>
            </a:r>
            <a:endParaRPr lang="en-ZA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 products and services </a:t>
            </a: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provided against the target of </a:t>
            </a:r>
            <a:r>
              <a:rPr lang="en-ZA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60.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post-Cabinet </a:t>
            </a:r>
            <a:r>
              <a:rPr lang="en-ZA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briefings and/or statement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issued against the target of </a:t>
            </a: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as a result of special Cabinet meetings that were held.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 briefings </a:t>
            </a:r>
            <a:r>
              <a:rPr lang="en-ZA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conducted against the ta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rget of </a:t>
            </a: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Additional briefings took place due to COVID-19 briefings being centralised at GCIS.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en-ZA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forums w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 held against the target of 57</a:t>
            </a: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Provincial offices </a:t>
            </a: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had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daily PROVJOCs and communication task team meetings on </a:t>
            </a: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COVID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partnership with National Institute for Communicable Diseases (NICD), 93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ommunicators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were trained against a targe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of 25 as follows: 8 SIU executives received communication training and 45 communicators received COVID-19 training. Additional 40 communicators in the provinces received COVID-19 training</a:t>
            </a:r>
            <a:endParaRPr lang="en-ZA" sz="24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3D58F-2DAB-1446-A47E-C34A82BC1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6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82580"/>
            <a:ext cx="9130778" cy="5518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+mn-lt"/>
              </a:rPr>
              <a:t>5</a:t>
            </a:r>
            <a:r>
              <a:rPr lang="en-US" sz="3200" dirty="0">
                <a:solidFill>
                  <a:prstClr val="white"/>
                </a:solidFill>
                <a:latin typeface="+mn-lt"/>
              </a:rPr>
              <a:t>. DELAYED TARGETS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07168" y="1180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890527"/>
            <a:ext cx="928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496" y="667647"/>
          <a:ext cx="8948420" cy="5875421"/>
        </p:xfrm>
        <a:graphic>
          <a:graphicData uri="http://schemas.openxmlformats.org/drawingml/2006/table">
            <a:tbl>
              <a:tblPr firstRow="1" firstCol="1" bandRow="1"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95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0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</a:t>
                      </a:r>
                      <a:endParaRPr lang="en-ZA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34988" algn="l"/>
                          <a:tab pos="719138" algn="l"/>
                        </a:tabLst>
                      </a:pPr>
                      <a:r>
                        <a:rPr lang="en-ZA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April-</a:t>
                      </a:r>
                      <a:r>
                        <a:rPr lang="en-ZA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 </a:t>
                      </a: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4988" algn="l"/>
                          <a:tab pos="719138" algn="l"/>
                        </a:tabLst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April- June  2020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 for Deviation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Corrective Action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17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all compliant invoices paid within 30 days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all compliant invoices paid within 30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 (1117 of 1582) of all compliant invoices paid within 30 days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underachieved by 29%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beginning of April the processing system was not available due to financial year end. The level 5 lock down also impacted on the timeous processing of invoices as the operations was with limited capacity.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SCM will continue to monitor and priorities the processing of invoices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photographic services provided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photographic services provided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photographic services were provided </a:t>
                      </a:r>
                      <a:b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underachieved by 12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number of requests decreased as a result of the coronavirus pandemic and national lockdown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is envisaged that the number of requests may increase as the effects of the virus decrease.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video</a:t>
                      </a:r>
                      <a:r>
                        <a:rPr lang="en-ZA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services provided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video services provided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 video services were provided </a:t>
                      </a:r>
                      <a:b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underachieved by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Fewer requests for video coverage were received than anticipated when setting the target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a result of the coronavirus pandemic and national lockdown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number of requests is likely to increase as the lockdown restrictions are eased. 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17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graphic designs completed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graphic designs completed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graphic designs were completed</a:t>
                      </a:r>
                      <a:b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underachieved by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Fewer requests for graphic 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designs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were received than anticipated as a result of the coronavirus pandemic and national lockdown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is envisaged that the number of requests may increase as the effects of the virus decrease.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918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1773F3E992C4FA1CBA0E42E44E90A" ma:contentTypeVersion="0" ma:contentTypeDescription="Create a new document." ma:contentTypeScope="" ma:versionID="c7be9789a6e6d20cc869fba92a2dc9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0e5651151cf1d9dd844d4ab8c66a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118B3-1974-42F2-B21F-498B6DB5D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809BEE-7F2D-470C-9BE1-6376B213E8B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5D7F514-0770-46BE-89F7-6BAA7DB4C8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21064</TotalTime>
  <Words>2537</Words>
  <Application>Microsoft Office PowerPoint</Application>
  <PresentationFormat>On-screen Show (4:3)</PresentationFormat>
  <Paragraphs>434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6_Office Theme</vt:lpstr>
      <vt:lpstr>10_Office Theme</vt:lpstr>
      <vt:lpstr>3_Office Theme</vt:lpstr>
      <vt:lpstr>4_Office Theme</vt:lpstr>
      <vt:lpstr>Office Theme</vt:lpstr>
      <vt:lpstr>5_Office Theme</vt:lpstr>
      <vt:lpstr>FIRST QUARTER PERFORMANCE REPORT (01 APRIL-30 JUNE 2020)</vt:lpstr>
      <vt:lpstr>Slide 2</vt:lpstr>
      <vt:lpstr>Slide 3</vt:lpstr>
      <vt:lpstr>Slide 4</vt:lpstr>
      <vt:lpstr>Slide 5</vt:lpstr>
      <vt:lpstr>Slide 6</vt:lpstr>
      <vt:lpstr>Slide 7</vt:lpstr>
      <vt:lpstr>4. SUMMARY OF THE ACHIEVEMENTS </vt:lpstr>
      <vt:lpstr>Slide 9</vt:lpstr>
      <vt:lpstr>Slide 10</vt:lpstr>
      <vt:lpstr>Slide 11</vt:lpstr>
      <vt:lpstr>Slide 12</vt:lpstr>
      <vt:lpstr>6.2 STAFF ESTABLISHMENT PER OCCUPATIONAL CLASSIFICATION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2013/14 Annual Report</dc:title>
  <dc:creator>Karabo Matlou</dc:creator>
  <cp:lastModifiedBy>USER</cp:lastModifiedBy>
  <cp:revision>631</cp:revision>
  <cp:lastPrinted>2020-08-12T11:19:34Z</cp:lastPrinted>
  <dcterms:created xsi:type="dcterms:W3CDTF">2014-10-01T13:28:29Z</dcterms:created>
  <dcterms:modified xsi:type="dcterms:W3CDTF">2020-08-26T07:15:08Z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82c92244-8cbe-44ce-9c1f-0d2fa4605c78</vt:lpwstr>
  </property>
  <property fmtid="{D5CDD505-2E9C-101B-9397-08002B2CF9AE}" pid="3" name="ContentTypeId">
    <vt:lpwstr>0x0101002EC1773F3E992C4FA1CBA0E42E44E90A</vt:lpwstr>
  </property>
</Properties>
</file>