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0" r:id="rId1"/>
    <p:sldMasterId id="2147484398" r:id="rId2"/>
    <p:sldMasterId id="2147484446" r:id="rId3"/>
    <p:sldMasterId id="2147484459" r:id="rId4"/>
    <p:sldMasterId id="2147484483" r:id="rId5"/>
    <p:sldMasterId id="2147484519" r:id="rId6"/>
    <p:sldMasterId id="2147484532" r:id="rId7"/>
  </p:sldMasterIdLst>
  <p:notesMasterIdLst>
    <p:notesMasterId r:id="rId55"/>
  </p:notesMasterIdLst>
  <p:sldIdLst>
    <p:sldId id="693" r:id="rId8"/>
    <p:sldId id="694" r:id="rId9"/>
    <p:sldId id="695" r:id="rId10"/>
    <p:sldId id="721" r:id="rId11"/>
    <p:sldId id="769" r:id="rId12"/>
    <p:sldId id="865" r:id="rId13"/>
    <p:sldId id="949" r:id="rId14"/>
    <p:sldId id="948" r:id="rId15"/>
    <p:sldId id="950" r:id="rId16"/>
    <p:sldId id="947" r:id="rId17"/>
    <p:sldId id="951" r:id="rId18"/>
    <p:sldId id="981" r:id="rId19"/>
    <p:sldId id="953" r:id="rId20"/>
    <p:sldId id="954" r:id="rId21"/>
    <p:sldId id="955" r:id="rId22"/>
    <p:sldId id="956" r:id="rId23"/>
    <p:sldId id="936" r:id="rId24"/>
    <p:sldId id="957" r:id="rId25"/>
    <p:sldId id="958" r:id="rId26"/>
    <p:sldId id="959" r:id="rId27"/>
    <p:sldId id="960" r:id="rId28"/>
    <p:sldId id="961" r:id="rId29"/>
    <p:sldId id="942" r:id="rId30"/>
    <p:sldId id="963" r:id="rId31"/>
    <p:sldId id="964" r:id="rId32"/>
    <p:sldId id="820" r:id="rId33"/>
    <p:sldId id="840" r:id="rId34"/>
    <p:sldId id="821" r:id="rId35"/>
    <p:sldId id="822" r:id="rId36"/>
    <p:sldId id="823" r:id="rId37"/>
    <p:sldId id="965" r:id="rId38"/>
    <p:sldId id="966" r:id="rId39"/>
    <p:sldId id="967" r:id="rId40"/>
    <p:sldId id="968" r:id="rId41"/>
    <p:sldId id="969" r:id="rId42"/>
    <p:sldId id="970" r:id="rId43"/>
    <p:sldId id="971" r:id="rId44"/>
    <p:sldId id="972" r:id="rId45"/>
    <p:sldId id="973" r:id="rId46"/>
    <p:sldId id="974" r:id="rId47"/>
    <p:sldId id="975" r:id="rId48"/>
    <p:sldId id="976" r:id="rId49"/>
    <p:sldId id="977" r:id="rId50"/>
    <p:sldId id="978" r:id="rId51"/>
    <p:sldId id="979" r:id="rId52"/>
    <p:sldId id="980" r:id="rId53"/>
    <p:sldId id="692" r:id="rId54"/>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A4B16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15" autoAdjust="0"/>
    <p:restoredTop sz="74956" autoAdjust="0"/>
  </p:normalViewPr>
  <p:slideViewPr>
    <p:cSldViewPr snapToGrid="0" snapToObjects="1">
      <p:cViewPr varScale="1">
        <p:scale>
          <a:sx n="70" d="100"/>
          <a:sy n="70" d="100"/>
        </p:scale>
        <p:origin x="480" y="44"/>
      </p:cViewPr>
      <p:guideLst>
        <p:guide orient="horz" pos="23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District Municipalities</a:t>
            </a:r>
            <a:r>
              <a:rPr lang="en-US" baseline="0"/>
              <a:t> </a:t>
            </a:r>
            <a:r>
              <a:rPr lang="en-US"/>
              <a:t>Populations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Sheet1!$A$1:$B$1</c:f>
              <c:strCache>
                <c:ptCount val="1"/>
                <c:pt idx="0">
                  <c:v>District Municipality Population</c:v>
                </c:pt>
              </c:strCache>
            </c:strRef>
          </c:tx>
          <c:spPr>
            <a:solidFill>
              <a:schemeClr val="accent1"/>
            </a:solidFill>
            <a:ln>
              <a:noFill/>
            </a:ln>
            <a:effectLst/>
          </c:spPr>
          <c:invertIfNegative val="0"/>
          <c:cat>
            <c:strRef>
              <c:f>Sheet1!$A$2:$A$6</c:f>
              <c:strCache>
                <c:ptCount val="5"/>
                <c:pt idx="0">
                  <c:v>Xhariep</c:v>
                </c:pt>
                <c:pt idx="1">
                  <c:v>Mangaung</c:v>
                </c:pt>
                <c:pt idx="2">
                  <c:v>Fezile Dabi</c:v>
                </c:pt>
                <c:pt idx="3">
                  <c:v>Thabo Mofutsenyana</c:v>
                </c:pt>
                <c:pt idx="4">
                  <c:v>Lejweleputswa</c:v>
                </c:pt>
              </c:strCache>
            </c:strRef>
          </c:cat>
          <c:val>
            <c:numRef>
              <c:f>Sheet1!$B$2:$B$6</c:f>
              <c:numCache>
                <c:formatCode>#,##0</c:formatCode>
                <c:ptCount val="5"/>
                <c:pt idx="0">
                  <c:v>125884</c:v>
                </c:pt>
                <c:pt idx="1">
                  <c:v>787803</c:v>
                </c:pt>
                <c:pt idx="2">
                  <c:v>494777</c:v>
                </c:pt>
                <c:pt idx="3">
                  <c:v>779330</c:v>
                </c:pt>
                <c:pt idx="4">
                  <c:v>646920</c:v>
                </c:pt>
              </c:numCache>
            </c:numRef>
          </c:val>
          <c:extLst xmlns:c16r2="http://schemas.microsoft.com/office/drawing/2015/06/chart">
            <c:ext xmlns:c16="http://schemas.microsoft.com/office/drawing/2014/chart" uri="{C3380CC4-5D6E-409C-BE32-E72D297353CC}">
              <c16:uniqueId val="{00000000-02AE-446B-BCE6-F68CE4634677}"/>
            </c:ext>
          </c:extLst>
        </c:ser>
        <c:dLbls>
          <c:showLegendKey val="0"/>
          <c:showVal val="0"/>
          <c:showCatName val="0"/>
          <c:showSerName val="0"/>
          <c:showPercent val="0"/>
          <c:showBubbleSize val="0"/>
        </c:dLbls>
        <c:gapWidth val="219"/>
        <c:overlap val="-27"/>
        <c:axId val="137071216"/>
        <c:axId val="137074744"/>
      </c:barChart>
      <c:catAx>
        <c:axId val="1370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74744"/>
        <c:crosses val="autoZero"/>
        <c:auto val="0"/>
        <c:lblAlgn val="ctr"/>
        <c:lblOffset val="100"/>
        <c:noMultiLvlLbl val="0"/>
      </c:catAx>
      <c:valAx>
        <c:axId val="137074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71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4.1424365546685334E-2"/>
                  <c:y val="-0.1414373653896974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78E-4B3C-BDFC-666BAFC08ADA}"/>
                </c:ext>
                <c:ext xmlns:c15="http://schemas.microsoft.com/office/drawing/2012/chart" uri="{CE6537A1-D6FC-4f65-9D91-7224C49458BB}">
                  <c15:layout/>
                </c:ext>
              </c:extLst>
            </c:dLbl>
            <c:dLbl>
              <c:idx val="1"/>
              <c:layout>
                <c:manualLayout>
                  <c:x val="1.2746500437445319E-2"/>
                  <c:y val="-2.35072178477690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8E-4B3C-BDFC-666BAFC08ADA}"/>
                </c:ext>
                <c:ext xmlns:c15="http://schemas.microsoft.com/office/drawing/2012/chart" uri="{CE6537A1-D6FC-4f65-9D91-7224C49458BB}">
                  <c15:layout/>
                </c:ext>
              </c:extLst>
            </c:dLbl>
            <c:dLbl>
              <c:idx val="2"/>
              <c:layout>
                <c:manualLayout>
                  <c:x val="-0.13985761154855644"/>
                  <c:y val="1.97470107903178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78E-4B3C-BDFC-666BAFC08ADA}"/>
                </c:ext>
                <c:ext xmlns:c15="http://schemas.microsoft.com/office/drawing/2012/chart" uri="{CE6537A1-D6FC-4f65-9D91-7224C49458BB}">
                  <c15:layout/>
                </c:ext>
              </c:extLst>
            </c:dLbl>
            <c:dLbl>
              <c:idx val="3"/>
              <c:layout>
                <c:manualLayout>
                  <c:x val="0.19187312520831018"/>
                  <c:y val="4.42263131818332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78E-4B3C-BDFC-666BAFC08ADA}"/>
                </c:ext>
                <c:ext xmlns:c15="http://schemas.microsoft.com/office/drawing/2012/chart" uri="{CE6537A1-D6FC-4f65-9D91-7224C49458BB}">
                  <c15:layout/>
                </c:ext>
              </c:extLst>
            </c:dLbl>
            <c:dLbl>
              <c:idx val="4"/>
              <c:layout>
                <c:manualLayout>
                  <c:x val="0.10282480314960631"/>
                  <c:y val="-1.71529600466608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78E-4B3C-BDFC-666BAFC08ADA}"/>
                </c:ext>
                <c:ext xmlns:c15="http://schemas.microsoft.com/office/drawing/2012/chart" uri="{CE6537A1-D6FC-4f65-9D91-7224C49458BB}">
                  <c15:layout/>
                </c:ext>
              </c:extLst>
            </c:dLbl>
            <c:spPr>
              <a:noFill/>
              <a:ln>
                <a:noFill/>
              </a:ln>
              <a:effectLst/>
            </c:spPr>
            <c:txPr>
              <a:bodyPr/>
              <a:lstStyle/>
              <a:p>
                <a:pPr>
                  <a:defRPr sz="800" b="1">
                    <a:solidFill>
                      <a:srgbClr val="FF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Sheet1!$I$45:$I$49</c:f>
              <c:strCache>
                <c:ptCount val="5"/>
                <c:pt idx="0">
                  <c:v>Agriculture</c:v>
                </c:pt>
                <c:pt idx="1">
                  <c:v>Industrial</c:v>
                </c:pt>
                <c:pt idx="2">
                  <c:v>Mining</c:v>
                </c:pt>
                <c:pt idx="3">
                  <c:v>Power Generation</c:v>
                </c:pt>
                <c:pt idx="4">
                  <c:v>Water Supply</c:v>
                </c:pt>
              </c:strCache>
            </c:strRef>
          </c:cat>
          <c:val>
            <c:numRef>
              <c:f>Sheet1!$J$45:$J$49</c:f>
              <c:numCache>
                <c:formatCode>0%</c:formatCode>
                <c:ptCount val="5"/>
                <c:pt idx="0">
                  <c:v>0.96340043254034269</c:v>
                </c:pt>
                <c:pt idx="1">
                  <c:v>1.6636167027116951E-2</c:v>
                </c:pt>
                <c:pt idx="2">
                  <c:v>5.9890201297621024E-3</c:v>
                </c:pt>
                <c:pt idx="3">
                  <c:v>8.3180835135584759E-4</c:v>
                </c:pt>
                <c:pt idx="4">
                  <c:v>1.3142571951422393E-2</c:v>
                </c:pt>
              </c:numCache>
            </c:numRef>
          </c:val>
          <c:extLst xmlns:c16r2="http://schemas.microsoft.com/office/drawing/2015/06/chart">
            <c:ext xmlns:c16="http://schemas.microsoft.com/office/drawing/2014/chart" uri="{C3380CC4-5D6E-409C-BE32-E72D297353CC}">
              <c16:uniqueId val="{00000005-778E-4B3C-BDFC-666BAFC08ADA}"/>
            </c:ext>
          </c:extLst>
        </c:ser>
        <c:dLbls>
          <c:showLegendKey val="0"/>
          <c:showVal val="0"/>
          <c:showCatName val="0"/>
          <c:showSerName val="0"/>
          <c:showPercent val="0"/>
          <c:showBubbleSize val="0"/>
          <c:showLeaderLines val="1"/>
        </c:dLbls>
        <c:firstSliceAng val="0"/>
      </c:pieChart>
    </c:plotArea>
    <c:legend>
      <c:legendPos val="l"/>
      <c:layout/>
      <c:overlay val="0"/>
      <c:txPr>
        <a:bodyPr/>
        <a:lstStyle/>
        <a:p>
          <a:pPr>
            <a:defRPr sz="800" b="1">
              <a:solidFill>
                <a:srgbClr val="FF0000"/>
              </a:solidFill>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FF1-4CDB-9504-44234C7F9725}"/>
                </c:ext>
                <c:ext xmlns:c15="http://schemas.microsoft.com/office/drawing/2012/chart" uri="{CE6537A1-D6FC-4f65-9D91-7224C49458BB}">
                  <c15:layout/>
                </c:ext>
              </c:extLst>
            </c:dLbl>
            <c:dLbl>
              <c:idx val="1"/>
              <c:layout>
                <c:manualLayout>
                  <c:x val="1.9976561246281277E-2"/>
                  <c:y val="-5.2005997496731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FF1-4CDB-9504-44234C7F9725}"/>
                </c:ext>
                <c:ext xmlns:c15="http://schemas.microsoft.com/office/drawing/2012/chart" uri="{CE6537A1-D6FC-4f65-9D91-7224C49458BB}">
                  <c15:layout/>
                </c:ext>
              </c:extLst>
            </c:dLbl>
            <c:dLbl>
              <c:idx val="2"/>
              <c:layout>
                <c:manualLayout>
                  <c:x val="-1.6821819180584872E-2"/>
                  <c:y val="-9.37447143826498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FF1-4CDB-9504-44234C7F9725}"/>
                </c:ext>
                <c:ext xmlns:c15="http://schemas.microsoft.com/office/drawing/2012/chart" uri="{CE6537A1-D6FC-4f65-9D91-7224C49458BB}">
                  <c15:layout/>
                </c:ext>
              </c:extLst>
            </c:dLbl>
            <c:dLbl>
              <c:idx val="4"/>
              <c:layout>
                <c:manualLayout>
                  <c:x val="2.0981465022404918E-3"/>
                  <c:y val="-3.4822890777505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FF1-4CDB-9504-44234C7F9725}"/>
                </c:ext>
                <c:ext xmlns:c15="http://schemas.microsoft.com/office/drawing/2012/chart" uri="{CE6537A1-D6FC-4f65-9D91-7224C49458BB}">
                  <c15:layout/>
                </c:ext>
              </c:extLst>
            </c:dLbl>
            <c:spPr>
              <a:noFill/>
              <a:ln>
                <a:noFill/>
              </a:ln>
              <a:effectLst/>
            </c:spPr>
            <c:txPr>
              <a:bodyPr/>
              <a:lstStyle/>
              <a:p>
                <a:pPr>
                  <a:defRPr sz="800" b="1">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Sheet1!$A$2:$A$6</c:f>
              <c:strCache>
                <c:ptCount val="5"/>
                <c:pt idx="0">
                  <c:v>Agriculture</c:v>
                </c:pt>
                <c:pt idx="1">
                  <c:v>Industrial</c:v>
                </c:pt>
                <c:pt idx="2">
                  <c:v>Mining</c:v>
                </c:pt>
                <c:pt idx="3">
                  <c:v>Power Generation</c:v>
                </c:pt>
                <c:pt idx="4">
                  <c:v>Water Supply</c:v>
                </c:pt>
              </c:strCache>
            </c:strRef>
          </c:cat>
          <c:val>
            <c:numRef>
              <c:f>Sheet1!$B$2:$B$6</c:f>
              <c:numCache>
                <c:formatCode>0%</c:formatCode>
                <c:ptCount val="5"/>
                <c:pt idx="0">
                  <c:v>0.88</c:v>
                </c:pt>
                <c:pt idx="1">
                  <c:v>0.05</c:v>
                </c:pt>
                <c:pt idx="2">
                  <c:v>0.05</c:v>
                </c:pt>
                <c:pt idx="3">
                  <c:v>0</c:v>
                </c:pt>
                <c:pt idx="4">
                  <c:v>0.02</c:v>
                </c:pt>
              </c:numCache>
            </c:numRef>
          </c:val>
          <c:extLst xmlns:c16r2="http://schemas.microsoft.com/office/drawing/2015/06/chart">
            <c:ext xmlns:c16="http://schemas.microsoft.com/office/drawing/2014/chart" uri="{C3380CC4-5D6E-409C-BE32-E72D297353CC}">
              <c16:uniqueId val="{00000004-AFF1-4CDB-9504-44234C7F9725}"/>
            </c:ext>
          </c:extLst>
        </c:ser>
        <c:dLbls>
          <c:showLegendKey val="0"/>
          <c:showVal val="0"/>
          <c:showCatName val="0"/>
          <c:showSerName val="0"/>
          <c:showPercent val="0"/>
          <c:showBubbleSize val="0"/>
          <c:showLeaderLines val="1"/>
        </c:dLbls>
        <c:firstSliceAng val="0"/>
      </c:pieChart>
    </c:plotArea>
    <c:legend>
      <c:legendPos val="l"/>
      <c:layout/>
      <c:overlay val="0"/>
      <c:txPr>
        <a:bodyPr/>
        <a:lstStyle/>
        <a:p>
          <a:pPr>
            <a:defRPr sz="800" b="1">
              <a:solidFill>
                <a:srgbClr val="FF0000"/>
              </a:solidFill>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sz="900" b="1">
                <a:latin typeface="Arial" panose="020B0604020202020204" pitchFamily="34" charset="0"/>
                <a:cs typeface="Arial" panose="020B0604020202020204" pitchFamily="34" charset="0"/>
              </a:rPr>
              <a:t>protracted</a:t>
            </a:r>
            <a:r>
              <a:rPr lang="en-US" sz="900" b="1" baseline="0">
                <a:latin typeface="Arial" panose="020B0604020202020204" pitchFamily="34" charset="0"/>
                <a:cs typeface="Arial" panose="020B0604020202020204" pitchFamily="34" charset="0"/>
              </a:rPr>
              <a:t> failures at WWTW and sewage infrastructure (pump stations)</a:t>
            </a:r>
            <a:endParaRPr lang="en-US" sz="9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WWTW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Letsemeng</c:v>
                </c:pt>
                <c:pt idx="1">
                  <c:v>Mohokare</c:v>
                </c:pt>
                <c:pt idx="2">
                  <c:v>Kopanong</c:v>
                </c:pt>
                <c:pt idx="3">
                  <c:v>Nala</c:v>
                </c:pt>
                <c:pt idx="4">
                  <c:v>Matjabeng</c:v>
                </c:pt>
                <c:pt idx="5">
                  <c:v>Tswelopele</c:v>
                </c:pt>
                <c:pt idx="6">
                  <c:v>Masilonyana</c:v>
                </c:pt>
                <c:pt idx="7">
                  <c:v>Tokologo</c:v>
                </c:pt>
                <c:pt idx="8">
                  <c:v>Ngwathe</c:v>
                </c:pt>
                <c:pt idx="9">
                  <c:v>Mafube</c:v>
                </c:pt>
                <c:pt idx="10">
                  <c:v>Moqhaka</c:v>
                </c:pt>
                <c:pt idx="11">
                  <c:v>Metsimaholo</c:v>
                </c:pt>
                <c:pt idx="12">
                  <c:v>Nketoana</c:v>
                </c:pt>
                <c:pt idx="13">
                  <c:v>Phumelela</c:v>
                </c:pt>
                <c:pt idx="14">
                  <c:v>Setsoto</c:v>
                </c:pt>
                <c:pt idx="15">
                  <c:v>Dihlabeng</c:v>
                </c:pt>
                <c:pt idx="16">
                  <c:v>MaP</c:v>
                </c:pt>
                <c:pt idx="17">
                  <c:v>Mangaung </c:v>
                </c:pt>
              </c:strCache>
            </c:strRef>
          </c:cat>
          <c:val>
            <c:numRef>
              <c:f>Sheet1!$B$2:$B$19</c:f>
              <c:numCache>
                <c:formatCode>General</c:formatCode>
                <c:ptCount val="18"/>
                <c:pt idx="0">
                  <c:v>5</c:v>
                </c:pt>
                <c:pt idx="1">
                  <c:v>3</c:v>
                </c:pt>
                <c:pt idx="2">
                  <c:v>9</c:v>
                </c:pt>
                <c:pt idx="3">
                  <c:v>2</c:v>
                </c:pt>
                <c:pt idx="4">
                  <c:v>11</c:v>
                </c:pt>
                <c:pt idx="5">
                  <c:v>2</c:v>
                </c:pt>
                <c:pt idx="6">
                  <c:v>4</c:v>
                </c:pt>
                <c:pt idx="7">
                  <c:v>3</c:v>
                </c:pt>
                <c:pt idx="8">
                  <c:v>5</c:v>
                </c:pt>
                <c:pt idx="9">
                  <c:v>4</c:v>
                </c:pt>
                <c:pt idx="10">
                  <c:v>3</c:v>
                </c:pt>
                <c:pt idx="11">
                  <c:v>4</c:v>
                </c:pt>
                <c:pt idx="12">
                  <c:v>4</c:v>
                </c:pt>
                <c:pt idx="13">
                  <c:v>3</c:v>
                </c:pt>
                <c:pt idx="14">
                  <c:v>4</c:v>
                </c:pt>
                <c:pt idx="15">
                  <c:v>7</c:v>
                </c:pt>
                <c:pt idx="16">
                  <c:v>7</c:v>
                </c:pt>
                <c:pt idx="17">
                  <c:v>12</c:v>
                </c:pt>
              </c:numCache>
            </c:numRef>
          </c:val>
          <c:extLst xmlns:c16r2="http://schemas.microsoft.com/office/drawing/2015/06/chart">
            <c:ext xmlns:c16="http://schemas.microsoft.com/office/drawing/2014/chart" uri="{C3380CC4-5D6E-409C-BE32-E72D297353CC}">
              <c16:uniqueId val="{00000000-D458-4AED-ADD4-7272E1B90471}"/>
            </c:ext>
          </c:extLst>
        </c:ser>
        <c:ser>
          <c:idx val="1"/>
          <c:order val="1"/>
          <c:tx>
            <c:strRef>
              <c:f>Sheet1!$C$1</c:f>
              <c:strCache>
                <c:ptCount val="1"/>
                <c:pt idx="0">
                  <c:v>Failures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Letsemeng</c:v>
                </c:pt>
                <c:pt idx="1">
                  <c:v>Mohokare</c:v>
                </c:pt>
                <c:pt idx="2">
                  <c:v>Kopanong</c:v>
                </c:pt>
                <c:pt idx="3">
                  <c:v>Nala</c:v>
                </c:pt>
                <c:pt idx="4">
                  <c:v>Matjabeng</c:v>
                </c:pt>
                <c:pt idx="5">
                  <c:v>Tswelopele</c:v>
                </c:pt>
                <c:pt idx="6">
                  <c:v>Masilonyana</c:v>
                </c:pt>
                <c:pt idx="7">
                  <c:v>Tokologo</c:v>
                </c:pt>
                <c:pt idx="8">
                  <c:v>Ngwathe</c:v>
                </c:pt>
                <c:pt idx="9">
                  <c:v>Mafube</c:v>
                </c:pt>
                <c:pt idx="10">
                  <c:v>Moqhaka</c:v>
                </c:pt>
                <c:pt idx="11">
                  <c:v>Metsimaholo</c:v>
                </c:pt>
                <c:pt idx="12">
                  <c:v>Nketoana</c:v>
                </c:pt>
                <c:pt idx="13">
                  <c:v>Phumelela</c:v>
                </c:pt>
                <c:pt idx="14">
                  <c:v>Setsoto</c:v>
                </c:pt>
                <c:pt idx="15">
                  <c:v>Dihlabeng</c:v>
                </c:pt>
                <c:pt idx="16">
                  <c:v>MaP</c:v>
                </c:pt>
                <c:pt idx="17">
                  <c:v>Mangaung </c:v>
                </c:pt>
              </c:strCache>
            </c:strRef>
          </c:cat>
          <c:val>
            <c:numRef>
              <c:f>Sheet1!$C$2:$C$19</c:f>
              <c:numCache>
                <c:formatCode>General</c:formatCode>
                <c:ptCount val="18"/>
                <c:pt idx="0">
                  <c:v>4</c:v>
                </c:pt>
                <c:pt idx="1">
                  <c:v>3</c:v>
                </c:pt>
                <c:pt idx="2">
                  <c:v>3</c:v>
                </c:pt>
                <c:pt idx="3">
                  <c:v>2</c:v>
                </c:pt>
                <c:pt idx="4">
                  <c:v>5</c:v>
                </c:pt>
                <c:pt idx="5">
                  <c:v>1</c:v>
                </c:pt>
                <c:pt idx="6">
                  <c:v>4</c:v>
                </c:pt>
                <c:pt idx="7">
                  <c:v>2</c:v>
                </c:pt>
                <c:pt idx="8">
                  <c:v>4</c:v>
                </c:pt>
                <c:pt idx="9">
                  <c:v>1</c:v>
                </c:pt>
                <c:pt idx="10">
                  <c:v>2</c:v>
                </c:pt>
                <c:pt idx="11">
                  <c:v>2</c:v>
                </c:pt>
                <c:pt idx="12">
                  <c:v>3</c:v>
                </c:pt>
                <c:pt idx="13">
                  <c:v>2</c:v>
                </c:pt>
                <c:pt idx="14">
                  <c:v>1</c:v>
                </c:pt>
                <c:pt idx="15">
                  <c:v>1</c:v>
                </c:pt>
                <c:pt idx="16">
                  <c:v>7</c:v>
                </c:pt>
                <c:pt idx="17">
                  <c:v>5</c:v>
                </c:pt>
              </c:numCache>
            </c:numRef>
          </c:val>
          <c:extLst xmlns:c16r2="http://schemas.microsoft.com/office/drawing/2015/06/chart">
            <c:ext xmlns:c16="http://schemas.microsoft.com/office/drawing/2014/chart" uri="{C3380CC4-5D6E-409C-BE32-E72D297353CC}">
              <c16:uniqueId val="{00000001-D458-4AED-ADD4-7272E1B90471}"/>
            </c:ext>
          </c:extLst>
        </c:ser>
        <c:dLbls>
          <c:dLblPos val="outEnd"/>
          <c:showLegendKey val="0"/>
          <c:showVal val="1"/>
          <c:showCatName val="0"/>
          <c:showSerName val="0"/>
          <c:showPercent val="0"/>
          <c:showBubbleSize val="0"/>
        </c:dLbls>
        <c:gapWidth val="219"/>
        <c:overlap val="-27"/>
        <c:axId val="192210416"/>
        <c:axId val="192206104"/>
      </c:barChart>
      <c:catAx>
        <c:axId val="19221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206104"/>
        <c:crosses val="autoZero"/>
        <c:auto val="1"/>
        <c:lblAlgn val="ctr"/>
        <c:lblOffset val="100"/>
        <c:noMultiLvlLbl val="0"/>
      </c:catAx>
      <c:valAx>
        <c:axId val="192206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900" b="1">
                    <a:latin typeface="Arial" panose="020B0604020202020204" pitchFamily="34" charset="0"/>
                    <a:cs typeface="Arial" panose="020B0604020202020204" pitchFamily="34" charset="0"/>
                  </a:rPr>
                  <a:t>Number</a:t>
                </a:r>
                <a:r>
                  <a:rPr lang="en-US" sz="900" b="1" baseline="0">
                    <a:latin typeface="Arial" panose="020B0604020202020204" pitchFamily="34" charset="0"/>
                    <a:cs typeface="Arial" panose="020B0604020202020204" pitchFamily="34" charset="0"/>
                  </a:rPr>
                  <a:t> of WWTW</a:t>
                </a:r>
                <a:endParaRPr lang="en-US" sz="900" b="1">
                  <a:latin typeface="Arial" panose="020B0604020202020204" pitchFamily="34" charset="0"/>
                  <a:cs typeface="Arial" panose="020B0604020202020204" pitchFamily="34" charset="0"/>
                </a:endParaRPr>
              </a:p>
            </c:rich>
          </c:tx>
          <c:layout>
            <c:manualLayout>
              <c:xMode val="edge"/>
              <c:yMode val="edge"/>
              <c:x val="1.6303043826129498E-2"/>
              <c:y val="0.1785932941300963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2210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Non-compliances</a:t>
            </a:r>
            <a:r>
              <a:rPr lang="en-US" b="1" baseline="0"/>
              <a:t> and Responses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non-compliances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Kopanong</c:v>
                </c:pt>
                <c:pt idx="1">
                  <c:v>Nala</c:v>
                </c:pt>
                <c:pt idx="2">
                  <c:v>Matjabeng</c:v>
                </c:pt>
                <c:pt idx="3">
                  <c:v>Ngwathe</c:v>
                </c:pt>
                <c:pt idx="4">
                  <c:v>Moqhaka</c:v>
                </c:pt>
                <c:pt idx="5">
                  <c:v>Metsimaholo</c:v>
                </c:pt>
                <c:pt idx="6">
                  <c:v>Nketoana</c:v>
                </c:pt>
                <c:pt idx="7">
                  <c:v>Mangaung </c:v>
                </c:pt>
              </c:strCache>
            </c:strRef>
          </c:cat>
          <c:val>
            <c:numRef>
              <c:f>Sheet1!$B$2:$B$9</c:f>
              <c:numCache>
                <c:formatCode>General</c:formatCode>
                <c:ptCount val="8"/>
                <c:pt idx="0">
                  <c:v>2</c:v>
                </c:pt>
                <c:pt idx="1">
                  <c:v>1</c:v>
                </c:pt>
                <c:pt idx="2">
                  <c:v>1</c:v>
                </c:pt>
                <c:pt idx="3">
                  <c:v>4</c:v>
                </c:pt>
                <c:pt idx="4">
                  <c:v>1</c:v>
                </c:pt>
                <c:pt idx="5">
                  <c:v>1</c:v>
                </c:pt>
                <c:pt idx="6">
                  <c:v>3</c:v>
                </c:pt>
                <c:pt idx="7">
                  <c:v>1</c:v>
                </c:pt>
              </c:numCache>
            </c:numRef>
          </c:val>
          <c:extLst xmlns:c16r2="http://schemas.microsoft.com/office/drawing/2015/06/chart">
            <c:ext xmlns:c16="http://schemas.microsoft.com/office/drawing/2014/chart" uri="{C3380CC4-5D6E-409C-BE32-E72D297353CC}">
              <c16:uniqueId val="{00000000-DAAA-4F79-AF6B-059431FDFB00}"/>
            </c:ext>
          </c:extLst>
        </c:ser>
        <c:ser>
          <c:idx val="1"/>
          <c:order val="1"/>
          <c:tx>
            <c:strRef>
              <c:f>Sheet1!$C$1</c:f>
              <c:strCache>
                <c:ptCount val="1"/>
                <c:pt idx="0">
                  <c:v>responses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Kopanong</c:v>
                </c:pt>
                <c:pt idx="1">
                  <c:v>Nala</c:v>
                </c:pt>
                <c:pt idx="2">
                  <c:v>Matjabeng</c:v>
                </c:pt>
                <c:pt idx="3">
                  <c:v>Ngwathe</c:v>
                </c:pt>
                <c:pt idx="4">
                  <c:v>Moqhaka</c:v>
                </c:pt>
                <c:pt idx="5">
                  <c:v>Metsimaholo</c:v>
                </c:pt>
                <c:pt idx="6">
                  <c:v>Nketoana</c:v>
                </c:pt>
                <c:pt idx="7">
                  <c:v>Mangaung </c:v>
                </c:pt>
              </c:strCache>
            </c:strRef>
          </c:cat>
          <c:val>
            <c:numRef>
              <c:f>Sheet1!$C$2:$C$9</c:f>
              <c:numCache>
                <c:formatCode>General</c:formatCode>
                <c:ptCount val="8"/>
                <c:pt idx="0">
                  <c:v>1</c:v>
                </c:pt>
                <c:pt idx="1">
                  <c:v>0</c:v>
                </c:pt>
                <c:pt idx="2">
                  <c:v>0</c:v>
                </c:pt>
                <c:pt idx="3">
                  <c:v>0</c:v>
                </c:pt>
                <c:pt idx="4">
                  <c:v>0</c:v>
                </c:pt>
                <c:pt idx="5">
                  <c:v>0</c:v>
                </c:pt>
                <c:pt idx="6">
                  <c:v>0</c:v>
                </c:pt>
                <c:pt idx="7">
                  <c:v>1</c:v>
                </c:pt>
              </c:numCache>
            </c:numRef>
          </c:val>
          <c:extLst xmlns:c16r2="http://schemas.microsoft.com/office/drawing/2015/06/chart">
            <c:ext xmlns:c16="http://schemas.microsoft.com/office/drawing/2014/chart" uri="{C3380CC4-5D6E-409C-BE32-E72D297353CC}">
              <c16:uniqueId val="{00000001-DAAA-4F79-AF6B-059431FDFB00}"/>
            </c:ext>
          </c:extLst>
        </c:ser>
        <c:dLbls>
          <c:dLblPos val="outEnd"/>
          <c:showLegendKey val="0"/>
          <c:showVal val="1"/>
          <c:showCatName val="0"/>
          <c:showSerName val="0"/>
          <c:showPercent val="0"/>
          <c:showBubbleSize val="0"/>
        </c:dLbls>
        <c:gapWidth val="219"/>
        <c:overlap val="-27"/>
        <c:axId val="192208064"/>
        <c:axId val="192212376"/>
      </c:barChart>
      <c:catAx>
        <c:axId val="19220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12376"/>
        <c:crosses val="autoZero"/>
        <c:auto val="1"/>
        <c:lblAlgn val="ctr"/>
        <c:lblOffset val="100"/>
        <c:noMultiLvlLbl val="0"/>
      </c:catAx>
      <c:valAx>
        <c:axId val="192212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a:t>Number</a:t>
                </a:r>
                <a:r>
                  <a:rPr lang="en-US" sz="900" b="1" baseline="0"/>
                  <a:t> of Non Compliances</a:t>
                </a:r>
                <a:endParaRPr lang="en-US" sz="9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08064"/>
        <c:crosses val="autoZero"/>
        <c:crossBetween val="between"/>
      </c:valAx>
      <c:spPr>
        <a:noFill/>
        <a:ln>
          <a:noFill/>
        </a:ln>
        <a:effectLst/>
      </c:spPr>
    </c:plotArea>
    <c:legend>
      <c:legendPos val="r"/>
      <c:layout>
        <c:manualLayout>
          <c:xMode val="edge"/>
          <c:yMode val="edge"/>
          <c:x val="0.83056961535864204"/>
          <c:y val="0.15819371536891222"/>
          <c:w val="0.16214565484009402"/>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P</a:t>
            </a:r>
            <a:r>
              <a:rPr lang="en-ZA" b="1">
                <a:solidFill>
                  <a:sysClr val="windowText" lastClr="000000"/>
                </a:solidFill>
              </a:rPr>
              <a:t>rotracted Failures</a:t>
            </a:r>
            <a:r>
              <a:rPr lang="en-ZA" b="1" baseline="0">
                <a:solidFill>
                  <a:sysClr val="windowText" lastClr="000000"/>
                </a:solidFill>
              </a:rPr>
              <a:t> at Free State WWTW and Sewage Infrastructure (Pump Stations)</a:t>
            </a:r>
            <a:endParaRPr lang="en-ZA"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No of WWTW</c:v>
                </c:pt>
              </c:strCache>
            </c:strRef>
          </c:tx>
          <c:spPr>
            <a:solidFill>
              <a:srgbClr val="333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Sheet1!$B$2:$B$20</c:f>
              <c:strCache>
                <c:ptCount val="18"/>
                <c:pt idx="0">
                  <c:v>Dihlabeng LM </c:v>
                </c:pt>
                <c:pt idx="1">
                  <c:v>Kopanong LM</c:v>
                </c:pt>
                <c:pt idx="2">
                  <c:v>Letsemeng LM </c:v>
                </c:pt>
                <c:pt idx="3">
                  <c:v>Mafube LM </c:v>
                </c:pt>
                <c:pt idx="4">
                  <c:v>Maluti-A Phofung LM </c:v>
                </c:pt>
                <c:pt idx="5">
                  <c:v>Mangaung Metro </c:v>
                </c:pt>
                <c:pt idx="6">
                  <c:v>Mantsopa LM </c:v>
                </c:pt>
                <c:pt idx="7">
                  <c:v>Masilonyana LM </c:v>
                </c:pt>
                <c:pt idx="8">
                  <c:v>Matjhabeng LM </c:v>
                </c:pt>
                <c:pt idx="9">
                  <c:v>Metsimaholo LM </c:v>
                </c:pt>
                <c:pt idx="10">
                  <c:v>Mohokare LM </c:v>
                </c:pt>
                <c:pt idx="11">
                  <c:v>Moqhaka LM </c:v>
                </c:pt>
                <c:pt idx="12">
                  <c:v>Nala LM </c:v>
                </c:pt>
                <c:pt idx="13">
                  <c:v>Ngwathe LM </c:v>
                </c:pt>
                <c:pt idx="14">
                  <c:v>Nketona LM </c:v>
                </c:pt>
                <c:pt idx="15">
                  <c:v>Phumelela LM </c:v>
                </c:pt>
                <c:pt idx="16">
                  <c:v>Setsoto LM </c:v>
                </c:pt>
                <c:pt idx="17">
                  <c:v>Tokologo LM </c:v>
                </c:pt>
              </c:strCache>
              <c:extLst xmlns:c16r2="http://schemas.microsoft.com/office/drawing/2015/06/chart"/>
            </c:strRef>
          </c:cat>
          <c:val>
            <c:numRef>
              <c:f>Sheet1!$C$2:$C$20</c:f>
              <c:numCache>
                <c:formatCode>General</c:formatCode>
                <c:ptCount val="18"/>
                <c:pt idx="0">
                  <c:v>5</c:v>
                </c:pt>
                <c:pt idx="1">
                  <c:v>9</c:v>
                </c:pt>
                <c:pt idx="2">
                  <c:v>5</c:v>
                </c:pt>
                <c:pt idx="3">
                  <c:v>5</c:v>
                </c:pt>
                <c:pt idx="4">
                  <c:v>7</c:v>
                </c:pt>
                <c:pt idx="5">
                  <c:v>8</c:v>
                </c:pt>
                <c:pt idx="6">
                  <c:v>5</c:v>
                </c:pt>
                <c:pt idx="7">
                  <c:v>5</c:v>
                </c:pt>
                <c:pt idx="8">
                  <c:v>11</c:v>
                </c:pt>
                <c:pt idx="9">
                  <c:v>3</c:v>
                </c:pt>
                <c:pt idx="10">
                  <c:v>3</c:v>
                </c:pt>
                <c:pt idx="11">
                  <c:v>3</c:v>
                </c:pt>
                <c:pt idx="12">
                  <c:v>2</c:v>
                </c:pt>
                <c:pt idx="13">
                  <c:v>5</c:v>
                </c:pt>
                <c:pt idx="14">
                  <c:v>4</c:v>
                </c:pt>
                <c:pt idx="15">
                  <c:v>3</c:v>
                </c:pt>
                <c:pt idx="16">
                  <c:v>4</c:v>
                </c:pt>
                <c:pt idx="17">
                  <c:v>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1E8A-416E-B322-B5408B312529}"/>
            </c:ext>
          </c:extLst>
        </c:ser>
        <c:ser>
          <c:idx val="1"/>
          <c:order val="1"/>
          <c:tx>
            <c:strRef>
              <c:f>Sheet1!$D$1</c:f>
              <c:strCache>
                <c:ptCount val="1"/>
                <c:pt idx="0">
                  <c:v>Failures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Sheet1!$B$2:$B$20</c:f>
              <c:strCache>
                <c:ptCount val="18"/>
                <c:pt idx="0">
                  <c:v>Dihlabeng LM </c:v>
                </c:pt>
                <c:pt idx="1">
                  <c:v>Kopanong LM</c:v>
                </c:pt>
                <c:pt idx="2">
                  <c:v>Letsemeng LM </c:v>
                </c:pt>
                <c:pt idx="3">
                  <c:v>Mafube LM </c:v>
                </c:pt>
                <c:pt idx="4">
                  <c:v>Maluti-A Phofung LM </c:v>
                </c:pt>
                <c:pt idx="5">
                  <c:v>Mangaung Metro </c:v>
                </c:pt>
                <c:pt idx="6">
                  <c:v>Mantsopa LM </c:v>
                </c:pt>
                <c:pt idx="7">
                  <c:v>Masilonyana LM </c:v>
                </c:pt>
                <c:pt idx="8">
                  <c:v>Matjhabeng LM </c:v>
                </c:pt>
                <c:pt idx="9">
                  <c:v>Metsimaholo LM </c:v>
                </c:pt>
                <c:pt idx="10">
                  <c:v>Mohokare LM </c:v>
                </c:pt>
                <c:pt idx="11">
                  <c:v>Moqhaka LM </c:v>
                </c:pt>
                <c:pt idx="12">
                  <c:v>Nala LM </c:v>
                </c:pt>
                <c:pt idx="13">
                  <c:v>Ngwathe LM </c:v>
                </c:pt>
                <c:pt idx="14">
                  <c:v>Nketona LM </c:v>
                </c:pt>
                <c:pt idx="15">
                  <c:v>Phumelela LM </c:v>
                </c:pt>
                <c:pt idx="16">
                  <c:v>Setsoto LM </c:v>
                </c:pt>
                <c:pt idx="17">
                  <c:v>Tokologo LM </c:v>
                </c:pt>
              </c:strCache>
              <c:extLst xmlns:c16r2="http://schemas.microsoft.com/office/drawing/2015/06/chart"/>
            </c:strRef>
          </c:cat>
          <c:val>
            <c:numRef>
              <c:f>Sheet1!$D$2:$D$20</c:f>
              <c:numCache>
                <c:formatCode>General</c:formatCode>
                <c:ptCount val="18"/>
                <c:pt idx="0">
                  <c:v>2</c:v>
                </c:pt>
                <c:pt idx="1">
                  <c:v>3</c:v>
                </c:pt>
                <c:pt idx="2">
                  <c:v>2</c:v>
                </c:pt>
                <c:pt idx="3">
                  <c:v>0</c:v>
                </c:pt>
                <c:pt idx="4">
                  <c:v>0</c:v>
                </c:pt>
                <c:pt idx="5">
                  <c:v>5</c:v>
                </c:pt>
                <c:pt idx="6">
                  <c:v>4</c:v>
                </c:pt>
                <c:pt idx="7">
                  <c:v>4</c:v>
                </c:pt>
                <c:pt idx="8">
                  <c:v>7</c:v>
                </c:pt>
                <c:pt idx="9">
                  <c:v>0</c:v>
                </c:pt>
                <c:pt idx="10">
                  <c:v>1</c:v>
                </c:pt>
                <c:pt idx="11">
                  <c:v>3</c:v>
                </c:pt>
                <c:pt idx="12">
                  <c:v>1</c:v>
                </c:pt>
                <c:pt idx="13">
                  <c:v>1</c:v>
                </c:pt>
                <c:pt idx="14">
                  <c:v>1</c:v>
                </c:pt>
                <c:pt idx="15" formatCode="@">
                  <c:v>0</c:v>
                </c:pt>
                <c:pt idx="16">
                  <c:v>4</c:v>
                </c:pt>
                <c:pt idx="17">
                  <c:v>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1E8A-416E-B322-B5408B312529}"/>
            </c:ext>
          </c:extLst>
        </c:ser>
        <c:dLbls>
          <c:showLegendKey val="0"/>
          <c:showVal val="0"/>
          <c:showCatName val="0"/>
          <c:showSerName val="0"/>
          <c:showPercent val="0"/>
          <c:showBubbleSize val="0"/>
        </c:dLbls>
        <c:gapWidth val="150"/>
        <c:axId val="192212768"/>
        <c:axId val="192206496"/>
      </c:barChart>
      <c:catAx>
        <c:axId val="192212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WSA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0"/>
          <a:lstStyle/>
          <a:p>
            <a:pPr>
              <a:defRPr sz="900" b="0" i="0" u="none" strike="noStrike" kern="1200" baseline="0">
                <a:solidFill>
                  <a:schemeClr val="tx1"/>
                </a:solidFill>
                <a:latin typeface="+mn-lt"/>
                <a:ea typeface="+mn-ea"/>
                <a:cs typeface="+mn-cs"/>
              </a:defRPr>
            </a:pPr>
            <a:endParaRPr lang="en-US"/>
          </a:p>
        </c:txPr>
        <c:crossAx val="192206496"/>
        <c:crosses val="autoZero"/>
        <c:auto val="1"/>
        <c:lblAlgn val="ctr"/>
        <c:lblOffset val="100"/>
        <c:noMultiLvlLbl val="0"/>
      </c:catAx>
      <c:valAx>
        <c:axId val="19220649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ZA">
                    <a:solidFill>
                      <a:schemeClr val="tx1"/>
                    </a:solidFill>
                  </a:rPr>
                  <a:t>No</a:t>
                </a:r>
                <a:r>
                  <a:rPr lang="en-ZA" baseline="0">
                    <a:solidFill>
                      <a:schemeClr val="tx1"/>
                    </a:solidFill>
                  </a:rPr>
                  <a:t> of WWTW</a:t>
                </a:r>
                <a:endParaRPr lang="en-ZA">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12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solidFill>
                  <a:sysClr val="windowText" lastClr="000000"/>
                </a:solidFill>
              </a:rPr>
              <a:t>Pre</a:t>
            </a:r>
            <a:r>
              <a:rPr lang="en-ZA" b="1" baseline="0">
                <a:solidFill>
                  <a:sysClr val="windowText" lastClr="000000"/>
                </a:solidFill>
              </a:rPr>
              <a:t> Directives and Directives Issued to Free State WSAs</a:t>
            </a:r>
            <a:endParaRPr lang="en-ZA"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Sheet1!$G$1</c:f>
              <c:strCache>
                <c:ptCount val="1"/>
                <c:pt idx="0">
                  <c:v>Predirectives and Directives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Sheet1!$F$2:$F$20</c:f>
              <c:strCache>
                <c:ptCount val="19"/>
                <c:pt idx="0">
                  <c:v>Dihlabeng LM </c:v>
                </c:pt>
                <c:pt idx="1">
                  <c:v>Kopanong LM</c:v>
                </c:pt>
                <c:pt idx="2">
                  <c:v>Letsemeng LM </c:v>
                </c:pt>
                <c:pt idx="3">
                  <c:v>Mafube LM </c:v>
                </c:pt>
                <c:pt idx="4">
                  <c:v>Maluti-A Phofung LM </c:v>
                </c:pt>
                <c:pt idx="5">
                  <c:v>Mangaung Metro </c:v>
                </c:pt>
                <c:pt idx="6">
                  <c:v>Mantsopa LM </c:v>
                </c:pt>
                <c:pt idx="7">
                  <c:v>Masilonyana LM </c:v>
                </c:pt>
                <c:pt idx="8">
                  <c:v>Matjhabeng LM </c:v>
                </c:pt>
                <c:pt idx="9">
                  <c:v>Metsimaholo LM </c:v>
                </c:pt>
                <c:pt idx="10">
                  <c:v>Mohokare LM </c:v>
                </c:pt>
                <c:pt idx="11">
                  <c:v>Moqhaka LM </c:v>
                </c:pt>
                <c:pt idx="12">
                  <c:v>Nala LM </c:v>
                </c:pt>
                <c:pt idx="13">
                  <c:v>Ngwathe LM </c:v>
                </c:pt>
                <c:pt idx="14">
                  <c:v>Nketona LM </c:v>
                </c:pt>
                <c:pt idx="15">
                  <c:v>Phumelela LM </c:v>
                </c:pt>
                <c:pt idx="16">
                  <c:v>Setsoto LM </c:v>
                </c:pt>
                <c:pt idx="17">
                  <c:v>Tokologo LM </c:v>
                </c:pt>
                <c:pt idx="18">
                  <c:v>Tswelopele LM </c:v>
                </c:pt>
              </c:strCache>
            </c:strRef>
          </c:cat>
          <c:val>
            <c:numRef>
              <c:f>Sheet1!$G$2:$G$20</c:f>
              <c:numCache>
                <c:formatCode>General</c:formatCode>
                <c:ptCount val="19"/>
                <c:pt idx="0">
                  <c:v>1</c:v>
                </c:pt>
                <c:pt idx="1">
                  <c:v>3</c:v>
                </c:pt>
                <c:pt idx="2">
                  <c:v>0</c:v>
                </c:pt>
                <c:pt idx="3">
                  <c:v>0</c:v>
                </c:pt>
                <c:pt idx="4">
                  <c:v>0</c:v>
                </c:pt>
                <c:pt idx="5">
                  <c:v>3</c:v>
                </c:pt>
                <c:pt idx="6">
                  <c:v>4</c:v>
                </c:pt>
                <c:pt idx="7">
                  <c:v>4</c:v>
                </c:pt>
                <c:pt idx="8">
                  <c:v>5</c:v>
                </c:pt>
                <c:pt idx="9">
                  <c:v>0</c:v>
                </c:pt>
                <c:pt idx="10">
                  <c:v>0</c:v>
                </c:pt>
                <c:pt idx="11">
                  <c:v>4</c:v>
                </c:pt>
                <c:pt idx="13">
                  <c:v>0</c:v>
                </c:pt>
                <c:pt idx="14">
                  <c:v>1</c:v>
                </c:pt>
                <c:pt idx="15">
                  <c:v>0</c:v>
                </c:pt>
                <c:pt idx="16">
                  <c:v>4</c:v>
                </c:pt>
                <c:pt idx="17">
                  <c:v>1</c:v>
                </c:pt>
              </c:numCache>
            </c:numRef>
          </c:val>
          <c:extLst xmlns:c16r2="http://schemas.microsoft.com/office/drawing/2015/06/chart">
            <c:ext xmlns:c16="http://schemas.microsoft.com/office/drawing/2014/chart" uri="{C3380CC4-5D6E-409C-BE32-E72D297353CC}">
              <c16:uniqueId val="{00000000-F079-4DF2-83CD-4BFD3B9C9EA8}"/>
            </c:ext>
          </c:extLst>
        </c:ser>
        <c:ser>
          <c:idx val="0"/>
          <c:order val="1"/>
          <c:tx>
            <c:strRef>
              <c:f>Sheet1!$H$1</c:f>
              <c:strCache>
                <c:ptCount val="1"/>
                <c:pt idx="0">
                  <c:v>Responses </c:v>
                </c:pt>
              </c:strCache>
            </c:strRef>
          </c:tx>
          <c:spPr>
            <a:solidFill>
              <a:srgbClr val="3333FF"/>
            </a:solidFill>
            <a:ln>
              <a:solidFill>
                <a:srgbClr val="3333FF"/>
              </a:solidFill>
            </a:ln>
            <a:effectLst/>
          </c:spPr>
          <c:invertIfNegative val="0"/>
          <c:dLbls>
            <c:dLbl>
              <c:idx val="1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79-4DF2-83CD-4BFD3B9C9EA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Sheet1!$F$2:$F$20</c:f>
              <c:strCache>
                <c:ptCount val="19"/>
                <c:pt idx="0">
                  <c:v>Dihlabeng LM </c:v>
                </c:pt>
                <c:pt idx="1">
                  <c:v>Kopanong LM</c:v>
                </c:pt>
                <c:pt idx="2">
                  <c:v>Letsemeng LM </c:v>
                </c:pt>
                <c:pt idx="3">
                  <c:v>Mafube LM </c:v>
                </c:pt>
                <c:pt idx="4">
                  <c:v>Maluti-A Phofung LM </c:v>
                </c:pt>
                <c:pt idx="5">
                  <c:v>Mangaung Metro </c:v>
                </c:pt>
                <c:pt idx="6">
                  <c:v>Mantsopa LM </c:v>
                </c:pt>
                <c:pt idx="7">
                  <c:v>Masilonyana LM </c:v>
                </c:pt>
                <c:pt idx="8">
                  <c:v>Matjhabeng LM </c:v>
                </c:pt>
                <c:pt idx="9">
                  <c:v>Metsimaholo LM </c:v>
                </c:pt>
                <c:pt idx="10">
                  <c:v>Mohokare LM </c:v>
                </c:pt>
                <c:pt idx="11">
                  <c:v>Moqhaka LM </c:v>
                </c:pt>
                <c:pt idx="12">
                  <c:v>Nala LM </c:v>
                </c:pt>
                <c:pt idx="13">
                  <c:v>Ngwathe LM </c:v>
                </c:pt>
                <c:pt idx="14">
                  <c:v>Nketona LM </c:v>
                </c:pt>
                <c:pt idx="15">
                  <c:v>Phumelela LM </c:v>
                </c:pt>
                <c:pt idx="16">
                  <c:v>Setsoto LM </c:v>
                </c:pt>
                <c:pt idx="17">
                  <c:v>Tokologo LM </c:v>
                </c:pt>
                <c:pt idx="18">
                  <c:v>Tswelopele LM </c:v>
                </c:pt>
              </c:strCache>
            </c:strRef>
          </c:cat>
          <c:val>
            <c:numRef>
              <c:f>Sheet1!$H$2:$H$20</c:f>
              <c:numCache>
                <c:formatCode>General</c:formatCode>
                <c:ptCount val="19"/>
                <c:pt idx="0">
                  <c:v>1</c:v>
                </c:pt>
                <c:pt idx="1">
                  <c:v>2</c:v>
                </c:pt>
                <c:pt idx="2">
                  <c:v>0</c:v>
                </c:pt>
                <c:pt idx="5">
                  <c:v>0</c:v>
                </c:pt>
                <c:pt idx="6">
                  <c:v>0</c:v>
                </c:pt>
                <c:pt idx="7">
                  <c:v>1</c:v>
                </c:pt>
                <c:pt idx="8">
                  <c:v>0</c:v>
                </c:pt>
                <c:pt idx="11">
                  <c:v>1</c:v>
                </c:pt>
                <c:pt idx="13">
                  <c:v>0</c:v>
                </c:pt>
                <c:pt idx="14">
                  <c:v>0</c:v>
                </c:pt>
                <c:pt idx="16">
                  <c:v>0</c:v>
                </c:pt>
                <c:pt idx="17">
                  <c:v>0</c:v>
                </c:pt>
              </c:numCache>
            </c:numRef>
          </c:val>
          <c:extLst xmlns:c16r2="http://schemas.microsoft.com/office/drawing/2015/06/chart">
            <c:ext xmlns:c16="http://schemas.microsoft.com/office/drawing/2014/chart" uri="{C3380CC4-5D6E-409C-BE32-E72D297353CC}">
              <c16:uniqueId val="{00000002-F079-4DF2-83CD-4BFD3B9C9EA8}"/>
            </c:ext>
          </c:extLst>
        </c:ser>
        <c:dLbls>
          <c:showLegendKey val="0"/>
          <c:showVal val="0"/>
          <c:showCatName val="0"/>
          <c:showSerName val="0"/>
          <c:showPercent val="0"/>
          <c:showBubbleSize val="0"/>
        </c:dLbls>
        <c:gapWidth val="150"/>
        <c:axId val="192211592"/>
        <c:axId val="192209632"/>
      </c:barChart>
      <c:catAx>
        <c:axId val="192211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WSAs</a:t>
                </a:r>
                <a:r>
                  <a:rPr lang="en-ZA" baseline="0"/>
                  <a:t> </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64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2209632"/>
        <c:crosses val="autoZero"/>
        <c:auto val="1"/>
        <c:lblAlgn val="ctr"/>
        <c:lblOffset val="100"/>
        <c:noMultiLvlLbl val="0"/>
      </c:catAx>
      <c:valAx>
        <c:axId val="192209632"/>
        <c:scaling>
          <c:orientation val="minMax"/>
          <c:max val="5"/>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a:solidFill>
                      <a:sysClr val="windowText" lastClr="000000"/>
                    </a:solidFill>
                  </a:rPr>
                  <a:t>Np</a:t>
                </a:r>
                <a:r>
                  <a:rPr lang="en-ZA" baseline="0">
                    <a:solidFill>
                      <a:sysClr val="windowText" lastClr="000000"/>
                    </a:solidFill>
                  </a:rPr>
                  <a:t> pf WWTW</a:t>
                </a:r>
                <a:endParaRPr lang="en-ZA">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11592"/>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8/21/2020</a:t>
            </a:fld>
            <a:endParaRPr lang="en-US" dirty="0"/>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dirty="0"/>
          </a:p>
        </p:txBody>
      </p:sp>
    </p:spTree>
    <p:extLst>
      <p:ext uri="{BB962C8B-B14F-4D97-AF65-F5344CB8AC3E}">
        <p14:creationId xmlns:p14="http://schemas.microsoft.com/office/powerpoint/2010/main"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7106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DB23D-B5D8-41B0-B324-8EA7DDA25A82}"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69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DB23D-B5D8-41B0-B324-8EA7DDA25A82}"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49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DB23D-B5D8-41B0-B324-8EA7DDA25A82}"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313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6906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16058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964354-F11D-445C-B1E7-EA27CEAC0B89}"/>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 xmlns:a16="http://schemas.microsoft.com/office/drawing/2014/main" id="{A1F0AEE7-28D7-457D-BC0F-102C13AA6355}"/>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 xmlns:a16="http://schemas.microsoft.com/office/drawing/2014/main" id="{E144C0C3-9EA2-4D8A-BA66-AD55BA64F458}"/>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540752D1-C2C8-4EC9-B572-BE6D944B3108}"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374595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A7AE78-081B-48E6-A2BA-C95E8451C002}"/>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 xmlns:a16="http://schemas.microsoft.com/office/drawing/2014/main" id="{F5544B05-DBAF-413D-B5E7-1F6FDBD0C68B}"/>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 xmlns:a16="http://schemas.microsoft.com/office/drawing/2014/main" id="{CF9F5C7A-91A6-4B46-8EF4-506397056E6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400B1B1E-0A5D-497D-9106-DBC4A1E623CC}"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363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7E91E83-252B-40F8-8575-326DF3ABAF59}"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C8DD2FE-DD92-42F1-B331-93561553523F}"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2677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45279F0-F902-48A7-8085-9582D71C9DCE}"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A289D68-247A-4EFF-AB02-1C7B3F396ED6}"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4140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9E008A-EF86-44A3-9750-BD4EC5234403}"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93062AF-8DB8-461A-B71B-395298732D27}"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59843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3BE269-38A1-4362-84E5-B3EE5E4B248F}"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B846E0C-BD70-4E95-9928-D73E30905314}"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2885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26ABD5E-C24B-4D0C-A5C7-C7800C011554}"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ABF09F7-3F3D-48C6-AB80-045381CA9FB3}"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22787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75EE691-2EDB-4F48-8692-17EA3F4DCC80}"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714B50C-156E-4B79-AB3D-D131B001C98D}"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9757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85AAF80-F674-4495-89E3-F386D797FB20}"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4AF3733-F3E1-4BE7-B570-3BDE8473FD8D}"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5091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87132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B7ACF98-8527-42F1-B90B-591D3D40170E}"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732391A-A887-48CD-86E1-56CE2A6DD3E9}"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6062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101256C-9756-488F-A390-2AE7EBE583F1}"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992CE0A-DAF4-4FCC-97DE-8196226552A5}"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5866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CD521AD-F70F-4936-8CCA-ED84ADFCA45C}"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F50D205-CB9F-41A1-9176-30C4E3625B90}"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973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8CB22B1-7FD9-4DB3-805F-3525E90EE059}" type="datetimeFigureOut">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1F13AA6-9F91-4BCE-BBA9-E6B7A2FCB66F}" type="slidenum">
              <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8074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063897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6508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73980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98808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2595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9372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1878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300206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43533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2" y="273056"/>
            <a:ext cx="5111751"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914648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623745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964354-F11D-445C-B1E7-EA27CEAC0B89}"/>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a:extLst>
              <a:ext uri="{FF2B5EF4-FFF2-40B4-BE49-F238E27FC236}">
                <a16:creationId xmlns="" xmlns:a16="http://schemas.microsoft.com/office/drawing/2014/main" id="{A1F0AEE7-28D7-457D-BC0F-102C13AA6355}"/>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E144C0C3-9EA2-4D8A-BA66-AD55BA64F458}"/>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0752D1-C2C8-4EC9-B572-BE6D944B3108}" type="slidenum">
              <a:rPr kumimoji="0" lang="en-US" altLang="en-US" sz="1662"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662"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932779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A7AE78-081B-48E6-A2BA-C95E8451C002}"/>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5" name="Footer Placeholder 4">
            <a:extLst>
              <a:ext uri="{FF2B5EF4-FFF2-40B4-BE49-F238E27FC236}">
                <a16:creationId xmlns="" xmlns:a16="http://schemas.microsoft.com/office/drawing/2014/main" id="{F5544B05-DBAF-413D-B5E7-1F6FDBD0C68B}"/>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 xmlns:a16="http://schemas.microsoft.com/office/drawing/2014/main" id="{CF9F5C7A-91A6-4B46-8EF4-506397056E6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0B1B1E-0A5D-497D-9106-DBC4A1E623CC}" type="slidenum">
              <a:rPr kumimoji="0" lang="en-US" altLang="en-US" sz="1662"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662"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3797506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0648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9470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570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8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889511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8225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7722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245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5820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732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1822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1952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9176" y="2130425"/>
            <a:ext cx="6979024"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479176" y="3886200"/>
            <a:ext cx="6293224"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661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479176" y="1600200"/>
            <a:ext cx="720762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192574"/>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BABFDD9-386B-4635-A8AB-4BCCAEB4E35F}"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68348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2623" y="4406900"/>
            <a:ext cx="7002089" cy="1362075"/>
          </a:xfrm>
          <a:prstGeom prst="rect">
            <a:avLst/>
          </a:prstGeom>
        </p:spPr>
        <p:txBody>
          <a:bodyPr anchor="t"/>
          <a:lstStyle>
            <a:lvl1pPr algn="l">
              <a:defRPr sz="28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492623" y="2906713"/>
            <a:ext cx="7002089"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AD041C9-F1BE-498E-A6B1-DAF350FEA22F}"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6374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738647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1056" y="274638"/>
            <a:ext cx="7215743"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506067"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740"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C6507D-7A9B-4CBD-AECD-8A240EE11E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9509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8048" y="274638"/>
            <a:ext cx="7188751"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1492621" y="1535113"/>
            <a:ext cx="3529200"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92621" y="2174875"/>
            <a:ext cx="3529200"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14" y="1535113"/>
            <a:ext cx="3530586"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14" y="2174875"/>
            <a:ext cx="3530586"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46718E0-1054-4BA3-B139-7AE800E79595}"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284499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26AA24C-6DF8-4126-814D-D4898393D0C1}"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836848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CCE0A75-9371-4C25-90ED-378BF618ADEB}"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65069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6069" y="273050"/>
            <a:ext cx="2931460" cy="1162050"/>
          </a:xfrm>
          <a:prstGeom prst="rect">
            <a:avLst/>
          </a:prstGeom>
        </p:spPr>
        <p:txBody>
          <a:bodyPr anchor="b"/>
          <a:lstStyle>
            <a:lvl1pPr algn="l">
              <a:defRPr sz="20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603270" y="273050"/>
            <a:ext cx="4083529"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6069" y="1435100"/>
            <a:ext cx="2931460"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FD99CE5-C30A-4C0D-A494-56573A1F3877}" type="datetime1">
              <a:rPr kumimoji="0" lang="en-US" sz="14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8/21/2020</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Footer Placeholder 5"/>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AFD5DE1-1848-48AE-9C2F-FB52CF72ACE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64720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5AAAEF6-0C29-415D-9079-6FFC7BE16DD9}"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54792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479176" y="1600200"/>
            <a:ext cx="7207624"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5AAAEF6-0C29-415D-9079-6FFC7BE16DD9}"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48546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2094" y="274638"/>
            <a:ext cx="1344705" cy="5851525"/>
          </a:xfrm>
          <a:prstGeom prst="rect">
            <a:avLst/>
          </a:prstGeom>
        </p:spPr>
        <p:txBody>
          <a:bodyPr vert="eaVert"/>
          <a:lstStyle>
            <a:lvl1pPr>
              <a:defRPr sz="3600">
                <a:latin typeface="Arial" pitchFamily="34" charset="0"/>
                <a:cs typeface="Arial"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465728" y="274638"/>
            <a:ext cx="5647766"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5AAAEF6-0C29-415D-9079-6FFC7BE16DD9}"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72683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1512890"/>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9" y="2148009"/>
            <a:ext cx="7077807" cy="3030660"/>
          </a:xfrm>
          <a:prstGeom prst="rect">
            <a:avLst/>
          </a:prstGeom>
        </p:spPr>
        <p:txBody>
          <a:bodyPr/>
          <a:lstStyle>
            <a:lvl1pPr algn="l">
              <a:defRPr lang="en-US" sz="18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050" dirty="0">
                <a:solidFill>
                  <a:schemeClr val="bg2">
                    <a:lumMod val="25000"/>
                  </a:schemeClr>
                </a:solidFill>
                <a:latin typeface="Gill Snas" charset="0"/>
                <a:cs typeface="Gill Snas" charset="0"/>
              </a:rPr>
              <a:t>Presented by:</a:t>
            </a:r>
            <a:br>
              <a:rPr lang="en-US" sz="10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Name Surname</a:t>
            </a:r>
            <a:br>
              <a:rPr lang="en-US" sz="13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Designation</a:t>
            </a:r>
            <a:br>
              <a:rPr lang="en-US" sz="13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Directorate</a:t>
            </a:r>
            <a:br>
              <a:rPr lang="en-US" sz="1350" dirty="0">
                <a:solidFill>
                  <a:schemeClr val="bg2">
                    <a:lumMod val="25000"/>
                  </a:schemeClr>
                </a:solidFill>
                <a:latin typeface="Gill Snas" charset="0"/>
                <a:cs typeface="Gill Snas" charset="0"/>
              </a:rPr>
            </a:br>
            <a:r>
              <a:rPr lang="en-US" sz="1350" dirty="0">
                <a:solidFill>
                  <a:schemeClr val="bg2">
                    <a:lumMod val="25000"/>
                  </a:schemeClr>
                </a:solidFill>
                <a:latin typeface="Gill Snas" charset="0"/>
                <a:cs typeface="Gill Snas" charset="0"/>
              </a:rPr>
              <a:t/>
            </a:r>
            <a:br>
              <a:rPr lang="en-US" sz="1350" dirty="0">
                <a:solidFill>
                  <a:schemeClr val="bg2">
                    <a:lumMod val="25000"/>
                  </a:schemeClr>
                </a:solidFill>
                <a:latin typeface="Gill Snas" charset="0"/>
                <a:cs typeface="Gill Snas" charset="0"/>
              </a:rPr>
            </a:br>
            <a:r>
              <a:rPr lang="en-US" sz="1050" dirty="0">
                <a:solidFill>
                  <a:schemeClr val="bg2">
                    <a:lumMod val="25000"/>
                  </a:schemeClr>
                </a:solidFill>
                <a:latin typeface="Gill Snas" charset="0"/>
                <a:cs typeface="Gill Snas" charset="0"/>
              </a:rPr>
              <a:t>Date</a:t>
            </a:r>
            <a:br>
              <a:rPr lang="en-US" sz="105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2016763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16531" indent="0" algn="ctr">
              <a:buNone/>
              <a:defRPr>
                <a:solidFill>
                  <a:schemeClr val="tx1">
                    <a:tint val="75000"/>
                  </a:schemeClr>
                </a:solidFill>
              </a:defRPr>
            </a:lvl2pPr>
            <a:lvl3pPr marL="633062" indent="0" algn="ctr">
              <a:buNone/>
              <a:defRPr>
                <a:solidFill>
                  <a:schemeClr val="tx1">
                    <a:tint val="75000"/>
                  </a:schemeClr>
                </a:solidFill>
              </a:defRPr>
            </a:lvl3pPr>
            <a:lvl4pPr marL="949593" indent="0" algn="ctr">
              <a:buNone/>
              <a:defRPr>
                <a:solidFill>
                  <a:schemeClr val="tx1">
                    <a:tint val="75000"/>
                  </a:schemeClr>
                </a:solidFill>
              </a:defRPr>
            </a:lvl4pPr>
            <a:lvl5pPr marL="1266124" indent="0" algn="ctr">
              <a:buNone/>
              <a:defRPr>
                <a:solidFill>
                  <a:schemeClr val="tx1">
                    <a:tint val="75000"/>
                  </a:schemeClr>
                </a:solidFill>
              </a:defRPr>
            </a:lvl5pPr>
            <a:lvl6pPr marL="1582655" indent="0" algn="ctr">
              <a:buNone/>
              <a:defRPr>
                <a:solidFill>
                  <a:schemeClr val="tx1">
                    <a:tint val="75000"/>
                  </a:schemeClr>
                </a:solidFill>
              </a:defRPr>
            </a:lvl6pPr>
            <a:lvl7pPr marL="1899186" indent="0" algn="ctr">
              <a:buNone/>
              <a:defRPr>
                <a:solidFill>
                  <a:schemeClr val="tx1">
                    <a:tint val="75000"/>
                  </a:schemeClr>
                </a:solidFill>
              </a:defRPr>
            </a:lvl7pPr>
            <a:lvl8pPr marL="2215717" indent="0" algn="ctr">
              <a:buNone/>
              <a:defRPr>
                <a:solidFill>
                  <a:schemeClr val="tx1">
                    <a:tint val="75000"/>
                  </a:schemeClr>
                </a:solidFill>
              </a:defRPr>
            </a:lvl8pPr>
            <a:lvl9pPr marL="2532248"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108273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102096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3781149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2769"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21"/>
            <a:ext cx="7772400" cy="1500187"/>
          </a:xfrm>
          <a:prstGeom prst="rect">
            <a:avLst/>
          </a:prstGeom>
        </p:spPr>
        <p:txBody>
          <a:bodyPr anchor="b"/>
          <a:lstStyle>
            <a:lvl1pPr marL="0" indent="0">
              <a:buNone/>
              <a:defRPr sz="1385">
                <a:solidFill>
                  <a:schemeClr val="tx1">
                    <a:tint val="75000"/>
                  </a:schemeClr>
                </a:solidFill>
                <a:latin typeface="Arial" panose="020B0604020202020204" pitchFamily="34" charset="0"/>
                <a:cs typeface="Arial" panose="020B0604020202020204" pitchFamily="34" charset="0"/>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3099949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4075493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dirty="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3558387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2872394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3621609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3" y="273058"/>
            <a:ext cx="5111751" cy="5853113"/>
          </a:xfrm>
          <a:prstGeom prst="rect">
            <a:avLst/>
          </a:prstGeom>
        </p:spPr>
        <p:txBody>
          <a:bodyPr/>
          <a:lstStyle>
            <a:lvl1pPr>
              <a:defRPr sz="2216">
                <a:latin typeface="Arial" panose="020B0604020202020204" pitchFamily="34" charset="0"/>
                <a:cs typeface="Arial" panose="020B0604020202020204" pitchFamily="34" charset="0"/>
              </a:defRPr>
            </a:lvl1pPr>
            <a:lvl2pPr>
              <a:defRPr sz="1939">
                <a:latin typeface="Arial" panose="020B0604020202020204" pitchFamily="34" charset="0"/>
                <a:cs typeface="Arial" panose="020B0604020202020204" pitchFamily="34" charset="0"/>
              </a:defRPr>
            </a:lvl2pPr>
            <a:lvl3pPr>
              <a:defRPr sz="1661">
                <a:latin typeface="Arial" panose="020B0604020202020204" pitchFamily="34" charset="0"/>
                <a:cs typeface="Arial" panose="020B0604020202020204" pitchFamily="34" charset="0"/>
              </a:defRPr>
            </a:lvl3pPr>
            <a:lvl4pPr>
              <a:defRPr sz="1385">
                <a:latin typeface="Arial" panose="020B0604020202020204" pitchFamily="34" charset="0"/>
                <a:cs typeface="Arial" panose="020B0604020202020204" pitchFamily="34" charset="0"/>
              </a:defRPr>
            </a:lvl4pPr>
            <a:lvl5pPr>
              <a:defRPr sz="1385">
                <a:latin typeface="Arial" panose="020B0604020202020204" pitchFamily="34" charset="0"/>
                <a:cs typeface="Arial" panose="020B0604020202020204" pitchFamily="34" charset="0"/>
              </a:defRPr>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2474124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216">
                <a:latin typeface="Arial" panose="020B0604020202020204" pitchFamily="34" charset="0"/>
                <a:cs typeface="Arial" panose="020B0604020202020204" pitchFamily="34" charset="0"/>
              </a:defRPr>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5"/>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3074300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964354-F11D-445C-B1E7-EA27CEAC0B89}"/>
              </a:ext>
            </a:extLst>
          </p:cNvPr>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itchFamily="34" charset="0"/>
              </a:defRPr>
            </a:lvl1pPr>
          </a:lstStyle>
          <a:p>
            <a:pPr defTabSz="685800" fontAlgn="auto">
              <a:spcBef>
                <a:spcPts val="0"/>
              </a:spcBef>
              <a:spcAft>
                <a:spcPts val="0"/>
              </a:spcAft>
              <a:defRPr/>
            </a:pPr>
            <a:endParaRPr lang="en-US" dirty="0">
              <a:solidFill>
                <a:prstClr val="black"/>
              </a:solidFill>
            </a:endParaRPr>
          </a:p>
        </p:txBody>
      </p:sp>
      <p:sp>
        <p:nvSpPr>
          <p:cNvPr id="5" name="Footer Placeholder 4">
            <a:extLst>
              <a:ext uri="{FF2B5EF4-FFF2-40B4-BE49-F238E27FC236}">
                <a16:creationId xmlns="" xmlns:a16="http://schemas.microsoft.com/office/drawing/2014/main" id="{A1F0AEE7-28D7-457D-BC0F-102C13AA6355}"/>
              </a:ext>
            </a:extLst>
          </p:cNvPr>
          <p:cNvSpPr>
            <a:spLocks noGrp="1"/>
          </p:cNvSpPr>
          <p:nvPr>
            <p:ph type="ftr" sz="quarter" idx="11"/>
          </p:nvPr>
        </p:nvSpPr>
        <p:spPr>
          <a:xfrm>
            <a:off x="3124200" y="6356353"/>
            <a:ext cx="2895600" cy="365125"/>
          </a:xfrm>
          <a:prstGeom prst="rect">
            <a:avLst/>
          </a:prstGeom>
        </p:spPr>
        <p:txBody>
          <a:bodyPr/>
          <a:lstStyle>
            <a:lvl1pPr eaLnBrk="1" fontAlgn="auto" hangingPunct="1">
              <a:spcBef>
                <a:spcPts val="0"/>
              </a:spcBef>
              <a:spcAft>
                <a:spcPts val="0"/>
              </a:spcAft>
              <a:defRPr sz="1247">
                <a:latin typeface="+mn-lt"/>
                <a:ea typeface="+mn-ea"/>
                <a:cs typeface="+mn-cs"/>
              </a:defRPr>
            </a:lvl1pPr>
          </a:lstStyle>
          <a:p>
            <a:pPr defTabSz="685800">
              <a:defRPr/>
            </a:pPr>
            <a:endParaRPr lang="en-US" dirty="0">
              <a:solidFill>
                <a:prstClr val="black"/>
              </a:solidFill>
            </a:endParaRPr>
          </a:p>
        </p:txBody>
      </p:sp>
      <p:sp>
        <p:nvSpPr>
          <p:cNvPr id="6" name="Slide Number Placeholder 5">
            <a:extLst>
              <a:ext uri="{FF2B5EF4-FFF2-40B4-BE49-F238E27FC236}">
                <a16:creationId xmlns="" xmlns:a16="http://schemas.microsoft.com/office/drawing/2014/main" id="{E144C0C3-9EA2-4D8A-BA66-AD55BA64F458}"/>
              </a:ext>
            </a:extLst>
          </p:cNvPr>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anose="020F0502020204030204" pitchFamily="34" charset="0"/>
              </a:defRPr>
            </a:lvl1pPr>
          </a:lstStyle>
          <a:p>
            <a:pPr defTabSz="685800" fontAlgn="auto">
              <a:spcBef>
                <a:spcPts val="0"/>
              </a:spcBef>
              <a:spcAft>
                <a:spcPts val="0"/>
              </a:spcAft>
              <a:defRPr/>
            </a:pPr>
            <a:fld id="{540752D1-C2C8-4EC9-B572-BE6D944B3108}"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1246406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A7AE78-081B-48E6-A2BA-C95E8451C002}"/>
              </a:ext>
            </a:extLst>
          </p:cNvPr>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itchFamily="34" charset="0"/>
              </a:defRPr>
            </a:lvl1pPr>
          </a:lstStyle>
          <a:p>
            <a:pPr defTabSz="685800" fontAlgn="auto">
              <a:spcBef>
                <a:spcPts val="0"/>
              </a:spcBef>
              <a:spcAft>
                <a:spcPts val="0"/>
              </a:spcAft>
              <a:defRPr/>
            </a:pPr>
            <a:endParaRPr lang="en-US" dirty="0">
              <a:solidFill>
                <a:prstClr val="black"/>
              </a:solidFill>
            </a:endParaRPr>
          </a:p>
        </p:txBody>
      </p:sp>
      <p:sp>
        <p:nvSpPr>
          <p:cNvPr id="5" name="Footer Placeholder 4">
            <a:extLst>
              <a:ext uri="{FF2B5EF4-FFF2-40B4-BE49-F238E27FC236}">
                <a16:creationId xmlns="" xmlns:a16="http://schemas.microsoft.com/office/drawing/2014/main" id="{F5544B05-DBAF-413D-B5E7-1F6FDBD0C68B}"/>
              </a:ext>
            </a:extLst>
          </p:cNvPr>
          <p:cNvSpPr>
            <a:spLocks noGrp="1"/>
          </p:cNvSpPr>
          <p:nvPr>
            <p:ph type="ftr" sz="quarter" idx="11"/>
          </p:nvPr>
        </p:nvSpPr>
        <p:spPr>
          <a:xfrm>
            <a:off x="3124200" y="6356353"/>
            <a:ext cx="2895600" cy="365125"/>
          </a:xfrm>
          <a:prstGeom prst="rect">
            <a:avLst/>
          </a:prstGeom>
        </p:spPr>
        <p:txBody>
          <a:bodyPr/>
          <a:lstStyle>
            <a:lvl1pPr eaLnBrk="1" fontAlgn="auto" hangingPunct="1">
              <a:spcBef>
                <a:spcPts val="0"/>
              </a:spcBef>
              <a:spcAft>
                <a:spcPts val="0"/>
              </a:spcAft>
              <a:defRPr sz="1247">
                <a:latin typeface="+mn-lt"/>
                <a:ea typeface="+mn-ea"/>
                <a:cs typeface="+mn-cs"/>
              </a:defRPr>
            </a:lvl1pPr>
          </a:lstStyle>
          <a:p>
            <a:pPr defTabSz="685800">
              <a:defRPr/>
            </a:pPr>
            <a:endParaRPr lang="en-US" dirty="0">
              <a:solidFill>
                <a:prstClr val="black"/>
              </a:solidFill>
            </a:endParaRPr>
          </a:p>
        </p:txBody>
      </p:sp>
      <p:sp>
        <p:nvSpPr>
          <p:cNvPr id="6" name="Slide Number Placeholder 5">
            <a:extLst>
              <a:ext uri="{FF2B5EF4-FFF2-40B4-BE49-F238E27FC236}">
                <a16:creationId xmlns="" xmlns:a16="http://schemas.microsoft.com/office/drawing/2014/main" id="{CF9F5C7A-91A6-4B46-8EF4-506397056E61}"/>
              </a:ext>
            </a:extLst>
          </p:cNvPr>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47">
                <a:latin typeface="Calibri" panose="020F0502020204030204" pitchFamily="34" charset="0"/>
              </a:defRPr>
            </a:lvl1pPr>
          </a:lstStyle>
          <a:p>
            <a:pPr defTabSz="685800" fontAlgn="auto">
              <a:spcBef>
                <a:spcPts val="0"/>
              </a:spcBef>
              <a:spcAft>
                <a:spcPts val="0"/>
              </a:spcAft>
              <a:defRPr/>
            </a:pPr>
            <a:fld id="{400B1B1E-0A5D-497D-9106-DBC4A1E623CC}" type="slidenum">
              <a:rPr lang="en-US" altLang="en-US" smtClean="0">
                <a:solidFill>
                  <a:prstClr val="black"/>
                </a:solidFill>
              </a:rPr>
              <a:pPr defTabSz="685800" fontAlgn="auto">
                <a:spcBef>
                  <a:spcPts val="0"/>
                </a:spcBef>
                <a:spcAft>
                  <a:spcPts val="0"/>
                </a:spcAft>
                <a:defRPr/>
              </a:pPr>
              <a:t>‹#›</a:t>
            </a:fld>
            <a:endParaRPr lang="en-US" altLang="en-US" dirty="0">
              <a:solidFill>
                <a:prstClr val="black"/>
              </a:solidFill>
            </a:endParaRPr>
          </a:p>
        </p:txBody>
      </p:sp>
    </p:spTree>
    <p:extLst>
      <p:ext uri="{BB962C8B-B14F-4D97-AF65-F5344CB8AC3E}">
        <p14:creationId xmlns:p14="http://schemas.microsoft.com/office/powerpoint/2010/main" val="421136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13382980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663C0861-D4A4-4FFE-A18A-4CE2D55958B8}" type="datetimeFigureOut">
              <a:rPr lang="en-US">
                <a:solidFill>
                  <a:prstClr val="black"/>
                </a:solidFill>
              </a:rPr>
              <a:pPr>
                <a:defRPr/>
              </a:pPr>
              <a:t>8/21/2020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F518527-4DF6-4E9E-A8F0-96497EAA9CFE}"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1646330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5F2E4903-7A77-4340-918B-27EDBCB3A951}" type="datetimeFigureOut">
              <a:rPr lang="en-US">
                <a:solidFill>
                  <a:prstClr val="black"/>
                </a:solidFill>
              </a:rPr>
              <a:pPr>
                <a:defRPr/>
              </a:pPr>
              <a:t>8/21/2020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F74AFD1-A087-4E6C-A0BB-7186F9E14783}"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378908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FBE9C710-F5AB-41D4-A2C6-D5B7E72BF2EF}" type="datetimeFigureOut">
              <a:rPr lang="en-US">
                <a:solidFill>
                  <a:prstClr val="black"/>
                </a:solidFill>
              </a:rPr>
              <a:pPr>
                <a:defRPr/>
              </a:pPr>
              <a:t>8/21/2020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7CD0F32-647F-4F02-98C8-C1BE70607EE9}"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1786612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5010EF45-9E82-4124-B0EE-C63D3F99CA7D}" type="datetimeFigureOut">
              <a:rPr lang="en-US">
                <a:solidFill>
                  <a:prstClr val="black"/>
                </a:solidFill>
              </a:rPr>
              <a:pPr>
                <a:defRPr/>
              </a:pPr>
              <a:t>8/21/2020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CD6E34F-08A9-49B9-938F-2B3A6B200DFE}"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734924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3ADEBEE4-C60C-4734-A99D-03FB2A2E7973}" type="datetimeFigureOut">
              <a:rPr lang="en-US">
                <a:solidFill>
                  <a:prstClr val="black"/>
                </a:solidFill>
              </a:rPr>
              <a:pPr>
                <a:defRPr/>
              </a:pPr>
              <a:t>8/21/2020</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38FF63C-82F2-4C2E-9B95-AE624E61A019}"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1845533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434D9F17-CC77-4DAF-A1EC-F1BEF9E4CA8F}" type="datetimeFigureOut">
              <a:rPr lang="en-US">
                <a:solidFill>
                  <a:prstClr val="black"/>
                </a:solidFill>
              </a:rPr>
              <a:pPr>
                <a:defRPr/>
              </a:pPr>
              <a:t>8/21/2020</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133F8CA-CD8B-45D3-B643-08E34319F280}"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509268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77122525-E9C6-48A4-8A96-17D71DF77997}" type="datetimeFigureOut">
              <a:rPr lang="en-US">
                <a:solidFill>
                  <a:prstClr val="black"/>
                </a:solidFill>
              </a:rPr>
              <a:pPr>
                <a:defRPr/>
              </a:pPr>
              <a:t>8/21/2020</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2EDAC36-64AB-4F63-8722-03FBF47F6E77}"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3389892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DADF8957-275A-4722-89D5-C3C6F3DB28C1}" type="datetimeFigureOut">
              <a:rPr lang="en-US">
                <a:solidFill>
                  <a:prstClr val="black"/>
                </a:solidFill>
              </a:rPr>
              <a:pPr>
                <a:defRPr/>
              </a:pPr>
              <a:t>8/21/2020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1439EAE-770D-458C-803E-23B8A1FFBD08}"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252669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F07AE1D2-B302-4F84-8C30-D02A3B36873C}" type="datetimeFigureOut">
              <a:rPr lang="en-US">
                <a:solidFill>
                  <a:prstClr val="black"/>
                </a:solidFill>
              </a:rPr>
              <a:pPr>
                <a:defRPr/>
              </a:pPr>
              <a:t>8/21/2020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87C5265-399D-4A57-9F7A-15B60F8DBAE2}"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822294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2F0D931E-7F26-423E-97B8-9026938C7E3A}" type="datetimeFigureOut">
              <a:rPr lang="en-US">
                <a:solidFill>
                  <a:prstClr val="black"/>
                </a:solidFill>
              </a:rPr>
              <a:pPr>
                <a:defRPr/>
              </a:pPr>
              <a:t>8/21/2020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E39A4163-A54C-43F9-91B0-DB5A70EBFEA2}"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01105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3771993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a:defRPr/>
            </a:pPr>
            <a:fld id="{763429E4-0F45-44A2-A472-8DB5B54A5CC1}" type="datetimeFigureOut">
              <a:rPr lang="en-US">
                <a:solidFill>
                  <a:prstClr val="black"/>
                </a:solidFill>
              </a:rPr>
              <a:pPr>
                <a:defRPr/>
              </a:pPr>
              <a:t>8/21/2020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5AB99F7F-6B37-486E-92D0-A4127401A282}" type="slidenum">
              <a:rPr lang="en-US" altLang="en-US" smtClean="0">
                <a:solidFill>
                  <a:prstClr val="black"/>
                </a:solidFill>
              </a:rPr>
              <a:pPr>
                <a:defRPr/>
              </a:pPr>
              <a:t>‹#›</a:t>
            </a:fld>
            <a:endParaRPr lang="en-US" altLang="en-US" smtClean="0">
              <a:solidFill>
                <a:prstClr val="black"/>
              </a:solidFill>
            </a:endParaRPr>
          </a:p>
        </p:txBody>
      </p:sp>
    </p:spTree>
    <p:extLst>
      <p:ext uri="{BB962C8B-B14F-4D97-AF65-F5344CB8AC3E}">
        <p14:creationId xmlns:p14="http://schemas.microsoft.com/office/powerpoint/2010/main" val="24070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2" y="273056"/>
            <a:ext cx="5111751"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63113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6.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3447"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993065"/>
      </p:ext>
    </p:extLst>
  </p:cSld>
  <p:clrMap bg1="lt1" tx1="dk1" bg2="lt2" tx2="dk2" accent1="accent1" accent2="accent2" accent3="accent3" accent4="accent4" accent5="accent5" accent6="accent6" hlink="hlink" folHlink="folHlink"/>
  <p:sldLayoutIdLst>
    <p:sldLayoutId id="2147484397"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val="1759511001"/>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3447"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589309"/>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BF6089-3C93-486F-A436-DF4B300FD2FE}"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2020/08/21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A41FB6-50BC-4216-B435-05647D1EF8E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25006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val="1148373040"/>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3448"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155823"/>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531" r:id="rId12"/>
  </p:sldLayoutIdLst>
  <p:hf hdr="0" ftr="0" dt="0"/>
  <p:txStyles>
    <p:titleStyle>
      <a:lvl1pPr algn="ctr" defTabSz="316531" rtl="0" eaLnBrk="0" fontAlgn="base" hangingPunct="0">
        <a:spcBef>
          <a:spcPct val="0"/>
        </a:spcBef>
        <a:spcAft>
          <a:spcPct val="0"/>
        </a:spcAft>
        <a:defRPr sz="3047" kern="1200">
          <a:solidFill>
            <a:schemeClr val="tx1"/>
          </a:solidFill>
          <a:latin typeface="+mj-lt"/>
          <a:ea typeface="MS PGothic" pitchFamily="34" charset="-128"/>
          <a:cs typeface="MS PGothic" charset="0"/>
        </a:defRPr>
      </a:lvl1pPr>
      <a:lvl2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2pPr>
      <a:lvl3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3pPr>
      <a:lvl4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4pPr>
      <a:lvl5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5pPr>
      <a:lvl6pPr marL="316531" algn="ctr" defTabSz="316531" rtl="0" fontAlgn="base">
        <a:spcBef>
          <a:spcPct val="0"/>
        </a:spcBef>
        <a:spcAft>
          <a:spcPct val="0"/>
        </a:spcAft>
        <a:defRPr sz="3047">
          <a:solidFill>
            <a:schemeClr val="tx1"/>
          </a:solidFill>
          <a:latin typeface="Calibri" pitchFamily="34" charset="0"/>
        </a:defRPr>
      </a:lvl6pPr>
      <a:lvl7pPr marL="633062" algn="ctr" defTabSz="316531" rtl="0" fontAlgn="base">
        <a:spcBef>
          <a:spcPct val="0"/>
        </a:spcBef>
        <a:spcAft>
          <a:spcPct val="0"/>
        </a:spcAft>
        <a:defRPr sz="3047">
          <a:solidFill>
            <a:schemeClr val="tx1"/>
          </a:solidFill>
          <a:latin typeface="Calibri" pitchFamily="34" charset="0"/>
        </a:defRPr>
      </a:lvl7pPr>
      <a:lvl8pPr marL="949593" algn="ctr" defTabSz="316531" rtl="0" fontAlgn="base">
        <a:spcBef>
          <a:spcPct val="0"/>
        </a:spcBef>
        <a:spcAft>
          <a:spcPct val="0"/>
        </a:spcAft>
        <a:defRPr sz="3047">
          <a:solidFill>
            <a:schemeClr val="tx1"/>
          </a:solidFill>
          <a:latin typeface="Calibri" pitchFamily="34" charset="0"/>
        </a:defRPr>
      </a:lvl8pPr>
      <a:lvl9pPr marL="1266124" algn="ctr" defTabSz="316531" rtl="0" fontAlgn="base">
        <a:spcBef>
          <a:spcPct val="0"/>
        </a:spcBef>
        <a:spcAft>
          <a:spcPct val="0"/>
        </a:spcAft>
        <a:defRPr sz="3047">
          <a:solidFill>
            <a:schemeClr val="tx1"/>
          </a:solidFill>
          <a:latin typeface="Calibri" pitchFamily="34" charset="0"/>
        </a:defRPr>
      </a:lvl9pPr>
    </p:titleStyle>
    <p:bodyStyle>
      <a:lvl1pPr marL="237398" indent="-237398" algn="l" defTabSz="316531" rtl="0" eaLnBrk="0" fontAlgn="base" hangingPunct="0">
        <a:spcBef>
          <a:spcPct val="20000"/>
        </a:spcBef>
        <a:spcAft>
          <a:spcPct val="0"/>
        </a:spcAft>
        <a:buFont typeface="Arial" panose="020B0604020202020204" pitchFamily="34" charset="0"/>
        <a:buChar char="•"/>
        <a:defRPr sz="2216" kern="1200">
          <a:solidFill>
            <a:schemeClr val="tx1"/>
          </a:solidFill>
          <a:latin typeface="+mn-lt"/>
          <a:ea typeface="MS PGothic" pitchFamily="34" charset="-128"/>
          <a:cs typeface="MS PGothic" charset="0"/>
        </a:defRPr>
      </a:lvl1pPr>
      <a:lvl2pPr marL="514363" indent="-197832" algn="l" defTabSz="316531" rtl="0" eaLnBrk="0" fontAlgn="base" hangingPunct="0">
        <a:spcBef>
          <a:spcPct val="20000"/>
        </a:spcBef>
        <a:spcAft>
          <a:spcPct val="0"/>
        </a:spcAft>
        <a:buFont typeface="Arial" panose="020B0604020202020204" pitchFamily="34" charset="0"/>
        <a:buChar char="–"/>
        <a:defRPr sz="1939" kern="1200">
          <a:solidFill>
            <a:schemeClr val="tx1"/>
          </a:solidFill>
          <a:latin typeface="+mn-lt"/>
          <a:ea typeface="MS PGothic" pitchFamily="34" charset="-128"/>
          <a:cs typeface="MS PGothic" charset="0"/>
        </a:defRPr>
      </a:lvl2pPr>
      <a:lvl3pPr marL="791327" indent="-158266" algn="l" defTabSz="316531" rtl="0" eaLnBrk="0" fontAlgn="base" hangingPunct="0">
        <a:spcBef>
          <a:spcPct val="20000"/>
        </a:spcBef>
        <a:spcAft>
          <a:spcPct val="0"/>
        </a:spcAft>
        <a:buFont typeface="Arial" panose="020B0604020202020204" pitchFamily="34" charset="0"/>
        <a:buChar char="•"/>
        <a:defRPr sz="1661" kern="1200">
          <a:solidFill>
            <a:schemeClr val="tx1"/>
          </a:solidFill>
          <a:latin typeface="+mn-lt"/>
          <a:ea typeface="MS PGothic" pitchFamily="34" charset="-128"/>
          <a:cs typeface="MS PGothic" charset="0"/>
        </a:defRPr>
      </a:lvl3pPr>
      <a:lvl4pPr marL="1107859" indent="-158266" algn="l" defTabSz="316531" rtl="0" eaLnBrk="0" fontAlgn="base" hangingPunct="0">
        <a:spcBef>
          <a:spcPct val="20000"/>
        </a:spcBef>
        <a:spcAft>
          <a:spcPct val="0"/>
        </a:spcAft>
        <a:buFont typeface="Arial" panose="020B0604020202020204" pitchFamily="34" charset="0"/>
        <a:buChar char="–"/>
        <a:defRPr sz="1385" kern="1200">
          <a:solidFill>
            <a:schemeClr val="tx1"/>
          </a:solidFill>
          <a:latin typeface="+mn-lt"/>
          <a:ea typeface="MS PGothic" pitchFamily="34" charset="-128"/>
          <a:cs typeface="MS PGothic" charset="0"/>
        </a:defRPr>
      </a:lvl4pPr>
      <a:lvl5pPr marL="1424390" indent="-158266" algn="l" defTabSz="316531" rtl="0" eaLnBrk="0" fontAlgn="base" hangingPunct="0">
        <a:spcBef>
          <a:spcPct val="20000"/>
        </a:spcBef>
        <a:spcAft>
          <a:spcPct val="0"/>
        </a:spcAft>
        <a:buFont typeface="Arial" panose="020B0604020202020204" pitchFamily="34" charset="0"/>
        <a:buChar char="»"/>
        <a:defRPr sz="1385" kern="1200">
          <a:solidFill>
            <a:schemeClr val="tx1"/>
          </a:solidFill>
          <a:latin typeface="+mn-lt"/>
          <a:ea typeface="MS PGothic" pitchFamily="34" charset="-128"/>
          <a:cs typeface="MS PGothic" charset="0"/>
        </a:defRPr>
      </a:lvl5pPr>
      <a:lvl6pPr marL="1740920" indent="-158266" algn="l" defTabSz="316531" rtl="0" eaLnBrk="1" latinLnBrk="0" hangingPunct="1">
        <a:spcBef>
          <a:spcPct val="20000"/>
        </a:spcBef>
        <a:buFont typeface="Arial"/>
        <a:buChar char="•"/>
        <a:defRPr sz="1385" kern="1200">
          <a:solidFill>
            <a:schemeClr val="tx1"/>
          </a:solidFill>
          <a:latin typeface="+mn-lt"/>
          <a:ea typeface="+mn-ea"/>
          <a:cs typeface="+mn-cs"/>
        </a:defRPr>
      </a:lvl6pPr>
      <a:lvl7pPr marL="2057452" indent="-158266" algn="l" defTabSz="316531" rtl="0" eaLnBrk="1" latinLnBrk="0" hangingPunct="1">
        <a:spcBef>
          <a:spcPct val="20000"/>
        </a:spcBef>
        <a:buFont typeface="Arial"/>
        <a:buChar char="•"/>
        <a:defRPr sz="1385" kern="1200">
          <a:solidFill>
            <a:schemeClr val="tx1"/>
          </a:solidFill>
          <a:latin typeface="+mn-lt"/>
          <a:ea typeface="+mn-ea"/>
          <a:cs typeface="+mn-cs"/>
        </a:defRPr>
      </a:lvl7pPr>
      <a:lvl8pPr marL="2373983" indent="-158266" algn="l" defTabSz="316531" rtl="0" eaLnBrk="1" latinLnBrk="0" hangingPunct="1">
        <a:spcBef>
          <a:spcPct val="20000"/>
        </a:spcBef>
        <a:buFont typeface="Arial"/>
        <a:buChar char="•"/>
        <a:defRPr sz="1385" kern="1200">
          <a:solidFill>
            <a:schemeClr val="tx1"/>
          </a:solidFill>
          <a:latin typeface="+mn-lt"/>
          <a:ea typeface="+mn-ea"/>
          <a:cs typeface="+mn-cs"/>
        </a:defRPr>
      </a:lvl8pPr>
      <a:lvl9pPr marL="2690513" indent="-158266" algn="l" defTabSz="316531"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en-US"/>
      </a:defPPr>
      <a:lvl1pPr marL="0" algn="l" defTabSz="316531" rtl="0" eaLnBrk="1" latinLnBrk="0" hangingPunct="1">
        <a:defRPr sz="1247" kern="1200">
          <a:solidFill>
            <a:schemeClr val="tx1"/>
          </a:solidFill>
          <a:latin typeface="+mn-lt"/>
          <a:ea typeface="+mn-ea"/>
          <a:cs typeface="+mn-cs"/>
        </a:defRPr>
      </a:lvl1pPr>
      <a:lvl2pPr marL="316531" algn="l" defTabSz="316531" rtl="0" eaLnBrk="1" latinLnBrk="0" hangingPunct="1">
        <a:defRPr sz="1247" kern="1200">
          <a:solidFill>
            <a:schemeClr val="tx1"/>
          </a:solidFill>
          <a:latin typeface="+mn-lt"/>
          <a:ea typeface="+mn-ea"/>
          <a:cs typeface="+mn-cs"/>
        </a:defRPr>
      </a:lvl2pPr>
      <a:lvl3pPr marL="633062" algn="l" defTabSz="316531" rtl="0" eaLnBrk="1" latinLnBrk="0" hangingPunct="1">
        <a:defRPr sz="1247" kern="1200">
          <a:solidFill>
            <a:schemeClr val="tx1"/>
          </a:solidFill>
          <a:latin typeface="+mn-lt"/>
          <a:ea typeface="+mn-ea"/>
          <a:cs typeface="+mn-cs"/>
        </a:defRPr>
      </a:lvl3pPr>
      <a:lvl4pPr marL="949593" algn="l" defTabSz="316531" rtl="0" eaLnBrk="1" latinLnBrk="0" hangingPunct="1">
        <a:defRPr sz="1247" kern="1200">
          <a:solidFill>
            <a:schemeClr val="tx1"/>
          </a:solidFill>
          <a:latin typeface="+mn-lt"/>
          <a:ea typeface="+mn-ea"/>
          <a:cs typeface="+mn-cs"/>
        </a:defRPr>
      </a:lvl4pPr>
      <a:lvl5pPr marL="1266124" algn="l" defTabSz="316531" rtl="0" eaLnBrk="1" latinLnBrk="0" hangingPunct="1">
        <a:defRPr sz="1247" kern="1200">
          <a:solidFill>
            <a:schemeClr val="tx1"/>
          </a:solidFill>
          <a:latin typeface="+mn-lt"/>
          <a:ea typeface="+mn-ea"/>
          <a:cs typeface="+mn-cs"/>
        </a:defRPr>
      </a:lvl5pPr>
      <a:lvl6pPr marL="1582655" algn="l" defTabSz="316531" rtl="0" eaLnBrk="1" latinLnBrk="0" hangingPunct="1">
        <a:defRPr sz="1247" kern="1200">
          <a:solidFill>
            <a:schemeClr val="tx1"/>
          </a:solidFill>
          <a:latin typeface="+mn-lt"/>
          <a:ea typeface="+mn-ea"/>
          <a:cs typeface="+mn-cs"/>
        </a:defRPr>
      </a:lvl6pPr>
      <a:lvl7pPr marL="1899186" algn="l" defTabSz="316531" rtl="0" eaLnBrk="1" latinLnBrk="0" hangingPunct="1">
        <a:defRPr sz="1247" kern="1200">
          <a:solidFill>
            <a:schemeClr val="tx1"/>
          </a:solidFill>
          <a:latin typeface="+mn-lt"/>
          <a:ea typeface="+mn-ea"/>
          <a:cs typeface="+mn-cs"/>
        </a:defRPr>
      </a:lvl7pPr>
      <a:lvl8pPr marL="2215717" algn="l" defTabSz="316531" rtl="0" eaLnBrk="1" latinLnBrk="0" hangingPunct="1">
        <a:defRPr sz="1247" kern="1200">
          <a:solidFill>
            <a:schemeClr val="tx1"/>
          </a:solidFill>
          <a:latin typeface="+mn-lt"/>
          <a:ea typeface="+mn-ea"/>
          <a:cs typeface="+mn-cs"/>
        </a:defRPr>
      </a:lvl8pPr>
      <a:lvl9pPr marL="2532248" algn="l" defTabSz="316531" rtl="0" eaLnBrk="1" latinLnBrk="0" hangingPunct="1">
        <a:defRPr sz="124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283130"/>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pitchFamily="-84" charset="0"/>
            </a:endParaRPr>
          </a:p>
          <a:p>
            <a:r>
              <a:rPr lang="en-US" sz="1800" dirty="0">
                <a:solidFill>
                  <a:schemeClr val="bg1"/>
                </a:solidFill>
                <a:latin typeface="Gill Sans Light" pitchFamily="-84" charset="0"/>
              </a:rPr>
              <a:t>Presented by:</a:t>
            </a:r>
          </a:p>
          <a:p>
            <a:r>
              <a:rPr lang="en-US" sz="1800" dirty="0">
                <a:solidFill>
                  <a:schemeClr val="bg1"/>
                </a:solidFill>
                <a:latin typeface="Gill Sans Light" pitchFamily="-84" charset="0"/>
              </a:rPr>
              <a:t>Name Surname</a:t>
            </a:r>
          </a:p>
          <a:p>
            <a:r>
              <a:rPr lang="en-US" sz="1800" dirty="0">
                <a:solidFill>
                  <a:schemeClr val="bg1"/>
                </a:solidFill>
                <a:latin typeface="Gill Sans Light" pitchFamily="-84" charset="0"/>
              </a:rPr>
              <a:t>Directorate</a:t>
            </a:r>
          </a:p>
          <a:p>
            <a:endParaRPr lang="en-US" sz="1400" dirty="0">
              <a:solidFill>
                <a:schemeClr val="bg1"/>
              </a:solidFill>
              <a:latin typeface="Gill Sans Light" pitchFamily="-84" charset="0"/>
            </a:endParaRPr>
          </a:p>
          <a:p>
            <a:r>
              <a:rPr 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5" name="Title 4"/>
          <p:cNvSpPr>
            <a:spLocks noGrp="1"/>
          </p:cNvSpPr>
          <p:nvPr>
            <p:ph type="ctrTitle"/>
          </p:nvPr>
        </p:nvSpPr>
        <p:spPr>
          <a:xfrm>
            <a:off x="317963" y="2166966"/>
            <a:ext cx="5591518" cy="1275528"/>
          </a:xfrm>
        </p:spPr>
        <p:txBody>
          <a:bodyPr/>
          <a:lstStyle/>
          <a:p>
            <a:pPr eaLnBrk="1" hangingPunct="1">
              <a:defRPr/>
            </a:pPr>
            <a:r>
              <a:rPr lang="en-US" b="1" dirty="0" smtClean="0">
                <a:solidFill>
                  <a:schemeClr val="tx1"/>
                </a:solidFill>
                <a:latin typeface="Arial" pitchFamily="34" charset="0"/>
                <a:cs typeface="Arial" pitchFamily="34" charset="0"/>
              </a:rPr>
              <a:t>Briefing the Department of Water and Sanitation’s Free State District Implementation Plan</a:t>
            </a:r>
            <a:endParaRPr lang="en-ZA" dirty="0">
              <a:solidFill>
                <a:schemeClr val="tx1"/>
              </a:solidFill>
            </a:endParaRPr>
          </a:p>
        </p:txBody>
      </p:sp>
      <p:sp>
        <p:nvSpPr>
          <p:cNvPr id="6" name="Title 4"/>
          <p:cNvSpPr txBox="1">
            <a:spLocks/>
          </p:cNvSpPr>
          <p:nvPr/>
        </p:nvSpPr>
        <p:spPr>
          <a:xfrm>
            <a:off x="317964" y="3842138"/>
            <a:ext cx="5591517" cy="1422494"/>
          </a:xfrm>
          <a:prstGeom prst="rect">
            <a:avLst/>
          </a:prstGeom>
        </p:spPr>
        <p:txBody>
          <a:bodyPr/>
          <a:lstStyle>
            <a:lvl1pPr algn="l" defTabSz="422041" rtl="0" eaLnBrk="0" fontAlgn="base" hangingPunct="0">
              <a:spcBef>
                <a:spcPct val="0"/>
              </a:spcBef>
              <a:spcAft>
                <a:spcPct val="0"/>
              </a:spcAft>
              <a:defRPr lang="en-US" sz="2400" kern="1200" dirty="0" smtClean="0">
                <a:solidFill>
                  <a:schemeClr val="bg2">
                    <a:lumMod val="25000"/>
                  </a:schemeClr>
                </a:solidFill>
                <a:latin typeface="Gill Snas" charset="0"/>
                <a:ea typeface="ＭＳ Ｐゴシック" charset="0"/>
                <a:cs typeface="Gill Snas"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eaLnBrk="1" hangingPunct="1">
              <a:defRPr/>
            </a:pPr>
            <a:r>
              <a:rPr lang="en-US" sz="1800" b="1" dirty="0" smtClean="0">
                <a:solidFill>
                  <a:schemeClr val="tx1"/>
                </a:solidFill>
                <a:latin typeface="Arial" pitchFamily="34" charset="0"/>
                <a:cs typeface="Arial" pitchFamily="34" charset="0"/>
              </a:rPr>
              <a:t>Presented by:  </a:t>
            </a:r>
          </a:p>
          <a:p>
            <a:pPr eaLnBrk="1" hangingPunct="1">
              <a:defRPr/>
            </a:pPr>
            <a:endParaRPr lang="en-US" sz="700" b="1" dirty="0">
              <a:solidFill>
                <a:schemeClr val="tx1"/>
              </a:solidFill>
              <a:latin typeface="Arial" pitchFamily="34" charset="0"/>
              <a:cs typeface="Arial" pitchFamily="34" charset="0"/>
            </a:endParaRPr>
          </a:p>
          <a:p>
            <a:pPr eaLnBrk="1" hangingPunct="1">
              <a:defRPr/>
            </a:pPr>
            <a:r>
              <a:rPr lang="en-US" sz="2000" b="1" i="1" dirty="0" smtClean="0">
                <a:solidFill>
                  <a:schemeClr val="tx1"/>
                </a:solidFill>
                <a:latin typeface="Arial" pitchFamily="34" charset="0"/>
                <a:cs typeface="Arial" pitchFamily="34" charset="0"/>
              </a:rPr>
              <a:t>Mr M Tshangana</a:t>
            </a:r>
          </a:p>
          <a:p>
            <a:pPr eaLnBrk="1" hangingPunct="1">
              <a:defRPr/>
            </a:pPr>
            <a:endParaRPr lang="en-US" sz="700" b="1" dirty="0" smtClean="0">
              <a:solidFill>
                <a:schemeClr val="tx1"/>
              </a:solidFill>
              <a:latin typeface="Arial" pitchFamily="34" charset="0"/>
              <a:cs typeface="Arial" pitchFamily="34" charset="0"/>
            </a:endParaRPr>
          </a:p>
          <a:p>
            <a:pPr eaLnBrk="1" hangingPunct="1">
              <a:defRPr/>
            </a:pPr>
            <a:r>
              <a:rPr lang="en-US" sz="2000" b="1" dirty="0" smtClean="0">
                <a:solidFill>
                  <a:schemeClr val="tx1"/>
                </a:solidFill>
                <a:latin typeface="Arial" pitchFamily="34" charset="0"/>
                <a:cs typeface="Arial" pitchFamily="34" charset="0"/>
              </a:rPr>
              <a:t>Acting Director-General</a:t>
            </a:r>
            <a:endParaRPr lang="en-US" sz="2000" dirty="0">
              <a:solidFill>
                <a:schemeClr val="tx1"/>
              </a:solidFill>
            </a:endParaRPr>
          </a:p>
        </p:txBody>
      </p:sp>
      <p:sp>
        <p:nvSpPr>
          <p:cNvPr id="7" name="Title 4"/>
          <p:cNvSpPr txBox="1">
            <a:spLocks/>
          </p:cNvSpPr>
          <p:nvPr/>
        </p:nvSpPr>
        <p:spPr>
          <a:xfrm>
            <a:off x="317965" y="5518677"/>
            <a:ext cx="5714346" cy="565105"/>
          </a:xfrm>
          <a:prstGeom prst="rect">
            <a:avLst/>
          </a:prstGeom>
        </p:spPr>
        <p:txBody>
          <a:bodyPr/>
          <a:lstStyle>
            <a:lvl1pPr algn="l" defTabSz="422041" rtl="0" eaLnBrk="0" fontAlgn="base" hangingPunct="0">
              <a:spcBef>
                <a:spcPct val="0"/>
              </a:spcBef>
              <a:spcAft>
                <a:spcPct val="0"/>
              </a:spcAft>
              <a:defRPr lang="en-US" sz="2400" kern="1200" dirty="0" smtClean="0">
                <a:solidFill>
                  <a:schemeClr val="bg2">
                    <a:lumMod val="25000"/>
                  </a:schemeClr>
                </a:solidFill>
                <a:latin typeface="Gill Snas" charset="0"/>
                <a:ea typeface="ＭＳ Ｐゴシック" charset="0"/>
                <a:cs typeface="Gill Snas"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eaLnBrk="1" hangingPunct="1">
              <a:defRPr/>
            </a:pPr>
            <a:r>
              <a:rPr lang="en-US" sz="1800" b="1" dirty="0" smtClean="0">
                <a:solidFill>
                  <a:schemeClr val="tx1"/>
                </a:solidFill>
                <a:latin typeface="Arial" pitchFamily="34" charset="0"/>
                <a:cs typeface="Arial" pitchFamily="34" charset="0"/>
              </a:rPr>
              <a:t>25 August 2020  </a:t>
            </a:r>
            <a:endParaRPr lang="en-US" sz="1800" dirty="0">
              <a:solidFill>
                <a:schemeClr val="tx1"/>
              </a:solidFill>
            </a:endParaRPr>
          </a:p>
        </p:txBody>
      </p:sp>
    </p:spTree>
    <p:extLst>
      <p:ext uri="{BB962C8B-B14F-4D97-AF65-F5344CB8AC3E}">
        <p14:creationId xmlns:p14="http://schemas.microsoft.com/office/powerpoint/2010/main" val="147628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326"/>
            <a:ext cx="8400197" cy="1143000"/>
          </a:xfrm>
        </p:spPr>
        <p:txBody>
          <a:bodyPr/>
          <a:lstStyle/>
          <a:p>
            <a:r>
              <a:rPr lang="en-ZA" sz="2600" dirty="0" smtClean="0"/>
              <a:t>Provincial implementation plan: District Development model (DDM)</a:t>
            </a:r>
            <a:endParaRPr lang="en-ZA"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4239812"/>
              </p:ext>
            </p:extLst>
          </p:nvPr>
        </p:nvGraphicFramePr>
        <p:xfrm>
          <a:off x="457200" y="965662"/>
          <a:ext cx="8400197" cy="4972198"/>
        </p:xfrm>
        <a:graphic>
          <a:graphicData uri="http://schemas.openxmlformats.org/drawingml/2006/table">
            <a:tbl>
              <a:tblPr firstRow="1" bandRow="1">
                <a:tableStyleId>{F5AB1C69-6EDB-4FF4-983F-18BD219EF322}</a:tableStyleId>
              </a:tblPr>
              <a:tblGrid>
                <a:gridCol w="1790091">
                  <a:extLst>
                    <a:ext uri="{9D8B030D-6E8A-4147-A177-3AD203B41FA5}">
                      <a16:colId xmlns="" xmlns:a16="http://schemas.microsoft.com/office/drawing/2014/main" val="20000"/>
                    </a:ext>
                  </a:extLst>
                </a:gridCol>
                <a:gridCol w="3239110">
                  <a:extLst>
                    <a:ext uri="{9D8B030D-6E8A-4147-A177-3AD203B41FA5}">
                      <a16:colId xmlns="" xmlns:a16="http://schemas.microsoft.com/office/drawing/2014/main" val="20001"/>
                    </a:ext>
                  </a:extLst>
                </a:gridCol>
                <a:gridCol w="3370996">
                  <a:extLst>
                    <a:ext uri="{9D8B030D-6E8A-4147-A177-3AD203B41FA5}">
                      <a16:colId xmlns="" xmlns:a16="http://schemas.microsoft.com/office/drawing/2014/main" val="20002"/>
                    </a:ext>
                  </a:extLst>
                </a:gridCol>
              </a:tblGrid>
              <a:tr h="335368">
                <a:tc>
                  <a:txBody>
                    <a:bodyPr/>
                    <a:lstStyle/>
                    <a:p>
                      <a:r>
                        <a:rPr lang="en-ZA" sz="1250" dirty="0" smtClean="0">
                          <a:latin typeface="Arial" panose="020B0604020202020204" pitchFamily="34" charset="0"/>
                          <a:cs typeface="Arial" panose="020B0604020202020204" pitchFamily="34" charset="0"/>
                        </a:rPr>
                        <a:t>Programmatic areas</a:t>
                      </a:r>
                      <a:endParaRPr lang="en-ZA" sz="1250" dirty="0">
                        <a:latin typeface="Arial" panose="020B0604020202020204" pitchFamily="34" charset="0"/>
                        <a:cs typeface="Arial" panose="020B0604020202020204" pitchFamily="34" charset="0"/>
                      </a:endParaRPr>
                    </a:p>
                  </a:txBody>
                  <a:tcPr/>
                </a:tc>
                <a:tc>
                  <a:txBody>
                    <a:bodyPr/>
                    <a:lstStyle/>
                    <a:p>
                      <a:r>
                        <a:rPr lang="en-ZA" sz="1250" dirty="0" smtClean="0">
                          <a:latin typeface="Arial" panose="020B0604020202020204" pitchFamily="34" charset="0"/>
                          <a:cs typeface="Arial" panose="020B0604020202020204" pitchFamily="34" charset="0"/>
                        </a:rPr>
                        <a:t>Core interventions</a:t>
                      </a:r>
                      <a:endParaRPr lang="en-ZA" sz="1250" dirty="0">
                        <a:latin typeface="Arial" panose="020B0604020202020204" pitchFamily="34" charset="0"/>
                        <a:cs typeface="Arial" panose="020B0604020202020204" pitchFamily="34" charset="0"/>
                      </a:endParaRPr>
                    </a:p>
                  </a:txBody>
                  <a:tcPr/>
                </a:tc>
                <a:tc>
                  <a:txBody>
                    <a:bodyPr/>
                    <a:lstStyle/>
                    <a:p>
                      <a:r>
                        <a:rPr lang="en-ZA" sz="1250" dirty="0" smtClean="0">
                          <a:latin typeface="Arial" panose="020B0604020202020204" pitchFamily="34" charset="0"/>
                          <a:cs typeface="Arial" panose="020B0604020202020204" pitchFamily="34" charset="0"/>
                        </a:rPr>
                        <a:t>Progress </a:t>
                      </a:r>
                      <a:endParaRPr lang="en-ZA" sz="125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542518">
                <a:tc>
                  <a:txBody>
                    <a:bodyPr/>
                    <a:lstStyle/>
                    <a:p>
                      <a:pPr algn="l" fontAlgn="ctr"/>
                      <a:r>
                        <a:rPr lang="en-ZA" sz="1250" u="none" strike="noStrike" dirty="0" smtClean="0">
                          <a:effectLst/>
                          <a:latin typeface="Arial" panose="020B0604020202020204" pitchFamily="34" charset="0"/>
                          <a:cs typeface="Arial" panose="020B0604020202020204" pitchFamily="34" charset="0"/>
                        </a:rPr>
                        <a:t>Consultations </a:t>
                      </a:r>
                      <a:r>
                        <a:rPr lang="en-ZA" sz="1250" u="none" strike="noStrike" dirty="0">
                          <a:effectLst/>
                          <a:latin typeface="Arial" panose="020B0604020202020204" pitchFamily="34" charset="0"/>
                          <a:cs typeface="Arial" panose="020B0604020202020204" pitchFamily="34" charset="0"/>
                        </a:rPr>
                        <a:t>and Stakeholder Engagements</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algn="l" fontAlgn="ctr"/>
                      <a:r>
                        <a:rPr lang="en-ZA" sz="1250" u="none" strike="noStrike" dirty="0">
                          <a:effectLst/>
                          <a:latin typeface="Arial" panose="020B0604020202020204" pitchFamily="34" charset="0"/>
                          <a:cs typeface="Arial" panose="020B0604020202020204" pitchFamily="34" charset="0"/>
                        </a:rPr>
                        <a:t>Communication plan, Broad consultations and workshops, social compacts, investor partnerships &amp; agreements)</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marL="285750" indent="-285750" algn="l"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Consultations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with Districts and </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Metro were done</a:t>
                      </a:r>
                      <a:endParaRPr lang="en-ZA" sz="12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5540" marR="5540" marT="5540" marB="0"/>
                </a:tc>
                <a:extLst>
                  <a:ext uri="{0D108BD9-81ED-4DB2-BD59-A6C34878D82A}">
                    <a16:rowId xmlns="" xmlns:a16="http://schemas.microsoft.com/office/drawing/2014/main" val="10001"/>
                  </a:ext>
                </a:extLst>
              </a:tr>
              <a:tr h="900856">
                <a:tc>
                  <a:txBody>
                    <a:bodyPr/>
                    <a:lstStyle/>
                    <a:p>
                      <a:pPr algn="l" fontAlgn="ctr"/>
                      <a:r>
                        <a:rPr lang="en-ZA" sz="1250" u="none" strike="noStrike" dirty="0" smtClean="0">
                          <a:effectLst/>
                          <a:latin typeface="Arial" panose="020B0604020202020204" pitchFamily="34" charset="0"/>
                          <a:cs typeface="Arial" panose="020B0604020202020204" pitchFamily="34" charset="0"/>
                        </a:rPr>
                        <a:t>Institutionalization </a:t>
                      </a:r>
                      <a:r>
                        <a:rPr lang="en-ZA" sz="1250" u="none" strike="noStrike" dirty="0">
                          <a:effectLst/>
                          <a:latin typeface="Arial" panose="020B0604020202020204" pitchFamily="34" charset="0"/>
                          <a:cs typeface="Arial" panose="020B0604020202020204" pitchFamily="34" charset="0"/>
                        </a:rPr>
                        <a:t>Support</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algn="just" fontAlgn="ctr"/>
                      <a:r>
                        <a:rPr lang="en-ZA" sz="1250" u="none" strike="noStrike" dirty="0">
                          <a:effectLst/>
                          <a:latin typeface="Arial" panose="020B0604020202020204" pitchFamily="34" charset="0"/>
                          <a:cs typeface="Arial" panose="020B0604020202020204" pitchFamily="34" charset="0"/>
                        </a:rPr>
                        <a:t>Set-up DDM structures, Legitimization, </a:t>
                      </a:r>
                      <a:r>
                        <a:rPr lang="en-ZA" sz="1250" u="none" strike="noStrike" dirty="0" smtClean="0">
                          <a:effectLst/>
                          <a:latin typeface="Arial" panose="020B0604020202020204" pitchFamily="34" charset="0"/>
                          <a:cs typeface="Arial" panose="020B0604020202020204" pitchFamily="34" charset="0"/>
                        </a:rPr>
                        <a:t>Inaugurations, </a:t>
                      </a:r>
                      <a:r>
                        <a:rPr lang="en-ZA" sz="1250" u="none" strike="noStrike" dirty="0">
                          <a:effectLst/>
                          <a:latin typeface="Arial" panose="020B0604020202020204" pitchFamily="34" charset="0"/>
                          <a:cs typeface="Arial" panose="020B0604020202020204" pitchFamily="34" charset="0"/>
                        </a:rPr>
                        <a:t>Protocols, Social Compacts, Building Capacities - Technical Capacity Hubs, ToRs, Core Teams,  Institutionalise Reporting Mechanism .</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Ministers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and Deputy Ministers as champions to each district in </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FS,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MECs and HODs for DDM support. </a:t>
                      </a:r>
                      <a:endParaRPr lang="en-ZA" sz="1250" u="none" strike="noStrike"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To</a:t>
                      </a:r>
                      <a:r>
                        <a:rPr lang="en-ZA" sz="1250" u="none" strike="noStrike" kern="1200" baseline="0" dirty="0" smtClean="0">
                          <a:solidFill>
                            <a:schemeClr val="dk1"/>
                          </a:solidFill>
                          <a:effectLst/>
                          <a:latin typeface="Arial" panose="020B0604020202020204" pitchFamily="34" charset="0"/>
                          <a:ea typeface="+mn-ea"/>
                          <a:cs typeface="Arial" panose="020B0604020202020204" pitchFamily="34" charset="0"/>
                        </a:rPr>
                        <a:t> prepare visit of Champions to the different Districts and Metro.</a:t>
                      </a:r>
                      <a:endParaRPr lang="en-ZA" sz="12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5540" marR="5540" marT="5540" marB="0"/>
                </a:tc>
                <a:extLst>
                  <a:ext uri="{0D108BD9-81ED-4DB2-BD59-A6C34878D82A}">
                    <a16:rowId xmlns="" xmlns:a16="http://schemas.microsoft.com/office/drawing/2014/main" val="10002"/>
                  </a:ext>
                </a:extLst>
              </a:tr>
              <a:tr h="2334210">
                <a:tc>
                  <a:txBody>
                    <a:bodyPr/>
                    <a:lstStyle/>
                    <a:p>
                      <a:pPr algn="l" fontAlgn="ctr"/>
                      <a:r>
                        <a:rPr lang="en-ZA" sz="1250" u="none" strike="noStrike" dirty="0" smtClean="0">
                          <a:effectLst/>
                          <a:latin typeface="Arial" panose="020B0604020202020204" pitchFamily="34" charset="0"/>
                          <a:cs typeface="Arial" panose="020B0604020202020204" pitchFamily="34" charset="0"/>
                        </a:rPr>
                        <a:t> </a:t>
                      </a:r>
                      <a:r>
                        <a:rPr lang="en-ZA" sz="1250" u="none" strike="noStrike" dirty="0">
                          <a:effectLst/>
                          <a:latin typeface="Arial" panose="020B0604020202020204" pitchFamily="34" charset="0"/>
                          <a:cs typeface="Arial" panose="020B0604020202020204" pitchFamily="34" charset="0"/>
                        </a:rPr>
                        <a:t>Planning &amp; Development</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algn="just" fontAlgn="ctr"/>
                      <a:r>
                        <a:rPr lang="en-ZA" sz="1250" u="none" strike="noStrike" dirty="0">
                          <a:effectLst/>
                          <a:latin typeface="Arial" panose="020B0604020202020204" pitchFamily="34" charset="0"/>
                          <a:cs typeface="Arial" panose="020B0604020202020204" pitchFamily="34" charset="0"/>
                        </a:rPr>
                        <a:t>Demographic &amp; Socio-economic Profiling Analysis &amp; Prognosis; Economic Positioning; Spatial Re-integration and Catalytic Infrastructure Re-positioning Planning &amp; Funding;  Re-prioritization Process, Municipal Governance &amp; Management Refocus, Integrated Services Delivery and Plan. Alignment with IDPs Process Plans approved by Councils during institutionalisation.</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Demographic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analysis, socio-economic profiling for all Districts and Metro was drafted as per the National Guide to Develop the DDM Plan</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a:t>
                      </a:r>
                      <a:endParaRPr lang="en-ZA" sz="1250" u="none" strike="noStrike"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COGTA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and Provincial Treasury developed DDM Profiles and Plans as a baseline for Districts &amp; </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Metro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in </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November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2019</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a:t>
                      </a:r>
                    </a:p>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Submitted to National COGTA for analysis</a:t>
                      </a:r>
                    </a:p>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Catalytic projects per sector</a:t>
                      </a:r>
                      <a:r>
                        <a:rPr lang="en-ZA" sz="1250" u="none" strike="noStrike" kern="1200" baseline="0" dirty="0" smtClean="0">
                          <a:solidFill>
                            <a:schemeClr val="dk1"/>
                          </a:solidFill>
                          <a:effectLst/>
                          <a:latin typeface="Arial" panose="020B0604020202020204" pitchFamily="34" charset="0"/>
                          <a:ea typeface="+mn-ea"/>
                          <a:cs typeface="Arial" panose="020B0604020202020204" pitchFamily="34" charset="0"/>
                        </a:rPr>
                        <a:t> department (to focus on the weaknesses of Districts and Metro</a:t>
                      </a:r>
                      <a:endParaRPr lang="en-ZA" sz="12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5540" marR="5540" marT="5540" marB="0"/>
                </a:tc>
                <a:extLst>
                  <a:ext uri="{0D108BD9-81ED-4DB2-BD59-A6C34878D82A}">
                    <a16:rowId xmlns="" xmlns:a16="http://schemas.microsoft.com/office/drawing/2014/main" val="10003"/>
                  </a:ext>
                </a:extLst>
              </a:tr>
              <a:tr h="721687">
                <a:tc>
                  <a:txBody>
                    <a:bodyPr/>
                    <a:lstStyle/>
                    <a:p>
                      <a:pPr algn="l" fontAlgn="ctr"/>
                      <a:r>
                        <a:rPr lang="en-ZA" sz="1250" u="none" strike="noStrike" dirty="0" smtClean="0">
                          <a:effectLst/>
                          <a:latin typeface="Arial" panose="020B0604020202020204" pitchFamily="34" charset="0"/>
                          <a:cs typeface="Arial" panose="020B0604020202020204" pitchFamily="34" charset="0"/>
                        </a:rPr>
                        <a:t>Implementation </a:t>
                      </a:r>
                      <a:r>
                        <a:rPr lang="en-ZA" sz="1250" u="none" strike="noStrike" dirty="0">
                          <a:effectLst/>
                          <a:latin typeface="Arial" panose="020B0604020202020204" pitchFamily="34" charset="0"/>
                          <a:cs typeface="Arial" panose="020B0604020202020204" pitchFamily="34" charset="0"/>
                        </a:rPr>
                        <a:t>and Monitoring</a:t>
                      </a:r>
                      <a:endParaRPr lang="en-ZA" sz="1250" b="0" i="0" u="none" strike="noStrike" dirty="0">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algn="just" fontAlgn="ctr"/>
                      <a:r>
                        <a:rPr lang="en-ZA" sz="1250" u="none" strike="noStrike">
                          <a:effectLst/>
                          <a:latin typeface="Arial" panose="020B0604020202020204" pitchFamily="34" charset="0"/>
                          <a:cs typeface="Arial" panose="020B0604020202020204" pitchFamily="34" charset="0"/>
                        </a:rPr>
                        <a:t>Developing monitoring dashboard system.  The activities include implementation by the TCH and the Municipalities engaging all Sectors, DPME and OTP</a:t>
                      </a:r>
                      <a:endParaRPr lang="en-ZA" sz="1250" b="0" i="0" u="none" strike="noStrike">
                        <a:solidFill>
                          <a:srgbClr val="000000"/>
                        </a:solidFill>
                        <a:effectLst/>
                        <a:latin typeface="Arial" panose="020B0604020202020204" pitchFamily="34" charset="0"/>
                        <a:cs typeface="Arial" panose="020B0604020202020204" pitchFamily="34" charset="0"/>
                      </a:endParaRPr>
                    </a:p>
                  </a:txBody>
                  <a:tcPr marL="5540" marR="5540" marT="5540" marB="0"/>
                </a:tc>
                <a:tc>
                  <a:txBody>
                    <a:bodyPr/>
                    <a:lstStyle/>
                    <a:p>
                      <a:pPr marL="285750" indent="-285750" algn="just" defTabSz="457200" rtl="0" eaLnBrk="1" fontAlgn="ctr" latinLnBrk="0" hangingPunct="1">
                        <a:buFont typeface="Arial" pitchFamily="34" charset="0"/>
                        <a:buChar char="•"/>
                      </a:pP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Integrated </a:t>
                      </a:r>
                      <a:r>
                        <a:rPr lang="en-ZA" sz="1250" u="none" strike="noStrike" kern="1200" dirty="0">
                          <a:solidFill>
                            <a:schemeClr val="dk1"/>
                          </a:solidFill>
                          <a:effectLst/>
                          <a:latin typeface="Arial" panose="020B0604020202020204" pitchFamily="34" charset="0"/>
                          <a:ea typeface="+mn-ea"/>
                          <a:cs typeface="Arial" panose="020B0604020202020204" pitchFamily="34" charset="0"/>
                        </a:rPr>
                        <a:t>Geo-Spatial Information Dashboard Monitoring System </a:t>
                      </a:r>
                      <a:r>
                        <a:rPr lang="en-ZA" sz="1250" u="none" strike="noStrike" kern="1200" dirty="0" smtClean="0">
                          <a:solidFill>
                            <a:schemeClr val="dk1"/>
                          </a:solidFill>
                          <a:effectLst/>
                          <a:latin typeface="Arial" panose="020B0604020202020204" pitchFamily="34" charset="0"/>
                          <a:ea typeface="+mn-ea"/>
                          <a:cs typeface="Arial" panose="020B0604020202020204" pitchFamily="34" charset="0"/>
                        </a:rPr>
                        <a:t>need to be considered by COGTA.</a:t>
                      </a:r>
                      <a:endParaRPr lang="en-ZA" sz="12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5540" marR="5540" marT="5540" marB="0"/>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3200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lstStyle/>
          <a:p>
            <a:r>
              <a:rPr lang="en-ZA" sz="3600" dirty="0"/>
              <a:t>Water and sanitation provincial </a:t>
            </a:r>
            <a:r>
              <a:rPr lang="en-ZA" sz="3600" dirty="0" err="1"/>
              <a:t>MIG</a:t>
            </a:r>
            <a:r>
              <a:rPr lang="en-ZA" sz="3600" dirty="0"/>
              <a:t> implementation funding (2020/21)</a:t>
            </a: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11</a:t>
            </a:fld>
            <a:endParaRPr lang="en-US" altLang="en-US" dirty="0">
              <a:solidFill>
                <a:prstClr val="black"/>
              </a:solidFill>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9253962"/>
              </p:ext>
            </p:extLst>
          </p:nvPr>
        </p:nvGraphicFramePr>
        <p:xfrm>
          <a:off x="600501" y="1457603"/>
          <a:ext cx="8266773" cy="4509114"/>
        </p:xfrm>
        <a:graphic>
          <a:graphicData uri="http://schemas.openxmlformats.org/drawingml/2006/table">
            <a:tbl>
              <a:tblPr/>
              <a:tblGrid>
                <a:gridCol w="2608990">
                  <a:extLst>
                    <a:ext uri="{9D8B030D-6E8A-4147-A177-3AD203B41FA5}">
                      <a16:colId xmlns="" xmlns:a16="http://schemas.microsoft.com/office/drawing/2014/main" val="3695379878"/>
                    </a:ext>
                  </a:extLst>
                </a:gridCol>
                <a:gridCol w="2132671">
                  <a:extLst>
                    <a:ext uri="{9D8B030D-6E8A-4147-A177-3AD203B41FA5}">
                      <a16:colId xmlns="" xmlns:a16="http://schemas.microsoft.com/office/drawing/2014/main" val="2455985450"/>
                    </a:ext>
                  </a:extLst>
                </a:gridCol>
                <a:gridCol w="1973297">
                  <a:extLst>
                    <a:ext uri="{9D8B030D-6E8A-4147-A177-3AD203B41FA5}">
                      <a16:colId xmlns="" xmlns:a16="http://schemas.microsoft.com/office/drawing/2014/main" val="3963813673"/>
                    </a:ext>
                  </a:extLst>
                </a:gridCol>
                <a:gridCol w="1551815">
                  <a:extLst>
                    <a:ext uri="{9D8B030D-6E8A-4147-A177-3AD203B41FA5}">
                      <a16:colId xmlns="" xmlns:a16="http://schemas.microsoft.com/office/drawing/2014/main" val="561507085"/>
                    </a:ext>
                  </a:extLst>
                </a:gridCol>
              </a:tblGrid>
              <a:tr h="173133">
                <a:tc gridSpan="4">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MIG</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69375618"/>
                  </a:ext>
                </a:extLst>
              </a:tr>
              <a:tr h="341741">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Municipality</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Number of Sanitation Interventions</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Number of Water Interventions</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Total Cost Requirements</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3454838103"/>
                  </a:ext>
                </a:extLst>
              </a:tr>
              <a:tr h="219481">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Dihlabeng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R</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49 </a:t>
                      </a:r>
                      <a:r>
                        <a:rPr lang="en-ZA" sz="1200" b="1" i="0" u="none" strike="noStrike" dirty="0">
                          <a:solidFill>
                            <a:srgbClr val="000000"/>
                          </a:solidFill>
                          <a:effectLst/>
                          <a:latin typeface="Arial" panose="020B0604020202020204" pitchFamily="34" charset="0"/>
                          <a:cs typeface="Arial" panose="020B0604020202020204" pitchFamily="34" charset="0"/>
                        </a:rPr>
                        <a:t>757 626,09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2874849"/>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Kopanong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5</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29 </a:t>
                      </a:r>
                      <a:r>
                        <a:rPr lang="en-ZA" sz="1200" b="1" i="0" u="none" strike="noStrike" dirty="0">
                          <a:solidFill>
                            <a:srgbClr val="000000"/>
                          </a:solidFill>
                          <a:effectLst/>
                          <a:latin typeface="Arial" panose="020B0604020202020204" pitchFamily="34" charset="0"/>
                          <a:cs typeface="Arial" panose="020B0604020202020204" pitchFamily="34" charset="0"/>
                        </a:rPr>
                        <a:t>541 799,46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5798129"/>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Letsemeng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4</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6</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30 </a:t>
                      </a:r>
                      <a:r>
                        <a:rPr lang="en-ZA" sz="1200" b="1" i="0" u="none" strike="noStrike" dirty="0">
                          <a:solidFill>
                            <a:srgbClr val="000000"/>
                          </a:solidFill>
                          <a:effectLst/>
                          <a:latin typeface="Arial" panose="020B0604020202020204" pitchFamily="34" charset="0"/>
                          <a:cs typeface="Arial" panose="020B0604020202020204" pitchFamily="34" charset="0"/>
                        </a:rPr>
                        <a:t>685 987,82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8466797"/>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Mafube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6</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4</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57 </a:t>
                      </a:r>
                      <a:r>
                        <a:rPr lang="en-ZA" sz="1200" b="1" i="0" u="none" strike="noStrike" dirty="0">
                          <a:solidFill>
                            <a:srgbClr val="000000"/>
                          </a:solidFill>
                          <a:effectLst/>
                          <a:latin typeface="Arial" panose="020B0604020202020204" pitchFamily="34" charset="0"/>
                          <a:cs typeface="Arial" panose="020B0604020202020204" pitchFamily="34" charset="0"/>
                        </a:rPr>
                        <a:t>979 639,45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6436613"/>
                  </a:ext>
                </a:extLst>
              </a:tr>
              <a:tr h="219481">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Maluti-A-Phofung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10</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11</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293 </a:t>
                      </a:r>
                      <a:r>
                        <a:rPr lang="en-ZA" sz="1200" b="1" i="0" u="none" strike="noStrike" dirty="0">
                          <a:solidFill>
                            <a:srgbClr val="000000"/>
                          </a:solidFill>
                          <a:effectLst/>
                          <a:latin typeface="Arial" panose="020B0604020202020204" pitchFamily="34" charset="0"/>
                          <a:cs typeface="Arial" panose="020B0604020202020204" pitchFamily="34" charset="0"/>
                        </a:rPr>
                        <a:t>478 715,61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2211024"/>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Mantsopa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563 </a:t>
                      </a:r>
                      <a:r>
                        <a:rPr lang="en-ZA" sz="1200" b="1" i="0" u="none" strike="noStrike" dirty="0">
                          <a:solidFill>
                            <a:srgbClr val="000000"/>
                          </a:solidFill>
                          <a:effectLst/>
                          <a:latin typeface="Arial" panose="020B0604020202020204" pitchFamily="34" charset="0"/>
                          <a:cs typeface="Arial" panose="020B0604020202020204" pitchFamily="34" charset="0"/>
                        </a:rPr>
                        <a:t>235,42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44991174"/>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Masilonyana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7</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rgbClr val="000000"/>
                          </a:solidFill>
                          <a:effectLst/>
                          <a:latin typeface="Arial" panose="020B0604020202020204" pitchFamily="34" charset="0"/>
                          <a:cs typeface="Arial" panose="020B0604020202020204" pitchFamily="34" charset="0"/>
                        </a:rPr>
                        <a:t>R </a:t>
                      </a:r>
                      <a:r>
                        <a:rPr lang="en-ZA" sz="1200" b="1" i="0" u="none" strike="noStrike" dirty="0">
                          <a:solidFill>
                            <a:srgbClr val="000000"/>
                          </a:solidFill>
                          <a:effectLst/>
                          <a:latin typeface="Arial" panose="020B0604020202020204" pitchFamily="34" charset="0"/>
                          <a:cs typeface="Arial" panose="020B0604020202020204" pitchFamily="34" charset="0"/>
                        </a:rPr>
                        <a:t>32 811 620,34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1747474"/>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Matjhabeng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14</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5</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118 </a:t>
                      </a:r>
                      <a:r>
                        <a:rPr lang="en-ZA" sz="1200" b="1" i="0" u="none" strike="noStrike" dirty="0">
                          <a:solidFill>
                            <a:srgbClr val="000000"/>
                          </a:solidFill>
                          <a:effectLst/>
                          <a:latin typeface="Arial" panose="020B0604020202020204" pitchFamily="34" charset="0"/>
                          <a:cs typeface="Arial" panose="020B0604020202020204" pitchFamily="34" charset="0"/>
                        </a:rPr>
                        <a:t>672 130,21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8580964"/>
                  </a:ext>
                </a:extLst>
              </a:tr>
              <a:tr h="219481">
                <a:tc>
                  <a:txBody>
                    <a:bodyPr/>
                    <a:lstStyle/>
                    <a:p>
                      <a:pPr algn="l" fontAlgn="b"/>
                      <a:r>
                        <a:rPr lang="en-ZA" sz="1200" b="1" i="0" u="none" strike="noStrike" dirty="0" err="1">
                          <a:solidFill>
                            <a:srgbClr val="000000"/>
                          </a:solidFill>
                          <a:effectLst/>
                          <a:latin typeface="Arial" panose="020B0604020202020204" pitchFamily="34" charset="0"/>
                          <a:cs typeface="Arial" panose="020B0604020202020204" pitchFamily="34" charset="0"/>
                        </a:rPr>
                        <a:t>Metsimaholo</a:t>
                      </a:r>
                      <a:r>
                        <a:rPr lang="en-ZA" sz="1200" b="1" i="0" u="none" strike="noStrike" dirty="0">
                          <a:solidFill>
                            <a:srgbClr val="000000"/>
                          </a:solidFill>
                          <a:effectLst/>
                          <a:latin typeface="Arial" panose="020B0604020202020204" pitchFamily="34" charset="0"/>
                          <a:cs typeface="Arial" panose="020B0604020202020204" pitchFamily="34" charset="0"/>
                        </a:rPr>
                        <a:t>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1</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35 </a:t>
                      </a:r>
                      <a:r>
                        <a:rPr lang="en-ZA" sz="1200" b="1" i="0" u="none" strike="noStrike" dirty="0">
                          <a:solidFill>
                            <a:srgbClr val="000000"/>
                          </a:solidFill>
                          <a:effectLst/>
                          <a:latin typeface="Arial" panose="020B0604020202020204" pitchFamily="34" charset="0"/>
                          <a:cs typeface="Arial" panose="020B0604020202020204" pitchFamily="34" charset="0"/>
                        </a:rPr>
                        <a:t>516 846,52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6064854"/>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Mohokare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1</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27 </a:t>
                      </a:r>
                      <a:r>
                        <a:rPr lang="en-ZA" sz="1200" b="1" i="0" u="none" strike="noStrike" dirty="0">
                          <a:solidFill>
                            <a:srgbClr val="000000"/>
                          </a:solidFill>
                          <a:effectLst/>
                          <a:latin typeface="Arial" panose="020B0604020202020204" pitchFamily="34" charset="0"/>
                          <a:cs typeface="Arial" panose="020B0604020202020204" pitchFamily="34" charset="0"/>
                        </a:rPr>
                        <a:t>172 803,35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0059271"/>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Moqhaka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4</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5</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36 </a:t>
                      </a:r>
                      <a:r>
                        <a:rPr lang="en-ZA" sz="1200" b="1" i="0" u="none" strike="noStrike" dirty="0">
                          <a:solidFill>
                            <a:srgbClr val="000000"/>
                          </a:solidFill>
                          <a:effectLst/>
                          <a:latin typeface="Arial" panose="020B0604020202020204" pitchFamily="34" charset="0"/>
                          <a:cs typeface="Arial" panose="020B0604020202020204" pitchFamily="34" charset="0"/>
                        </a:rPr>
                        <a:t>352 485,07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9236198"/>
                  </a:ext>
                </a:extLst>
              </a:tr>
              <a:tr h="219481">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Nala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1</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3 </a:t>
                      </a:r>
                      <a:r>
                        <a:rPr lang="en-ZA" sz="1200" b="1" i="0" u="none" strike="noStrike" dirty="0">
                          <a:solidFill>
                            <a:srgbClr val="000000"/>
                          </a:solidFill>
                          <a:effectLst/>
                          <a:latin typeface="Arial" panose="020B0604020202020204" pitchFamily="34" charset="0"/>
                          <a:cs typeface="Arial" panose="020B0604020202020204" pitchFamily="34" charset="0"/>
                        </a:rPr>
                        <a:t>691 641,00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6609858"/>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Ngwathe LM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6</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68 </a:t>
                      </a:r>
                      <a:r>
                        <a:rPr lang="en-ZA" sz="1200" b="1" i="0" u="none" strike="noStrike" dirty="0">
                          <a:solidFill>
                            <a:srgbClr val="000000"/>
                          </a:solidFill>
                          <a:effectLst/>
                          <a:latin typeface="Arial" panose="020B0604020202020204" pitchFamily="34" charset="0"/>
                          <a:cs typeface="Arial" panose="020B0604020202020204" pitchFamily="34" charset="0"/>
                        </a:rPr>
                        <a:t>061 659,61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28922025"/>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Nketoana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49 </a:t>
                      </a:r>
                      <a:r>
                        <a:rPr lang="en-ZA" sz="1200" b="1" i="0" u="none" strike="noStrike" dirty="0">
                          <a:solidFill>
                            <a:srgbClr val="000000"/>
                          </a:solidFill>
                          <a:effectLst/>
                          <a:latin typeface="Arial" panose="020B0604020202020204" pitchFamily="34" charset="0"/>
                          <a:cs typeface="Arial" panose="020B0604020202020204" pitchFamily="34" charset="0"/>
                        </a:rPr>
                        <a:t>169 679,60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0776138"/>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Phumelela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2</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5</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a:solidFill>
                            <a:srgbClr val="000000"/>
                          </a:solidFill>
                          <a:effectLst/>
                          <a:latin typeface="Arial" panose="020B0604020202020204" pitchFamily="34" charset="0"/>
                          <a:cs typeface="Arial" panose="020B0604020202020204" pitchFamily="34" charset="0"/>
                        </a:rPr>
                        <a:t>40 338 074,30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3077222"/>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Setsoto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5</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6</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91 </a:t>
                      </a:r>
                      <a:r>
                        <a:rPr lang="en-ZA" sz="1200" b="1" i="0" u="none" strike="noStrike" dirty="0">
                          <a:solidFill>
                            <a:srgbClr val="000000"/>
                          </a:solidFill>
                          <a:effectLst/>
                          <a:latin typeface="Arial" panose="020B0604020202020204" pitchFamily="34" charset="0"/>
                          <a:cs typeface="Arial" panose="020B0604020202020204" pitchFamily="34" charset="0"/>
                        </a:rPr>
                        <a:t>932 988,62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55791320"/>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Tokologo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14 </a:t>
                      </a:r>
                      <a:r>
                        <a:rPr lang="en-ZA" sz="1200" b="1" i="0" u="none" strike="noStrike" dirty="0">
                          <a:solidFill>
                            <a:srgbClr val="000000"/>
                          </a:solidFill>
                          <a:effectLst/>
                          <a:latin typeface="Arial" panose="020B0604020202020204" pitchFamily="34" charset="0"/>
                          <a:cs typeface="Arial" panose="020B0604020202020204" pitchFamily="34" charset="0"/>
                        </a:rPr>
                        <a:t>190 139,49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0427052"/>
                  </a:ext>
                </a:extLst>
              </a:tr>
              <a:tr h="219481">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Tswelopele LM</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3</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1</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R </a:t>
                      </a:r>
                      <a:r>
                        <a:rPr lang="en-ZA" sz="1200" b="1" i="0" u="none" strike="noStrike" dirty="0" smtClean="0">
                          <a:solidFill>
                            <a:srgbClr val="000000"/>
                          </a:solidFill>
                          <a:effectLst/>
                          <a:latin typeface="Arial" panose="020B0604020202020204" pitchFamily="34" charset="0"/>
                          <a:cs typeface="Arial" panose="020B0604020202020204" pitchFamily="34" charset="0"/>
                        </a:rPr>
                        <a:t>31 </a:t>
                      </a:r>
                      <a:r>
                        <a:rPr lang="en-ZA" sz="1200" b="1" i="0" u="none" strike="noStrike" dirty="0">
                          <a:solidFill>
                            <a:srgbClr val="000000"/>
                          </a:solidFill>
                          <a:effectLst/>
                          <a:latin typeface="Arial" panose="020B0604020202020204" pitchFamily="34" charset="0"/>
                          <a:cs typeface="Arial" panose="020B0604020202020204" pitchFamily="34" charset="0"/>
                        </a:rPr>
                        <a:t>172 703,34 </a:t>
                      </a:r>
                    </a:p>
                  </a:txBody>
                  <a:tcPr marL="4908" marR="4908" marT="4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9433221"/>
                  </a:ext>
                </a:extLst>
              </a:tr>
            </a:tbl>
          </a:graphicData>
        </a:graphic>
      </p:graphicFrame>
    </p:spTree>
    <p:extLst>
      <p:ext uri="{BB962C8B-B14F-4D97-AF65-F5344CB8AC3E}">
        <p14:creationId xmlns:p14="http://schemas.microsoft.com/office/powerpoint/2010/main" val="237043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6144"/>
            <a:ext cx="8229600" cy="627887"/>
          </a:xfrm>
        </p:spPr>
        <p:txBody>
          <a:bodyPr/>
          <a:lstStyle/>
          <a:p>
            <a:r>
              <a:rPr lang="en-ZA" sz="3600" b="1" dirty="0" smtClean="0"/>
              <a:t>Administration</a:t>
            </a:r>
            <a:endParaRPr lang="en-ZA" sz="3600" b="1" dirty="0"/>
          </a:p>
        </p:txBody>
      </p:sp>
      <p:sp>
        <p:nvSpPr>
          <p:cNvPr id="8" name="Content Placeholder 2"/>
          <p:cNvSpPr>
            <a:spLocks noGrp="1"/>
          </p:cNvSpPr>
          <p:nvPr>
            <p:ph idx="1"/>
          </p:nvPr>
        </p:nvSpPr>
        <p:spPr>
          <a:xfrm>
            <a:off x="1420426" y="1384918"/>
            <a:ext cx="7266373" cy="4741246"/>
          </a:xfrm>
        </p:spPr>
        <p:txBody>
          <a:bodyPr/>
          <a:lstStyle/>
          <a:p>
            <a:r>
              <a:rPr lang="en-ZA" sz="2800" dirty="0"/>
              <a:t>The </a:t>
            </a:r>
            <a:r>
              <a:rPr lang="en-ZA" sz="2800" dirty="0" smtClean="0"/>
              <a:t>Free State has 24 vacant funded posts and are as follow:</a:t>
            </a:r>
          </a:p>
          <a:p>
            <a:pPr marL="0" indent="0">
              <a:buNone/>
            </a:pPr>
            <a:endParaRPr lang="en-ZA" sz="2800" dirty="0" smtClean="0"/>
          </a:p>
          <a:p>
            <a:pPr marL="0" indent="0">
              <a:buNone/>
            </a:pPr>
            <a:r>
              <a:rPr lang="en-ZA" sz="2800" dirty="0" smtClean="0"/>
              <a:t>	- 3 (three) SMS</a:t>
            </a:r>
          </a:p>
          <a:p>
            <a:pPr marL="0" indent="0">
              <a:buNone/>
            </a:pPr>
            <a:r>
              <a:rPr lang="en-ZA" sz="2800" dirty="0"/>
              <a:t>	</a:t>
            </a:r>
            <a:r>
              <a:rPr lang="en-ZA" sz="2800" dirty="0" smtClean="0"/>
              <a:t>- 1 (one) MMS</a:t>
            </a:r>
          </a:p>
          <a:p>
            <a:pPr marL="0" indent="0">
              <a:buNone/>
            </a:pPr>
            <a:r>
              <a:rPr lang="en-ZA" sz="2800" dirty="0"/>
              <a:t>	</a:t>
            </a:r>
            <a:r>
              <a:rPr lang="en-ZA" sz="2800" dirty="0" smtClean="0"/>
              <a:t>- 5 (five) OSD</a:t>
            </a:r>
          </a:p>
          <a:p>
            <a:pPr marL="0" indent="0">
              <a:buNone/>
            </a:pPr>
            <a:r>
              <a:rPr lang="en-ZA" sz="2800" dirty="0"/>
              <a:t>	</a:t>
            </a:r>
            <a:r>
              <a:rPr lang="en-ZA" sz="2800" dirty="0" smtClean="0"/>
              <a:t>- 15 (fifteen) Non-OSD </a:t>
            </a:r>
          </a:p>
          <a:p>
            <a:endParaRPr lang="en-ZA" sz="2800" dirty="0"/>
          </a:p>
          <a:p>
            <a:endParaRPr lang="en-ZA" sz="2800" dirty="0"/>
          </a:p>
          <a:p>
            <a:endParaRPr lang="en-ZA" sz="2800" dirty="0"/>
          </a:p>
          <a:p>
            <a:endParaRPr lang="en-ZA" sz="2800" dirty="0"/>
          </a:p>
        </p:txBody>
      </p:sp>
    </p:spTree>
    <p:extLst>
      <p:ext uri="{BB962C8B-B14F-4D97-AF65-F5344CB8AC3E}">
        <p14:creationId xmlns:p14="http://schemas.microsoft.com/office/powerpoint/2010/main" val="136281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88794"/>
            <a:ext cx="7772400" cy="1362075"/>
          </a:xfrm>
        </p:spPr>
        <p:txBody>
          <a:bodyPr/>
          <a:lstStyle/>
          <a:p>
            <a:r>
              <a:rPr lang="en-ZA" sz="1700" b="0" dirty="0" smtClean="0"/>
              <a:t>Part </a:t>
            </a:r>
            <a:r>
              <a:rPr lang="en-ZA" sz="1700" b="0" dirty="0"/>
              <a:t>2.1: Infrastructure projects per District </a:t>
            </a:r>
            <a:r>
              <a:rPr lang="en-ZA" sz="1700" b="0" dirty="0" smtClean="0"/>
              <a:t>Municipality </a:t>
            </a:r>
            <a:br>
              <a:rPr lang="en-ZA" sz="1700" b="0" dirty="0" smtClean="0"/>
            </a:br>
            <a:r>
              <a:rPr lang="en-ZA" sz="1700" b="0" dirty="0" smtClean="0"/>
              <a:t/>
            </a:r>
            <a:br>
              <a:rPr lang="en-ZA" sz="1700" b="0" dirty="0" smtClean="0"/>
            </a:br>
            <a:r>
              <a:rPr lang="en-ZA" sz="1700" b="0" dirty="0" smtClean="0"/>
              <a:t>Part </a:t>
            </a:r>
            <a:r>
              <a:rPr lang="en-ZA" sz="1700" b="0" dirty="0"/>
              <a:t>2.2: state of WASTEWATER treatment works per district </a:t>
            </a:r>
            <a:r>
              <a:rPr lang="en-ZA" sz="1700" b="0" dirty="0" smtClean="0"/>
              <a:t>municipality</a:t>
            </a:r>
            <a:endParaRPr lang="en-ZA" sz="1700" b="0" dirty="0"/>
          </a:p>
        </p:txBody>
      </p:sp>
      <p:sp>
        <p:nvSpPr>
          <p:cNvPr id="3" name="Text Placeholder 2"/>
          <p:cNvSpPr>
            <a:spLocks noGrp="1"/>
          </p:cNvSpPr>
          <p:nvPr>
            <p:ph type="body" idx="1"/>
          </p:nvPr>
        </p:nvSpPr>
        <p:spPr/>
        <p:txBody>
          <a:bodyPr/>
          <a:lstStyle/>
          <a:p>
            <a:pPr algn="just"/>
            <a:r>
              <a:rPr lang="en-ZA" sz="2800" b="1" dirty="0" smtClean="0">
                <a:solidFill>
                  <a:schemeClr val="tx1"/>
                </a:solidFill>
              </a:rPr>
              <a:t>PART 2: OVERVIEW OF THE FREE STATE 2020/21 DISTRICT IMPLEMENTATION PLAN TARGETS</a:t>
            </a:r>
            <a:endParaRPr lang="en-ZA" sz="2800" b="1" dirty="0">
              <a:solidFill>
                <a:schemeClr val="tx1"/>
              </a:solidFill>
            </a:endParaRP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13</a:t>
            </a:fld>
            <a:endParaRPr lang="en-US" altLang="en-US" dirty="0">
              <a:solidFill>
                <a:prstClr val="black"/>
              </a:solidFill>
              <a:ea typeface="+mn-ea"/>
            </a:endParaRPr>
          </a:p>
        </p:txBody>
      </p:sp>
    </p:spTree>
    <p:extLst>
      <p:ext uri="{BB962C8B-B14F-4D97-AF65-F5344CB8AC3E}">
        <p14:creationId xmlns:p14="http://schemas.microsoft.com/office/powerpoint/2010/main" val="171331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0" dirty="0"/>
              <a:t>Part 2.1: Infrastructure projects per District Municipality</a:t>
            </a:r>
            <a:endParaRPr lang="en-ZA" sz="2800"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14</a:t>
            </a:fld>
            <a:endParaRPr lang="en-US" altLang="en-US" dirty="0">
              <a:solidFill>
                <a:prstClr val="black"/>
              </a:solidFill>
              <a:ea typeface="+mn-ea"/>
            </a:endParaRPr>
          </a:p>
        </p:txBody>
      </p:sp>
    </p:spTree>
    <p:extLst>
      <p:ext uri="{BB962C8B-B14F-4D97-AF65-F5344CB8AC3E}">
        <p14:creationId xmlns:p14="http://schemas.microsoft.com/office/powerpoint/2010/main" val="62939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15</a:t>
            </a:fld>
            <a:endParaRPr lang="en-US" altLang="en-US" dirty="0">
              <a:solidFill>
                <a:prstClr val="black"/>
              </a:solidFill>
              <a:ea typeface="+mn-ea"/>
            </a:endParaRPr>
          </a:p>
        </p:txBody>
      </p:sp>
      <p:sp>
        <p:nvSpPr>
          <p:cNvPr id="5" name="Pentagon 4"/>
          <p:cNvSpPr/>
          <p:nvPr/>
        </p:nvSpPr>
        <p:spPr>
          <a:xfrm rot="5400000">
            <a:off x="7149447" y="2114051"/>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11</a:t>
            </a: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r>
            <a:b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AUGUST</a:t>
            </a:r>
          </a:p>
        </p:txBody>
      </p:sp>
      <p:sp>
        <p:nvSpPr>
          <p:cNvPr id="6" name="Donut 5"/>
          <p:cNvSpPr/>
          <p:nvPr/>
        </p:nvSpPr>
        <p:spPr>
          <a:xfrm>
            <a:off x="7522636" y="3496045"/>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a:t>
            </a:r>
          </a:p>
        </p:txBody>
      </p:sp>
      <p:pic>
        <p:nvPicPr>
          <p:cNvPr id="7" name="Picture 2" descr="Engineering Cartoon clipart - Construction, Engineering, Bla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858" y="1778690"/>
            <a:ext cx="585475" cy="5077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77720" y="1758880"/>
            <a:ext cx="936104" cy="951146"/>
            <a:chOff x="4587881" y="1084460"/>
            <a:chExt cx="936104" cy="951146"/>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4587881" y="1635496"/>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 2020/21</a:t>
              </a:r>
            </a:p>
          </p:txBody>
        </p:sp>
      </p:grpSp>
      <p:grpSp>
        <p:nvGrpSpPr>
          <p:cNvPr id="11" name="Group 10"/>
          <p:cNvGrpSpPr/>
          <p:nvPr/>
        </p:nvGrpSpPr>
        <p:grpSpPr>
          <a:xfrm>
            <a:off x="4029848" y="1758880"/>
            <a:ext cx="760325" cy="951146"/>
            <a:chOff x="4659889" y="1084460"/>
            <a:chExt cx="760325" cy="951146"/>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4659889" y="1635496"/>
              <a:ext cx="760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 2021//22</a:t>
              </a:r>
            </a:p>
          </p:txBody>
        </p:sp>
      </p:grpSp>
      <p:grpSp>
        <p:nvGrpSpPr>
          <p:cNvPr id="14" name="Group 13"/>
          <p:cNvGrpSpPr/>
          <p:nvPr/>
        </p:nvGrpSpPr>
        <p:grpSpPr>
          <a:xfrm>
            <a:off x="5017934" y="1759344"/>
            <a:ext cx="760325" cy="951146"/>
            <a:chOff x="4659889" y="1084460"/>
            <a:chExt cx="760325" cy="951146"/>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4659889" y="1635496"/>
              <a:ext cx="760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 2022/23</a:t>
              </a:r>
            </a:p>
          </p:txBody>
        </p:sp>
      </p:grpSp>
      <p:sp>
        <p:nvSpPr>
          <p:cNvPr id="17" name="TextBox 16"/>
          <p:cNvSpPr txBox="1">
            <a:spLocks noChangeArrowheads="1"/>
          </p:cNvSpPr>
          <p:nvPr/>
        </p:nvSpPr>
        <p:spPr bwMode="auto">
          <a:xfrm>
            <a:off x="1077520" y="2309916"/>
            <a:ext cx="136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Funding Programme</a:t>
            </a: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8118" y="1778690"/>
            <a:ext cx="549836" cy="5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a:spLocks noChangeArrowheads="1"/>
          </p:cNvSpPr>
          <p:nvPr/>
        </p:nvSpPr>
        <p:spPr bwMode="auto">
          <a:xfrm>
            <a:off x="6152873" y="2310380"/>
            <a:ext cx="760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Total Allocation</a:t>
            </a:r>
          </a:p>
        </p:txBody>
      </p:sp>
      <p:graphicFrame>
        <p:nvGraphicFramePr>
          <p:cNvPr id="20" name="Table 19"/>
          <p:cNvGraphicFramePr>
            <a:graphicFrameLocks noGrp="1"/>
          </p:cNvGraphicFramePr>
          <p:nvPr>
            <p:extLst>
              <p:ext uri="{D42A27DB-BD31-4B8C-83A1-F6EECF244321}">
                <p14:modId xmlns:p14="http://schemas.microsoft.com/office/powerpoint/2010/main" val="754476350"/>
              </p:ext>
            </p:extLst>
          </p:nvPr>
        </p:nvGraphicFramePr>
        <p:xfrm>
          <a:off x="573206" y="2732027"/>
          <a:ext cx="6660107" cy="2376000"/>
        </p:xfrm>
        <a:graphic>
          <a:graphicData uri="http://schemas.openxmlformats.org/drawingml/2006/table">
            <a:tbl>
              <a:tblPr firstRow="1" bandRow="1">
                <a:tableStyleId>{5940675A-B579-460E-94D1-54222C63F5DA}</a:tableStyleId>
              </a:tblPr>
              <a:tblGrid>
                <a:gridCol w="1981135">
                  <a:extLst>
                    <a:ext uri="{9D8B030D-6E8A-4147-A177-3AD203B41FA5}">
                      <a16:colId xmlns="" xmlns:a16="http://schemas.microsoft.com/office/drawing/2014/main" val="20000"/>
                    </a:ext>
                  </a:extLst>
                </a:gridCol>
                <a:gridCol w="1219160">
                  <a:extLst>
                    <a:ext uri="{9D8B030D-6E8A-4147-A177-3AD203B41FA5}">
                      <a16:colId xmlns="" xmlns:a16="http://schemas.microsoft.com/office/drawing/2014/main" val="20001"/>
                    </a:ext>
                  </a:extLst>
                </a:gridCol>
                <a:gridCol w="1142963">
                  <a:extLst>
                    <a:ext uri="{9D8B030D-6E8A-4147-A177-3AD203B41FA5}">
                      <a16:colId xmlns="" xmlns:a16="http://schemas.microsoft.com/office/drawing/2014/main" val="20002"/>
                    </a:ext>
                  </a:extLst>
                </a:gridCol>
                <a:gridCol w="1066765">
                  <a:extLst>
                    <a:ext uri="{9D8B030D-6E8A-4147-A177-3AD203B41FA5}">
                      <a16:colId xmlns="" xmlns:a16="http://schemas.microsoft.com/office/drawing/2014/main" val="20003"/>
                    </a:ext>
                  </a:extLst>
                </a:gridCol>
                <a:gridCol w="1250084">
                  <a:extLst>
                    <a:ext uri="{9D8B030D-6E8A-4147-A177-3AD203B41FA5}">
                      <a16:colId xmlns="" xmlns:a16="http://schemas.microsoft.com/office/drawing/2014/main" val="20004"/>
                    </a:ext>
                  </a:extLst>
                </a:gridCol>
              </a:tblGrid>
              <a:tr h="396000">
                <a:tc>
                  <a:txBody>
                    <a:bodyPr/>
                    <a:lstStyle/>
                    <a:p>
                      <a:pPr algn="l"/>
                      <a:r>
                        <a:rPr lang="en-ZA" sz="1100" dirty="0" smtClean="0">
                          <a:latin typeface="Arial" panose="020B0604020202020204" pitchFamily="34" charset="0"/>
                          <a:cs typeface="Arial" panose="020B0604020202020204" pitchFamily="34" charset="0"/>
                        </a:rPr>
                        <a:t>RBIG schedule</a:t>
                      </a:r>
                      <a:r>
                        <a:rPr lang="en-ZA" sz="1100" baseline="0" dirty="0" smtClean="0">
                          <a:latin typeface="Arial" panose="020B0604020202020204" pitchFamily="34" charset="0"/>
                          <a:cs typeface="Arial" panose="020B0604020202020204" pitchFamily="34" charset="0"/>
                        </a:rPr>
                        <a:t> 6B</a:t>
                      </a:r>
                      <a:endParaRPr lang="en-ZA" sz="1100" b="1" dirty="0">
                        <a:latin typeface="Arial" panose="020B0604020202020204" pitchFamily="34" charset="0"/>
                        <a:cs typeface="Arial" panose="020B0604020202020204" pitchFamily="34" charset="0"/>
                      </a:endParaRPr>
                    </a:p>
                  </a:txBody>
                  <a:tcPr anchor="ctr"/>
                </a:tc>
                <a:tc>
                  <a:txBody>
                    <a:bodyPr/>
                    <a:lstStyle/>
                    <a:p>
                      <a:pPr marL="92075" marR="0" indent="0" algn="l" defTabSz="457200" rtl="0" eaLnBrk="1" fontAlgn="ctr" latinLnBrk="0" hangingPunct="1">
                        <a:lnSpc>
                          <a:spcPct val="100000"/>
                        </a:lnSpc>
                        <a:spcBef>
                          <a:spcPts val="0"/>
                        </a:spcBef>
                        <a:spcAft>
                          <a:spcPts val="0"/>
                        </a:spcAft>
                        <a:buClrTx/>
                        <a:buSzTx/>
                        <a:buFontTx/>
                        <a:buNone/>
                        <a:tabLst/>
                        <a:defRPr/>
                      </a:pPr>
                      <a:r>
                        <a:rPr lang="en-ZA" sz="1100" u="none" strike="noStrike" kern="1200" dirty="0" smtClean="0">
                          <a:effectLst/>
                          <a:latin typeface="Arial" panose="020B0604020202020204" pitchFamily="34" charset="0"/>
                          <a:cs typeface="Arial" panose="020B0604020202020204" pitchFamily="34" charset="0"/>
                        </a:rPr>
                        <a:t>737 716 000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620" marR="7620" marT="7620" marB="0" anchor="ctr"/>
                </a:tc>
                <a:tc>
                  <a:txBody>
                    <a:bodyPr/>
                    <a:lstStyle/>
                    <a:p>
                      <a:pPr marL="92075" indent="0" algn="l" fontAlgn="ctr"/>
                      <a:r>
                        <a:rPr lang="en-ZA" sz="1100" u="none" strike="noStrike" dirty="0" smtClean="0">
                          <a:effectLst/>
                          <a:latin typeface="Arial" panose="020B0604020202020204" pitchFamily="34" charset="0"/>
                          <a:cs typeface="Arial" panose="020B0604020202020204" pitchFamily="34" charset="0"/>
                        </a:rPr>
                        <a:t>601 960 000</a:t>
                      </a:r>
                      <a:endParaRPr lang="en-ZA" sz="11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92075" indent="0" algn="l" fontAlgn="ctr"/>
                      <a:r>
                        <a:rPr lang="en-ZA" sz="1100" u="none" strike="noStrike" dirty="0" smtClean="0">
                          <a:effectLst/>
                          <a:latin typeface="Arial" panose="020B0604020202020204" pitchFamily="34" charset="0"/>
                          <a:cs typeface="Arial" panose="020B0604020202020204" pitchFamily="34" charset="0"/>
                        </a:rPr>
                        <a:t>70</a:t>
                      </a:r>
                      <a:r>
                        <a:rPr lang="en-ZA" sz="1100" u="none" strike="noStrike" baseline="0" dirty="0" smtClean="0">
                          <a:effectLst/>
                          <a:latin typeface="Arial" panose="020B0604020202020204" pitchFamily="34" charset="0"/>
                          <a:cs typeface="Arial" panose="020B0604020202020204" pitchFamily="34" charset="0"/>
                        </a:rPr>
                        <a:t>1 898 000</a:t>
                      </a:r>
                      <a:endParaRPr lang="en-ZA" sz="11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92075" indent="0" algn="l" fontAlgn="ctr"/>
                      <a:r>
                        <a:rPr lang="en-ZA" sz="1100" u="none" strike="noStrike" baseline="0" dirty="0" smtClean="0">
                          <a:effectLst/>
                          <a:latin typeface="Arial" panose="020B0604020202020204" pitchFamily="34" charset="0"/>
                          <a:cs typeface="Arial" panose="020B0604020202020204" pitchFamily="34" charset="0"/>
                        </a:rPr>
                        <a:t>2 041 574 000</a:t>
                      </a:r>
                      <a:endParaRPr lang="en-ZA" sz="11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0002"/>
                  </a:ext>
                </a:extLst>
              </a:tr>
              <a:tr h="396000">
                <a:tc>
                  <a:txBody>
                    <a:bodyPr/>
                    <a:lstStyle/>
                    <a:p>
                      <a:pPr algn="l"/>
                      <a:r>
                        <a:rPr lang="en-ZA" sz="1100" dirty="0" smtClean="0">
                          <a:latin typeface="Arial" panose="020B0604020202020204" pitchFamily="34" charset="0"/>
                          <a:cs typeface="Arial" panose="020B0604020202020204" pitchFamily="34" charset="0"/>
                        </a:rPr>
                        <a:t>RBIG Schedule</a:t>
                      </a:r>
                      <a:r>
                        <a:rPr lang="en-ZA" sz="1100" baseline="0" dirty="0" smtClean="0">
                          <a:latin typeface="Arial" panose="020B0604020202020204" pitchFamily="34" charset="0"/>
                          <a:cs typeface="Arial" panose="020B0604020202020204" pitchFamily="34" charset="0"/>
                        </a:rPr>
                        <a:t> 5B</a:t>
                      </a:r>
                      <a:endParaRPr lang="en-ZA" sz="1100" b="1"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kern="1200" dirty="0" smtClean="0">
                          <a:effectLst/>
                          <a:latin typeface="Arial" panose="020B0604020202020204" pitchFamily="34" charset="0"/>
                          <a:cs typeface="Arial" panose="020B0604020202020204" pitchFamily="34" charset="0"/>
                        </a:rPr>
                        <a:t>219</a:t>
                      </a:r>
                      <a:r>
                        <a:rPr lang="en-ZA" sz="1100" u="none" strike="noStrike" kern="1200" baseline="0" dirty="0" smtClean="0">
                          <a:effectLst/>
                          <a:latin typeface="Arial" panose="020B0604020202020204" pitchFamily="34" charset="0"/>
                          <a:cs typeface="Arial" panose="020B0604020202020204" pitchFamily="34" charset="0"/>
                        </a:rPr>
                        <a:t> 608 000</a:t>
                      </a:r>
                      <a:endParaRPr lang="en-ZA" sz="1100" b="1"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209</a:t>
                      </a:r>
                      <a:r>
                        <a:rPr lang="en-ZA" sz="1100" u="none" strike="noStrike" kern="1200" baseline="0" dirty="0" smtClean="0">
                          <a:effectLst/>
                          <a:latin typeface="Arial" panose="020B0604020202020204" pitchFamily="34" charset="0"/>
                          <a:cs typeface="Arial" panose="020B0604020202020204" pitchFamily="34" charset="0"/>
                        </a:rPr>
                        <a:t> 608 000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206</a:t>
                      </a:r>
                      <a:r>
                        <a:rPr lang="en-ZA" sz="1100" u="none" strike="noStrike" kern="1200" baseline="0" dirty="0" smtClean="0">
                          <a:effectLst/>
                          <a:latin typeface="Arial" panose="020B0604020202020204" pitchFamily="34" charset="0"/>
                          <a:cs typeface="Arial" panose="020B0604020202020204" pitchFamily="34" charset="0"/>
                        </a:rPr>
                        <a:t> 790 000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   636 006 000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0003"/>
                  </a:ext>
                </a:extLst>
              </a:tr>
              <a:tr h="396000">
                <a:tc>
                  <a:txBody>
                    <a:bodyPr/>
                    <a:lstStyle/>
                    <a:p>
                      <a:pPr algn="l"/>
                      <a:r>
                        <a:rPr lang="en-ZA" sz="1100" dirty="0" smtClean="0">
                          <a:latin typeface="Arial" panose="020B0604020202020204" pitchFamily="34" charset="0"/>
                          <a:cs typeface="Arial" panose="020B0604020202020204" pitchFamily="34" charset="0"/>
                        </a:rPr>
                        <a:t>Drought (WSIG)</a:t>
                      </a:r>
                      <a:endParaRPr lang="en-ZA" sz="1100" b="1"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kern="1200" dirty="0" smtClean="0">
                          <a:effectLst/>
                          <a:latin typeface="Arial" panose="020B0604020202020204" pitchFamily="34" charset="0"/>
                          <a:cs typeface="Arial" panose="020B0604020202020204" pitchFamily="34" charset="0"/>
                        </a:rPr>
                        <a:t>130 840 000</a:t>
                      </a:r>
                      <a:endParaRPr lang="en-ZA" sz="1100" b="1"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   130</a:t>
                      </a:r>
                      <a:r>
                        <a:rPr lang="en-ZA" sz="1100" u="none" strike="noStrike" kern="1200" baseline="0" dirty="0" smtClean="0">
                          <a:effectLst/>
                          <a:latin typeface="Arial" panose="020B0604020202020204" pitchFamily="34" charset="0"/>
                          <a:cs typeface="Arial" panose="020B0604020202020204" pitchFamily="34" charset="0"/>
                        </a:rPr>
                        <a:t> 840 000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0004"/>
                  </a:ext>
                </a:extLst>
              </a:tr>
              <a:tr h="396000">
                <a:tc>
                  <a:txBody>
                    <a:bodyPr/>
                    <a:lstStyle/>
                    <a:p>
                      <a:pPr algn="l"/>
                      <a:r>
                        <a:rPr lang="en-ZA" sz="1100" dirty="0" smtClean="0">
                          <a:latin typeface="Arial" panose="020B0604020202020204" pitchFamily="34" charset="0"/>
                          <a:cs typeface="Arial" panose="020B0604020202020204" pitchFamily="34" charset="0"/>
                        </a:rPr>
                        <a:t>BEP(WSIG)  </a:t>
                      </a:r>
                      <a:endParaRPr lang="en-ZA" sz="1100" b="1"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kern="1200" dirty="0" smtClean="0">
                          <a:effectLst/>
                          <a:latin typeface="Arial" panose="020B0604020202020204" pitchFamily="34" charset="0"/>
                          <a:cs typeface="Arial" panose="020B0604020202020204" pitchFamily="34" charset="0"/>
                        </a:rPr>
                        <a:t>  82 038 000</a:t>
                      </a:r>
                      <a:endParaRPr lang="en-ZA" sz="1100" b="1"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     82 038 000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0005"/>
                  </a:ext>
                </a:extLst>
              </a:tr>
              <a:tr h="396000">
                <a:tc>
                  <a:txBody>
                    <a:bodyPr/>
                    <a:lstStyle/>
                    <a:p>
                      <a:pPr algn="l"/>
                      <a:r>
                        <a:rPr lang="en-ZA" sz="1100" dirty="0" smtClean="0">
                          <a:latin typeface="Arial" panose="020B0604020202020204" pitchFamily="34" charset="0"/>
                          <a:cs typeface="Arial" panose="020B0604020202020204" pitchFamily="34" charset="0"/>
                        </a:rPr>
                        <a:t>WSIG </a:t>
                      </a:r>
                      <a:endParaRPr lang="en-ZA" sz="1100" b="1" dirty="0">
                        <a:solidFill>
                          <a:schemeClr val="tx1"/>
                        </a:solidFill>
                        <a:latin typeface="Arial" panose="020B0604020202020204" pitchFamily="34" charset="0"/>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415</a:t>
                      </a:r>
                      <a:r>
                        <a:rPr lang="en-ZA" sz="1100" u="none" strike="noStrike" kern="1200" baseline="0" dirty="0" smtClean="0">
                          <a:effectLst/>
                          <a:latin typeface="Arial" panose="020B0604020202020204" pitchFamily="34" charset="0"/>
                          <a:cs typeface="Arial" panose="020B0604020202020204" pitchFamily="34" charset="0"/>
                        </a:rPr>
                        <a:t> 636 000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100" u="none" strike="noStrike" kern="1200" dirty="0" smtClean="0">
                          <a:effectLst/>
                          <a:latin typeface="Arial" panose="020B0604020202020204" pitchFamily="34" charset="0"/>
                          <a:cs typeface="Arial" panose="020B0604020202020204" pitchFamily="34" charset="0"/>
                        </a:rPr>
                        <a:t>  415 636 000</a:t>
                      </a:r>
                      <a:endParaRPr lang="en-Z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0006"/>
                  </a:ext>
                </a:extLst>
              </a:tr>
              <a:tr h="396000">
                <a:tc>
                  <a:txBody>
                    <a:bodyPr/>
                    <a:lstStyle/>
                    <a:p>
                      <a:pPr algn="l"/>
                      <a:r>
                        <a:rPr lang="en-ZA" sz="1200" b="1" dirty="0" smtClean="0">
                          <a:latin typeface="Arial" panose="020B0604020202020204" pitchFamily="34" charset="0"/>
                          <a:cs typeface="Arial" panose="020B0604020202020204" pitchFamily="34" charset="0"/>
                        </a:rPr>
                        <a:t>Total allocation in FS</a:t>
                      </a:r>
                      <a:endParaRPr lang="en-ZA" sz="1200" b="1" dirty="0">
                        <a:solidFill>
                          <a:schemeClr val="tx2">
                            <a:lumMod val="60000"/>
                            <a:lumOff val="40000"/>
                          </a:schemeClr>
                        </a:solidFill>
                        <a:latin typeface="Arial" panose="020B0604020202020204" pitchFamily="34" charset="0"/>
                        <a:cs typeface="Arial" panose="020B0604020202020204" pitchFamily="34" charset="0"/>
                      </a:endParaRPr>
                    </a:p>
                  </a:txBody>
                  <a:tcPr anchor="ctr"/>
                </a:tc>
                <a:tc>
                  <a:txBody>
                    <a:bodyPr/>
                    <a:lstStyle/>
                    <a:p>
                      <a:pPr marL="0" algn="l" defTabSz="457200" rtl="0" eaLnBrk="1" fontAlgn="ctr" latinLnBrk="0" hangingPunct="1"/>
                      <a:r>
                        <a:rPr lang="en-ZA" sz="1200" b="1" u="none" strike="noStrike" kern="1200" dirty="0" smtClean="0">
                          <a:effectLst/>
                          <a:latin typeface="Arial" panose="020B0604020202020204" pitchFamily="34" charset="0"/>
                          <a:cs typeface="Arial" panose="020B0604020202020204" pitchFamily="34" charset="0"/>
                        </a:rPr>
                        <a:t>1</a:t>
                      </a:r>
                      <a:r>
                        <a:rPr lang="en-ZA" sz="1200" b="1" u="none" strike="noStrike" kern="1200" baseline="0" dirty="0" smtClean="0">
                          <a:effectLst/>
                          <a:latin typeface="Arial" panose="020B0604020202020204" pitchFamily="34" charset="0"/>
                          <a:cs typeface="Arial" panose="020B0604020202020204" pitchFamily="34" charset="0"/>
                        </a:rPr>
                        <a:t> 585 838 000</a:t>
                      </a:r>
                      <a:endParaRPr lang="en-ZA" sz="1200" b="1" i="0" u="none" strike="noStrike" kern="1200" dirty="0" smtClean="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200" b="1" u="none" strike="noStrike" kern="1200" dirty="0" smtClean="0">
                          <a:effectLst/>
                          <a:latin typeface="Arial" panose="020B0604020202020204" pitchFamily="34" charset="0"/>
                          <a:cs typeface="Arial" panose="020B0604020202020204" pitchFamily="34" charset="0"/>
                        </a:rPr>
                        <a:t>811</a:t>
                      </a:r>
                      <a:r>
                        <a:rPr lang="en-ZA" sz="1200" b="1" u="none" strike="noStrike" kern="1200" baseline="0" dirty="0" smtClean="0">
                          <a:effectLst/>
                          <a:latin typeface="Arial" panose="020B0604020202020204" pitchFamily="34" charset="0"/>
                          <a:cs typeface="Arial" panose="020B0604020202020204" pitchFamily="34" charset="0"/>
                        </a:rPr>
                        <a:t> 568 000</a:t>
                      </a:r>
                      <a:endParaRPr lang="en-ZA" sz="1200" b="1" i="0" u="none" strike="noStrike"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200" b="1" u="none" strike="noStrike" kern="1200" dirty="0" smtClean="0">
                          <a:effectLst/>
                          <a:latin typeface="Arial" panose="020B0604020202020204" pitchFamily="34" charset="0"/>
                          <a:cs typeface="Arial" panose="020B0604020202020204" pitchFamily="34" charset="0"/>
                        </a:rPr>
                        <a:t>908</a:t>
                      </a:r>
                      <a:r>
                        <a:rPr lang="en-ZA" sz="1200" b="1" u="none" strike="noStrike" kern="1200" baseline="0" dirty="0" smtClean="0">
                          <a:effectLst/>
                          <a:latin typeface="Arial" panose="020B0604020202020204" pitchFamily="34" charset="0"/>
                          <a:cs typeface="Arial" panose="020B0604020202020204" pitchFamily="34" charset="0"/>
                        </a:rPr>
                        <a:t> 688 000</a:t>
                      </a:r>
                      <a:endParaRPr lang="en-ZA" sz="1200" b="1" i="0" u="none" strike="noStrike"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anchor="ctr"/>
                </a:tc>
                <a:tc>
                  <a:txBody>
                    <a:bodyPr/>
                    <a:lstStyle/>
                    <a:p>
                      <a:pPr marL="0" algn="l" defTabSz="457200" rtl="0" eaLnBrk="1" fontAlgn="ctr" latinLnBrk="0" hangingPunct="1"/>
                      <a:r>
                        <a:rPr lang="en-ZA" sz="1200" b="1" u="none" strike="noStrike" kern="1200" dirty="0" smtClean="0">
                          <a:effectLst/>
                          <a:latin typeface="Arial" panose="020B0604020202020204" pitchFamily="34" charset="0"/>
                          <a:cs typeface="Arial" panose="020B0604020202020204" pitchFamily="34" charset="0"/>
                        </a:rPr>
                        <a:t>3</a:t>
                      </a:r>
                      <a:r>
                        <a:rPr lang="en-ZA" sz="1200" b="1" u="none" strike="noStrike" kern="1200" baseline="0" dirty="0" smtClean="0">
                          <a:effectLst/>
                          <a:latin typeface="Arial" panose="020B0604020202020204" pitchFamily="34" charset="0"/>
                          <a:cs typeface="Arial" panose="020B0604020202020204" pitchFamily="34" charset="0"/>
                        </a:rPr>
                        <a:t> 306 094 000</a:t>
                      </a:r>
                      <a:endParaRPr lang="en-ZA" sz="1200" b="1" i="0" u="none" strike="noStrike"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0007"/>
                  </a:ext>
                </a:extLst>
              </a:tr>
            </a:tbl>
          </a:graphicData>
        </a:graphic>
      </p:graphicFrame>
      <p:sp>
        <p:nvSpPr>
          <p:cNvPr id="21" name="Title 1"/>
          <p:cNvSpPr txBox="1">
            <a:spLocks/>
          </p:cNvSpPr>
          <p:nvPr/>
        </p:nvSpPr>
        <p:spPr bwMode="auto">
          <a:xfrm>
            <a:off x="259393" y="860165"/>
            <a:ext cx="8301236" cy="792162"/>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Arial" panose="020B0604020202020204" pitchFamily="34" charset="0"/>
                <a:ea typeface="MS PGothic" pitchFamily="34" charset="-128"/>
                <a:cs typeface="Arial" panose="020B0604020202020204" pitchFamily="34"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dirty="0" smtClean="0">
                <a:solidFill>
                  <a:schemeClr val="bg1"/>
                </a:solidFill>
                <a:ea typeface="ＭＳ Ｐゴシック" panose="020B0600070205080204" pitchFamily="34" charset="-128"/>
              </a:rPr>
              <a:t>Overall </a:t>
            </a:r>
            <a:r>
              <a:rPr lang="en-ZA" sz="3200" dirty="0">
                <a:solidFill>
                  <a:schemeClr val="bg1"/>
                </a:solidFill>
              </a:rPr>
              <a:t>funding allocation for </a:t>
            </a:r>
            <a:r>
              <a:rPr lang="en-ZA" altLang="en-US" sz="3200" dirty="0" smtClean="0">
                <a:solidFill>
                  <a:schemeClr val="bg1"/>
                </a:solidFill>
                <a:ea typeface="ＭＳ Ｐゴシック" panose="020B0600070205080204" pitchFamily="34" charset="-128"/>
              </a:rPr>
              <a:t> </a:t>
            </a:r>
            <a:r>
              <a:rPr lang="en-ZA" altLang="en-US" sz="3200" dirty="0" err="1" smtClean="0">
                <a:solidFill>
                  <a:schemeClr val="bg1"/>
                </a:solidFill>
                <a:ea typeface="ＭＳ Ｐゴシック" panose="020B0600070205080204" pitchFamily="34" charset="-128"/>
              </a:rPr>
              <a:t>MTEF</a:t>
            </a:r>
            <a:r>
              <a:rPr lang="en-ZA" altLang="en-US" sz="3200" dirty="0" smtClean="0">
                <a:solidFill>
                  <a:schemeClr val="bg1"/>
                </a:solidFill>
                <a:latin typeface="+mj-lt"/>
                <a:ea typeface="ＭＳ Ｐゴシック" panose="020B0600070205080204" pitchFamily="34" charset="-128"/>
              </a:rPr>
              <a:t> </a:t>
            </a:r>
          </a:p>
        </p:txBody>
      </p:sp>
    </p:spTree>
    <p:extLst>
      <p:ext uri="{BB962C8B-B14F-4D97-AF65-F5344CB8AC3E}">
        <p14:creationId xmlns:p14="http://schemas.microsoft.com/office/powerpoint/2010/main" val="265927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6"/>
            <a:ext cx="8229600" cy="1143000"/>
          </a:xfrm>
        </p:spPr>
        <p:txBody>
          <a:bodyPr/>
          <a:lstStyle/>
          <a:p>
            <a:r>
              <a:rPr lang="en-ZA" sz="3600" dirty="0" smtClean="0"/>
              <a:t>2020/21 grant allocation administered by the Province </a:t>
            </a:r>
            <a:endParaRPr lang="en-ZA" sz="36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16</a:t>
            </a:fld>
            <a:endParaRPr lang="en-US" altLang="en-US" dirty="0">
              <a:solidFill>
                <a:prstClr val="black"/>
              </a:solidFill>
              <a:ea typeface="+mn-ea"/>
            </a:endParaRPr>
          </a:p>
        </p:txBody>
      </p:sp>
      <p:grpSp>
        <p:nvGrpSpPr>
          <p:cNvPr id="5" name="Group 4"/>
          <p:cNvGrpSpPr/>
          <p:nvPr/>
        </p:nvGrpSpPr>
        <p:grpSpPr>
          <a:xfrm>
            <a:off x="0" y="1166775"/>
            <a:ext cx="9143999" cy="4893331"/>
            <a:chOff x="0" y="33737"/>
            <a:chExt cx="9113839" cy="6763246"/>
          </a:xfrm>
        </p:grpSpPr>
        <p:sp>
          <p:nvSpPr>
            <p:cNvPr id="6" name="Oval Callout 5"/>
            <p:cNvSpPr/>
            <p:nvPr/>
          </p:nvSpPr>
          <p:spPr>
            <a:xfrm>
              <a:off x="4267200" y="838200"/>
              <a:ext cx="2895600" cy="838200"/>
            </a:xfrm>
            <a:prstGeom prst="wedgeEllipseCallout">
              <a:avLst>
                <a:gd name="adj1" fmla="val -107727"/>
                <a:gd name="adj2" fmla="val 3048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Difference is </a:t>
              </a:r>
              <a:r>
                <a:rPr kumimoji="0" lang="en-ZA" sz="1600" b="0" i="0" u="none" strike="noStrike" kern="1200" cap="none" spc="0" normalizeH="0" baseline="0" noProof="0" dirty="0" err="1">
                  <a:ln>
                    <a:noFill/>
                  </a:ln>
                  <a:solidFill>
                    <a:prstClr val="black"/>
                  </a:solidFill>
                  <a:effectLst/>
                  <a:uLnTx/>
                  <a:uFillTx/>
                  <a:latin typeface="Calibri"/>
                  <a:ea typeface="+mn-ea"/>
                  <a:cs typeface="+mn-cs"/>
                </a:rPr>
                <a:t>MWIG</a:t>
              </a:r>
              <a:r>
                <a:rPr kumimoji="0" lang="en-ZA" sz="1600" b="0" i="0" u="none" strike="noStrike" kern="1200" cap="none" spc="0" normalizeH="0" baseline="0" noProof="0" dirty="0">
                  <a:ln>
                    <a:noFill/>
                  </a:ln>
                  <a:solidFill>
                    <a:prstClr val="black"/>
                  </a:solidFill>
                  <a:effectLst/>
                  <a:uLnTx/>
                  <a:uFillTx/>
                  <a:latin typeface="Calibri"/>
                  <a:ea typeface="+mn-ea"/>
                  <a:cs typeface="+mn-cs"/>
                </a:rPr>
                <a:t> focuses on projects linked to backlogs</a:t>
              </a:r>
            </a:p>
          </p:txBody>
        </p:sp>
        <p:grpSp>
          <p:nvGrpSpPr>
            <p:cNvPr id="7" name="Group 4"/>
            <p:cNvGrpSpPr>
              <a:grpSpLocks noChangeAspect="1"/>
            </p:cNvGrpSpPr>
            <p:nvPr/>
          </p:nvGrpSpPr>
          <p:grpSpPr bwMode="auto">
            <a:xfrm>
              <a:off x="71307" y="86627"/>
              <a:ext cx="9042532" cy="6710356"/>
              <a:chOff x="-46" y="71"/>
              <a:chExt cx="5812" cy="4287"/>
            </a:xfrm>
          </p:grpSpPr>
          <p:grpSp>
            <p:nvGrpSpPr>
              <p:cNvPr id="21" name="Group 205"/>
              <p:cNvGrpSpPr>
                <a:grpSpLocks/>
              </p:cNvGrpSpPr>
              <p:nvPr/>
            </p:nvGrpSpPr>
            <p:grpSpPr bwMode="auto">
              <a:xfrm>
                <a:off x="-46" y="71"/>
                <a:ext cx="5812" cy="4287"/>
                <a:chOff x="-46" y="71"/>
                <a:chExt cx="5812" cy="4287"/>
              </a:xfrm>
            </p:grpSpPr>
            <p:sp>
              <p:nvSpPr>
                <p:cNvPr id="183" name="Rectangle 8"/>
                <p:cNvSpPr>
                  <a:spLocks noChangeArrowheads="1"/>
                </p:cNvSpPr>
                <p:nvPr/>
              </p:nvSpPr>
              <p:spPr bwMode="auto">
                <a:xfrm>
                  <a:off x="1026" y="408"/>
                  <a:ext cx="846" cy="3096"/>
                </a:xfrm>
                <a:prstGeom prst="rect">
                  <a:avLst/>
                </a:prstGeom>
                <a:solidFill>
                  <a:srgbClr val="EBF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4" name="Rectangle 9"/>
                <p:cNvSpPr>
                  <a:spLocks noChangeArrowheads="1"/>
                </p:cNvSpPr>
                <p:nvPr/>
              </p:nvSpPr>
              <p:spPr bwMode="auto">
                <a:xfrm>
                  <a:off x="1823" y="415"/>
                  <a:ext cx="802" cy="3100"/>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5" name="Rectangle 10"/>
                <p:cNvSpPr>
                  <a:spLocks noChangeArrowheads="1"/>
                </p:cNvSpPr>
                <p:nvPr/>
              </p:nvSpPr>
              <p:spPr bwMode="auto">
                <a:xfrm>
                  <a:off x="2619" y="408"/>
                  <a:ext cx="802" cy="3098"/>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6" name="Rectangle 11"/>
                <p:cNvSpPr>
                  <a:spLocks noChangeArrowheads="1"/>
                </p:cNvSpPr>
                <p:nvPr/>
              </p:nvSpPr>
              <p:spPr bwMode="auto">
                <a:xfrm>
                  <a:off x="3415" y="408"/>
                  <a:ext cx="802" cy="309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7" name="Rectangle 12"/>
                <p:cNvSpPr>
                  <a:spLocks noChangeArrowheads="1"/>
                </p:cNvSpPr>
                <p:nvPr/>
              </p:nvSpPr>
              <p:spPr bwMode="auto">
                <a:xfrm>
                  <a:off x="4211" y="408"/>
                  <a:ext cx="1151" cy="309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8" name="Rectangle 13"/>
                <p:cNvSpPr>
                  <a:spLocks noChangeArrowheads="1"/>
                </p:cNvSpPr>
                <p:nvPr/>
              </p:nvSpPr>
              <p:spPr bwMode="auto">
                <a:xfrm>
                  <a:off x="342" y="3501"/>
                  <a:ext cx="684" cy="466"/>
                </a:xfrm>
                <a:prstGeom prst="rect">
                  <a:avLst/>
                </a:prstGeom>
                <a:solidFill>
                  <a:srgbClr val="FDE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9" name="Rectangle 14"/>
                <p:cNvSpPr>
                  <a:spLocks noChangeArrowheads="1"/>
                </p:cNvSpPr>
                <p:nvPr/>
              </p:nvSpPr>
              <p:spPr bwMode="auto">
                <a:xfrm>
                  <a:off x="1020" y="3501"/>
                  <a:ext cx="809" cy="466"/>
                </a:xfrm>
                <a:prstGeom prst="rect">
                  <a:avLst/>
                </a:prstGeom>
                <a:solidFill>
                  <a:srgbClr val="EBF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0" name="Rectangle 15"/>
                <p:cNvSpPr>
                  <a:spLocks noChangeArrowheads="1"/>
                </p:cNvSpPr>
                <p:nvPr/>
              </p:nvSpPr>
              <p:spPr bwMode="auto">
                <a:xfrm>
                  <a:off x="1823" y="3501"/>
                  <a:ext cx="802" cy="466"/>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1" name="Rectangle 16"/>
                <p:cNvSpPr>
                  <a:spLocks noChangeArrowheads="1"/>
                </p:cNvSpPr>
                <p:nvPr/>
              </p:nvSpPr>
              <p:spPr bwMode="auto">
                <a:xfrm>
                  <a:off x="2619" y="3501"/>
                  <a:ext cx="802" cy="444"/>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2" name="Rectangle 17"/>
                <p:cNvSpPr>
                  <a:spLocks noChangeArrowheads="1"/>
                </p:cNvSpPr>
                <p:nvPr/>
              </p:nvSpPr>
              <p:spPr bwMode="auto">
                <a:xfrm>
                  <a:off x="3415" y="3501"/>
                  <a:ext cx="802" cy="46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3" name="Rectangle 18"/>
                <p:cNvSpPr>
                  <a:spLocks noChangeArrowheads="1"/>
                </p:cNvSpPr>
                <p:nvPr/>
              </p:nvSpPr>
              <p:spPr bwMode="auto">
                <a:xfrm>
                  <a:off x="4211" y="3501"/>
                  <a:ext cx="1151" cy="466"/>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4" name="Rectangle 19"/>
                <p:cNvSpPr>
                  <a:spLocks noChangeArrowheads="1"/>
                </p:cNvSpPr>
                <p:nvPr/>
              </p:nvSpPr>
              <p:spPr bwMode="auto">
                <a:xfrm>
                  <a:off x="336" y="4108"/>
                  <a:ext cx="19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5" name="Rectangle 20"/>
                <p:cNvSpPr>
                  <a:spLocks noChangeArrowheads="1"/>
                </p:cNvSpPr>
                <p:nvPr/>
              </p:nvSpPr>
              <p:spPr bwMode="auto">
                <a:xfrm>
                  <a:off x="336" y="4114"/>
                  <a:ext cx="193" cy="5"/>
                </a:xfrm>
                <a:prstGeom prst="rect">
                  <a:avLst/>
                </a:prstGeom>
                <a:solidFill>
                  <a:srgbClr val="F4F7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6" name="Rectangle 21"/>
                <p:cNvSpPr>
                  <a:spLocks noChangeArrowheads="1"/>
                </p:cNvSpPr>
                <p:nvPr/>
              </p:nvSpPr>
              <p:spPr bwMode="auto">
                <a:xfrm>
                  <a:off x="336" y="4119"/>
                  <a:ext cx="193" cy="6"/>
                </a:xfrm>
                <a:prstGeom prst="rect">
                  <a:avLst/>
                </a:prstGeom>
                <a:solidFill>
                  <a:srgbClr val="E9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7" name="Rectangle 22"/>
                <p:cNvSpPr>
                  <a:spLocks noChangeArrowheads="1"/>
                </p:cNvSpPr>
                <p:nvPr/>
              </p:nvSpPr>
              <p:spPr bwMode="auto">
                <a:xfrm>
                  <a:off x="336" y="4125"/>
                  <a:ext cx="193" cy="5"/>
                </a:xfrm>
                <a:prstGeom prst="rect">
                  <a:avLst/>
                </a:prstGeom>
                <a:solidFill>
                  <a:srgbClr val="DEE7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8" name="Rectangle 23"/>
                <p:cNvSpPr>
                  <a:spLocks noChangeArrowheads="1"/>
                </p:cNvSpPr>
                <p:nvPr/>
              </p:nvSpPr>
              <p:spPr bwMode="auto">
                <a:xfrm>
                  <a:off x="336" y="4130"/>
                  <a:ext cx="193" cy="6"/>
                </a:xfrm>
                <a:prstGeom prst="rect">
                  <a:avLst/>
                </a:prstGeom>
                <a:solidFill>
                  <a:srgbClr val="D3E0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99" name="Rectangle 24"/>
                <p:cNvSpPr>
                  <a:spLocks noChangeArrowheads="1"/>
                </p:cNvSpPr>
                <p:nvPr/>
              </p:nvSpPr>
              <p:spPr bwMode="auto">
                <a:xfrm>
                  <a:off x="336" y="4136"/>
                  <a:ext cx="193" cy="6"/>
                </a:xfrm>
                <a:prstGeom prst="rect">
                  <a:avLst/>
                </a:prstGeom>
                <a:solidFill>
                  <a:srgbClr val="C8D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0" name="Rectangle 26"/>
                <p:cNvSpPr>
                  <a:spLocks noChangeArrowheads="1"/>
                </p:cNvSpPr>
                <p:nvPr/>
              </p:nvSpPr>
              <p:spPr bwMode="auto">
                <a:xfrm>
                  <a:off x="336" y="4147"/>
                  <a:ext cx="193" cy="6"/>
                </a:xfrm>
                <a:prstGeom prst="rect">
                  <a:avLst/>
                </a:prstGeom>
                <a:solidFill>
                  <a:srgbClr val="B2C8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1" name="Rectangle 27"/>
                <p:cNvSpPr>
                  <a:spLocks noChangeArrowheads="1"/>
                </p:cNvSpPr>
                <p:nvPr/>
              </p:nvSpPr>
              <p:spPr bwMode="auto">
                <a:xfrm>
                  <a:off x="336" y="4153"/>
                  <a:ext cx="193" cy="6"/>
                </a:xfrm>
                <a:prstGeom prst="rect">
                  <a:avLst/>
                </a:prstGeom>
                <a:solidFill>
                  <a:srgbClr val="A7C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2" name="Rectangle 28"/>
                <p:cNvSpPr>
                  <a:spLocks noChangeArrowheads="1"/>
                </p:cNvSpPr>
                <p:nvPr/>
              </p:nvSpPr>
              <p:spPr bwMode="auto">
                <a:xfrm>
                  <a:off x="336" y="4159"/>
                  <a:ext cx="193" cy="5"/>
                </a:xfrm>
                <a:prstGeom prst="rect">
                  <a:avLst/>
                </a:prstGeom>
                <a:solidFill>
                  <a:srgbClr val="9CB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3" name="Rectangle 29"/>
                <p:cNvSpPr>
                  <a:spLocks noChangeArrowheads="1"/>
                </p:cNvSpPr>
                <p:nvPr/>
              </p:nvSpPr>
              <p:spPr bwMode="auto">
                <a:xfrm>
                  <a:off x="336" y="4164"/>
                  <a:ext cx="193" cy="6"/>
                </a:xfrm>
                <a:prstGeom prst="rect">
                  <a:avLst/>
                </a:prstGeom>
                <a:solidFill>
                  <a:srgbClr val="91B0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4" name="Rectangle 30"/>
                <p:cNvSpPr>
                  <a:spLocks noChangeArrowheads="1"/>
                </p:cNvSpPr>
                <p:nvPr/>
              </p:nvSpPr>
              <p:spPr bwMode="auto">
                <a:xfrm>
                  <a:off x="336" y="4170"/>
                  <a:ext cx="193" cy="5"/>
                </a:xfrm>
                <a:prstGeom prst="rect">
                  <a:avLst/>
                </a:prstGeom>
                <a:solidFill>
                  <a:srgbClr val="86A8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5" name="Rectangle 31"/>
                <p:cNvSpPr>
                  <a:spLocks noChangeArrowheads="1"/>
                </p:cNvSpPr>
                <p:nvPr/>
              </p:nvSpPr>
              <p:spPr bwMode="auto">
                <a:xfrm>
                  <a:off x="336" y="4175"/>
                  <a:ext cx="193" cy="6"/>
                </a:xfrm>
                <a:prstGeom prst="rect">
                  <a:avLst/>
                </a:prstGeom>
                <a:solidFill>
                  <a:srgbClr val="7BA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6" name="Rectangle 32"/>
                <p:cNvSpPr>
                  <a:spLocks noChangeArrowheads="1"/>
                </p:cNvSpPr>
                <p:nvPr/>
              </p:nvSpPr>
              <p:spPr bwMode="auto">
                <a:xfrm>
                  <a:off x="336" y="4181"/>
                  <a:ext cx="193" cy="6"/>
                </a:xfrm>
                <a:prstGeom prst="rect">
                  <a:avLst/>
                </a:prstGeom>
                <a:solidFill>
                  <a:srgbClr val="709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7" name="Rectangle 33"/>
                <p:cNvSpPr>
                  <a:spLocks noChangeArrowheads="1"/>
                </p:cNvSpPr>
                <p:nvPr/>
              </p:nvSpPr>
              <p:spPr bwMode="auto">
                <a:xfrm>
                  <a:off x="336" y="4187"/>
                  <a:ext cx="193" cy="5"/>
                </a:xfrm>
                <a:prstGeom prst="rect">
                  <a:avLst/>
                </a:prstGeom>
                <a:solidFill>
                  <a:srgbClr val="6591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8" name="Rectangle 34"/>
                <p:cNvSpPr>
                  <a:spLocks noChangeArrowheads="1"/>
                </p:cNvSpPr>
                <p:nvPr/>
              </p:nvSpPr>
              <p:spPr bwMode="auto">
                <a:xfrm>
                  <a:off x="336" y="4192"/>
                  <a:ext cx="193" cy="6"/>
                </a:xfrm>
                <a:prstGeom prst="rect">
                  <a:avLst/>
                </a:prstGeom>
                <a:solidFill>
                  <a:srgbClr val="5A8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09" name="Rectangle 36"/>
                <p:cNvSpPr>
                  <a:spLocks noChangeArrowheads="1"/>
                </p:cNvSpPr>
                <p:nvPr/>
              </p:nvSpPr>
              <p:spPr bwMode="auto">
                <a:xfrm>
                  <a:off x="491" y="3568"/>
                  <a:ext cx="49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t>Quick fix </a:t>
                  </a: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0" name="Rectangle 37"/>
                <p:cNvSpPr>
                  <a:spLocks noChangeArrowheads="1"/>
                </p:cNvSpPr>
                <p:nvPr/>
              </p:nvSpPr>
              <p:spPr bwMode="auto">
                <a:xfrm>
                  <a:off x="467" y="3681"/>
                  <a:ext cx="53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t>Technical </a:t>
                  </a: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1" name="Rectangle 38"/>
                <p:cNvSpPr>
                  <a:spLocks noChangeArrowheads="1"/>
                </p:cNvSpPr>
                <p:nvPr/>
              </p:nvSpPr>
              <p:spPr bwMode="auto">
                <a:xfrm>
                  <a:off x="479" y="3793"/>
                  <a:ext cx="49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t>solutions</a:t>
                  </a: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2" name="Rectangle 39"/>
                <p:cNvSpPr>
                  <a:spLocks noChangeArrowheads="1"/>
                </p:cNvSpPr>
                <p:nvPr/>
              </p:nvSpPr>
              <p:spPr bwMode="auto">
                <a:xfrm>
                  <a:off x="1126" y="3621"/>
                  <a:ext cx="6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Refurbishment </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3" name="Rectangle 40"/>
                <p:cNvSpPr>
                  <a:spLocks noChangeArrowheads="1"/>
                </p:cNvSpPr>
                <p:nvPr/>
              </p:nvSpPr>
              <p:spPr bwMode="auto">
                <a:xfrm>
                  <a:off x="1126" y="3681"/>
                  <a:ext cx="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 </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4" name="Rectangle 41"/>
                <p:cNvSpPr>
                  <a:spLocks noChangeArrowheads="1"/>
                </p:cNvSpPr>
                <p:nvPr/>
              </p:nvSpPr>
              <p:spPr bwMode="auto">
                <a:xfrm>
                  <a:off x="1178" y="3743"/>
                  <a:ext cx="39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WC/WDM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5" name="Rectangle 42"/>
                <p:cNvSpPr>
                  <a:spLocks noChangeArrowheads="1"/>
                </p:cNvSpPr>
                <p:nvPr/>
              </p:nvSpPr>
              <p:spPr bwMode="auto">
                <a:xfrm>
                  <a:off x="1872" y="3681"/>
                  <a:ext cx="79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RETICULATION</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6" name="Rectangle 43"/>
                <p:cNvSpPr>
                  <a:spLocks noChangeArrowheads="1"/>
                </p:cNvSpPr>
                <p:nvPr/>
              </p:nvSpPr>
              <p:spPr bwMode="auto">
                <a:xfrm>
                  <a:off x="4342" y="3681"/>
                  <a:ext cx="10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t>WATER RESOURCE</a:t>
                  </a: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7" name="Rectangle 44"/>
                <p:cNvSpPr>
                  <a:spLocks noChangeArrowheads="1"/>
                </p:cNvSpPr>
                <p:nvPr/>
              </p:nvSpPr>
              <p:spPr bwMode="auto">
                <a:xfrm>
                  <a:off x="3539" y="3624"/>
                  <a:ext cx="5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REGIONAL </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8" name="Rectangle 45"/>
                <p:cNvSpPr>
                  <a:spLocks noChangeArrowheads="1"/>
                </p:cNvSpPr>
                <p:nvPr/>
              </p:nvSpPr>
              <p:spPr bwMode="auto">
                <a:xfrm>
                  <a:off x="3689" y="3737"/>
                  <a:ext cx="33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t>BULK</a:t>
                  </a: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19" name="Rectangle 46"/>
                <p:cNvSpPr>
                  <a:spLocks noChangeArrowheads="1"/>
                </p:cNvSpPr>
                <p:nvPr/>
              </p:nvSpPr>
              <p:spPr bwMode="auto">
                <a:xfrm>
                  <a:off x="361" y="195"/>
                  <a:ext cx="5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20" name="Rectangle 47"/>
                <p:cNvSpPr>
                  <a:spLocks noChangeArrowheads="1"/>
                </p:cNvSpPr>
                <p:nvPr/>
              </p:nvSpPr>
              <p:spPr bwMode="auto">
                <a:xfrm>
                  <a:off x="255" y="3399"/>
                  <a:ext cx="5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21" name="Rectangle 48"/>
                <p:cNvSpPr>
                  <a:spLocks noChangeArrowheads="1"/>
                </p:cNvSpPr>
                <p:nvPr/>
              </p:nvSpPr>
              <p:spPr bwMode="auto">
                <a:xfrm>
                  <a:off x="2886" y="3681"/>
                  <a:ext cx="33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BULK</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222" name="Line 51"/>
                <p:cNvSpPr>
                  <a:spLocks noChangeShapeType="1"/>
                </p:cNvSpPr>
                <p:nvPr/>
              </p:nvSpPr>
              <p:spPr bwMode="auto">
                <a:xfrm>
                  <a:off x="0" y="183"/>
                  <a:ext cx="34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3" name="Rectangle 52"/>
                <p:cNvSpPr>
                  <a:spLocks noChangeArrowheads="1"/>
                </p:cNvSpPr>
                <p:nvPr/>
              </p:nvSpPr>
              <p:spPr bwMode="auto">
                <a:xfrm>
                  <a:off x="0" y="183"/>
                  <a:ext cx="342"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4" name="Line 53"/>
                <p:cNvSpPr>
                  <a:spLocks noChangeShapeType="1"/>
                </p:cNvSpPr>
                <p:nvPr/>
              </p:nvSpPr>
              <p:spPr bwMode="auto">
                <a:xfrm>
                  <a:off x="342"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5" name="Rectangle 54"/>
                <p:cNvSpPr>
                  <a:spLocks noChangeArrowheads="1"/>
                </p:cNvSpPr>
                <p:nvPr/>
              </p:nvSpPr>
              <p:spPr bwMode="auto">
                <a:xfrm>
                  <a:off x="342"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6" name="Line 55"/>
                <p:cNvSpPr>
                  <a:spLocks noChangeShapeType="1"/>
                </p:cNvSpPr>
                <p:nvPr/>
              </p:nvSpPr>
              <p:spPr bwMode="auto">
                <a:xfrm>
                  <a:off x="348" y="1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7" name="Rectangle 56"/>
                <p:cNvSpPr>
                  <a:spLocks noChangeArrowheads="1"/>
                </p:cNvSpPr>
                <p:nvPr/>
              </p:nvSpPr>
              <p:spPr bwMode="auto">
                <a:xfrm>
                  <a:off x="348" y="183"/>
                  <a:ext cx="54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8" name="Line 57"/>
                <p:cNvSpPr>
                  <a:spLocks noChangeShapeType="1"/>
                </p:cNvSpPr>
                <p:nvPr/>
              </p:nvSpPr>
              <p:spPr bwMode="auto">
                <a:xfrm>
                  <a:off x="5754"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29" name="Rectangle 58"/>
                <p:cNvSpPr>
                  <a:spLocks noChangeArrowheads="1"/>
                </p:cNvSpPr>
                <p:nvPr/>
              </p:nvSpPr>
              <p:spPr bwMode="auto">
                <a:xfrm>
                  <a:off x="5754"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0" name="Line 59"/>
                <p:cNvSpPr>
                  <a:spLocks noChangeShapeType="1"/>
                </p:cNvSpPr>
                <p:nvPr/>
              </p:nvSpPr>
              <p:spPr bwMode="auto">
                <a:xfrm>
                  <a:off x="0" y="296"/>
                  <a:ext cx="34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1" name="Rectangle 60"/>
                <p:cNvSpPr>
                  <a:spLocks noChangeArrowheads="1"/>
                </p:cNvSpPr>
                <p:nvPr/>
              </p:nvSpPr>
              <p:spPr bwMode="auto">
                <a:xfrm>
                  <a:off x="0" y="296"/>
                  <a:ext cx="342"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2" name="Line 61"/>
                <p:cNvSpPr>
                  <a:spLocks noChangeShapeType="1"/>
                </p:cNvSpPr>
                <p:nvPr/>
              </p:nvSpPr>
              <p:spPr bwMode="auto">
                <a:xfrm>
                  <a:off x="342" y="183"/>
                  <a:ext cx="0" cy="1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3" name="Rectangle 62"/>
                <p:cNvSpPr>
                  <a:spLocks noChangeArrowheads="1"/>
                </p:cNvSpPr>
                <p:nvPr/>
              </p:nvSpPr>
              <p:spPr bwMode="auto">
                <a:xfrm>
                  <a:off x="342" y="183"/>
                  <a:ext cx="6" cy="1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4" name="Line 63"/>
                <p:cNvSpPr>
                  <a:spLocks noChangeShapeType="1"/>
                </p:cNvSpPr>
                <p:nvPr/>
              </p:nvSpPr>
              <p:spPr bwMode="auto">
                <a:xfrm>
                  <a:off x="529" y="71"/>
                  <a:ext cx="0" cy="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5" name="Rectangle 64"/>
                <p:cNvSpPr>
                  <a:spLocks noChangeArrowheads="1"/>
                </p:cNvSpPr>
                <p:nvPr/>
              </p:nvSpPr>
              <p:spPr bwMode="auto">
                <a:xfrm>
                  <a:off x="529" y="7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6" name="Line 65"/>
                <p:cNvSpPr>
                  <a:spLocks noChangeShapeType="1"/>
                </p:cNvSpPr>
                <p:nvPr/>
              </p:nvSpPr>
              <p:spPr bwMode="auto">
                <a:xfrm>
                  <a:off x="790" y="71"/>
                  <a:ext cx="0" cy="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7" name="Rectangle 66"/>
                <p:cNvSpPr>
                  <a:spLocks noChangeArrowheads="1"/>
                </p:cNvSpPr>
                <p:nvPr/>
              </p:nvSpPr>
              <p:spPr bwMode="auto">
                <a:xfrm>
                  <a:off x="790" y="7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8" name="Line 67"/>
                <p:cNvSpPr>
                  <a:spLocks noChangeShapeType="1"/>
                </p:cNvSpPr>
                <p:nvPr/>
              </p:nvSpPr>
              <p:spPr bwMode="auto">
                <a:xfrm>
                  <a:off x="1020" y="71"/>
                  <a:ext cx="0" cy="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9" name="Rectangle 68"/>
                <p:cNvSpPr>
                  <a:spLocks noChangeArrowheads="1"/>
                </p:cNvSpPr>
                <p:nvPr/>
              </p:nvSpPr>
              <p:spPr bwMode="auto">
                <a:xfrm>
                  <a:off x="1020" y="7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0" name="Line 69"/>
                <p:cNvSpPr>
                  <a:spLocks noChangeShapeType="1"/>
                </p:cNvSpPr>
                <p:nvPr/>
              </p:nvSpPr>
              <p:spPr bwMode="auto">
                <a:xfrm>
                  <a:off x="1418"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1" name="Rectangle 70"/>
                <p:cNvSpPr>
                  <a:spLocks noChangeArrowheads="1"/>
                </p:cNvSpPr>
                <p:nvPr/>
              </p:nvSpPr>
              <p:spPr bwMode="auto">
                <a:xfrm>
                  <a:off x="1418"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2" name="Line 71"/>
                <p:cNvSpPr>
                  <a:spLocks noChangeShapeType="1"/>
                </p:cNvSpPr>
                <p:nvPr/>
              </p:nvSpPr>
              <p:spPr bwMode="auto">
                <a:xfrm>
                  <a:off x="1823"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3" name="Rectangle 72"/>
                <p:cNvSpPr>
                  <a:spLocks noChangeArrowheads="1"/>
                </p:cNvSpPr>
                <p:nvPr/>
              </p:nvSpPr>
              <p:spPr bwMode="auto">
                <a:xfrm>
                  <a:off x="1823"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4" name="Line 73"/>
                <p:cNvSpPr>
                  <a:spLocks noChangeShapeType="1"/>
                </p:cNvSpPr>
                <p:nvPr/>
              </p:nvSpPr>
              <p:spPr bwMode="auto">
                <a:xfrm>
                  <a:off x="2221"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5" name="Rectangle 74"/>
                <p:cNvSpPr>
                  <a:spLocks noChangeArrowheads="1"/>
                </p:cNvSpPr>
                <p:nvPr/>
              </p:nvSpPr>
              <p:spPr bwMode="auto">
                <a:xfrm>
                  <a:off x="2221"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6" name="Line 75"/>
                <p:cNvSpPr>
                  <a:spLocks noChangeShapeType="1"/>
                </p:cNvSpPr>
                <p:nvPr/>
              </p:nvSpPr>
              <p:spPr bwMode="auto">
                <a:xfrm>
                  <a:off x="2619"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7" name="Rectangle 76"/>
                <p:cNvSpPr>
                  <a:spLocks noChangeArrowheads="1"/>
                </p:cNvSpPr>
                <p:nvPr/>
              </p:nvSpPr>
              <p:spPr bwMode="auto">
                <a:xfrm>
                  <a:off x="2619"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8" name="Line 77"/>
                <p:cNvSpPr>
                  <a:spLocks noChangeShapeType="1"/>
                </p:cNvSpPr>
                <p:nvPr/>
              </p:nvSpPr>
              <p:spPr bwMode="auto">
                <a:xfrm>
                  <a:off x="3017"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9" name="Rectangle 78"/>
                <p:cNvSpPr>
                  <a:spLocks noChangeArrowheads="1"/>
                </p:cNvSpPr>
                <p:nvPr/>
              </p:nvSpPr>
              <p:spPr bwMode="auto">
                <a:xfrm>
                  <a:off x="3017"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0" name="Line 79"/>
                <p:cNvSpPr>
                  <a:spLocks noChangeShapeType="1"/>
                </p:cNvSpPr>
                <p:nvPr/>
              </p:nvSpPr>
              <p:spPr bwMode="auto">
                <a:xfrm>
                  <a:off x="3415"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1" name="Rectangle 80"/>
                <p:cNvSpPr>
                  <a:spLocks noChangeArrowheads="1"/>
                </p:cNvSpPr>
                <p:nvPr/>
              </p:nvSpPr>
              <p:spPr bwMode="auto">
                <a:xfrm>
                  <a:off x="3415"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2" name="Line 81"/>
                <p:cNvSpPr>
                  <a:spLocks noChangeShapeType="1"/>
                </p:cNvSpPr>
                <p:nvPr/>
              </p:nvSpPr>
              <p:spPr bwMode="auto">
                <a:xfrm>
                  <a:off x="3813"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3" name="Rectangle 82"/>
                <p:cNvSpPr>
                  <a:spLocks noChangeArrowheads="1"/>
                </p:cNvSpPr>
                <p:nvPr/>
              </p:nvSpPr>
              <p:spPr bwMode="auto">
                <a:xfrm>
                  <a:off x="3813"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4" name="Line 83"/>
                <p:cNvSpPr>
                  <a:spLocks noChangeShapeType="1"/>
                </p:cNvSpPr>
                <p:nvPr/>
              </p:nvSpPr>
              <p:spPr bwMode="auto">
                <a:xfrm>
                  <a:off x="4211"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5" name="Rectangle 84"/>
                <p:cNvSpPr>
                  <a:spLocks noChangeArrowheads="1"/>
                </p:cNvSpPr>
                <p:nvPr/>
              </p:nvSpPr>
              <p:spPr bwMode="auto">
                <a:xfrm>
                  <a:off x="4211"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6" name="Line 85"/>
                <p:cNvSpPr>
                  <a:spLocks noChangeShapeType="1"/>
                </p:cNvSpPr>
                <p:nvPr/>
              </p:nvSpPr>
              <p:spPr bwMode="auto">
                <a:xfrm>
                  <a:off x="4715"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7" name="Rectangle 86"/>
                <p:cNvSpPr>
                  <a:spLocks noChangeArrowheads="1"/>
                </p:cNvSpPr>
                <p:nvPr/>
              </p:nvSpPr>
              <p:spPr bwMode="auto">
                <a:xfrm>
                  <a:off x="4715"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8" name="Line 87"/>
                <p:cNvSpPr>
                  <a:spLocks noChangeShapeType="1"/>
                </p:cNvSpPr>
                <p:nvPr/>
              </p:nvSpPr>
              <p:spPr bwMode="auto">
                <a:xfrm>
                  <a:off x="5356" y="71"/>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9" name="Rectangle 88"/>
                <p:cNvSpPr>
                  <a:spLocks noChangeArrowheads="1"/>
                </p:cNvSpPr>
                <p:nvPr/>
              </p:nvSpPr>
              <p:spPr bwMode="auto">
                <a:xfrm>
                  <a:off x="5356" y="71"/>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0" name="Line 89"/>
                <p:cNvSpPr>
                  <a:spLocks noChangeShapeType="1"/>
                </p:cNvSpPr>
                <p:nvPr/>
              </p:nvSpPr>
              <p:spPr bwMode="auto">
                <a:xfrm>
                  <a:off x="348" y="296"/>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1" name="Rectangle 90"/>
                <p:cNvSpPr>
                  <a:spLocks noChangeArrowheads="1"/>
                </p:cNvSpPr>
                <p:nvPr/>
              </p:nvSpPr>
              <p:spPr bwMode="auto">
                <a:xfrm>
                  <a:off x="348" y="296"/>
                  <a:ext cx="54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2" name="Line 91"/>
                <p:cNvSpPr>
                  <a:spLocks noChangeShapeType="1"/>
                </p:cNvSpPr>
                <p:nvPr/>
              </p:nvSpPr>
              <p:spPr bwMode="auto">
                <a:xfrm>
                  <a:off x="5754" y="189"/>
                  <a:ext cx="0" cy="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3" name="Rectangle 92"/>
                <p:cNvSpPr>
                  <a:spLocks noChangeArrowheads="1"/>
                </p:cNvSpPr>
                <p:nvPr/>
              </p:nvSpPr>
              <p:spPr bwMode="auto">
                <a:xfrm>
                  <a:off x="5754" y="189"/>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4" name="Line 93"/>
                <p:cNvSpPr>
                  <a:spLocks noChangeShapeType="1"/>
                </p:cNvSpPr>
                <p:nvPr/>
              </p:nvSpPr>
              <p:spPr bwMode="auto">
                <a:xfrm>
                  <a:off x="0" y="414"/>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5" name="Rectangle 94"/>
                <p:cNvSpPr>
                  <a:spLocks noChangeArrowheads="1"/>
                </p:cNvSpPr>
                <p:nvPr/>
              </p:nvSpPr>
              <p:spPr bwMode="auto">
                <a:xfrm>
                  <a:off x="0" y="414"/>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6" name="Line 95"/>
                <p:cNvSpPr>
                  <a:spLocks noChangeShapeType="1"/>
                </p:cNvSpPr>
                <p:nvPr/>
              </p:nvSpPr>
              <p:spPr bwMode="auto">
                <a:xfrm>
                  <a:off x="236" y="71"/>
                  <a:ext cx="0" cy="33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7" name="Rectangle 96"/>
                <p:cNvSpPr>
                  <a:spLocks noChangeArrowheads="1"/>
                </p:cNvSpPr>
                <p:nvPr/>
              </p:nvSpPr>
              <p:spPr bwMode="auto">
                <a:xfrm>
                  <a:off x="236" y="71"/>
                  <a:ext cx="7" cy="33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8" name="Rectangle 97"/>
                <p:cNvSpPr>
                  <a:spLocks noChangeArrowheads="1"/>
                </p:cNvSpPr>
                <p:nvPr/>
              </p:nvSpPr>
              <p:spPr bwMode="auto">
                <a:xfrm>
                  <a:off x="243" y="408"/>
                  <a:ext cx="10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9" name="Line 98"/>
                <p:cNvSpPr>
                  <a:spLocks noChangeShapeType="1"/>
                </p:cNvSpPr>
                <p:nvPr/>
              </p:nvSpPr>
              <p:spPr bwMode="auto">
                <a:xfrm>
                  <a:off x="342" y="302"/>
                  <a:ext cx="0" cy="10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0" name="Rectangle 99"/>
                <p:cNvSpPr>
                  <a:spLocks noChangeArrowheads="1"/>
                </p:cNvSpPr>
                <p:nvPr/>
              </p:nvSpPr>
              <p:spPr bwMode="auto">
                <a:xfrm>
                  <a:off x="342" y="302"/>
                  <a:ext cx="6" cy="10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1" name="Line 100"/>
                <p:cNvSpPr>
                  <a:spLocks noChangeShapeType="1"/>
                </p:cNvSpPr>
                <p:nvPr/>
              </p:nvSpPr>
              <p:spPr bwMode="auto">
                <a:xfrm>
                  <a:off x="529"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2" name="Rectangle 101"/>
                <p:cNvSpPr>
                  <a:spLocks noChangeArrowheads="1"/>
                </p:cNvSpPr>
                <p:nvPr/>
              </p:nvSpPr>
              <p:spPr bwMode="auto">
                <a:xfrm>
                  <a:off x="529"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3" name="Line 102"/>
                <p:cNvSpPr>
                  <a:spLocks noChangeShapeType="1"/>
                </p:cNvSpPr>
                <p:nvPr/>
              </p:nvSpPr>
              <p:spPr bwMode="auto">
                <a:xfrm>
                  <a:off x="790"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4" name="Rectangle 103"/>
                <p:cNvSpPr>
                  <a:spLocks noChangeArrowheads="1"/>
                </p:cNvSpPr>
                <p:nvPr/>
              </p:nvSpPr>
              <p:spPr bwMode="auto">
                <a:xfrm>
                  <a:off x="790"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5" name="Line 104"/>
                <p:cNvSpPr>
                  <a:spLocks noChangeShapeType="1"/>
                </p:cNvSpPr>
                <p:nvPr/>
              </p:nvSpPr>
              <p:spPr bwMode="auto">
                <a:xfrm>
                  <a:off x="1020"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6" name="Rectangle 105"/>
                <p:cNvSpPr>
                  <a:spLocks noChangeArrowheads="1"/>
                </p:cNvSpPr>
                <p:nvPr/>
              </p:nvSpPr>
              <p:spPr bwMode="auto">
                <a:xfrm>
                  <a:off x="1020"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7" name="Line 106"/>
                <p:cNvSpPr>
                  <a:spLocks noChangeShapeType="1"/>
                </p:cNvSpPr>
                <p:nvPr/>
              </p:nvSpPr>
              <p:spPr bwMode="auto">
                <a:xfrm>
                  <a:off x="1418"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8" name="Rectangle 107"/>
                <p:cNvSpPr>
                  <a:spLocks noChangeArrowheads="1"/>
                </p:cNvSpPr>
                <p:nvPr/>
              </p:nvSpPr>
              <p:spPr bwMode="auto">
                <a:xfrm>
                  <a:off x="1418"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9" name="Line 108"/>
                <p:cNvSpPr>
                  <a:spLocks noChangeShapeType="1"/>
                </p:cNvSpPr>
                <p:nvPr/>
              </p:nvSpPr>
              <p:spPr bwMode="auto">
                <a:xfrm>
                  <a:off x="1823"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0" name="Rectangle 109"/>
                <p:cNvSpPr>
                  <a:spLocks noChangeArrowheads="1"/>
                </p:cNvSpPr>
                <p:nvPr/>
              </p:nvSpPr>
              <p:spPr bwMode="auto">
                <a:xfrm>
                  <a:off x="1823"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1" name="Line 110"/>
                <p:cNvSpPr>
                  <a:spLocks noChangeShapeType="1"/>
                </p:cNvSpPr>
                <p:nvPr/>
              </p:nvSpPr>
              <p:spPr bwMode="auto">
                <a:xfrm>
                  <a:off x="2221"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2" name="Rectangle 111"/>
                <p:cNvSpPr>
                  <a:spLocks noChangeArrowheads="1"/>
                </p:cNvSpPr>
                <p:nvPr/>
              </p:nvSpPr>
              <p:spPr bwMode="auto">
                <a:xfrm>
                  <a:off x="2221"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3" name="Line 112"/>
                <p:cNvSpPr>
                  <a:spLocks noChangeShapeType="1"/>
                </p:cNvSpPr>
                <p:nvPr/>
              </p:nvSpPr>
              <p:spPr bwMode="auto">
                <a:xfrm>
                  <a:off x="2619"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4" name="Rectangle 113"/>
                <p:cNvSpPr>
                  <a:spLocks noChangeArrowheads="1"/>
                </p:cNvSpPr>
                <p:nvPr/>
              </p:nvSpPr>
              <p:spPr bwMode="auto">
                <a:xfrm>
                  <a:off x="2619"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5" name="Line 114"/>
                <p:cNvSpPr>
                  <a:spLocks noChangeShapeType="1"/>
                </p:cNvSpPr>
                <p:nvPr/>
              </p:nvSpPr>
              <p:spPr bwMode="auto">
                <a:xfrm>
                  <a:off x="3017"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6" name="Rectangle 115"/>
                <p:cNvSpPr>
                  <a:spLocks noChangeArrowheads="1"/>
                </p:cNvSpPr>
                <p:nvPr/>
              </p:nvSpPr>
              <p:spPr bwMode="auto">
                <a:xfrm>
                  <a:off x="3017"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7" name="Line 116"/>
                <p:cNvSpPr>
                  <a:spLocks noChangeShapeType="1"/>
                </p:cNvSpPr>
                <p:nvPr/>
              </p:nvSpPr>
              <p:spPr bwMode="auto">
                <a:xfrm>
                  <a:off x="3415"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8" name="Rectangle 117"/>
                <p:cNvSpPr>
                  <a:spLocks noChangeArrowheads="1"/>
                </p:cNvSpPr>
                <p:nvPr/>
              </p:nvSpPr>
              <p:spPr bwMode="auto">
                <a:xfrm>
                  <a:off x="3415"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9" name="Line 118"/>
                <p:cNvSpPr>
                  <a:spLocks noChangeShapeType="1"/>
                </p:cNvSpPr>
                <p:nvPr/>
              </p:nvSpPr>
              <p:spPr bwMode="auto">
                <a:xfrm>
                  <a:off x="3813"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0" name="Rectangle 119"/>
                <p:cNvSpPr>
                  <a:spLocks noChangeArrowheads="1"/>
                </p:cNvSpPr>
                <p:nvPr/>
              </p:nvSpPr>
              <p:spPr bwMode="auto">
                <a:xfrm>
                  <a:off x="3813"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1" name="Line 120"/>
                <p:cNvSpPr>
                  <a:spLocks noChangeShapeType="1"/>
                </p:cNvSpPr>
                <p:nvPr/>
              </p:nvSpPr>
              <p:spPr bwMode="auto">
                <a:xfrm>
                  <a:off x="4211"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2" name="Rectangle 121"/>
                <p:cNvSpPr>
                  <a:spLocks noChangeArrowheads="1"/>
                </p:cNvSpPr>
                <p:nvPr/>
              </p:nvSpPr>
              <p:spPr bwMode="auto">
                <a:xfrm>
                  <a:off x="4211"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3" name="Line 122"/>
                <p:cNvSpPr>
                  <a:spLocks noChangeShapeType="1"/>
                </p:cNvSpPr>
                <p:nvPr/>
              </p:nvSpPr>
              <p:spPr bwMode="auto">
                <a:xfrm>
                  <a:off x="4715"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4" name="Rectangle 123"/>
                <p:cNvSpPr>
                  <a:spLocks noChangeArrowheads="1"/>
                </p:cNvSpPr>
                <p:nvPr/>
              </p:nvSpPr>
              <p:spPr bwMode="auto">
                <a:xfrm>
                  <a:off x="4715"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5" name="Line 124"/>
                <p:cNvSpPr>
                  <a:spLocks noChangeShapeType="1"/>
                </p:cNvSpPr>
                <p:nvPr/>
              </p:nvSpPr>
              <p:spPr bwMode="auto">
                <a:xfrm>
                  <a:off x="5356" y="302"/>
                  <a:ext cx="0" cy="112"/>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6" name="Rectangle 125"/>
                <p:cNvSpPr>
                  <a:spLocks noChangeArrowheads="1"/>
                </p:cNvSpPr>
                <p:nvPr/>
              </p:nvSpPr>
              <p:spPr bwMode="auto">
                <a:xfrm>
                  <a:off x="5356" y="302"/>
                  <a:ext cx="6" cy="1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7" name="Line 126"/>
                <p:cNvSpPr>
                  <a:spLocks noChangeShapeType="1"/>
                </p:cNvSpPr>
                <p:nvPr/>
              </p:nvSpPr>
              <p:spPr bwMode="auto">
                <a:xfrm>
                  <a:off x="0" y="526"/>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8" name="Line 128"/>
                <p:cNvSpPr>
                  <a:spLocks noChangeShapeType="1"/>
                </p:cNvSpPr>
                <p:nvPr/>
              </p:nvSpPr>
              <p:spPr bwMode="auto">
                <a:xfrm>
                  <a:off x="0" y="639"/>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9" name="Rectangle 129"/>
                <p:cNvSpPr>
                  <a:spLocks noChangeArrowheads="1"/>
                </p:cNvSpPr>
                <p:nvPr/>
              </p:nvSpPr>
              <p:spPr bwMode="auto">
                <a:xfrm>
                  <a:off x="0" y="639"/>
                  <a:ext cx="230"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0" name="Line 130"/>
                <p:cNvSpPr>
                  <a:spLocks noChangeShapeType="1"/>
                </p:cNvSpPr>
                <p:nvPr/>
              </p:nvSpPr>
              <p:spPr bwMode="auto">
                <a:xfrm>
                  <a:off x="0" y="751"/>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1" name="Rectangle 131"/>
                <p:cNvSpPr>
                  <a:spLocks noChangeArrowheads="1"/>
                </p:cNvSpPr>
                <p:nvPr/>
              </p:nvSpPr>
              <p:spPr bwMode="auto">
                <a:xfrm>
                  <a:off x="0" y="75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2" name="Line 132"/>
                <p:cNvSpPr>
                  <a:spLocks noChangeShapeType="1"/>
                </p:cNvSpPr>
                <p:nvPr/>
              </p:nvSpPr>
              <p:spPr bwMode="auto">
                <a:xfrm>
                  <a:off x="0" y="864"/>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3" name="Rectangle 133"/>
                <p:cNvSpPr>
                  <a:spLocks noChangeArrowheads="1"/>
                </p:cNvSpPr>
                <p:nvPr/>
              </p:nvSpPr>
              <p:spPr bwMode="auto">
                <a:xfrm>
                  <a:off x="0" y="864"/>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4" name="Line 134"/>
                <p:cNvSpPr>
                  <a:spLocks noChangeShapeType="1"/>
                </p:cNvSpPr>
                <p:nvPr/>
              </p:nvSpPr>
              <p:spPr bwMode="auto">
                <a:xfrm>
                  <a:off x="0" y="976"/>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5" name="Rectangle 135"/>
                <p:cNvSpPr>
                  <a:spLocks noChangeArrowheads="1"/>
                </p:cNvSpPr>
                <p:nvPr/>
              </p:nvSpPr>
              <p:spPr bwMode="auto">
                <a:xfrm>
                  <a:off x="0" y="97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6" name="Line 136"/>
                <p:cNvSpPr>
                  <a:spLocks noChangeShapeType="1"/>
                </p:cNvSpPr>
                <p:nvPr/>
              </p:nvSpPr>
              <p:spPr bwMode="auto">
                <a:xfrm>
                  <a:off x="0" y="1089"/>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7" name="Rectangle 137"/>
                <p:cNvSpPr>
                  <a:spLocks noChangeArrowheads="1"/>
                </p:cNvSpPr>
                <p:nvPr/>
              </p:nvSpPr>
              <p:spPr bwMode="auto">
                <a:xfrm>
                  <a:off x="0" y="1089"/>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8" name="Line 138"/>
                <p:cNvSpPr>
                  <a:spLocks noChangeShapeType="1"/>
                </p:cNvSpPr>
                <p:nvPr/>
              </p:nvSpPr>
              <p:spPr bwMode="auto">
                <a:xfrm>
                  <a:off x="0" y="1201"/>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9" name="Rectangle 139"/>
                <p:cNvSpPr>
                  <a:spLocks noChangeArrowheads="1"/>
                </p:cNvSpPr>
                <p:nvPr/>
              </p:nvSpPr>
              <p:spPr bwMode="auto">
                <a:xfrm>
                  <a:off x="0" y="120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0" name="Line 140"/>
                <p:cNvSpPr>
                  <a:spLocks noChangeShapeType="1"/>
                </p:cNvSpPr>
                <p:nvPr/>
              </p:nvSpPr>
              <p:spPr bwMode="auto">
                <a:xfrm>
                  <a:off x="0" y="1314"/>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1" name="Rectangle 141"/>
                <p:cNvSpPr>
                  <a:spLocks noChangeArrowheads="1"/>
                </p:cNvSpPr>
                <p:nvPr/>
              </p:nvSpPr>
              <p:spPr bwMode="auto">
                <a:xfrm>
                  <a:off x="0" y="1314"/>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2" name="Line 142"/>
                <p:cNvSpPr>
                  <a:spLocks noChangeShapeType="1"/>
                </p:cNvSpPr>
                <p:nvPr/>
              </p:nvSpPr>
              <p:spPr bwMode="auto">
                <a:xfrm>
                  <a:off x="0" y="1426"/>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3" name="Rectangle 143"/>
                <p:cNvSpPr>
                  <a:spLocks noChangeArrowheads="1"/>
                </p:cNvSpPr>
                <p:nvPr/>
              </p:nvSpPr>
              <p:spPr bwMode="auto">
                <a:xfrm>
                  <a:off x="0" y="142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4" name="Line 144"/>
                <p:cNvSpPr>
                  <a:spLocks noChangeShapeType="1"/>
                </p:cNvSpPr>
                <p:nvPr/>
              </p:nvSpPr>
              <p:spPr bwMode="auto">
                <a:xfrm>
                  <a:off x="0" y="1538"/>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5" name="Rectangle 145"/>
                <p:cNvSpPr>
                  <a:spLocks noChangeArrowheads="1"/>
                </p:cNvSpPr>
                <p:nvPr/>
              </p:nvSpPr>
              <p:spPr bwMode="auto">
                <a:xfrm>
                  <a:off x="0" y="1538"/>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6" name="Line 146"/>
                <p:cNvSpPr>
                  <a:spLocks noChangeShapeType="1"/>
                </p:cNvSpPr>
                <p:nvPr/>
              </p:nvSpPr>
              <p:spPr bwMode="auto">
                <a:xfrm>
                  <a:off x="0" y="1651"/>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7" name="Rectangle 147"/>
                <p:cNvSpPr>
                  <a:spLocks noChangeArrowheads="1"/>
                </p:cNvSpPr>
                <p:nvPr/>
              </p:nvSpPr>
              <p:spPr bwMode="auto">
                <a:xfrm>
                  <a:off x="0" y="165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8" name="Line 148"/>
                <p:cNvSpPr>
                  <a:spLocks noChangeShapeType="1"/>
                </p:cNvSpPr>
                <p:nvPr/>
              </p:nvSpPr>
              <p:spPr bwMode="auto">
                <a:xfrm>
                  <a:off x="0" y="1763"/>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9" name="Rectangle 149"/>
                <p:cNvSpPr>
                  <a:spLocks noChangeArrowheads="1"/>
                </p:cNvSpPr>
                <p:nvPr/>
              </p:nvSpPr>
              <p:spPr bwMode="auto">
                <a:xfrm>
                  <a:off x="0" y="1763"/>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0" name="Line 150"/>
                <p:cNvSpPr>
                  <a:spLocks noChangeShapeType="1"/>
                </p:cNvSpPr>
                <p:nvPr/>
              </p:nvSpPr>
              <p:spPr bwMode="auto">
                <a:xfrm>
                  <a:off x="0" y="1876"/>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1" name="Rectangle 151"/>
                <p:cNvSpPr>
                  <a:spLocks noChangeArrowheads="1"/>
                </p:cNvSpPr>
                <p:nvPr/>
              </p:nvSpPr>
              <p:spPr bwMode="auto">
                <a:xfrm>
                  <a:off x="0" y="1876"/>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2" name="Line 152"/>
                <p:cNvSpPr>
                  <a:spLocks noChangeShapeType="1"/>
                </p:cNvSpPr>
                <p:nvPr/>
              </p:nvSpPr>
              <p:spPr bwMode="auto">
                <a:xfrm>
                  <a:off x="0" y="1988"/>
                  <a:ext cx="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3" name="Rectangle 153"/>
                <p:cNvSpPr>
                  <a:spLocks noChangeArrowheads="1"/>
                </p:cNvSpPr>
                <p:nvPr/>
              </p:nvSpPr>
              <p:spPr bwMode="auto">
                <a:xfrm>
                  <a:off x="0" y="1988"/>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4" name="Line 154"/>
                <p:cNvSpPr>
                  <a:spLocks noChangeShapeType="1"/>
                </p:cNvSpPr>
                <p:nvPr/>
              </p:nvSpPr>
              <p:spPr bwMode="auto">
                <a:xfrm>
                  <a:off x="0" y="2101"/>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5" name="Rectangle 155"/>
                <p:cNvSpPr>
                  <a:spLocks noChangeArrowheads="1"/>
                </p:cNvSpPr>
                <p:nvPr/>
              </p:nvSpPr>
              <p:spPr bwMode="auto">
                <a:xfrm>
                  <a:off x="0" y="2101"/>
                  <a:ext cx="230"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6" name="Rectangle 157"/>
                <p:cNvSpPr>
                  <a:spLocks noChangeArrowheads="1"/>
                </p:cNvSpPr>
                <p:nvPr/>
              </p:nvSpPr>
              <p:spPr bwMode="auto">
                <a:xfrm>
                  <a:off x="0" y="2213"/>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7" name="Rectangle 159"/>
                <p:cNvSpPr>
                  <a:spLocks noChangeArrowheads="1"/>
                </p:cNvSpPr>
                <p:nvPr/>
              </p:nvSpPr>
              <p:spPr bwMode="auto">
                <a:xfrm>
                  <a:off x="0" y="2326"/>
                  <a:ext cx="230"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8" name="Line 160"/>
                <p:cNvSpPr>
                  <a:spLocks noChangeShapeType="1"/>
                </p:cNvSpPr>
                <p:nvPr/>
              </p:nvSpPr>
              <p:spPr bwMode="auto">
                <a:xfrm>
                  <a:off x="0" y="2438"/>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9" name="Rectangle 161"/>
                <p:cNvSpPr>
                  <a:spLocks noChangeArrowheads="1"/>
                </p:cNvSpPr>
                <p:nvPr/>
              </p:nvSpPr>
              <p:spPr bwMode="auto">
                <a:xfrm>
                  <a:off x="0" y="2438"/>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0" name="Line 162"/>
                <p:cNvSpPr>
                  <a:spLocks noChangeShapeType="1"/>
                </p:cNvSpPr>
                <p:nvPr/>
              </p:nvSpPr>
              <p:spPr bwMode="auto">
                <a:xfrm>
                  <a:off x="0" y="2550"/>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1" name="Rectangle 163"/>
                <p:cNvSpPr>
                  <a:spLocks noChangeArrowheads="1"/>
                </p:cNvSpPr>
                <p:nvPr/>
              </p:nvSpPr>
              <p:spPr bwMode="auto">
                <a:xfrm>
                  <a:off x="0" y="2550"/>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2" name="Line 164"/>
                <p:cNvSpPr>
                  <a:spLocks noChangeShapeType="1"/>
                </p:cNvSpPr>
                <p:nvPr/>
              </p:nvSpPr>
              <p:spPr bwMode="auto">
                <a:xfrm>
                  <a:off x="0" y="2663"/>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3" name="Rectangle 165"/>
                <p:cNvSpPr>
                  <a:spLocks noChangeArrowheads="1"/>
                </p:cNvSpPr>
                <p:nvPr/>
              </p:nvSpPr>
              <p:spPr bwMode="auto">
                <a:xfrm>
                  <a:off x="0" y="2663"/>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4" name="Line 166"/>
                <p:cNvSpPr>
                  <a:spLocks noChangeShapeType="1"/>
                </p:cNvSpPr>
                <p:nvPr/>
              </p:nvSpPr>
              <p:spPr bwMode="auto">
                <a:xfrm>
                  <a:off x="0" y="2848"/>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5" name="Rectangle 167"/>
                <p:cNvSpPr>
                  <a:spLocks noChangeArrowheads="1"/>
                </p:cNvSpPr>
                <p:nvPr/>
              </p:nvSpPr>
              <p:spPr bwMode="auto">
                <a:xfrm>
                  <a:off x="0" y="2848"/>
                  <a:ext cx="230"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6" name="Line 168"/>
                <p:cNvSpPr>
                  <a:spLocks noChangeShapeType="1"/>
                </p:cNvSpPr>
                <p:nvPr/>
              </p:nvSpPr>
              <p:spPr bwMode="auto">
                <a:xfrm>
                  <a:off x="0" y="3175"/>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7" name="Rectangle 169"/>
                <p:cNvSpPr>
                  <a:spLocks noChangeArrowheads="1"/>
                </p:cNvSpPr>
                <p:nvPr/>
              </p:nvSpPr>
              <p:spPr bwMode="auto">
                <a:xfrm>
                  <a:off x="0" y="3175"/>
                  <a:ext cx="230"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8" name="Line 170"/>
                <p:cNvSpPr>
                  <a:spLocks noChangeShapeType="1"/>
                </p:cNvSpPr>
                <p:nvPr/>
              </p:nvSpPr>
              <p:spPr bwMode="auto">
                <a:xfrm>
                  <a:off x="0" y="3501"/>
                  <a:ext cx="230"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9" name="Rectangle 171"/>
                <p:cNvSpPr>
                  <a:spLocks noChangeArrowheads="1"/>
                </p:cNvSpPr>
                <p:nvPr/>
              </p:nvSpPr>
              <p:spPr bwMode="auto">
                <a:xfrm>
                  <a:off x="0" y="3501"/>
                  <a:ext cx="230"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0" name="Line 173"/>
                <p:cNvSpPr>
                  <a:spLocks noChangeShapeType="1"/>
                </p:cNvSpPr>
                <p:nvPr/>
              </p:nvSpPr>
              <p:spPr bwMode="auto">
                <a:xfrm>
                  <a:off x="1020" y="414"/>
                  <a:ext cx="0" cy="3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1" name="Rectangle 174"/>
                <p:cNvSpPr>
                  <a:spLocks noChangeArrowheads="1"/>
                </p:cNvSpPr>
                <p:nvPr/>
              </p:nvSpPr>
              <p:spPr bwMode="auto">
                <a:xfrm>
                  <a:off x="1020" y="414"/>
                  <a:ext cx="6" cy="3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2" name="Line 175"/>
                <p:cNvSpPr>
                  <a:spLocks noChangeShapeType="1"/>
                </p:cNvSpPr>
                <p:nvPr/>
              </p:nvSpPr>
              <p:spPr bwMode="auto">
                <a:xfrm>
                  <a:off x="1823" y="414"/>
                  <a:ext cx="0" cy="3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3" name="Rectangle 176"/>
                <p:cNvSpPr>
                  <a:spLocks noChangeArrowheads="1"/>
                </p:cNvSpPr>
                <p:nvPr/>
              </p:nvSpPr>
              <p:spPr bwMode="auto">
                <a:xfrm>
                  <a:off x="1823" y="414"/>
                  <a:ext cx="6" cy="3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4" name="Line 177"/>
                <p:cNvSpPr>
                  <a:spLocks noChangeShapeType="1"/>
                </p:cNvSpPr>
                <p:nvPr/>
              </p:nvSpPr>
              <p:spPr bwMode="auto">
                <a:xfrm>
                  <a:off x="2619" y="414"/>
                  <a:ext cx="0" cy="3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5" name="Rectangle 178"/>
                <p:cNvSpPr>
                  <a:spLocks noChangeArrowheads="1"/>
                </p:cNvSpPr>
                <p:nvPr/>
              </p:nvSpPr>
              <p:spPr bwMode="auto">
                <a:xfrm>
                  <a:off x="2619" y="414"/>
                  <a:ext cx="6" cy="3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6" name="Line 179"/>
                <p:cNvSpPr>
                  <a:spLocks noChangeShapeType="1"/>
                </p:cNvSpPr>
                <p:nvPr/>
              </p:nvSpPr>
              <p:spPr bwMode="auto">
                <a:xfrm>
                  <a:off x="3415" y="414"/>
                  <a:ext cx="0" cy="3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7" name="Rectangle 180"/>
                <p:cNvSpPr>
                  <a:spLocks noChangeArrowheads="1"/>
                </p:cNvSpPr>
                <p:nvPr/>
              </p:nvSpPr>
              <p:spPr bwMode="auto">
                <a:xfrm>
                  <a:off x="3415" y="414"/>
                  <a:ext cx="6" cy="3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8" name="Line 181"/>
                <p:cNvSpPr>
                  <a:spLocks noChangeShapeType="1"/>
                </p:cNvSpPr>
                <p:nvPr/>
              </p:nvSpPr>
              <p:spPr bwMode="auto">
                <a:xfrm>
                  <a:off x="4211" y="414"/>
                  <a:ext cx="0" cy="3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9" name="Rectangle 182"/>
                <p:cNvSpPr>
                  <a:spLocks noChangeArrowheads="1"/>
                </p:cNvSpPr>
                <p:nvPr/>
              </p:nvSpPr>
              <p:spPr bwMode="auto">
                <a:xfrm>
                  <a:off x="4211" y="414"/>
                  <a:ext cx="6" cy="3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0" name="Rectangle 183"/>
                <p:cNvSpPr>
                  <a:spLocks noChangeArrowheads="1"/>
                </p:cNvSpPr>
                <p:nvPr/>
              </p:nvSpPr>
              <p:spPr bwMode="auto">
                <a:xfrm>
                  <a:off x="243" y="3495"/>
                  <a:ext cx="5119"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1" name="Line 184"/>
                <p:cNvSpPr>
                  <a:spLocks noChangeShapeType="1"/>
                </p:cNvSpPr>
                <p:nvPr/>
              </p:nvSpPr>
              <p:spPr bwMode="auto">
                <a:xfrm>
                  <a:off x="0" y="3962"/>
                  <a:ext cx="33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2" name="Rectangle 185"/>
                <p:cNvSpPr>
                  <a:spLocks noChangeArrowheads="1"/>
                </p:cNvSpPr>
                <p:nvPr/>
              </p:nvSpPr>
              <p:spPr bwMode="auto">
                <a:xfrm>
                  <a:off x="0" y="3962"/>
                  <a:ext cx="33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3" name="Rectangle 186"/>
                <p:cNvSpPr>
                  <a:spLocks noChangeArrowheads="1"/>
                </p:cNvSpPr>
                <p:nvPr/>
              </p:nvSpPr>
              <p:spPr bwMode="auto">
                <a:xfrm>
                  <a:off x="336" y="420"/>
                  <a:ext cx="12" cy="35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4" name="Line 187"/>
                <p:cNvSpPr>
                  <a:spLocks noChangeShapeType="1"/>
                </p:cNvSpPr>
                <p:nvPr/>
              </p:nvSpPr>
              <p:spPr bwMode="auto">
                <a:xfrm>
                  <a:off x="1020" y="3506"/>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5" name="Rectangle 188"/>
                <p:cNvSpPr>
                  <a:spLocks noChangeArrowheads="1"/>
                </p:cNvSpPr>
                <p:nvPr/>
              </p:nvSpPr>
              <p:spPr bwMode="auto">
                <a:xfrm>
                  <a:off x="1020" y="3506"/>
                  <a:ext cx="6"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6" name="Line 189"/>
                <p:cNvSpPr>
                  <a:spLocks noChangeShapeType="1"/>
                </p:cNvSpPr>
                <p:nvPr/>
              </p:nvSpPr>
              <p:spPr bwMode="auto">
                <a:xfrm>
                  <a:off x="1823" y="3506"/>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7" name="Rectangle 190"/>
                <p:cNvSpPr>
                  <a:spLocks noChangeArrowheads="1"/>
                </p:cNvSpPr>
                <p:nvPr/>
              </p:nvSpPr>
              <p:spPr bwMode="auto">
                <a:xfrm>
                  <a:off x="1823" y="3506"/>
                  <a:ext cx="6"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8" name="Line 191"/>
                <p:cNvSpPr>
                  <a:spLocks noChangeShapeType="1"/>
                </p:cNvSpPr>
                <p:nvPr/>
              </p:nvSpPr>
              <p:spPr bwMode="auto">
                <a:xfrm>
                  <a:off x="2619" y="3506"/>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9" name="Rectangle 192"/>
                <p:cNvSpPr>
                  <a:spLocks noChangeArrowheads="1"/>
                </p:cNvSpPr>
                <p:nvPr/>
              </p:nvSpPr>
              <p:spPr bwMode="auto">
                <a:xfrm>
                  <a:off x="2619" y="3506"/>
                  <a:ext cx="6"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0" name="Line 193"/>
                <p:cNvSpPr>
                  <a:spLocks noChangeShapeType="1"/>
                </p:cNvSpPr>
                <p:nvPr/>
              </p:nvSpPr>
              <p:spPr bwMode="auto">
                <a:xfrm>
                  <a:off x="3415" y="3506"/>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1" name="Rectangle 194"/>
                <p:cNvSpPr>
                  <a:spLocks noChangeArrowheads="1"/>
                </p:cNvSpPr>
                <p:nvPr/>
              </p:nvSpPr>
              <p:spPr bwMode="auto">
                <a:xfrm>
                  <a:off x="3415" y="3506"/>
                  <a:ext cx="6"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2" name="Line 195"/>
                <p:cNvSpPr>
                  <a:spLocks noChangeShapeType="1"/>
                </p:cNvSpPr>
                <p:nvPr/>
              </p:nvSpPr>
              <p:spPr bwMode="auto">
                <a:xfrm>
                  <a:off x="4211" y="3506"/>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3" name="Rectangle 196"/>
                <p:cNvSpPr>
                  <a:spLocks noChangeArrowheads="1"/>
                </p:cNvSpPr>
                <p:nvPr/>
              </p:nvSpPr>
              <p:spPr bwMode="auto">
                <a:xfrm>
                  <a:off x="4211" y="3506"/>
                  <a:ext cx="6"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4" name="Rectangle 197"/>
                <p:cNvSpPr>
                  <a:spLocks noChangeArrowheads="1"/>
                </p:cNvSpPr>
                <p:nvPr/>
              </p:nvSpPr>
              <p:spPr bwMode="auto">
                <a:xfrm>
                  <a:off x="348" y="3945"/>
                  <a:ext cx="501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5" name="Rectangle 198"/>
                <p:cNvSpPr>
                  <a:spLocks noChangeArrowheads="1"/>
                </p:cNvSpPr>
                <p:nvPr/>
              </p:nvSpPr>
              <p:spPr bwMode="auto">
                <a:xfrm>
                  <a:off x="5349" y="414"/>
                  <a:ext cx="13" cy="35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6" name="Line 199"/>
                <p:cNvSpPr>
                  <a:spLocks noChangeShapeType="1"/>
                </p:cNvSpPr>
                <p:nvPr/>
              </p:nvSpPr>
              <p:spPr bwMode="auto">
                <a:xfrm>
                  <a:off x="0" y="4114"/>
                  <a:ext cx="33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7" name="Rectangle 200"/>
                <p:cNvSpPr>
                  <a:spLocks noChangeArrowheads="1"/>
                </p:cNvSpPr>
                <p:nvPr/>
              </p:nvSpPr>
              <p:spPr bwMode="auto">
                <a:xfrm>
                  <a:off x="0" y="4114"/>
                  <a:ext cx="33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8" name="Line 201"/>
                <p:cNvSpPr>
                  <a:spLocks noChangeShapeType="1"/>
                </p:cNvSpPr>
                <p:nvPr/>
              </p:nvSpPr>
              <p:spPr bwMode="auto">
                <a:xfrm>
                  <a:off x="342"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9" name="Rectangle 202"/>
                <p:cNvSpPr>
                  <a:spLocks noChangeArrowheads="1"/>
                </p:cNvSpPr>
                <p:nvPr/>
              </p:nvSpPr>
              <p:spPr bwMode="auto">
                <a:xfrm>
                  <a:off x="342"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70" name="Line 203"/>
                <p:cNvSpPr>
                  <a:spLocks noChangeShapeType="1"/>
                </p:cNvSpPr>
                <p:nvPr/>
              </p:nvSpPr>
              <p:spPr bwMode="auto">
                <a:xfrm>
                  <a:off x="529"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71" name="Rectangle 204"/>
                <p:cNvSpPr>
                  <a:spLocks noChangeArrowheads="1"/>
                </p:cNvSpPr>
                <p:nvPr/>
              </p:nvSpPr>
              <p:spPr bwMode="auto">
                <a:xfrm>
                  <a:off x="529"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72" name="Rectangle 49"/>
                <p:cNvSpPr>
                  <a:spLocks noChangeArrowheads="1"/>
                </p:cNvSpPr>
                <p:nvPr/>
              </p:nvSpPr>
              <p:spPr bwMode="auto">
                <a:xfrm>
                  <a:off x="-46" y="4004"/>
                  <a:ext cx="5812" cy="35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FUNCTION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373" name="Rectangle 7"/>
                <p:cNvSpPr>
                  <a:spLocks noChangeArrowheads="1"/>
                </p:cNvSpPr>
                <p:nvPr/>
              </p:nvSpPr>
              <p:spPr bwMode="auto">
                <a:xfrm>
                  <a:off x="342" y="408"/>
                  <a:ext cx="684" cy="3098"/>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sp>
            <p:nvSpPr>
              <p:cNvPr id="22" name="Line 206"/>
              <p:cNvSpPr>
                <a:spLocks noChangeShapeType="1"/>
              </p:cNvSpPr>
              <p:nvPr/>
            </p:nvSpPr>
            <p:spPr bwMode="auto">
              <a:xfrm>
                <a:off x="790"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3" name="Rectangle 207"/>
              <p:cNvSpPr>
                <a:spLocks noChangeArrowheads="1"/>
              </p:cNvSpPr>
              <p:nvPr/>
            </p:nvSpPr>
            <p:spPr bwMode="auto">
              <a:xfrm>
                <a:off x="790"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 name="Line 208"/>
              <p:cNvSpPr>
                <a:spLocks noChangeShapeType="1"/>
              </p:cNvSpPr>
              <p:nvPr/>
            </p:nvSpPr>
            <p:spPr bwMode="auto">
              <a:xfrm>
                <a:off x="1020"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5" name="Rectangle 209"/>
              <p:cNvSpPr>
                <a:spLocks noChangeArrowheads="1"/>
              </p:cNvSpPr>
              <p:nvPr/>
            </p:nvSpPr>
            <p:spPr bwMode="auto">
              <a:xfrm>
                <a:off x="1020"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6" name="Line 210"/>
              <p:cNvSpPr>
                <a:spLocks noChangeShapeType="1"/>
              </p:cNvSpPr>
              <p:nvPr/>
            </p:nvSpPr>
            <p:spPr bwMode="auto">
              <a:xfrm>
                <a:off x="1418"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7" name="Rectangle 211"/>
              <p:cNvSpPr>
                <a:spLocks noChangeArrowheads="1"/>
              </p:cNvSpPr>
              <p:nvPr/>
            </p:nvSpPr>
            <p:spPr bwMode="auto">
              <a:xfrm>
                <a:off x="1418"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8" name="Line 212"/>
              <p:cNvSpPr>
                <a:spLocks noChangeShapeType="1"/>
              </p:cNvSpPr>
              <p:nvPr/>
            </p:nvSpPr>
            <p:spPr bwMode="auto">
              <a:xfrm>
                <a:off x="1823"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9" name="Rectangle 213"/>
              <p:cNvSpPr>
                <a:spLocks noChangeArrowheads="1"/>
              </p:cNvSpPr>
              <p:nvPr/>
            </p:nvSpPr>
            <p:spPr bwMode="auto">
              <a:xfrm>
                <a:off x="1823"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0" name="Line 214"/>
              <p:cNvSpPr>
                <a:spLocks noChangeShapeType="1"/>
              </p:cNvSpPr>
              <p:nvPr/>
            </p:nvSpPr>
            <p:spPr bwMode="auto">
              <a:xfrm>
                <a:off x="2221"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 name="Rectangle 215"/>
              <p:cNvSpPr>
                <a:spLocks noChangeArrowheads="1"/>
              </p:cNvSpPr>
              <p:nvPr/>
            </p:nvSpPr>
            <p:spPr bwMode="auto">
              <a:xfrm>
                <a:off x="2221"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2" name="Line 216"/>
              <p:cNvSpPr>
                <a:spLocks noChangeShapeType="1"/>
              </p:cNvSpPr>
              <p:nvPr/>
            </p:nvSpPr>
            <p:spPr bwMode="auto">
              <a:xfrm>
                <a:off x="2619"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3" name="Rectangle 217"/>
              <p:cNvSpPr>
                <a:spLocks noChangeArrowheads="1"/>
              </p:cNvSpPr>
              <p:nvPr/>
            </p:nvSpPr>
            <p:spPr bwMode="auto">
              <a:xfrm>
                <a:off x="2619"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4" name="Line 218"/>
              <p:cNvSpPr>
                <a:spLocks noChangeShapeType="1"/>
              </p:cNvSpPr>
              <p:nvPr/>
            </p:nvSpPr>
            <p:spPr bwMode="auto">
              <a:xfrm>
                <a:off x="3017"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5" name="Rectangle 219"/>
              <p:cNvSpPr>
                <a:spLocks noChangeArrowheads="1"/>
              </p:cNvSpPr>
              <p:nvPr/>
            </p:nvSpPr>
            <p:spPr bwMode="auto">
              <a:xfrm>
                <a:off x="3017"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6" name="Line 220"/>
              <p:cNvSpPr>
                <a:spLocks noChangeShapeType="1"/>
              </p:cNvSpPr>
              <p:nvPr/>
            </p:nvSpPr>
            <p:spPr bwMode="auto">
              <a:xfrm>
                <a:off x="3415"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7" name="Rectangle 221"/>
              <p:cNvSpPr>
                <a:spLocks noChangeArrowheads="1"/>
              </p:cNvSpPr>
              <p:nvPr/>
            </p:nvSpPr>
            <p:spPr bwMode="auto">
              <a:xfrm>
                <a:off x="3415"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8" name="Line 222"/>
              <p:cNvSpPr>
                <a:spLocks noChangeShapeType="1"/>
              </p:cNvSpPr>
              <p:nvPr/>
            </p:nvSpPr>
            <p:spPr bwMode="auto">
              <a:xfrm>
                <a:off x="3813"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9" name="Rectangle 223"/>
              <p:cNvSpPr>
                <a:spLocks noChangeArrowheads="1"/>
              </p:cNvSpPr>
              <p:nvPr/>
            </p:nvSpPr>
            <p:spPr bwMode="auto">
              <a:xfrm>
                <a:off x="3813"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0" name="Line 224"/>
              <p:cNvSpPr>
                <a:spLocks noChangeShapeType="1"/>
              </p:cNvSpPr>
              <p:nvPr/>
            </p:nvSpPr>
            <p:spPr bwMode="auto">
              <a:xfrm>
                <a:off x="4211"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1" name="Rectangle 225"/>
              <p:cNvSpPr>
                <a:spLocks noChangeArrowheads="1"/>
              </p:cNvSpPr>
              <p:nvPr/>
            </p:nvSpPr>
            <p:spPr bwMode="auto">
              <a:xfrm>
                <a:off x="4211"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2" name="Line 226"/>
              <p:cNvSpPr>
                <a:spLocks noChangeShapeType="1"/>
              </p:cNvSpPr>
              <p:nvPr/>
            </p:nvSpPr>
            <p:spPr bwMode="auto">
              <a:xfrm>
                <a:off x="4715"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3" name="Rectangle 227"/>
              <p:cNvSpPr>
                <a:spLocks noChangeArrowheads="1"/>
              </p:cNvSpPr>
              <p:nvPr/>
            </p:nvSpPr>
            <p:spPr bwMode="auto">
              <a:xfrm>
                <a:off x="4715"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4" name="Line 228"/>
              <p:cNvSpPr>
                <a:spLocks noChangeShapeType="1"/>
              </p:cNvSpPr>
              <p:nvPr/>
            </p:nvSpPr>
            <p:spPr bwMode="auto">
              <a:xfrm>
                <a:off x="5356" y="3967"/>
                <a:ext cx="0" cy="14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5" name="Rectangle 229"/>
              <p:cNvSpPr>
                <a:spLocks noChangeArrowheads="1"/>
              </p:cNvSpPr>
              <p:nvPr/>
            </p:nvSpPr>
            <p:spPr bwMode="auto">
              <a:xfrm>
                <a:off x="5356" y="3967"/>
                <a:ext cx="6" cy="14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6" name="Line 231"/>
              <p:cNvSpPr>
                <a:spLocks noChangeShapeType="1"/>
              </p:cNvSpPr>
              <p:nvPr/>
            </p:nvSpPr>
            <p:spPr bwMode="auto">
              <a:xfrm>
                <a:off x="5754" y="302"/>
                <a:ext cx="0" cy="380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7" name="Rectangle 232"/>
              <p:cNvSpPr>
                <a:spLocks noChangeArrowheads="1"/>
              </p:cNvSpPr>
              <p:nvPr/>
            </p:nvSpPr>
            <p:spPr bwMode="auto">
              <a:xfrm>
                <a:off x="5754" y="302"/>
                <a:ext cx="6" cy="380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8" name="Line 233"/>
              <p:cNvSpPr>
                <a:spLocks noChangeShapeType="1"/>
              </p:cNvSpPr>
              <p:nvPr/>
            </p:nvSpPr>
            <p:spPr bwMode="auto">
              <a:xfrm>
                <a:off x="0" y="4198"/>
                <a:ext cx="33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9" name="Rectangle 234"/>
              <p:cNvSpPr>
                <a:spLocks noChangeArrowheads="1"/>
              </p:cNvSpPr>
              <p:nvPr/>
            </p:nvSpPr>
            <p:spPr bwMode="auto">
              <a:xfrm>
                <a:off x="0" y="4198"/>
                <a:ext cx="33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0" name="Rectangle 235"/>
              <p:cNvSpPr>
                <a:spLocks noChangeArrowheads="1"/>
              </p:cNvSpPr>
              <p:nvPr/>
            </p:nvSpPr>
            <p:spPr bwMode="auto">
              <a:xfrm>
                <a:off x="336" y="4108"/>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1" name="Line 236"/>
              <p:cNvSpPr>
                <a:spLocks noChangeShapeType="1"/>
              </p:cNvSpPr>
              <p:nvPr/>
            </p:nvSpPr>
            <p:spPr bwMode="auto">
              <a:xfrm>
                <a:off x="790"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2" name="Rectangle 237"/>
              <p:cNvSpPr>
                <a:spLocks noChangeArrowheads="1"/>
              </p:cNvSpPr>
              <p:nvPr/>
            </p:nvSpPr>
            <p:spPr bwMode="auto">
              <a:xfrm>
                <a:off x="790"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3" name="Line 238"/>
              <p:cNvSpPr>
                <a:spLocks noChangeShapeType="1"/>
              </p:cNvSpPr>
              <p:nvPr/>
            </p:nvSpPr>
            <p:spPr bwMode="auto">
              <a:xfrm>
                <a:off x="1418"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4" name="Rectangle 239"/>
              <p:cNvSpPr>
                <a:spLocks noChangeArrowheads="1"/>
              </p:cNvSpPr>
              <p:nvPr/>
            </p:nvSpPr>
            <p:spPr bwMode="auto">
              <a:xfrm>
                <a:off x="1418"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5" name="Line 240"/>
              <p:cNvSpPr>
                <a:spLocks noChangeShapeType="1"/>
              </p:cNvSpPr>
              <p:nvPr/>
            </p:nvSpPr>
            <p:spPr bwMode="auto">
              <a:xfrm>
                <a:off x="1823"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6" name="Rectangle 241"/>
              <p:cNvSpPr>
                <a:spLocks noChangeArrowheads="1"/>
              </p:cNvSpPr>
              <p:nvPr/>
            </p:nvSpPr>
            <p:spPr bwMode="auto">
              <a:xfrm>
                <a:off x="1823"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7" name="Line 242"/>
              <p:cNvSpPr>
                <a:spLocks noChangeShapeType="1"/>
              </p:cNvSpPr>
              <p:nvPr/>
            </p:nvSpPr>
            <p:spPr bwMode="auto">
              <a:xfrm>
                <a:off x="2221"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8" name="Rectangle 243"/>
              <p:cNvSpPr>
                <a:spLocks noChangeArrowheads="1"/>
              </p:cNvSpPr>
              <p:nvPr/>
            </p:nvSpPr>
            <p:spPr bwMode="auto">
              <a:xfrm>
                <a:off x="2221"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59" name="Line 244"/>
              <p:cNvSpPr>
                <a:spLocks noChangeShapeType="1"/>
              </p:cNvSpPr>
              <p:nvPr/>
            </p:nvSpPr>
            <p:spPr bwMode="auto">
              <a:xfrm>
                <a:off x="2619"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0" name="Rectangle 245"/>
              <p:cNvSpPr>
                <a:spLocks noChangeArrowheads="1"/>
              </p:cNvSpPr>
              <p:nvPr/>
            </p:nvSpPr>
            <p:spPr bwMode="auto">
              <a:xfrm>
                <a:off x="2619"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1" name="Line 246"/>
              <p:cNvSpPr>
                <a:spLocks noChangeShapeType="1"/>
              </p:cNvSpPr>
              <p:nvPr/>
            </p:nvSpPr>
            <p:spPr bwMode="auto">
              <a:xfrm>
                <a:off x="3017"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2" name="Rectangle 247"/>
              <p:cNvSpPr>
                <a:spLocks noChangeArrowheads="1"/>
              </p:cNvSpPr>
              <p:nvPr/>
            </p:nvSpPr>
            <p:spPr bwMode="auto">
              <a:xfrm>
                <a:off x="3017"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3" name="Line 248"/>
              <p:cNvSpPr>
                <a:spLocks noChangeShapeType="1"/>
              </p:cNvSpPr>
              <p:nvPr/>
            </p:nvSpPr>
            <p:spPr bwMode="auto">
              <a:xfrm>
                <a:off x="3415"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4" name="Rectangle 249"/>
              <p:cNvSpPr>
                <a:spLocks noChangeArrowheads="1"/>
              </p:cNvSpPr>
              <p:nvPr/>
            </p:nvSpPr>
            <p:spPr bwMode="auto">
              <a:xfrm>
                <a:off x="3415"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5" name="Line 250"/>
              <p:cNvSpPr>
                <a:spLocks noChangeShapeType="1"/>
              </p:cNvSpPr>
              <p:nvPr/>
            </p:nvSpPr>
            <p:spPr bwMode="auto">
              <a:xfrm>
                <a:off x="3813"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6" name="Rectangle 251"/>
              <p:cNvSpPr>
                <a:spLocks noChangeArrowheads="1"/>
              </p:cNvSpPr>
              <p:nvPr/>
            </p:nvSpPr>
            <p:spPr bwMode="auto">
              <a:xfrm>
                <a:off x="3813"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7" name="Line 252"/>
              <p:cNvSpPr>
                <a:spLocks noChangeShapeType="1"/>
              </p:cNvSpPr>
              <p:nvPr/>
            </p:nvSpPr>
            <p:spPr bwMode="auto">
              <a:xfrm>
                <a:off x="4211"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8" name="Rectangle 253"/>
              <p:cNvSpPr>
                <a:spLocks noChangeArrowheads="1"/>
              </p:cNvSpPr>
              <p:nvPr/>
            </p:nvSpPr>
            <p:spPr bwMode="auto">
              <a:xfrm>
                <a:off x="4211"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9" name="Line 254"/>
              <p:cNvSpPr>
                <a:spLocks noChangeShapeType="1"/>
              </p:cNvSpPr>
              <p:nvPr/>
            </p:nvSpPr>
            <p:spPr bwMode="auto">
              <a:xfrm>
                <a:off x="4715"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0" name="Rectangle 255"/>
              <p:cNvSpPr>
                <a:spLocks noChangeArrowheads="1"/>
              </p:cNvSpPr>
              <p:nvPr/>
            </p:nvSpPr>
            <p:spPr bwMode="auto">
              <a:xfrm>
                <a:off x="4715"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1" name="Line 256"/>
              <p:cNvSpPr>
                <a:spLocks noChangeShapeType="1"/>
              </p:cNvSpPr>
              <p:nvPr/>
            </p:nvSpPr>
            <p:spPr bwMode="auto">
              <a:xfrm>
                <a:off x="5356"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2" name="Rectangle 257"/>
              <p:cNvSpPr>
                <a:spLocks noChangeArrowheads="1"/>
              </p:cNvSpPr>
              <p:nvPr/>
            </p:nvSpPr>
            <p:spPr bwMode="auto">
              <a:xfrm>
                <a:off x="5356"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3" name="Rectangle 259"/>
              <p:cNvSpPr>
                <a:spLocks noChangeArrowheads="1"/>
              </p:cNvSpPr>
              <p:nvPr/>
            </p:nvSpPr>
            <p:spPr bwMode="auto">
              <a:xfrm>
                <a:off x="5747" y="4119"/>
                <a:ext cx="13"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4" name="Line 260"/>
              <p:cNvSpPr>
                <a:spLocks noChangeShapeType="1"/>
              </p:cNvSpPr>
              <p:nvPr/>
            </p:nvSpPr>
            <p:spPr bwMode="auto">
              <a:xfrm>
                <a:off x="1020" y="4119"/>
                <a:ext cx="0" cy="7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5" name="Rectangle 261"/>
              <p:cNvSpPr>
                <a:spLocks noChangeArrowheads="1"/>
              </p:cNvSpPr>
              <p:nvPr/>
            </p:nvSpPr>
            <p:spPr bwMode="auto">
              <a:xfrm>
                <a:off x="1020" y="4119"/>
                <a:ext cx="6" cy="7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6" name="Line 262"/>
              <p:cNvSpPr>
                <a:spLocks noChangeShapeType="1"/>
              </p:cNvSpPr>
              <p:nvPr/>
            </p:nvSpPr>
            <p:spPr bwMode="auto">
              <a:xfrm>
                <a:off x="0" y="71"/>
                <a:ext cx="1" cy="424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7" name="Rectangle 263"/>
              <p:cNvSpPr>
                <a:spLocks noChangeArrowheads="1"/>
              </p:cNvSpPr>
              <p:nvPr/>
            </p:nvSpPr>
            <p:spPr bwMode="auto">
              <a:xfrm>
                <a:off x="0" y="71"/>
                <a:ext cx="6" cy="425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8" name="Line 264"/>
              <p:cNvSpPr>
                <a:spLocks noChangeShapeType="1"/>
              </p:cNvSpPr>
              <p:nvPr/>
            </p:nvSpPr>
            <p:spPr bwMode="auto">
              <a:xfrm>
                <a:off x="236" y="3506"/>
                <a:ext cx="1" cy="81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79" name="Rectangle 265"/>
              <p:cNvSpPr>
                <a:spLocks noChangeArrowheads="1"/>
              </p:cNvSpPr>
              <p:nvPr/>
            </p:nvSpPr>
            <p:spPr bwMode="auto">
              <a:xfrm>
                <a:off x="236" y="3506"/>
                <a:ext cx="7" cy="81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0" name="Line 266"/>
              <p:cNvSpPr>
                <a:spLocks noChangeShapeType="1"/>
              </p:cNvSpPr>
              <p:nvPr/>
            </p:nvSpPr>
            <p:spPr bwMode="auto">
              <a:xfrm>
                <a:off x="342"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1" name="Rectangle 267"/>
              <p:cNvSpPr>
                <a:spLocks noChangeArrowheads="1"/>
              </p:cNvSpPr>
              <p:nvPr/>
            </p:nvSpPr>
            <p:spPr bwMode="auto">
              <a:xfrm>
                <a:off x="342"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2" name="Line 268"/>
              <p:cNvSpPr>
                <a:spLocks noChangeShapeType="1"/>
              </p:cNvSpPr>
              <p:nvPr/>
            </p:nvSpPr>
            <p:spPr bwMode="auto">
              <a:xfrm>
                <a:off x="529"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3" name="Rectangle 269"/>
              <p:cNvSpPr>
                <a:spLocks noChangeArrowheads="1"/>
              </p:cNvSpPr>
              <p:nvPr/>
            </p:nvSpPr>
            <p:spPr bwMode="auto">
              <a:xfrm>
                <a:off x="529"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4" name="Line 270"/>
              <p:cNvSpPr>
                <a:spLocks noChangeShapeType="1"/>
              </p:cNvSpPr>
              <p:nvPr/>
            </p:nvSpPr>
            <p:spPr bwMode="auto">
              <a:xfrm>
                <a:off x="790"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5" name="Rectangle 271"/>
              <p:cNvSpPr>
                <a:spLocks noChangeArrowheads="1"/>
              </p:cNvSpPr>
              <p:nvPr/>
            </p:nvSpPr>
            <p:spPr bwMode="auto">
              <a:xfrm>
                <a:off x="790"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6" name="Line 272"/>
              <p:cNvSpPr>
                <a:spLocks noChangeShapeType="1"/>
              </p:cNvSpPr>
              <p:nvPr/>
            </p:nvSpPr>
            <p:spPr bwMode="auto">
              <a:xfrm>
                <a:off x="1020" y="431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7" name="Rectangle 273"/>
              <p:cNvSpPr>
                <a:spLocks noChangeArrowheads="1"/>
              </p:cNvSpPr>
              <p:nvPr/>
            </p:nvSpPr>
            <p:spPr bwMode="auto">
              <a:xfrm>
                <a:off x="1020" y="431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8" name="Line 274"/>
              <p:cNvSpPr>
                <a:spLocks noChangeShapeType="1"/>
              </p:cNvSpPr>
              <p:nvPr/>
            </p:nvSpPr>
            <p:spPr bwMode="auto">
              <a:xfrm>
                <a:off x="1418"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89" name="Rectangle 275"/>
              <p:cNvSpPr>
                <a:spLocks noChangeArrowheads="1"/>
              </p:cNvSpPr>
              <p:nvPr/>
            </p:nvSpPr>
            <p:spPr bwMode="auto">
              <a:xfrm>
                <a:off x="1418"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0" name="Line 276"/>
              <p:cNvSpPr>
                <a:spLocks noChangeShapeType="1"/>
              </p:cNvSpPr>
              <p:nvPr/>
            </p:nvSpPr>
            <p:spPr bwMode="auto">
              <a:xfrm>
                <a:off x="1823"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1" name="Rectangle 277"/>
              <p:cNvSpPr>
                <a:spLocks noChangeArrowheads="1"/>
              </p:cNvSpPr>
              <p:nvPr/>
            </p:nvSpPr>
            <p:spPr bwMode="auto">
              <a:xfrm>
                <a:off x="1823"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2" name="Line 278"/>
              <p:cNvSpPr>
                <a:spLocks noChangeShapeType="1"/>
              </p:cNvSpPr>
              <p:nvPr/>
            </p:nvSpPr>
            <p:spPr bwMode="auto">
              <a:xfrm>
                <a:off x="2221"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3" name="Rectangle 279"/>
              <p:cNvSpPr>
                <a:spLocks noChangeArrowheads="1"/>
              </p:cNvSpPr>
              <p:nvPr/>
            </p:nvSpPr>
            <p:spPr bwMode="auto">
              <a:xfrm>
                <a:off x="2221"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4" name="Line 280"/>
              <p:cNvSpPr>
                <a:spLocks noChangeShapeType="1"/>
              </p:cNvSpPr>
              <p:nvPr/>
            </p:nvSpPr>
            <p:spPr bwMode="auto">
              <a:xfrm>
                <a:off x="2619"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5" name="Rectangle 281"/>
              <p:cNvSpPr>
                <a:spLocks noChangeArrowheads="1"/>
              </p:cNvSpPr>
              <p:nvPr/>
            </p:nvSpPr>
            <p:spPr bwMode="auto">
              <a:xfrm>
                <a:off x="2619"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6" name="Line 282"/>
              <p:cNvSpPr>
                <a:spLocks noChangeShapeType="1"/>
              </p:cNvSpPr>
              <p:nvPr/>
            </p:nvSpPr>
            <p:spPr bwMode="auto">
              <a:xfrm>
                <a:off x="3017"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7" name="Rectangle 283"/>
              <p:cNvSpPr>
                <a:spLocks noChangeArrowheads="1"/>
              </p:cNvSpPr>
              <p:nvPr/>
            </p:nvSpPr>
            <p:spPr bwMode="auto">
              <a:xfrm>
                <a:off x="3017"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8" name="Line 284"/>
              <p:cNvSpPr>
                <a:spLocks noChangeShapeType="1"/>
              </p:cNvSpPr>
              <p:nvPr/>
            </p:nvSpPr>
            <p:spPr bwMode="auto">
              <a:xfrm>
                <a:off x="3415"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99" name="Rectangle 285"/>
              <p:cNvSpPr>
                <a:spLocks noChangeArrowheads="1"/>
              </p:cNvSpPr>
              <p:nvPr/>
            </p:nvSpPr>
            <p:spPr bwMode="auto">
              <a:xfrm>
                <a:off x="3415"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0" name="Line 286"/>
              <p:cNvSpPr>
                <a:spLocks noChangeShapeType="1"/>
              </p:cNvSpPr>
              <p:nvPr/>
            </p:nvSpPr>
            <p:spPr bwMode="auto">
              <a:xfrm>
                <a:off x="3813"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1" name="Rectangle 287"/>
              <p:cNvSpPr>
                <a:spLocks noChangeArrowheads="1"/>
              </p:cNvSpPr>
              <p:nvPr/>
            </p:nvSpPr>
            <p:spPr bwMode="auto">
              <a:xfrm>
                <a:off x="3813"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2" name="Line 288"/>
              <p:cNvSpPr>
                <a:spLocks noChangeShapeType="1"/>
              </p:cNvSpPr>
              <p:nvPr/>
            </p:nvSpPr>
            <p:spPr bwMode="auto">
              <a:xfrm>
                <a:off x="4211"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3" name="Rectangle 289"/>
              <p:cNvSpPr>
                <a:spLocks noChangeArrowheads="1"/>
              </p:cNvSpPr>
              <p:nvPr/>
            </p:nvSpPr>
            <p:spPr bwMode="auto">
              <a:xfrm>
                <a:off x="4211"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4" name="Line 290"/>
              <p:cNvSpPr>
                <a:spLocks noChangeShapeType="1"/>
              </p:cNvSpPr>
              <p:nvPr/>
            </p:nvSpPr>
            <p:spPr bwMode="auto">
              <a:xfrm>
                <a:off x="4715"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5" name="Rectangle 291"/>
              <p:cNvSpPr>
                <a:spLocks noChangeArrowheads="1"/>
              </p:cNvSpPr>
              <p:nvPr/>
            </p:nvSpPr>
            <p:spPr bwMode="auto">
              <a:xfrm>
                <a:off x="4715"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6" name="Line 292"/>
              <p:cNvSpPr>
                <a:spLocks noChangeShapeType="1"/>
              </p:cNvSpPr>
              <p:nvPr/>
            </p:nvSpPr>
            <p:spPr bwMode="auto">
              <a:xfrm>
                <a:off x="5356"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7" name="Rectangle 293"/>
              <p:cNvSpPr>
                <a:spLocks noChangeArrowheads="1"/>
              </p:cNvSpPr>
              <p:nvPr/>
            </p:nvSpPr>
            <p:spPr bwMode="auto">
              <a:xfrm>
                <a:off x="5356"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8" name="Line 294"/>
              <p:cNvSpPr>
                <a:spLocks noChangeShapeType="1"/>
              </p:cNvSpPr>
              <p:nvPr/>
            </p:nvSpPr>
            <p:spPr bwMode="auto">
              <a:xfrm>
                <a:off x="5754" y="4203"/>
                <a:ext cx="1" cy="11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9" name="Rectangle 295"/>
              <p:cNvSpPr>
                <a:spLocks noChangeArrowheads="1"/>
              </p:cNvSpPr>
              <p:nvPr/>
            </p:nvSpPr>
            <p:spPr bwMode="auto">
              <a:xfrm>
                <a:off x="5754" y="4203"/>
                <a:ext cx="6" cy="11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0" name="Line 296"/>
              <p:cNvSpPr>
                <a:spLocks noChangeShapeType="1"/>
              </p:cNvSpPr>
              <p:nvPr/>
            </p:nvSpPr>
            <p:spPr bwMode="auto">
              <a:xfrm>
                <a:off x="0" y="71"/>
                <a:ext cx="576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1" name="Rectangle 297"/>
              <p:cNvSpPr>
                <a:spLocks noChangeArrowheads="1"/>
              </p:cNvSpPr>
              <p:nvPr/>
            </p:nvSpPr>
            <p:spPr bwMode="auto">
              <a:xfrm>
                <a:off x="0" y="71"/>
                <a:ext cx="576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2" name="Line 298"/>
              <p:cNvSpPr>
                <a:spLocks noChangeShapeType="1"/>
              </p:cNvSpPr>
              <p:nvPr/>
            </p:nvSpPr>
            <p:spPr bwMode="auto">
              <a:xfrm>
                <a:off x="5760" y="1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3" name="Rectangle 299"/>
              <p:cNvSpPr>
                <a:spLocks noChangeArrowheads="1"/>
              </p:cNvSpPr>
              <p:nvPr/>
            </p:nvSpPr>
            <p:spPr bwMode="auto">
              <a:xfrm>
                <a:off x="5760" y="183"/>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4" name="Line 300"/>
              <p:cNvSpPr>
                <a:spLocks noChangeShapeType="1"/>
              </p:cNvSpPr>
              <p:nvPr/>
            </p:nvSpPr>
            <p:spPr bwMode="auto">
              <a:xfrm>
                <a:off x="5760" y="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5" name="Rectangle 301"/>
              <p:cNvSpPr>
                <a:spLocks noChangeArrowheads="1"/>
              </p:cNvSpPr>
              <p:nvPr/>
            </p:nvSpPr>
            <p:spPr bwMode="auto">
              <a:xfrm>
                <a:off x="5760" y="29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6" name="Line 302"/>
              <p:cNvSpPr>
                <a:spLocks noChangeShapeType="1"/>
              </p:cNvSpPr>
              <p:nvPr/>
            </p:nvSpPr>
            <p:spPr bwMode="auto">
              <a:xfrm>
                <a:off x="5362" y="414"/>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7" name="Rectangle 303"/>
              <p:cNvSpPr>
                <a:spLocks noChangeArrowheads="1"/>
              </p:cNvSpPr>
              <p:nvPr/>
            </p:nvSpPr>
            <p:spPr bwMode="auto">
              <a:xfrm>
                <a:off x="5362" y="414"/>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8" name="Line 304"/>
              <p:cNvSpPr>
                <a:spLocks noChangeShapeType="1"/>
              </p:cNvSpPr>
              <p:nvPr/>
            </p:nvSpPr>
            <p:spPr bwMode="auto">
              <a:xfrm>
                <a:off x="5362" y="526"/>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19" name="Rectangle 305"/>
              <p:cNvSpPr>
                <a:spLocks noChangeArrowheads="1"/>
              </p:cNvSpPr>
              <p:nvPr/>
            </p:nvSpPr>
            <p:spPr bwMode="auto">
              <a:xfrm>
                <a:off x="5362" y="526"/>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0" name="Line 306"/>
              <p:cNvSpPr>
                <a:spLocks noChangeShapeType="1"/>
              </p:cNvSpPr>
              <p:nvPr/>
            </p:nvSpPr>
            <p:spPr bwMode="auto">
              <a:xfrm>
                <a:off x="5362" y="639"/>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1" name="Rectangle 307"/>
              <p:cNvSpPr>
                <a:spLocks noChangeArrowheads="1"/>
              </p:cNvSpPr>
              <p:nvPr/>
            </p:nvSpPr>
            <p:spPr bwMode="auto">
              <a:xfrm>
                <a:off x="5362" y="639"/>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2" name="Line 308"/>
              <p:cNvSpPr>
                <a:spLocks noChangeShapeType="1"/>
              </p:cNvSpPr>
              <p:nvPr/>
            </p:nvSpPr>
            <p:spPr bwMode="auto">
              <a:xfrm>
                <a:off x="5362" y="751"/>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3" name="Rectangle 309"/>
              <p:cNvSpPr>
                <a:spLocks noChangeArrowheads="1"/>
              </p:cNvSpPr>
              <p:nvPr/>
            </p:nvSpPr>
            <p:spPr bwMode="auto">
              <a:xfrm>
                <a:off x="5362" y="751"/>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4" name="Line 310"/>
              <p:cNvSpPr>
                <a:spLocks noChangeShapeType="1"/>
              </p:cNvSpPr>
              <p:nvPr/>
            </p:nvSpPr>
            <p:spPr bwMode="auto">
              <a:xfrm>
                <a:off x="5362" y="864"/>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5" name="Rectangle 311"/>
              <p:cNvSpPr>
                <a:spLocks noChangeArrowheads="1"/>
              </p:cNvSpPr>
              <p:nvPr/>
            </p:nvSpPr>
            <p:spPr bwMode="auto">
              <a:xfrm>
                <a:off x="5362" y="864"/>
                <a:ext cx="39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6" name="Line 312"/>
              <p:cNvSpPr>
                <a:spLocks noChangeShapeType="1"/>
              </p:cNvSpPr>
              <p:nvPr/>
            </p:nvSpPr>
            <p:spPr bwMode="auto">
              <a:xfrm>
                <a:off x="5362" y="976"/>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7" name="Rectangle 313"/>
              <p:cNvSpPr>
                <a:spLocks noChangeArrowheads="1"/>
              </p:cNvSpPr>
              <p:nvPr/>
            </p:nvSpPr>
            <p:spPr bwMode="auto">
              <a:xfrm>
                <a:off x="5362" y="976"/>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8" name="Line 314"/>
              <p:cNvSpPr>
                <a:spLocks noChangeShapeType="1"/>
              </p:cNvSpPr>
              <p:nvPr/>
            </p:nvSpPr>
            <p:spPr bwMode="auto">
              <a:xfrm>
                <a:off x="5362" y="1089"/>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29" name="Rectangle 315"/>
              <p:cNvSpPr>
                <a:spLocks noChangeArrowheads="1"/>
              </p:cNvSpPr>
              <p:nvPr/>
            </p:nvSpPr>
            <p:spPr bwMode="auto">
              <a:xfrm>
                <a:off x="5362" y="1089"/>
                <a:ext cx="39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0" name="Line 316"/>
              <p:cNvSpPr>
                <a:spLocks noChangeShapeType="1"/>
              </p:cNvSpPr>
              <p:nvPr/>
            </p:nvSpPr>
            <p:spPr bwMode="auto">
              <a:xfrm>
                <a:off x="5362" y="1201"/>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1" name="Rectangle 317"/>
              <p:cNvSpPr>
                <a:spLocks noChangeArrowheads="1"/>
              </p:cNvSpPr>
              <p:nvPr/>
            </p:nvSpPr>
            <p:spPr bwMode="auto">
              <a:xfrm>
                <a:off x="5362" y="1201"/>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2" name="Line 318"/>
              <p:cNvSpPr>
                <a:spLocks noChangeShapeType="1"/>
              </p:cNvSpPr>
              <p:nvPr/>
            </p:nvSpPr>
            <p:spPr bwMode="auto">
              <a:xfrm>
                <a:off x="5362" y="1314"/>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3" name="Rectangle 319"/>
              <p:cNvSpPr>
                <a:spLocks noChangeArrowheads="1"/>
              </p:cNvSpPr>
              <p:nvPr/>
            </p:nvSpPr>
            <p:spPr bwMode="auto">
              <a:xfrm>
                <a:off x="5362" y="1314"/>
                <a:ext cx="39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4" name="Line 320"/>
              <p:cNvSpPr>
                <a:spLocks noChangeShapeType="1"/>
              </p:cNvSpPr>
              <p:nvPr/>
            </p:nvSpPr>
            <p:spPr bwMode="auto">
              <a:xfrm>
                <a:off x="5362" y="1426"/>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5" name="Rectangle 321"/>
              <p:cNvSpPr>
                <a:spLocks noChangeArrowheads="1"/>
              </p:cNvSpPr>
              <p:nvPr/>
            </p:nvSpPr>
            <p:spPr bwMode="auto">
              <a:xfrm>
                <a:off x="5362" y="1426"/>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6" name="Line 322"/>
              <p:cNvSpPr>
                <a:spLocks noChangeShapeType="1"/>
              </p:cNvSpPr>
              <p:nvPr/>
            </p:nvSpPr>
            <p:spPr bwMode="auto">
              <a:xfrm>
                <a:off x="5362" y="1538"/>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vert"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7" name="Rectangle 323"/>
              <p:cNvSpPr>
                <a:spLocks noChangeArrowheads="1"/>
              </p:cNvSpPr>
              <p:nvPr/>
            </p:nvSpPr>
            <p:spPr bwMode="auto">
              <a:xfrm>
                <a:off x="5362" y="1538"/>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8" name="Line 324"/>
              <p:cNvSpPr>
                <a:spLocks noChangeShapeType="1"/>
              </p:cNvSpPr>
              <p:nvPr/>
            </p:nvSpPr>
            <p:spPr bwMode="auto">
              <a:xfrm>
                <a:off x="5362" y="1651"/>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39" name="Rectangle 325"/>
              <p:cNvSpPr>
                <a:spLocks noChangeArrowheads="1"/>
              </p:cNvSpPr>
              <p:nvPr/>
            </p:nvSpPr>
            <p:spPr bwMode="auto">
              <a:xfrm>
                <a:off x="5362" y="1651"/>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0" name="Line 326"/>
              <p:cNvSpPr>
                <a:spLocks noChangeShapeType="1"/>
              </p:cNvSpPr>
              <p:nvPr/>
            </p:nvSpPr>
            <p:spPr bwMode="auto">
              <a:xfrm>
                <a:off x="5362" y="1763"/>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1" name="Rectangle 327"/>
              <p:cNvSpPr>
                <a:spLocks noChangeArrowheads="1"/>
              </p:cNvSpPr>
              <p:nvPr/>
            </p:nvSpPr>
            <p:spPr bwMode="auto">
              <a:xfrm>
                <a:off x="5362" y="1763"/>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2" name="Line 328"/>
              <p:cNvSpPr>
                <a:spLocks noChangeShapeType="1"/>
              </p:cNvSpPr>
              <p:nvPr/>
            </p:nvSpPr>
            <p:spPr bwMode="auto">
              <a:xfrm>
                <a:off x="5362" y="1876"/>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3" name="Rectangle 329"/>
              <p:cNvSpPr>
                <a:spLocks noChangeArrowheads="1"/>
              </p:cNvSpPr>
              <p:nvPr/>
            </p:nvSpPr>
            <p:spPr bwMode="auto">
              <a:xfrm>
                <a:off x="5362" y="1876"/>
                <a:ext cx="398"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4" name="Line 330"/>
              <p:cNvSpPr>
                <a:spLocks noChangeShapeType="1"/>
              </p:cNvSpPr>
              <p:nvPr/>
            </p:nvSpPr>
            <p:spPr bwMode="auto">
              <a:xfrm>
                <a:off x="5362" y="1988"/>
                <a:ext cx="39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5" name="Rectangle 331"/>
              <p:cNvSpPr>
                <a:spLocks noChangeArrowheads="1"/>
              </p:cNvSpPr>
              <p:nvPr/>
            </p:nvSpPr>
            <p:spPr bwMode="auto">
              <a:xfrm>
                <a:off x="5362" y="1988"/>
                <a:ext cx="398"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6" name="Line 332"/>
              <p:cNvSpPr>
                <a:spLocks noChangeShapeType="1"/>
              </p:cNvSpPr>
              <p:nvPr/>
            </p:nvSpPr>
            <p:spPr bwMode="auto">
              <a:xfrm>
                <a:off x="5362" y="2101"/>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7" name="Rectangle 333"/>
              <p:cNvSpPr>
                <a:spLocks noChangeArrowheads="1"/>
              </p:cNvSpPr>
              <p:nvPr/>
            </p:nvSpPr>
            <p:spPr bwMode="auto">
              <a:xfrm>
                <a:off x="5362" y="2101"/>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8" name="Line 334"/>
              <p:cNvSpPr>
                <a:spLocks noChangeShapeType="1"/>
              </p:cNvSpPr>
              <p:nvPr/>
            </p:nvSpPr>
            <p:spPr bwMode="auto">
              <a:xfrm>
                <a:off x="5362" y="2213"/>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49" name="Rectangle 335"/>
              <p:cNvSpPr>
                <a:spLocks noChangeArrowheads="1"/>
              </p:cNvSpPr>
              <p:nvPr/>
            </p:nvSpPr>
            <p:spPr bwMode="auto">
              <a:xfrm>
                <a:off x="5362" y="2213"/>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0" name="Line 336"/>
              <p:cNvSpPr>
                <a:spLocks noChangeShapeType="1"/>
              </p:cNvSpPr>
              <p:nvPr/>
            </p:nvSpPr>
            <p:spPr bwMode="auto">
              <a:xfrm>
                <a:off x="5362" y="2326"/>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1" name="Rectangle 337"/>
              <p:cNvSpPr>
                <a:spLocks noChangeArrowheads="1"/>
              </p:cNvSpPr>
              <p:nvPr/>
            </p:nvSpPr>
            <p:spPr bwMode="auto">
              <a:xfrm>
                <a:off x="5362" y="2326"/>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2" name="Line 338"/>
              <p:cNvSpPr>
                <a:spLocks noChangeShapeType="1"/>
              </p:cNvSpPr>
              <p:nvPr/>
            </p:nvSpPr>
            <p:spPr bwMode="auto">
              <a:xfrm>
                <a:off x="5362" y="2438"/>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3" name="Rectangle 339"/>
              <p:cNvSpPr>
                <a:spLocks noChangeArrowheads="1"/>
              </p:cNvSpPr>
              <p:nvPr/>
            </p:nvSpPr>
            <p:spPr bwMode="auto">
              <a:xfrm>
                <a:off x="5362" y="2438"/>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4" name="Line 340"/>
              <p:cNvSpPr>
                <a:spLocks noChangeShapeType="1"/>
              </p:cNvSpPr>
              <p:nvPr/>
            </p:nvSpPr>
            <p:spPr bwMode="auto">
              <a:xfrm>
                <a:off x="5362" y="2550"/>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5" name="Rectangle 341"/>
              <p:cNvSpPr>
                <a:spLocks noChangeArrowheads="1"/>
              </p:cNvSpPr>
              <p:nvPr/>
            </p:nvSpPr>
            <p:spPr bwMode="auto">
              <a:xfrm>
                <a:off x="5362" y="2550"/>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6" name="Line 342"/>
              <p:cNvSpPr>
                <a:spLocks noChangeShapeType="1"/>
              </p:cNvSpPr>
              <p:nvPr/>
            </p:nvSpPr>
            <p:spPr bwMode="auto">
              <a:xfrm>
                <a:off x="5362" y="2663"/>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7" name="Rectangle 343"/>
              <p:cNvSpPr>
                <a:spLocks noChangeArrowheads="1"/>
              </p:cNvSpPr>
              <p:nvPr/>
            </p:nvSpPr>
            <p:spPr bwMode="auto">
              <a:xfrm>
                <a:off x="5362" y="2663"/>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8" name="Line 344"/>
              <p:cNvSpPr>
                <a:spLocks noChangeShapeType="1"/>
              </p:cNvSpPr>
              <p:nvPr/>
            </p:nvSpPr>
            <p:spPr bwMode="auto">
              <a:xfrm>
                <a:off x="5362" y="2848"/>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59" name="Rectangle 345"/>
              <p:cNvSpPr>
                <a:spLocks noChangeArrowheads="1"/>
              </p:cNvSpPr>
              <p:nvPr/>
            </p:nvSpPr>
            <p:spPr bwMode="auto">
              <a:xfrm>
                <a:off x="5362" y="2848"/>
                <a:ext cx="404"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0" name="Line 346"/>
              <p:cNvSpPr>
                <a:spLocks noChangeShapeType="1"/>
              </p:cNvSpPr>
              <p:nvPr/>
            </p:nvSpPr>
            <p:spPr bwMode="auto">
              <a:xfrm>
                <a:off x="5362" y="3175"/>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1" name="Rectangle 347"/>
              <p:cNvSpPr>
                <a:spLocks noChangeArrowheads="1"/>
              </p:cNvSpPr>
              <p:nvPr/>
            </p:nvSpPr>
            <p:spPr bwMode="auto">
              <a:xfrm>
                <a:off x="5362" y="3175"/>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2" name="Line 348"/>
              <p:cNvSpPr>
                <a:spLocks noChangeShapeType="1"/>
              </p:cNvSpPr>
              <p:nvPr/>
            </p:nvSpPr>
            <p:spPr bwMode="auto">
              <a:xfrm>
                <a:off x="5362" y="3501"/>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3" name="Rectangle 349"/>
              <p:cNvSpPr>
                <a:spLocks noChangeArrowheads="1"/>
              </p:cNvSpPr>
              <p:nvPr/>
            </p:nvSpPr>
            <p:spPr bwMode="auto">
              <a:xfrm>
                <a:off x="5362" y="3501"/>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4" name="Line 350"/>
              <p:cNvSpPr>
                <a:spLocks noChangeShapeType="1"/>
              </p:cNvSpPr>
              <p:nvPr/>
            </p:nvSpPr>
            <p:spPr bwMode="auto">
              <a:xfrm>
                <a:off x="5362" y="3962"/>
                <a:ext cx="398"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5" name="Rectangle 351"/>
              <p:cNvSpPr>
                <a:spLocks noChangeArrowheads="1"/>
              </p:cNvSpPr>
              <p:nvPr/>
            </p:nvSpPr>
            <p:spPr bwMode="auto">
              <a:xfrm>
                <a:off x="5362" y="3962"/>
                <a:ext cx="40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6" name="Rectangle 353"/>
              <p:cNvSpPr>
                <a:spLocks noChangeArrowheads="1"/>
              </p:cNvSpPr>
              <p:nvPr/>
            </p:nvSpPr>
            <p:spPr bwMode="auto">
              <a:xfrm>
                <a:off x="0" y="4024"/>
                <a:ext cx="576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7" name="Line 354"/>
              <p:cNvSpPr>
                <a:spLocks noChangeShapeType="1"/>
              </p:cNvSpPr>
              <p:nvPr/>
            </p:nvSpPr>
            <p:spPr bwMode="auto">
              <a:xfrm>
                <a:off x="5760" y="411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8" name="Rectangle 355"/>
              <p:cNvSpPr>
                <a:spLocks noChangeArrowheads="1"/>
              </p:cNvSpPr>
              <p:nvPr/>
            </p:nvSpPr>
            <p:spPr bwMode="auto">
              <a:xfrm>
                <a:off x="5760" y="4114"/>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69" name="Line 356"/>
              <p:cNvSpPr>
                <a:spLocks noChangeShapeType="1"/>
              </p:cNvSpPr>
              <p:nvPr/>
            </p:nvSpPr>
            <p:spPr bwMode="auto">
              <a:xfrm>
                <a:off x="5760" y="41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0" name="Rectangle 357"/>
              <p:cNvSpPr>
                <a:spLocks noChangeArrowheads="1"/>
              </p:cNvSpPr>
              <p:nvPr/>
            </p:nvSpPr>
            <p:spPr bwMode="auto">
              <a:xfrm>
                <a:off x="5760" y="4198"/>
                <a:ext cx="6"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1" name="Line 358"/>
              <p:cNvSpPr>
                <a:spLocks noChangeShapeType="1"/>
              </p:cNvSpPr>
              <p:nvPr/>
            </p:nvSpPr>
            <p:spPr bwMode="auto">
              <a:xfrm>
                <a:off x="0" y="4310"/>
                <a:ext cx="576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2" name="Rectangle 359"/>
              <p:cNvSpPr>
                <a:spLocks noChangeArrowheads="1"/>
              </p:cNvSpPr>
              <p:nvPr/>
            </p:nvSpPr>
            <p:spPr bwMode="auto">
              <a:xfrm>
                <a:off x="0" y="4310"/>
                <a:ext cx="576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3" name="Freeform 360"/>
              <p:cNvSpPr>
                <a:spLocks noEditPoints="1"/>
              </p:cNvSpPr>
              <p:nvPr/>
            </p:nvSpPr>
            <p:spPr bwMode="auto">
              <a:xfrm>
                <a:off x="529" y="869"/>
                <a:ext cx="487" cy="328"/>
              </a:xfrm>
              <a:custGeom>
                <a:avLst/>
                <a:gdLst>
                  <a:gd name="T0" fmla="*/ 1 w 1200"/>
                  <a:gd name="T1" fmla="*/ 151 h 784"/>
                  <a:gd name="T2" fmla="*/ 17 w 1200"/>
                  <a:gd name="T3" fmla="*/ 89 h 784"/>
                  <a:gd name="T4" fmla="*/ 52 w 1200"/>
                  <a:gd name="T5" fmla="*/ 43 h 784"/>
                  <a:gd name="T6" fmla="*/ 105 w 1200"/>
                  <a:gd name="T7" fmla="*/ 10 h 784"/>
                  <a:gd name="T8" fmla="*/ 158 w 1200"/>
                  <a:gd name="T9" fmla="*/ 0 h 784"/>
                  <a:gd name="T10" fmla="*/ 1051 w 1200"/>
                  <a:gd name="T11" fmla="*/ 1 h 784"/>
                  <a:gd name="T12" fmla="*/ 1112 w 1200"/>
                  <a:gd name="T13" fmla="*/ 17 h 784"/>
                  <a:gd name="T14" fmla="*/ 1160 w 1200"/>
                  <a:gd name="T15" fmla="*/ 53 h 784"/>
                  <a:gd name="T16" fmla="*/ 1191 w 1200"/>
                  <a:gd name="T17" fmla="*/ 105 h 784"/>
                  <a:gd name="T18" fmla="*/ 1200 w 1200"/>
                  <a:gd name="T19" fmla="*/ 158 h 784"/>
                  <a:gd name="T20" fmla="*/ 1200 w 1200"/>
                  <a:gd name="T21" fmla="*/ 635 h 784"/>
                  <a:gd name="T22" fmla="*/ 1185 w 1200"/>
                  <a:gd name="T23" fmla="*/ 696 h 784"/>
                  <a:gd name="T24" fmla="*/ 1149 w 1200"/>
                  <a:gd name="T25" fmla="*/ 744 h 784"/>
                  <a:gd name="T26" fmla="*/ 1097 w 1200"/>
                  <a:gd name="T27" fmla="*/ 775 h 784"/>
                  <a:gd name="T28" fmla="*/ 1043 w 1200"/>
                  <a:gd name="T29" fmla="*/ 784 h 784"/>
                  <a:gd name="T30" fmla="*/ 151 w 1200"/>
                  <a:gd name="T31" fmla="*/ 784 h 784"/>
                  <a:gd name="T32" fmla="*/ 90 w 1200"/>
                  <a:gd name="T33" fmla="*/ 769 h 784"/>
                  <a:gd name="T34" fmla="*/ 43 w 1200"/>
                  <a:gd name="T35" fmla="*/ 733 h 784"/>
                  <a:gd name="T36" fmla="*/ 10 w 1200"/>
                  <a:gd name="T37" fmla="*/ 681 h 784"/>
                  <a:gd name="T38" fmla="*/ 0 w 1200"/>
                  <a:gd name="T39" fmla="*/ 627 h 784"/>
                  <a:gd name="T40" fmla="*/ 80 w 1200"/>
                  <a:gd name="T41" fmla="*/ 627 h 784"/>
                  <a:gd name="T42" fmla="*/ 89 w 1200"/>
                  <a:gd name="T43" fmla="*/ 666 h 784"/>
                  <a:gd name="T44" fmla="*/ 108 w 1200"/>
                  <a:gd name="T45" fmla="*/ 687 h 784"/>
                  <a:gd name="T46" fmla="*/ 135 w 1200"/>
                  <a:gd name="T47" fmla="*/ 702 h 784"/>
                  <a:gd name="T48" fmla="*/ 166 w 1200"/>
                  <a:gd name="T49" fmla="*/ 705 h 784"/>
                  <a:gd name="T50" fmla="*/ 1043 w 1200"/>
                  <a:gd name="T51" fmla="*/ 704 h 784"/>
                  <a:gd name="T52" fmla="*/ 1082 w 1200"/>
                  <a:gd name="T53" fmla="*/ 696 h 784"/>
                  <a:gd name="T54" fmla="*/ 1104 w 1200"/>
                  <a:gd name="T55" fmla="*/ 677 h 784"/>
                  <a:gd name="T56" fmla="*/ 1118 w 1200"/>
                  <a:gd name="T57" fmla="*/ 651 h 784"/>
                  <a:gd name="T58" fmla="*/ 1121 w 1200"/>
                  <a:gd name="T59" fmla="*/ 620 h 784"/>
                  <a:gd name="T60" fmla="*/ 1120 w 1200"/>
                  <a:gd name="T61" fmla="*/ 158 h 784"/>
                  <a:gd name="T62" fmla="*/ 1112 w 1200"/>
                  <a:gd name="T63" fmla="*/ 120 h 784"/>
                  <a:gd name="T64" fmla="*/ 1093 w 1200"/>
                  <a:gd name="T65" fmla="*/ 98 h 784"/>
                  <a:gd name="T66" fmla="*/ 1066 w 1200"/>
                  <a:gd name="T67" fmla="*/ 82 h 784"/>
                  <a:gd name="T68" fmla="*/ 1036 w 1200"/>
                  <a:gd name="T69" fmla="*/ 80 h 784"/>
                  <a:gd name="T70" fmla="*/ 158 w 1200"/>
                  <a:gd name="T71" fmla="*/ 80 h 784"/>
                  <a:gd name="T72" fmla="*/ 120 w 1200"/>
                  <a:gd name="T73" fmla="*/ 89 h 784"/>
                  <a:gd name="T74" fmla="*/ 98 w 1200"/>
                  <a:gd name="T75" fmla="*/ 108 h 784"/>
                  <a:gd name="T76" fmla="*/ 82 w 1200"/>
                  <a:gd name="T77" fmla="*/ 135 h 784"/>
                  <a:gd name="T78" fmla="*/ 80 w 1200"/>
                  <a:gd name="T79" fmla="*/ 166 h 784"/>
                  <a:gd name="T80" fmla="*/ 80 w 1200"/>
                  <a:gd name="T81" fmla="*/ 62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0" h="784">
                    <a:moveTo>
                      <a:pt x="0" y="158"/>
                    </a:moveTo>
                    <a:cubicBezTo>
                      <a:pt x="0" y="156"/>
                      <a:pt x="1" y="153"/>
                      <a:pt x="1" y="151"/>
                    </a:cubicBezTo>
                    <a:lnTo>
                      <a:pt x="10" y="105"/>
                    </a:lnTo>
                    <a:cubicBezTo>
                      <a:pt x="11" y="99"/>
                      <a:pt x="14" y="94"/>
                      <a:pt x="17" y="89"/>
                    </a:cubicBezTo>
                    <a:lnTo>
                      <a:pt x="43" y="52"/>
                    </a:lnTo>
                    <a:cubicBezTo>
                      <a:pt x="45" y="49"/>
                      <a:pt x="49" y="45"/>
                      <a:pt x="52" y="43"/>
                    </a:cubicBezTo>
                    <a:lnTo>
                      <a:pt x="89" y="17"/>
                    </a:lnTo>
                    <a:cubicBezTo>
                      <a:pt x="94" y="14"/>
                      <a:pt x="99" y="11"/>
                      <a:pt x="105" y="10"/>
                    </a:cubicBezTo>
                    <a:lnTo>
                      <a:pt x="151" y="1"/>
                    </a:lnTo>
                    <a:cubicBezTo>
                      <a:pt x="153" y="1"/>
                      <a:pt x="156" y="0"/>
                      <a:pt x="158" y="0"/>
                    </a:cubicBezTo>
                    <a:lnTo>
                      <a:pt x="1043" y="0"/>
                    </a:lnTo>
                    <a:cubicBezTo>
                      <a:pt x="1046" y="0"/>
                      <a:pt x="1049" y="1"/>
                      <a:pt x="1051" y="1"/>
                    </a:cubicBezTo>
                    <a:lnTo>
                      <a:pt x="1097" y="10"/>
                    </a:lnTo>
                    <a:cubicBezTo>
                      <a:pt x="1103" y="11"/>
                      <a:pt x="1108" y="14"/>
                      <a:pt x="1112" y="17"/>
                    </a:cubicBezTo>
                    <a:lnTo>
                      <a:pt x="1149" y="43"/>
                    </a:lnTo>
                    <a:cubicBezTo>
                      <a:pt x="1153" y="46"/>
                      <a:pt x="1157" y="49"/>
                      <a:pt x="1160" y="53"/>
                    </a:cubicBezTo>
                    <a:lnTo>
                      <a:pt x="1185" y="90"/>
                    </a:lnTo>
                    <a:cubicBezTo>
                      <a:pt x="1188" y="95"/>
                      <a:pt x="1190" y="100"/>
                      <a:pt x="1191" y="105"/>
                    </a:cubicBezTo>
                    <a:lnTo>
                      <a:pt x="1200" y="151"/>
                    </a:lnTo>
                    <a:cubicBezTo>
                      <a:pt x="1200" y="153"/>
                      <a:pt x="1200" y="156"/>
                      <a:pt x="1200" y="158"/>
                    </a:cubicBezTo>
                    <a:lnTo>
                      <a:pt x="1200" y="627"/>
                    </a:lnTo>
                    <a:cubicBezTo>
                      <a:pt x="1200" y="630"/>
                      <a:pt x="1200" y="633"/>
                      <a:pt x="1200" y="635"/>
                    </a:cubicBezTo>
                    <a:lnTo>
                      <a:pt x="1191" y="681"/>
                    </a:lnTo>
                    <a:cubicBezTo>
                      <a:pt x="1190" y="686"/>
                      <a:pt x="1188" y="691"/>
                      <a:pt x="1185" y="696"/>
                    </a:cubicBezTo>
                    <a:lnTo>
                      <a:pt x="1160" y="733"/>
                    </a:lnTo>
                    <a:cubicBezTo>
                      <a:pt x="1157" y="737"/>
                      <a:pt x="1153" y="741"/>
                      <a:pt x="1149" y="744"/>
                    </a:cubicBezTo>
                    <a:lnTo>
                      <a:pt x="1112" y="769"/>
                    </a:lnTo>
                    <a:cubicBezTo>
                      <a:pt x="1107" y="772"/>
                      <a:pt x="1102" y="774"/>
                      <a:pt x="1097" y="775"/>
                    </a:cubicBezTo>
                    <a:lnTo>
                      <a:pt x="1051" y="784"/>
                    </a:lnTo>
                    <a:cubicBezTo>
                      <a:pt x="1049" y="784"/>
                      <a:pt x="1046" y="784"/>
                      <a:pt x="1043" y="784"/>
                    </a:cubicBezTo>
                    <a:lnTo>
                      <a:pt x="158" y="784"/>
                    </a:lnTo>
                    <a:cubicBezTo>
                      <a:pt x="156" y="784"/>
                      <a:pt x="153" y="784"/>
                      <a:pt x="151" y="784"/>
                    </a:cubicBezTo>
                    <a:lnTo>
                      <a:pt x="105" y="775"/>
                    </a:lnTo>
                    <a:cubicBezTo>
                      <a:pt x="100" y="774"/>
                      <a:pt x="95" y="772"/>
                      <a:pt x="90" y="769"/>
                    </a:cubicBezTo>
                    <a:lnTo>
                      <a:pt x="53" y="744"/>
                    </a:lnTo>
                    <a:cubicBezTo>
                      <a:pt x="49" y="741"/>
                      <a:pt x="46" y="737"/>
                      <a:pt x="43" y="733"/>
                    </a:cubicBezTo>
                    <a:lnTo>
                      <a:pt x="17" y="696"/>
                    </a:lnTo>
                    <a:cubicBezTo>
                      <a:pt x="14" y="692"/>
                      <a:pt x="11" y="687"/>
                      <a:pt x="10" y="681"/>
                    </a:cubicBezTo>
                    <a:lnTo>
                      <a:pt x="1" y="635"/>
                    </a:lnTo>
                    <a:cubicBezTo>
                      <a:pt x="1" y="633"/>
                      <a:pt x="0" y="630"/>
                      <a:pt x="0" y="627"/>
                    </a:cubicBezTo>
                    <a:lnTo>
                      <a:pt x="0" y="158"/>
                    </a:lnTo>
                    <a:close/>
                    <a:moveTo>
                      <a:pt x="80" y="627"/>
                    </a:moveTo>
                    <a:lnTo>
                      <a:pt x="80" y="620"/>
                    </a:lnTo>
                    <a:lnTo>
                      <a:pt x="89" y="666"/>
                    </a:lnTo>
                    <a:lnTo>
                      <a:pt x="82" y="650"/>
                    </a:lnTo>
                    <a:lnTo>
                      <a:pt x="108" y="687"/>
                    </a:lnTo>
                    <a:lnTo>
                      <a:pt x="98" y="677"/>
                    </a:lnTo>
                    <a:lnTo>
                      <a:pt x="135" y="702"/>
                    </a:lnTo>
                    <a:lnTo>
                      <a:pt x="120" y="696"/>
                    </a:lnTo>
                    <a:lnTo>
                      <a:pt x="166" y="705"/>
                    </a:lnTo>
                    <a:lnTo>
                      <a:pt x="158" y="704"/>
                    </a:lnTo>
                    <a:lnTo>
                      <a:pt x="1043" y="704"/>
                    </a:lnTo>
                    <a:lnTo>
                      <a:pt x="1036" y="705"/>
                    </a:lnTo>
                    <a:lnTo>
                      <a:pt x="1082" y="696"/>
                    </a:lnTo>
                    <a:lnTo>
                      <a:pt x="1067" y="702"/>
                    </a:lnTo>
                    <a:lnTo>
                      <a:pt x="1104" y="677"/>
                    </a:lnTo>
                    <a:lnTo>
                      <a:pt x="1093" y="688"/>
                    </a:lnTo>
                    <a:lnTo>
                      <a:pt x="1118" y="651"/>
                    </a:lnTo>
                    <a:lnTo>
                      <a:pt x="1112" y="666"/>
                    </a:lnTo>
                    <a:lnTo>
                      <a:pt x="1121" y="620"/>
                    </a:lnTo>
                    <a:lnTo>
                      <a:pt x="1120" y="627"/>
                    </a:lnTo>
                    <a:lnTo>
                      <a:pt x="1120" y="158"/>
                    </a:lnTo>
                    <a:lnTo>
                      <a:pt x="1121" y="166"/>
                    </a:lnTo>
                    <a:lnTo>
                      <a:pt x="1112" y="120"/>
                    </a:lnTo>
                    <a:lnTo>
                      <a:pt x="1118" y="135"/>
                    </a:lnTo>
                    <a:lnTo>
                      <a:pt x="1093" y="98"/>
                    </a:lnTo>
                    <a:lnTo>
                      <a:pt x="1103" y="108"/>
                    </a:lnTo>
                    <a:lnTo>
                      <a:pt x="1066" y="82"/>
                    </a:lnTo>
                    <a:lnTo>
                      <a:pt x="1082" y="89"/>
                    </a:lnTo>
                    <a:lnTo>
                      <a:pt x="1036" y="80"/>
                    </a:lnTo>
                    <a:lnTo>
                      <a:pt x="1043" y="80"/>
                    </a:lnTo>
                    <a:lnTo>
                      <a:pt x="158" y="80"/>
                    </a:lnTo>
                    <a:lnTo>
                      <a:pt x="166" y="80"/>
                    </a:lnTo>
                    <a:lnTo>
                      <a:pt x="120" y="89"/>
                    </a:lnTo>
                    <a:lnTo>
                      <a:pt x="135" y="82"/>
                    </a:lnTo>
                    <a:lnTo>
                      <a:pt x="98" y="108"/>
                    </a:lnTo>
                    <a:lnTo>
                      <a:pt x="108" y="98"/>
                    </a:lnTo>
                    <a:lnTo>
                      <a:pt x="82" y="135"/>
                    </a:lnTo>
                    <a:lnTo>
                      <a:pt x="89" y="120"/>
                    </a:lnTo>
                    <a:lnTo>
                      <a:pt x="80" y="166"/>
                    </a:lnTo>
                    <a:lnTo>
                      <a:pt x="80" y="158"/>
                    </a:lnTo>
                    <a:lnTo>
                      <a:pt x="80" y="6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anose="020B0604020202020204" pitchFamily="34" charset="0"/>
                </a:endParaRPr>
              </a:p>
            </p:txBody>
          </p:sp>
          <p:sp>
            <p:nvSpPr>
              <p:cNvPr id="174" name="Rectangle 361"/>
              <p:cNvSpPr>
                <a:spLocks noChangeArrowheads="1"/>
              </p:cNvSpPr>
              <p:nvPr/>
            </p:nvSpPr>
            <p:spPr bwMode="auto">
              <a:xfrm>
                <a:off x="641" y="943"/>
                <a:ext cx="26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RRU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 </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175" name="Freeform 362"/>
              <p:cNvSpPr>
                <a:spLocks noEditPoints="1"/>
              </p:cNvSpPr>
              <p:nvPr/>
            </p:nvSpPr>
            <p:spPr bwMode="auto">
              <a:xfrm>
                <a:off x="3045" y="1901"/>
                <a:ext cx="1661" cy="647"/>
              </a:xfrm>
              <a:custGeom>
                <a:avLst/>
                <a:gdLst>
                  <a:gd name="T0" fmla="*/ 10 w 4272"/>
                  <a:gd name="T1" fmla="*/ 341 h 2432"/>
                  <a:gd name="T2" fmla="*/ 72 w 4272"/>
                  <a:gd name="T3" fmla="*/ 195 h 2432"/>
                  <a:gd name="T4" fmla="*/ 130 w 4272"/>
                  <a:gd name="T5" fmla="*/ 125 h 2432"/>
                  <a:gd name="T6" fmla="*/ 262 w 4272"/>
                  <a:gd name="T7" fmla="*/ 36 h 2432"/>
                  <a:gd name="T8" fmla="*/ 349 w 4272"/>
                  <a:gd name="T9" fmla="*/ 9 h 2432"/>
                  <a:gd name="T10" fmla="*/ 3923 w 4272"/>
                  <a:gd name="T11" fmla="*/ 9 h 2432"/>
                  <a:gd name="T12" fmla="*/ 4013 w 4272"/>
                  <a:gd name="T13" fmla="*/ 36 h 2432"/>
                  <a:gd name="T14" fmla="*/ 4143 w 4272"/>
                  <a:gd name="T15" fmla="*/ 125 h 2432"/>
                  <a:gd name="T16" fmla="*/ 4201 w 4272"/>
                  <a:gd name="T17" fmla="*/ 195 h 2432"/>
                  <a:gd name="T18" fmla="*/ 4263 w 4272"/>
                  <a:gd name="T19" fmla="*/ 341 h 2432"/>
                  <a:gd name="T20" fmla="*/ 4272 w 4272"/>
                  <a:gd name="T21" fmla="*/ 2000 h 2432"/>
                  <a:gd name="T22" fmla="*/ 4240 w 4272"/>
                  <a:gd name="T23" fmla="*/ 2165 h 2432"/>
                  <a:gd name="T24" fmla="*/ 4196 w 4272"/>
                  <a:gd name="T25" fmla="*/ 2245 h 2432"/>
                  <a:gd name="T26" fmla="*/ 4085 w 4272"/>
                  <a:gd name="T27" fmla="*/ 2356 h 2432"/>
                  <a:gd name="T28" fmla="*/ 4005 w 4272"/>
                  <a:gd name="T29" fmla="*/ 2400 h 2432"/>
                  <a:gd name="T30" fmla="*/ 3844 w 4272"/>
                  <a:gd name="T31" fmla="*/ 2432 h 2432"/>
                  <a:gd name="T32" fmla="*/ 341 w 4272"/>
                  <a:gd name="T33" fmla="*/ 2423 h 2432"/>
                  <a:gd name="T34" fmla="*/ 195 w 4272"/>
                  <a:gd name="T35" fmla="*/ 2361 h 2432"/>
                  <a:gd name="T36" fmla="*/ 125 w 4272"/>
                  <a:gd name="T37" fmla="*/ 2303 h 2432"/>
                  <a:gd name="T38" fmla="*/ 36 w 4272"/>
                  <a:gd name="T39" fmla="*/ 2173 h 2432"/>
                  <a:gd name="T40" fmla="*/ 9 w 4272"/>
                  <a:gd name="T41" fmla="*/ 2083 h 2432"/>
                  <a:gd name="T42" fmla="*/ 80 w 4272"/>
                  <a:gd name="T43" fmla="*/ 1996 h 2432"/>
                  <a:gd name="T44" fmla="*/ 110 w 4272"/>
                  <a:gd name="T45" fmla="*/ 2142 h 2432"/>
                  <a:gd name="T46" fmla="*/ 138 w 4272"/>
                  <a:gd name="T47" fmla="*/ 2194 h 2432"/>
                  <a:gd name="T48" fmla="*/ 239 w 4272"/>
                  <a:gd name="T49" fmla="*/ 2295 h 2432"/>
                  <a:gd name="T50" fmla="*/ 292 w 4272"/>
                  <a:gd name="T51" fmla="*/ 2323 h 2432"/>
                  <a:gd name="T52" fmla="*/ 432 w 4272"/>
                  <a:gd name="T53" fmla="*/ 2352 h 2432"/>
                  <a:gd name="T54" fmla="*/ 3908 w 4272"/>
                  <a:gd name="T55" fmla="*/ 2346 h 2432"/>
                  <a:gd name="T56" fmla="*/ 4040 w 4272"/>
                  <a:gd name="T57" fmla="*/ 2290 h 2432"/>
                  <a:gd name="T58" fmla="*/ 4087 w 4272"/>
                  <a:gd name="T59" fmla="*/ 2252 h 2432"/>
                  <a:gd name="T60" fmla="*/ 4166 w 4272"/>
                  <a:gd name="T61" fmla="*/ 2134 h 2432"/>
                  <a:gd name="T62" fmla="*/ 4185 w 4272"/>
                  <a:gd name="T63" fmla="*/ 2075 h 2432"/>
                  <a:gd name="T64" fmla="*/ 4185 w 4272"/>
                  <a:gd name="T65" fmla="*/ 357 h 2432"/>
                  <a:gd name="T66" fmla="*/ 4166 w 4272"/>
                  <a:gd name="T67" fmla="*/ 299 h 2432"/>
                  <a:gd name="T68" fmla="*/ 4087 w 4272"/>
                  <a:gd name="T69" fmla="*/ 181 h 2432"/>
                  <a:gd name="T70" fmla="*/ 4040 w 4272"/>
                  <a:gd name="T71" fmla="*/ 143 h 2432"/>
                  <a:gd name="T72" fmla="*/ 3908 w 4272"/>
                  <a:gd name="T73" fmla="*/ 87 h 2432"/>
                  <a:gd name="T74" fmla="*/ 436 w 4272"/>
                  <a:gd name="T75" fmla="*/ 80 h 2432"/>
                  <a:gd name="T76" fmla="*/ 292 w 4272"/>
                  <a:gd name="T77" fmla="*/ 110 h 2432"/>
                  <a:gd name="T78" fmla="*/ 239 w 4272"/>
                  <a:gd name="T79" fmla="*/ 138 h 2432"/>
                  <a:gd name="T80" fmla="*/ 138 w 4272"/>
                  <a:gd name="T81" fmla="*/ 239 h 2432"/>
                  <a:gd name="T82" fmla="*/ 110 w 4272"/>
                  <a:gd name="T83" fmla="*/ 292 h 2432"/>
                  <a:gd name="T84" fmla="*/ 80 w 4272"/>
                  <a:gd name="T85" fmla="*/ 432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72" h="2432">
                    <a:moveTo>
                      <a:pt x="0" y="432"/>
                    </a:moveTo>
                    <a:lnTo>
                      <a:pt x="9" y="349"/>
                    </a:lnTo>
                    <a:cubicBezTo>
                      <a:pt x="9" y="347"/>
                      <a:pt x="9" y="344"/>
                      <a:pt x="10" y="341"/>
                    </a:cubicBezTo>
                    <a:lnTo>
                      <a:pt x="33" y="268"/>
                    </a:lnTo>
                    <a:cubicBezTo>
                      <a:pt x="34" y="266"/>
                      <a:pt x="35" y="264"/>
                      <a:pt x="36" y="262"/>
                    </a:cubicBezTo>
                    <a:lnTo>
                      <a:pt x="72" y="195"/>
                    </a:lnTo>
                    <a:cubicBezTo>
                      <a:pt x="73" y="192"/>
                      <a:pt x="75" y="190"/>
                      <a:pt x="77" y="188"/>
                    </a:cubicBezTo>
                    <a:lnTo>
                      <a:pt x="125" y="130"/>
                    </a:lnTo>
                    <a:cubicBezTo>
                      <a:pt x="126" y="128"/>
                      <a:pt x="128" y="126"/>
                      <a:pt x="130" y="125"/>
                    </a:cubicBezTo>
                    <a:lnTo>
                      <a:pt x="188" y="77"/>
                    </a:lnTo>
                    <a:cubicBezTo>
                      <a:pt x="190" y="75"/>
                      <a:pt x="192" y="73"/>
                      <a:pt x="195" y="72"/>
                    </a:cubicBezTo>
                    <a:lnTo>
                      <a:pt x="262" y="36"/>
                    </a:lnTo>
                    <a:cubicBezTo>
                      <a:pt x="264" y="35"/>
                      <a:pt x="266" y="34"/>
                      <a:pt x="268" y="33"/>
                    </a:cubicBezTo>
                    <a:lnTo>
                      <a:pt x="341" y="10"/>
                    </a:lnTo>
                    <a:cubicBezTo>
                      <a:pt x="344" y="9"/>
                      <a:pt x="347" y="9"/>
                      <a:pt x="349" y="9"/>
                    </a:cubicBezTo>
                    <a:lnTo>
                      <a:pt x="428" y="1"/>
                    </a:lnTo>
                    <a:lnTo>
                      <a:pt x="3840" y="0"/>
                    </a:lnTo>
                    <a:lnTo>
                      <a:pt x="3923" y="9"/>
                    </a:lnTo>
                    <a:cubicBezTo>
                      <a:pt x="3926" y="9"/>
                      <a:pt x="3929" y="9"/>
                      <a:pt x="3931" y="10"/>
                    </a:cubicBezTo>
                    <a:lnTo>
                      <a:pt x="4005" y="33"/>
                    </a:lnTo>
                    <a:cubicBezTo>
                      <a:pt x="4008" y="34"/>
                      <a:pt x="4010" y="35"/>
                      <a:pt x="4013" y="36"/>
                    </a:cubicBezTo>
                    <a:lnTo>
                      <a:pt x="4079" y="72"/>
                    </a:lnTo>
                    <a:cubicBezTo>
                      <a:pt x="4081" y="74"/>
                      <a:pt x="4083" y="75"/>
                      <a:pt x="4085" y="77"/>
                    </a:cubicBezTo>
                    <a:lnTo>
                      <a:pt x="4143" y="125"/>
                    </a:lnTo>
                    <a:cubicBezTo>
                      <a:pt x="4145" y="126"/>
                      <a:pt x="4147" y="128"/>
                      <a:pt x="4148" y="130"/>
                    </a:cubicBezTo>
                    <a:lnTo>
                      <a:pt x="4196" y="188"/>
                    </a:lnTo>
                    <a:cubicBezTo>
                      <a:pt x="4198" y="190"/>
                      <a:pt x="4199" y="192"/>
                      <a:pt x="4201" y="195"/>
                    </a:cubicBezTo>
                    <a:lnTo>
                      <a:pt x="4237" y="262"/>
                    </a:lnTo>
                    <a:cubicBezTo>
                      <a:pt x="4238" y="264"/>
                      <a:pt x="4239" y="266"/>
                      <a:pt x="4240" y="268"/>
                    </a:cubicBezTo>
                    <a:lnTo>
                      <a:pt x="4263" y="341"/>
                    </a:lnTo>
                    <a:cubicBezTo>
                      <a:pt x="4263" y="344"/>
                      <a:pt x="4264" y="347"/>
                      <a:pt x="4264" y="349"/>
                    </a:cubicBezTo>
                    <a:lnTo>
                      <a:pt x="4272" y="428"/>
                    </a:lnTo>
                    <a:lnTo>
                      <a:pt x="4272" y="2000"/>
                    </a:lnTo>
                    <a:lnTo>
                      <a:pt x="4264" y="2083"/>
                    </a:lnTo>
                    <a:cubicBezTo>
                      <a:pt x="4264" y="2086"/>
                      <a:pt x="4263" y="2089"/>
                      <a:pt x="4263" y="2091"/>
                    </a:cubicBezTo>
                    <a:lnTo>
                      <a:pt x="4240" y="2165"/>
                    </a:lnTo>
                    <a:cubicBezTo>
                      <a:pt x="4239" y="2168"/>
                      <a:pt x="4238" y="2170"/>
                      <a:pt x="4237" y="2173"/>
                    </a:cubicBezTo>
                    <a:lnTo>
                      <a:pt x="4201" y="2239"/>
                    </a:lnTo>
                    <a:cubicBezTo>
                      <a:pt x="4199" y="2241"/>
                      <a:pt x="4198" y="2243"/>
                      <a:pt x="4196" y="2245"/>
                    </a:cubicBezTo>
                    <a:lnTo>
                      <a:pt x="4148" y="2303"/>
                    </a:lnTo>
                    <a:cubicBezTo>
                      <a:pt x="4147" y="2305"/>
                      <a:pt x="4145" y="2307"/>
                      <a:pt x="4143" y="2308"/>
                    </a:cubicBezTo>
                    <a:lnTo>
                      <a:pt x="4085" y="2356"/>
                    </a:lnTo>
                    <a:cubicBezTo>
                      <a:pt x="4083" y="2358"/>
                      <a:pt x="4081" y="2359"/>
                      <a:pt x="4079" y="2361"/>
                    </a:cubicBezTo>
                    <a:lnTo>
                      <a:pt x="4013" y="2397"/>
                    </a:lnTo>
                    <a:cubicBezTo>
                      <a:pt x="4010" y="2398"/>
                      <a:pt x="4008" y="2399"/>
                      <a:pt x="4005" y="2400"/>
                    </a:cubicBezTo>
                    <a:lnTo>
                      <a:pt x="3931" y="2423"/>
                    </a:lnTo>
                    <a:cubicBezTo>
                      <a:pt x="3929" y="2423"/>
                      <a:pt x="3926" y="2424"/>
                      <a:pt x="3923" y="2424"/>
                    </a:cubicBezTo>
                    <a:lnTo>
                      <a:pt x="3844" y="2432"/>
                    </a:lnTo>
                    <a:lnTo>
                      <a:pt x="432" y="2432"/>
                    </a:lnTo>
                    <a:lnTo>
                      <a:pt x="349" y="2424"/>
                    </a:lnTo>
                    <a:cubicBezTo>
                      <a:pt x="347" y="2424"/>
                      <a:pt x="344" y="2423"/>
                      <a:pt x="341" y="2423"/>
                    </a:cubicBezTo>
                    <a:lnTo>
                      <a:pt x="268" y="2400"/>
                    </a:lnTo>
                    <a:cubicBezTo>
                      <a:pt x="266" y="2399"/>
                      <a:pt x="264" y="2398"/>
                      <a:pt x="262" y="2397"/>
                    </a:cubicBezTo>
                    <a:lnTo>
                      <a:pt x="195" y="2361"/>
                    </a:lnTo>
                    <a:cubicBezTo>
                      <a:pt x="192" y="2359"/>
                      <a:pt x="190" y="2358"/>
                      <a:pt x="188" y="2356"/>
                    </a:cubicBezTo>
                    <a:lnTo>
                      <a:pt x="130" y="2308"/>
                    </a:lnTo>
                    <a:cubicBezTo>
                      <a:pt x="128" y="2307"/>
                      <a:pt x="126" y="2305"/>
                      <a:pt x="125" y="2303"/>
                    </a:cubicBezTo>
                    <a:lnTo>
                      <a:pt x="77" y="2245"/>
                    </a:lnTo>
                    <a:cubicBezTo>
                      <a:pt x="75" y="2243"/>
                      <a:pt x="74" y="2241"/>
                      <a:pt x="72" y="2239"/>
                    </a:cubicBezTo>
                    <a:lnTo>
                      <a:pt x="36" y="2173"/>
                    </a:lnTo>
                    <a:cubicBezTo>
                      <a:pt x="35" y="2170"/>
                      <a:pt x="34" y="2168"/>
                      <a:pt x="33" y="2165"/>
                    </a:cubicBezTo>
                    <a:lnTo>
                      <a:pt x="10" y="2091"/>
                    </a:lnTo>
                    <a:cubicBezTo>
                      <a:pt x="9" y="2089"/>
                      <a:pt x="9" y="2086"/>
                      <a:pt x="9" y="2083"/>
                    </a:cubicBezTo>
                    <a:lnTo>
                      <a:pt x="1" y="2004"/>
                    </a:lnTo>
                    <a:lnTo>
                      <a:pt x="0" y="432"/>
                    </a:lnTo>
                    <a:close/>
                    <a:moveTo>
                      <a:pt x="80" y="1996"/>
                    </a:moveTo>
                    <a:lnTo>
                      <a:pt x="88" y="2075"/>
                    </a:lnTo>
                    <a:lnTo>
                      <a:pt x="87" y="2068"/>
                    </a:lnTo>
                    <a:lnTo>
                      <a:pt x="110" y="2142"/>
                    </a:lnTo>
                    <a:lnTo>
                      <a:pt x="107" y="2134"/>
                    </a:lnTo>
                    <a:lnTo>
                      <a:pt x="143" y="2200"/>
                    </a:lnTo>
                    <a:lnTo>
                      <a:pt x="138" y="2194"/>
                    </a:lnTo>
                    <a:lnTo>
                      <a:pt x="186" y="2252"/>
                    </a:lnTo>
                    <a:lnTo>
                      <a:pt x="181" y="2247"/>
                    </a:lnTo>
                    <a:lnTo>
                      <a:pt x="239" y="2295"/>
                    </a:lnTo>
                    <a:lnTo>
                      <a:pt x="232" y="2290"/>
                    </a:lnTo>
                    <a:lnTo>
                      <a:pt x="299" y="2326"/>
                    </a:lnTo>
                    <a:lnTo>
                      <a:pt x="292" y="2323"/>
                    </a:lnTo>
                    <a:lnTo>
                      <a:pt x="365" y="2346"/>
                    </a:lnTo>
                    <a:lnTo>
                      <a:pt x="357" y="2345"/>
                    </a:lnTo>
                    <a:lnTo>
                      <a:pt x="432" y="2352"/>
                    </a:lnTo>
                    <a:lnTo>
                      <a:pt x="3836" y="2353"/>
                    </a:lnTo>
                    <a:lnTo>
                      <a:pt x="3915" y="2345"/>
                    </a:lnTo>
                    <a:lnTo>
                      <a:pt x="3908" y="2346"/>
                    </a:lnTo>
                    <a:lnTo>
                      <a:pt x="3982" y="2323"/>
                    </a:lnTo>
                    <a:lnTo>
                      <a:pt x="3974" y="2326"/>
                    </a:lnTo>
                    <a:lnTo>
                      <a:pt x="4040" y="2290"/>
                    </a:lnTo>
                    <a:lnTo>
                      <a:pt x="4034" y="2295"/>
                    </a:lnTo>
                    <a:lnTo>
                      <a:pt x="4092" y="2247"/>
                    </a:lnTo>
                    <a:lnTo>
                      <a:pt x="4087" y="2252"/>
                    </a:lnTo>
                    <a:lnTo>
                      <a:pt x="4135" y="2194"/>
                    </a:lnTo>
                    <a:lnTo>
                      <a:pt x="4130" y="2200"/>
                    </a:lnTo>
                    <a:lnTo>
                      <a:pt x="4166" y="2134"/>
                    </a:lnTo>
                    <a:lnTo>
                      <a:pt x="4163" y="2142"/>
                    </a:lnTo>
                    <a:lnTo>
                      <a:pt x="4186" y="2068"/>
                    </a:lnTo>
                    <a:lnTo>
                      <a:pt x="4185" y="2075"/>
                    </a:lnTo>
                    <a:lnTo>
                      <a:pt x="4192" y="2000"/>
                    </a:lnTo>
                    <a:lnTo>
                      <a:pt x="4193" y="436"/>
                    </a:lnTo>
                    <a:lnTo>
                      <a:pt x="4185" y="357"/>
                    </a:lnTo>
                    <a:lnTo>
                      <a:pt x="4186" y="365"/>
                    </a:lnTo>
                    <a:lnTo>
                      <a:pt x="4163" y="292"/>
                    </a:lnTo>
                    <a:lnTo>
                      <a:pt x="4166" y="299"/>
                    </a:lnTo>
                    <a:lnTo>
                      <a:pt x="4130" y="232"/>
                    </a:lnTo>
                    <a:lnTo>
                      <a:pt x="4135" y="239"/>
                    </a:lnTo>
                    <a:lnTo>
                      <a:pt x="4087" y="181"/>
                    </a:lnTo>
                    <a:lnTo>
                      <a:pt x="4092" y="186"/>
                    </a:lnTo>
                    <a:lnTo>
                      <a:pt x="4034" y="138"/>
                    </a:lnTo>
                    <a:lnTo>
                      <a:pt x="4040" y="143"/>
                    </a:lnTo>
                    <a:lnTo>
                      <a:pt x="3974" y="107"/>
                    </a:lnTo>
                    <a:lnTo>
                      <a:pt x="3982" y="110"/>
                    </a:lnTo>
                    <a:lnTo>
                      <a:pt x="3908" y="87"/>
                    </a:lnTo>
                    <a:lnTo>
                      <a:pt x="3915" y="88"/>
                    </a:lnTo>
                    <a:lnTo>
                      <a:pt x="3840" y="80"/>
                    </a:lnTo>
                    <a:lnTo>
                      <a:pt x="436" y="80"/>
                    </a:lnTo>
                    <a:lnTo>
                      <a:pt x="357" y="88"/>
                    </a:lnTo>
                    <a:lnTo>
                      <a:pt x="365" y="87"/>
                    </a:lnTo>
                    <a:lnTo>
                      <a:pt x="292" y="110"/>
                    </a:lnTo>
                    <a:lnTo>
                      <a:pt x="299" y="107"/>
                    </a:lnTo>
                    <a:lnTo>
                      <a:pt x="232" y="143"/>
                    </a:lnTo>
                    <a:lnTo>
                      <a:pt x="239" y="138"/>
                    </a:lnTo>
                    <a:lnTo>
                      <a:pt x="181" y="186"/>
                    </a:lnTo>
                    <a:lnTo>
                      <a:pt x="186" y="181"/>
                    </a:lnTo>
                    <a:lnTo>
                      <a:pt x="138" y="239"/>
                    </a:lnTo>
                    <a:lnTo>
                      <a:pt x="143" y="232"/>
                    </a:lnTo>
                    <a:lnTo>
                      <a:pt x="107" y="299"/>
                    </a:lnTo>
                    <a:lnTo>
                      <a:pt x="110" y="292"/>
                    </a:lnTo>
                    <a:lnTo>
                      <a:pt x="87" y="365"/>
                    </a:lnTo>
                    <a:lnTo>
                      <a:pt x="88" y="357"/>
                    </a:lnTo>
                    <a:lnTo>
                      <a:pt x="80" y="432"/>
                    </a:lnTo>
                    <a:lnTo>
                      <a:pt x="80" y="19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6" name="Rectangle 363"/>
              <p:cNvSpPr>
                <a:spLocks noChangeArrowheads="1"/>
              </p:cNvSpPr>
              <p:nvPr/>
            </p:nvSpPr>
            <p:spPr bwMode="auto">
              <a:xfrm>
                <a:off x="3305" y="2098"/>
                <a:ext cx="108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RBIG (49.2%)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R957, 324,000</a:t>
                </a:r>
              </a:p>
            </p:txBody>
          </p:sp>
          <p:sp>
            <p:nvSpPr>
              <p:cNvPr id="177" name="Freeform 371"/>
              <p:cNvSpPr>
                <a:spLocks noEditPoints="1"/>
              </p:cNvSpPr>
              <p:nvPr/>
            </p:nvSpPr>
            <p:spPr bwMode="auto">
              <a:xfrm>
                <a:off x="1701" y="1294"/>
                <a:ext cx="1555" cy="1068"/>
              </a:xfrm>
              <a:custGeom>
                <a:avLst/>
                <a:gdLst>
                  <a:gd name="T0" fmla="*/ 12 w 4000"/>
                  <a:gd name="T1" fmla="*/ 422 h 3040"/>
                  <a:gd name="T2" fmla="*/ 89 w 4000"/>
                  <a:gd name="T3" fmla="*/ 240 h 3040"/>
                  <a:gd name="T4" fmla="*/ 160 w 4000"/>
                  <a:gd name="T5" fmla="*/ 155 h 3040"/>
                  <a:gd name="T6" fmla="*/ 324 w 4000"/>
                  <a:gd name="T7" fmla="*/ 44 h 3040"/>
                  <a:gd name="T8" fmla="*/ 430 w 4000"/>
                  <a:gd name="T9" fmla="*/ 11 h 3040"/>
                  <a:gd name="T10" fmla="*/ 3571 w 4000"/>
                  <a:gd name="T11" fmla="*/ 11 h 3040"/>
                  <a:gd name="T12" fmla="*/ 3678 w 4000"/>
                  <a:gd name="T13" fmla="*/ 44 h 3040"/>
                  <a:gd name="T14" fmla="*/ 3842 w 4000"/>
                  <a:gd name="T15" fmla="*/ 155 h 3040"/>
                  <a:gd name="T16" fmla="*/ 3912 w 4000"/>
                  <a:gd name="T17" fmla="*/ 240 h 3040"/>
                  <a:gd name="T18" fmla="*/ 3989 w 4000"/>
                  <a:gd name="T19" fmla="*/ 422 h 3040"/>
                  <a:gd name="T20" fmla="*/ 4000 w 4000"/>
                  <a:gd name="T21" fmla="*/ 2507 h 3040"/>
                  <a:gd name="T22" fmla="*/ 3960 w 4000"/>
                  <a:gd name="T23" fmla="*/ 2711 h 3040"/>
                  <a:gd name="T24" fmla="*/ 3907 w 4000"/>
                  <a:gd name="T25" fmla="*/ 2809 h 3040"/>
                  <a:gd name="T26" fmla="*/ 3769 w 4000"/>
                  <a:gd name="T27" fmla="*/ 2947 h 3040"/>
                  <a:gd name="T28" fmla="*/ 3671 w 4000"/>
                  <a:gd name="T29" fmla="*/ 3000 h 3040"/>
                  <a:gd name="T30" fmla="*/ 3471 w 4000"/>
                  <a:gd name="T31" fmla="*/ 3040 h 3040"/>
                  <a:gd name="T32" fmla="*/ 422 w 4000"/>
                  <a:gd name="T33" fmla="*/ 3029 h 3040"/>
                  <a:gd name="T34" fmla="*/ 240 w 4000"/>
                  <a:gd name="T35" fmla="*/ 2952 h 3040"/>
                  <a:gd name="T36" fmla="*/ 155 w 4000"/>
                  <a:gd name="T37" fmla="*/ 2882 h 3040"/>
                  <a:gd name="T38" fmla="*/ 44 w 4000"/>
                  <a:gd name="T39" fmla="*/ 2718 h 3040"/>
                  <a:gd name="T40" fmla="*/ 11 w 4000"/>
                  <a:gd name="T41" fmla="*/ 2611 h 3040"/>
                  <a:gd name="T42" fmla="*/ 80 w 4000"/>
                  <a:gd name="T43" fmla="*/ 2503 h 3040"/>
                  <a:gd name="T44" fmla="*/ 118 w 4000"/>
                  <a:gd name="T45" fmla="*/ 2687 h 3040"/>
                  <a:gd name="T46" fmla="*/ 155 w 4000"/>
                  <a:gd name="T47" fmla="*/ 2758 h 3040"/>
                  <a:gd name="T48" fmla="*/ 284 w 4000"/>
                  <a:gd name="T49" fmla="*/ 2886 h 3040"/>
                  <a:gd name="T50" fmla="*/ 354 w 4000"/>
                  <a:gd name="T51" fmla="*/ 2923 h 3040"/>
                  <a:gd name="T52" fmla="*/ 534 w 4000"/>
                  <a:gd name="T53" fmla="*/ 2960 h 3040"/>
                  <a:gd name="T54" fmla="*/ 3555 w 4000"/>
                  <a:gd name="T55" fmla="*/ 2952 h 3040"/>
                  <a:gd name="T56" fmla="*/ 3725 w 4000"/>
                  <a:gd name="T57" fmla="*/ 2881 h 3040"/>
                  <a:gd name="T58" fmla="*/ 3786 w 4000"/>
                  <a:gd name="T59" fmla="*/ 2831 h 3040"/>
                  <a:gd name="T60" fmla="*/ 3886 w 4000"/>
                  <a:gd name="T61" fmla="*/ 2681 h 3040"/>
                  <a:gd name="T62" fmla="*/ 3911 w 4000"/>
                  <a:gd name="T63" fmla="*/ 2603 h 3040"/>
                  <a:gd name="T64" fmla="*/ 3911 w 4000"/>
                  <a:gd name="T65" fmla="*/ 438 h 3040"/>
                  <a:gd name="T66" fmla="*/ 3886 w 4000"/>
                  <a:gd name="T67" fmla="*/ 361 h 3040"/>
                  <a:gd name="T68" fmla="*/ 3786 w 4000"/>
                  <a:gd name="T69" fmla="*/ 211 h 3040"/>
                  <a:gd name="T70" fmla="*/ 3725 w 4000"/>
                  <a:gd name="T71" fmla="*/ 160 h 3040"/>
                  <a:gd name="T72" fmla="*/ 3555 w 4000"/>
                  <a:gd name="T73" fmla="*/ 89 h 3040"/>
                  <a:gd name="T74" fmla="*/ 538 w 4000"/>
                  <a:gd name="T75" fmla="*/ 80 h 3040"/>
                  <a:gd name="T76" fmla="*/ 354 w 4000"/>
                  <a:gd name="T77" fmla="*/ 118 h 3040"/>
                  <a:gd name="T78" fmla="*/ 284 w 4000"/>
                  <a:gd name="T79" fmla="*/ 155 h 3040"/>
                  <a:gd name="T80" fmla="*/ 155 w 4000"/>
                  <a:gd name="T81" fmla="*/ 284 h 3040"/>
                  <a:gd name="T82" fmla="*/ 118 w 4000"/>
                  <a:gd name="T83" fmla="*/ 354 h 3040"/>
                  <a:gd name="T84" fmla="*/ 80 w 4000"/>
                  <a:gd name="T85" fmla="*/ 534 h 3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00" h="3040">
                    <a:moveTo>
                      <a:pt x="0" y="534"/>
                    </a:moveTo>
                    <a:lnTo>
                      <a:pt x="11" y="430"/>
                    </a:lnTo>
                    <a:cubicBezTo>
                      <a:pt x="11" y="428"/>
                      <a:pt x="11" y="425"/>
                      <a:pt x="12" y="422"/>
                    </a:cubicBezTo>
                    <a:lnTo>
                      <a:pt x="41" y="330"/>
                    </a:lnTo>
                    <a:cubicBezTo>
                      <a:pt x="42" y="328"/>
                      <a:pt x="43" y="326"/>
                      <a:pt x="44" y="324"/>
                    </a:cubicBezTo>
                    <a:lnTo>
                      <a:pt x="89" y="240"/>
                    </a:lnTo>
                    <a:cubicBezTo>
                      <a:pt x="90" y="237"/>
                      <a:pt x="92" y="235"/>
                      <a:pt x="94" y="233"/>
                    </a:cubicBezTo>
                    <a:lnTo>
                      <a:pt x="155" y="160"/>
                    </a:lnTo>
                    <a:cubicBezTo>
                      <a:pt x="156" y="158"/>
                      <a:pt x="158" y="156"/>
                      <a:pt x="160" y="155"/>
                    </a:cubicBezTo>
                    <a:lnTo>
                      <a:pt x="233" y="94"/>
                    </a:lnTo>
                    <a:cubicBezTo>
                      <a:pt x="235" y="92"/>
                      <a:pt x="237" y="90"/>
                      <a:pt x="240" y="89"/>
                    </a:cubicBezTo>
                    <a:lnTo>
                      <a:pt x="324" y="44"/>
                    </a:lnTo>
                    <a:cubicBezTo>
                      <a:pt x="326" y="43"/>
                      <a:pt x="328" y="42"/>
                      <a:pt x="330" y="41"/>
                    </a:cubicBezTo>
                    <a:lnTo>
                      <a:pt x="422" y="12"/>
                    </a:lnTo>
                    <a:cubicBezTo>
                      <a:pt x="425" y="11"/>
                      <a:pt x="428" y="11"/>
                      <a:pt x="430" y="11"/>
                    </a:cubicBezTo>
                    <a:lnTo>
                      <a:pt x="530" y="1"/>
                    </a:lnTo>
                    <a:lnTo>
                      <a:pt x="3467" y="0"/>
                    </a:lnTo>
                    <a:lnTo>
                      <a:pt x="3571" y="11"/>
                    </a:lnTo>
                    <a:cubicBezTo>
                      <a:pt x="3574" y="11"/>
                      <a:pt x="3577" y="11"/>
                      <a:pt x="3579" y="12"/>
                    </a:cubicBezTo>
                    <a:lnTo>
                      <a:pt x="3671" y="41"/>
                    </a:lnTo>
                    <a:cubicBezTo>
                      <a:pt x="3674" y="42"/>
                      <a:pt x="3676" y="43"/>
                      <a:pt x="3678" y="44"/>
                    </a:cubicBezTo>
                    <a:lnTo>
                      <a:pt x="3762" y="89"/>
                    </a:lnTo>
                    <a:cubicBezTo>
                      <a:pt x="3765" y="90"/>
                      <a:pt x="3767" y="92"/>
                      <a:pt x="3769" y="94"/>
                    </a:cubicBezTo>
                    <a:lnTo>
                      <a:pt x="3842" y="155"/>
                    </a:lnTo>
                    <a:cubicBezTo>
                      <a:pt x="3844" y="156"/>
                      <a:pt x="3846" y="158"/>
                      <a:pt x="3847" y="160"/>
                    </a:cubicBezTo>
                    <a:lnTo>
                      <a:pt x="3907" y="233"/>
                    </a:lnTo>
                    <a:cubicBezTo>
                      <a:pt x="3909" y="235"/>
                      <a:pt x="3910" y="237"/>
                      <a:pt x="3912" y="240"/>
                    </a:cubicBezTo>
                    <a:lnTo>
                      <a:pt x="3957" y="324"/>
                    </a:lnTo>
                    <a:cubicBezTo>
                      <a:pt x="3958" y="326"/>
                      <a:pt x="3959" y="328"/>
                      <a:pt x="3960" y="330"/>
                    </a:cubicBezTo>
                    <a:lnTo>
                      <a:pt x="3989" y="422"/>
                    </a:lnTo>
                    <a:cubicBezTo>
                      <a:pt x="3989" y="425"/>
                      <a:pt x="3990" y="428"/>
                      <a:pt x="3990" y="430"/>
                    </a:cubicBezTo>
                    <a:lnTo>
                      <a:pt x="4000" y="530"/>
                    </a:lnTo>
                    <a:lnTo>
                      <a:pt x="4000" y="2507"/>
                    </a:lnTo>
                    <a:lnTo>
                      <a:pt x="3990" y="2611"/>
                    </a:lnTo>
                    <a:cubicBezTo>
                      <a:pt x="3990" y="2614"/>
                      <a:pt x="3989" y="2617"/>
                      <a:pt x="3989" y="2619"/>
                    </a:cubicBezTo>
                    <a:lnTo>
                      <a:pt x="3960" y="2711"/>
                    </a:lnTo>
                    <a:cubicBezTo>
                      <a:pt x="3959" y="2714"/>
                      <a:pt x="3958" y="2716"/>
                      <a:pt x="3957" y="2718"/>
                    </a:cubicBezTo>
                    <a:lnTo>
                      <a:pt x="3912" y="2802"/>
                    </a:lnTo>
                    <a:cubicBezTo>
                      <a:pt x="3910" y="2805"/>
                      <a:pt x="3909" y="2807"/>
                      <a:pt x="3907" y="2809"/>
                    </a:cubicBezTo>
                    <a:lnTo>
                      <a:pt x="3847" y="2882"/>
                    </a:lnTo>
                    <a:cubicBezTo>
                      <a:pt x="3846" y="2884"/>
                      <a:pt x="3844" y="2886"/>
                      <a:pt x="3842" y="2887"/>
                    </a:cubicBezTo>
                    <a:lnTo>
                      <a:pt x="3769" y="2947"/>
                    </a:lnTo>
                    <a:cubicBezTo>
                      <a:pt x="3767" y="2949"/>
                      <a:pt x="3765" y="2950"/>
                      <a:pt x="3762" y="2952"/>
                    </a:cubicBezTo>
                    <a:lnTo>
                      <a:pt x="3678" y="2997"/>
                    </a:lnTo>
                    <a:cubicBezTo>
                      <a:pt x="3676" y="2998"/>
                      <a:pt x="3674" y="2999"/>
                      <a:pt x="3671" y="3000"/>
                    </a:cubicBezTo>
                    <a:lnTo>
                      <a:pt x="3579" y="3029"/>
                    </a:lnTo>
                    <a:cubicBezTo>
                      <a:pt x="3577" y="3029"/>
                      <a:pt x="3574" y="3030"/>
                      <a:pt x="3571" y="3030"/>
                    </a:cubicBezTo>
                    <a:lnTo>
                      <a:pt x="3471" y="3040"/>
                    </a:lnTo>
                    <a:lnTo>
                      <a:pt x="534" y="3040"/>
                    </a:lnTo>
                    <a:lnTo>
                      <a:pt x="430" y="3030"/>
                    </a:lnTo>
                    <a:cubicBezTo>
                      <a:pt x="428" y="3030"/>
                      <a:pt x="425" y="3029"/>
                      <a:pt x="422" y="3029"/>
                    </a:cubicBezTo>
                    <a:lnTo>
                      <a:pt x="330" y="3000"/>
                    </a:lnTo>
                    <a:cubicBezTo>
                      <a:pt x="328" y="2999"/>
                      <a:pt x="326" y="2998"/>
                      <a:pt x="324" y="2997"/>
                    </a:cubicBezTo>
                    <a:lnTo>
                      <a:pt x="240" y="2952"/>
                    </a:lnTo>
                    <a:cubicBezTo>
                      <a:pt x="237" y="2950"/>
                      <a:pt x="235" y="2949"/>
                      <a:pt x="233" y="2947"/>
                    </a:cubicBezTo>
                    <a:lnTo>
                      <a:pt x="160" y="2887"/>
                    </a:lnTo>
                    <a:cubicBezTo>
                      <a:pt x="158" y="2886"/>
                      <a:pt x="156" y="2884"/>
                      <a:pt x="155" y="2882"/>
                    </a:cubicBezTo>
                    <a:lnTo>
                      <a:pt x="94" y="2809"/>
                    </a:lnTo>
                    <a:cubicBezTo>
                      <a:pt x="92" y="2807"/>
                      <a:pt x="90" y="2805"/>
                      <a:pt x="89" y="2802"/>
                    </a:cubicBezTo>
                    <a:lnTo>
                      <a:pt x="44" y="2718"/>
                    </a:lnTo>
                    <a:cubicBezTo>
                      <a:pt x="43" y="2716"/>
                      <a:pt x="42" y="2714"/>
                      <a:pt x="41" y="2711"/>
                    </a:cubicBezTo>
                    <a:lnTo>
                      <a:pt x="12" y="2619"/>
                    </a:lnTo>
                    <a:cubicBezTo>
                      <a:pt x="11" y="2617"/>
                      <a:pt x="11" y="2614"/>
                      <a:pt x="11" y="2611"/>
                    </a:cubicBezTo>
                    <a:lnTo>
                      <a:pt x="1" y="2511"/>
                    </a:lnTo>
                    <a:lnTo>
                      <a:pt x="0" y="534"/>
                    </a:lnTo>
                    <a:close/>
                    <a:moveTo>
                      <a:pt x="80" y="2503"/>
                    </a:moveTo>
                    <a:lnTo>
                      <a:pt x="90" y="2603"/>
                    </a:lnTo>
                    <a:lnTo>
                      <a:pt x="89" y="2595"/>
                    </a:lnTo>
                    <a:lnTo>
                      <a:pt x="118" y="2687"/>
                    </a:lnTo>
                    <a:lnTo>
                      <a:pt x="115" y="2681"/>
                    </a:lnTo>
                    <a:lnTo>
                      <a:pt x="160" y="2765"/>
                    </a:lnTo>
                    <a:lnTo>
                      <a:pt x="155" y="2758"/>
                    </a:lnTo>
                    <a:lnTo>
                      <a:pt x="216" y="2831"/>
                    </a:lnTo>
                    <a:lnTo>
                      <a:pt x="211" y="2826"/>
                    </a:lnTo>
                    <a:lnTo>
                      <a:pt x="284" y="2886"/>
                    </a:lnTo>
                    <a:lnTo>
                      <a:pt x="277" y="2881"/>
                    </a:lnTo>
                    <a:lnTo>
                      <a:pt x="361" y="2926"/>
                    </a:lnTo>
                    <a:lnTo>
                      <a:pt x="354" y="2923"/>
                    </a:lnTo>
                    <a:lnTo>
                      <a:pt x="446" y="2952"/>
                    </a:lnTo>
                    <a:lnTo>
                      <a:pt x="438" y="2951"/>
                    </a:lnTo>
                    <a:lnTo>
                      <a:pt x="534" y="2960"/>
                    </a:lnTo>
                    <a:lnTo>
                      <a:pt x="3463" y="2961"/>
                    </a:lnTo>
                    <a:lnTo>
                      <a:pt x="3563" y="2951"/>
                    </a:lnTo>
                    <a:lnTo>
                      <a:pt x="3555" y="2952"/>
                    </a:lnTo>
                    <a:lnTo>
                      <a:pt x="3647" y="2923"/>
                    </a:lnTo>
                    <a:lnTo>
                      <a:pt x="3641" y="2926"/>
                    </a:lnTo>
                    <a:lnTo>
                      <a:pt x="3725" y="2881"/>
                    </a:lnTo>
                    <a:lnTo>
                      <a:pt x="3718" y="2886"/>
                    </a:lnTo>
                    <a:lnTo>
                      <a:pt x="3791" y="2826"/>
                    </a:lnTo>
                    <a:lnTo>
                      <a:pt x="3786" y="2831"/>
                    </a:lnTo>
                    <a:lnTo>
                      <a:pt x="3846" y="2758"/>
                    </a:lnTo>
                    <a:lnTo>
                      <a:pt x="3841" y="2765"/>
                    </a:lnTo>
                    <a:lnTo>
                      <a:pt x="3886" y="2681"/>
                    </a:lnTo>
                    <a:lnTo>
                      <a:pt x="3883" y="2687"/>
                    </a:lnTo>
                    <a:lnTo>
                      <a:pt x="3912" y="2595"/>
                    </a:lnTo>
                    <a:lnTo>
                      <a:pt x="3911" y="2603"/>
                    </a:lnTo>
                    <a:lnTo>
                      <a:pt x="3920" y="2507"/>
                    </a:lnTo>
                    <a:lnTo>
                      <a:pt x="3921" y="538"/>
                    </a:lnTo>
                    <a:lnTo>
                      <a:pt x="3911" y="438"/>
                    </a:lnTo>
                    <a:lnTo>
                      <a:pt x="3912" y="446"/>
                    </a:lnTo>
                    <a:lnTo>
                      <a:pt x="3883" y="354"/>
                    </a:lnTo>
                    <a:lnTo>
                      <a:pt x="3886" y="361"/>
                    </a:lnTo>
                    <a:lnTo>
                      <a:pt x="3841" y="277"/>
                    </a:lnTo>
                    <a:lnTo>
                      <a:pt x="3846" y="284"/>
                    </a:lnTo>
                    <a:lnTo>
                      <a:pt x="3786" y="211"/>
                    </a:lnTo>
                    <a:lnTo>
                      <a:pt x="3791" y="216"/>
                    </a:lnTo>
                    <a:lnTo>
                      <a:pt x="3718" y="155"/>
                    </a:lnTo>
                    <a:lnTo>
                      <a:pt x="3725" y="160"/>
                    </a:lnTo>
                    <a:lnTo>
                      <a:pt x="3641" y="115"/>
                    </a:lnTo>
                    <a:lnTo>
                      <a:pt x="3647" y="118"/>
                    </a:lnTo>
                    <a:lnTo>
                      <a:pt x="3555" y="89"/>
                    </a:lnTo>
                    <a:lnTo>
                      <a:pt x="3563" y="90"/>
                    </a:lnTo>
                    <a:lnTo>
                      <a:pt x="3467" y="80"/>
                    </a:lnTo>
                    <a:lnTo>
                      <a:pt x="538" y="80"/>
                    </a:lnTo>
                    <a:lnTo>
                      <a:pt x="438" y="90"/>
                    </a:lnTo>
                    <a:lnTo>
                      <a:pt x="446" y="89"/>
                    </a:lnTo>
                    <a:lnTo>
                      <a:pt x="354" y="118"/>
                    </a:lnTo>
                    <a:lnTo>
                      <a:pt x="361" y="115"/>
                    </a:lnTo>
                    <a:lnTo>
                      <a:pt x="277" y="160"/>
                    </a:lnTo>
                    <a:lnTo>
                      <a:pt x="284" y="155"/>
                    </a:lnTo>
                    <a:lnTo>
                      <a:pt x="211" y="216"/>
                    </a:lnTo>
                    <a:lnTo>
                      <a:pt x="216" y="211"/>
                    </a:lnTo>
                    <a:lnTo>
                      <a:pt x="155" y="284"/>
                    </a:lnTo>
                    <a:lnTo>
                      <a:pt x="160" y="277"/>
                    </a:lnTo>
                    <a:lnTo>
                      <a:pt x="115" y="361"/>
                    </a:lnTo>
                    <a:lnTo>
                      <a:pt x="118" y="354"/>
                    </a:lnTo>
                    <a:lnTo>
                      <a:pt x="89" y="446"/>
                    </a:lnTo>
                    <a:lnTo>
                      <a:pt x="90" y="438"/>
                    </a:lnTo>
                    <a:lnTo>
                      <a:pt x="80" y="534"/>
                    </a:lnTo>
                    <a:lnTo>
                      <a:pt x="80" y="250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8" name="Rectangle 372"/>
              <p:cNvSpPr>
                <a:spLocks noChangeArrowheads="1"/>
              </p:cNvSpPr>
              <p:nvPr/>
            </p:nvSpPr>
            <p:spPr bwMode="auto">
              <a:xfrm>
                <a:off x="1872" y="1764"/>
                <a:ext cx="103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MIG (18.6%)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 </a:t>
                </a:r>
                <a:r>
                  <a:rPr kumimoji="0" lang="en-US"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R364 </a:t>
                </a: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rPr>
                  <a:t>595 972,74 </a:t>
                </a:r>
              </a:p>
            </p:txBody>
          </p:sp>
          <p:sp>
            <p:nvSpPr>
              <p:cNvPr id="179" name="Freeform 373"/>
              <p:cNvSpPr>
                <a:spLocks noEditPoints="1"/>
              </p:cNvSpPr>
              <p:nvPr/>
            </p:nvSpPr>
            <p:spPr bwMode="auto">
              <a:xfrm>
                <a:off x="1005" y="928"/>
                <a:ext cx="1443" cy="495"/>
              </a:xfrm>
              <a:custGeom>
                <a:avLst/>
                <a:gdLst>
                  <a:gd name="T0" fmla="*/ 7 w 3712"/>
                  <a:gd name="T1" fmla="*/ 205 h 1408"/>
                  <a:gd name="T2" fmla="*/ 43 w 3712"/>
                  <a:gd name="T3" fmla="*/ 120 h 1408"/>
                  <a:gd name="T4" fmla="*/ 80 w 3712"/>
                  <a:gd name="T5" fmla="*/ 75 h 1408"/>
                  <a:gd name="T6" fmla="*/ 158 w 3712"/>
                  <a:gd name="T7" fmla="*/ 23 h 1408"/>
                  <a:gd name="T8" fmla="*/ 213 w 3712"/>
                  <a:gd name="T9" fmla="*/ 6 h 1408"/>
                  <a:gd name="T10" fmla="*/ 3501 w 3712"/>
                  <a:gd name="T11" fmla="*/ 6 h 1408"/>
                  <a:gd name="T12" fmla="*/ 3556 w 3712"/>
                  <a:gd name="T13" fmla="*/ 23 h 1408"/>
                  <a:gd name="T14" fmla="*/ 3633 w 3712"/>
                  <a:gd name="T15" fmla="*/ 75 h 1408"/>
                  <a:gd name="T16" fmla="*/ 3669 w 3712"/>
                  <a:gd name="T17" fmla="*/ 119 h 1408"/>
                  <a:gd name="T18" fmla="*/ 3707 w 3712"/>
                  <a:gd name="T19" fmla="*/ 205 h 1408"/>
                  <a:gd name="T20" fmla="*/ 3712 w 3712"/>
                  <a:gd name="T21" fmla="*/ 1147 h 1408"/>
                  <a:gd name="T22" fmla="*/ 3694 w 3712"/>
                  <a:gd name="T23" fmla="*/ 1246 h 1408"/>
                  <a:gd name="T24" fmla="*/ 3665 w 3712"/>
                  <a:gd name="T25" fmla="*/ 1297 h 1408"/>
                  <a:gd name="T26" fmla="*/ 3601 w 3712"/>
                  <a:gd name="T27" fmla="*/ 1361 h 1408"/>
                  <a:gd name="T28" fmla="*/ 3550 w 3712"/>
                  <a:gd name="T29" fmla="*/ 1390 h 1408"/>
                  <a:gd name="T30" fmla="*/ 3455 w 3712"/>
                  <a:gd name="T31" fmla="*/ 1408 h 1408"/>
                  <a:gd name="T32" fmla="*/ 205 w 3712"/>
                  <a:gd name="T33" fmla="*/ 1403 h 1408"/>
                  <a:gd name="T34" fmla="*/ 119 w 3712"/>
                  <a:gd name="T35" fmla="*/ 1365 h 1408"/>
                  <a:gd name="T36" fmla="*/ 75 w 3712"/>
                  <a:gd name="T37" fmla="*/ 1329 h 1408"/>
                  <a:gd name="T38" fmla="*/ 23 w 3712"/>
                  <a:gd name="T39" fmla="*/ 1252 h 1408"/>
                  <a:gd name="T40" fmla="*/ 6 w 3712"/>
                  <a:gd name="T41" fmla="*/ 1197 h 1408"/>
                  <a:gd name="T42" fmla="*/ 80 w 3712"/>
                  <a:gd name="T43" fmla="*/ 1143 h 1408"/>
                  <a:gd name="T44" fmla="*/ 97 w 3712"/>
                  <a:gd name="T45" fmla="*/ 1221 h 1408"/>
                  <a:gd name="T46" fmla="*/ 109 w 3712"/>
                  <a:gd name="T47" fmla="*/ 1246 h 1408"/>
                  <a:gd name="T48" fmla="*/ 164 w 3712"/>
                  <a:gd name="T49" fmla="*/ 1300 h 1408"/>
                  <a:gd name="T50" fmla="*/ 189 w 3712"/>
                  <a:gd name="T51" fmla="*/ 1313 h 1408"/>
                  <a:gd name="T52" fmla="*/ 262 w 3712"/>
                  <a:gd name="T53" fmla="*/ 1328 h 1408"/>
                  <a:gd name="T54" fmla="*/ 3484 w 3712"/>
                  <a:gd name="T55" fmla="*/ 1326 h 1408"/>
                  <a:gd name="T56" fmla="*/ 3556 w 3712"/>
                  <a:gd name="T57" fmla="*/ 1295 h 1408"/>
                  <a:gd name="T58" fmla="*/ 3577 w 3712"/>
                  <a:gd name="T59" fmla="*/ 1278 h 1408"/>
                  <a:gd name="T60" fmla="*/ 3620 w 3712"/>
                  <a:gd name="T61" fmla="*/ 1214 h 1408"/>
                  <a:gd name="T62" fmla="*/ 3629 w 3712"/>
                  <a:gd name="T63" fmla="*/ 1189 h 1408"/>
                  <a:gd name="T64" fmla="*/ 3629 w 3712"/>
                  <a:gd name="T65" fmla="*/ 221 h 1408"/>
                  <a:gd name="T66" fmla="*/ 3620 w 3712"/>
                  <a:gd name="T67" fmla="*/ 196 h 1408"/>
                  <a:gd name="T68" fmla="*/ 3577 w 3712"/>
                  <a:gd name="T69" fmla="*/ 131 h 1408"/>
                  <a:gd name="T70" fmla="*/ 3557 w 3712"/>
                  <a:gd name="T71" fmla="*/ 114 h 1408"/>
                  <a:gd name="T72" fmla="*/ 3484 w 3712"/>
                  <a:gd name="T73" fmla="*/ 84 h 1408"/>
                  <a:gd name="T74" fmla="*/ 267 w 3712"/>
                  <a:gd name="T75" fmla="*/ 80 h 1408"/>
                  <a:gd name="T76" fmla="*/ 189 w 3712"/>
                  <a:gd name="T77" fmla="*/ 97 h 1408"/>
                  <a:gd name="T78" fmla="*/ 164 w 3712"/>
                  <a:gd name="T79" fmla="*/ 109 h 1408"/>
                  <a:gd name="T80" fmla="*/ 109 w 3712"/>
                  <a:gd name="T81" fmla="*/ 164 h 1408"/>
                  <a:gd name="T82" fmla="*/ 97 w 3712"/>
                  <a:gd name="T83" fmla="*/ 189 h 1408"/>
                  <a:gd name="T84" fmla="*/ 80 w 3712"/>
                  <a:gd name="T85" fmla="*/ 26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2" h="1408">
                    <a:moveTo>
                      <a:pt x="0" y="262"/>
                    </a:moveTo>
                    <a:lnTo>
                      <a:pt x="6" y="213"/>
                    </a:lnTo>
                    <a:cubicBezTo>
                      <a:pt x="6" y="210"/>
                      <a:pt x="7" y="208"/>
                      <a:pt x="7" y="205"/>
                    </a:cubicBezTo>
                    <a:lnTo>
                      <a:pt x="20" y="164"/>
                    </a:lnTo>
                    <a:cubicBezTo>
                      <a:pt x="21" y="162"/>
                      <a:pt x="22" y="160"/>
                      <a:pt x="23" y="158"/>
                    </a:cubicBezTo>
                    <a:lnTo>
                      <a:pt x="43" y="120"/>
                    </a:lnTo>
                    <a:cubicBezTo>
                      <a:pt x="44" y="117"/>
                      <a:pt x="46" y="115"/>
                      <a:pt x="48" y="113"/>
                    </a:cubicBezTo>
                    <a:lnTo>
                      <a:pt x="75" y="80"/>
                    </a:lnTo>
                    <a:cubicBezTo>
                      <a:pt x="76" y="78"/>
                      <a:pt x="78" y="76"/>
                      <a:pt x="80" y="75"/>
                    </a:cubicBezTo>
                    <a:lnTo>
                      <a:pt x="113" y="48"/>
                    </a:lnTo>
                    <a:cubicBezTo>
                      <a:pt x="115" y="46"/>
                      <a:pt x="117" y="44"/>
                      <a:pt x="120" y="43"/>
                    </a:cubicBezTo>
                    <a:lnTo>
                      <a:pt x="158" y="23"/>
                    </a:lnTo>
                    <a:cubicBezTo>
                      <a:pt x="160" y="22"/>
                      <a:pt x="162" y="21"/>
                      <a:pt x="164" y="20"/>
                    </a:cubicBezTo>
                    <a:lnTo>
                      <a:pt x="205" y="7"/>
                    </a:lnTo>
                    <a:cubicBezTo>
                      <a:pt x="208" y="7"/>
                      <a:pt x="210" y="6"/>
                      <a:pt x="213" y="6"/>
                    </a:cubicBezTo>
                    <a:lnTo>
                      <a:pt x="258" y="1"/>
                    </a:lnTo>
                    <a:lnTo>
                      <a:pt x="3451" y="0"/>
                    </a:lnTo>
                    <a:lnTo>
                      <a:pt x="3501" y="6"/>
                    </a:lnTo>
                    <a:cubicBezTo>
                      <a:pt x="3503" y="6"/>
                      <a:pt x="3506" y="7"/>
                      <a:pt x="3509" y="7"/>
                    </a:cubicBezTo>
                    <a:lnTo>
                      <a:pt x="3550" y="20"/>
                    </a:lnTo>
                    <a:cubicBezTo>
                      <a:pt x="3552" y="21"/>
                      <a:pt x="3554" y="22"/>
                      <a:pt x="3556" y="23"/>
                    </a:cubicBezTo>
                    <a:lnTo>
                      <a:pt x="3594" y="43"/>
                    </a:lnTo>
                    <a:cubicBezTo>
                      <a:pt x="3597" y="44"/>
                      <a:pt x="3599" y="46"/>
                      <a:pt x="3601" y="48"/>
                    </a:cubicBezTo>
                    <a:lnTo>
                      <a:pt x="3633" y="75"/>
                    </a:lnTo>
                    <a:cubicBezTo>
                      <a:pt x="3635" y="76"/>
                      <a:pt x="3637" y="78"/>
                      <a:pt x="3638" y="80"/>
                    </a:cubicBezTo>
                    <a:lnTo>
                      <a:pt x="3665" y="113"/>
                    </a:lnTo>
                    <a:cubicBezTo>
                      <a:pt x="3667" y="115"/>
                      <a:pt x="3668" y="117"/>
                      <a:pt x="3669" y="119"/>
                    </a:cubicBezTo>
                    <a:lnTo>
                      <a:pt x="3690" y="157"/>
                    </a:lnTo>
                    <a:cubicBezTo>
                      <a:pt x="3692" y="159"/>
                      <a:pt x="3693" y="162"/>
                      <a:pt x="3694" y="164"/>
                    </a:cubicBezTo>
                    <a:lnTo>
                      <a:pt x="3707" y="205"/>
                    </a:lnTo>
                    <a:cubicBezTo>
                      <a:pt x="3707" y="208"/>
                      <a:pt x="3708" y="211"/>
                      <a:pt x="3708" y="214"/>
                    </a:cubicBezTo>
                    <a:lnTo>
                      <a:pt x="3712" y="259"/>
                    </a:lnTo>
                    <a:lnTo>
                      <a:pt x="3712" y="1147"/>
                    </a:lnTo>
                    <a:lnTo>
                      <a:pt x="3708" y="1196"/>
                    </a:lnTo>
                    <a:cubicBezTo>
                      <a:pt x="3708" y="1199"/>
                      <a:pt x="3707" y="1202"/>
                      <a:pt x="3707" y="1205"/>
                    </a:cubicBezTo>
                    <a:lnTo>
                      <a:pt x="3694" y="1246"/>
                    </a:lnTo>
                    <a:cubicBezTo>
                      <a:pt x="3693" y="1248"/>
                      <a:pt x="3692" y="1251"/>
                      <a:pt x="3690" y="1253"/>
                    </a:cubicBezTo>
                    <a:lnTo>
                      <a:pt x="3669" y="1291"/>
                    </a:lnTo>
                    <a:cubicBezTo>
                      <a:pt x="3668" y="1293"/>
                      <a:pt x="3667" y="1295"/>
                      <a:pt x="3665" y="1297"/>
                    </a:cubicBezTo>
                    <a:lnTo>
                      <a:pt x="3638" y="1329"/>
                    </a:lnTo>
                    <a:cubicBezTo>
                      <a:pt x="3637" y="1331"/>
                      <a:pt x="3635" y="1333"/>
                      <a:pt x="3633" y="1334"/>
                    </a:cubicBezTo>
                    <a:lnTo>
                      <a:pt x="3601" y="1361"/>
                    </a:lnTo>
                    <a:cubicBezTo>
                      <a:pt x="3599" y="1363"/>
                      <a:pt x="3597" y="1364"/>
                      <a:pt x="3595" y="1365"/>
                    </a:cubicBezTo>
                    <a:lnTo>
                      <a:pt x="3557" y="1386"/>
                    </a:lnTo>
                    <a:cubicBezTo>
                      <a:pt x="3555" y="1388"/>
                      <a:pt x="3552" y="1389"/>
                      <a:pt x="3550" y="1390"/>
                    </a:cubicBezTo>
                    <a:lnTo>
                      <a:pt x="3509" y="1403"/>
                    </a:lnTo>
                    <a:cubicBezTo>
                      <a:pt x="3506" y="1403"/>
                      <a:pt x="3503" y="1404"/>
                      <a:pt x="3500" y="1404"/>
                    </a:cubicBezTo>
                    <a:lnTo>
                      <a:pt x="3455" y="1408"/>
                    </a:lnTo>
                    <a:lnTo>
                      <a:pt x="262" y="1408"/>
                    </a:lnTo>
                    <a:lnTo>
                      <a:pt x="214" y="1404"/>
                    </a:lnTo>
                    <a:cubicBezTo>
                      <a:pt x="211" y="1404"/>
                      <a:pt x="208" y="1403"/>
                      <a:pt x="205" y="1403"/>
                    </a:cubicBezTo>
                    <a:lnTo>
                      <a:pt x="164" y="1390"/>
                    </a:lnTo>
                    <a:cubicBezTo>
                      <a:pt x="162" y="1389"/>
                      <a:pt x="159" y="1388"/>
                      <a:pt x="157" y="1386"/>
                    </a:cubicBezTo>
                    <a:lnTo>
                      <a:pt x="119" y="1365"/>
                    </a:lnTo>
                    <a:cubicBezTo>
                      <a:pt x="117" y="1364"/>
                      <a:pt x="115" y="1363"/>
                      <a:pt x="113" y="1361"/>
                    </a:cubicBezTo>
                    <a:lnTo>
                      <a:pt x="80" y="1334"/>
                    </a:lnTo>
                    <a:cubicBezTo>
                      <a:pt x="78" y="1333"/>
                      <a:pt x="76" y="1331"/>
                      <a:pt x="75" y="1329"/>
                    </a:cubicBezTo>
                    <a:lnTo>
                      <a:pt x="48" y="1297"/>
                    </a:lnTo>
                    <a:cubicBezTo>
                      <a:pt x="46" y="1295"/>
                      <a:pt x="44" y="1293"/>
                      <a:pt x="43" y="1290"/>
                    </a:cubicBezTo>
                    <a:lnTo>
                      <a:pt x="23" y="1252"/>
                    </a:lnTo>
                    <a:cubicBezTo>
                      <a:pt x="22" y="1250"/>
                      <a:pt x="21" y="1248"/>
                      <a:pt x="20" y="1246"/>
                    </a:cubicBezTo>
                    <a:lnTo>
                      <a:pt x="7" y="1205"/>
                    </a:lnTo>
                    <a:cubicBezTo>
                      <a:pt x="7" y="1202"/>
                      <a:pt x="6" y="1199"/>
                      <a:pt x="6" y="1197"/>
                    </a:cubicBezTo>
                    <a:lnTo>
                      <a:pt x="1" y="1152"/>
                    </a:lnTo>
                    <a:lnTo>
                      <a:pt x="0" y="262"/>
                    </a:lnTo>
                    <a:close/>
                    <a:moveTo>
                      <a:pt x="80" y="1143"/>
                    </a:moveTo>
                    <a:lnTo>
                      <a:pt x="85" y="1188"/>
                    </a:lnTo>
                    <a:lnTo>
                      <a:pt x="84" y="1180"/>
                    </a:lnTo>
                    <a:lnTo>
                      <a:pt x="97" y="1221"/>
                    </a:lnTo>
                    <a:lnTo>
                      <a:pt x="94" y="1215"/>
                    </a:lnTo>
                    <a:lnTo>
                      <a:pt x="114" y="1253"/>
                    </a:lnTo>
                    <a:lnTo>
                      <a:pt x="109" y="1246"/>
                    </a:lnTo>
                    <a:lnTo>
                      <a:pt x="136" y="1278"/>
                    </a:lnTo>
                    <a:lnTo>
                      <a:pt x="131" y="1273"/>
                    </a:lnTo>
                    <a:lnTo>
                      <a:pt x="164" y="1300"/>
                    </a:lnTo>
                    <a:lnTo>
                      <a:pt x="158" y="1295"/>
                    </a:lnTo>
                    <a:lnTo>
                      <a:pt x="196" y="1316"/>
                    </a:lnTo>
                    <a:lnTo>
                      <a:pt x="189" y="1313"/>
                    </a:lnTo>
                    <a:lnTo>
                      <a:pt x="230" y="1326"/>
                    </a:lnTo>
                    <a:lnTo>
                      <a:pt x="221" y="1325"/>
                    </a:lnTo>
                    <a:lnTo>
                      <a:pt x="262" y="1328"/>
                    </a:lnTo>
                    <a:lnTo>
                      <a:pt x="3448" y="1329"/>
                    </a:lnTo>
                    <a:lnTo>
                      <a:pt x="3493" y="1325"/>
                    </a:lnTo>
                    <a:lnTo>
                      <a:pt x="3484" y="1326"/>
                    </a:lnTo>
                    <a:lnTo>
                      <a:pt x="3525" y="1313"/>
                    </a:lnTo>
                    <a:lnTo>
                      <a:pt x="3518" y="1316"/>
                    </a:lnTo>
                    <a:lnTo>
                      <a:pt x="3556" y="1295"/>
                    </a:lnTo>
                    <a:lnTo>
                      <a:pt x="3550" y="1300"/>
                    </a:lnTo>
                    <a:lnTo>
                      <a:pt x="3582" y="1273"/>
                    </a:lnTo>
                    <a:lnTo>
                      <a:pt x="3577" y="1278"/>
                    </a:lnTo>
                    <a:lnTo>
                      <a:pt x="3604" y="1246"/>
                    </a:lnTo>
                    <a:lnTo>
                      <a:pt x="3599" y="1252"/>
                    </a:lnTo>
                    <a:lnTo>
                      <a:pt x="3620" y="1214"/>
                    </a:lnTo>
                    <a:lnTo>
                      <a:pt x="3617" y="1221"/>
                    </a:lnTo>
                    <a:lnTo>
                      <a:pt x="3630" y="1180"/>
                    </a:lnTo>
                    <a:lnTo>
                      <a:pt x="3629" y="1189"/>
                    </a:lnTo>
                    <a:lnTo>
                      <a:pt x="3632" y="1147"/>
                    </a:lnTo>
                    <a:lnTo>
                      <a:pt x="3633" y="266"/>
                    </a:lnTo>
                    <a:lnTo>
                      <a:pt x="3629" y="221"/>
                    </a:lnTo>
                    <a:lnTo>
                      <a:pt x="3630" y="230"/>
                    </a:lnTo>
                    <a:lnTo>
                      <a:pt x="3617" y="189"/>
                    </a:lnTo>
                    <a:lnTo>
                      <a:pt x="3620" y="196"/>
                    </a:lnTo>
                    <a:lnTo>
                      <a:pt x="3599" y="158"/>
                    </a:lnTo>
                    <a:lnTo>
                      <a:pt x="3604" y="164"/>
                    </a:lnTo>
                    <a:lnTo>
                      <a:pt x="3577" y="131"/>
                    </a:lnTo>
                    <a:lnTo>
                      <a:pt x="3582" y="136"/>
                    </a:lnTo>
                    <a:lnTo>
                      <a:pt x="3550" y="109"/>
                    </a:lnTo>
                    <a:lnTo>
                      <a:pt x="3557" y="114"/>
                    </a:lnTo>
                    <a:lnTo>
                      <a:pt x="3519" y="94"/>
                    </a:lnTo>
                    <a:lnTo>
                      <a:pt x="3525" y="97"/>
                    </a:lnTo>
                    <a:lnTo>
                      <a:pt x="3484" y="84"/>
                    </a:lnTo>
                    <a:lnTo>
                      <a:pt x="3492" y="85"/>
                    </a:lnTo>
                    <a:lnTo>
                      <a:pt x="3451" y="80"/>
                    </a:lnTo>
                    <a:lnTo>
                      <a:pt x="267" y="80"/>
                    </a:lnTo>
                    <a:lnTo>
                      <a:pt x="222" y="85"/>
                    </a:lnTo>
                    <a:lnTo>
                      <a:pt x="230" y="84"/>
                    </a:lnTo>
                    <a:lnTo>
                      <a:pt x="189" y="97"/>
                    </a:lnTo>
                    <a:lnTo>
                      <a:pt x="195" y="94"/>
                    </a:lnTo>
                    <a:lnTo>
                      <a:pt x="157" y="114"/>
                    </a:lnTo>
                    <a:lnTo>
                      <a:pt x="164" y="109"/>
                    </a:lnTo>
                    <a:lnTo>
                      <a:pt x="131" y="136"/>
                    </a:lnTo>
                    <a:lnTo>
                      <a:pt x="136" y="131"/>
                    </a:lnTo>
                    <a:lnTo>
                      <a:pt x="109" y="164"/>
                    </a:lnTo>
                    <a:lnTo>
                      <a:pt x="114" y="157"/>
                    </a:lnTo>
                    <a:lnTo>
                      <a:pt x="94" y="195"/>
                    </a:lnTo>
                    <a:lnTo>
                      <a:pt x="97" y="189"/>
                    </a:lnTo>
                    <a:lnTo>
                      <a:pt x="84" y="230"/>
                    </a:lnTo>
                    <a:lnTo>
                      <a:pt x="85" y="222"/>
                    </a:lnTo>
                    <a:lnTo>
                      <a:pt x="80" y="262"/>
                    </a:lnTo>
                    <a:lnTo>
                      <a:pt x="80" y="114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0" name="Rectangle 374"/>
              <p:cNvSpPr>
                <a:spLocks noChangeArrowheads="1"/>
              </p:cNvSpPr>
              <p:nvPr/>
            </p:nvSpPr>
            <p:spPr bwMode="auto">
              <a:xfrm>
                <a:off x="1126" y="1006"/>
                <a:ext cx="123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WSIG   (32.2%)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anose="020B0604020202020204" pitchFamily="34" charset="0"/>
                  </a:rPr>
                  <a:t>R628,514 000</a:t>
                </a:r>
                <a:endPar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sp>
            <p:nvSpPr>
              <p:cNvPr id="181" name="Freeform 375"/>
              <p:cNvSpPr>
                <a:spLocks noEditPoints="1"/>
              </p:cNvSpPr>
              <p:nvPr/>
            </p:nvSpPr>
            <p:spPr bwMode="auto">
              <a:xfrm>
                <a:off x="4426" y="2497"/>
                <a:ext cx="945" cy="1018"/>
              </a:xfrm>
              <a:custGeom>
                <a:avLst/>
                <a:gdLst>
                  <a:gd name="T0" fmla="*/ 10 w 2432"/>
                  <a:gd name="T1" fmla="*/ 341 h 2896"/>
                  <a:gd name="T2" fmla="*/ 72 w 2432"/>
                  <a:gd name="T3" fmla="*/ 195 h 2896"/>
                  <a:gd name="T4" fmla="*/ 130 w 2432"/>
                  <a:gd name="T5" fmla="*/ 125 h 2896"/>
                  <a:gd name="T6" fmla="*/ 262 w 2432"/>
                  <a:gd name="T7" fmla="*/ 36 h 2896"/>
                  <a:gd name="T8" fmla="*/ 349 w 2432"/>
                  <a:gd name="T9" fmla="*/ 9 h 2896"/>
                  <a:gd name="T10" fmla="*/ 2083 w 2432"/>
                  <a:gd name="T11" fmla="*/ 9 h 2896"/>
                  <a:gd name="T12" fmla="*/ 2173 w 2432"/>
                  <a:gd name="T13" fmla="*/ 36 h 2896"/>
                  <a:gd name="T14" fmla="*/ 2303 w 2432"/>
                  <a:gd name="T15" fmla="*/ 125 h 2896"/>
                  <a:gd name="T16" fmla="*/ 2361 w 2432"/>
                  <a:gd name="T17" fmla="*/ 195 h 2896"/>
                  <a:gd name="T18" fmla="*/ 2423 w 2432"/>
                  <a:gd name="T19" fmla="*/ 341 h 2896"/>
                  <a:gd name="T20" fmla="*/ 2432 w 2432"/>
                  <a:gd name="T21" fmla="*/ 2464 h 2896"/>
                  <a:gd name="T22" fmla="*/ 2400 w 2432"/>
                  <a:gd name="T23" fmla="*/ 2629 h 2896"/>
                  <a:gd name="T24" fmla="*/ 2356 w 2432"/>
                  <a:gd name="T25" fmla="*/ 2709 h 2896"/>
                  <a:gd name="T26" fmla="*/ 2245 w 2432"/>
                  <a:gd name="T27" fmla="*/ 2820 h 2896"/>
                  <a:gd name="T28" fmla="*/ 2165 w 2432"/>
                  <a:gd name="T29" fmla="*/ 2864 h 2896"/>
                  <a:gd name="T30" fmla="*/ 2004 w 2432"/>
                  <a:gd name="T31" fmla="*/ 2896 h 2896"/>
                  <a:gd name="T32" fmla="*/ 341 w 2432"/>
                  <a:gd name="T33" fmla="*/ 2887 h 2896"/>
                  <a:gd name="T34" fmla="*/ 195 w 2432"/>
                  <a:gd name="T35" fmla="*/ 2825 h 2896"/>
                  <a:gd name="T36" fmla="*/ 125 w 2432"/>
                  <a:gd name="T37" fmla="*/ 2767 h 2896"/>
                  <a:gd name="T38" fmla="*/ 36 w 2432"/>
                  <a:gd name="T39" fmla="*/ 2637 h 2896"/>
                  <a:gd name="T40" fmla="*/ 9 w 2432"/>
                  <a:gd name="T41" fmla="*/ 2547 h 2896"/>
                  <a:gd name="T42" fmla="*/ 80 w 2432"/>
                  <a:gd name="T43" fmla="*/ 2460 h 2896"/>
                  <a:gd name="T44" fmla="*/ 110 w 2432"/>
                  <a:gd name="T45" fmla="*/ 2606 h 2896"/>
                  <a:gd name="T46" fmla="*/ 138 w 2432"/>
                  <a:gd name="T47" fmla="*/ 2658 h 2896"/>
                  <a:gd name="T48" fmla="*/ 239 w 2432"/>
                  <a:gd name="T49" fmla="*/ 2759 h 2896"/>
                  <a:gd name="T50" fmla="*/ 292 w 2432"/>
                  <a:gd name="T51" fmla="*/ 2787 h 2896"/>
                  <a:gd name="T52" fmla="*/ 432 w 2432"/>
                  <a:gd name="T53" fmla="*/ 2816 h 2896"/>
                  <a:gd name="T54" fmla="*/ 2068 w 2432"/>
                  <a:gd name="T55" fmla="*/ 2810 h 2896"/>
                  <a:gd name="T56" fmla="*/ 2200 w 2432"/>
                  <a:gd name="T57" fmla="*/ 2754 h 2896"/>
                  <a:gd name="T58" fmla="*/ 2247 w 2432"/>
                  <a:gd name="T59" fmla="*/ 2716 h 2896"/>
                  <a:gd name="T60" fmla="*/ 2326 w 2432"/>
                  <a:gd name="T61" fmla="*/ 2598 h 2896"/>
                  <a:gd name="T62" fmla="*/ 2345 w 2432"/>
                  <a:gd name="T63" fmla="*/ 2539 h 2896"/>
                  <a:gd name="T64" fmla="*/ 2345 w 2432"/>
                  <a:gd name="T65" fmla="*/ 357 h 2896"/>
                  <a:gd name="T66" fmla="*/ 2326 w 2432"/>
                  <a:gd name="T67" fmla="*/ 299 h 2896"/>
                  <a:gd name="T68" fmla="*/ 2247 w 2432"/>
                  <a:gd name="T69" fmla="*/ 181 h 2896"/>
                  <a:gd name="T70" fmla="*/ 2200 w 2432"/>
                  <a:gd name="T71" fmla="*/ 143 h 2896"/>
                  <a:gd name="T72" fmla="*/ 2068 w 2432"/>
                  <a:gd name="T73" fmla="*/ 87 h 2896"/>
                  <a:gd name="T74" fmla="*/ 436 w 2432"/>
                  <a:gd name="T75" fmla="*/ 80 h 2896"/>
                  <a:gd name="T76" fmla="*/ 292 w 2432"/>
                  <a:gd name="T77" fmla="*/ 110 h 2896"/>
                  <a:gd name="T78" fmla="*/ 239 w 2432"/>
                  <a:gd name="T79" fmla="*/ 138 h 2896"/>
                  <a:gd name="T80" fmla="*/ 138 w 2432"/>
                  <a:gd name="T81" fmla="*/ 239 h 2896"/>
                  <a:gd name="T82" fmla="*/ 110 w 2432"/>
                  <a:gd name="T83" fmla="*/ 292 h 2896"/>
                  <a:gd name="T84" fmla="*/ 80 w 2432"/>
                  <a:gd name="T85" fmla="*/ 432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2" h="2896">
                    <a:moveTo>
                      <a:pt x="0" y="432"/>
                    </a:moveTo>
                    <a:lnTo>
                      <a:pt x="9" y="349"/>
                    </a:lnTo>
                    <a:cubicBezTo>
                      <a:pt x="9" y="347"/>
                      <a:pt x="9" y="344"/>
                      <a:pt x="10" y="341"/>
                    </a:cubicBezTo>
                    <a:lnTo>
                      <a:pt x="33" y="268"/>
                    </a:lnTo>
                    <a:cubicBezTo>
                      <a:pt x="34" y="266"/>
                      <a:pt x="35" y="264"/>
                      <a:pt x="36" y="262"/>
                    </a:cubicBezTo>
                    <a:lnTo>
                      <a:pt x="72" y="195"/>
                    </a:lnTo>
                    <a:cubicBezTo>
                      <a:pt x="73" y="192"/>
                      <a:pt x="75" y="190"/>
                      <a:pt x="77" y="188"/>
                    </a:cubicBezTo>
                    <a:lnTo>
                      <a:pt x="125" y="130"/>
                    </a:lnTo>
                    <a:cubicBezTo>
                      <a:pt x="126" y="128"/>
                      <a:pt x="128" y="126"/>
                      <a:pt x="130" y="125"/>
                    </a:cubicBezTo>
                    <a:lnTo>
                      <a:pt x="188" y="77"/>
                    </a:lnTo>
                    <a:cubicBezTo>
                      <a:pt x="190" y="75"/>
                      <a:pt x="192" y="73"/>
                      <a:pt x="195" y="72"/>
                    </a:cubicBezTo>
                    <a:lnTo>
                      <a:pt x="262" y="36"/>
                    </a:lnTo>
                    <a:cubicBezTo>
                      <a:pt x="264" y="35"/>
                      <a:pt x="266" y="34"/>
                      <a:pt x="268" y="33"/>
                    </a:cubicBezTo>
                    <a:lnTo>
                      <a:pt x="341" y="10"/>
                    </a:lnTo>
                    <a:cubicBezTo>
                      <a:pt x="344" y="9"/>
                      <a:pt x="347" y="9"/>
                      <a:pt x="349" y="9"/>
                    </a:cubicBezTo>
                    <a:lnTo>
                      <a:pt x="428" y="1"/>
                    </a:lnTo>
                    <a:lnTo>
                      <a:pt x="2000" y="0"/>
                    </a:lnTo>
                    <a:lnTo>
                      <a:pt x="2083" y="9"/>
                    </a:lnTo>
                    <a:cubicBezTo>
                      <a:pt x="2086" y="9"/>
                      <a:pt x="2089" y="9"/>
                      <a:pt x="2091" y="10"/>
                    </a:cubicBezTo>
                    <a:lnTo>
                      <a:pt x="2165" y="33"/>
                    </a:lnTo>
                    <a:cubicBezTo>
                      <a:pt x="2168" y="34"/>
                      <a:pt x="2170" y="35"/>
                      <a:pt x="2173" y="36"/>
                    </a:cubicBezTo>
                    <a:lnTo>
                      <a:pt x="2239" y="72"/>
                    </a:lnTo>
                    <a:cubicBezTo>
                      <a:pt x="2241" y="74"/>
                      <a:pt x="2243" y="75"/>
                      <a:pt x="2245" y="77"/>
                    </a:cubicBezTo>
                    <a:lnTo>
                      <a:pt x="2303" y="125"/>
                    </a:lnTo>
                    <a:cubicBezTo>
                      <a:pt x="2305" y="126"/>
                      <a:pt x="2307" y="128"/>
                      <a:pt x="2308" y="130"/>
                    </a:cubicBezTo>
                    <a:lnTo>
                      <a:pt x="2356" y="188"/>
                    </a:lnTo>
                    <a:cubicBezTo>
                      <a:pt x="2358" y="190"/>
                      <a:pt x="2359" y="192"/>
                      <a:pt x="2361" y="195"/>
                    </a:cubicBezTo>
                    <a:lnTo>
                      <a:pt x="2397" y="262"/>
                    </a:lnTo>
                    <a:cubicBezTo>
                      <a:pt x="2398" y="264"/>
                      <a:pt x="2399" y="266"/>
                      <a:pt x="2400" y="268"/>
                    </a:cubicBezTo>
                    <a:lnTo>
                      <a:pt x="2423" y="341"/>
                    </a:lnTo>
                    <a:cubicBezTo>
                      <a:pt x="2423" y="344"/>
                      <a:pt x="2424" y="347"/>
                      <a:pt x="2424" y="349"/>
                    </a:cubicBezTo>
                    <a:lnTo>
                      <a:pt x="2432" y="428"/>
                    </a:lnTo>
                    <a:lnTo>
                      <a:pt x="2432" y="2464"/>
                    </a:lnTo>
                    <a:lnTo>
                      <a:pt x="2424" y="2547"/>
                    </a:lnTo>
                    <a:cubicBezTo>
                      <a:pt x="2424" y="2550"/>
                      <a:pt x="2423" y="2553"/>
                      <a:pt x="2423" y="2555"/>
                    </a:cubicBezTo>
                    <a:lnTo>
                      <a:pt x="2400" y="2629"/>
                    </a:lnTo>
                    <a:cubicBezTo>
                      <a:pt x="2399" y="2632"/>
                      <a:pt x="2398" y="2634"/>
                      <a:pt x="2397" y="2637"/>
                    </a:cubicBezTo>
                    <a:lnTo>
                      <a:pt x="2361" y="2703"/>
                    </a:lnTo>
                    <a:cubicBezTo>
                      <a:pt x="2359" y="2705"/>
                      <a:pt x="2358" y="2707"/>
                      <a:pt x="2356" y="2709"/>
                    </a:cubicBezTo>
                    <a:lnTo>
                      <a:pt x="2308" y="2767"/>
                    </a:lnTo>
                    <a:cubicBezTo>
                      <a:pt x="2307" y="2769"/>
                      <a:pt x="2305" y="2771"/>
                      <a:pt x="2303" y="2772"/>
                    </a:cubicBezTo>
                    <a:lnTo>
                      <a:pt x="2245" y="2820"/>
                    </a:lnTo>
                    <a:cubicBezTo>
                      <a:pt x="2243" y="2822"/>
                      <a:pt x="2241" y="2823"/>
                      <a:pt x="2239" y="2825"/>
                    </a:cubicBezTo>
                    <a:lnTo>
                      <a:pt x="2173" y="2861"/>
                    </a:lnTo>
                    <a:cubicBezTo>
                      <a:pt x="2170" y="2862"/>
                      <a:pt x="2168" y="2863"/>
                      <a:pt x="2165" y="2864"/>
                    </a:cubicBezTo>
                    <a:lnTo>
                      <a:pt x="2091" y="2887"/>
                    </a:lnTo>
                    <a:cubicBezTo>
                      <a:pt x="2089" y="2887"/>
                      <a:pt x="2086" y="2888"/>
                      <a:pt x="2083" y="2888"/>
                    </a:cubicBezTo>
                    <a:lnTo>
                      <a:pt x="2004" y="2896"/>
                    </a:lnTo>
                    <a:lnTo>
                      <a:pt x="432" y="2896"/>
                    </a:lnTo>
                    <a:lnTo>
                      <a:pt x="349" y="2888"/>
                    </a:lnTo>
                    <a:cubicBezTo>
                      <a:pt x="347" y="2888"/>
                      <a:pt x="344" y="2887"/>
                      <a:pt x="341" y="2887"/>
                    </a:cubicBezTo>
                    <a:lnTo>
                      <a:pt x="268" y="2864"/>
                    </a:lnTo>
                    <a:cubicBezTo>
                      <a:pt x="266" y="2863"/>
                      <a:pt x="264" y="2862"/>
                      <a:pt x="262" y="2861"/>
                    </a:cubicBezTo>
                    <a:lnTo>
                      <a:pt x="195" y="2825"/>
                    </a:lnTo>
                    <a:cubicBezTo>
                      <a:pt x="192" y="2823"/>
                      <a:pt x="190" y="2822"/>
                      <a:pt x="188" y="2820"/>
                    </a:cubicBezTo>
                    <a:lnTo>
                      <a:pt x="130" y="2772"/>
                    </a:lnTo>
                    <a:cubicBezTo>
                      <a:pt x="128" y="2771"/>
                      <a:pt x="126" y="2769"/>
                      <a:pt x="125" y="2767"/>
                    </a:cubicBezTo>
                    <a:lnTo>
                      <a:pt x="77" y="2709"/>
                    </a:lnTo>
                    <a:cubicBezTo>
                      <a:pt x="75" y="2707"/>
                      <a:pt x="74" y="2705"/>
                      <a:pt x="72" y="2703"/>
                    </a:cubicBezTo>
                    <a:lnTo>
                      <a:pt x="36" y="2637"/>
                    </a:lnTo>
                    <a:cubicBezTo>
                      <a:pt x="35" y="2634"/>
                      <a:pt x="34" y="2632"/>
                      <a:pt x="33" y="2629"/>
                    </a:cubicBezTo>
                    <a:lnTo>
                      <a:pt x="10" y="2555"/>
                    </a:lnTo>
                    <a:cubicBezTo>
                      <a:pt x="9" y="2553"/>
                      <a:pt x="9" y="2550"/>
                      <a:pt x="9" y="2547"/>
                    </a:cubicBezTo>
                    <a:lnTo>
                      <a:pt x="1" y="2468"/>
                    </a:lnTo>
                    <a:lnTo>
                      <a:pt x="0" y="432"/>
                    </a:lnTo>
                    <a:close/>
                    <a:moveTo>
                      <a:pt x="80" y="2460"/>
                    </a:moveTo>
                    <a:lnTo>
                      <a:pt x="88" y="2539"/>
                    </a:lnTo>
                    <a:lnTo>
                      <a:pt x="87" y="2532"/>
                    </a:lnTo>
                    <a:lnTo>
                      <a:pt x="110" y="2606"/>
                    </a:lnTo>
                    <a:lnTo>
                      <a:pt x="107" y="2598"/>
                    </a:lnTo>
                    <a:lnTo>
                      <a:pt x="143" y="2664"/>
                    </a:lnTo>
                    <a:lnTo>
                      <a:pt x="138" y="2658"/>
                    </a:lnTo>
                    <a:lnTo>
                      <a:pt x="186" y="2716"/>
                    </a:lnTo>
                    <a:lnTo>
                      <a:pt x="181" y="2711"/>
                    </a:lnTo>
                    <a:lnTo>
                      <a:pt x="239" y="2759"/>
                    </a:lnTo>
                    <a:lnTo>
                      <a:pt x="232" y="2754"/>
                    </a:lnTo>
                    <a:lnTo>
                      <a:pt x="299" y="2790"/>
                    </a:lnTo>
                    <a:lnTo>
                      <a:pt x="292" y="2787"/>
                    </a:lnTo>
                    <a:lnTo>
                      <a:pt x="365" y="2810"/>
                    </a:lnTo>
                    <a:lnTo>
                      <a:pt x="357" y="2809"/>
                    </a:lnTo>
                    <a:lnTo>
                      <a:pt x="432" y="2816"/>
                    </a:lnTo>
                    <a:lnTo>
                      <a:pt x="1996" y="2817"/>
                    </a:lnTo>
                    <a:lnTo>
                      <a:pt x="2075" y="2809"/>
                    </a:lnTo>
                    <a:lnTo>
                      <a:pt x="2068" y="2810"/>
                    </a:lnTo>
                    <a:lnTo>
                      <a:pt x="2142" y="2787"/>
                    </a:lnTo>
                    <a:lnTo>
                      <a:pt x="2134" y="2790"/>
                    </a:lnTo>
                    <a:lnTo>
                      <a:pt x="2200" y="2754"/>
                    </a:lnTo>
                    <a:lnTo>
                      <a:pt x="2194" y="2759"/>
                    </a:lnTo>
                    <a:lnTo>
                      <a:pt x="2252" y="2711"/>
                    </a:lnTo>
                    <a:lnTo>
                      <a:pt x="2247" y="2716"/>
                    </a:lnTo>
                    <a:lnTo>
                      <a:pt x="2295" y="2658"/>
                    </a:lnTo>
                    <a:lnTo>
                      <a:pt x="2290" y="2664"/>
                    </a:lnTo>
                    <a:lnTo>
                      <a:pt x="2326" y="2598"/>
                    </a:lnTo>
                    <a:lnTo>
                      <a:pt x="2323" y="2606"/>
                    </a:lnTo>
                    <a:lnTo>
                      <a:pt x="2346" y="2532"/>
                    </a:lnTo>
                    <a:lnTo>
                      <a:pt x="2345" y="2539"/>
                    </a:lnTo>
                    <a:lnTo>
                      <a:pt x="2352" y="2464"/>
                    </a:lnTo>
                    <a:lnTo>
                      <a:pt x="2353" y="436"/>
                    </a:lnTo>
                    <a:lnTo>
                      <a:pt x="2345" y="357"/>
                    </a:lnTo>
                    <a:lnTo>
                      <a:pt x="2346" y="365"/>
                    </a:lnTo>
                    <a:lnTo>
                      <a:pt x="2323" y="292"/>
                    </a:lnTo>
                    <a:lnTo>
                      <a:pt x="2326" y="299"/>
                    </a:lnTo>
                    <a:lnTo>
                      <a:pt x="2290" y="232"/>
                    </a:lnTo>
                    <a:lnTo>
                      <a:pt x="2295" y="239"/>
                    </a:lnTo>
                    <a:lnTo>
                      <a:pt x="2247" y="181"/>
                    </a:lnTo>
                    <a:lnTo>
                      <a:pt x="2252" y="186"/>
                    </a:lnTo>
                    <a:lnTo>
                      <a:pt x="2194" y="138"/>
                    </a:lnTo>
                    <a:lnTo>
                      <a:pt x="2200" y="143"/>
                    </a:lnTo>
                    <a:lnTo>
                      <a:pt x="2134" y="107"/>
                    </a:lnTo>
                    <a:lnTo>
                      <a:pt x="2142" y="110"/>
                    </a:lnTo>
                    <a:lnTo>
                      <a:pt x="2068" y="87"/>
                    </a:lnTo>
                    <a:lnTo>
                      <a:pt x="2075" y="88"/>
                    </a:lnTo>
                    <a:lnTo>
                      <a:pt x="2000" y="80"/>
                    </a:lnTo>
                    <a:lnTo>
                      <a:pt x="436" y="80"/>
                    </a:lnTo>
                    <a:lnTo>
                      <a:pt x="357" y="88"/>
                    </a:lnTo>
                    <a:lnTo>
                      <a:pt x="365" y="87"/>
                    </a:lnTo>
                    <a:lnTo>
                      <a:pt x="292" y="110"/>
                    </a:lnTo>
                    <a:lnTo>
                      <a:pt x="299" y="107"/>
                    </a:lnTo>
                    <a:lnTo>
                      <a:pt x="232" y="143"/>
                    </a:lnTo>
                    <a:lnTo>
                      <a:pt x="239" y="138"/>
                    </a:lnTo>
                    <a:lnTo>
                      <a:pt x="181" y="186"/>
                    </a:lnTo>
                    <a:lnTo>
                      <a:pt x="186" y="181"/>
                    </a:lnTo>
                    <a:lnTo>
                      <a:pt x="138" y="239"/>
                    </a:lnTo>
                    <a:lnTo>
                      <a:pt x="143" y="232"/>
                    </a:lnTo>
                    <a:lnTo>
                      <a:pt x="107" y="299"/>
                    </a:lnTo>
                    <a:lnTo>
                      <a:pt x="110" y="292"/>
                    </a:lnTo>
                    <a:lnTo>
                      <a:pt x="87" y="365"/>
                    </a:lnTo>
                    <a:lnTo>
                      <a:pt x="88" y="357"/>
                    </a:lnTo>
                    <a:lnTo>
                      <a:pt x="80" y="432"/>
                    </a:lnTo>
                    <a:lnTo>
                      <a:pt x="80" y="246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82" name="Rectangle 376"/>
              <p:cNvSpPr>
                <a:spLocks noChangeArrowheads="1"/>
              </p:cNvSpPr>
              <p:nvPr/>
            </p:nvSpPr>
            <p:spPr bwMode="auto">
              <a:xfrm>
                <a:off x="4579" y="2874"/>
                <a:ext cx="64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NWRI: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Arial" pitchFamily="34" charset="0"/>
                  </a:rPr>
                  <a:t>infrastructure</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endParaRPr>
              </a:p>
            </p:txBody>
          </p:sp>
        </p:grpSp>
        <p:sp>
          <p:nvSpPr>
            <p:cNvPr id="8" name="TextBox 7"/>
            <p:cNvSpPr txBox="1"/>
            <p:nvPr/>
          </p:nvSpPr>
          <p:spPr>
            <a:xfrm>
              <a:off x="0" y="33737"/>
              <a:ext cx="9083677" cy="772510"/>
            </a:xfrm>
            <a:prstGeom prst="rect">
              <a:avLst/>
            </a:prstGeom>
            <a:solidFill>
              <a:schemeClr val="accent3">
                <a:lumMod val="20000"/>
                <a:lumOff val="80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GRANT ALLOCATIONS 2020/21 ADMINISTERED BY PROVINCE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R1 950 433 972.74 (Annual Average)</a:t>
              </a:r>
              <a:endParaRPr kumimoji="0" lang="en-ZA"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9" name="TextBox 8"/>
            <p:cNvSpPr txBox="1"/>
            <p:nvPr/>
          </p:nvSpPr>
          <p:spPr>
            <a:xfrm>
              <a:off x="6629400" y="649247"/>
              <a:ext cx="1769865" cy="158568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WSAs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mn-cs"/>
                </a:rPr>
                <a:t>DWS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cxnSp>
          <p:nvCxnSpPr>
            <p:cNvPr id="10" name="Straight Arrow Connector 9"/>
            <p:cNvCxnSpPr>
              <a:stCxn id="9" idx="1"/>
              <a:endCxn id="177" idx="35"/>
            </p:cNvCxnSpPr>
            <p:nvPr/>
          </p:nvCxnSpPr>
          <p:spPr>
            <a:xfrm flipH="1">
              <a:off x="5042357" y="1442088"/>
              <a:ext cx="1587043" cy="646861"/>
            </a:xfrm>
            <a:prstGeom prst="straightConnector1">
              <a:avLst/>
            </a:prstGeom>
            <a:ln>
              <a:solidFill>
                <a:schemeClr val="tx1"/>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9" idx="1"/>
            </p:cNvCxnSpPr>
            <p:nvPr/>
          </p:nvCxnSpPr>
          <p:spPr>
            <a:xfrm flipH="1">
              <a:off x="5823868" y="1442088"/>
              <a:ext cx="805531" cy="1600997"/>
            </a:xfrm>
            <a:prstGeom prst="straightConnector1">
              <a:avLst/>
            </a:prstGeom>
            <a:ln>
              <a:solidFill>
                <a:schemeClr val="tx1"/>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9" idx="1"/>
            </p:cNvCxnSpPr>
            <p:nvPr/>
          </p:nvCxnSpPr>
          <p:spPr>
            <a:xfrm flipH="1">
              <a:off x="3996531" y="1442088"/>
              <a:ext cx="2632868" cy="209731"/>
            </a:xfrm>
            <a:prstGeom prst="straightConnector1">
              <a:avLst/>
            </a:prstGeom>
            <a:ln>
              <a:solidFill>
                <a:schemeClr val="tx1"/>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H="1">
              <a:off x="5165725" y="868819"/>
              <a:ext cx="1519238" cy="1311613"/>
            </a:xfrm>
            <a:prstGeom prst="straightConnector1">
              <a:avLst/>
            </a:prstGeom>
            <a:ln>
              <a:solidFill>
                <a:srgbClr val="FF0000"/>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H="1">
              <a:off x="5346763" y="868819"/>
              <a:ext cx="1347726" cy="2174266"/>
            </a:xfrm>
            <a:prstGeom prst="straightConnector1">
              <a:avLst/>
            </a:prstGeom>
            <a:ln>
              <a:solidFill>
                <a:srgbClr val="FF0000"/>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endCxn id="173" idx="7"/>
            </p:cNvCxnSpPr>
            <p:nvPr/>
          </p:nvCxnSpPr>
          <p:spPr>
            <a:xfrm flipH="1">
              <a:off x="1698351" y="842732"/>
              <a:ext cx="5073926" cy="527727"/>
            </a:xfrm>
            <a:prstGeom prst="straightConnector1">
              <a:avLst/>
            </a:prstGeom>
            <a:ln>
              <a:solidFill>
                <a:srgbClr val="FF0000"/>
              </a:solidFill>
              <a:prstDash val="lgDash"/>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6892925" y="1597819"/>
              <a:ext cx="1103410" cy="2366169"/>
            </a:xfrm>
            <a:prstGeom prst="straightConnector1">
              <a:avLst/>
            </a:prstGeom>
            <a:ln>
              <a:solidFill>
                <a:schemeClr val="bg1"/>
              </a:solidFill>
              <a:prstDash val="lgDash"/>
              <a:tailEnd type="arrow"/>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8486777" y="632910"/>
              <a:ext cx="627062" cy="5632311"/>
            </a:xfrm>
            <a:prstGeom prst="rect">
              <a:avLst/>
            </a:prstGeom>
            <a:solidFill>
              <a:schemeClr val="accent3">
                <a:lumMod val="20000"/>
                <a:lumOff val="80000"/>
              </a:schemeClr>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18" name="TextBox 17"/>
            <p:cNvSpPr txBox="1"/>
            <p:nvPr/>
          </p:nvSpPr>
          <p:spPr>
            <a:xfrm>
              <a:off x="11036" y="629074"/>
              <a:ext cx="692497" cy="6167909"/>
            </a:xfrm>
            <a:prstGeom prst="rect">
              <a:avLst/>
            </a:prstGeom>
            <a:solidFill>
              <a:schemeClr val="accent3">
                <a:lumMod val="20000"/>
                <a:lumOff val="80000"/>
              </a:schemeClr>
            </a:solidFill>
          </p:spPr>
          <p:txBody>
            <a:bodyPr vert="vert270"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BUDGET  SIZE</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a:t>
              </a:r>
              <a:endParaRPr kumimoji="0" lang="en-ZA" sz="11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cxnSp>
          <p:nvCxnSpPr>
            <p:cNvPr id="19" name="Straight Connector 18"/>
            <p:cNvCxnSpPr/>
            <p:nvPr/>
          </p:nvCxnSpPr>
          <p:spPr>
            <a:xfrm>
              <a:off x="684307" y="614127"/>
              <a:ext cx="20226" cy="54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74972" y="833697"/>
              <a:ext cx="7724293" cy="3512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521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705"/>
          </a:xfrm>
        </p:spPr>
        <p:txBody>
          <a:bodyPr/>
          <a:lstStyle/>
          <a:p>
            <a:r>
              <a:rPr lang="en-ZA" sz="3600" dirty="0" smtClean="0"/>
              <a:t>Summary of 2020/21 grant allocations</a:t>
            </a:r>
            <a:endParaRPr lang="en-Z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166367"/>
              </p:ext>
            </p:extLst>
          </p:nvPr>
        </p:nvGraphicFramePr>
        <p:xfrm>
          <a:off x="580030" y="1327253"/>
          <a:ext cx="8106772" cy="3725410"/>
        </p:xfrm>
        <a:graphic>
          <a:graphicData uri="http://schemas.openxmlformats.org/drawingml/2006/table">
            <a:tbl>
              <a:tblPr firstRow="1" bandRow="1">
                <a:tableStyleId>{F5AB1C69-6EDB-4FF4-983F-18BD219EF322}</a:tableStyleId>
              </a:tblPr>
              <a:tblGrid>
                <a:gridCol w="2026693">
                  <a:extLst>
                    <a:ext uri="{9D8B030D-6E8A-4147-A177-3AD203B41FA5}">
                      <a16:colId xmlns="" xmlns:a16="http://schemas.microsoft.com/office/drawing/2014/main" val="20000"/>
                    </a:ext>
                  </a:extLst>
                </a:gridCol>
                <a:gridCol w="2026693">
                  <a:extLst>
                    <a:ext uri="{9D8B030D-6E8A-4147-A177-3AD203B41FA5}">
                      <a16:colId xmlns="" xmlns:a16="http://schemas.microsoft.com/office/drawing/2014/main" val="20001"/>
                    </a:ext>
                  </a:extLst>
                </a:gridCol>
                <a:gridCol w="2026693">
                  <a:extLst>
                    <a:ext uri="{9D8B030D-6E8A-4147-A177-3AD203B41FA5}">
                      <a16:colId xmlns="" xmlns:a16="http://schemas.microsoft.com/office/drawing/2014/main" val="20002"/>
                    </a:ext>
                  </a:extLst>
                </a:gridCol>
                <a:gridCol w="2026693">
                  <a:extLst>
                    <a:ext uri="{9D8B030D-6E8A-4147-A177-3AD203B41FA5}">
                      <a16:colId xmlns="" xmlns:a16="http://schemas.microsoft.com/office/drawing/2014/main" val="20003"/>
                    </a:ext>
                  </a:extLst>
                </a:gridCol>
              </a:tblGrid>
              <a:tr h="672742">
                <a:tc>
                  <a:txBody>
                    <a:bodyPr/>
                    <a:lstStyle/>
                    <a:p>
                      <a:r>
                        <a:rPr lang="en-ZA" sz="1600" dirty="0" smtClean="0">
                          <a:latin typeface="Arial" panose="020B0604020202020204" pitchFamily="34" charset="0"/>
                          <a:cs typeface="Arial" panose="020B0604020202020204" pitchFamily="34" charset="0"/>
                        </a:rPr>
                        <a:t>Programme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DoRA schedule</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Total per programme</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Allocation</a:t>
                      </a:r>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89482">
                <a:tc rowSpan="2">
                  <a:txBody>
                    <a:bodyPr/>
                    <a:lstStyle/>
                    <a:p>
                      <a:r>
                        <a:rPr lang="en-ZA" sz="1600" dirty="0" smtClean="0">
                          <a:latin typeface="Arial" panose="020B0604020202020204" pitchFamily="34" charset="0"/>
                          <a:cs typeface="Arial" panose="020B0604020202020204" pitchFamily="34" charset="0"/>
                        </a:rPr>
                        <a:t>RBIG</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Schedule 5B</a:t>
                      </a:r>
                      <a:endParaRPr lang="en-ZA" sz="1600" dirty="0">
                        <a:latin typeface="Arial" panose="020B0604020202020204" pitchFamily="34" charset="0"/>
                        <a:cs typeface="Arial" panose="020B0604020202020204" pitchFamily="34" charset="0"/>
                      </a:endParaRPr>
                    </a:p>
                  </a:txBody>
                  <a:tcPr/>
                </a:tc>
                <a:tc rowSpan="2">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957</a:t>
                      </a:r>
                      <a:r>
                        <a:rPr lang="en-ZA" sz="1600" kern="1200" baseline="0" dirty="0" smtClean="0">
                          <a:solidFill>
                            <a:schemeClr val="tx1"/>
                          </a:solidFill>
                          <a:latin typeface="Arial" panose="020B0604020202020204" pitchFamily="34" charset="0"/>
                          <a:ea typeface="+mn-ea"/>
                          <a:cs typeface="Arial" panose="020B0604020202020204" pitchFamily="34" charset="0"/>
                        </a:rPr>
                        <a:t> 324</a:t>
                      </a:r>
                      <a:r>
                        <a:rPr lang="en-ZA" sz="1600" kern="1200" dirty="0" smtClean="0">
                          <a:solidFill>
                            <a:schemeClr val="tx1"/>
                          </a:solidFill>
                          <a:latin typeface="Arial" panose="020B0604020202020204" pitchFamily="34" charset="0"/>
                          <a:ea typeface="+mn-ea"/>
                          <a:cs typeface="Arial" panose="020B0604020202020204" pitchFamily="34" charset="0"/>
                        </a:rPr>
                        <a:t> 000,00</a:t>
                      </a:r>
                      <a:endParaRPr lang="en-ZA" sz="1600" kern="1200" dirty="0">
                        <a:solidFill>
                          <a:schemeClr val="tx1"/>
                        </a:solidFill>
                        <a:latin typeface="Arial" panose="020B0604020202020204" pitchFamily="34" charset="0"/>
                        <a:ea typeface="+mn-ea"/>
                        <a:cs typeface="Arial" panose="020B0604020202020204" pitchFamily="34" charset="0"/>
                      </a:endParaRPr>
                    </a:p>
                  </a:txBody>
                  <a:tcPr marL="7620" marR="7620" marT="7620" marB="0"/>
                </a:tc>
                <a:tc>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219 608 000,00</a:t>
                      </a:r>
                    </a:p>
                  </a:txBody>
                  <a:tcPr marL="7620" marR="7620" marT="7620" marB="0"/>
                </a:tc>
                <a:extLst>
                  <a:ext uri="{0D108BD9-81ED-4DB2-BD59-A6C34878D82A}">
                    <a16:rowId xmlns="" xmlns:a16="http://schemas.microsoft.com/office/drawing/2014/main" val="10001"/>
                  </a:ext>
                </a:extLst>
              </a:tr>
              <a:tr h="389482">
                <a:tc vMerge="1">
                  <a:txBody>
                    <a:bodyPr/>
                    <a:lstStyle/>
                    <a:p>
                      <a:endParaRPr lang="en-ZA" sz="14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Schedule</a:t>
                      </a:r>
                      <a:r>
                        <a:rPr lang="en-ZA" sz="1600" baseline="0" dirty="0" smtClean="0">
                          <a:latin typeface="Arial" panose="020B0604020202020204" pitchFamily="34" charset="0"/>
                          <a:cs typeface="Arial" panose="020B0604020202020204" pitchFamily="34" charset="0"/>
                        </a:rPr>
                        <a:t> 6B</a:t>
                      </a:r>
                      <a:endParaRPr lang="en-ZA" sz="1600" dirty="0">
                        <a:latin typeface="Arial" panose="020B0604020202020204" pitchFamily="34" charset="0"/>
                        <a:cs typeface="Arial" panose="020B0604020202020204" pitchFamily="34" charset="0"/>
                      </a:endParaRPr>
                    </a:p>
                  </a:txBody>
                  <a:tcPr/>
                </a:tc>
                <a:tc vMerge="1">
                  <a:txBody>
                    <a:bodyPr/>
                    <a:lstStyle/>
                    <a:p>
                      <a:endParaRPr lang="en-ZA"/>
                    </a:p>
                  </a:txBody>
                  <a:tcPr/>
                </a:tc>
                <a:tc>
                  <a:txBody>
                    <a:bodyPr/>
                    <a:lstStyle/>
                    <a:p>
                      <a:pPr marL="0" algn="r" defTabSz="422041" rtl="0" eaLnBrk="1" fontAlgn="ctr" latinLnBrk="0" hangingPunct="1"/>
                      <a:r>
                        <a:rPr lang="en-ZA" sz="1600" kern="1200" dirty="0" smtClean="0">
                          <a:solidFill>
                            <a:schemeClr val="tx1"/>
                          </a:solidFill>
                          <a:latin typeface="Arial" panose="020B0604020202020204" pitchFamily="34" charset="0"/>
                          <a:ea typeface="+mn-ea"/>
                          <a:cs typeface="Arial" panose="020B0604020202020204" pitchFamily="34" charset="0"/>
                        </a:rPr>
                        <a:t>737</a:t>
                      </a:r>
                      <a:r>
                        <a:rPr lang="en-ZA" sz="1600" kern="1200" baseline="0" dirty="0" smtClean="0">
                          <a:solidFill>
                            <a:schemeClr val="tx1"/>
                          </a:solidFill>
                          <a:latin typeface="Arial" panose="020B0604020202020204" pitchFamily="34" charset="0"/>
                          <a:ea typeface="+mn-ea"/>
                          <a:cs typeface="Arial" panose="020B0604020202020204" pitchFamily="34" charset="0"/>
                        </a:rPr>
                        <a:t> 716</a:t>
                      </a:r>
                      <a:r>
                        <a:rPr lang="en-ZA" sz="1600" kern="1200" dirty="0" smtClean="0">
                          <a:solidFill>
                            <a:schemeClr val="tx1"/>
                          </a:solidFill>
                          <a:latin typeface="Arial" panose="020B0604020202020204" pitchFamily="34" charset="0"/>
                          <a:ea typeface="+mn-ea"/>
                          <a:cs typeface="Arial" panose="020B0604020202020204" pitchFamily="34" charset="0"/>
                        </a:rPr>
                        <a:t> 000,00</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350" marR="6350" marT="6350" marB="0"/>
                </a:tc>
                <a:extLst>
                  <a:ext uri="{0D108BD9-81ED-4DB2-BD59-A6C34878D82A}">
                    <a16:rowId xmlns="" xmlns:a16="http://schemas.microsoft.com/office/drawing/2014/main" val="10002"/>
                  </a:ext>
                </a:extLst>
              </a:tr>
              <a:tr h="389482">
                <a:tc rowSpan="2">
                  <a:txBody>
                    <a:bodyPr/>
                    <a:lstStyle/>
                    <a:p>
                      <a:r>
                        <a:rPr lang="en-ZA" sz="1600" dirty="0" smtClean="0">
                          <a:solidFill>
                            <a:schemeClr val="tx1"/>
                          </a:solidFill>
                          <a:latin typeface="Arial" panose="020B0604020202020204" pitchFamily="34" charset="0"/>
                          <a:cs typeface="Arial" panose="020B0604020202020204" pitchFamily="34" charset="0"/>
                        </a:rPr>
                        <a:t>WSIG</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Schedule 5B</a:t>
                      </a:r>
                      <a:endParaRPr lang="en-ZA" sz="1600" dirty="0">
                        <a:solidFill>
                          <a:schemeClr val="tx1"/>
                        </a:solidFill>
                        <a:latin typeface="Arial" panose="020B0604020202020204" pitchFamily="34" charset="0"/>
                        <a:cs typeface="Arial" panose="020B0604020202020204" pitchFamily="34" charset="0"/>
                      </a:endParaRPr>
                    </a:p>
                  </a:txBody>
                  <a:tcPr/>
                </a:tc>
                <a:tc rowSpan="2">
                  <a:txBody>
                    <a:bodyPr/>
                    <a:lstStyle/>
                    <a:p>
                      <a:pPr marL="0" marR="0" indent="0" algn="r" defTabSz="422041" rtl="0" eaLnBrk="1" fontAlgn="ctr" latinLnBrk="0" hangingPunct="1">
                        <a:lnSpc>
                          <a:spcPct val="100000"/>
                        </a:lnSpc>
                        <a:spcBef>
                          <a:spcPts val="0"/>
                        </a:spcBef>
                        <a:spcAft>
                          <a:spcPts val="0"/>
                        </a:spcAft>
                        <a:buClrTx/>
                        <a:buSzTx/>
                        <a:buFontTx/>
                        <a:buNone/>
                        <a:tabLst/>
                        <a:defRPr/>
                      </a:pPr>
                      <a:endParaRPr lang="en-ZA" sz="1600" kern="1200" dirty="0" smtClean="0">
                        <a:solidFill>
                          <a:schemeClr val="tx1"/>
                        </a:solidFill>
                        <a:latin typeface="Arial" panose="020B0604020202020204" pitchFamily="34" charset="0"/>
                        <a:ea typeface="+mn-ea"/>
                        <a:cs typeface="Arial" panose="020B0604020202020204" pitchFamily="34" charset="0"/>
                      </a:endParaRPr>
                    </a:p>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 628</a:t>
                      </a:r>
                      <a:r>
                        <a:rPr lang="en-ZA" sz="1600" kern="1200" baseline="0" dirty="0" smtClean="0">
                          <a:solidFill>
                            <a:schemeClr val="tx1"/>
                          </a:solidFill>
                          <a:latin typeface="Arial" panose="020B0604020202020204" pitchFamily="34" charset="0"/>
                          <a:ea typeface="+mn-ea"/>
                          <a:cs typeface="Arial" panose="020B0604020202020204" pitchFamily="34" charset="0"/>
                        </a:rPr>
                        <a:t> 514 000,00</a:t>
                      </a:r>
                      <a:endParaRPr lang="en-ZA" sz="1600" kern="1200" dirty="0" smtClean="0">
                        <a:solidFill>
                          <a:schemeClr val="tx1"/>
                        </a:solidFill>
                        <a:latin typeface="Arial" panose="020B0604020202020204" pitchFamily="34" charset="0"/>
                        <a:ea typeface="+mn-ea"/>
                        <a:cs typeface="Arial" panose="020B0604020202020204" pitchFamily="34" charset="0"/>
                      </a:endParaRPr>
                    </a:p>
                  </a:txBody>
                  <a:tcPr marL="7620" marR="7620" marT="7620" marB="0"/>
                </a:tc>
                <a:tc>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baseline="0" dirty="0" smtClean="0">
                          <a:solidFill>
                            <a:schemeClr val="tx1"/>
                          </a:solidFill>
                          <a:latin typeface="Arial" panose="020B0604020202020204" pitchFamily="34" charset="0"/>
                          <a:ea typeface="+mn-ea"/>
                          <a:cs typeface="Arial" panose="020B0604020202020204" pitchFamily="34" charset="0"/>
                        </a:rPr>
                        <a:t>415 636 000,00</a:t>
                      </a:r>
                      <a:endParaRPr lang="en-ZA" sz="1600" kern="1200" dirty="0" smtClean="0">
                        <a:solidFill>
                          <a:schemeClr val="tx1"/>
                        </a:solidFill>
                        <a:latin typeface="Arial" panose="020B0604020202020204" pitchFamily="34" charset="0"/>
                        <a:ea typeface="+mn-ea"/>
                        <a:cs typeface="Arial" panose="020B0604020202020204" pitchFamily="34" charset="0"/>
                      </a:endParaRPr>
                    </a:p>
                  </a:txBody>
                  <a:tcPr marL="7620" marR="7620" marT="7620" marB="0"/>
                </a:tc>
                <a:extLst>
                  <a:ext uri="{0D108BD9-81ED-4DB2-BD59-A6C34878D82A}">
                    <a16:rowId xmlns="" xmlns:a16="http://schemas.microsoft.com/office/drawing/2014/main" val="10003"/>
                  </a:ext>
                </a:extLst>
              </a:tr>
              <a:tr h="389482">
                <a:tc vMerge="1">
                  <a:txBody>
                    <a:bodyPr/>
                    <a:lstStyle/>
                    <a:p>
                      <a:endParaRPr lang="en-ZA" sz="1400" dirty="0">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Schedule</a:t>
                      </a:r>
                      <a:r>
                        <a:rPr lang="en-ZA" sz="1600" baseline="0" dirty="0" smtClean="0">
                          <a:solidFill>
                            <a:schemeClr val="tx1"/>
                          </a:solidFill>
                          <a:latin typeface="Arial" panose="020B0604020202020204" pitchFamily="34" charset="0"/>
                          <a:cs typeface="Arial" panose="020B0604020202020204" pitchFamily="34" charset="0"/>
                        </a:rPr>
                        <a:t> 6B</a:t>
                      </a:r>
                      <a:endParaRPr lang="en-ZA" sz="1600" dirty="0">
                        <a:solidFill>
                          <a:schemeClr val="tx1"/>
                        </a:solidFill>
                        <a:latin typeface="Arial" panose="020B0604020202020204" pitchFamily="34" charset="0"/>
                        <a:cs typeface="Arial" panose="020B0604020202020204" pitchFamily="34" charset="0"/>
                      </a:endParaRPr>
                    </a:p>
                  </a:txBody>
                  <a:tcPr/>
                </a:tc>
                <a:tc v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kumimoji="0" lang="en-ZA" sz="1400" b="0" i="0" u="none" strike="noStrike" kern="1200" dirty="0" smtClean="0">
                        <a:solidFill>
                          <a:srgbClr val="000000"/>
                        </a:solidFill>
                        <a:effectLst/>
                        <a:latin typeface="Arial"/>
                        <a:ea typeface="+mn-ea"/>
                        <a:cs typeface="+mn-cs"/>
                      </a:endParaRPr>
                    </a:p>
                  </a:txBody>
                  <a:tcPr marL="7620" marR="7620" marT="7620" marB="0" anchor="ctr"/>
                </a:tc>
                <a:tc>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212</a:t>
                      </a:r>
                      <a:r>
                        <a:rPr lang="en-ZA" sz="1600" kern="1200" baseline="0" dirty="0" smtClean="0">
                          <a:solidFill>
                            <a:schemeClr val="tx1"/>
                          </a:solidFill>
                          <a:latin typeface="Arial" panose="020B0604020202020204" pitchFamily="34" charset="0"/>
                          <a:ea typeface="+mn-ea"/>
                          <a:cs typeface="Arial" panose="020B0604020202020204" pitchFamily="34" charset="0"/>
                        </a:rPr>
                        <a:t> 878 000,00</a:t>
                      </a:r>
                      <a:endParaRPr lang="en-ZA" sz="1600" kern="1200" dirty="0" smtClean="0">
                        <a:solidFill>
                          <a:schemeClr val="tx1"/>
                        </a:solidFill>
                        <a:latin typeface="Arial" panose="020B0604020202020204" pitchFamily="34" charset="0"/>
                        <a:ea typeface="+mn-ea"/>
                        <a:cs typeface="Arial" panose="020B0604020202020204" pitchFamily="34" charset="0"/>
                      </a:endParaRPr>
                    </a:p>
                  </a:txBody>
                  <a:tcPr marL="7620" marR="7620" marT="7620" marB="0"/>
                </a:tc>
                <a:extLst>
                  <a:ext uri="{0D108BD9-81ED-4DB2-BD59-A6C34878D82A}">
                    <a16:rowId xmlns="" xmlns:a16="http://schemas.microsoft.com/office/drawing/2014/main" val="10004"/>
                  </a:ext>
                </a:extLst>
              </a:tr>
              <a:tr h="424069">
                <a:tc rowSpan="2">
                  <a:txBody>
                    <a:bodyPr/>
                    <a:lstStyle/>
                    <a:p>
                      <a:r>
                        <a:rPr lang="en-ZA" sz="1600" dirty="0" smtClean="0">
                          <a:solidFill>
                            <a:schemeClr val="tx1"/>
                          </a:solidFill>
                          <a:latin typeface="Arial" panose="020B0604020202020204" pitchFamily="34" charset="0"/>
                          <a:cs typeface="Arial" panose="020B0604020202020204" pitchFamily="34" charset="0"/>
                        </a:rPr>
                        <a:t>MIG</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Schedule 5B</a:t>
                      </a:r>
                      <a:endParaRPr lang="en-ZA" sz="1600" dirty="0">
                        <a:solidFill>
                          <a:schemeClr val="tx1"/>
                        </a:solidFill>
                        <a:latin typeface="Arial" panose="020B0604020202020204" pitchFamily="34" charset="0"/>
                        <a:cs typeface="Arial" panose="020B0604020202020204" pitchFamily="34" charset="0"/>
                      </a:endParaRPr>
                    </a:p>
                  </a:txBody>
                  <a:tcPr/>
                </a:tc>
                <a:tc rowSpan="2">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 364 595 972,74 </a:t>
                      </a:r>
                    </a:p>
                  </a:txBody>
                  <a:tcPr marL="7620" marR="7620" marT="7620" marB="0"/>
                </a:tc>
                <a:tc>
                  <a:txBody>
                    <a:bodyPr/>
                    <a:lstStyle/>
                    <a:p>
                      <a:pPr marL="0" marR="0" indent="0" algn="r" defTabSz="422041" rtl="0" eaLnBrk="1" fontAlgn="ctr"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anose="020B0604020202020204" pitchFamily="34" charset="0"/>
                          <a:ea typeface="+mn-ea"/>
                          <a:cs typeface="Arial" panose="020B0604020202020204" pitchFamily="34" charset="0"/>
                        </a:rPr>
                        <a:t>  364 595 972,74 </a:t>
                      </a:r>
                    </a:p>
                    <a:p>
                      <a:pPr marL="0" marR="0" indent="0" algn="r" defTabSz="422041" rtl="0" eaLnBrk="1" fontAlgn="ctr" latinLnBrk="0" hangingPunct="1">
                        <a:lnSpc>
                          <a:spcPct val="100000"/>
                        </a:lnSpc>
                        <a:spcBef>
                          <a:spcPts val="0"/>
                        </a:spcBef>
                        <a:spcAft>
                          <a:spcPts val="0"/>
                        </a:spcAft>
                        <a:buClrTx/>
                        <a:buSzTx/>
                        <a:buFontTx/>
                        <a:buNone/>
                        <a:tabLst/>
                        <a:defRPr/>
                      </a:pPr>
                      <a:endParaRPr lang="en-ZA" sz="1600" kern="1200" dirty="0" smtClean="0">
                        <a:solidFill>
                          <a:schemeClr val="tx1"/>
                        </a:solidFill>
                        <a:latin typeface="Arial" panose="020B0604020202020204" pitchFamily="34" charset="0"/>
                        <a:ea typeface="+mn-ea"/>
                        <a:cs typeface="Arial" panose="020B0604020202020204" pitchFamily="34" charset="0"/>
                      </a:endParaRPr>
                    </a:p>
                  </a:txBody>
                  <a:tcPr marL="7620" marR="7620" marT="7620" marB="0"/>
                </a:tc>
                <a:extLst>
                  <a:ext uri="{0D108BD9-81ED-4DB2-BD59-A6C34878D82A}">
                    <a16:rowId xmlns="" xmlns:a16="http://schemas.microsoft.com/office/drawing/2014/main" val="10005"/>
                  </a:ext>
                </a:extLst>
              </a:tr>
              <a:tr h="424069">
                <a:tc vMerge="1">
                  <a:txBody>
                    <a:bodyPr/>
                    <a:lstStyle/>
                    <a:p>
                      <a:endParaRPr lang="en-ZA" sz="1400" dirty="0">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Schedule</a:t>
                      </a:r>
                      <a:r>
                        <a:rPr lang="en-ZA" sz="1600" baseline="0" dirty="0" smtClean="0">
                          <a:solidFill>
                            <a:schemeClr val="tx1"/>
                          </a:solidFill>
                          <a:latin typeface="Arial" panose="020B0604020202020204" pitchFamily="34" charset="0"/>
                          <a:cs typeface="Arial" panose="020B0604020202020204" pitchFamily="34" charset="0"/>
                        </a:rPr>
                        <a:t> 6B</a:t>
                      </a:r>
                      <a:endParaRPr lang="en-ZA" sz="1600" dirty="0">
                        <a:solidFill>
                          <a:schemeClr val="tx1"/>
                        </a:solidFill>
                        <a:latin typeface="Arial" panose="020B0604020202020204" pitchFamily="34" charset="0"/>
                        <a:cs typeface="Arial" panose="020B0604020202020204" pitchFamily="34" charset="0"/>
                      </a:endParaRPr>
                    </a:p>
                  </a:txBody>
                  <a:tcPr/>
                </a:tc>
                <a:tc vMerge="1">
                  <a:txBody>
                    <a:bodyPr/>
                    <a:lstStyle/>
                    <a:p>
                      <a:endParaRPr lang="en-ZA"/>
                    </a:p>
                  </a:txBody>
                  <a:tcPr/>
                </a:tc>
                <a:tc>
                  <a:txBody>
                    <a:bodyPr/>
                    <a:lstStyle/>
                    <a:p>
                      <a:pPr marL="0" algn="r" defTabSz="422041" rtl="0" eaLnBrk="1" fontAlgn="ctr" latinLnBrk="0" hangingPunct="1"/>
                      <a:r>
                        <a:rPr lang="en-ZA" sz="1600" kern="1200" dirty="0" smtClean="0">
                          <a:solidFill>
                            <a:schemeClr val="tx1"/>
                          </a:solidFill>
                          <a:latin typeface="Arial" panose="020B0604020202020204" pitchFamily="34" charset="0"/>
                          <a:ea typeface="+mn-ea"/>
                          <a:cs typeface="Arial" panose="020B0604020202020204" pitchFamily="34" charset="0"/>
                        </a:rPr>
                        <a:t>0</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350" marR="6350" marT="6350" marB="0"/>
                </a:tc>
                <a:extLst>
                  <a:ext uri="{0D108BD9-81ED-4DB2-BD59-A6C34878D82A}">
                    <a16:rowId xmlns="" xmlns:a16="http://schemas.microsoft.com/office/drawing/2014/main" val="2650869491"/>
                  </a:ext>
                </a:extLst>
              </a:tr>
              <a:tr h="575371">
                <a:tc gridSpan="2">
                  <a:txBody>
                    <a:bodyPr/>
                    <a:lstStyle/>
                    <a:p>
                      <a:r>
                        <a:rPr lang="en-ZA" sz="1600" b="1" dirty="0" smtClean="0">
                          <a:latin typeface="Arial" panose="020B0604020202020204" pitchFamily="34" charset="0"/>
                          <a:cs typeface="Arial" panose="020B0604020202020204" pitchFamily="34" charset="0"/>
                        </a:rPr>
                        <a:t>Total</a:t>
                      </a:r>
                      <a:endParaRPr lang="en-ZA" sz="1600" b="1" dirty="0">
                        <a:latin typeface="Arial" panose="020B0604020202020204" pitchFamily="34" charset="0"/>
                        <a:cs typeface="Arial" panose="020B0604020202020204" pitchFamily="34" charset="0"/>
                      </a:endParaRPr>
                    </a:p>
                  </a:txBody>
                  <a:tcPr/>
                </a:tc>
                <a:tc hMerge="1">
                  <a:txBody>
                    <a:bodyPr/>
                    <a:lstStyle/>
                    <a:p>
                      <a:endParaRPr lang="en-ZA"/>
                    </a:p>
                  </a:txBody>
                  <a:tcPr/>
                </a:tc>
                <a:tc>
                  <a:txBody>
                    <a:bodyPr/>
                    <a:lstStyle/>
                    <a:p>
                      <a:pPr marL="0" algn="r" defTabSz="422041" rtl="0" eaLnBrk="1" fontAlgn="b" latinLnBrk="0" hangingPunct="1"/>
                      <a:r>
                        <a:rPr lang="en-ZA" sz="1600" b="1" kern="1200" dirty="0" smtClean="0">
                          <a:solidFill>
                            <a:schemeClr val="dk1"/>
                          </a:solidFill>
                          <a:latin typeface="Arial" panose="020B0604020202020204" pitchFamily="34" charset="0"/>
                          <a:ea typeface="+mn-ea"/>
                          <a:cs typeface="Arial" panose="020B0604020202020204" pitchFamily="34" charset="0"/>
                        </a:rPr>
                        <a:t>1 950</a:t>
                      </a:r>
                      <a:r>
                        <a:rPr lang="en-ZA" sz="1600" b="1" kern="1200" baseline="0" dirty="0" smtClean="0">
                          <a:solidFill>
                            <a:schemeClr val="dk1"/>
                          </a:solidFill>
                          <a:latin typeface="Arial" panose="020B0604020202020204" pitchFamily="34" charset="0"/>
                          <a:ea typeface="+mn-ea"/>
                          <a:cs typeface="Arial" panose="020B0604020202020204" pitchFamily="34" charset="0"/>
                        </a:rPr>
                        <a:t> 433 972,74</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L="7620" marR="7620" marT="7620" marB="0"/>
                </a:tc>
                <a:tc>
                  <a:txBody>
                    <a:bodyPr/>
                    <a:lstStyle/>
                    <a:p>
                      <a:pPr marL="0" algn="r" defTabSz="422041" rtl="0" eaLnBrk="1" fontAlgn="b" latinLnBrk="0" hangingPunct="1"/>
                      <a:r>
                        <a:rPr lang="en-ZA" sz="1600" b="1" kern="1200" dirty="0" smtClean="0">
                          <a:solidFill>
                            <a:schemeClr val="dk1"/>
                          </a:solidFill>
                          <a:latin typeface="Arial" panose="020B0604020202020204" pitchFamily="34" charset="0"/>
                          <a:ea typeface="+mn-ea"/>
                          <a:cs typeface="Arial" panose="020B0604020202020204" pitchFamily="34" charset="0"/>
                        </a:rPr>
                        <a:t>1 950</a:t>
                      </a:r>
                      <a:r>
                        <a:rPr lang="en-ZA" sz="1600" b="1" kern="1200" baseline="0" dirty="0" smtClean="0">
                          <a:solidFill>
                            <a:schemeClr val="dk1"/>
                          </a:solidFill>
                          <a:latin typeface="Arial" panose="020B0604020202020204" pitchFamily="34" charset="0"/>
                          <a:ea typeface="+mn-ea"/>
                          <a:cs typeface="Arial" panose="020B0604020202020204" pitchFamily="34" charset="0"/>
                        </a:rPr>
                        <a:t> 433 972,74</a:t>
                      </a:r>
                      <a:endParaRPr lang="en-ZA" sz="1600" b="1" kern="1200" dirty="0" smtClean="0">
                        <a:solidFill>
                          <a:schemeClr val="dk1"/>
                        </a:solidFill>
                        <a:latin typeface="Arial" panose="020B0604020202020204" pitchFamily="34" charset="0"/>
                        <a:ea typeface="+mn-ea"/>
                        <a:cs typeface="Arial" panose="020B0604020202020204" pitchFamily="34" charset="0"/>
                      </a:endParaRPr>
                    </a:p>
                    <a:p>
                      <a:pPr marL="0" algn="r" defTabSz="422041" rtl="0" eaLnBrk="1" fontAlgn="b" latinLnBrk="0" hangingPunct="1"/>
                      <a:endParaRPr lang="en-ZA" sz="1600" b="1" kern="1200" dirty="0">
                        <a:solidFill>
                          <a:schemeClr val="dk1"/>
                        </a:solidFill>
                        <a:latin typeface="Arial" panose="020B0604020202020204" pitchFamily="34" charset="0"/>
                        <a:ea typeface="+mn-ea"/>
                        <a:cs typeface="Arial" panose="020B0604020202020204" pitchFamily="34" charset="0"/>
                      </a:endParaRPr>
                    </a:p>
                  </a:txBody>
                  <a:tcPr marL="7620" marR="7620" marT="7620" marB="0"/>
                </a:tc>
                <a:extLst>
                  <a:ext uri="{0D108BD9-81ED-4DB2-BD59-A6C34878D82A}">
                    <a16:rowId xmlns="" xmlns:a16="http://schemas.microsoft.com/office/drawing/2014/main" val="3201423947"/>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8871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18</a:t>
            </a:fld>
            <a:endParaRPr lang="en-US" altLang="en-US" dirty="0">
              <a:solidFill>
                <a:prstClr val="black"/>
              </a:solidFill>
              <a:ea typeface="+mn-ea"/>
            </a:endParaRPr>
          </a:p>
        </p:txBody>
      </p:sp>
      <p:sp>
        <p:nvSpPr>
          <p:cNvPr id="3" name="Title 1"/>
          <p:cNvSpPr txBox="1">
            <a:spLocks/>
          </p:cNvSpPr>
          <p:nvPr/>
        </p:nvSpPr>
        <p:spPr bwMode="auto">
          <a:xfrm>
            <a:off x="280240" y="702752"/>
            <a:ext cx="8301236" cy="792162"/>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Regional Bulk Infrastructure Grant (RBIG) </a:t>
            </a:r>
            <a:endParaRPr lang="en-ZA" altLang="en-US" sz="3200"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Pentagon 3"/>
          <p:cNvSpPr/>
          <p:nvPr/>
        </p:nvSpPr>
        <p:spPr>
          <a:xfrm rot="5400000">
            <a:off x="7217687" y="1895683"/>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Calibri"/>
                <a:ea typeface="+mn-ea"/>
                <a:cs typeface="+mn-cs"/>
              </a:rPr>
              <a:t>11</a:t>
            </a:r>
            <a:r>
              <a:rPr kumimoji="0" lang="en-ZA" sz="1800" b="0" i="0" u="none" strike="noStrike" kern="1200" cap="none" spc="0" normalizeH="0" baseline="0" noProof="0" dirty="0">
                <a:ln>
                  <a:noFill/>
                </a:ln>
                <a:solidFill>
                  <a:prstClr val="white"/>
                </a:solidFill>
                <a:effectLst/>
                <a:uLnTx/>
                <a:uFillTx/>
                <a:latin typeface="Calibri"/>
                <a:ea typeface="+mn-ea"/>
                <a:cs typeface="+mn-cs"/>
              </a:rPr>
              <a:t/>
            </a:r>
            <a:br>
              <a:rPr kumimoji="0" lang="en-ZA" sz="1800" b="0" i="0" u="none" strike="noStrike" kern="1200" cap="none" spc="0" normalizeH="0" baseline="0" noProof="0" dirty="0">
                <a:ln>
                  <a:noFill/>
                </a:ln>
                <a:solidFill>
                  <a:prstClr val="white"/>
                </a:solidFill>
                <a:effectLst/>
                <a:uLnTx/>
                <a:uFillTx/>
                <a:latin typeface="Calibri"/>
                <a:ea typeface="+mn-ea"/>
                <a:cs typeface="+mn-cs"/>
              </a:rPr>
            </a:br>
            <a:r>
              <a:rPr kumimoji="0" lang="en-ZA" sz="1800" b="0" i="0" u="none" strike="noStrike" kern="1200" cap="none" spc="0" normalizeH="0" baseline="0" noProof="0" dirty="0">
                <a:ln>
                  <a:noFill/>
                </a:ln>
                <a:solidFill>
                  <a:prstClr val="white"/>
                </a:solidFill>
                <a:effectLst/>
                <a:uLnTx/>
                <a:uFillTx/>
                <a:latin typeface="Calibri"/>
                <a:ea typeface="+mn-ea"/>
                <a:cs typeface="+mn-cs"/>
              </a:rPr>
              <a:t>AUGUST</a:t>
            </a:r>
          </a:p>
        </p:txBody>
      </p:sp>
      <p:sp>
        <p:nvSpPr>
          <p:cNvPr id="5" name="Donut 4"/>
          <p:cNvSpPr/>
          <p:nvPr/>
        </p:nvSpPr>
        <p:spPr>
          <a:xfrm>
            <a:off x="7590876" y="3277677"/>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2020</a:t>
            </a:r>
          </a:p>
        </p:txBody>
      </p:sp>
      <p:grpSp>
        <p:nvGrpSpPr>
          <p:cNvPr id="6" name="Group 5"/>
          <p:cNvGrpSpPr/>
          <p:nvPr/>
        </p:nvGrpSpPr>
        <p:grpSpPr>
          <a:xfrm>
            <a:off x="3424826" y="1507661"/>
            <a:ext cx="872577" cy="813567"/>
            <a:chOff x="1895403" y="1052736"/>
            <a:chExt cx="872577" cy="813567"/>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56" r="3333" b="25555"/>
            <a:stretch/>
          </p:blipFill>
          <p:spPr bwMode="auto">
            <a:xfrm>
              <a:off x="1999659" y="1052736"/>
              <a:ext cx="664066" cy="5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895403" y="1620241"/>
              <a:ext cx="87257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Municipality</a:t>
              </a:r>
            </a:p>
          </p:txBody>
        </p:sp>
      </p:grpSp>
      <p:grpSp>
        <p:nvGrpSpPr>
          <p:cNvPr id="9" name="Group 8"/>
          <p:cNvGrpSpPr/>
          <p:nvPr/>
        </p:nvGrpSpPr>
        <p:grpSpPr>
          <a:xfrm>
            <a:off x="6472928" y="1530604"/>
            <a:ext cx="760325" cy="797257"/>
            <a:chOff x="4659889" y="1084460"/>
            <a:chExt cx="760325" cy="797257"/>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4659889" y="1635496"/>
              <a:ext cx="760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Allocation</a:t>
              </a:r>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400" y="1621470"/>
            <a:ext cx="480589" cy="48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1276618" y="2102218"/>
            <a:ext cx="136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District Municipality</a:t>
            </a:r>
          </a:p>
        </p:txBody>
      </p:sp>
      <p:grpSp>
        <p:nvGrpSpPr>
          <p:cNvPr id="14" name="Group 13"/>
          <p:cNvGrpSpPr/>
          <p:nvPr/>
        </p:nvGrpSpPr>
        <p:grpSpPr>
          <a:xfrm>
            <a:off x="5307667" y="1537486"/>
            <a:ext cx="936104" cy="787731"/>
            <a:chOff x="3347864" y="1084460"/>
            <a:chExt cx="936104" cy="787731"/>
          </a:xfrm>
        </p:grpSpPr>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3347864" y="1625970"/>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 Projects</a:t>
              </a:r>
            </a:p>
          </p:txBody>
        </p:sp>
      </p:grpSp>
      <p:graphicFrame>
        <p:nvGraphicFramePr>
          <p:cNvPr id="17" name="Table 16"/>
          <p:cNvGraphicFramePr>
            <a:graphicFrameLocks noGrp="1"/>
          </p:cNvGraphicFramePr>
          <p:nvPr>
            <p:extLst>
              <p:ext uri="{D42A27DB-BD31-4B8C-83A1-F6EECF244321}">
                <p14:modId xmlns:p14="http://schemas.microsoft.com/office/powerpoint/2010/main" val="598246071"/>
              </p:ext>
            </p:extLst>
          </p:nvPr>
        </p:nvGraphicFramePr>
        <p:xfrm>
          <a:off x="1037229" y="2323804"/>
          <a:ext cx="6443811" cy="2286000"/>
        </p:xfrm>
        <a:graphic>
          <a:graphicData uri="http://schemas.openxmlformats.org/drawingml/2006/table">
            <a:tbl>
              <a:tblPr firstRow="1" bandRow="1">
                <a:tableStyleId>{5940675A-B579-460E-94D1-54222C63F5DA}</a:tableStyleId>
              </a:tblPr>
              <a:tblGrid>
                <a:gridCol w="1637732">
                  <a:extLst>
                    <a:ext uri="{9D8B030D-6E8A-4147-A177-3AD203B41FA5}">
                      <a16:colId xmlns="" xmlns:a16="http://schemas.microsoft.com/office/drawing/2014/main" val="20000"/>
                    </a:ext>
                  </a:extLst>
                </a:gridCol>
                <a:gridCol w="2565779">
                  <a:extLst>
                    <a:ext uri="{9D8B030D-6E8A-4147-A177-3AD203B41FA5}">
                      <a16:colId xmlns="" xmlns:a16="http://schemas.microsoft.com/office/drawing/2014/main" val="20001"/>
                    </a:ext>
                  </a:extLst>
                </a:gridCol>
                <a:gridCol w="1009935">
                  <a:extLst>
                    <a:ext uri="{9D8B030D-6E8A-4147-A177-3AD203B41FA5}">
                      <a16:colId xmlns="" xmlns:a16="http://schemas.microsoft.com/office/drawing/2014/main" val="20002"/>
                    </a:ext>
                  </a:extLst>
                </a:gridCol>
                <a:gridCol w="1230365">
                  <a:extLst>
                    <a:ext uri="{9D8B030D-6E8A-4147-A177-3AD203B41FA5}">
                      <a16:colId xmlns="" xmlns:a16="http://schemas.microsoft.com/office/drawing/2014/main" val="20003"/>
                    </a:ext>
                  </a:extLst>
                </a:gridCol>
              </a:tblGrid>
              <a:tr h="457200">
                <a:tc>
                  <a:txBody>
                    <a:bodyPr/>
                    <a:lstStyle/>
                    <a:p>
                      <a:r>
                        <a:rPr lang="en-ZA" sz="1200" dirty="0" smtClean="0">
                          <a:latin typeface="Arial" panose="020B0604020202020204" pitchFamily="34" charset="0"/>
                          <a:cs typeface="Arial" panose="020B0604020202020204" pitchFamily="34" charset="0"/>
                        </a:rPr>
                        <a:t>Xhariep</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Kopanong,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Mohokare</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2</a:t>
                      </a:r>
                    </a:p>
                  </a:txBody>
                  <a:tcPr anchor="ctr"/>
                </a:tc>
                <a:tc>
                  <a:txBody>
                    <a:bodyPr/>
                    <a:lstStyle/>
                    <a:p>
                      <a:r>
                        <a:rPr lang="en-ZA" sz="1200" dirty="0" smtClean="0">
                          <a:latin typeface="Arial" panose="020B0604020202020204" pitchFamily="34" charset="0"/>
                          <a:cs typeface="Arial" panose="020B0604020202020204" pitchFamily="34" charset="0"/>
                        </a:rPr>
                        <a:t>R  44,000,000</a:t>
                      </a:r>
                    </a:p>
                  </a:txBody>
                  <a:tcPr anchor="ctr"/>
                </a:tc>
                <a:extLst>
                  <a:ext uri="{0D108BD9-81ED-4DB2-BD59-A6C34878D82A}">
                    <a16:rowId xmlns="" xmlns:a16="http://schemas.microsoft.com/office/drawing/2014/main" val="571982826"/>
                  </a:ext>
                </a:extLst>
              </a:tr>
              <a:tr h="457200">
                <a:tc>
                  <a:txBody>
                    <a:bodyPr/>
                    <a:lstStyle/>
                    <a:p>
                      <a:r>
                        <a:rPr lang="en-ZA" sz="1200" smtClean="0">
                          <a:latin typeface="Arial" panose="020B0604020202020204" pitchFamily="34" charset="0"/>
                          <a:cs typeface="Arial" panose="020B0604020202020204" pitchFamily="34" charset="0"/>
                        </a:rPr>
                        <a:t>Lejweleputswa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Masilonyana, Tokologo, Tswelopele</a:t>
                      </a:r>
                    </a:p>
                  </a:txBody>
                  <a:tcPr anchor="ctr"/>
                </a:tc>
                <a:tc>
                  <a:txBody>
                    <a:bodyPr/>
                    <a:lstStyle/>
                    <a:p>
                      <a:pPr algn="ctr"/>
                      <a:r>
                        <a:rPr lang="en-ZA" sz="1200" dirty="0" smtClean="0">
                          <a:latin typeface="Arial" panose="020B0604020202020204" pitchFamily="34" charset="0"/>
                          <a:cs typeface="Arial" panose="020B0604020202020204" pitchFamily="34" charset="0"/>
                        </a:rPr>
                        <a:t>3</a:t>
                      </a:r>
                    </a:p>
                  </a:txBody>
                  <a:tcPr anchor="ctr"/>
                </a:tc>
                <a:tc>
                  <a:txBody>
                    <a:bodyPr/>
                    <a:lstStyle/>
                    <a:p>
                      <a:r>
                        <a:rPr lang="en-ZA" sz="1200" dirty="0" smtClean="0">
                          <a:latin typeface="Arial" panose="020B0604020202020204" pitchFamily="34" charset="0"/>
                          <a:cs typeface="Arial" panose="020B0604020202020204" pitchFamily="34" charset="0"/>
                        </a:rPr>
                        <a:t>R101,893,000</a:t>
                      </a:r>
                    </a:p>
                  </a:txBody>
                  <a:tcPr anchor="ctr"/>
                </a:tc>
                <a:extLst>
                  <a:ext uri="{0D108BD9-81ED-4DB2-BD59-A6C34878D82A}">
                    <a16:rowId xmlns="" xmlns:a16="http://schemas.microsoft.com/office/drawing/2014/main" val="2882926681"/>
                  </a:ext>
                </a:extLst>
              </a:tr>
              <a:tr h="457200">
                <a:tc>
                  <a:txBody>
                    <a:bodyPr/>
                    <a:lstStyle/>
                    <a:p>
                      <a:r>
                        <a:rPr lang="en-ZA" sz="1200" dirty="0" err="1" smtClean="0">
                          <a:latin typeface="Arial" panose="020B0604020202020204" pitchFamily="34" charset="0"/>
                          <a:cs typeface="Arial" panose="020B0604020202020204" pitchFamily="34" charset="0"/>
                        </a:rPr>
                        <a:t>Fezile</a:t>
                      </a:r>
                      <a:r>
                        <a:rPr lang="en-ZA" sz="1200" baseline="0" dirty="0" smtClean="0">
                          <a:latin typeface="Arial" panose="020B0604020202020204" pitchFamily="34" charset="0"/>
                          <a:cs typeface="Arial" panose="020B0604020202020204" pitchFamily="34" charset="0"/>
                        </a:rPr>
                        <a:t> </a:t>
                      </a:r>
                      <a:r>
                        <a:rPr lang="en-ZA" sz="1200" baseline="0" dirty="0" err="1" smtClean="0">
                          <a:latin typeface="Arial" panose="020B0604020202020204" pitchFamily="34" charset="0"/>
                          <a:cs typeface="Arial" panose="020B0604020202020204" pitchFamily="34" charset="0"/>
                        </a:rPr>
                        <a:t>Dabi</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Metsimaholo, Mafube, Ngwathe</a:t>
                      </a:r>
                    </a:p>
                  </a:txBody>
                  <a:tcPr anchor="ctr"/>
                </a:tc>
                <a:tc>
                  <a:txBody>
                    <a:bodyPr/>
                    <a:lstStyle/>
                    <a:p>
                      <a:pPr algn="ctr"/>
                      <a:r>
                        <a:rPr lang="en-ZA" sz="1200" dirty="0" smtClean="0">
                          <a:latin typeface="Arial" panose="020B0604020202020204" pitchFamily="34" charset="0"/>
                          <a:cs typeface="Arial" panose="020B0604020202020204" pitchFamily="34" charset="0"/>
                        </a:rPr>
                        <a:t>3</a:t>
                      </a:r>
                    </a:p>
                  </a:txBody>
                  <a:tcPr anchor="ctr"/>
                </a:tc>
                <a:tc>
                  <a:txBody>
                    <a:bodyPr/>
                    <a:lstStyle/>
                    <a:p>
                      <a:r>
                        <a:rPr lang="en-ZA" sz="1200" dirty="0" smtClean="0">
                          <a:latin typeface="Arial" panose="020B0604020202020204" pitchFamily="34" charset="0"/>
                          <a:cs typeface="Arial" panose="020B0604020202020204" pitchFamily="34" charset="0"/>
                        </a:rPr>
                        <a:t>R117,239,000</a:t>
                      </a:r>
                    </a:p>
                  </a:txBody>
                  <a:tcPr anchor="ctr"/>
                </a:tc>
                <a:extLst>
                  <a:ext uri="{0D108BD9-81ED-4DB2-BD59-A6C34878D82A}">
                    <a16:rowId xmlns="" xmlns:a16="http://schemas.microsoft.com/office/drawing/2014/main" val="3325191295"/>
                  </a:ext>
                </a:extLst>
              </a:tr>
              <a:tr h="457200">
                <a:tc>
                  <a:txBody>
                    <a:bodyPr/>
                    <a:lstStyle/>
                    <a:p>
                      <a:r>
                        <a:rPr lang="en-ZA" sz="1200" dirty="0" smtClean="0">
                          <a:latin typeface="Arial" panose="020B0604020202020204" pitchFamily="34" charset="0"/>
                          <a:cs typeface="Arial" panose="020B0604020202020204" pitchFamily="34" charset="0"/>
                        </a:rPr>
                        <a:t>Thabo</a:t>
                      </a:r>
                      <a:r>
                        <a:rPr lang="en-ZA" sz="1200" baseline="0" dirty="0" smtClean="0">
                          <a:latin typeface="Arial" panose="020B0604020202020204" pitchFamily="34" charset="0"/>
                          <a:cs typeface="Arial" panose="020B0604020202020204" pitchFamily="34" charset="0"/>
                        </a:rPr>
                        <a:t> </a:t>
                      </a:r>
                      <a:r>
                        <a:rPr lang="en-ZA" sz="1200" baseline="0" dirty="0" err="1" smtClean="0">
                          <a:latin typeface="Arial" panose="020B0604020202020204" pitchFamily="34" charset="0"/>
                          <a:cs typeface="Arial" panose="020B0604020202020204" pitchFamily="34" charset="0"/>
                        </a:rPr>
                        <a:t>Mofutsanyana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Dihlabeng, </a:t>
                      </a:r>
                      <a:r>
                        <a:rPr lang="en-ZA" sz="1200" kern="1200" dirty="0" err="1" smtClean="0">
                          <a:solidFill>
                            <a:schemeClr val="dk1"/>
                          </a:solidFill>
                          <a:effectLst/>
                          <a:latin typeface="Arial" panose="020B0604020202020204" pitchFamily="34" charset="0"/>
                          <a:ea typeface="+mn-ea"/>
                          <a:cs typeface="Arial" panose="020B0604020202020204" pitchFamily="34" charset="0"/>
                        </a:rPr>
                        <a:t>Nketoana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Maluti</a:t>
                      </a:r>
                      <a:r>
                        <a:rPr lang="en-ZA" sz="1200" kern="1200" dirty="0" smtClean="0">
                          <a:solidFill>
                            <a:schemeClr val="dk1"/>
                          </a:solidFill>
                          <a:effectLst/>
                          <a:latin typeface="Arial" panose="020B0604020202020204" pitchFamily="34" charset="0"/>
                          <a:ea typeface="+mn-ea"/>
                          <a:cs typeface="Arial" panose="020B0604020202020204" pitchFamily="34" charset="0"/>
                        </a:rPr>
                        <a:t>-a-</a:t>
                      </a:r>
                      <a:r>
                        <a:rPr lang="en-ZA" sz="1200" kern="1200" dirty="0" err="1" smtClean="0">
                          <a:solidFill>
                            <a:schemeClr val="dk1"/>
                          </a:solidFill>
                          <a:effectLst/>
                          <a:latin typeface="Arial" panose="020B0604020202020204" pitchFamily="34" charset="0"/>
                          <a:ea typeface="+mn-ea"/>
                          <a:cs typeface="Arial" panose="020B0604020202020204" pitchFamily="34" charset="0"/>
                        </a:rPr>
                        <a:t>Phofung</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Setsoto</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Mantsopa</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5</a:t>
                      </a:r>
                    </a:p>
                  </a:txBody>
                  <a:tcPr anchor="ctr"/>
                </a:tc>
                <a:tc>
                  <a:txBody>
                    <a:bodyPr/>
                    <a:lstStyle/>
                    <a:p>
                      <a:r>
                        <a:rPr lang="en-ZA" sz="1200" dirty="0" smtClean="0">
                          <a:latin typeface="Arial" panose="020B0604020202020204" pitchFamily="34" charset="0"/>
                          <a:cs typeface="Arial" panose="020B0604020202020204" pitchFamily="34" charset="0"/>
                        </a:rPr>
                        <a:t>R208,399,000</a:t>
                      </a:r>
                    </a:p>
                  </a:txBody>
                  <a:tcPr anchor="ctr"/>
                </a:tc>
                <a:extLst>
                  <a:ext uri="{0D108BD9-81ED-4DB2-BD59-A6C34878D82A}">
                    <a16:rowId xmlns="" xmlns:a16="http://schemas.microsoft.com/office/drawing/2014/main" val="2786330511"/>
                  </a:ext>
                </a:extLst>
              </a:tr>
              <a:tr h="457200">
                <a:tc>
                  <a:txBody>
                    <a:bodyPr/>
                    <a:lstStyle/>
                    <a:p>
                      <a:r>
                        <a:rPr lang="en-ZA" sz="1200" dirty="0" err="1" smtClean="0">
                          <a:latin typeface="Arial" panose="020B0604020202020204" pitchFamily="34" charset="0"/>
                          <a:cs typeface="Arial" panose="020B0604020202020204" pitchFamily="34" charset="0"/>
                        </a:rPr>
                        <a:t>Mangaung</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err="1" smtClean="0">
                          <a:solidFill>
                            <a:schemeClr val="dk1"/>
                          </a:solidFill>
                          <a:effectLst/>
                          <a:latin typeface="Arial" panose="020B0604020202020204" pitchFamily="34" charset="0"/>
                          <a:ea typeface="+mn-ea"/>
                          <a:cs typeface="Arial" panose="020B0604020202020204" pitchFamily="34" charset="0"/>
                        </a:rPr>
                        <a:t>Mangaung</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1</a:t>
                      </a:r>
                    </a:p>
                  </a:txBody>
                  <a:tcPr anchor="ctr"/>
                </a:tc>
                <a:tc>
                  <a:txBody>
                    <a:bodyPr/>
                    <a:lstStyle/>
                    <a:p>
                      <a:r>
                        <a:rPr lang="en-ZA" sz="1200" dirty="0" smtClean="0">
                          <a:latin typeface="Arial" panose="020B0604020202020204" pitchFamily="34" charset="0"/>
                          <a:cs typeface="Arial" panose="020B0604020202020204" pitchFamily="34" charset="0"/>
                        </a:rPr>
                        <a:t>R  80,000,000</a:t>
                      </a:r>
                    </a:p>
                  </a:txBody>
                  <a:tcPr anchor="ctr"/>
                </a:tc>
                <a:extLst>
                  <a:ext uri="{0D108BD9-81ED-4DB2-BD59-A6C34878D82A}">
                    <a16:rowId xmlns="" xmlns:a16="http://schemas.microsoft.com/office/drawing/2014/main" val="1624491257"/>
                  </a:ext>
                </a:extLst>
              </a:tr>
            </a:tbl>
          </a:graphicData>
        </a:graphic>
      </p:graphicFrame>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624" y="5223480"/>
            <a:ext cx="1461941" cy="857419"/>
          </a:xfrm>
          <a:prstGeom prst="rect">
            <a:avLst/>
          </a:prstGeom>
          <a:noFill/>
          <a:ln>
            <a:noFill/>
          </a:ln>
          <a:effectLst/>
        </p:spPr>
      </p:pic>
    </p:spTree>
    <p:extLst>
      <p:ext uri="{BB962C8B-B14F-4D97-AF65-F5344CB8AC3E}">
        <p14:creationId xmlns:p14="http://schemas.microsoft.com/office/powerpoint/2010/main" val="172949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944" y="5223480"/>
            <a:ext cx="1461941" cy="857419"/>
          </a:xfrm>
          <a:prstGeom prst="rect">
            <a:avLst/>
          </a:prstGeom>
          <a:noFill/>
          <a:ln>
            <a:noFill/>
          </a:ln>
          <a:effectLst/>
        </p:spPr>
      </p:pic>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19</a:t>
            </a:fld>
            <a:endParaRPr lang="en-US" altLang="en-US" dirty="0">
              <a:solidFill>
                <a:prstClr val="black"/>
              </a:solidFill>
              <a:ea typeface="+mn-ea"/>
            </a:endParaRPr>
          </a:p>
        </p:txBody>
      </p:sp>
      <p:sp>
        <p:nvSpPr>
          <p:cNvPr id="3" name="Title 1"/>
          <p:cNvSpPr txBox="1">
            <a:spLocks/>
          </p:cNvSpPr>
          <p:nvPr/>
        </p:nvSpPr>
        <p:spPr bwMode="auto">
          <a:xfrm>
            <a:off x="334831" y="416144"/>
            <a:ext cx="8495269" cy="792162"/>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Regional Bulk Infrastructure Grant (Covid-19) </a:t>
            </a:r>
            <a:endParaRPr lang="en-ZA" altLang="en-US" sz="3200"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Pentagon 3"/>
          <p:cNvSpPr/>
          <p:nvPr/>
        </p:nvSpPr>
        <p:spPr>
          <a:xfrm rot="5400000">
            <a:off x="7419291" y="1609075"/>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11</a:t>
            </a: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r>
            <a:b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AUGUST</a:t>
            </a:r>
          </a:p>
        </p:txBody>
      </p:sp>
      <p:sp>
        <p:nvSpPr>
          <p:cNvPr id="5" name="Donut 4"/>
          <p:cNvSpPr/>
          <p:nvPr/>
        </p:nvSpPr>
        <p:spPr>
          <a:xfrm>
            <a:off x="7792480" y="2991069"/>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a:t>
            </a:r>
          </a:p>
        </p:txBody>
      </p:sp>
      <p:grpSp>
        <p:nvGrpSpPr>
          <p:cNvPr id="6" name="Group 5"/>
          <p:cNvGrpSpPr/>
          <p:nvPr/>
        </p:nvGrpSpPr>
        <p:grpSpPr>
          <a:xfrm>
            <a:off x="1589817" y="1248105"/>
            <a:ext cx="872577" cy="813567"/>
            <a:chOff x="1895403" y="1052736"/>
            <a:chExt cx="872577" cy="813567"/>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56" r="3333" b="25555"/>
            <a:stretch/>
          </p:blipFill>
          <p:spPr bwMode="auto">
            <a:xfrm>
              <a:off x="1999659" y="1052736"/>
              <a:ext cx="664066" cy="5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895403" y="1620241"/>
              <a:ext cx="87257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Municipality</a:t>
              </a:r>
            </a:p>
          </p:txBody>
        </p:sp>
      </p:grpSp>
      <p:grpSp>
        <p:nvGrpSpPr>
          <p:cNvPr id="9" name="Group 8"/>
          <p:cNvGrpSpPr/>
          <p:nvPr/>
        </p:nvGrpSpPr>
        <p:grpSpPr>
          <a:xfrm>
            <a:off x="3219040" y="1248105"/>
            <a:ext cx="648071" cy="797098"/>
            <a:chOff x="3491880" y="1084460"/>
            <a:chExt cx="648071" cy="797098"/>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491880" y="1635496"/>
              <a:ext cx="64807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Project</a:t>
              </a:r>
            </a:p>
          </p:txBody>
        </p:sp>
      </p:grpSp>
      <p:grpSp>
        <p:nvGrpSpPr>
          <p:cNvPr id="12" name="Group 11"/>
          <p:cNvGrpSpPr/>
          <p:nvPr/>
        </p:nvGrpSpPr>
        <p:grpSpPr>
          <a:xfrm>
            <a:off x="4692140" y="1248105"/>
            <a:ext cx="760325" cy="797257"/>
            <a:chOff x="4659889" y="1084460"/>
            <a:chExt cx="760325" cy="797257"/>
          </a:xfrm>
        </p:grpSpPr>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4659889" y="1635496"/>
              <a:ext cx="760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a:t>
              </a:r>
            </a:p>
          </p:txBody>
        </p:sp>
      </p:grpSp>
      <p:grpSp>
        <p:nvGrpSpPr>
          <p:cNvPr id="15" name="Group 14"/>
          <p:cNvGrpSpPr/>
          <p:nvPr/>
        </p:nvGrpSpPr>
        <p:grpSpPr>
          <a:xfrm>
            <a:off x="6298944" y="1254319"/>
            <a:ext cx="587260" cy="808217"/>
            <a:chOff x="6071615" y="1084460"/>
            <a:chExt cx="587260" cy="808217"/>
          </a:xfrm>
        </p:grpSpPr>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1084460"/>
              <a:ext cx="562155" cy="5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a:spLocks noChangeArrowheads="1"/>
            </p:cNvSpPr>
            <p:nvPr/>
          </p:nvSpPr>
          <p:spPr bwMode="auto">
            <a:xfrm>
              <a:off x="6071615" y="1646615"/>
              <a:ext cx="5872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Status</a:t>
              </a:r>
            </a:p>
          </p:txBody>
        </p:sp>
      </p:grpSp>
      <p:graphicFrame>
        <p:nvGraphicFramePr>
          <p:cNvPr id="18" name="Table 17"/>
          <p:cNvGraphicFramePr>
            <a:graphicFrameLocks noGrp="1"/>
          </p:cNvGraphicFramePr>
          <p:nvPr>
            <p:extLst>
              <p:ext uri="{D42A27DB-BD31-4B8C-83A1-F6EECF244321}">
                <p14:modId xmlns:p14="http://schemas.microsoft.com/office/powerpoint/2010/main" val="2397289411"/>
              </p:ext>
            </p:extLst>
          </p:nvPr>
        </p:nvGraphicFramePr>
        <p:xfrm>
          <a:off x="1360521" y="2131133"/>
          <a:ext cx="6196530" cy="3347040"/>
        </p:xfrm>
        <a:graphic>
          <a:graphicData uri="http://schemas.openxmlformats.org/drawingml/2006/table">
            <a:tbl>
              <a:tblPr firstRow="1" bandRow="1">
                <a:tableStyleId>{5940675A-B579-460E-94D1-54222C63F5DA}</a:tableStyleId>
              </a:tblPr>
              <a:tblGrid>
                <a:gridCol w="122797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tblGrid>
              <a:tr h="360000">
                <a:tc>
                  <a:txBody>
                    <a:bodyPr/>
                    <a:lstStyle/>
                    <a:p>
                      <a:r>
                        <a:rPr lang="en-ZA" sz="1100" dirty="0" smtClean="0">
                          <a:latin typeface="Arial" panose="020B0604020202020204" pitchFamily="34" charset="0"/>
                          <a:cs typeface="Arial" panose="020B0604020202020204" pitchFamily="34" charset="0"/>
                        </a:rPr>
                        <a:t>Masilonyana</a:t>
                      </a:r>
                      <a:endParaRPr lang="en-ZA" sz="1100" dirty="0">
                        <a:latin typeface="Arial" panose="020B0604020202020204" pitchFamily="34" charset="0"/>
                        <a:cs typeface="Arial" panose="020B0604020202020204" pitchFamily="34" charset="0"/>
                      </a:endParaRPr>
                    </a:p>
                  </a:txBody>
                  <a:tcPr/>
                </a:tc>
                <a:tc>
                  <a:txBody>
                    <a:bodyPr/>
                    <a:lstStyle/>
                    <a:p>
                      <a:r>
                        <a:rPr lang="en-ZA" sz="1100" dirty="0" err="1" smtClean="0">
                          <a:latin typeface="Arial" panose="020B0604020202020204" pitchFamily="34" charset="0"/>
                          <a:cs typeface="Arial" panose="020B0604020202020204" pitchFamily="34" charset="0"/>
                        </a:rPr>
                        <a:t>Brandfort</a:t>
                      </a:r>
                      <a:r>
                        <a:rPr lang="en-ZA" sz="1100" dirty="0" smtClean="0">
                          <a:latin typeface="Arial" panose="020B0604020202020204" pitchFamily="34" charset="0"/>
                          <a:cs typeface="Arial" panose="020B0604020202020204" pitchFamily="34" charset="0"/>
                        </a:rPr>
                        <a:t> Bulk Sewer</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R30,074,000</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Planning</a:t>
                      </a:r>
                    </a:p>
                    <a:p>
                      <a:r>
                        <a:rPr lang="en-ZA" sz="1100" dirty="0" smtClean="0">
                          <a:latin typeface="Arial" panose="020B0604020202020204" pitchFamily="34" charset="0"/>
                          <a:cs typeface="Arial" panose="020B0604020202020204" pitchFamily="34" charset="0"/>
                        </a:rPr>
                        <a:t>(appointment of IA)</a:t>
                      </a:r>
                      <a:endParaRPr lang="en-ZA" sz="11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60000">
                <a:tc>
                  <a:txBody>
                    <a:bodyPr/>
                    <a:lstStyle/>
                    <a:p>
                      <a:r>
                        <a:rPr lang="en-ZA" sz="1100" dirty="0" err="1" smtClean="0">
                          <a:latin typeface="Arial" panose="020B0604020202020204" pitchFamily="34" charset="0"/>
                          <a:cs typeface="Arial" panose="020B0604020202020204" pitchFamily="34" charset="0"/>
                        </a:rPr>
                        <a:t>Nketoana</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Lindley Sewer</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R47,968,000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1"/>
                  </a:ext>
                </a:extLst>
              </a:tr>
              <a:tr h="360000">
                <a:tc>
                  <a:txBody>
                    <a:bodyPr/>
                    <a:lstStyle/>
                    <a:p>
                      <a:r>
                        <a:rPr lang="en-ZA" sz="1100" dirty="0" err="1" smtClean="0">
                          <a:latin typeface="Arial" panose="020B0604020202020204" pitchFamily="34" charset="0"/>
                          <a:cs typeface="Arial" panose="020B0604020202020204" pitchFamily="34" charset="0"/>
                        </a:rPr>
                        <a:t>Maluti</a:t>
                      </a:r>
                      <a:r>
                        <a:rPr lang="en-ZA" sz="1100" dirty="0" smtClean="0">
                          <a:latin typeface="Arial" panose="020B0604020202020204" pitchFamily="34" charset="0"/>
                          <a:cs typeface="Arial" panose="020B0604020202020204" pitchFamily="34" charset="0"/>
                        </a:rPr>
                        <a:t>-a-</a:t>
                      </a:r>
                      <a:r>
                        <a:rPr lang="en-ZA" sz="1100" dirty="0" err="1" smtClean="0">
                          <a:latin typeface="Arial" panose="020B0604020202020204" pitchFamily="34" charset="0"/>
                          <a:cs typeface="Arial" panose="020B0604020202020204" pitchFamily="34" charset="0"/>
                        </a:rPr>
                        <a:t>Phofung</a:t>
                      </a:r>
                      <a:endParaRPr lang="en-ZA" sz="1100" dirty="0">
                        <a:latin typeface="Arial" panose="020B0604020202020204" pitchFamily="34" charset="0"/>
                        <a:cs typeface="Arial" panose="020B0604020202020204" pitchFamily="34" charset="0"/>
                      </a:endParaRPr>
                    </a:p>
                  </a:txBody>
                  <a:tcPr/>
                </a:tc>
                <a:tc>
                  <a:txBody>
                    <a:bodyPr/>
                    <a:lstStyle/>
                    <a:p>
                      <a:r>
                        <a:rPr lang="en-ZA" sz="1100" dirty="0" err="1" smtClean="0">
                          <a:latin typeface="Arial" panose="020B0604020202020204" pitchFamily="34" charset="0"/>
                          <a:cs typeface="Arial" panose="020B0604020202020204" pitchFamily="34" charset="0"/>
                        </a:rPr>
                        <a:t>Fika</a:t>
                      </a:r>
                      <a:r>
                        <a:rPr lang="en-ZA" sz="1100" dirty="0" smtClean="0">
                          <a:latin typeface="Arial" panose="020B0604020202020204" pitchFamily="34" charset="0"/>
                          <a:cs typeface="Arial" panose="020B0604020202020204" pitchFamily="34" charset="0"/>
                        </a:rPr>
                        <a:t> </a:t>
                      </a:r>
                      <a:r>
                        <a:rPr lang="en-ZA" sz="1100" dirty="0" err="1" smtClean="0">
                          <a:latin typeface="Arial" panose="020B0604020202020204" pitchFamily="34" charset="0"/>
                          <a:cs typeface="Arial" panose="020B0604020202020204" pitchFamily="34" charset="0"/>
                        </a:rPr>
                        <a:t>Patso</a:t>
                      </a:r>
                      <a:r>
                        <a:rPr lang="en-ZA" sz="1100" dirty="0" smtClean="0">
                          <a:latin typeface="Arial" panose="020B0604020202020204" pitchFamily="34" charset="0"/>
                          <a:cs typeface="Arial" panose="020B0604020202020204" pitchFamily="34" charset="0"/>
                        </a:rPr>
                        <a:t> Treatment Works</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R34,284,000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2"/>
                  </a:ext>
                </a:extLst>
              </a:tr>
              <a:tr h="360000">
                <a:tc>
                  <a:txBody>
                    <a:bodyPr/>
                    <a:lstStyle/>
                    <a:p>
                      <a:r>
                        <a:rPr lang="en-ZA" sz="1100" dirty="0" err="1" smtClean="0">
                          <a:latin typeface="Arial" panose="020B0604020202020204" pitchFamily="34" charset="0"/>
                          <a:cs typeface="Arial" panose="020B0604020202020204" pitchFamily="34" charset="0"/>
                        </a:rPr>
                        <a:t>Mantsopa</a:t>
                      </a:r>
                      <a:endParaRPr lang="en-ZA" sz="1100" dirty="0">
                        <a:latin typeface="Arial" panose="020B0604020202020204" pitchFamily="34" charset="0"/>
                        <a:cs typeface="Arial" panose="020B0604020202020204" pitchFamily="34" charset="0"/>
                      </a:endParaRPr>
                    </a:p>
                  </a:txBody>
                  <a:tcPr/>
                </a:tc>
                <a:tc>
                  <a:txBody>
                    <a:bodyPr/>
                    <a:lstStyle/>
                    <a:p>
                      <a:r>
                        <a:rPr lang="en-ZA" sz="1100" dirty="0" err="1" smtClean="0">
                          <a:latin typeface="Arial" panose="020B0604020202020204" pitchFamily="34" charset="0"/>
                          <a:cs typeface="Arial" panose="020B0604020202020204" pitchFamily="34" charset="0"/>
                        </a:rPr>
                        <a:t>Mantsopa</a:t>
                      </a:r>
                      <a:r>
                        <a:rPr lang="en-ZA" sz="1100" dirty="0" smtClean="0">
                          <a:latin typeface="Arial" panose="020B0604020202020204" pitchFamily="34" charset="0"/>
                          <a:cs typeface="Arial" panose="020B0604020202020204" pitchFamily="34" charset="0"/>
                        </a:rPr>
                        <a:t> Water and Sanitation</a:t>
                      </a:r>
                      <a:r>
                        <a:rPr lang="en-ZA" sz="1100" baseline="0" dirty="0" smtClean="0">
                          <a:latin typeface="Arial" panose="020B0604020202020204" pitchFamily="34" charset="0"/>
                          <a:cs typeface="Arial" panose="020B0604020202020204" pitchFamily="34" charset="0"/>
                        </a:rPr>
                        <a:t> Intervention</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R18,660,000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3"/>
                  </a:ext>
                </a:extLst>
              </a:tr>
              <a:tr h="360000">
                <a:tc>
                  <a:txBody>
                    <a:bodyPr/>
                    <a:lstStyle/>
                    <a:p>
                      <a:r>
                        <a:rPr lang="en-ZA" sz="1100" dirty="0" err="1" smtClean="0">
                          <a:latin typeface="Arial" panose="020B0604020202020204" pitchFamily="34" charset="0"/>
                          <a:cs typeface="Arial" panose="020B0604020202020204" pitchFamily="34" charset="0"/>
                        </a:rPr>
                        <a:t>Mafube</a:t>
                      </a:r>
                      <a:endParaRPr lang="en-ZA" sz="11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dirty="0" err="1" smtClean="0">
                          <a:latin typeface="Arial" panose="020B0604020202020204" pitchFamily="34" charset="0"/>
                          <a:cs typeface="Arial" panose="020B0604020202020204" pitchFamily="34" charset="0"/>
                        </a:rPr>
                        <a:t>Mafube</a:t>
                      </a:r>
                      <a:r>
                        <a:rPr lang="en-ZA" sz="1100" dirty="0" smtClean="0">
                          <a:latin typeface="Arial" panose="020B0604020202020204" pitchFamily="34" charset="0"/>
                          <a:cs typeface="Arial" panose="020B0604020202020204" pitchFamily="34" charset="0"/>
                        </a:rPr>
                        <a:t> Water and Sanitation</a:t>
                      </a:r>
                      <a:r>
                        <a:rPr lang="en-ZA" sz="1100" baseline="0" dirty="0" smtClean="0">
                          <a:latin typeface="Arial" panose="020B0604020202020204" pitchFamily="34" charset="0"/>
                          <a:cs typeface="Arial" panose="020B0604020202020204" pitchFamily="34" charset="0"/>
                        </a:rPr>
                        <a:t> Intervention</a:t>
                      </a:r>
                      <a:endParaRPr lang="en-ZA" sz="1100" dirty="0" smtClean="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R29,685,000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4"/>
                  </a:ext>
                </a:extLst>
              </a:tr>
              <a:tr h="360000">
                <a:tc>
                  <a:txBody>
                    <a:bodyPr/>
                    <a:lstStyle/>
                    <a:p>
                      <a:r>
                        <a:rPr lang="en-ZA" sz="1100" dirty="0" err="1" smtClean="0">
                          <a:latin typeface="Arial" panose="020B0604020202020204" pitchFamily="34" charset="0"/>
                          <a:cs typeface="Arial" panose="020B0604020202020204" pitchFamily="34" charset="0"/>
                        </a:rPr>
                        <a:t>Setsoto</a:t>
                      </a:r>
                      <a:endParaRPr lang="en-ZA" sz="1100" dirty="0">
                        <a:latin typeface="Arial" panose="020B0604020202020204" pitchFamily="34" charset="0"/>
                        <a:cs typeface="Arial" panose="020B0604020202020204" pitchFamily="34" charset="0"/>
                      </a:endParaRPr>
                    </a:p>
                  </a:txBody>
                  <a:tcPr/>
                </a:tc>
                <a:tc>
                  <a:txBody>
                    <a:bodyPr/>
                    <a:lstStyle/>
                    <a:p>
                      <a:r>
                        <a:rPr lang="en-ZA" sz="1100" dirty="0" err="1" smtClean="0">
                          <a:latin typeface="Arial" panose="020B0604020202020204" pitchFamily="34" charset="0"/>
                          <a:cs typeface="Arial" panose="020B0604020202020204" pitchFamily="34" charset="0"/>
                        </a:rPr>
                        <a:t>Marquard</a:t>
                      </a:r>
                      <a:r>
                        <a:rPr lang="en-ZA" sz="1100" dirty="0" smtClean="0">
                          <a:latin typeface="Arial" panose="020B0604020202020204" pitchFamily="34" charset="0"/>
                          <a:cs typeface="Arial" panose="020B0604020202020204" pitchFamily="34" charset="0"/>
                        </a:rPr>
                        <a:t> and </a:t>
                      </a:r>
                      <a:r>
                        <a:rPr lang="en-ZA" sz="1100" dirty="0" err="1" smtClean="0">
                          <a:latin typeface="Arial" panose="020B0604020202020204" pitchFamily="34" charset="0"/>
                          <a:cs typeface="Arial" panose="020B0604020202020204" pitchFamily="34" charset="0"/>
                        </a:rPr>
                        <a:t>Clocolan</a:t>
                      </a:r>
                      <a:r>
                        <a:rPr lang="en-ZA" sz="1100" dirty="0" smtClean="0">
                          <a:latin typeface="Arial" panose="020B0604020202020204" pitchFamily="34" charset="0"/>
                          <a:cs typeface="Arial" panose="020B0604020202020204" pitchFamily="34" charset="0"/>
                        </a:rPr>
                        <a:t> Water Supply</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R15,000,000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5"/>
                  </a:ext>
                </a:extLst>
              </a:tr>
              <a:tr h="360000">
                <a:tc>
                  <a:txBody>
                    <a:bodyPr/>
                    <a:lstStyle/>
                    <a:p>
                      <a:r>
                        <a:rPr lang="en-ZA" sz="1100" dirty="0" smtClean="0">
                          <a:latin typeface="Arial" panose="020B0604020202020204" pitchFamily="34" charset="0"/>
                          <a:cs typeface="Arial" panose="020B0604020202020204" pitchFamily="34" charset="0"/>
                        </a:rPr>
                        <a:t>Phumelela</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Warden Treatment Works</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R28,709,000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IA)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6"/>
                  </a:ext>
                </a:extLst>
              </a:tr>
              <a:tr h="360000">
                <a:tc>
                  <a:txBody>
                    <a:bodyPr/>
                    <a:lstStyle/>
                    <a:p>
                      <a:r>
                        <a:rPr lang="en-ZA" sz="1100" dirty="0" smtClean="0">
                          <a:latin typeface="Arial" panose="020B0604020202020204" pitchFamily="34" charset="0"/>
                          <a:cs typeface="Arial" panose="020B0604020202020204" pitchFamily="34" charset="0"/>
                        </a:rPr>
                        <a:t>Various</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Various</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R41,761,000</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Planning</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54008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5" y="168754"/>
            <a:ext cx="8579223" cy="613988"/>
          </a:xfrm>
          <a:noFill/>
        </p:spPr>
        <p:txBody>
          <a:bodyPr/>
          <a:lstStyle/>
          <a:p>
            <a:r>
              <a:rPr lang="en-ZA" sz="3200" b="1" dirty="0" smtClean="0"/>
              <a:t>Contents</a:t>
            </a:r>
            <a:endParaRPr lang="en-ZA" sz="3200" b="1" dirty="0"/>
          </a:p>
        </p:txBody>
      </p:sp>
      <p:sp>
        <p:nvSpPr>
          <p:cNvPr id="3" name="Content Placeholder 2"/>
          <p:cNvSpPr>
            <a:spLocks noGrp="1"/>
          </p:cNvSpPr>
          <p:nvPr>
            <p:ph idx="1"/>
          </p:nvPr>
        </p:nvSpPr>
        <p:spPr>
          <a:xfrm>
            <a:off x="313765" y="1380889"/>
            <a:ext cx="8579223" cy="3486946"/>
          </a:xfrm>
        </p:spPr>
        <p:txBody>
          <a:bodyPr/>
          <a:lstStyle/>
          <a:p>
            <a:r>
              <a:rPr lang="en-ZA" sz="1800" dirty="0" smtClean="0"/>
              <a:t>Purpose………...…………………..…………………...…………………...….……..3</a:t>
            </a:r>
          </a:p>
          <a:p>
            <a:endParaRPr lang="en-ZA" sz="700" dirty="0"/>
          </a:p>
          <a:p>
            <a:r>
              <a:rPr lang="en-ZA" sz="1800" dirty="0" smtClean="0"/>
              <a:t>Part 1: Situational analysis………………………………………………………4 - 12</a:t>
            </a:r>
          </a:p>
          <a:p>
            <a:endParaRPr lang="en-ZA" sz="700" dirty="0" smtClean="0">
              <a:solidFill>
                <a:srgbClr val="FF0000"/>
              </a:solidFill>
            </a:endParaRPr>
          </a:p>
          <a:p>
            <a:r>
              <a:rPr lang="en-ZA" sz="1800" dirty="0" smtClean="0"/>
              <a:t>Part 2: </a:t>
            </a:r>
            <a:r>
              <a:rPr lang="en-ZA" sz="1800" dirty="0"/>
              <a:t>Overview of the </a:t>
            </a:r>
            <a:r>
              <a:rPr lang="en-ZA" sz="1800" dirty="0" smtClean="0"/>
              <a:t>Free State2020/21 District Implementation Plan targets.…………………………………………………………………………...13 - 46</a:t>
            </a:r>
            <a:endParaRPr lang="en-ZA" sz="700" dirty="0" smtClean="0"/>
          </a:p>
          <a:p>
            <a:pPr lvl="1" algn="just"/>
            <a:r>
              <a:rPr lang="en-ZA" sz="1431" dirty="0"/>
              <a:t>Mangaung Metropolitan Municipality</a:t>
            </a:r>
          </a:p>
          <a:p>
            <a:pPr lvl="1" algn="just"/>
            <a:r>
              <a:rPr lang="en-ZA" sz="1431" dirty="0"/>
              <a:t>Fezile Dabi District Municipality </a:t>
            </a:r>
          </a:p>
          <a:p>
            <a:pPr lvl="1" algn="just"/>
            <a:r>
              <a:rPr lang="en-ZA" sz="1431" dirty="0"/>
              <a:t>Lejweleputswa District Municipality</a:t>
            </a:r>
          </a:p>
          <a:p>
            <a:pPr lvl="1" algn="just"/>
            <a:r>
              <a:rPr lang="en-ZA" sz="1431" dirty="0"/>
              <a:t>Xhariep District Municipality</a:t>
            </a:r>
          </a:p>
          <a:p>
            <a:pPr lvl="1" algn="just"/>
            <a:r>
              <a:rPr lang="en-ZA" sz="1431" dirty="0"/>
              <a:t>Thabo Mofutsanyane District Municipality</a:t>
            </a:r>
          </a:p>
          <a:p>
            <a:endParaRPr lang="en-ZA" sz="700" dirty="0"/>
          </a:p>
          <a:p>
            <a:endParaRPr lang="en-ZA" sz="700" dirty="0" smtClean="0">
              <a:solidFill>
                <a:srgbClr val="FF0000"/>
              </a:solidFill>
            </a:endParaRP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a:t>
            </a:fld>
            <a:endParaRPr lang="en-US" altLang="en-US" dirty="0">
              <a:solidFill>
                <a:prstClr val="black"/>
              </a:solidFill>
              <a:ea typeface="+mn-ea"/>
            </a:endParaRPr>
          </a:p>
        </p:txBody>
      </p:sp>
    </p:spTree>
    <p:extLst>
      <p:ext uri="{BB962C8B-B14F-4D97-AF65-F5344CB8AC3E}">
        <p14:creationId xmlns:p14="http://schemas.microsoft.com/office/powerpoint/2010/main" val="4110781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20</a:t>
            </a:fld>
            <a:endParaRPr lang="en-US" altLang="en-US" dirty="0">
              <a:solidFill>
                <a:prstClr val="black"/>
              </a:solidFill>
              <a:ea typeface="+mn-ea"/>
            </a:endParaRPr>
          </a:p>
        </p:txBody>
      </p:sp>
      <p:sp>
        <p:nvSpPr>
          <p:cNvPr id="3" name="Title 1"/>
          <p:cNvSpPr txBox="1">
            <a:spLocks/>
          </p:cNvSpPr>
          <p:nvPr/>
        </p:nvSpPr>
        <p:spPr bwMode="auto">
          <a:xfrm>
            <a:off x="348480" y="511680"/>
            <a:ext cx="8301236" cy="792162"/>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Services Infrastructure Grant (WSIG)</a:t>
            </a:r>
            <a:endParaRPr lang="en-ZA" altLang="en-US" sz="3200"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Pentagon 3"/>
          <p:cNvSpPr/>
          <p:nvPr/>
        </p:nvSpPr>
        <p:spPr>
          <a:xfrm rot="5400000">
            <a:off x="7285927" y="1704611"/>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11</a:t>
            </a: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r>
            <a:b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AUGUST</a:t>
            </a:r>
          </a:p>
        </p:txBody>
      </p:sp>
      <p:sp>
        <p:nvSpPr>
          <p:cNvPr id="5" name="Donut 4"/>
          <p:cNvSpPr/>
          <p:nvPr/>
        </p:nvSpPr>
        <p:spPr>
          <a:xfrm>
            <a:off x="7659116" y="3086605"/>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a:t>
            </a:r>
          </a:p>
        </p:txBody>
      </p:sp>
      <p:grpSp>
        <p:nvGrpSpPr>
          <p:cNvPr id="6" name="Group 5"/>
          <p:cNvGrpSpPr/>
          <p:nvPr/>
        </p:nvGrpSpPr>
        <p:grpSpPr>
          <a:xfrm>
            <a:off x="3876872" y="1314186"/>
            <a:ext cx="872577" cy="813567"/>
            <a:chOff x="1895403" y="1052736"/>
            <a:chExt cx="872577" cy="813567"/>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56" r="3333" b="25555"/>
            <a:stretch/>
          </p:blipFill>
          <p:spPr bwMode="auto">
            <a:xfrm>
              <a:off x="1999659" y="1052736"/>
              <a:ext cx="664066" cy="5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895403" y="1620241"/>
              <a:ext cx="87257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Municipality</a:t>
              </a:r>
            </a:p>
          </p:txBody>
        </p:sp>
      </p:grpSp>
      <p:grpSp>
        <p:nvGrpSpPr>
          <p:cNvPr id="9" name="Group 8"/>
          <p:cNvGrpSpPr/>
          <p:nvPr/>
        </p:nvGrpSpPr>
        <p:grpSpPr>
          <a:xfrm>
            <a:off x="5349935" y="1330496"/>
            <a:ext cx="936104" cy="787731"/>
            <a:chOff x="3347864" y="1084460"/>
            <a:chExt cx="936104" cy="787731"/>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347864" y="1625970"/>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No. Projects</a:t>
              </a:r>
            </a:p>
          </p:txBody>
        </p:sp>
      </p:grpSp>
      <p:grpSp>
        <p:nvGrpSpPr>
          <p:cNvPr id="12" name="Group 11"/>
          <p:cNvGrpSpPr/>
          <p:nvPr/>
        </p:nvGrpSpPr>
        <p:grpSpPr>
          <a:xfrm>
            <a:off x="6525605" y="1359951"/>
            <a:ext cx="760325" cy="797257"/>
            <a:chOff x="4659889" y="1084460"/>
            <a:chExt cx="760325" cy="797257"/>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4659889" y="1635496"/>
              <a:ext cx="760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a:t>
              </a:r>
            </a:p>
          </p:txBody>
        </p:sp>
      </p:grpSp>
      <p:graphicFrame>
        <p:nvGraphicFramePr>
          <p:cNvPr id="15" name="Table 14"/>
          <p:cNvGraphicFramePr>
            <a:graphicFrameLocks noGrp="1"/>
          </p:cNvGraphicFramePr>
          <p:nvPr>
            <p:extLst>
              <p:ext uri="{D42A27DB-BD31-4B8C-83A1-F6EECF244321}">
                <p14:modId xmlns:p14="http://schemas.microsoft.com/office/powerpoint/2010/main" val="4223658350"/>
              </p:ext>
            </p:extLst>
          </p:nvPr>
        </p:nvGraphicFramePr>
        <p:xfrm>
          <a:off x="1356591" y="2226669"/>
          <a:ext cx="6048673" cy="2560320"/>
        </p:xfrm>
        <a:graphic>
          <a:graphicData uri="http://schemas.openxmlformats.org/drawingml/2006/table">
            <a:tbl>
              <a:tblPr firstRow="1" bandRow="1">
                <a:tableStyleId>{5940675A-B579-460E-94D1-54222C63F5DA}</a:tableStyleId>
              </a:tblPr>
              <a:tblGrid>
                <a:gridCol w="1440161">
                  <a:extLst>
                    <a:ext uri="{9D8B030D-6E8A-4147-A177-3AD203B41FA5}">
                      <a16:colId xmlns="" xmlns:a16="http://schemas.microsoft.com/office/drawing/2014/main" val="20000"/>
                    </a:ext>
                  </a:extLst>
                </a:gridCol>
                <a:gridCol w="2443988">
                  <a:extLst>
                    <a:ext uri="{9D8B030D-6E8A-4147-A177-3AD203B41FA5}">
                      <a16:colId xmlns="" xmlns:a16="http://schemas.microsoft.com/office/drawing/2014/main" val="20001"/>
                    </a:ext>
                  </a:extLst>
                </a:gridCol>
                <a:gridCol w="941696">
                  <a:extLst>
                    <a:ext uri="{9D8B030D-6E8A-4147-A177-3AD203B41FA5}">
                      <a16:colId xmlns="" xmlns:a16="http://schemas.microsoft.com/office/drawing/2014/main" val="20002"/>
                    </a:ext>
                  </a:extLst>
                </a:gridCol>
                <a:gridCol w="1222828">
                  <a:extLst>
                    <a:ext uri="{9D8B030D-6E8A-4147-A177-3AD203B41FA5}">
                      <a16:colId xmlns="" xmlns:a16="http://schemas.microsoft.com/office/drawing/2014/main" val="20003"/>
                    </a:ext>
                  </a:extLst>
                </a:gridCol>
              </a:tblGrid>
              <a:tr h="640080">
                <a:tc>
                  <a:txBody>
                    <a:bodyPr/>
                    <a:lstStyle/>
                    <a:p>
                      <a:r>
                        <a:rPr lang="en-ZA" sz="1200" dirty="0" smtClean="0">
                          <a:latin typeface="Arial" panose="020B0604020202020204" pitchFamily="34" charset="0"/>
                          <a:cs typeface="Arial" panose="020B0604020202020204" pitchFamily="34" charset="0"/>
                        </a:rPr>
                        <a:t>Xhariep</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Kopanong,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Mohokare, Letsemeng</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8</a:t>
                      </a:r>
                    </a:p>
                  </a:txBody>
                  <a:tcPr anchor="ctr"/>
                </a:tc>
                <a:tc>
                  <a:txBody>
                    <a:bodyPr/>
                    <a:lstStyle/>
                    <a:p>
                      <a:r>
                        <a:rPr lang="en-ZA" sz="1200" dirty="0" smtClean="0">
                          <a:latin typeface="Arial" panose="020B0604020202020204" pitchFamily="34" charset="0"/>
                          <a:cs typeface="Arial" panose="020B0604020202020204" pitchFamily="34" charset="0"/>
                        </a:rPr>
                        <a:t>R  82,226,000</a:t>
                      </a:r>
                    </a:p>
                  </a:txBody>
                  <a:tcPr anchor="ctr"/>
                </a:tc>
                <a:extLst>
                  <a:ext uri="{0D108BD9-81ED-4DB2-BD59-A6C34878D82A}">
                    <a16:rowId xmlns="" xmlns:a16="http://schemas.microsoft.com/office/drawing/2014/main" val="571982826"/>
                  </a:ext>
                </a:extLst>
              </a:tr>
              <a:tr h="640080">
                <a:tc>
                  <a:txBody>
                    <a:bodyPr/>
                    <a:lstStyle/>
                    <a:p>
                      <a:r>
                        <a:rPr lang="en-ZA" sz="1200" dirty="0" smtClean="0">
                          <a:latin typeface="Arial" panose="020B0604020202020204" pitchFamily="34" charset="0"/>
                          <a:cs typeface="Arial" panose="020B0604020202020204" pitchFamily="34" charset="0"/>
                        </a:rPr>
                        <a:t>Lejweleputswa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Masilonyana, Tokologo, Tswelopele, </a:t>
                      </a:r>
                      <a:r>
                        <a:rPr lang="en-ZA" sz="1200" kern="1200" dirty="0" err="1" smtClean="0">
                          <a:solidFill>
                            <a:schemeClr val="dk1"/>
                          </a:solidFill>
                          <a:effectLst/>
                          <a:latin typeface="Arial" panose="020B0604020202020204" pitchFamily="34" charset="0"/>
                          <a:ea typeface="+mn-ea"/>
                          <a:cs typeface="Arial" panose="020B0604020202020204" pitchFamily="34" charset="0"/>
                        </a:rPr>
                        <a:t>Nala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Matjhabeng</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7</a:t>
                      </a:r>
                    </a:p>
                  </a:txBody>
                  <a:tcPr anchor="ctr"/>
                </a:tc>
                <a:tc>
                  <a:txBody>
                    <a:bodyPr/>
                    <a:lstStyle/>
                    <a:p>
                      <a:r>
                        <a:rPr lang="en-ZA" sz="1200" dirty="0" smtClean="0">
                          <a:latin typeface="Arial" panose="020B0604020202020204" pitchFamily="34" charset="0"/>
                          <a:cs typeface="Arial" panose="020B0604020202020204" pitchFamily="34" charset="0"/>
                        </a:rPr>
                        <a:t>R  78,000,000</a:t>
                      </a:r>
                    </a:p>
                  </a:txBody>
                  <a:tcPr anchor="ctr"/>
                </a:tc>
                <a:extLst>
                  <a:ext uri="{0D108BD9-81ED-4DB2-BD59-A6C34878D82A}">
                    <a16:rowId xmlns="" xmlns:a16="http://schemas.microsoft.com/office/drawing/2014/main" val="2882926681"/>
                  </a:ext>
                </a:extLst>
              </a:tr>
              <a:tr h="640080">
                <a:tc>
                  <a:txBody>
                    <a:bodyPr/>
                    <a:lstStyle/>
                    <a:p>
                      <a:r>
                        <a:rPr lang="en-ZA" sz="1200" dirty="0" err="1" smtClean="0">
                          <a:latin typeface="Arial" panose="020B0604020202020204" pitchFamily="34" charset="0"/>
                          <a:cs typeface="Arial" panose="020B0604020202020204" pitchFamily="34" charset="0"/>
                        </a:rPr>
                        <a:t>Fezile</a:t>
                      </a:r>
                      <a:r>
                        <a:rPr lang="en-ZA" sz="1200" baseline="0" dirty="0" smtClean="0">
                          <a:latin typeface="Arial" panose="020B0604020202020204" pitchFamily="34" charset="0"/>
                          <a:cs typeface="Arial" panose="020B0604020202020204" pitchFamily="34" charset="0"/>
                        </a:rPr>
                        <a:t> </a:t>
                      </a:r>
                      <a:r>
                        <a:rPr lang="en-ZA" sz="1200" baseline="0" dirty="0" err="1" smtClean="0">
                          <a:latin typeface="Arial" panose="020B0604020202020204" pitchFamily="34" charset="0"/>
                          <a:cs typeface="Arial" panose="020B0604020202020204" pitchFamily="34" charset="0"/>
                        </a:rPr>
                        <a:t>Dabi</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err="1" smtClean="0">
                          <a:solidFill>
                            <a:schemeClr val="dk1"/>
                          </a:solidFill>
                          <a:effectLst/>
                          <a:latin typeface="Arial" panose="020B0604020202020204" pitchFamily="34" charset="0"/>
                          <a:ea typeface="+mn-ea"/>
                          <a:cs typeface="Arial" panose="020B0604020202020204" pitchFamily="34" charset="0"/>
                        </a:rPr>
                        <a:t>Metsimaholo</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Mafube</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Moqhaka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Ngwathe</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10</a:t>
                      </a:r>
                    </a:p>
                  </a:txBody>
                  <a:tcPr anchor="ctr"/>
                </a:tc>
                <a:tc>
                  <a:txBody>
                    <a:bodyPr/>
                    <a:lstStyle/>
                    <a:p>
                      <a:r>
                        <a:rPr lang="en-ZA" sz="1200" dirty="0" smtClean="0">
                          <a:latin typeface="Arial" panose="020B0604020202020204" pitchFamily="34" charset="0"/>
                          <a:cs typeface="Arial" panose="020B0604020202020204" pitchFamily="34" charset="0"/>
                        </a:rPr>
                        <a:t>R  80,825,000</a:t>
                      </a:r>
                    </a:p>
                  </a:txBody>
                  <a:tcPr anchor="ctr"/>
                </a:tc>
                <a:extLst>
                  <a:ext uri="{0D108BD9-81ED-4DB2-BD59-A6C34878D82A}">
                    <a16:rowId xmlns="" xmlns:a16="http://schemas.microsoft.com/office/drawing/2014/main" val="3325191295"/>
                  </a:ext>
                </a:extLst>
              </a:tr>
              <a:tr h="640080">
                <a:tc>
                  <a:txBody>
                    <a:bodyPr/>
                    <a:lstStyle/>
                    <a:p>
                      <a:r>
                        <a:rPr lang="en-ZA" sz="1200" dirty="0" smtClean="0">
                          <a:latin typeface="Arial" panose="020B0604020202020204" pitchFamily="34" charset="0"/>
                          <a:cs typeface="Arial" panose="020B0604020202020204" pitchFamily="34" charset="0"/>
                        </a:rPr>
                        <a:t>Thabo</a:t>
                      </a:r>
                      <a:r>
                        <a:rPr lang="en-ZA" sz="1200" baseline="0" dirty="0" smtClean="0">
                          <a:latin typeface="Arial" panose="020B0604020202020204" pitchFamily="34" charset="0"/>
                          <a:cs typeface="Arial" panose="020B0604020202020204" pitchFamily="34" charset="0"/>
                        </a:rPr>
                        <a:t> Mofutsanyana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Dihlabeng, </a:t>
                      </a:r>
                      <a:r>
                        <a:rPr lang="en-ZA" sz="1200" kern="1200" dirty="0" err="1" smtClean="0">
                          <a:solidFill>
                            <a:schemeClr val="dk1"/>
                          </a:solidFill>
                          <a:effectLst/>
                          <a:latin typeface="Arial" panose="020B0604020202020204" pitchFamily="34" charset="0"/>
                          <a:ea typeface="+mn-ea"/>
                          <a:cs typeface="Arial" panose="020B0604020202020204" pitchFamily="34" charset="0"/>
                        </a:rPr>
                        <a:t>Nketoana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Maluti</a:t>
                      </a:r>
                      <a:r>
                        <a:rPr lang="en-ZA" sz="1200" kern="1200" dirty="0" smtClean="0">
                          <a:solidFill>
                            <a:schemeClr val="dk1"/>
                          </a:solidFill>
                          <a:effectLst/>
                          <a:latin typeface="Arial" panose="020B0604020202020204" pitchFamily="34" charset="0"/>
                          <a:ea typeface="+mn-ea"/>
                          <a:cs typeface="Arial" panose="020B0604020202020204" pitchFamily="34" charset="0"/>
                        </a:rPr>
                        <a:t>-a-</a:t>
                      </a:r>
                      <a:r>
                        <a:rPr lang="en-ZA" sz="1200" kern="1200" dirty="0" err="1" smtClean="0">
                          <a:solidFill>
                            <a:schemeClr val="dk1"/>
                          </a:solidFill>
                          <a:effectLst/>
                          <a:latin typeface="Arial" panose="020B0604020202020204" pitchFamily="34" charset="0"/>
                          <a:ea typeface="+mn-ea"/>
                          <a:cs typeface="Arial" panose="020B0604020202020204" pitchFamily="34" charset="0"/>
                        </a:rPr>
                        <a:t>Phofung</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Setsoto</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Mantsopa</a:t>
                      </a:r>
                      <a:r>
                        <a:rPr lang="en-ZA" sz="1200" kern="1200" dirty="0" smtClean="0">
                          <a:solidFill>
                            <a:schemeClr val="dk1"/>
                          </a:solidFill>
                          <a:effectLst/>
                          <a:latin typeface="Arial" panose="020B0604020202020204" pitchFamily="34" charset="0"/>
                          <a:ea typeface="+mn-ea"/>
                          <a:cs typeface="Arial" panose="020B0604020202020204" pitchFamily="34" charset="0"/>
                        </a:rPr>
                        <a:t>, Phumelela</a:t>
                      </a:r>
                    </a:p>
                  </a:txBody>
                  <a:tcPr anchor="ctr"/>
                </a:tc>
                <a:tc>
                  <a:txBody>
                    <a:bodyPr/>
                    <a:lstStyle/>
                    <a:p>
                      <a:pPr algn="ctr"/>
                      <a:r>
                        <a:rPr lang="en-ZA" sz="1200" dirty="0" smtClean="0">
                          <a:latin typeface="Arial" panose="020B0604020202020204" pitchFamily="34" charset="0"/>
                          <a:cs typeface="Arial" panose="020B0604020202020204" pitchFamily="34" charset="0"/>
                        </a:rPr>
                        <a:t>13</a:t>
                      </a:r>
                    </a:p>
                  </a:txBody>
                  <a:tcPr anchor="ctr"/>
                </a:tc>
                <a:tc>
                  <a:txBody>
                    <a:bodyPr/>
                    <a:lstStyle/>
                    <a:p>
                      <a:r>
                        <a:rPr lang="en-ZA" sz="1200" dirty="0" smtClean="0">
                          <a:latin typeface="Arial" panose="020B0604020202020204" pitchFamily="34" charset="0"/>
                          <a:cs typeface="Arial" panose="020B0604020202020204" pitchFamily="34" charset="0"/>
                        </a:rPr>
                        <a:t>R171,585,000</a:t>
                      </a:r>
                    </a:p>
                  </a:txBody>
                  <a:tcPr anchor="ctr"/>
                </a:tc>
                <a:extLst>
                  <a:ext uri="{0D108BD9-81ED-4DB2-BD59-A6C34878D82A}">
                    <a16:rowId xmlns="" xmlns:a16="http://schemas.microsoft.com/office/drawing/2014/main" val="2786330511"/>
                  </a:ext>
                </a:extLst>
              </a:tr>
            </a:tbl>
          </a:graphicData>
        </a:graphic>
      </p:graphicFrame>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8640" y="1430398"/>
            <a:ext cx="480589" cy="48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a:spLocks noChangeArrowheads="1"/>
          </p:cNvSpPr>
          <p:nvPr/>
        </p:nvSpPr>
        <p:spPr bwMode="auto">
          <a:xfrm>
            <a:off x="1344858" y="1911146"/>
            <a:ext cx="136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District Municipality</a:t>
            </a: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944" y="5223480"/>
            <a:ext cx="1461941" cy="857419"/>
          </a:xfrm>
          <a:prstGeom prst="rect">
            <a:avLst/>
          </a:prstGeom>
          <a:noFill/>
          <a:ln>
            <a:noFill/>
          </a:ln>
          <a:effectLst/>
        </p:spPr>
      </p:pic>
    </p:spTree>
    <p:extLst>
      <p:ext uri="{BB962C8B-B14F-4D97-AF65-F5344CB8AC3E}">
        <p14:creationId xmlns:p14="http://schemas.microsoft.com/office/powerpoint/2010/main" val="9815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424" y="5278072"/>
            <a:ext cx="1461941" cy="857419"/>
          </a:xfrm>
          <a:prstGeom prst="rect">
            <a:avLst/>
          </a:prstGeom>
          <a:noFill/>
          <a:ln>
            <a:noFill/>
          </a:ln>
          <a:effectLst/>
        </p:spPr>
      </p:pic>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21</a:t>
            </a:fld>
            <a:endParaRPr lang="en-US" altLang="en-US" dirty="0">
              <a:solidFill>
                <a:prstClr val="black"/>
              </a:solidFill>
              <a:ea typeface="+mn-ea"/>
            </a:endParaRPr>
          </a:p>
        </p:txBody>
      </p:sp>
      <p:sp>
        <p:nvSpPr>
          <p:cNvPr id="3" name="Title 1"/>
          <p:cNvSpPr txBox="1">
            <a:spLocks/>
          </p:cNvSpPr>
          <p:nvPr/>
        </p:nvSpPr>
        <p:spPr bwMode="auto">
          <a:xfrm>
            <a:off x="539552" y="115888"/>
            <a:ext cx="8301236" cy="792162"/>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Bucket Eradication Programme (BEP)</a:t>
            </a:r>
            <a:endParaRPr lang="en-ZA" altLang="en-US" sz="3200"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Pentagon 3"/>
          <p:cNvSpPr/>
          <p:nvPr/>
        </p:nvSpPr>
        <p:spPr>
          <a:xfrm rot="5400000">
            <a:off x="7476999" y="1308819"/>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11</a:t>
            </a: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r>
            <a:b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AUGUST</a:t>
            </a:r>
          </a:p>
        </p:txBody>
      </p:sp>
      <p:sp>
        <p:nvSpPr>
          <p:cNvPr id="5" name="Donut 4"/>
          <p:cNvSpPr/>
          <p:nvPr/>
        </p:nvSpPr>
        <p:spPr>
          <a:xfrm>
            <a:off x="7850188" y="2690813"/>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a:t>
            </a:r>
          </a:p>
        </p:txBody>
      </p:sp>
      <p:grpSp>
        <p:nvGrpSpPr>
          <p:cNvPr id="6" name="Group 5"/>
          <p:cNvGrpSpPr/>
          <p:nvPr/>
        </p:nvGrpSpPr>
        <p:grpSpPr>
          <a:xfrm>
            <a:off x="1794537" y="947849"/>
            <a:ext cx="872577" cy="813567"/>
            <a:chOff x="1895403" y="1052736"/>
            <a:chExt cx="872577" cy="813567"/>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56" r="3333" b="25555"/>
            <a:stretch/>
          </p:blipFill>
          <p:spPr bwMode="auto">
            <a:xfrm>
              <a:off x="1999659" y="1052736"/>
              <a:ext cx="664066" cy="5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895403" y="1620241"/>
              <a:ext cx="87257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Municipality</a:t>
              </a:r>
            </a:p>
          </p:txBody>
        </p:sp>
      </p:grpSp>
      <p:grpSp>
        <p:nvGrpSpPr>
          <p:cNvPr id="9" name="Group 8"/>
          <p:cNvGrpSpPr/>
          <p:nvPr/>
        </p:nvGrpSpPr>
        <p:grpSpPr>
          <a:xfrm>
            <a:off x="3423760" y="947849"/>
            <a:ext cx="648071" cy="797098"/>
            <a:chOff x="3491880" y="1084460"/>
            <a:chExt cx="648071" cy="797098"/>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491880" y="1635496"/>
              <a:ext cx="64807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Project</a:t>
              </a:r>
            </a:p>
          </p:txBody>
        </p:sp>
      </p:grpSp>
      <p:grpSp>
        <p:nvGrpSpPr>
          <p:cNvPr id="12" name="Group 11"/>
          <p:cNvGrpSpPr/>
          <p:nvPr/>
        </p:nvGrpSpPr>
        <p:grpSpPr>
          <a:xfrm>
            <a:off x="4896860" y="947849"/>
            <a:ext cx="760325" cy="797257"/>
            <a:chOff x="4659889" y="1084460"/>
            <a:chExt cx="760325" cy="797257"/>
          </a:xfrm>
        </p:grpSpPr>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4659889" y="1635496"/>
              <a:ext cx="760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a:t>
              </a:r>
            </a:p>
          </p:txBody>
        </p:sp>
      </p:grpSp>
      <p:grpSp>
        <p:nvGrpSpPr>
          <p:cNvPr id="15" name="Group 14"/>
          <p:cNvGrpSpPr/>
          <p:nvPr/>
        </p:nvGrpSpPr>
        <p:grpSpPr>
          <a:xfrm>
            <a:off x="6503664" y="954063"/>
            <a:ext cx="587260" cy="808217"/>
            <a:chOff x="6071615" y="1084460"/>
            <a:chExt cx="587260" cy="808217"/>
          </a:xfrm>
        </p:grpSpPr>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1084460"/>
              <a:ext cx="562155" cy="5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a:spLocks noChangeArrowheads="1"/>
            </p:cNvSpPr>
            <p:nvPr/>
          </p:nvSpPr>
          <p:spPr bwMode="auto">
            <a:xfrm>
              <a:off x="6071615" y="1646615"/>
              <a:ext cx="5872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Status</a:t>
              </a:r>
            </a:p>
          </p:txBody>
        </p:sp>
      </p:grpSp>
      <p:graphicFrame>
        <p:nvGraphicFramePr>
          <p:cNvPr id="18" name="Table 17"/>
          <p:cNvGraphicFramePr>
            <a:graphicFrameLocks noGrp="1"/>
          </p:cNvGraphicFramePr>
          <p:nvPr>
            <p:extLst>
              <p:ext uri="{D42A27DB-BD31-4B8C-83A1-F6EECF244321}">
                <p14:modId xmlns:p14="http://schemas.microsoft.com/office/powerpoint/2010/main" val="445875975"/>
              </p:ext>
            </p:extLst>
          </p:nvPr>
        </p:nvGraphicFramePr>
        <p:xfrm>
          <a:off x="1551939" y="1695130"/>
          <a:ext cx="6188413" cy="1800000"/>
        </p:xfrm>
        <a:graphic>
          <a:graphicData uri="http://schemas.openxmlformats.org/drawingml/2006/table">
            <a:tbl>
              <a:tblPr firstRow="1" bandRow="1">
                <a:tableStyleId>{5940675A-B579-460E-94D1-54222C63F5DA}</a:tableStyleId>
              </a:tblPr>
              <a:tblGrid>
                <a:gridCol w="1219861">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tblGrid>
              <a:tr h="360000">
                <a:tc rowSpan="2">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Tokologo</a:t>
                      </a:r>
                    </a:p>
                  </a:txBody>
                  <a:tcPr anchor="ctr"/>
                </a:tc>
                <a:tc>
                  <a:txBody>
                    <a:bodyPr/>
                    <a:lstStyle/>
                    <a:p>
                      <a:pPr marL="92075" marR="0" lvl="0" indent="0" algn="l" defTabSz="422041" rtl="0" eaLnBrk="1" fontAlgn="ctr" latinLnBrk="0" hangingPunct="1">
                        <a:lnSpc>
                          <a:spcPct val="100000"/>
                        </a:lnSpc>
                        <a:spcBef>
                          <a:spcPts val="0"/>
                        </a:spcBef>
                        <a:spcAft>
                          <a:spcPts val="0"/>
                        </a:spcAft>
                        <a:buClrTx/>
                        <a:buSzTx/>
                        <a:buFontTx/>
                        <a:buNone/>
                        <a:tabLst/>
                        <a:defRPr/>
                      </a:pPr>
                      <a:r>
                        <a:rPr lang="en-ZA" sz="1100" b="0" u="none" strike="noStrike" kern="1200" dirty="0" smtClean="0">
                          <a:solidFill>
                            <a:schemeClr val="tx1"/>
                          </a:solidFill>
                          <a:effectLst/>
                          <a:latin typeface="+mn-lt"/>
                          <a:ea typeface="+mn-ea"/>
                          <a:cs typeface="Arial" pitchFamily="34" charset="0"/>
                        </a:rPr>
                        <a:t>Hertzogville BEP</a:t>
                      </a: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R19, 983,000.00</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( 0% complete)</a:t>
                      </a:r>
                    </a:p>
                  </a:txBody>
                  <a:tcPr anchor="ctr"/>
                </a:tc>
                <a:extLst>
                  <a:ext uri="{0D108BD9-81ED-4DB2-BD59-A6C34878D82A}">
                    <a16:rowId xmlns="" xmlns:a16="http://schemas.microsoft.com/office/drawing/2014/main" val="10000"/>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200" u="none" strike="noStrike" kern="1200" dirty="0">
                        <a:solidFill>
                          <a:schemeClr val="tx1"/>
                        </a:solidFill>
                        <a:effectLst/>
                        <a:latin typeface="+mn-lt"/>
                        <a:ea typeface="+mn-ea"/>
                        <a:cs typeface="Arial" pitchFamily="34" charset="0"/>
                      </a:endParaRPr>
                    </a:p>
                  </a:txBody>
                  <a:tcPr anchor="ctr"/>
                </a:tc>
                <a:tc>
                  <a:txBody>
                    <a:bodyPr/>
                    <a:lstStyle/>
                    <a:p>
                      <a:pPr marL="92075" marR="0" lvl="0" indent="0" algn="l" defTabSz="422041" rtl="0" eaLnBrk="1" fontAlgn="ctr" latinLnBrk="0" hangingPunct="1">
                        <a:lnSpc>
                          <a:spcPct val="100000"/>
                        </a:lnSpc>
                        <a:spcBef>
                          <a:spcPts val="0"/>
                        </a:spcBef>
                        <a:spcAft>
                          <a:spcPts val="0"/>
                        </a:spcAft>
                        <a:buClrTx/>
                        <a:buSzTx/>
                        <a:buFontTx/>
                        <a:buNone/>
                        <a:tabLst/>
                        <a:defRPr/>
                      </a:pPr>
                      <a:r>
                        <a:rPr lang="en-GB" sz="1100" b="0" u="none" strike="noStrike" kern="1200" dirty="0" smtClean="0">
                          <a:solidFill>
                            <a:schemeClr val="tx1"/>
                          </a:solidFill>
                          <a:effectLst/>
                          <a:latin typeface="+mn-lt"/>
                          <a:ea typeface="+mn-ea"/>
                          <a:cs typeface="Arial" pitchFamily="34" charset="0"/>
                        </a:rPr>
                        <a:t>Dealesville</a:t>
                      </a:r>
                      <a:r>
                        <a:rPr lang="en-GB" sz="1100" b="0" u="none" strike="noStrike" kern="1200" baseline="0" dirty="0" smtClean="0">
                          <a:solidFill>
                            <a:schemeClr val="tx1"/>
                          </a:solidFill>
                          <a:effectLst/>
                          <a:latin typeface="+mn-lt"/>
                          <a:ea typeface="+mn-ea"/>
                          <a:cs typeface="Arial" pitchFamily="34" charset="0"/>
                        </a:rPr>
                        <a:t> BEP</a:t>
                      </a:r>
                      <a:endParaRPr lang="en-ZA" sz="1100" b="0" u="none" strike="noStrike" kern="1200" dirty="0" smtClean="0">
                        <a:solidFill>
                          <a:schemeClr val="tx1"/>
                        </a:solidFill>
                        <a:effectLst/>
                        <a:latin typeface="+mn-lt"/>
                        <a:ea typeface="+mn-ea"/>
                        <a:cs typeface="Arial" pitchFamily="34" charset="0"/>
                      </a:endParaRP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R20,</a:t>
                      </a:r>
                      <a:r>
                        <a:rPr lang="en-ZA" sz="1100" u="none" strike="noStrike" kern="1200" baseline="0" noProof="0" dirty="0" smtClean="0">
                          <a:solidFill>
                            <a:schemeClr val="tx1"/>
                          </a:solidFill>
                          <a:effectLst/>
                          <a:latin typeface="+mn-lt"/>
                          <a:ea typeface="+mn-ea"/>
                          <a:cs typeface="Arial" pitchFamily="34" charset="0"/>
                        </a:rPr>
                        <a:t> 000,000.00</a:t>
                      </a:r>
                      <a:endParaRPr lang="en-ZA" sz="1100" u="none" strike="noStrike" kern="1200" noProof="0" dirty="0" smtClean="0">
                        <a:solidFill>
                          <a:schemeClr val="tx1"/>
                        </a:solidFill>
                        <a:effectLst/>
                        <a:latin typeface="+mn-lt"/>
                        <a:ea typeface="+mn-ea"/>
                        <a:cs typeface="Arial" pitchFamily="34" charset="0"/>
                      </a:endParaRP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( 0% complete)</a:t>
                      </a:r>
                    </a:p>
                  </a:txBody>
                  <a:tcPr anchor="ctr"/>
                </a:tc>
                <a:extLst>
                  <a:ext uri="{0D108BD9-81ED-4DB2-BD59-A6C34878D82A}">
                    <a16:rowId xmlns="" xmlns:a16="http://schemas.microsoft.com/office/drawing/2014/main" val="10001"/>
                  </a:ext>
                </a:extLst>
              </a:tr>
              <a:tr h="360000">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Setsoto</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92075" marR="0" lvl="0" indent="0" algn="l" defTabSz="422041" rtl="0" eaLnBrk="1" fontAlgn="ctr" latinLnBrk="0" hangingPunct="1">
                        <a:lnSpc>
                          <a:spcPct val="100000"/>
                        </a:lnSpc>
                        <a:spcBef>
                          <a:spcPts val="0"/>
                        </a:spcBef>
                        <a:spcAft>
                          <a:spcPts val="0"/>
                        </a:spcAft>
                        <a:buClrTx/>
                        <a:buSzTx/>
                        <a:buFontTx/>
                        <a:buNone/>
                        <a:tabLst/>
                        <a:defRPr/>
                      </a:pPr>
                      <a:r>
                        <a:rPr lang="en-GB" sz="1100" b="0" u="none" strike="noStrike" kern="1200" dirty="0" smtClean="0">
                          <a:solidFill>
                            <a:schemeClr val="tx1"/>
                          </a:solidFill>
                          <a:effectLst/>
                          <a:latin typeface="+mn-lt"/>
                          <a:ea typeface="+mn-ea"/>
                          <a:cs typeface="Arial" pitchFamily="34" charset="0"/>
                        </a:rPr>
                        <a:t>Senekal BEP</a:t>
                      </a: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  6, 979,000.00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( 0% complete)</a:t>
                      </a:r>
                    </a:p>
                  </a:txBody>
                  <a:tcPr anchor="ctr"/>
                </a:tc>
                <a:extLst>
                  <a:ext uri="{0D108BD9-81ED-4DB2-BD59-A6C34878D82A}">
                    <a16:rowId xmlns="" xmlns:a16="http://schemas.microsoft.com/office/drawing/2014/main" val="10002"/>
                  </a:ext>
                </a:extLst>
              </a:tr>
              <a:tr h="360000">
                <a:tc rowSpan="2">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Nketoana</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92075" marR="0" lvl="0" indent="0" algn="l" defTabSz="422041" rtl="0" eaLnBrk="1" fontAlgn="ctr" latinLnBrk="0" hangingPunct="1">
                        <a:lnSpc>
                          <a:spcPct val="100000"/>
                        </a:lnSpc>
                        <a:spcBef>
                          <a:spcPts val="0"/>
                        </a:spcBef>
                        <a:spcAft>
                          <a:spcPts val="0"/>
                        </a:spcAft>
                        <a:buClrTx/>
                        <a:buSzTx/>
                        <a:buFontTx/>
                        <a:buNone/>
                        <a:tabLst/>
                        <a:defRPr/>
                      </a:pPr>
                      <a:r>
                        <a:rPr lang="en-GB" sz="1100" b="0" u="none" strike="noStrike" kern="1200" dirty="0" smtClean="0">
                          <a:solidFill>
                            <a:schemeClr val="tx1"/>
                          </a:solidFill>
                          <a:effectLst/>
                          <a:latin typeface="+mn-lt"/>
                          <a:ea typeface="+mn-ea"/>
                          <a:cs typeface="Arial" pitchFamily="34" charset="0"/>
                        </a:rPr>
                        <a:t>Arlington BEP</a:t>
                      </a: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R20, 931,000.00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( 0% complete)</a:t>
                      </a:r>
                    </a:p>
                  </a:txBody>
                  <a:tcPr anchor="ctr"/>
                </a:tc>
                <a:extLst>
                  <a:ext uri="{0D108BD9-81ED-4DB2-BD59-A6C34878D82A}">
                    <a16:rowId xmlns="" xmlns:a16="http://schemas.microsoft.com/office/drawing/2014/main" val="10003"/>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200" u="none" strike="noStrike" kern="1200" dirty="0">
                        <a:solidFill>
                          <a:schemeClr val="tx1"/>
                        </a:solidFill>
                        <a:effectLst/>
                        <a:latin typeface="+mn-lt"/>
                        <a:ea typeface="+mn-ea"/>
                        <a:cs typeface="Arial" pitchFamily="34" charset="0"/>
                      </a:endParaRPr>
                    </a:p>
                  </a:txBody>
                  <a:tcPr anchor="ctr"/>
                </a:tc>
                <a:tc>
                  <a:txBody>
                    <a:bodyPr/>
                    <a:lstStyle/>
                    <a:p>
                      <a:pPr marL="92075" marR="0" lvl="0" indent="0" algn="l" defTabSz="422041" rtl="0" eaLnBrk="1" fontAlgn="ctr" latinLnBrk="0" hangingPunct="1">
                        <a:lnSpc>
                          <a:spcPct val="100000"/>
                        </a:lnSpc>
                        <a:spcBef>
                          <a:spcPts val="0"/>
                        </a:spcBef>
                        <a:spcAft>
                          <a:spcPts val="0"/>
                        </a:spcAft>
                        <a:buClrTx/>
                        <a:buSzTx/>
                        <a:buFontTx/>
                        <a:buNone/>
                        <a:tabLst/>
                        <a:defRPr/>
                      </a:pPr>
                      <a:r>
                        <a:rPr lang="en-ZA" sz="1100" b="0" u="none" strike="noStrike" kern="1200" dirty="0" smtClean="0">
                          <a:solidFill>
                            <a:schemeClr val="tx1"/>
                          </a:solidFill>
                          <a:effectLst/>
                          <a:latin typeface="+mn-lt"/>
                          <a:ea typeface="+mn-ea"/>
                          <a:cs typeface="Arial" pitchFamily="34" charset="0"/>
                        </a:rPr>
                        <a:t>Lindley BEP</a:t>
                      </a: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R14, 747,000.00 </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( 0% complete)</a:t>
                      </a:r>
                    </a:p>
                  </a:txBody>
                  <a:tcPr anchor="ctr"/>
                </a:tc>
                <a:extLst>
                  <a:ext uri="{0D108BD9-81ED-4DB2-BD59-A6C34878D82A}">
                    <a16:rowId xmlns="" xmlns:a16="http://schemas.microsoft.com/office/drawing/2014/main" val="1000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912092993"/>
              </p:ext>
            </p:extLst>
          </p:nvPr>
        </p:nvGraphicFramePr>
        <p:xfrm>
          <a:off x="1543822" y="3652221"/>
          <a:ext cx="6196530" cy="2520000"/>
        </p:xfrm>
        <a:graphic>
          <a:graphicData uri="http://schemas.openxmlformats.org/drawingml/2006/table">
            <a:tbl>
              <a:tblPr firstRow="1" bandRow="1">
                <a:tableStyleId>{5940675A-B579-460E-94D1-54222C63F5DA}</a:tableStyleId>
              </a:tblPr>
              <a:tblGrid>
                <a:gridCol w="122797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tblGrid>
              <a:tr h="360000">
                <a:tc rowSpan="3">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Setsoto </a:t>
                      </a:r>
                    </a:p>
                  </a:txBody>
                  <a:tcPr anchor="ct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Clocolan </a:t>
                      </a:r>
                      <a:r>
                        <a:rPr lang="en-ZA" sz="1100" u="none" strike="noStrike" kern="1200" baseline="0" dirty="0" smtClean="0">
                          <a:solidFill>
                            <a:schemeClr val="tx1"/>
                          </a:solidFill>
                          <a:effectLst/>
                          <a:latin typeface="+mn-lt"/>
                          <a:ea typeface="+mn-ea"/>
                          <a:cs typeface="Arial" pitchFamily="34" charset="0"/>
                        </a:rPr>
                        <a:t> outfall sewer pipeline and pump stations </a:t>
                      </a:r>
                      <a:endParaRPr lang="en-ZA" sz="1100" u="none" strike="noStrike" kern="1200" dirty="0" smtClean="0">
                        <a:solidFill>
                          <a:schemeClr val="tx1"/>
                        </a:solidFill>
                        <a:effectLst/>
                        <a:latin typeface="+mn-lt"/>
                        <a:ea typeface="+mn-ea"/>
                        <a:cs typeface="Arial" pitchFamily="34" charset="0"/>
                      </a:endParaRP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R19, 983,000.00</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Construction 15%</a:t>
                      </a:r>
                      <a:r>
                        <a:rPr lang="en-ZA" sz="1100" u="none" strike="noStrike" kern="1200" baseline="0" dirty="0" smtClean="0">
                          <a:solidFill>
                            <a:schemeClr val="tx1"/>
                          </a:solidFill>
                          <a:effectLst/>
                          <a:latin typeface="+mn-lt"/>
                          <a:ea typeface="+mn-ea"/>
                          <a:cs typeface="Arial" pitchFamily="34" charset="0"/>
                        </a:rPr>
                        <a:t>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0"/>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100" u="none" strike="noStrike" kern="1200" dirty="0">
                        <a:solidFill>
                          <a:schemeClr val="tx1"/>
                        </a:solidFill>
                        <a:effectLst/>
                        <a:latin typeface="+mn-lt"/>
                        <a:ea typeface="+mn-ea"/>
                        <a:cs typeface="Arial" pitchFamily="34" charset="0"/>
                      </a:endParaRPr>
                    </a:p>
                  </a:txBody>
                  <a:tcP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GB" sz="1100" u="none" strike="noStrike" kern="1200" dirty="0" smtClean="0">
                          <a:solidFill>
                            <a:schemeClr val="tx1"/>
                          </a:solidFill>
                          <a:effectLst/>
                          <a:latin typeface="+mn-lt"/>
                          <a:ea typeface="+mn-ea"/>
                          <a:cs typeface="Arial" pitchFamily="34" charset="0"/>
                        </a:rPr>
                        <a:t>Senekal </a:t>
                      </a:r>
                      <a:r>
                        <a:rPr lang="en-US" sz="1100" u="none" strike="noStrike" kern="1200" dirty="0" smtClean="0">
                          <a:solidFill>
                            <a:schemeClr val="tx1"/>
                          </a:solidFill>
                          <a:effectLst/>
                          <a:latin typeface="+mn-lt"/>
                          <a:ea typeface="+mn-ea"/>
                          <a:cs typeface="Arial" pitchFamily="34" charset="0"/>
                        </a:rPr>
                        <a:t>outfall sewer pipeline and pump stations </a:t>
                      </a: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R50 ,409,000.00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Construction 9%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1"/>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100" u="none" strike="noStrike" kern="1200" dirty="0">
                        <a:solidFill>
                          <a:schemeClr val="tx1"/>
                        </a:solidFill>
                        <a:effectLst/>
                        <a:latin typeface="+mn-lt"/>
                        <a:ea typeface="+mn-ea"/>
                        <a:cs typeface="Arial" pitchFamily="34" charset="0"/>
                      </a:endParaRPr>
                    </a:p>
                  </a:txBody>
                  <a:tcP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GB" sz="1100" u="none" strike="noStrike" kern="1200" dirty="0" smtClean="0">
                          <a:solidFill>
                            <a:schemeClr val="tx1"/>
                          </a:solidFill>
                          <a:effectLst/>
                          <a:latin typeface="+mn-lt"/>
                          <a:ea typeface="+mn-ea"/>
                          <a:cs typeface="Arial" pitchFamily="34" charset="0"/>
                        </a:rPr>
                        <a:t>Ficksburg outfall sewer pipeline and pump stations</a:t>
                      </a: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R13, 381,000.00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Construction 28% complete</a:t>
                      </a:r>
                      <a:r>
                        <a:rPr lang="en-ZA" sz="1100" u="none" strike="noStrike" kern="1200" baseline="0" dirty="0" smtClean="0">
                          <a:solidFill>
                            <a:schemeClr val="tx1"/>
                          </a:solidFill>
                          <a:effectLst/>
                          <a:latin typeface="+mn-lt"/>
                          <a:ea typeface="+mn-ea"/>
                          <a:cs typeface="Arial" pitchFamily="34" charset="0"/>
                        </a:rPr>
                        <a:t> </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2"/>
                  </a:ext>
                </a:extLst>
              </a:tr>
              <a:tr h="360000">
                <a:tc rowSpan="3">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Nketoana</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GB" sz="1100" u="none" strike="noStrike" kern="1200" dirty="0" smtClean="0">
                          <a:solidFill>
                            <a:schemeClr val="tx1"/>
                          </a:solidFill>
                          <a:effectLst/>
                          <a:latin typeface="+mn-lt"/>
                          <a:ea typeface="+mn-ea"/>
                          <a:cs typeface="Arial" pitchFamily="34" charset="0"/>
                        </a:rPr>
                        <a:t>Reitz </a:t>
                      </a:r>
                      <a:r>
                        <a:rPr lang="en-US" sz="1100" u="none" strike="noStrike" kern="1200" dirty="0" smtClean="0">
                          <a:solidFill>
                            <a:schemeClr val="tx1"/>
                          </a:solidFill>
                          <a:effectLst/>
                          <a:latin typeface="+mn-lt"/>
                          <a:ea typeface="+mn-ea"/>
                          <a:cs typeface="Arial" pitchFamily="34" charset="0"/>
                        </a:rPr>
                        <a:t>outfall sewer pipeline and pump stations </a:t>
                      </a: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R11, 200,000.00 </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50%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3"/>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100" u="none" strike="noStrike" kern="1200" dirty="0">
                        <a:solidFill>
                          <a:schemeClr val="tx1"/>
                        </a:solidFill>
                        <a:effectLst/>
                        <a:latin typeface="+mn-lt"/>
                        <a:ea typeface="+mn-ea"/>
                        <a:cs typeface="Arial" pitchFamily="34" charset="0"/>
                      </a:endParaRPr>
                    </a:p>
                  </a:txBody>
                  <a:tcP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Petrus Steyn </a:t>
                      </a:r>
                      <a:r>
                        <a:rPr lang="en-US" sz="1100" u="none" strike="noStrike" kern="1200" dirty="0" smtClean="0">
                          <a:solidFill>
                            <a:schemeClr val="tx1"/>
                          </a:solidFill>
                          <a:effectLst/>
                          <a:latin typeface="+mn-lt"/>
                          <a:ea typeface="+mn-ea"/>
                          <a:cs typeface="Arial" pitchFamily="34" charset="0"/>
                        </a:rPr>
                        <a:t>outfall sewer pipeline and pump stations </a:t>
                      </a:r>
                    </a:p>
                  </a:txBody>
                  <a:tcPr marL="7407" marR="7407" marT="7407" marB="0"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R  5, 288,000.00</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50%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4"/>
                  </a:ext>
                </a:extLst>
              </a:tr>
              <a:tr h="360000">
                <a:tc vMerge="1">
                  <a:txBody>
                    <a:bodyPr/>
                    <a:lstStyle/>
                    <a:p>
                      <a:pPr marL="0" marR="0" indent="0" algn="l" defTabSz="422041" rtl="0" eaLnBrk="1" fontAlgn="ctr" latinLnBrk="0" hangingPunct="1">
                        <a:lnSpc>
                          <a:spcPct val="100000"/>
                        </a:lnSpc>
                        <a:spcBef>
                          <a:spcPts val="0"/>
                        </a:spcBef>
                        <a:spcAft>
                          <a:spcPts val="0"/>
                        </a:spcAft>
                        <a:buClrTx/>
                        <a:buSzTx/>
                        <a:buFontTx/>
                        <a:buNone/>
                        <a:tabLst/>
                        <a:defRPr/>
                      </a:pPr>
                      <a:endParaRPr lang="en-ZA" sz="1100" u="none" strike="noStrike" kern="1200" dirty="0">
                        <a:solidFill>
                          <a:schemeClr val="tx1"/>
                        </a:solidFill>
                        <a:effectLst/>
                        <a:latin typeface="+mn-lt"/>
                        <a:ea typeface="+mn-ea"/>
                        <a:cs typeface="Arial" pitchFamily="34" charset="0"/>
                      </a:endParaRPr>
                    </a:p>
                  </a:txBody>
                  <a:tcP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Arlington </a:t>
                      </a:r>
                      <a:r>
                        <a:rPr lang="en-US" sz="1100" u="none" strike="noStrike" kern="1200" dirty="0" smtClean="0">
                          <a:solidFill>
                            <a:schemeClr val="tx1"/>
                          </a:solidFill>
                          <a:effectLst/>
                          <a:latin typeface="+mn-lt"/>
                          <a:ea typeface="+mn-ea"/>
                          <a:cs typeface="Arial" pitchFamily="34" charset="0"/>
                        </a:rPr>
                        <a:t>outfall sewer pipeline and pump stations </a:t>
                      </a: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R41, 084,000.00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50%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5"/>
                  </a:ext>
                </a:extLst>
              </a:tr>
              <a:tr h="360000">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Tokologo</a:t>
                      </a:r>
                      <a:endParaRPr lang="en-ZA" sz="1100" u="none" strike="noStrike" kern="1200" dirty="0">
                        <a:solidFill>
                          <a:schemeClr val="tx1"/>
                        </a:solidFill>
                        <a:effectLst/>
                        <a:latin typeface="+mn-lt"/>
                        <a:ea typeface="+mn-ea"/>
                        <a:cs typeface="Arial" pitchFamily="34" charset="0"/>
                      </a:endParaRPr>
                    </a:p>
                  </a:txBody>
                  <a:tcPr anchor="ctr"/>
                </a:tc>
                <a:tc>
                  <a:txBody>
                    <a:bodyPr/>
                    <a:lstStyle/>
                    <a:p>
                      <a:pPr marL="92075"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Dealesville  outfall sewer pipeline and pump stations</a:t>
                      </a:r>
                    </a:p>
                  </a:txBody>
                  <a:tcPr marL="7407" marR="7407" marT="7407"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noProof="0" dirty="0" smtClean="0">
                          <a:solidFill>
                            <a:schemeClr val="tx1"/>
                          </a:solidFill>
                          <a:effectLst/>
                          <a:latin typeface="+mn-lt"/>
                          <a:ea typeface="+mn-ea"/>
                          <a:cs typeface="Arial" pitchFamily="34" charset="0"/>
                        </a:rPr>
                        <a:t>R18, 307,000.00</a:t>
                      </a:r>
                    </a:p>
                  </a:txBody>
                  <a:tcPr anchor="ctr"/>
                </a:tc>
                <a:tc>
                  <a:txBody>
                    <a:body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u="none" strike="noStrike" kern="1200" dirty="0" smtClean="0">
                          <a:solidFill>
                            <a:schemeClr val="tx1"/>
                          </a:solidFill>
                          <a:effectLst/>
                          <a:latin typeface="+mn-lt"/>
                          <a:ea typeface="+mn-ea"/>
                          <a:cs typeface="Arial" pitchFamily="34" charset="0"/>
                        </a:rPr>
                        <a:t>Planning 50% complete</a:t>
                      </a:r>
                      <a:endParaRPr lang="en-ZA" sz="1100" u="none" strike="noStrike" kern="1200" dirty="0">
                        <a:solidFill>
                          <a:schemeClr val="tx1"/>
                        </a:solidFill>
                        <a:effectLst/>
                        <a:latin typeface="+mn-lt"/>
                        <a:ea typeface="+mn-ea"/>
                        <a:cs typeface="Arial" pitchFamily="34" charset="0"/>
                      </a:endParaRPr>
                    </a:p>
                  </a:txBody>
                  <a:tcPr anchor="ctr"/>
                </a:tc>
                <a:extLst>
                  <a:ext uri="{0D108BD9-81ED-4DB2-BD59-A6C34878D82A}">
                    <a16:rowId xmlns="" xmlns:a16="http://schemas.microsoft.com/office/drawing/2014/main" val="10006"/>
                  </a:ext>
                </a:extLst>
              </a:tr>
            </a:tbl>
          </a:graphicData>
        </a:graphic>
      </p:graphicFrame>
      <p:sp>
        <p:nvSpPr>
          <p:cNvPr id="20" name="Rectangle 19"/>
          <p:cNvSpPr/>
          <p:nvPr/>
        </p:nvSpPr>
        <p:spPr>
          <a:xfrm rot="16200000">
            <a:off x="-336039" y="4455806"/>
            <a:ext cx="2530499" cy="923330"/>
          </a:xfrm>
          <a:prstGeom prst="rect">
            <a:avLst/>
          </a:prstGeom>
          <a:noFill/>
          <a:ln>
            <a:solidFill>
              <a:srgbClr val="92D05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uLnTx/>
                <a:uFillTx/>
                <a:cs typeface="Arial" panose="020B0604020202020204" pitchFamily="34" charset="0"/>
              </a:rPr>
              <a:t>RBIG</a:t>
            </a:r>
            <a:endParaRPr kumimoji="0" lang="en-US" sz="5400" b="1" i="0" u="none" strike="noStrike" kern="1200" cap="none" spc="0" normalizeH="0" baseline="0" noProof="0"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uLnTx/>
              <a:uFillTx/>
              <a:cs typeface="Arial" panose="020B0604020202020204" pitchFamily="34" charset="0"/>
            </a:endParaRPr>
          </a:p>
        </p:txBody>
      </p:sp>
      <p:sp>
        <p:nvSpPr>
          <p:cNvPr id="21" name="Rectangle 20"/>
          <p:cNvSpPr/>
          <p:nvPr/>
        </p:nvSpPr>
        <p:spPr>
          <a:xfrm rot="16200000">
            <a:off x="51259" y="2106801"/>
            <a:ext cx="1755903" cy="923330"/>
          </a:xfrm>
          <a:prstGeom prst="rect">
            <a:avLst/>
          </a:prstGeom>
          <a:noFill/>
          <a:ln>
            <a:solidFill>
              <a:srgbClr val="92D05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uLnTx/>
                <a:uFillTx/>
                <a:cs typeface="Arial" panose="020B0604020202020204" pitchFamily="34" charset="0"/>
              </a:rPr>
              <a:t>BEP</a:t>
            </a:r>
            <a:endParaRPr kumimoji="0" lang="en-US" sz="5400" b="1" i="0" u="none" strike="noStrike" kern="1200" cap="none" spc="0" normalizeH="0" baseline="0" noProof="0"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uLnTx/>
              <a:uFillTx/>
              <a:cs typeface="Arial" panose="020B0604020202020204" pitchFamily="34" charset="0"/>
            </a:endParaRPr>
          </a:p>
        </p:txBody>
      </p:sp>
    </p:spTree>
    <p:extLst>
      <p:ext uri="{BB962C8B-B14F-4D97-AF65-F5344CB8AC3E}">
        <p14:creationId xmlns:p14="http://schemas.microsoft.com/office/powerpoint/2010/main" val="395039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BEP (cont’d)</a:t>
            </a: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22</a:t>
            </a:fld>
            <a:endParaRPr lang="en-US" altLang="en-US" dirty="0">
              <a:solidFill>
                <a:prstClr val="black"/>
              </a:solidFill>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1972027"/>
              </p:ext>
            </p:extLst>
          </p:nvPr>
        </p:nvGraphicFramePr>
        <p:xfrm>
          <a:off x="191069" y="1317564"/>
          <a:ext cx="8698388" cy="4195180"/>
        </p:xfrm>
        <a:graphic>
          <a:graphicData uri="http://schemas.openxmlformats.org/drawingml/2006/table">
            <a:tbl>
              <a:tblPr firstRow="1" bandRow="1">
                <a:tableStyleId>{F5AB1C69-6EDB-4FF4-983F-18BD219EF322}</a:tableStyleId>
              </a:tblPr>
              <a:tblGrid>
                <a:gridCol w="1332000">
                  <a:extLst>
                    <a:ext uri="{9D8B030D-6E8A-4147-A177-3AD203B41FA5}">
                      <a16:colId xmlns="" xmlns:a16="http://schemas.microsoft.com/office/drawing/2014/main" val="20000"/>
                    </a:ext>
                  </a:extLst>
                </a:gridCol>
                <a:gridCol w="1500806">
                  <a:extLst>
                    <a:ext uri="{9D8B030D-6E8A-4147-A177-3AD203B41FA5}">
                      <a16:colId xmlns="" xmlns:a16="http://schemas.microsoft.com/office/drawing/2014/main" val="20001"/>
                    </a:ext>
                  </a:extLst>
                </a:gridCol>
                <a:gridCol w="2287163">
                  <a:extLst>
                    <a:ext uri="{9D8B030D-6E8A-4147-A177-3AD203B41FA5}">
                      <a16:colId xmlns="" xmlns:a16="http://schemas.microsoft.com/office/drawing/2014/main" val="20002"/>
                    </a:ext>
                  </a:extLst>
                </a:gridCol>
                <a:gridCol w="1811547">
                  <a:extLst>
                    <a:ext uri="{9D8B030D-6E8A-4147-A177-3AD203B41FA5}">
                      <a16:colId xmlns="" xmlns:a16="http://schemas.microsoft.com/office/drawing/2014/main" val="20003"/>
                    </a:ext>
                  </a:extLst>
                </a:gridCol>
                <a:gridCol w="1766872">
                  <a:extLst>
                    <a:ext uri="{9D8B030D-6E8A-4147-A177-3AD203B41FA5}">
                      <a16:colId xmlns="" xmlns:a16="http://schemas.microsoft.com/office/drawing/2014/main" val="20004"/>
                    </a:ext>
                  </a:extLst>
                </a:gridCol>
              </a:tblGrid>
              <a:tr h="528151">
                <a:tc rowSpan="2">
                  <a:txBody>
                    <a:bodyPr/>
                    <a:lstStyle/>
                    <a:p>
                      <a:r>
                        <a:rPr lang="en-ZA" sz="1400" dirty="0" smtClean="0">
                          <a:latin typeface="Arial" panose="020B0604020202020204" pitchFamily="34" charset="0"/>
                          <a:cs typeface="Arial" panose="020B0604020202020204" pitchFamily="34" charset="0"/>
                        </a:rPr>
                        <a:t>Outcomes</a:t>
                      </a:r>
                      <a:endParaRPr lang="en-ZA" sz="1400" dirty="0">
                        <a:latin typeface="Arial" panose="020B0604020202020204" pitchFamily="34" charset="0"/>
                        <a:cs typeface="Arial" panose="020B0604020202020204" pitchFamily="34" charset="0"/>
                      </a:endParaRPr>
                    </a:p>
                  </a:txBody>
                  <a:tcPr/>
                </a:tc>
                <a:tc rowSpan="2">
                  <a:txBody>
                    <a:bodyPr/>
                    <a:lstStyle/>
                    <a:p>
                      <a:r>
                        <a:rPr lang="en-ZA" sz="1400" dirty="0" smtClean="0">
                          <a:latin typeface="Arial" panose="020B0604020202020204" pitchFamily="34" charset="0"/>
                          <a:cs typeface="Arial" panose="020B0604020202020204" pitchFamily="34" charset="0"/>
                        </a:rPr>
                        <a:t>Outputs</a:t>
                      </a:r>
                      <a:endParaRPr lang="en-ZA" sz="1400" dirty="0">
                        <a:latin typeface="Arial" panose="020B0604020202020204" pitchFamily="34" charset="0"/>
                        <a:cs typeface="Arial" panose="020B0604020202020204" pitchFamily="34" charset="0"/>
                      </a:endParaRPr>
                    </a:p>
                  </a:txBody>
                  <a:tcPr/>
                </a:tc>
                <a:tc rowSpan="2">
                  <a:txBody>
                    <a:bodyPr/>
                    <a:lstStyle/>
                    <a:p>
                      <a:r>
                        <a:rPr lang="en-ZA" sz="1400" dirty="0" smtClean="0">
                          <a:latin typeface="Arial" panose="020B0604020202020204" pitchFamily="34" charset="0"/>
                          <a:cs typeface="Arial" panose="020B0604020202020204" pitchFamily="34" charset="0"/>
                        </a:rPr>
                        <a:t>Output indicators</a:t>
                      </a:r>
                      <a:endParaRPr lang="en-ZA" sz="1400" dirty="0">
                        <a:latin typeface="Arial" panose="020B0604020202020204" pitchFamily="34" charset="0"/>
                        <a:cs typeface="Arial" panose="020B0604020202020204" pitchFamily="34" charset="0"/>
                      </a:endParaRPr>
                    </a:p>
                  </a:txBody>
                  <a:tcPr/>
                </a:tc>
                <a:tc gridSpan="2">
                  <a:txBody>
                    <a:bodyPr/>
                    <a:lstStyle/>
                    <a:p>
                      <a:r>
                        <a:rPr lang="en-ZA" sz="1400" dirty="0" smtClean="0">
                          <a:latin typeface="Arial" panose="020B0604020202020204" pitchFamily="34" charset="0"/>
                          <a:cs typeface="Arial" panose="020B0604020202020204" pitchFamily="34" charset="0"/>
                        </a:rPr>
                        <a:t>Estimated performance</a:t>
                      </a:r>
                      <a:r>
                        <a:rPr lang="en-ZA" sz="1400" baseline="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a:tc>
                <a:tc hMerge="1">
                  <a:txBody>
                    <a:bodyPr/>
                    <a:lstStyle/>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55907">
                <a:tc vMerge="1">
                  <a:txBody>
                    <a:bodyPr/>
                    <a:lstStyle/>
                    <a:p>
                      <a:pPr marL="0" marR="0" indent="0" algn="l" defTabSz="422041" rtl="0" eaLnBrk="1" fontAlgn="auto" latinLnBrk="0" hangingPunct="1">
                        <a:lnSpc>
                          <a:spcPct val="100000"/>
                        </a:lnSpc>
                        <a:spcBef>
                          <a:spcPts val="0"/>
                        </a:spcBef>
                        <a:spcAft>
                          <a:spcPts val="0"/>
                        </a:spcAft>
                        <a:buClrTx/>
                        <a:buSzTx/>
                        <a:buFontTx/>
                        <a:buNone/>
                        <a:tabLst/>
                        <a:defRPr/>
                      </a:pPr>
                      <a:endParaRPr lang="en-ZA" sz="1400" dirty="0" smtClean="0">
                        <a:latin typeface="Arial" panose="020B0604020202020204" pitchFamily="34" charset="0"/>
                        <a:cs typeface="Arial" panose="020B0604020202020204" pitchFamily="34" charset="0"/>
                      </a:endParaRPr>
                    </a:p>
                  </a:txBody>
                  <a:tcPr/>
                </a:tc>
                <a:tc vMerge="1">
                  <a:txBody>
                    <a:bodyPr/>
                    <a:lstStyle/>
                    <a:p>
                      <a:endParaRPr lang="en-ZA" sz="1400" dirty="0">
                        <a:latin typeface="Arial" panose="020B0604020202020204" pitchFamily="34" charset="0"/>
                        <a:cs typeface="Arial" panose="020B0604020202020204" pitchFamily="34" charset="0"/>
                      </a:endParaRPr>
                    </a:p>
                  </a:txBody>
                  <a:tcPr/>
                </a:tc>
                <a:tc vMerge="1">
                  <a:txBody>
                    <a:bodyPr/>
                    <a:lstStyle/>
                    <a:p>
                      <a:endParaRPr lang="en-ZA" sz="1400" dirty="0">
                        <a:latin typeface="Arial" panose="020B0604020202020204" pitchFamily="34" charset="0"/>
                        <a:cs typeface="Arial" panose="020B0604020202020204" pitchFamily="34" charset="0"/>
                      </a:endParaRPr>
                    </a:p>
                  </a:txBody>
                  <a:tcPr/>
                </a:tc>
                <a:tc>
                  <a:txBody>
                    <a:bodyPr/>
                    <a:lstStyle/>
                    <a:p>
                      <a:r>
                        <a:rPr lang="en-ZA" sz="1400" b="1" dirty="0" smtClean="0">
                          <a:solidFill>
                            <a:schemeClr val="bg1"/>
                          </a:solidFill>
                          <a:latin typeface="Arial" panose="020B0604020202020204" pitchFamily="34" charset="0"/>
                          <a:cs typeface="Arial" panose="020B0604020202020204" pitchFamily="34" charset="0"/>
                        </a:rPr>
                        <a:t>2019/20</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3"/>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2020/21</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 xmlns:a16="http://schemas.microsoft.com/office/drawing/2014/main" val="10001"/>
                  </a:ext>
                </a:extLst>
              </a:tr>
              <a:tr h="3311122">
                <a:tc>
                  <a:txBody>
                    <a:bodyPr/>
                    <a:lstStyle/>
                    <a:p>
                      <a:pPr marL="0" algn="l" defTabSz="422041" rtl="0" eaLnBrk="1" latinLnBrk="0" hangingPunct="1"/>
                      <a:r>
                        <a:rPr lang="en-US" sz="1350" b="0" i="0" u="none" strike="noStrike" kern="1200" baseline="0" dirty="0" smtClean="0">
                          <a:solidFill>
                            <a:schemeClr val="tx1"/>
                          </a:solidFill>
                          <a:latin typeface="Arial" panose="020B0604020202020204" pitchFamily="34" charset="0"/>
                          <a:ea typeface="+mn-ea"/>
                          <a:cs typeface="Arial" panose="020B0604020202020204" pitchFamily="34" charset="0"/>
                        </a:rPr>
                        <a:t>Sanitation backlog systems in formal settlements replaced with adequate sanitation </a:t>
                      </a:r>
                      <a:endParaRPr lang="en-ZA" sz="135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algn="l" defTabSz="422041" rtl="0" eaLnBrk="1" latinLnBrk="0" hangingPunct="1">
                        <a:lnSpc>
                          <a:spcPct val="115000"/>
                        </a:lnSpc>
                        <a:spcBef>
                          <a:spcPts val="0"/>
                        </a:spcBef>
                        <a:spcAft>
                          <a:spcPts val="0"/>
                        </a:spcAft>
                      </a:pPr>
                      <a:r>
                        <a:rPr lang="en-ZA" sz="1350" b="0" i="0" u="none" strike="noStrike" kern="1200" baseline="0" dirty="0" smtClean="0">
                          <a:solidFill>
                            <a:schemeClr val="tx1"/>
                          </a:solidFill>
                          <a:latin typeface="Arial" panose="020B0604020202020204" pitchFamily="34" charset="0"/>
                          <a:ea typeface="+mn-ea"/>
                          <a:cs typeface="Arial" panose="020B0604020202020204" pitchFamily="34" charset="0"/>
                        </a:rPr>
                        <a:t>Bucket Eradication Programme  implemented </a:t>
                      </a:r>
                      <a:endParaRPr lang="en-US" sz="135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422041" rtl="0" eaLnBrk="1" latinLnBrk="0" hangingPunct="1">
                        <a:lnSpc>
                          <a:spcPct val="100000"/>
                        </a:lnSpc>
                        <a:spcBef>
                          <a:spcPts val="0"/>
                        </a:spcBef>
                        <a:spcAft>
                          <a:spcPts val="0"/>
                        </a:spcAft>
                      </a:pPr>
                      <a:r>
                        <a:rPr lang="en-US" sz="1350" b="0" i="0" u="none" strike="noStrike" kern="1200" baseline="0" dirty="0" smtClean="0">
                          <a:solidFill>
                            <a:schemeClr val="tx1"/>
                          </a:solidFill>
                          <a:latin typeface="Arial" panose="020B0604020202020204" pitchFamily="34" charset="0"/>
                          <a:ea typeface="+mn-ea"/>
                          <a:cs typeface="Arial" panose="020B0604020202020204" pitchFamily="34" charset="0"/>
                        </a:rPr>
                        <a:t>Number of existing bucket sanitation backlog systems in formal settlements replaced with adequate sanitation services per year</a:t>
                      </a:r>
                      <a:endParaRPr lang="en-US" sz="135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22041" rtl="0" eaLnBrk="1" latinLnBrk="0" hangingPunct="1">
                        <a:lnSpc>
                          <a:spcPct val="115000"/>
                        </a:lnSpc>
                        <a:spcBef>
                          <a:spcPts val="0"/>
                        </a:spcBef>
                        <a:spcAft>
                          <a:spcPts val="0"/>
                        </a:spcAft>
                      </a:pPr>
                      <a:r>
                        <a:rPr lang="en-ZA" sz="1350" b="0" i="0" u="none" strike="noStrike" kern="1200" baseline="0" dirty="0" smtClean="0">
                          <a:solidFill>
                            <a:schemeClr val="tx1"/>
                          </a:solidFill>
                          <a:latin typeface="Arial" panose="020B0604020202020204" pitchFamily="34" charset="0"/>
                          <a:ea typeface="+mn-ea"/>
                          <a:cs typeface="Arial" panose="020B0604020202020204" pitchFamily="34" charset="0"/>
                        </a:rPr>
                        <a:t>10 202</a:t>
                      </a:r>
                    </a:p>
                    <a:p>
                      <a:pPr marL="0" marR="0" algn="l" defTabSz="422041" rtl="0" eaLnBrk="1" latinLnBrk="0" hangingPunct="1">
                        <a:lnSpc>
                          <a:spcPct val="115000"/>
                        </a:lnSpc>
                        <a:spcBef>
                          <a:spcPts val="0"/>
                        </a:spcBef>
                        <a:spcAft>
                          <a:spcPts val="0"/>
                        </a:spcAft>
                      </a:pPr>
                      <a:endParaRPr lang="en-ZA" sz="1200" b="1" i="1"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algn="l" defTabSz="422041" rtl="0" eaLnBrk="1" latinLnBrk="0" hangingPunct="1">
                        <a:lnSpc>
                          <a:spcPct val="115000"/>
                        </a:lnSpc>
                        <a:spcBef>
                          <a:spcPts val="0"/>
                        </a:spcBef>
                        <a:spcAft>
                          <a:spcPts val="0"/>
                        </a:spcAft>
                      </a:pPr>
                      <a:r>
                        <a:rPr lang="en-ZA" sz="1200" b="1" i="1" u="none" strike="noStrike" kern="1200" baseline="0" dirty="0" smtClean="0">
                          <a:solidFill>
                            <a:schemeClr val="tx1"/>
                          </a:solidFill>
                          <a:latin typeface="Arial" panose="020B0604020202020204" pitchFamily="34" charset="0"/>
                          <a:ea typeface="+mn-ea"/>
                          <a:cs typeface="Arial" panose="020B0604020202020204" pitchFamily="34" charset="0"/>
                        </a:rPr>
                        <a:t>Thabo-</a:t>
                      </a:r>
                      <a:r>
                        <a:rPr lang="en-ZA" sz="1200" b="1" i="1" u="none" strike="noStrike" kern="1200" baseline="0" dirty="0" err="1" smtClean="0">
                          <a:solidFill>
                            <a:schemeClr val="tx1"/>
                          </a:solidFill>
                          <a:latin typeface="Arial" panose="020B0604020202020204" pitchFamily="34" charset="0"/>
                          <a:ea typeface="+mn-ea"/>
                          <a:cs typeface="Arial" panose="020B0604020202020204" pitchFamily="34" charset="0"/>
                        </a:rPr>
                        <a:t>Mofutsanyana</a:t>
                      </a:r>
                      <a:r>
                        <a:rPr lang="en-ZA" sz="1200" b="1" i="1" u="none" strike="noStrike" kern="1200" baseline="0" dirty="0" smtClean="0">
                          <a:solidFill>
                            <a:schemeClr val="tx1"/>
                          </a:solidFill>
                          <a:latin typeface="Arial" panose="020B0604020202020204" pitchFamily="34" charset="0"/>
                          <a:ea typeface="+mn-ea"/>
                          <a:cs typeface="Arial" panose="020B0604020202020204" pitchFamily="34" charset="0"/>
                        </a:rPr>
                        <a:t> District </a:t>
                      </a: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Clocolan  3 379</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Senekal 2 435 </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Ficksburg 218 </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Petrus Steyn 960</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Reitz 739</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Arlington 1 192</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defTabSz="422041" rtl="0" eaLnBrk="1" latinLnBrk="0" hangingPunct="1">
                        <a:lnSpc>
                          <a:spcPct val="115000"/>
                        </a:lnSpc>
                        <a:spcBef>
                          <a:spcPts val="0"/>
                        </a:spcBef>
                        <a:spcAft>
                          <a:spcPts val="0"/>
                        </a:spcAft>
                      </a:pPr>
                      <a:endParaRPr lang="en-ZA" sz="1200" b="1" i="1"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algn="l" defTabSz="422041" rtl="0" eaLnBrk="1" latinLnBrk="0" hangingPunct="1">
                        <a:lnSpc>
                          <a:spcPct val="115000"/>
                        </a:lnSpc>
                        <a:spcBef>
                          <a:spcPts val="0"/>
                        </a:spcBef>
                        <a:spcAft>
                          <a:spcPts val="0"/>
                        </a:spcAft>
                      </a:pPr>
                      <a:r>
                        <a:rPr lang="en-ZA" sz="1200" b="1" i="1" u="none" strike="noStrike" kern="1200" baseline="0" dirty="0" smtClean="0">
                          <a:solidFill>
                            <a:schemeClr val="tx1"/>
                          </a:solidFill>
                          <a:latin typeface="Arial" panose="020B0604020202020204" pitchFamily="34" charset="0"/>
                          <a:ea typeface="+mn-ea"/>
                          <a:cs typeface="Arial" panose="020B0604020202020204" pitchFamily="34" charset="0"/>
                        </a:rPr>
                        <a:t>Lejweleputswa District</a:t>
                      </a:r>
                    </a:p>
                    <a:p>
                      <a:pPr marL="342900" lvl="0" indent="-342900">
                        <a:lnSpc>
                          <a:spcPct val="115000"/>
                        </a:lnSpc>
                        <a:spcAft>
                          <a:spcPts val="0"/>
                        </a:spcAft>
                        <a:buFont typeface="Symbol" panose="05050102010706020507" pitchFamily="18" charset="2"/>
                        <a:buChar cha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Dealesville1 279</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defTabSz="422041" rtl="0" eaLnBrk="1" latinLnBrk="0" hangingPunct="1">
                        <a:lnSpc>
                          <a:spcPct val="115000"/>
                        </a:lnSpc>
                        <a:spcBef>
                          <a:spcPts val="0"/>
                        </a:spcBef>
                        <a:spcAft>
                          <a:spcPts val="0"/>
                        </a:spcAft>
                      </a:pPr>
                      <a:r>
                        <a:rPr lang="en-ZA" sz="1350" b="0" i="0" u="none" strike="noStrike" kern="1200" baseline="0" dirty="0" smtClean="0">
                          <a:solidFill>
                            <a:schemeClr val="tx1"/>
                          </a:solidFill>
                          <a:latin typeface="Arial" panose="020B0604020202020204" pitchFamily="34" charset="0"/>
                          <a:ea typeface="+mn-ea"/>
                          <a:cs typeface="Arial" panose="020B0604020202020204" pitchFamily="34" charset="0"/>
                        </a:rPr>
                        <a:t>10 202</a:t>
                      </a:r>
                    </a:p>
                    <a:p>
                      <a:pPr marL="0" marR="0" lvl="0" indent="0" algn="l" defTabSz="422041" rtl="0" eaLnBrk="1" fontAlgn="auto" latinLnBrk="0" hangingPunct="1">
                        <a:lnSpc>
                          <a:spcPct val="115000"/>
                        </a:lnSpc>
                        <a:spcBef>
                          <a:spcPts val="0"/>
                        </a:spcBef>
                        <a:spcAft>
                          <a:spcPts val="0"/>
                        </a:spcAft>
                        <a:buClrTx/>
                        <a:buSzTx/>
                        <a:buFontTx/>
                        <a:buNone/>
                        <a:tabLst/>
                        <a:defRPr/>
                      </a:pPr>
                      <a:endPar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22041" rtl="0" eaLnBrk="1" fontAlgn="auto" latinLnBrk="0" hangingPunct="1">
                        <a:lnSpc>
                          <a:spcPct val="115000"/>
                        </a:lnSpc>
                        <a:spcBef>
                          <a:spcPts val="0"/>
                        </a:spcBef>
                        <a:spcAft>
                          <a:spcPts val="0"/>
                        </a:spcAft>
                        <a:buClrTx/>
                        <a:buSzTx/>
                        <a:buFontTx/>
                        <a:buNone/>
                        <a:tabLst/>
                        <a:defRPr/>
                      </a:pPr>
                      <a:r>
                        <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Thabo-</a:t>
                      </a:r>
                      <a:r>
                        <a:rPr kumimoji="0" lang="en-ZA" sz="1200" b="1"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Mofutsanyana</a:t>
                      </a:r>
                      <a:r>
                        <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District </a:t>
                      </a: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Clocolan</a:t>
                      </a: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3 379</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Senekal 2 435 </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Ficksburg 218 </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Petrus</a:t>
                      </a: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2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Steyn</a:t>
                      </a: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960</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Reitz 739</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0"/>
                        </a:spcAft>
                        <a:buFont typeface="Symbol" panose="05050102010706020507" pitchFamily="18" charset="2"/>
                        <a:buChar char=""/>
                      </a:pP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Arlington 1 192</a:t>
                      </a:r>
                      <a:endPar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22041" rtl="0" eaLnBrk="1" fontAlgn="auto" latinLnBrk="0" hangingPunct="1">
                        <a:lnSpc>
                          <a:spcPct val="115000"/>
                        </a:lnSpc>
                        <a:spcBef>
                          <a:spcPts val="0"/>
                        </a:spcBef>
                        <a:spcAft>
                          <a:spcPts val="0"/>
                        </a:spcAft>
                        <a:buClrTx/>
                        <a:buSzTx/>
                        <a:buFontTx/>
                        <a:buNone/>
                        <a:tabLst/>
                        <a:defRPr/>
                      </a:pPr>
                      <a:endPar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22041" rtl="0" eaLnBrk="1" fontAlgn="auto" latinLnBrk="0" hangingPunct="1">
                        <a:lnSpc>
                          <a:spcPct val="115000"/>
                        </a:lnSpc>
                        <a:spcBef>
                          <a:spcPts val="0"/>
                        </a:spcBef>
                        <a:spcAft>
                          <a:spcPts val="0"/>
                        </a:spcAft>
                        <a:buClrTx/>
                        <a:buSzTx/>
                        <a:buFontTx/>
                        <a:buNone/>
                        <a:tabLst/>
                        <a:defRPr/>
                      </a:pPr>
                      <a:r>
                        <a:rPr kumimoji="0" lang="en-ZA"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Lejweleputswa District</a:t>
                      </a:r>
                      <a:endPar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defTabSz="422041" rtl="0" eaLnBrk="1" latinLnBrk="0" hangingPunct="1">
                        <a:lnSpc>
                          <a:spcPct val="115000"/>
                        </a:lnSpc>
                        <a:spcAft>
                          <a:spcPts val="1000"/>
                        </a:spcAft>
                        <a:buFont typeface="Symbol" panose="05050102010706020507" pitchFamily="18" charset="2"/>
                        <a:buChar char=""/>
                      </a:pPr>
                      <a:r>
                        <a:rPr lang="en-US"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Dealesville1 279</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1506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967" y="3196678"/>
            <a:ext cx="8229600" cy="1143000"/>
          </a:xfrm>
        </p:spPr>
        <p:txBody>
          <a:bodyPr/>
          <a:lstStyle/>
          <a:p>
            <a:r>
              <a:rPr lang="en-ZA" dirty="0" smtClean="0"/>
              <a:t>Drought Relief projects</a:t>
            </a:r>
            <a:endParaRPr lang="en-ZA" dirty="0"/>
          </a:p>
        </p:txBody>
      </p:sp>
      <p:sp>
        <p:nvSpPr>
          <p:cNvPr id="3" name="Slide Number Placeholder 3"/>
          <p:cNvSpPr>
            <a:spLocks noGrp="1"/>
          </p:cNvSpPr>
          <p:nvPr>
            <p:ph type="sldNum" sz="quarter" idx="12"/>
          </p:nvPr>
        </p:nvSpPr>
        <p:spPr>
          <a:xfrm>
            <a:off x="3724846" y="6352243"/>
            <a:ext cx="21336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23</a:t>
            </a:fld>
            <a:endParaRPr lang="en-US" altLang="en-US" dirty="0">
              <a:solidFill>
                <a:prstClr val="black"/>
              </a:solidFill>
              <a:ea typeface="+mn-ea"/>
            </a:endParaRPr>
          </a:p>
        </p:txBody>
      </p:sp>
    </p:spTree>
    <p:extLst>
      <p:ext uri="{BB962C8B-B14F-4D97-AF65-F5344CB8AC3E}">
        <p14:creationId xmlns:p14="http://schemas.microsoft.com/office/powerpoint/2010/main" val="193217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24</a:t>
            </a:fld>
            <a:endParaRPr lang="en-US" altLang="en-US" dirty="0">
              <a:solidFill>
                <a:prstClr val="black"/>
              </a:solidFill>
              <a:ea typeface="+mn-ea"/>
            </a:endParaRPr>
          </a:p>
        </p:txBody>
      </p:sp>
      <p:sp>
        <p:nvSpPr>
          <p:cNvPr id="3" name="Title 1"/>
          <p:cNvSpPr txBox="1">
            <a:spLocks/>
          </p:cNvSpPr>
          <p:nvPr/>
        </p:nvSpPr>
        <p:spPr bwMode="auto">
          <a:xfrm>
            <a:off x="321184" y="504967"/>
            <a:ext cx="8301236" cy="921707"/>
          </a:xfrm>
          <a:prstGeom prst="rect">
            <a:avLst/>
          </a:prstGeom>
          <a:solidFill>
            <a:srgbClr val="69A12B"/>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altLang="en-US" sz="3200"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Services Infrastructure Grant (Drought)</a:t>
            </a:r>
          </a:p>
        </p:txBody>
      </p:sp>
      <p:sp>
        <p:nvSpPr>
          <p:cNvPr id="4" name="Pentagon 3"/>
          <p:cNvSpPr/>
          <p:nvPr/>
        </p:nvSpPr>
        <p:spPr>
          <a:xfrm rot="5400000">
            <a:off x="7258631" y="1827443"/>
            <a:ext cx="1714838" cy="1044116"/>
          </a:xfrm>
          <a:prstGeom prst="homePlate">
            <a:avLst>
              <a:gd name="adj" fmla="val 42499"/>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11</a:t>
            </a: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r>
            <a:b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AUGUST</a:t>
            </a:r>
          </a:p>
        </p:txBody>
      </p:sp>
      <p:sp>
        <p:nvSpPr>
          <p:cNvPr id="5" name="Donut 4"/>
          <p:cNvSpPr/>
          <p:nvPr/>
        </p:nvSpPr>
        <p:spPr>
          <a:xfrm>
            <a:off x="7631820" y="3209437"/>
            <a:ext cx="1046162" cy="1016000"/>
          </a:xfrm>
          <a:prstGeom prst="donut">
            <a:avLst>
              <a:gd name="adj" fmla="val 6703"/>
            </a:avLst>
          </a:prstGeom>
          <a:solidFill>
            <a:srgbClr val="69A12B"/>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2020</a:t>
            </a:r>
          </a:p>
        </p:txBody>
      </p:sp>
      <p:grpSp>
        <p:nvGrpSpPr>
          <p:cNvPr id="6" name="Group 5"/>
          <p:cNvGrpSpPr/>
          <p:nvPr/>
        </p:nvGrpSpPr>
        <p:grpSpPr>
          <a:xfrm>
            <a:off x="3849576" y="1437018"/>
            <a:ext cx="872577" cy="813567"/>
            <a:chOff x="1895403" y="1052736"/>
            <a:chExt cx="872577" cy="813567"/>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56" r="3333" b="25555"/>
            <a:stretch/>
          </p:blipFill>
          <p:spPr bwMode="auto">
            <a:xfrm>
              <a:off x="1999659" y="1052736"/>
              <a:ext cx="664066" cy="5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895403" y="1620241"/>
              <a:ext cx="87257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Municipality</a:t>
              </a:r>
            </a:p>
          </p:txBody>
        </p:sp>
      </p:grpSp>
      <p:grpSp>
        <p:nvGrpSpPr>
          <p:cNvPr id="9" name="Group 8"/>
          <p:cNvGrpSpPr/>
          <p:nvPr/>
        </p:nvGrpSpPr>
        <p:grpSpPr>
          <a:xfrm>
            <a:off x="5322639" y="1453328"/>
            <a:ext cx="936104" cy="787731"/>
            <a:chOff x="3347864" y="1084460"/>
            <a:chExt cx="936104" cy="787731"/>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347864" y="1625970"/>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No. Projects</a:t>
              </a:r>
            </a:p>
          </p:txBody>
        </p:sp>
      </p:grpSp>
      <p:grpSp>
        <p:nvGrpSpPr>
          <p:cNvPr id="12" name="Group 11"/>
          <p:cNvGrpSpPr/>
          <p:nvPr/>
        </p:nvGrpSpPr>
        <p:grpSpPr>
          <a:xfrm>
            <a:off x="6498309" y="1482783"/>
            <a:ext cx="760325" cy="797257"/>
            <a:chOff x="4659889" y="1084460"/>
            <a:chExt cx="760325" cy="797257"/>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084460"/>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4659889" y="1635496"/>
              <a:ext cx="760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Allocation</a:t>
              </a:r>
            </a:p>
          </p:txBody>
        </p:sp>
      </p:gr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344" y="1553230"/>
            <a:ext cx="480589" cy="48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1317562" y="2033978"/>
            <a:ext cx="136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000" b="0" i="0" u="none" strike="noStrike" kern="1200" cap="none" spc="0" normalizeH="0" baseline="0" noProof="0" dirty="0" smtClean="0">
                <a:ln>
                  <a:noFill/>
                </a:ln>
                <a:solidFill>
                  <a:prstClr val="black"/>
                </a:solidFill>
                <a:effectLst/>
                <a:uLnTx/>
                <a:uFillTx/>
              </a:rPr>
              <a:t>District Municipality</a:t>
            </a:r>
          </a:p>
        </p:txBody>
      </p:sp>
      <p:graphicFrame>
        <p:nvGraphicFramePr>
          <p:cNvPr id="17" name="Table 16"/>
          <p:cNvGraphicFramePr>
            <a:graphicFrameLocks noGrp="1"/>
          </p:cNvGraphicFramePr>
          <p:nvPr>
            <p:extLst>
              <p:ext uri="{D42A27DB-BD31-4B8C-83A1-F6EECF244321}">
                <p14:modId xmlns:p14="http://schemas.microsoft.com/office/powerpoint/2010/main" val="3831490938"/>
              </p:ext>
            </p:extLst>
          </p:nvPr>
        </p:nvGraphicFramePr>
        <p:xfrm>
          <a:off x="1325710" y="2349501"/>
          <a:ext cx="6048673" cy="2560320"/>
        </p:xfrm>
        <a:graphic>
          <a:graphicData uri="http://schemas.openxmlformats.org/drawingml/2006/table">
            <a:tbl>
              <a:tblPr firstRow="1" bandRow="1">
                <a:tableStyleId>{5940675A-B579-460E-94D1-54222C63F5DA}</a:tableStyleId>
              </a:tblPr>
              <a:tblGrid>
                <a:gridCol w="1440161">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tblGrid>
              <a:tr h="640080">
                <a:tc>
                  <a:txBody>
                    <a:bodyPr/>
                    <a:lstStyle/>
                    <a:p>
                      <a:r>
                        <a:rPr lang="en-ZA" sz="1200" dirty="0" smtClean="0">
                          <a:latin typeface="Arial" panose="020B0604020202020204" pitchFamily="34" charset="0"/>
                          <a:cs typeface="Arial" panose="020B0604020202020204" pitchFamily="34" charset="0"/>
                        </a:rPr>
                        <a:t>Xhariep</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Kopanong,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Mohokare</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7</a:t>
                      </a:r>
                    </a:p>
                  </a:txBody>
                  <a:tcPr anchor="ctr"/>
                </a:tc>
                <a:tc>
                  <a:txBody>
                    <a:bodyPr/>
                    <a:lstStyle/>
                    <a:p>
                      <a:r>
                        <a:rPr lang="en-ZA" sz="1200" dirty="0" smtClean="0">
                          <a:latin typeface="Arial" panose="020B0604020202020204" pitchFamily="34" charset="0"/>
                          <a:cs typeface="Arial" panose="020B0604020202020204" pitchFamily="34" charset="0"/>
                        </a:rPr>
                        <a:t>R16,763,000</a:t>
                      </a:r>
                    </a:p>
                  </a:txBody>
                  <a:tcPr anchor="ctr"/>
                </a:tc>
                <a:extLst>
                  <a:ext uri="{0D108BD9-81ED-4DB2-BD59-A6C34878D82A}">
                    <a16:rowId xmlns="" xmlns:a16="http://schemas.microsoft.com/office/drawing/2014/main" val="571982826"/>
                  </a:ext>
                </a:extLst>
              </a:tr>
              <a:tr h="640080">
                <a:tc>
                  <a:txBody>
                    <a:bodyPr/>
                    <a:lstStyle/>
                    <a:p>
                      <a:r>
                        <a:rPr lang="en-ZA" sz="1200" dirty="0" err="1" smtClean="0">
                          <a:latin typeface="Arial" panose="020B0604020202020204" pitchFamily="34" charset="0"/>
                          <a:cs typeface="Arial" panose="020B0604020202020204" pitchFamily="34" charset="0"/>
                        </a:rPr>
                        <a:t>Lejwelephutswa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err="1" smtClean="0">
                          <a:solidFill>
                            <a:schemeClr val="dk1"/>
                          </a:solidFill>
                          <a:effectLst/>
                          <a:latin typeface="Arial" panose="020B0604020202020204" pitchFamily="34" charset="0"/>
                          <a:ea typeface="+mn-ea"/>
                          <a:cs typeface="Arial" panose="020B0604020202020204" pitchFamily="34" charset="0"/>
                        </a:rPr>
                        <a:t>Masilonyana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Tokologo</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3</a:t>
                      </a:r>
                    </a:p>
                  </a:txBody>
                  <a:tcPr anchor="ctr"/>
                </a:tc>
                <a:tc>
                  <a:txBody>
                    <a:bodyPr/>
                    <a:lstStyle/>
                    <a:p>
                      <a:r>
                        <a:rPr lang="en-ZA" sz="1200" dirty="0" smtClean="0">
                          <a:latin typeface="Arial" panose="020B0604020202020204" pitchFamily="34" charset="0"/>
                          <a:cs typeface="Arial" panose="020B0604020202020204" pitchFamily="34" charset="0"/>
                        </a:rPr>
                        <a:t>R20,000,000</a:t>
                      </a:r>
                    </a:p>
                  </a:txBody>
                  <a:tcPr anchor="ctr"/>
                </a:tc>
                <a:extLst>
                  <a:ext uri="{0D108BD9-81ED-4DB2-BD59-A6C34878D82A}">
                    <a16:rowId xmlns="" xmlns:a16="http://schemas.microsoft.com/office/drawing/2014/main" val="2882926681"/>
                  </a:ext>
                </a:extLst>
              </a:tr>
              <a:tr h="640080">
                <a:tc>
                  <a:txBody>
                    <a:bodyPr/>
                    <a:lstStyle/>
                    <a:p>
                      <a:r>
                        <a:rPr lang="en-ZA" sz="1200" dirty="0" err="1" smtClean="0">
                          <a:latin typeface="Arial" panose="020B0604020202020204" pitchFamily="34" charset="0"/>
                          <a:cs typeface="Arial" panose="020B0604020202020204" pitchFamily="34" charset="0"/>
                        </a:rPr>
                        <a:t>Fezile</a:t>
                      </a:r>
                      <a:r>
                        <a:rPr lang="en-ZA" sz="1200" baseline="0" dirty="0" smtClean="0">
                          <a:latin typeface="Arial" panose="020B0604020202020204" pitchFamily="34" charset="0"/>
                          <a:cs typeface="Arial" panose="020B0604020202020204" pitchFamily="34" charset="0"/>
                        </a:rPr>
                        <a:t> </a:t>
                      </a:r>
                      <a:r>
                        <a:rPr lang="en-ZA" sz="1200" baseline="0" dirty="0" err="1" smtClean="0">
                          <a:latin typeface="Arial" panose="020B0604020202020204" pitchFamily="34" charset="0"/>
                          <a:cs typeface="Arial" panose="020B0604020202020204" pitchFamily="34" charset="0"/>
                        </a:rPr>
                        <a:t>Dabi</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err="1" smtClean="0">
                          <a:solidFill>
                            <a:schemeClr val="dk1"/>
                          </a:solidFill>
                          <a:effectLst/>
                          <a:latin typeface="Arial" panose="020B0604020202020204" pitchFamily="34" charset="0"/>
                          <a:ea typeface="+mn-ea"/>
                          <a:cs typeface="Arial" panose="020B0604020202020204" pitchFamily="34" charset="0"/>
                        </a:rPr>
                        <a:t>Mafube</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Moqhaka</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4</a:t>
                      </a:r>
                    </a:p>
                  </a:txBody>
                  <a:tcPr anchor="ctr"/>
                </a:tc>
                <a:tc>
                  <a:txBody>
                    <a:bodyPr/>
                    <a:lstStyle/>
                    <a:p>
                      <a:r>
                        <a:rPr lang="en-ZA" sz="1200" dirty="0" smtClean="0">
                          <a:latin typeface="Arial" panose="020B0604020202020204" pitchFamily="34" charset="0"/>
                          <a:cs typeface="Arial" panose="020B0604020202020204" pitchFamily="34" charset="0"/>
                        </a:rPr>
                        <a:t>R14,010,000</a:t>
                      </a:r>
                    </a:p>
                  </a:txBody>
                  <a:tcPr anchor="ctr"/>
                </a:tc>
                <a:extLst>
                  <a:ext uri="{0D108BD9-81ED-4DB2-BD59-A6C34878D82A}">
                    <a16:rowId xmlns="" xmlns:a16="http://schemas.microsoft.com/office/drawing/2014/main" val="3325191295"/>
                  </a:ext>
                </a:extLst>
              </a:tr>
              <a:tr h="640080">
                <a:tc>
                  <a:txBody>
                    <a:bodyPr/>
                    <a:lstStyle/>
                    <a:p>
                      <a:r>
                        <a:rPr lang="en-ZA" sz="1200" dirty="0" smtClean="0">
                          <a:latin typeface="Arial" panose="020B0604020202020204" pitchFamily="34" charset="0"/>
                          <a:cs typeface="Arial" panose="020B0604020202020204" pitchFamily="34" charset="0"/>
                        </a:rPr>
                        <a:t>Thabo</a:t>
                      </a:r>
                      <a:r>
                        <a:rPr lang="en-ZA" sz="1200" baseline="0" dirty="0" smtClean="0">
                          <a:latin typeface="Arial" panose="020B0604020202020204" pitchFamily="34" charset="0"/>
                          <a:cs typeface="Arial" panose="020B0604020202020204" pitchFamily="34" charset="0"/>
                        </a:rPr>
                        <a:t> </a:t>
                      </a:r>
                      <a:r>
                        <a:rPr lang="en-ZA" sz="1200" baseline="0" dirty="0" err="1" smtClean="0">
                          <a:latin typeface="Arial" panose="020B0604020202020204" pitchFamily="34" charset="0"/>
                          <a:cs typeface="Arial" panose="020B0604020202020204" pitchFamily="34" charset="0"/>
                        </a:rPr>
                        <a:t>Mofutsanyana</a:t>
                      </a:r>
                      <a:endParaRPr lang="en-ZA" sz="1200" dirty="0">
                        <a:latin typeface="Arial" panose="020B0604020202020204" pitchFamily="34" charset="0"/>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dk1"/>
                          </a:solidFill>
                          <a:effectLst/>
                          <a:latin typeface="Arial" panose="020B0604020202020204" pitchFamily="34" charset="0"/>
                          <a:ea typeface="+mn-ea"/>
                          <a:cs typeface="Arial" panose="020B0604020202020204" pitchFamily="34" charset="0"/>
                        </a:rPr>
                        <a:t>Dihlabeng, </a:t>
                      </a:r>
                      <a:r>
                        <a:rPr lang="en-ZA" sz="1200" kern="1200" dirty="0" err="1" smtClean="0">
                          <a:solidFill>
                            <a:schemeClr val="dk1"/>
                          </a:solidFill>
                          <a:effectLst/>
                          <a:latin typeface="Arial" panose="020B0604020202020204" pitchFamily="34" charset="0"/>
                          <a:ea typeface="+mn-ea"/>
                          <a:cs typeface="Arial" panose="020B0604020202020204" pitchFamily="34" charset="0"/>
                        </a:rPr>
                        <a:t>Nketoana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Maluti</a:t>
                      </a:r>
                      <a:r>
                        <a:rPr lang="en-ZA" sz="1200" kern="1200" dirty="0" smtClean="0">
                          <a:solidFill>
                            <a:schemeClr val="dk1"/>
                          </a:solidFill>
                          <a:effectLst/>
                          <a:latin typeface="Arial" panose="020B0604020202020204" pitchFamily="34" charset="0"/>
                          <a:ea typeface="+mn-ea"/>
                          <a:cs typeface="Arial" panose="020B0604020202020204" pitchFamily="34" charset="0"/>
                        </a:rPr>
                        <a:t>-a-</a:t>
                      </a:r>
                      <a:r>
                        <a:rPr lang="en-ZA" sz="1200" kern="1200" dirty="0" err="1" smtClean="0">
                          <a:solidFill>
                            <a:schemeClr val="dk1"/>
                          </a:solidFill>
                          <a:effectLst/>
                          <a:latin typeface="Arial" panose="020B0604020202020204" pitchFamily="34" charset="0"/>
                          <a:ea typeface="+mn-ea"/>
                          <a:cs typeface="Arial" panose="020B0604020202020204" pitchFamily="34" charset="0"/>
                        </a:rPr>
                        <a:t>Phofung</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Mantsopa</a:t>
                      </a:r>
                      <a:r>
                        <a:rPr lang="en-ZA" sz="1200" kern="1200" dirty="0" smtClean="0">
                          <a:solidFill>
                            <a:schemeClr val="dk1"/>
                          </a:solidFill>
                          <a:effectLst/>
                          <a:latin typeface="Arial" panose="020B0604020202020204" pitchFamily="34" charset="0"/>
                          <a:ea typeface="+mn-ea"/>
                          <a:cs typeface="Arial" panose="020B0604020202020204" pitchFamily="34" charset="0"/>
                        </a:rPr>
                        <a:t>, </a:t>
                      </a:r>
                      <a:r>
                        <a:rPr lang="en-ZA" sz="1200" kern="1200" dirty="0" err="1" smtClean="0">
                          <a:solidFill>
                            <a:schemeClr val="dk1"/>
                          </a:solidFill>
                          <a:effectLst/>
                          <a:latin typeface="Arial" panose="020B0604020202020204" pitchFamily="34" charset="0"/>
                          <a:ea typeface="+mn-ea"/>
                          <a:cs typeface="Arial" panose="020B0604020202020204" pitchFamily="34" charset="0"/>
                        </a:rPr>
                        <a:t>Setsoto</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n-ZA" sz="1200" dirty="0" smtClean="0">
                          <a:latin typeface="Arial" panose="020B0604020202020204" pitchFamily="34" charset="0"/>
                          <a:cs typeface="Arial" panose="020B0604020202020204" pitchFamily="34" charset="0"/>
                        </a:rPr>
                        <a:t>10</a:t>
                      </a:r>
                    </a:p>
                  </a:txBody>
                  <a:tcPr anchor="ctr"/>
                </a:tc>
                <a:tc>
                  <a:txBody>
                    <a:bodyPr/>
                    <a:lstStyle/>
                    <a:p>
                      <a:r>
                        <a:rPr lang="en-ZA" sz="1200" dirty="0" smtClean="0">
                          <a:latin typeface="Arial" panose="020B0604020202020204" pitchFamily="34" charset="0"/>
                          <a:cs typeface="Arial" panose="020B0604020202020204" pitchFamily="34" charset="0"/>
                        </a:rPr>
                        <a:t>R80,067,000</a:t>
                      </a:r>
                    </a:p>
                  </a:txBody>
                  <a:tcPr anchor="ctr"/>
                </a:tc>
                <a:extLst>
                  <a:ext uri="{0D108BD9-81ED-4DB2-BD59-A6C34878D82A}">
                    <a16:rowId xmlns="" xmlns:a16="http://schemas.microsoft.com/office/drawing/2014/main" val="2786330511"/>
                  </a:ext>
                </a:extLst>
              </a:tr>
            </a:tbl>
          </a:graphicData>
        </a:graphic>
      </p:graphicFrame>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944" y="5223480"/>
            <a:ext cx="1461941" cy="857419"/>
          </a:xfrm>
          <a:prstGeom prst="rect">
            <a:avLst/>
          </a:prstGeom>
          <a:noFill/>
          <a:ln>
            <a:noFill/>
          </a:ln>
          <a:effectLst/>
        </p:spPr>
      </p:pic>
    </p:spTree>
    <p:extLst>
      <p:ext uri="{BB962C8B-B14F-4D97-AF65-F5344CB8AC3E}">
        <p14:creationId xmlns:p14="http://schemas.microsoft.com/office/powerpoint/2010/main" val="46673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0" dirty="0"/>
              <a:t>Part 2.2 - State of Wastewater Treatment Works per District Municipality</a:t>
            </a:r>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25</a:t>
            </a:fld>
            <a:endParaRPr lang="en-US" altLang="en-US" dirty="0">
              <a:solidFill>
                <a:prstClr val="black"/>
              </a:solidFill>
              <a:ea typeface="+mn-ea"/>
            </a:endParaRPr>
          </a:p>
        </p:txBody>
      </p:sp>
    </p:spTree>
    <p:extLst>
      <p:ext uri="{BB962C8B-B14F-4D97-AF65-F5344CB8AC3E}">
        <p14:creationId xmlns:p14="http://schemas.microsoft.com/office/powerpoint/2010/main" val="31764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0"/>
            <a:ext cx="8229600" cy="1143000"/>
          </a:xfrm>
        </p:spPr>
        <p:txBody>
          <a:bodyPr>
            <a:normAutofit fontScale="90000"/>
          </a:bodyPr>
          <a:lstStyle/>
          <a:p>
            <a:r>
              <a:rPr lang="en-ZA" sz="3600" dirty="0">
                <a:solidFill>
                  <a:prstClr val="black"/>
                </a:solidFill>
                <a:latin typeface="Arial" panose="020B0604020202020204" pitchFamily="34" charset="0"/>
                <a:ea typeface="MS PGothic" pitchFamily="34" charset="-128"/>
                <a:cs typeface="Arial" panose="020B0604020202020204" pitchFamily="34" charset="0"/>
              </a:rPr>
              <a:t>State of </a:t>
            </a:r>
            <a:r>
              <a:rPr lang="en-ZA" sz="3600" dirty="0" smtClean="0">
                <a:solidFill>
                  <a:prstClr val="black"/>
                </a:solidFill>
                <a:latin typeface="Arial" panose="020B0604020202020204" pitchFamily="34" charset="0"/>
                <a:ea typeface="MS PGothic" pitchFamily="34" charset="-128"/>
                <a:cs typeface="Arial" panose="020B0604020202020204" pitchFamily="34" charset="0"/>
              </a:rPr>
              <a:t>Wastewater Treatment Works </a:t>
            </a:r>
            <a:r>
              <a:rPr lang="en-ZA" sz="3600" dirty="0">
                <a:solidFill>
                  <a:prstClr val="black"/>
                </a:solidFill>
                <a:latin typeface="Arial" panose="020B0604020202020204" pitchFamily="34" charset="0"/>
                <a:ea typeface="MS PGothic" pitchFamily="34" charset="-128"/>
                <a:cs typeface="Arial" panose="020B0604020202020204" pitchFamily="34" charset="0"/>
              </a:rPr>
              <a:t>within WSAs</a:t>
            </a:r>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5966064"/>
              </p:ext>
            </p:extLst>
          </p:nvPr>
        </p:nvGraphicFramePr>
        <p:xfrm>
          <a:off x="323528" y="1325514"/>
          <a:ext cx="8568952" cy="2116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96127579"/>
              </p:ext>
            </p:extLst>
          </p:nvPr>
        </p:nvGraphicFramePr>
        <p:xfrm>
          <a:off x="611560" y="3443918"/>
          <a:ext cx="770485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2"/>
          </p:nvPr>
        </p:nvSpPr>
        <p:spPr>
          <a:xfrm>
            <a:off x="3724846" y="6434131"/>
            <a:ext cx="2133600" cy="365125"/>
          </a:xfrm>
        </p:spPr>
        <p:txBody>
          <a:bodyPr/>
          <a:lstStyle/>
          <a:p>
            <a:pPr algn="ctr" defTabSz="914400" fontAlgn="auto">
              <a:spcBef>
                <a:spcPts val="0"/>
              </a:spcBef>
              <a:spcAft>
                <a:spcPts val="0"/>
              </a:spcAft>
              <a:defRPr/>
            </a:pPr>
            <a:fld id="{6E6B949B-FF25-4512-A6F3-1B8E765DDD27}" type="slidenum">
              <a:rPr lang="en-US" altLang="en-US" smtClean="0">
                <a:solidFill>
                  <a:prstClr val="black"/>
                </a:solidFill>
                <a:ea typeface="+mn-ea"/>
              </a:rPr>
              <a:pPr algn="ctr" defTabSz="914400" fontAlgn="auto">
                <a:spcBef>
                  <a:spcPts val="0"/>
                </a:spcBef>
                <a:spcAft>
                  <a:spcPts val="0"/>
                </a:spcAft>
                <a:defRPr/>
              </a:pPr>
              <a:t>26</a:t>
            </a:fld>
            <a:endParaRPr lang="en-US" altLang="en-US" dirty="0">
              <a:solidFill>
                <a:prstClr val="black"/>
              </a:solidFill>
              <a:ea typeface="+mn-ea"/>
            </a:endParaRPr>
          </a:p>
        </p:txBody>
      </p:sp>
    </p:spTree>
    <p:extLst>
      <p:ext uri="{BB962C8B-B14F-4D97-AF65-F5344CB8AC3E}">
        <p14:creationId xmlns:p14="http://schemas.microsoft.com/office/powerpoint/2010/main" val="256200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154078"/>
            <a:ext cx="7765576" cy="857250"/>
          </a:xfrm>
        </p:spPr>
        <p:txBody>
          <a:bodyPr/>
          <a:lstStyle/>
          <a:p>
            <a:r>
              <a:rPr lang="en-ZA" sz="2800" dirty="0">
                <a:latin typeface="Arial" panose="020B0604020202020204" pitchFamily="34" charset="0"/>
                <a:cs typeface="Arial" panose="020B0604020202020204" pitchFamily="34" charset="0"/>
              </a:rPr>
              <a:t>State of </a:t>
            </a:r>
            <a:r>
              <a:rPr lang="en-ZA" sz="2800" dirty="0" smtClean="0">
                <a:latin typeface="Arial" panose="020B0604020202020204" pitchFamily="34" charset="0"/>
                <a:cs typeface="Arial" panose="020B0604020202020204" pitchFamily="34" charset="0"/>
              </a:rPr>
              <a:t>Wastewater Treatment Works </a:t>
            </a:r>
            <a:r>
              <a:rPr lang="en-ZA" sz="2800" dirty="0">
                <a:latin typeface="Arial" panose="020B0604020202020204" pitchFamily="34" charset="0"/>
                <a:cs typeface="Arial" panose="020B0604020202020204" pitchFamily="34" charset="0"/>
              </a:rPr>
              <a:t>within Free State </a:t>
            </a:r>
            <a:r>
              <a:rPr lang="en-ZA" sz="2800" dirty="0" smtClean="0">
                <a:latin typeface="Arial" panose="020B0604020202020204" pitchFamily="34" charset="0"/>
                <a:cs typeface="Arial" panose="020B0604020202020204" pitchFamily="34" charset="0"/>
              </a:rPr>
              <a:t>WSAs</a:t>
            </a:r>
            <a:endParaRPr lang="en-ZA" sz="2800"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068888570"/>
              </p:ext>
            </p:extLst>
          </p:nvPr>
        </p:nvGraphicFramePr>
        <p:xfrm>
          <a:off x="545910" y="1263257"/>
          <a:ext cx="8270544" cy="2413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233482400"/>
              </p:ext>
            </p:extLst>
          </p:nvPr>
        </p:nvGraphicFramePr>
        <p:xfrm>
          <a:off x="450375" y="3677241"/>
          <a:ext cx="8270544" cy="261463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12"/>
          </p:nvPr>
        </p:nvSpPr>
        <p:spPr>
          <a:xfrm>
            <a:off x="3724846" y="6434131"/>
            <a:ext cx="2133600" cy="365125"/>
          </a:xfrm>
        </p:spPr>
        <p:txBody>
          <a:bodyPr/>
          <a:lstStyle/>
          <a:p>
            <a:pPr algn="ctr" defTabSz="914400" fontAlgn="auto">
              <a:spcBef>
                <a:spcPts val="0"/>
              </a:spcBef>
              <a:spcAft>
                <a:spcPts val="0"/>
              </a:spcAft>
              <a:defRPr/>
            </a:pPr>
            <a:fld id="{6E6B949B-FF25-4512-A6F3-1B8E765DDD27}" type="slidenum">
              <a:rPr lang="en-US" altLang="en-US" sz="1200" smtClean="0">
                <a:solidFill>
                  <a:prstClr val="black"/>
                </a:solidFill>
                <a:latin typeface="Arial" panose="020B0604020202020204" pitchFamily="34" charset="0"/>
                <a:ea typeface="+mn-ea"/>
                <a:cs typeface="Arial" panose="020B0604020202020204" pitchFamily="34" charset="0"/>
              </a:rPr>
              <a:pPr algn="ctr" defTabSz="914400" fontAlgn="auto">
                <a:spcBef>
                  <a:spcPts val="0"/>
                </a:spcBef>
                <a:spcAft>
                  <a:spcPts val="0"/>
                </a:spcAft>
                <a:defRPr/>
              </a:pPr>
              <a:t>27</a:t>
            </a:fld>
            <a:endParaRPr lang="en-US" altLang="en-US" sz="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865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4" y="-25085"/>
            <a:ext cx="8857396" cy="957335"/>
          </a:xfrm>
        </p:spPr>
        <p:txBody>
          <a:bodyPr/>
          <a:lstStyle/>
          <a:p>
            <a:r>
              <a:rPr lang="en-ZA" sz="2800" dirty="0" smtClean="0"/>
              <a:t>XHARIEP DISTRICT</a:t>
            </a:r>
            <a:br>
              <a:rPr lang="en-ZA" sz="2800" dirty="0" smtClean="0"/>
            </a:br>
            <a:r>
              <a:rPr lang="en-ZA" sz="2800" dirty="0" smtClean="0"/>
              <a:t>Failing WWTW and Pump </a:t>
            </a:r>
            <a:r>
              <a:rPr lang="en-ZA" sz="2800" dirty="0"/>
              <a:t>S</a:t>
            </a:r>
            <a:r>
              <a:rPr lang="en-ZA" sz="2800" dirty="0" smtClean="0"/>
              <a:t>tations</a:t>
            </a:r>
            <a:endParaRPr lang="en-ZA" sz="2800" dirty="0"/>
          </a:p>
        </p:txBody>
      </p:sp>
      <p:graphicFrame>
        <p:nvGraphicFramePr>
          <p:cNvPr id="5" name="Content Placeholder 4"/>
          <p:cNvGraphicFramePr>
            <a:graphicFrameLocks noGrp="1"/>
          </p:cNvGraphicFramePr>
          <p:nvPr>
            <p:ph idx="1"/>
            <p:extLst/>
          </p:nvPr>
        </p:nvGraphicFramePr>
        <p:xfrm>
          <a:off x="0" y="932251"/>
          <a:ext cx="9143999" cy="4828436"/>
        </p:xfrm>
        <a:graphic>
          <a:graphicData uri="http://schemas.openxmlformats.org/drawingml/2006/table">
            <a:tbl>
              <a:tblPr firstRow="1" bandRow="1">
                <a:tableStyleId>{F5AB1C69-6EDB-4FF4-983F-18BD219EF322}</a:tableStyleId>
              </a:tblPr>
              <a:tblGrid>
                <a:gridCol w="1042890">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7">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58">
                  <a:extLst>
                    <a:ext uri="{9D8B030D-6E8A-4147-A177-3AD203B41FA5}">
                      <a16:colId xmlns="" xmlns:a16="http://schemas.microsoft.com/office/drawing/2014/main" val="20004"/>
                    </a:ext>
                  </a:extLst>
                </a:gridCol>
                <a:gridCol w="1229592">
                  <a:extLst>
                    <a:ext uri="{9D8B030D-6E8A-4147-A177-3AD203B41FA5}">
                      <a16:colId xmlns="" xmlns:a16="http://schemas.microsoft.com/office/drawing/2014/main" val="20005"/>
                    </a:ext>
                  </a:extLst>
                </a:gridCol>
                <a:gridCol w="1860705">
                  <a:extLst>
                    <a:ext uri="{9D8B030D-6E8A-4147-A177-3AD203B41FA5}">
                      <a16:colId xmlns="" xmlns:a16="http://schemas.microsoft.com/office/drawing/2014/main" val="20006"/>
                    </a:ext>
                  </a:extLst>
                </a:gridCol>
              </a:tblGrid>
              <a:tr h="1032120">
                <a:tc>
                  <a:txBody>
                    <a:body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tc>
                <a:tc gridSpan="2">
                  <a:txBody>
                    <a:body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1052928">
                <a:tc>
                  <a:txBody>
                    <a:body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Letsemeng</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Jacobsdal</a:t>
                      </a:r>
                      <a:r>
                        <a:rPr lang="en-ZA" sz="1100" dirty="0" smtClean="0">
                          <a:effectLst/>
                          <a:latin typeface="Arial" panose="020B0604020202020204" pitchFamily="34" charset="0"/>
                          <a:cs typeface="Arial" panose="020B0604020202020204" pitchFamily="34" charset="0"/>
                        </a:rPr>
                        <a:t> - Overloaded </a:t>
                      </a:r>
                      <a:r>
                        <a:rPr lang="en-ZA" sz="1100" dirty="0">
                          <a:effectLst/>
                          <a:latin typeface="Arial" panose="020B0604020202020204" pitchFamily="34" charset="0"/>
                          <a:cs typeface="Arial" panose="020B0604020202020204" pitchFamily="34" charset="0"/>
                        </a:rPr>
                        <a:t>by private abattoir </a:t>
                      </a:r>
                      <a:r>
                        <a:rPr lang="en-ZA" sz="1100" dirty="0" smtClean="0">
                          <a:effectLst/>
                          <a:latin typeface="Arial" panose="020B0604020202020204" pitchFamily="34" charset="0"/>
                          <a:cs typeface="Arial" panose="020B0604020202020204" pitchFamily="34" charset="0"/>
                        </a:rPr>
                        <a:t>waste</a:t>
                      </a:r>
                      <a:r>
                        <a:rPr lang="en-ZA" sz="1100" baseline="0" dirty="0" smtClean="0">
                          <a:effectLst/>
                          <a:latin typeface="Arial" panose="020B0604020202020204" pitchFamily="34" charset="0"/>
                          <a:cs typeface="Arial" panose="020B0604020202020204" pitchFamily="34" charset="0"/>
                        </a:rPr>
                        <a:t> and 100% vandalized by community. No easy access into the plant due to illegal dumping site blocking access.</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a:t>
                      </a:r>
                      <a:r>
                        <a:rPr lang="en-ZA" sz="1100" baseline="0" dirty="0" smtClean="0">
                          <a:effectLst/>
                          <a:latin typeface="Arial" panose="020B0604020202020204" pitchFamily="34" charset="0"/>
                          <a:ea typeface="Calibri"/>
                          <a:cs typeface="Arial" panose="020B0604020202020204" pitchFamily="34" charset="0"/>
                        </a:rPr>
                        <a:t> Ponds with Bio-Filter.</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of </a:t>
                      </a:r>
                      <a:r>
                        <a:rPr lang="en-ZA" sz="1100" dirty="0" err="1" smtClean="0">
                          <a:effectLst/>
                          <a:latin typeface="Arial" panose="020B0604020202020204" pitchFamily="34" charset="0"/>
                          <a:cs typeface="Arial" panose="020B0604020202020204" pitchFamily="34" charset="0"/>
                        </a:rPr>
                        <a:t>Riet</a:t>
                      </a:r>
                      <a:r>
                        <a:rPr lang="en-ZA" sz="1100" dirty="0" smtClean="0">
                          <a:effectLst/>
                          <a:latin typeface="Arial" panose="020B0604020202020204" pitchFamily="34" charset="0"/>
                          <a:cs typeface="Arial" panose="020B0604020202020204" pitchFamily="34" charset="0"/>
                        </a:rPr>
                        <a:t> River – Water is abstracted by farmers for irrigation of export crops.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2230" marR="89535">
                        <a:lnSpc>
                          <a:spcPct val="115000"/>
                        </a:lnSpc>
                        <a:spcAft>
                          <a:spcPts val="1000"/>
                        </a:spcAft>
                      </a:pPr>
                      <a:r>
                        <a:rPr lang="en-ZA" sz="1100">
                          <a:effectLst/>
                          <a:latin typeface="Arial" panose="020B0604020202020204" pitchFamily="34" charset="0"/>
                          <a:cs typeface="Arial" panose="020B0604020202020204" pitchFamily="34" charset="0"/>
                        </a:rPr>
                        <a:t>Non-compliance letters</a:t>
                      </a:r>
                      <a:endParaRPr lang="en-ZA" sz="1100">
                        <a:effectLst/>
                        <a:latin typeface="Arial" panose="020B0604020202020204" pitchFamily="34" charset="0"/>
                        <a:ea typeface="Calibri"/>
                        <a:cs typeface="Arial" panose="020B0604020202020204" pitchFamily="34" charset="0"/>
                      </a:endParaRPr>
                    </a:p>
                  </a:txBody>
                  <a:tcPr marL="0" marR="0" marT="0" marB="0"/>
                </a:tc>
                <a:tc>
                  <a:txBody>
                    <a:bodyPr/>
                    <a:lstStyle/>
                    <a:p>
                      <a:pPr marL="62230" marR="89535">
                        <a:lnSpc>
                          <a:spcPct val="115000"/>
                        </a:lnSpc>
                        <a:spcAft>
                          <a:spcPts val="1000"/>
                        </a:spcAft>
                      </a:pPr>
                      <a:r>
                        <a:rPr lang="en-ZA" sz="1100" dirty="0">
                          <a:effectLst/>
                          <a:latin typeface="Arial" panose="020B0604020202020204" pitchFamily="34" charset="0"/>
                          <a:cs typeface="Arial" panose="020B0604020202020204" pitchFamily="34" charset="0"/>
                        </a:rPr>
                        <a:t>Trade effluent by-laws, Abattoir </a:t>
                      </a:r>
                      <a:r>
                        <a:rPr lang="en-ZA" sz="1100" dirty="0" smtClean="0">
                          <a:effectLst/>
                          <a:latin typeface="Arial" panose="020B0604020202020204" pitchFamily="34" charset="0"/>
                          <a:cs typeface="Arial" panose="020B0604020202020204" pitchFamily="34" charset="0"/>
                        </a:rPr>
                        <a:t>pre treatment. Municipal inspectors. Refurbishment of WWTWs.</a:t>
                      </a:r>
                      <a:endParaRPr lang="en-ZA" sz="1100" dirty="0">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1"/>
                  </a:ext>
                </a:extLst>
              </a:tr>
              <a:tr h="1052928">
                <a:tc>
                  <a:txBody>
                    <a:body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a:effectLst/>
                          <a:latin typeface="Arial" panose="020B0604020202020204" pitchFamily="34" charset="0"/>
                          <a:cs typeface="Arial" panose="020B0604020202020204" pitchFamily="34" charset="0"/>
                        </a:rPr>
                        <a:t>2</a:t>
                      </a:r>
                      <a:endParaRPr lang="en-ZA" sz="110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Koffiefontein</a:t>
                      </a:r>
                      <a:r>
                        <a:rPr lang="en-ZA" sz="1100" dirty="0" smtClean="0">
                          <a:effectLst/>
                          <a:latin typeface="Arial" panose="020B0604020202020204" pitchFamily="34" charset="0"/>
                          <a:cs typeface="Arial" panose="020B0604020202020204" pitchFamily="34" charset="0"/>
                        </a:rPr>
                        <a:t> – </a:t>
                      </a:r>
                      <a:r>
                        <a:rPr lang="en-ZA" sz="1100" baseline="0" dirty="0">
                          <a:effectLst/>
                          <a:latin typeface="Arial" panose="020B0604020202020204" pitchFamily="34" charset="0"/>
                          <a:cs typeface="Arial" panose="020B0604020202020204" pitchFamily="34" charset="0"/>
                        </a:rPr>
                        <a:t> </a:t>
                      </a:r>
                      <a:r>
                        <a:rPr lang="en-ZA" sz="1100" baseline="0" dirty="0" smtClean="0">
                          <a:effectLst/>
                          <a:latin typeface="Arial" panose="020B0604020202020204" pitchFamily="34" charset="0"/>
                          <a:cs typeface="Arial" panose="020B0604020202020204" pitchFamily="34" charset="0"/>
                        </a:rPr>
                        <a:t>Works is vandalized and lack of maintenance. Works is 100% non functional.</a:t>
                      </a:r>
                      <a:endParaRPr lang="en-ZA" sz="1100" dirty="0" smtClean="0">
                        <a:effectLst/>
                        <a:latin typeface="Arial" panose="020B0604020202020204" pitchFamily="34" charset="0"/>
                        <a:cs typeface="Arial" panose="020B0604020202020204" pitchFamily="34" charset="0"/>
                      </a:endParaRPr>
                    </a:p>
                  </a:txBody>
                  <a:tcPr marL="59253" marR="59253" marT="0" marB="0"/>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2 x Activated sludge plants operating in parallel.</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Riet</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8580">
                        <a:lnSpc>
                          <a:spcPct val="115000"/>
                        </a:lnSpc>
                        <a:spcAft>
                          <a:spcPts val="1000"/>
                        </a:spcAft>
                      </a:pPr>
                      <a:r>
                        <a:rPr lang="en-ZA" sz="1100" dirty="0">
                          <a:effectLst/>
                          <a:latin typeface="Arial" panose="020B0604020202020204" pitchFamily="34" charset="0"/>
                          <a:cs typeface="Arial" panose="020B0604020202020204" pitchFamily="34" charset="0"/>
                        </a:rPr>
                        <a:t>Non-compliance </a:t>
                      </a:r>
                      <a:r>
                        <a:rPr lang="en-ZA" sz="1100" dirty="0" smtClean="0">
                          <a:effectLst/>
                          <a:latin typeface="Arial" panose="020B0604020202020204" pitchFamily="34" charset="0"/>
                          <a:cs typeface="Arial" panose="020B0604020202020204" pitchFamily="34" charset="0"/>
                        </a:rPr>
                        <a:t>letters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8580">
                        <a:lnSpc>
                          <a:spcPct val="115000"/>
                        </a:lnSpc>
                        <a:spcAft>
                          <a:spcPts val="1000"/>
                        </a:spcAft>
                      </a:pPr>
                      <a:r>
                        <a:rPr lang="en-ZA" sz="1100" dirty="0">
                          <a:effectLst/>
                          <a:latin typeface="Arial" panose="020B0604020202020204" pitchFamily="34" charset="0"/>
                          <a:cs typeface="Arial" panose="020B0604020202020204" pitchFamily="34" charset="0"/>
                        </a:rPr>
                        <a:t>Mechanical and electric </a:t>
                      </a:r>
                      <a:r>
                        <a:rPr lang="en-ZA" sz="1100" dirty="0" smtClean="0">
                          <a:effectLst/>
                          <a:latin typeface="Arial" panose="020B0604020202020204" pitchFamily="34" charset="0"/>
                          <a:cs typeface="Arial" panose="020B0604020202020204" pitchFamily="34" charset="0"/>
                        </a:rPr>
                        <a:t>repairs. Implementation of O&amp;M program.</a:t>
                      </a:r>
                      <a:endParaRPr lang="en-ZA" sz="1100" dirty="0">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2"/>
                  </a:ext>
                </a:extLst>
              </a:tr>
              <a:tr h="1393886">
                <a:tc>
                  <a:txBody>
                    <a:body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a:effectLst/>
                          <a:latin typeface="Arial" panose="020B0604020202020204" pitchFamily="34" charset="0"/>
                          <a:cs typeface="Arial" panose="020B0604020202020204" pitchFamily="34" charset="0"/>
                        </a:rPr>
                        <a:t>3</a:t>
                      </a:r>
                      <a:endParaRPr lang="en-ZA" sz="110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Luckhoff</a:t>
                      </a:r>
                      <a:r>
                        <a:rPr lang="en-ZA" sz="1100" dirty="0" smtClean="0">
                          <a:effectLst/>
                          <a:latin typeface="Arial" panose="020B0604020202020204" pitchFamily="34" charset="0"/>
                          <a:ea typeface="Calibri"/>
                          <a:cs typeface="Arial" panose="020B0604020202020204" pitchFamily="34" charset="0"/>
                        </a:rPr>
                        <a:t> – The inlet</a:t>
                      </a:r>
                      <a:r>
                        <a:rPr lang="en-ZA" sz="1100" baseline="0" dirty="0" smtClean="0">
                          <a:effectLst/>
                          <a:latin typeface="Arial" panose="020B0604020202020204" pitchFamily="34" charset="0"/>
                          <a:ea typeface="Calibri"/>
                          <a:cs typeface="Arial" panose="020B0604020202020204" pitchFamily="34" charset="0"/>
                        </a:rPr>
                        <a:t> of the </a:t>
                      </a:r>
                      <a:r>
                        <a:rPr lang="en-ZA" sz="1100" dirty="0" smtClean="0">
                          <a:effectLst/>
                          <a:latin typeface="Arial" panose="020B0604020202020204" pitchFamily="34" charset="0"/>
                          <a:ea typeface="Calibri"/>
                          <a:cs typeface="Arial" panose="020B0604020202020204" pitchFamily="34" charset="0"/>
                        </a:rPr>
                        <a:t>works is vandalised</a:t>
                      </a:r>
                      <a:r>
                        <a:rPr lang="en-ZA" sz="1100" baseline="0" dirty="0" smtClean="0">
                          <a:effectLst/>
                          <a:latin typeface="Arial" panose="020B0604020202020204" pitchFamily="34" charset="0"/>
                          <a:ea typeface="Calibri"/>
                          <a:cs typeface="Arial" panose="020B0604020202020204" pitchFamily="34" charset="0"/>
                        </a:rPr>
                        <a:t> and the oxidation ponds are poorly maintained.</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No Process Controller.</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5090" marR="0" lvl="0" indent="0" algn="l" defTabSz="422041" rtl="0" eaLnBrk="1" fontAlgn="auto" latinLnBrk="0" hangingPunct="1">
                        <a:lnSpc>
                          <a:spcPct val="115000"/>
                        </a:lnSpc>
                        <a:spcBef>
                          <a:spcPts val="0"/>
                        </a:spcBef>
                        <a:spcAft>
                          <a:spcPts val="1000"/>
                        </a:spcAft>
                        <a:buClrTx/>
                        <a:buSzTx/>
                        <a:buFontTx/>
                        <a:buNone/>
                        <a:tabLst/>
                        <a:defRPr/>
                      </a:pPr>
                      <a:r>
                        <a:rPr lang="en-ZA" sz="1100" baseline="0" dirty="0" smtClean="0">
                          <a:effectLst/>
                          <a:latin typeface="Arial" panose="020B0604020202020204" pitchFamily="34" charset="0"/>
                          <a:ea typeface="Calibri"/>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Pollution of environment and possible risk of ground water pollution</a:t>
                      </a:r>
                      <a:r>
                        <a:rPr lang="en-ZA" sz="1100" baseline="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8580" marR="0" indent="0" algn="l" defTabSz="422041"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ea typeface="Calibri"/>
                          <a:cs typeface="Arial" panose="020B0604020202020204" pitchFamily="34" charset="0"/>
                        </a:rPr>
                        <a:t>-</a:t>
                      </a: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Mechanical and electric repair. Ponds to be refurbished and implementation of O&amp;M program by municipality. Appointment of Process Controller is essential.</a:t>
                      </a:r>
                      <a:endParaRPr kumimoji="0" lang="en-ZA" sz="1100" b="0" i="0" u="none" strike="noStrike" kern="120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172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4" y="-25619"/>
            <a:ext cx="8857396" cy="957869"/>
          </a:xfrm>
        </p:spPr>
        <p:txBody>
          <a:bodyPr/>
          <a:lstStyle/>
          <a:p>
            <a:r>
              <a:rPr lang="en-ZA" sz="2800" dirty="0" smtClean="0"/>
              <a:t>XHARIEP DISTRICT</a:t>
            </a:r>
            <a:br>
              <a:rPr lang="en-ZA" sz="2800" dirty="0" smtClean="0"/>
            </a:br>
            <a:r>
              <a:rPr lang="en-ZA" sz="2800" dirty="0" smtClean="0"/>
              <a:t>Failing WWTW and Pump Stations -Cont.</a:t>
            </a:r>
            <a:endParaRPr lang="en-ZA" sz="2800" dirty="0"/>
          </a:p>
        </p:txBody>
      </p:sp>
      <p:graphicFrame>
        <p:nvGraphicFramePr>
          <p:cNvPr id="5" name="Content Placeholder 4"/>
          <p:cNvGraphicFramePr>
            <a:graphicFrameLocks noGrp="1"/>
          </p:cNvGraphicFramePr>
          <p:nvPr>
            <p:ph idx="1"/>
            <p:extLst/>
          </p:nvPr>
        </p:nvGraphicFramePr>
        <p:xfrm>
          <a:off x="-2" y="932251"/>
          <a:ext cx="9144001" cy="4828436"/>
        </p:xfrm>
        <a:graphic>
          <a:graphicData uri="http://schemas.openxmlformats.org/drawingml/2006/table">
            <a:tbl>
              <a:tblPr firstRow="1" bandRow="1">
                <a:tableStyleId>{F5AB1C69-6EDB-4FF4-983F-18BD219EF322}</a:tableStyleId>
              </a:tblPr>
              <a:tblGrid>
                <a:gridCol w="1042890">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7">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59">
                  <a:extLst>
                    <a:ext uri="{9D8B030D-6E8A-4147-A177-3AD203B41FA5}">
                      <a16:colId xmlns="" xmlns:a16="http://schemas.microsoft.com/office/drawing/2014/main" val="20004"/>
                    </a:ext>
                  </a:extLst>
                </a:gridCol>
                <a:gridCol w="1229592">
                  <a:extLst>
                    <a:ext uri="{9D8B030D-6E8A-4147-A177-3AD203B41FA5}">
                      <a16:colId xmlns="" xmlns:a16="http://schemas.microsoft.com/office/drawing/2014/main" val="20005"/>
                    </a:ext>
                  </a:extLst>
                </a:gridCol>
                <a:gridCol w="1860706">
                  <a:extLst>
                    <a:ext uri="{9D8B030D-6E8A-4147-A177-3AD203B41FA5}">
                      <a16:colId xmlns="" xmlns:a16="http://schemas.microsoft.com/office/drawing/2014/main" val="20006"/>
                    </a:ext>
                  </a:extLst>
                </a:gridCol>
              </a:tblGrid>
              <a:tr h="1032120">
                <a:tc>
                  <a:txBody>
                    <a:body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tc>
                <a:tc gridSpan="2">
                  <a:txBody>
                    <a:body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1052928">
                <a:tc>
                  <a:txBody>
                    <a:body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Letsemeng</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Petrusburg</a:t>
                      </a:r>
                      <a:r>
                        <a:rPr lang="en-ZA" sz="1100" baseline="0" dirty="0" smtClean="0">
                          <a:effectLst/>
                          <a:latin typeface="Arial" panose="020B0604020202020204" pitchFamily="34" charset="0"/>
                          <a:ea typeface="Calibri"/>
                          <a:cs typeface="Arial" panose="020B0604020202020204" pitchFamily="34" charset="0"/>
                        </a:rPr>
                        <a:t> – Poorly maintained and operated by municipality. No Process Controller. No disinfection of the final effluent prior discharge.</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environment and possible risk of ground water pollution</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t>
                      </a:r>
                    </a:p>
                  </a:txBody>
                  <a:tcPr marL="0" marR="0" marT="0" marB="0"/>
                </a:tc>
                <a:tc>
                  <a:txBody>
                    <a:body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Ponds</a:t>
                      </a:r>
                      <a:r>
                        <a:rPr lang="en-ZA" sz="1100" baseline="0" dirty="0" smtClean="0">
                          <a:solidFill>
                            <a:schemeClr val="tx1"/>
                          </a:solidFill>
                          <a:effectLst/>
                          <a:latin typeface="Arial" panose="020B0604020202020204" pitchFamily="34" charset="0"/>
                          <a:ea typeface="Calibri"/>
                          <a:cs typeface="Arial" panose="020B0604020202020204" pitchFamily="34" charset="0"/>
                        </a:rPr>
                        <a:t> to be refurbished and implementation of O&amp;M program by municipality. Appointment of Process Controller is essential.</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1"/>
                  </a:ext>
                </a:extLst>
              </a:tr>
              <a:tr h="1052928">
                <a:tc>
                  <a:txBody>
                    <a:body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Mohokare</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Zastron</a:t>
                      </a:r>
                      <a:r>
                        <a:rPr lang="en-ZA" sz="1100" dirty="0" smtClean="0">
                          <a:effectLst/>
                          <a:latin typeface="Arial" panose="020B0604020202020204" pitchFamily="34" charset="0"/>
                          <a:ea typeface="Calibri"/>
                          <a:cs typeface="Arial" panose="020B0604020202020204" pitchFamily="34" charset="0"/>
                        </a:rPr>
                        <a:t> - Ponds are poorly maintained;</a:t>
                      </a:r>
                      <a:r>
                        <a:rPr lang="en-ZA" sz="1100" baseline="0" dirty="0" smtClean="0">
                          <a:effectLst/>
                          <a:latin typeface="Arial" panose="020B0604020202020204" pitchFamily="34" charset="0"/>
                          <a:ea typeface="Calibri"/>
                          <a:cs typeface="Arial" panose="020B0604020202020204" pitchFamily="34" charset="0"/>
                        </a:rPr>
                        <a:t> aged sludge accumulation. Inconsistent disinfection.</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BNR and 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to</a:t>
                      </a:r>
                      <a:r>
                        <a:rPr lang="en-ZA" sz="1100" baseline="0" dirty="0" smtClean="0">
                          <a:effectLst/>
                          <a:latin typeface="Arial" panose="020B0604020202020204" pitchFamily="34" charset="0"/>
                          <a:ea typeface="Calibri"/>
                          <a:cs typeface="Arial" panose="020B0604020202020204" pitchFamily="34" charset="0"/>
                        </a:rPr>
                        <a:t> Montagu Dam</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Non-compliance letters</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tc>
                <a:tc>
                  <a:txBody>
                    <a:bodyPr/>
                    <a:lstStyle/>
                    <a:p>
                      <a:pPr marL="6858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Ponds to be refurbished and implementation of O&amp;M program by municipality. consistent disinfection of final effluent.</a:t>
                      </a:r>
                      <a:endParaRPr lang="en-ZA" sz="1100" dirty="0">
                        <a:solidFill>
                          <a:srgbClr val="0070C0"/>
                        </a:solidFill>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2"/>
                  </a:ext>
                </a:extLst>
              </a:tr>
              <a:tr h="1393886">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Smithfield - The</a:t>
                      </a:r>
                      <a:r>
                        <a:rPr lang="en-ZA" sz="1100" baseline="0" dirty="0" smtClean="0">
                          <a:effectLst/>
                          <a:latin typeface="Arial" panose="020B0604020202020204" pitchFamily="34" charset="0"/>
                          <a:ea typeface="Calibri"/>
                          <a:cs typeface="Arial" panose="020B0604020202020204" pitchFamily="34" charset="0"/>
                        </a:rPr>
                        <a:t> chorine room is 100% non functional. No disinfection of the final effluent. The mixers in the ASS are not operational.</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marL="8509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Activated sludge system and Maturation Ponds </a:t>
                      </a:r>
                    </a:p>
                  </a:txBody>
                  <a:tcPr marL="0" marR="0" marT="0" marB="0"/>
                </a:tc>
                <a:tc>
                  <a:txBody>
                    <a:bodyPr/>
                    <a:lstStyle/>
                    <a:p>
                      <a:pPr marL="8509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Pollution to Caledon River</a:t>
                      </a: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Non-compliance letters</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lang="en-ZA" sz="1100" dirty="0" smtClean="0">
                          <a:solidFill>
                            <a:schemeClr val="tx1"/>
                          </a:solidFill>
                          <a:effectLst/>
                          <a:latin typeface="Arial" panose="020B0604020202020204" pitchFamily="34" charset="0"/>
                          <a:ea typeface="Calibri"/>
                          <a:cs typeface="Arial" panose="020B0604020202020204" pitchFamily="34" charset="0"/>
                        </a:rPr>
                        <a:t>Mechanical</a:t>
                      </a:r>
                      <a:r>
                        <a:rPr lang="en-ZA" sz="1100" baseline="0" dirty="0" smtClean="0">
                          <a:solidFill>
                            <a:schemeClr val="tx1"/>
                          </a:solidFill>
                          <a:effectLst/>
                          <a:latin typeface="Arial" panose="020B0604020202020204" pitchFamily="34" charset="0"/>
                          <a:ea typeface="Calibri"/>
                          <a:cs typeface="Arial" panose="020B0604020202020204" pitchFamily="34" charset="0"/>
                        </a:rPr>
                        <a:t> repair of dosing pumps and mixers. Removal of aged sludge on the PSTs.</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consistent disinfection of final effluent.</a:t>
                      </a:r>
                      <a:endParaRPr kumimoji="0" lang="en-ZA" sz="1100" b="0" i="0" u="none" strike="noStrike" kern="1200" cap="none" spc="0" normalizeH="0" baseline="0" noProof="0" dirty="0" smtClean="0">
                        <a:ln>
                          <a:noFill/>
                        </a:ln>
                        <a:solidFill>
                          <a:srgbClr val="0070C0"/>
                        </a:solidFill>
                        <a:effectLst/>
                        <a:uLnTx/>
                        <a:uFillTx/>
                        <a:latin typeface="Arial" panose="020B0604020202020204" pitchFamily="34" charset="0"/>
                        <a:ea typeface="Calibri"/>
                        <a:cs typeface="Arial" panose="020B0604020202020204" pitchFamily="34" charset="0"/>
                      </a:endParaRPr>
                    </a:p>
                    <a:p>
                      <a:pPr marL="68580">
                        <a:lnSpc>
                          <a:spcPct val="115000"/>
                        </a:lnSpc>
                        <a:spcAft>
                          <a:spcPts val="1000"/>
                        </a:spcAft>
                      </a:pPr>
                      <a:r>
                        <a:rPr lang="en-ZA" sz="1100" baseline="0" dirty="0" smtClean="0">
                          <a:solidFill>
                            <a:schemeClr val="tx1"/>
                          </a:solidFill>
                          <a:effectLst/>
                          <a:latin typeface="Arial" panose="020B0604020202020204" pitchFamily="34" charset="0"/>
                          <a:ea typeface="Calibri"/>
                          <a:cs typeface="Arial" panose="020B0604020202020204" pitchFamily="34" charset="0"/>
                        </a:rPr>
                        <a:t> </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59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06" y="205733"/>
            <a:ext cx="8606118" cy="657691"/>
          </a:xfrm>
          <a:solidFill>
            <a:schemeClr val="bg1"/>
          </a:solidFill>
        </p:spPr>
        <p:txBody>
          <a:bodyPr/>
          <a:lstStyle/>
          <a:p>
            <a:r>
              <a:rPr lang="en-ZA" sz="4000" b="1" dirty="0" smtClean="0"/>
              <a:t>Purpose</a:t>
            </a:r>
            <a:endParaRPr lang="en-ZA" sz="4000" b="1" dirty="0"/>
          </a:p>
        </p:txBody>
      </p:sp>
      <p:sp>
        <p:nvSpPr>
          <p:cNvPr id="3" name="Content Placeholder 2"/>
          <p:cNvSpPr>
            <a:spLocks noGrp="1"/>
          </p:cNvSpPr>
          <p:nvPr>
            <p:ph idx="1"/>
          </p:nvPr>
        </p:nvSpPr>
        <p:spPr>
          <a:xfrm>
            <a:off x="277906" y="2126824"/>
            <a:ext cx="8606118" cy="1899266"/>
          </a:xfrm>
        </p:spPr>
        <p:txBody>
          <a:bodyPr/>
          <a:lstStyle/>
          <a:p>
            <a:pPr marL="0" indent="0" algn="ctr">
              <a:buNone/>
            </a:pPr>
            <a:r>
              <a:rPr lang="en-US" sz="3000" b="1" dirty="0" smtClean="0"/>
              <a:t>To brief the Portfolio Committee on </a:t>
            </a:r>
            <a:r>
              <a:rPr lang="en-US" sz="3000" b="1" dirty="0"/>
              <a:t>the Department of Water and </a:t>
            </a:r>
            <a:r>
              <a:rPr lang="en-US" sz="3000" b="1" dirty="0" smtClean="0"/>
              <a:t>Sanitation’s Free State District Implementation Plan for 2020/21</a:t>
            </a:r>
            <a:endParaRPr lang="en-ZA" sz="3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a:t>
            </a:fld>
            <a:endParaRPr lang="en-US" altLang="en-US" dirty="0">
              <a:solidFill>
                <a:prstClr val="black"/>
              </a:solidFill>
              <a:ea typeface="+mn-ea"/>
            </a:endParaRPr>
          </a:p>
        </p:txBody>
      </p:sp>
    </p:spTree>
    <p:extLst>
      <p:ext uri="{BB962C8B-B14F-4D97-AF65-F5344CB8AC3E}">
        <p14:creationId xmlns:p14="http://schemas.microsoft.com/office/powerpoint/2010/main" val="2829770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4" y="-25619"/>
            <a:ext cx="8857396" cy="934337"/>
          </a:xfrm>
        </p:spPr>
        <p:txBody>
          <a:bodyPr/>
          <a:lstStyle/>
          <a:p>
            <a:r>
              <a:rPr lang="en-ZA" sz="2800" dirty="0" smtClean="0"/>
              <a:t>XHARIEP DISTRICT</a:t>
            </a:r>
            <a:br>
              <a:rPr lang="en-ZA" sz="2800" dirty="0" smtClean="0"/>
            </a:br>
            <a:r>
              <a:rPr lang="en-ZA" sz="2800" dirty="0" smtClean="0"/>
              <a:t>Failing WWTW and Pump Stations – Cont.</a:t>
            </a:r>
            <a:endParaRPr lang="en-ZA" sz="2800" dirty="0"/>
          </a:p>
        </p:txBody>
      </p:sp>
      <p:graphicFrame>
        <p:nvGraphicFramePr>
          <p:cNvPr id="5" name="Content Placeholder 4"/>
          <p:cNvGraphicFramePr>
            <a:graphicFrameLocks noGrp="1"/>
          </p:cNvGraphicFramePr>
          <p:nvPr>
            <p:ph idx="1"/>
            <p:extLst/>
          </p:nvPr>
        </p:nvGraphicFramePr>
        <p:xfrm>
          <a:off x="0" y="908719"/>
          <a:ext cx="9144001" cy="5089607"/>
        </p:xfrm>
        <a:graphic>
          <a:graphicData uri="http://schemas.openxmlformats.org/drawingml/2006/table">
            <a:tbl>
              <a:tblPr firstRow="1" bandRow="1">
                <a:tableStyleId>{F5AB1C69-6EDB-4FF4-983F-18BD219EF322}</a:tableStyleId>
              </a:tblPr>
              <a:tblGrid>
                <a:gridCol w="1042890">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7">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58">
                  <a:extLst>
                    <a:ext uri="{9D8B030D-6E8A-4147-A177-3AD203B41FA5}">
                      <a16:colId xmlns="" xmlns:a16="http://schemas.microsoft.com/office/drawing/2014/main" val="20004"/>
                    </a:ext>
                  </a:extLst>
                </a:gridCol>
                <a:gridCol w="1229591">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709093">
                <a:tc>
                  <a:txBody>
                    <a:body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tc>
                <a:tc gridSpan="2">
                  <a:txBody>
                    <a:body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2600377">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Rouxville</a:t>
                      </a:r>
                      <a:r>
                        <a:rPr lang="en-ZA" sz="1100" dirty="0" smtClean="0">
                          <a:effectLst/>
                          <a:latin typeface="Arial" panose="020B0604020202020204" pitchFamily="34" charset="0"/>
                          <a:ea typeface="Calibri"/>
                          <a:cs typeface="Arial" panose="020B0604020202020204" pitchFamily="34" charset="0"/>
                        </a:rPr>
                        <a:t> - The pump station is</a:t>
                      </a:r>
                      <a:r>
                        <a:rPr lang="en-ZA" sz="1100" baseline="0" dirty="0" smtClean="0">
                          <a:effectLst/>
                          <a:latin typeface="Arial" panose="020B0604020202020204" pitchFamily="34" charset="0"/>
                          <a:ea typeface="Calibri"/>
                          <a:cs typeface="Arial" panose="020B0604020202020204" pitchFamily="34" charset="0"/>
                        </a:rPr>
                        <a:t> poorly maintained and is overloaded by private abattoir waste resulting to continuous spillage that may possibly affect the quality of the raw water dam. The anaerobic and oxidation ponds are poorly maintained. Bio-filter has not been in operation for years.</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Oxidation Ponds with Bio-Filter</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p>
                      <a:pPr marL="8509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Pollution to Caledon River</a:t>
                      </a: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Non-compliance letters</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tc>
                <a:tc>
                  <a:txBody>
                    <a:bodyPr/>
                    <a:lstStyle/>
                    <a:p>
                      <a:pPr marL="68580" marR="0" lvl="0" indent="0" algn="l" defTabSz="422041"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Trade effluent by-laws, Abattoir pre treatment. Municipal inspectors.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Mechanical repair of the bio-filter. Ponds to be refurbished and implementation of O&amp;M program by municipality. Consistent disinfection of final effluent prior discharge. </a:t>
                      </a:r>
                    </a:p>
                  </a:txBody>
                  <a:tcPr marL="0" marR="0" marT="0" marB="0"/>
                </a:tc>
                <a:extLst>
                  <a:ext uri="{0D108BD9-81ED-4DB2-BD59-A6C34878D82A}">
                    <a16:rowId xmlns="" xmlns:a16="http://schemas.microsoft.com/office/drawing/2014/main" val="10007"/>
                  </a:ext>
                </a:extLst>
              </a:tr>
              <a:tr h="1659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Kopanong</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Reddersburg</a:t>
                      </a:r>
                      <a:r>
                        <a:rPr lang="en-ZA" sz="1100" dirty="0" smtClean="0">
                          <a:effectLst/>
                          <a:latin typeface="Arial" panose="020B0604020202020204" pitchFamily="34" charset="0"/>
                          <a:cs typeface="Arial" panose="020B0604020202020204" pitchFamily="34" charset="0"/>
                        </a:rPr>
                        <a:t> – Oxidation ponds are</a:t>
                      </a:r>
                      <a:r>
                        <a:rPr lang="en-ZA" sz="1100" baseline="0" dirty="0" smtClean="0">
                          <a:effectLst/>
                          <a:latin typeface="Arial" panose="020B0604020202020204" pitchFamily="34" charset="0"/>
                          <a:cs typeface="Arial" panose="020B0604020202020204" pitchFamily="34" charset="0"/>
                        </a:rPr>
                        <a:t> </a:t>
                      </a:r>
                      <a:r>
                        <a:rPr lang="en-ZA" sz="1100" baseline="0" dirty="0" err="1" smtClean="0">
                          <a:effectLst/>
                          <a:latin typeface="Arial" panose="020B0604020202020204" pitchFamily="34" charset="0"/>
                          <a:cs typeface="Arial" panose="020B0604020202020204" pitchFamily="34" charset="0"/>
                        </a:rPr>
                        <a:t>acculated</a:t>
                      </a:r>
                      <a:r>
                        <a:rPr lang="en-ZA" sz="1100" baseline="0" dirty="0" smtClean="0">
                          <a:effectLst/>
                          <a:latin typeface="Arial" panose="020B0604020202020204" pitchFamily="34" charset="0"/>
                          <a:cs typeface="Arial" panose="020B0604020202020204" pitchFamily="34" charset="0"/>
                        </a:rPr>
                        <a:t> with sludge.</a:t>
                      </a:r>
                      <a:r>
                        <a:rPr lang="en-ZA" sz="1100" dirty="0" smtClean="0">
                          <a:effectLst/>
                          <a:latin typeface="Arial" panose="020B0604020202020204" pitchFamily="34" charset="0"/>
                          <a:cs typeface="Arial" panose="020B0604020202020204" pitchFamily="34" charset="0"/>
                        </a:rPr>
                        <a:t> Pumps and</a:t>
                      </a:r>
                      <a:r>
                        <a:rPr lang="en-ZA" sz="1100" baseline="0" dirty="0" smtClean="0">
                          <a:effectLst/>
                          <a:latin typeface="Arial" panose="020B0604020202020204" pitchFamily="34" charset="0"/>
                          <a:cs typeface="Arial" panose="020B0604020202020204" pitchFamily="34" charset="0"/>
                        </a:rPr>
                        <a:t> </a:t>
                      </a:r>
                      <a:r>
                        <a:rPr lang="en-ZA" sz="1100" dirty="0" smtClean="0">
                          <a:effectLst/>
                          <a:latin typeface="Arial" panose="020B0604020202020204" pitchFamily="34" charset="0"/>
                          <a:cs typeface="Arial" panose="020B0604020202020204" pitchFamily="34" charset="0"/>
                        </a:rPr>
                        <a:t>chlorine room are</a:t>
                      </a:r>
                      <a:r>
                        <a:rPr lang="en-ZA" sz="1100" baseline="0" dirty="0" smtClean="0">
                          <a:effectLst/>
                          <a:latin typeface="Arial" panose="020B0604020202020204" pitchFamily="34" charset="0"/>
                          <a:cs typeface="Arial" panose="020B0604020202020204" pitchFamily="34" charset="0"/>
                        </a:rPr>
                        <a:t> Vandalized. </a:t>
                      </a:r>
                      <a:endParaRPr lang="en-ZA" sz="1100" dirty="0">
                        <a:effectLst/>
                        <a:latin typeface="Arial" panose="020B0604020202020204" pitchFamily="34" charset="0"/>
                        <a:ea typeface="Calibri"/>
                        <a:cs typeface="Arial" panose="020B0604020202020204" pitchFamily="34" charset="0"/>
                      </a:endParaRPr>
                    </a:p>
                  </a:txBody>
                  <a:tcPr marL="59253" marR="59253"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a:t>
                      </a:r>
                      <a:r>
                        <a:rPr lang="en-ZA" sz="1100" baseline="0" dirty="0" smtClean="0">
                          <a:effectLst/>
                          <a:latin typeface="Arial" panose="020B0604020202020204" pitchFamily="34" charset="0"/>
                          <a:ea typeface="Calibri"/>
                          <a:cs typeface="Arial" panose="020B0604020202020204" pitchFamily="34" charset="0"/>
                        </a:rPr>
                        <a:t> Ponds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a:t>
                      </a:r>
                      <a:r>
                        <a:rPr lang="en-ZA" sz="1100" dirty="0" err="1" smtClean="0">
                          <a:effectLst/>
                          <a:latin typeface="Arial" panose="020B0604020202020204" pitchFamily="34" charset="0"/>
                          <a:cs typeface="Arial" panose="020B0604020202020204" pitchFamily="34" charset="0"/>
                        </a:rPr>
                        <a:t>Riet</a:t>
                      </a:r>
                      <a:r>
                        <a:rPr lang="en-ZA" sz="1100" dirty="0" smtClean="0">
                          <a:effectLst/>
                          <a:latin typeface="Arial" panose="020B0604020202020204" pitchFamily="34" charset="0"/>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a:effectLst/>
                          <a:latin typeface="Arial" panose="020B0604020202020204" pitchFamily="34" charset="0"/>
                          <a:cs typeface="Arial" panose="020B0604020202020204" pitchFamily="34" charset="0"/>
                        </a:rPr>
                        <a:t>Non-compliance letters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of O&amp;M program. Refurbishment of Chlorination room. Security needs to be strengthen due to theft &amp; vandalism.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499738382"/>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593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4" name="Title 1"/>
          <p:cNvSpPr txBox="1">
            <a:spLocks/>
          </p:cNvSpPr>
          <p:nvPr/>
        </p:nvSpPr>
        <p:spPr>
          <a:xfrm>
            <a:off x="467544" y="188640"/>
            <a:ext cx="8229600" cy="981396"/>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Arial" panose="020B0604020202020204" pitchFamily="34" charset="0"/>
                <a:ea typeface="MS PGothic" pitchFamily="34" charset="-128"/>
                <a:cs typeface="Arial" panose="020B0604020202020204" pitchFamily="34"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rPr>
              <a:t>XHARIEP DISTRICT</a:t>
            </a:r>
            <a:br>
              <a:rPr lang="en-ZA" sz="2800" kern="0" dirty="0" smtClean="0">
                <a:solidFill>
                  <a:sysClr val="windowText" lastClr="000000"/>
                </a:solidFill>
              </a:rPr>
            </a:br>
            <a:r>
              <a:rPr lang="en-ZA" sz="2800" kern="0" dirty="0" smtClean="0">
                <a:solidFill>
                  <a:sysClr val="windowText" lastClr="000000"/>
                </a:solidFill>
              </a:rPr>
              <a:t>Failing </a:t>
            </a:r>
            <a:r>
              <a:rPr lang="en-ZA" sz="2800" kern="0" dirty="0" err="1" smtClean="0">
                <a:solidFill>
                  <a:sysClr val="windowText" lastClr="000000"/>
                </a:solidFill>
              </a:rPr>
              <a:t>WWTW</a:t>
            </a:r>
            <a:r>
              <a:rPr lang="en-ZA" sz="2800" kern="0" dirty="0" smtClean="0">
                <a:solidFill>
                  <a:sysClr val="windowText" lastClr="000000"/>
                </a:solidFill>
              </a:rPr>
              <a:t> and Pump Stations – Cont.</a:t>
            </a:r>
            <a:endParaRPr lang="en-ZA" sz="2800" kern="0" dirty="0">
              <a:solidFill>
                <a:sysClr val="windowText" lastClr="00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481807970"/>
              </p:ext>
            </p:extLst>
          </p:nvPr>
        </p:nvGraphicFramePr>
        <p:xfrm>
          <a:off x="83978" y="1170036"/>
          <a:ext cx="8980185" cy="4159187"/>
        </p:xfrm>
        <a:graphic>
          <a:graphicData uri="http://schemas.openxmlformats.org/drawingml/2006/table">
            <a:tbl>
              <a:tblPr firstRow="1" bandRow="1"/>
              <a:tblGrid>
                <a:gridCol w="1024206">
                  <a:extLst>
                    <a:ext uri="{9D8B030D-6E8A-4147-A177-3AD203B41FA5}">
                      <a16:colId xmlns="" xmlns:a16="http://schemas.microsoft.com/office/drawing/2014/main" val="20000"/>
                    </a:ext>
                  </a:extLst>
                </a:gridCol>
                <a:gridCol w="365031">
                  <a:extLst>
                    <a:ext uri="{9D8B030D-6E8A-4147-A177-3AD203B41FA5}">
                      <a16:colId xmlns="" xmlns:a16="http://schemas.microsoft.com/office/drawing/2014/main" val="20001"/>
                    </a:ext>
                  </a:extLst>
                </a:gridCol>
                <a:gridCol w="1979667">
                  <a:extLst>
                    <a:ext uri="{9D8B030D-6E8A-4147-A177-3AD203B41FA5}">
                      <a16:colId xmlns="" xmlns:a16="http://schemas.microsoft.com/office/drawing/2014/main" val="20002"/>
                    </a:ext>
                  </a:extLst>
                </a:gridCol>
                <a:gridCol w="1282889">
                  <a:extLst>
                    <a:ext uri="{9D8B030D-6E8A-4147-A177-3AD203B41FA5}">
                      <a16:colId xmlns="" xmlns:a16="http://schemas.microsoft.com/office/drawing/2014/main" val="20003"/>
                    </a:ext>
                  </a:extLst>
                </a:gridCol>
                <a:gridCol w="1378424">
                  <a:extLst>
                    <a:ext uri="{9D8B030D-6E8A-4147-A177-3AD203B41FA5}">
                      <a16:colId xmlns="" xmlns:a16="http://schemas.microsoft.com/office/drawing/2014/main" val="20004"/>
                    </a:ext>
                  </a:extLst>
                </a:gridCol>
                <a:gridCol w="1122595">
                  <a:extLst>
                    <a:ext uri="{9D8B030D-6E8A-4147-A177-3AD203B41FA5}">
                      <a16:colId xmlns="" xmlns:a16="http://schemas.microsoft.com/office/drawing/2014/main" val="20005"/>
                    </a:ext>
                  </a:extLst>
                </a:gridCol>
                <a:gridCol w="1827373">
                  <a:extLst>
                    <a:ext uri="{9D8B030D-6E8A-4147-A177-3AD203B41FA5}">
                      <a16:colId xmlns="" xmlns:a16="http://schemas.microsoft.com/office/drawing/2014/main" val="20006"/>
                    </a:ext>
                  </a:extLst>
                </a:gridCol>
              </a:tblGrid>
              <a:tr h="4907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2933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Edenburg</a:t>
                      </a:r>
                      <a:r>
                        <a:rPr lang="en-ZA" sz="1100" dirty="0" smtClean="0">
                          <a:effectLst/>
                          <a:latin typeface="Arial" panose="020B0604020202020204" pitchFamily="34" charset="0"/>
                          <a:cs typeface="Arial" panose="020B0604020202020204" pitchFamily="34" charset="0"/>
                        </a:rPr>
                        <a:t> </a:t>
                      </a:r>
                      <a:r>
                        <a:rPr lang="en-ZA" sz="1100" baseline="0" dirty="0" smtClean="0">
                          <a:effectLst/>
                          <a:latin typeface="Arial" panose="020B0604020202020204" pitchFamily="34" charset="0"/>
                          <a:cs typeface="Arial" panose="020B0604020202020204" pitchFamily="34" charset="0"/>
                        </a:rPr>
                        <a:t>-  </a:t>
                      </a:r>
                      <a:r>
                        <a:rPr lang="en-US" sz="1100" baseline="0" dirty="0" smtClean="0">
                          <a:effectLst/>
                          <a:latin typeface="Arial" panose="020B0604020202020204" pitchFamily="34" charset="0"/>
                          <a:cs typeface="Arial" panose="020B0604020202020204" pitchFamily="34" charset="0"/>
                        </a:rPr>
                        <a:t>Works is 100% non functional, Sewerage bypass from the inlet to the stream due to lack of maintenance. Submersible pumps are non-operational.</a:t>
                      </a:r>
                      <a:endParaRPr lang="en-ZA" sz="1100" dirty="0" smtClean="0">
                        <a:effectLst/>
                        <a:latin typeface="Arial" panose="020B0604020202020204" pitchFamily="34" charset="0"/>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Riet</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a:t>
                      </a:r>
                      <a:r>
                        <a:rPr lang="en-ZA" sz="1100" baseline="0" dirty="0" smtClean="0">
                          <a:effectLst/>
                          <a:latin typeface="Arial" panose="020B0604020202020204" pitchFamily="34" charset="0"/>
                          <a:ea typeface="Calibri"/>
                          <a:cs typeface="Arial" panose="020B0604020202020204" pitchFamily="34" charset="0"/>
                        </a:rPr>
                        <a:t>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lang="en-ZA" sz="1100" dirty="0">
                          <a:effectLst/>
                          <a:latin typeface="Arial" panose="020B0604020202020204" pitchFamily="34" charset="0"/>
                          <a:cs typeface="Arial" panose="020B0604020202020204" pitchFamily="34" charset="0"/>
                        </a:rPr>
                        <a:t>Mechanical and electric </a:t>
                      </a:r>
                      <a:r>
                        <a:rPr lang="en-ZA" sz="1100" dirty="0" smtClean="0">
                          <a:effectLst/>
                          <a:latin typeface="Arial" panose="020B0604020202020204" pitchFamily="34" charset="0"/>
                          <a:cs typeface="Arial" panose="020B0604020202020204" pitchFamily="34" charset="0"/>
                        </a:rPr>
                        <a:t>repairs. Implementation of O&amp;M program.</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Refurbishment of Chlorination room.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Security needs to be strengthen due to theft &amp; vandalism</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1054450">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Gariep</a:t>
                      </a:r>
                      <a:r>
                        <a:rPr lang="en-ZA" sz="1100" baseline="0" dirty="0" smtClean="0">
                          <a:effectLst/>
                          <a:latin typeface="Arial" panose="020B0604020202020204" pitchFamily="34" charset="0"/>
                          <a:ea typeface="Calibri"/>
                          <a:cs typeface="Arial" panose="020B0604020202020204" pitchFamily="34" charset="0"/>
                        </a:rPr>
                        <a:t> - </a:t>
                      </a:r>
                      <a:r>
                        <a:rPr lang="en-US" sz="1100" baseline="0" dirty="0" smtClean="0">
                          <a:effectLst/>
                          <a:latin typeface="Arial" panose="020B0604020202020204" pitchFamily="34" charset="0"/>
                          <a:ea typeface="Calibri"/>
                          <a:cs typeface="Arial" panose="020B0604020202020204" pitchFamily="34" charset="0"/>
                        </a:rPr>
                        <a:t>Works is 100% non functional due to lack of maintenance. Bio filter &amp; digester pumps are dysfunctional. </a:t>
                      </a: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Bio-filter</a:t>
                      </a:r>
                      <a:r>
                        <a:rPr lang="en-ZA" sz="1100" baseline="0" dirty="0" smtClean="0">
                          <a:effectLst/>
                          <a:latin typeface="Arial" panose="020B0604020202020204" pitchFamily="34" charset="0"/>
                          <a:ea typeface="Calibri"/>
                          <a:cs typeface="Arial" panose="020B0604020202020204" pitchFamily="34" charset="0"/>
                        </a:rPr>
                        <a:t> and 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environment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a:t>
                      </a:r>
                      <a:r>
                        <a:rPr lang="en-ZA" sz="1100" baseline="0" dirty="0" smtClean="0">
                          <a:effectLst/>
                          <a:latin typeface="Arial" panose="020B0604020202020204" pitchFamily="34" charset="0"/>
                          <a:ea typeface="Calibri"/>
                          <a:cs typeface="Arial" panose="020B0604020202020204" pitchFamily="34" charset="0"/>
                        </a:rPr>
                        <a:t>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Mechanical and electric repairs. Implementation of O&amp;M program. Refurbishment of Chlorination room.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408040960"/>
                  </a:ext>
                </a:extLst>
              </a:tr>
              <a:tr h="1023715">
                <a:tc>
                  <a:txBody>
                    <a:bodyPr/>
                    <a:lstStyle/>
                    <a:p>
                      <a:pPr algn="ctr">
                        <a:lnSpc>
                          <a:spcPct val="115000"/>
                        </a:lnSpc>
                        <a:spcAft>
                          <a:spcPts val="0"/>
                        </a:spcAft>
                      </a:pPr>
                      <a:endParaRPr lang="en-ZA" sz="1100" b="0" dirty="0">
                        <a:solidFill>
                          <a:schemeClr val="tx1"/>
                        </a:solidFill>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Fauriesmith – </a:t>
                      </a:r>
                      <a:r>
                        <a:rPr lang="en-US" sz="1100" dirty="0" smtClean="0">
                          <a:effectLst/>
                          <a:latin typeface="Arial" panose="020B0604020202020204" pitchFamily="34" charset="0"/>
                          <a:ea typeface="Calibri"/>
                          <a:cs typeface="Arial" panose="020B0604020202020204" pitchFamily="34" charset="0"/>
                        </a:rPr>
                        <a:t>Tertiary</a:t>
                      </a:r>
                      <a:r>
                        <a:rPr lang="en-US" sz="1100" baseline="0" dirty="0" smtClean="0">
                          <a:effectLst/>
                          <a:latin typeface="Arial" panose="020B0604020202020204" pitchFamily="34" charset="0"/>
                          <a:ea typeface="Calibri"/>
                          <a:cs typeface="Arial" panose="020B0604020202020204" pitchFamily="34" charset="0"/>
                        </a:rPr>
                        <a:t> pond is leaking</a:t>
                      </a:r>
                      <a:r>
                        <a:rPr lang="en-US" sz="1100" dirty="0" smtClean="0">
                          <a:effectLst/>
                          <a:latin typeface="Arial" panose="020B0604020202020204" pitchFamily="34" charset="0"/>
                          <a:ea typeface="Calibri"/>
                          <a:cs typeface="Arial" panose="020B0604020202020204" pitchFamily="34" charset="0"/>
                        </a:rPr>
                        <a:t>, Pumps &amp; chlorine room are vandalized. No</a:t>
                      </a:r>
                      <a:r>
                        <a:rPr lang="en-US" sz="1100" baseline="0" dirty="0" smtClean="0">
                          <a:effectLst/>
                          <a:latin typeface="Arial" panose="020B0604020202020204" pitchFamily="34" charset="0"/>
                          <a:ea typeface="Calibri"/>
                          <a:cs typeface="Arial" panose="020B0604020202020204" pitchFamily="34" charset="0"/>
                        </a:rPr>
                        <a:t> disinfection of final e</a:t>
                      </a:r>
                      <a:r>
                        <a:rPr lang="en-US" sz="1100" dirty="0" smtClean="0">
                          <a:effectLst/>
                          <a:latin typeface="Arial" panose="020B0604020202020204" pitchFamily="34" charset="0"/>
                          <a:ea typeface="Calibri"/>
                          <a:cs typeface="Arial" panose="020B0604020202020204" pitchFamily="34" charset="0"/>
                        </a:rPr>
                        <a:t>ffluent prior discharge.</a:t>
                      </a: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a:t>
                      </a:r>
                      <a:r>
                        <a:rPr lang="en-ZA" sz="1100" baseline="0" dirty="0" smtClean="0">
                          <a:effectLst/>
                          <a:latin typeface="Arial" panose="020B0604020202020204" pitchFamily="34" charset="0"/>
                          <a:ea typeface="Calibri"/>
                          <a:cs typeface="Arial" panose="020B0604020202020204" pitchFamily="34" charset="0"/>
                        </a:rPr>
                        <a:t> environments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Refurbishments of oxidation ponds.</a:t>
                      </a:r>
                      <a:r>
                        <a:rPr lang="en-ZA" sz="1100" baseline="0" dirty="0" smtClean="0">
                          <a:solidFill>
                            <a:schemeClr val="tx1"/>
                          </a:solidFill>
                          <a:effectLst/>
                          <a:latin typeface="Arial" panose="020B0604020202020204" pitchFamily="34" charset="0"/>
                          <a:ea typeface="Calibri"/>
                          <a:cs typeface="Arial" panose="020B0604020202020204" pitchFamily="34" charset="0"/>
                        </a:rPr>
                        <a:t> Mechanical and electric repairs. Construction of a new chlorine room. </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875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67544" y="-47144"/>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latin typeface="Arial" panose="020B0604020202020204" pitchFamily="34" charset="0"/>
                <a:cs typeface="Arial" panose="020B0604020202020204" pitchFamily="34" charset="0"/>
              </a:rPr>
              <a:t>LEJWELEPUTSWA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a:t>
            </a:r>
            <a:endParaRPr lang="en-ZA" sz="280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788548749"/>
              </p:ext>
            </p:extLst>
          </p:nvPr>
        </p:nvGraphicFramePr>
        <p:xfrm>
          <a:off x="110986" y="838825"/>
          <a:ext cx="8942716" cy="5199039"/>
        </p:xfrm>
        <a:graphic>
          <a:graphicData uri="http://schemas.openxmlformats.org/drawingml/2006/table">
            <a:tbl>
              <a:tblPr firstRow="1" bandRow="1"/>
              <a:tblGrid>
                <a:gridCol w="1019933">
                  <a:extLst>
                    <a:ext uri="{9D8B030D-6E8A-4147-A177-3AD203B41FA5}">
                      <a16:colId xmlns="" xmlns:a16="http://schemas.microsoft.com/office/drawing/2014/main" val="20000"/>
                    </a:ext>
                  </a:extLst>
                </a:gridCol>
                <a:gridCol w="363508">
                  <a:extLst>
                    <a:ext uri="{9D8B030D-6E8A-4147-A177-3AD203B41FA5}">
                      <a16:colId xmlns="" xmlns:a16="http://schemas.microsoft.com/office/drawing/2014/main" val="20001"/>
                    </a:ext>
                  </a:extLst>
                </a:gridCol>
                <a:gridCol w="1849274">
                  <a:extLst>
                    <a:ext uri="{9D8B030D-6E8A-4147-A177-3AD203B41FA5}">
                      <a16:colId xmlns="" xmlns:a16="http://schemas.microsoft.com/office/drawing/2014/main" val="20002"/>
                    </a:ext>
                  </a:extLst>
                </a:gridCol>
                <a:gridCol w="1187356">
                  <a:extLst>
                    <a:ext uri="{9D8B030D-6E8A-4147-A177-3AD203B41FA5}">
                      <a16:colId xmlns="" xmlns:a16="http://schemas.microsoft.com/office/drawing/2014/main" val="20003"/>
                    </a:ext>
                  </a:extLst>
                </a:gridCol>
                <a:gridCol w="1460310">
                  <a:extLst>
                    <a:ext uri="{9D8B030D-6E8A-4147-A177-3AD203B41FA5}">
                      <a16:colId xmlns="" xmlns:a16="http://schemas.microsoft.com/office/drawing/2014/main" val="20004"/>
                    </a:ext>
                  </a:extLst>
                </a:gridCol>
                <a:gridCol w="1242587">
                  <a:extLst>
                    <a:ext uri="{9D8B030D-6E8A-4147-A177-3AD203B41FA5}">
                      <a16:colId xmlns="" xmlns:a16="http://schemas.microsoft.com/office/drawing/2014/main" val="20005"/>
                    </a:ext>
                  </a:extLst>
                </a:gridCol>
                <a:gridCol w="1819748">
                  <a:extLst>
                    <a:ext uri="{9D8B030D-6E8A-4147-A177-3AD203B41FA5}">
                      <a16:colId xmlns="" xmlns:a16="http://schemas.microsoft.com/office/drawing/2014/main" val="20006"/>
                    </a:ext>
                  </a:extLst>
                </a:gridCol>
              </a:tblGrid>
              <a:tr h="8640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604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Matjhabeng LM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Hennenman</a:t>
                      </a:r>
                      <a:r>
                        <a:rPr lang="en-ZA" sz="1100" dirty="0" smtClean="0">
                          <a:effectLst/>
                          <a:latin typeface="Arial" panose="020B0604020202020204" pitchFamily="34" charset="0"/>
                          <a:ea typeface="Calibri"/>
                          <a:cs typeface="Arial" panose="020B0604020202020204" pitchFamily="34" charset="0"/>
                        </a:rPr>
                        <a:t> WWTW – Aging infrastructure resulting</a:t>
                      </a:r>
                      <a:r>
                        <a:rPr lang="en-ZA" sz="1100" baseline="0" dirty="0" smtClean="0">
                          <a:effectLst/>
                          <a:latin typeface="Arial" panose="020B0604020202020204" pitchFamily="34" charset="0"/>
                          <a:ea typeface="Calibri"/>
                          <a:cs typeface="Arial" panose="020B0604020202020204" pitchFamily="34" charset="0"/>
                        </a:rPr>
                        <a:t> to</a:t>
                      </a:r>
                      <a:r>
                        <a:rPr lang="en-ZA" sz="1100" dirty="0" smtClean="0">
                          <a:effectLst/>
                          <a:latin typeface="Arial" panose="020B0604020202020204" pitchFamily="34" charset="0"/>
                          <a:ea typeface="Calibri"/>
                          <a:cs typeface="Arial" panose="020B0604020202020204" pitchFamily="34" charset="0"/>
                        </a:rPr>
                        <a:t> WWQ failures.</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cs typeface="Arial" panose="020B0604020202020204" pitchFamily="34" charset="0"/>
                        </a:rPr>
                        <a:t>Water is abstracted by farmers for irrigation of crops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Refurbishment of WWTW. Municipality</a:t>
                      </a:r>
                      <a:r>
                        <a:rPr lang="en-ZA" sz="1100" baseline="0" dirty="0" smtClean="0">
                          <a:effectLst/>
                          <a:latin typeface="Arial" panose="020B0604020202020204" pitchFamily="34" charset="0"/>
                          <a:ea typeface="Calibri"/>
                          <a:cs typeface="Arial" panose="020B0604020202020204" pitchFamily="34" charset="0"/>
                        </a:rPr>
                        <a:t> to i</a:t>
                      </a:r>
                      <a:r>
                        <a:rPr lang="en-ZA" sz="1100" dirty="0" smtClean="0">
                          <a:effectLst/>
                          <a:latin typeface="Arial" panose="020B0604020202020204" pitchFamily="34" charset="0"/>
                          <a:ea typeface="Calibri"/>
                          <a:cs typeface="Arial" panose="020B0604020202020204" pitchFamily="34" charset="0"/>
                        </a:rPr>
                        <a:t>mplement adequate O&amp;M Manuals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Phomolong</a:t>
                      </a:r>
                      <a:r>
                        <a:rPr lang="en-ZA" sz="1100" dirty="0" smtClean="0">
                          <a:effectLst/>
                          <a:latin typeface="Arial" panose="020B0604020202020204" pitchFamily="34" charset="0"/>
                          <a:cs typeface="Arial" panose="020B0604020202020204" pitchFamily="34" charset="0"/>
                        </a:rPr>
                        <a:t> WWTW – Screw</a:t>
                      </a:r>
                      <a:r>
                        <a:rPr lang="en-ZA" sz="1100" baseline="0" dirty="0" smtClean="0">
                          <a:effectLst/>
                          <a:latin typeface="Arial" panose="020B0604020202020204" pitchFamily="34" charset="0"/>
                          <a:cs typeface="Arial" panose="020B0604020202020204" pitchFamily="34" charset="0"/>
                        </a:rPr>
                        <a:t> pump bearing is broken resulting in sewerage not being able to enter the treatment works.</a:t>
                      </a:r>
                      <a:endParaRPr lang="en-ZA" sz="1100" dirty="0" smtClean="0">
                        <a:effectLst/>
                        <a:latin typeface="Arial" panose="020B0604020202020204" pitchFamily="34" charset="0"/>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cs typeface="Arial" panose="020B0604020202020204" pitchFamily="34" charset="0"/>
                        </a:rPr>
                        <a:t>Water is abstracted by farmers for irrigation of crops.</a:t>
                      </a:r>
                      <a:endParaRPr lang="en-ZA" sz="1100" dirty="0" smtClean="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Urgent</a:t>
                      </a:r>
                      <a:r>
                        <a:rPr lang="en-ZA" sz="1100" baseline="0" dirty="0" smtClean="0">
                          <a:effectLst/>
                          <a:latin typeface="Arial" panose="020B0604020202020204" pitchFamily="34" charset="0"/>
                          <a:ea typeface="Calibri"/>
                          <a:cs typeface="Arial" panose="020B0604020202020204" pitchFamily="34" charset="0"/>
                        </a:rPr>
                        <a:t> repair of screw pump bearing,</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486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Witpan</a:t>
                      </a:r>
                      <a:r>
                        <a:rPr lang="en-ZA" sz="1100" dirty="0" smtClean="0">
                          <a:effectLst/>
                          <a:latin typeface="Arial" panose="020B0604020202020204" pitchFamily="34" charset="0"/>
                          <a:ea typeface="Calibri"/>
                          <a:cs typeface="Arial" panose="020B0604020202020204" pitchFamily="34" charset="0"/>
                        </a:rPr>
                        <a:t> WWTW – Treatment works is</a:t>
                      </a:r>
                      <a:r>
                        <a:rPr lang="en-ZA" sz="1100" baseline="0" dirty="0" smtClean="0">
                          <a:effectLst/>
                          <a:latin typeface="Arial" panose="020B0604020202020204" pitchFamily="34" charset="0"/>
                          <a:ea typeface="Calibri"/>
                          <a:cs typeface="Arial" panose="020B0604020202020204" pitchFamily="34" charset="0"/>
                        </a:rPr>
                        <a:t> over capacitated.</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baseline="0" dirty="0" smtClean="0">
                          <a:effectLst/>
                          <a:latin typeface="Arial" panose="020B0604020202020204" pitchFamily="34" charset="0"/>
                          <a:ea typeface="Calibri"/>
                          <a:cs typeface="Arial" panose="020B0604020202020204" pitchFamily="34" charset="0"/>
                        </a:rPr>
                        <a:t>Pollution of </a:t>
                      </a:r>
                      <a:r>
                        <a:rPr lang="en-ZA" sz="1100" baseline="0" dirty="0" err="1" smtClean="0">
                          <a:effectLst/>
                          <a:latin typeface="Arial" panose="020B0604020202020204" pitchFamily="34" charset="0"/>
                          <a:ea typeface="Calibri"/>
                          <a:cs typeface="Arial" panose="020B0604020202020204" pitchFamily="34" charset="0"/>
                        </a:rPr>
                        <a:t>Witpan</a:t>
                      </a:r>
                      <a:r>
                        <a:rPr lang="en-ZA" sz="1100" baseline="0" dirty="0" smtClean="0">
                          <a:effectLst/>
                          <a:latin typeface="Arial" panose="020B0604020202020204" pitchFamily="34" charset="0"/>
                          <a:ea typeface="Calibri"/>
                          <a:cs typeface="Arial" panose="020B0604020202020204" pitchFamily="34" charset="0"/>
                        </a:rPr>
                        <a:t> pan</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100" dirty="0" smtClean="0">
                          <a:solidFill>
                            <a:schemeClr val="tx1"/>
                          </a:solidFill>
                          <a:effectLst/>
                          <a:latin typeface="Arial" panose="020B0604020202020204" pitchFamily="34" charset="0"/>
                          <a:ea typeface="Calibri"/>
                          <a:cs typeface="Arial" panose="020B0604020202020204" pitchFamily="34" charset="0"/>
                        </a:rPr>
                        <a:t>Refurbishment</a:t>
                      </a:r>
                      <a:r>
                        <a:rPr lang="en-ZA" sz="1100" baseline="0" dirty="0" smtClean="0">
                          <a:solidFill>
                            <a:schemeClr val="tx1"/>
                          </a:solidFill>
                          <a:effectLst/>
                          <a:latin typeface="Arial" panose="020B0604020202020204" pitchFamily="34" charset="0"/>
                          <a:ea typeface="Calibri"/>
                          <a:cs typeface="Arial" panose="020B0604020202020204" pitchFamily="34" charset="0"/>
                        </a:rPr>
                        <a:t> of </a:t>
                      </a:r>
                      <a:r>
                        <a:rPr lang="en-ZA" sz="1100" dirty="0" err="1" smtClean="0">
                          <a:solidFill>
                            <a:schemeClr val="tx1"/>
                          </a:solidFill>
                          <a:effectLst/>
                          <a:latin typeface="Arial" panose="020B0604020202020204" pitchFamily="34" charset="0"/>
                          <a:ea typeface="Calibri"/>
                          <a:cs typeface="Arial" panose="020B0604020202020204" pitchFamily="34" charset="0"/>
                        </a:rPr>
                        <a:t>Thabong</a:t>
                      </a:r>
                      <a:r>
                        <a:rPr lang="en-ZA" sz="1100" baseline="0" dirty="0" smtClean="0">
                          <a:solidFill>
                            <a:schemeClr val="tx1"/>
                          </a:solidFill>
                          <a:effectLst/>
                          <a:latin typeface="Arial" panose="020B0604020202020204" pitchFamily="34" charset="0"/>
                          <a:ea typeface="Calibri"/>
                          <a:cs typeface="Arial" panose="020B0604020202020204" pitchFamily="34" charset="0"/>
                        </a:rPr>
                        <a:t> and </a:t>
                      </a:r>
                      <a:r>
                        <a:rPr lang="en-ZA" sz="1100" baseline="0" dirty="0" err="1" smtClean="0">
                          <a:solidFill>
                            <a:schemeClr val="tx1"/>
                          </a:solidFill>
                          <a:effectLst/>
                          <a:latin typeface="Arial" panose="020B0604020202020204" pitchFamily="34" charset="0"/>
                          <a:ea typeface="Calibri"/>
                          <a:cs typeface="Arial" panose="020B0604020202020204" pitchFamily="34" charset="0"/>
                        </a:rPr>
                        <a:t>Theronia</a:t>
                      </a:r>
                      <a:r>
                        <a:rPr lang="en-ZA" sz="1100" baseline="0" dirty="0" smtClean="0">
                          <a:solidFill>
                            <a:schemeClr val="tx1"/>
                          </a:solidFill>
                          <a:effectLst/>
                          <a:latin typeface="Arial" panose="020B0604020202020204" pitchFamily="34" charset="0"/>
                          <a:ea typeface="Calibri"/>
                          <a:cs typeface="Arial" panose="020B0604020202020204" pitchFamily="34" charset="0"/>
                        </a:rPr>
                        <a:t> treatment works must be prioritised to the relieve pressure on </a:t>
                      </a:r>
                      <a:r>
                        <a:rPr lang="en-ZA" sz="1100" baseline="0" dirty="0" err="1" smtClean="0">
                          <a:solidFill>
                            <a:schemeClr val="tx1"/>
                          </a:solidFill>
                          <a:effectLst/>
                          <a:latin typeface="Arial" panose="020B0604020202020204" pitchFamily="34" charset="0"/>
                          <a:ea typeface="Calibri"/>
                          <a:cs typeface="Arial" panose="020B0604020202020204" pitchFamily="34" charset="0"/>
                        </a:rPr>
                        <a:t>Witpan</a:t>
                      </a:r>
                      <a:r>
                        <a:rPr lang="en-ZA" sz="1100" baseline="0" dirty="0" smtClean="0">
                          <a:solidFill>
                            <a:schemeClr val="tx1"/>
                          </a:solidFill>
                          <a:effectLst/>
                          <a:latin typeface="Arial" panose="020B0604020202020204" pitchFamily="34" charset="0"/>
                          <a:ea typeface="Calibri"/>
                          <a:cs typeface="Arial" panose="020B0604020202020204" pitchFamily="34" charset="0"/>
                        </a:rPr>
                        <a:t> treatment works</a:t>
                      </a:r>
                      <a:r>
                        <a:rPr lang="en-ZA" sz="1100" baseline="0" dirty="0" smtClean="0">
                          <a:solidFill>
                            <a:srgbClr val="0070C0"/>
                          </a:solidFill>
                          <a:effectLst/>
                          <a:latin typeface="Arial" panose="020B0604020202020204" pitchFamily="34" charset="0"/>
                          <a:ea typeface="Calibri"/>
                          <a:cs typeface="Arial" panose="020B0604020202020204" pitchFamily="34" charset="0"/>
                        </a:rPr>
                        <a:t>.</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r h="3193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Thabong</a:t>
                      </a:r>
                      <a:r>
                        <a:rPr lang="en-ZA" sz="1100" dirty="0" smtClean="0">
                          <a:effectLst/>
                          <a:latin typeface="Arial" panose="020B0604020202020204" pitchFamily="34" charset="0"/>
                          <a:ea typeface="Calibri"/>
                          <a:cs typeface="Arial" panose="020B0604020202020204" pitchFamily="34" charset="0"/>
                        </a:rPr>
                        <a:t> WWTW – Entire treatment works has been vandalised and is completely</a:t>
                      </a:r>
                      <a:r>
                        <a:rPr lang="en-ZA" sz="1100" baseline="0" dirty="0" smtClean="0">
                          <a:effectLst/>
                          <a:latin typeface="Arial" panose="020B0604020202020204" pitchFamily="34" charset="0"/>
                          <a:ea typeface="Calibri"/>
                          <a:cs typeface="Arial" panose="020B0604020202020204" pitchFamily="34" charset="0"/>
                        </a:rPr>
                        <a:t> out of operation.</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a:t>
                      </a:r>
                      <a:r>
                        <a:rPr lang="en-ZA" sz="1100" baseline="0" dirty="0" err="1" smtClean="0">
                          <a:effectLst/>
                          <a:latin typeface="Arial" panose="020B0604020202020204" pitchFamily="34" charset="0"/>
                          <a:ea typeface="Calibri"/>
                          <a:cs typeface="Arial" panose="020B0604020202020204" pitchFamily="34" charset="0"/>
                        </a:rPr>
                        <a:t>Witpan</a:t>
                      </a:r>
                      <a:r>
                        <a:rPr lang="en-ZA" sz="1100" baseline="0" dirty="0" smtClean="0">
                          <a:effectLst/>
                          <a:latin typeface="Arial" panose="020B0604020202020204" pitchFamily="34" charset="0"/>
                          <a:ea typeface="Calibri"/>
                          <a:cs typeface="Arial" panose="020B0604020202020204" pitchFamily="34" charset="0"/>
                        </a:rPr>
                        <a:t> pan and </a:t>
                      </a:r>
                      <a:r>
                        <a:rPr lang="en-ZA" sz="1100" baseline="0" dirty="0" err="1" smtClean="0">
                          <a:effectLst/>
                          <a:latin typeface="Arial" panose="020B0604020202020204" pitchFamily="34" charset="0"/>
                          <a:ea typeface="Calibri"/>
                          <a:cs typeface="Arial" panose="020B0604020202020204" pitchFamily="34" charset="0"/>
                        </a:rPr>
                        <a:t>Mostert</a:t>
                      </a:r>
                      <a:r>
                        <a:rPr lang="en-ZA" sz="1100" baseline="0" dirty="0" smtClean="0">
                          <a:effectLst/>
                          <a:latin typeface="Arial" panose="020B0604020202020204" pitchFamily="34" charset="0"/>
                          <a:ea typeface="Calibri"/>
                          <a:cs typeface="Arial" panose="020B0604020202020204" pitchFamily="34" charset="0"/>
                        </a:rPr>
                        <a:t> Channel</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a:lnSpc>
                          <a:spcPct val="115000"/>
                        </a:lnSpc>
                        <a:spcAft>
                          <a:spcPts val="0"/>
                        </a:spcAft>
                      </a:pPr>
                      <a:r>
                        <a:rPr lang="en-ZA" sz="1100" dirty="0" smtClean="0">
                          <a:effectLst/>
                          <a:latin typeface="Arial" panose="020B0604020202020204" pitchFamily="34" charset="0"/>
                          <a:cs typeface="Arial" panose="020B0604020202020204" pitchFamily="34" charset="0"/>
                        </a:rPr>
                        <a:t>Mechanical &amp; electrical repairs for all processes at treatment</a:t>
                      </a:r>
                      <a:r>
                        <a:rPr lang="en-ZA" sz="1100" baseline="0" dirty="0" smtClean="0">
                          <a:effectLst/>
                          <a:latin typeface="Arial" panose="020B0604020202020204" pitchFamily="34" charset="0"/>
                          <a:cs typeface="Arial" panose="020B0604020202020204" pitchFamily="34" charset="0"/>
                        </a:rPr>
                        <a:t> works</a:t>
                      </a:r>
                      <a:r>
                        <a:rPr lang="en-ZA" sz="1100" dirty="0" smtClean="0">
                          <a:effectLst/>
                          <a:latin typeface="Arial" panose="020B0604020202020204" pitchFamily="34" charset="0"/>
                          <a:cs typeface="Arial" panose="020B0604020202020204" pitchFamily="34" charset="0"/>
                        </a:rPr>
                        <a:t>, </a:t>
                      </a:r>
                    </a:p>
                    <a:p>
                      <a:pPr marL="62230">
                        <a:lnSpc>
                          <a:spcPct val="115000"/>
                        </a:lnSpc>
                        <a:spcAft>
                          <a:spcPts val="0"/>
                        </a:spcAft>
                      </a:pPr>
                      <a:r>
                        <a:rPr lang="en-ZA" sz="1100" dirty="0" smtClean="0">
                          <a:effectLst/>
                          <a:latin typeface="Arial" panose="020B0604020202020204" pitchFamily="34" charset="0"/>
                          <a:cs typeface="Arial" panose="020B0604020202020204" pitchFamily="34" charset="0"/>
                        </a:rPr>
                        <a:t>Appointment of Security to prevent vandalism.</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r h="319322">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5</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Kutlwanong</a:t>
                      </a:r>
                      <a:r>
                        <a:rPr lang="en-ZA" sz="1100" dirty="0" smtClean="0">
                          <a:effectLst/>
                          <a:latin typeface="Arial" panose="020B0604020202020204" pitchFamily="34" charset="0"/>
                          <a:ea typeface="Calibri"/>
                          <a:cs typeface="Arial" panose="020B0604020202020204" pitchFamily="34" charset="0"/>
                        </a:rPr>
                        <a:t> WWTW – The works</a:t>
                      </a:r>
                      <a:r>
                        <a:rPr lang="en-ZA" sz="1100" baseline="0" dirty="0" smtClean="0">
                          <a:effectLst/>
                          <a:latin typeface="Arial" panose="020B0604020202020204" pitchFamily="34" charset="0"/>
                          <a:ea typeface="Calibri"/>
                          <a:cs typeface="Arial" panose="020B0604020202020204" pitchFamily="34" charset="0"/>
                        </a:rPr>
                        <a:t> is 100% vandalised (cable theft) and is completely non functional.</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a:t>
                      </a:r>
                      <a:r>
                        <a:rPr lang="en-ZA" sz="1100" dirty="0" err="1" smtClean="0">
                          <a:effectLst/>
                          <a:latin typeface="Arial" panose="020B0604020202020204" pitchFamily="34" charset="0"/>
                          <a:ea typeface="Calibri"/>
                          <a:cs typeface="Arial" panose="020B0604020202020204" pitchFamily="34" charset="0"/>
                        </a:rPr>
                        <a:t>Skoonsspruit</a:t>
                      </a:r>
                      <a:r>
                        <a:rPr lang="en-ZA" sz="1100" baseline="0" dirty="0" smtClean="0">
                          <a:effectLst/>
                          <a:latin typeface="Arial" panose="020B0604020202020204" pitchFamily="34" charset="0"/>
                          <a:ea typeface="Calibri"/>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Electrical repairs</a:t>
                      </a:r>
                      <a:r>
                        <a:rPr lang="en-ZA" sz="1100" baseline="0" dirty="0" smtClean="0">
                          <a:solidFill>
                            <a:schemeClr val="tx1"/>
                          </a:solidFill>
                          <a:effectLst/>
                          <a:latin typeface="Arial" panose="020B0604020202020204" pitchFamily="34" charset="0"/>
                          <a:ea typeface="Calibri"/>
                          <a:cs typeface="Arial" panose="020B0604020202020204" pitchFamily="34" charset="0"/>
                        </a:rPr>
                        <a:t> need to be done and proper security needs to be strengthened to prevent further theft of cables.</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6276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67544" y="7448"/>
            <a:ext cx="8229600" cy="852792"/>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smtClean="0">
                <a:solidFill>
                  <a:sysClr val="windowText" lastClr="000000"/>
                </a:solidFill>
                <a:latin typeface="Arial" panose="020B0604020202020204" pitchFamily="34" charset="0"/>
                <a:cs typeface="Arial" panose="020B0604020202020204" pitchFamily="34" charset="0"/>
              </a:rPr>
              <a:t>LEJWELEPUTSWA DISTRICT</a:t>
            </a:r>
            <a:br>
              <a:rPr lang="en-ZA" sz="2800" kern="0" smtClean="0">
                <a:solidFill>
                  <a:sysClr val="windowText" lastClr="000000"/>
                </a:solidFill>
                <a:latin typeface="Arial" panose="020B0604020202020204" pitchFamily="34" charset="0"/>
                <a:cs typeface="Arial" panose="020B0604020202020204" pitchFamily="34" charset="0"/>
              </a:rPr>
            </a:br>
            <a:r>
              <a:rPr lang="en-ZA" sz="2800" kern="0" smtClean="0">
                <a:solidFill>
                  <a:sysClr val="windowText" lastClr="000000"/>
                </a:solidFill>
                <a:latin typeface="Arial" panose="020B0604020202020204" pitchFamily="34" charset="0"/>
                <a:cs typeface="Arial" panose="020B0604020202020204" pitchFamily="34" charset="0"/>
              </a:rPr>
              <a:t>Failing WWTW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697865980"/>
              </p:ext>
            </p:extLst>
          </p:nvPr>
        </p:nvGraphicFramePr>
        <p:xfrm>
          <a:off x="-1" y="860240"/>
          <a:ext cx="9144001" cy="5062890"/>
        </p:xfrm>
        <a:graphic>
          <a:graphicData uri="http://schemas.openxmlformats.org/drawingml/2006/table">
            <a:tbl>
              <a:tblPr firstRow="1" bandRow="1"/>
              <a:tblGrid>
                <a:gridCol w="1042890">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6">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60">
                  <a:extLst>
                    <a:ext uri="{9D8B030D-6E8A-4147-A177-3AD203B41FA5}">
                      <a16:colId xmlns="" xmlns:a16="http://schemas.microsoft.com/office/drawing/2014/main" val="20004"/>
                    </a:ext>
                  </a:extLst>
                </a:gridCol>
                <a:gridCol w="1229591">
                  <a:extLst>
                    <a:ext uri="{9D8B030D-6E8A-4147-A177-3AD203B41FA5}">
                      <a16:colId xmlns="" xmlns:a16="http://schemas.microsoft.com/office/drawing/2014/main" val="20005"/>
                    </a:ext>
                  </a:extLst>
                </a:gridCol>
                <a:gridCol w="1860707">
                  <a:extLst>
                    <a:ext uri="{9D8B030D-6E8A-4147-A177-3AD203B41FA5}">
                      <a16:colId xmlns="" xmlns:a16="http://schemas.microsoft.com/office/drawing/2014/main" val="20006"/>
                    </a:ext>
                  </a:extLst>
                </a:gridCol>
              </a:tblGrid>
              <a:tr h="8569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9559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Tswelopele LM</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Hoopstad WWTW – </a:t>
                      </a:r>
                      <a:r>
                        <a:rPr lang="en-ZA" sz="1100" baseline="0" dirty="0" smtClean="0">
                          <a:solidFill>
                            <a:schemeClr val="tx1"/>
                          </a:solidFill>
                          <a:effectLst/>
                          <a:latin typeface="Arial" panose="020B0604020202020204" pitchFamily="34" charset="0"/>
                          <a:ea typeface="Calibri"/>
                          <a:cs typeface="Arial" panose="020B0604020202020204" pitchFamily="34" charset="0"/>
                        </a:rPr>
                        <a:t> Settling tanks not in operation due to malfunctioning of a motor.</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vet river – water is abstracted for irrigation of the golf course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Mechanical</a:t>
                      </a:r>
                      <a:r>
                        <a:rPr lang="en-ZA" sz="1100" baseline="0" dirty="0" smtClean="0">
                          <a:solidFill>
                            <a:schemeClr val="tx1"/>
                          </a:solidFill>
                          <a:effectLst/>
                          <a:latin typeface="Arial" panose="020B0604020202020204" pitchFamily="34" charset="0"/>
                          <a:ea typeface="Calibri"/>
                          <a:cs typeface="Arial" panose="020B0604020202020204" pitchFamily="34" charset="0"/>
                        </a:rPr>
                        <a:t> equipments (e.g. motor) must be repaired.</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9559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Masilonyana</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Brandfort</a:t>
                      </a:r>
                      <a:r>
                        <a:rPr lang="en-ZA" sz="1100" dirty="0" smtClean="0">
                          <a:effectLst/>
                          <a:latin typeface="Arial" panose="020B0604020202020204" pitchFamily="34" charset="0"/>
                          <a:cs typeface="Arial" panose="020B0604020202020204" pitchFamily="34" charset="0"/>
                        </a:rPr>
                        <a:t> – Completely</a:t>
                      </a:r>
                      <a:r>
                        <a:rPr lang="en-ZA" sz="1100" baseline="0" dirty="0" smtClean="0">
                          <a:effectLst/>
                          <a:latin typeface="Arial" panose="020B0604020202020204" pitchFamily="34" charset="0"/>
                          <a:cs typeface="Arial" panose="020B0604020202020204" pitchFamily="34" charset="0"/>
                        </a:rPr>
                        <a:t> not functional. Regular pump station failures.</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a:t>
                      </a:r>
                      <a:r>
                        <a:rPr lang="en-ZA" sz="1100" baseline="0" dirty="0" smtClean="0">
                          <a:effectLst/>
                          <a:latin typeface="Arial" panose="020B0604020202020204" pitchFamily="34" charset="0"/>
                          <a:ea typeface="Calibri"/>
                          <a:cs typeface="Arial" panose="020B0604020202020204" pitchFamily="34" charset="0"/>
                        </a:rPr>
                        <a:t> Ponds with PST and bio-filter.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marR="0" lvl="0" indent="0" algn="l" defTabSz="914400" rtl="0" eaLnBrk="1" fontAlgn="auto" latinLnBrk="0" hangingPunct="1">
                        <a:lnSpc>
                          <a:spcPct val="115000"/>
                        </a:lnSpc>
                        <a:spcBef>
                          <a:spcPts val="0"/>
                        </a:spcBef>
                        <a:spcAft>
                          <a:spcPts val="1000"/>
                        </a:spcAft>
                        <a:buClrTx/>
                        <a:buSzTx/>
                        <a:buFontTx/>
                        <a:buNone/>
                        <a:tabLst/>
                        <a:defRPr/>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Modderiet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a:cs typeface="Arial" panose="020B0604020202020204" pitchFamily="34" charset="0"/>
                        </a:rPr>
                        <a:t>Keeromspruit</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River)</a:t>
                      </a:r>
                    </a:p>
                    <a:p>
                      <a:pPr marL="89535">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r>
                        <a:rPr lang="en-US" dirty="0" smtClean="0"/>
                        <a:t>-</a:t>
                      </a:r>
                      <a:endParaRPr lang="en-US" dirty="0"/>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cs typeface="Arial" panose="020B0604020202020204" pitchFamily="34" charset="0"/>
                        </a:rPr>
                        <a:t>Refurbishment of WWTWs and pump station. Ponds needs to be</a:t>
                      </a:r>
                      <a:r>
                        <a:rPr lang="en-ZA" sz="1100" baseline="0" dirty="0" smtClean="0">
                          <a:effectLst/>
                          <a:latin typeface="Arial" panose="020B0604020202020204" pitchFamily="34" charset="0"/>
                          <a:cs typeface="Arial" panose="020B0604020202020204" pitchFamily="34" charset="0"/>
                        </a:rPr>
                        <a:t> refurbished. Implementation of O&amp;M program.</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15294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Winburg</a:t>
                      </a:r>
                      <a:r>
                        <a:rPr lang="en-ZA" sz="1100" dirty="0" smtClean="0">
                          <a:effectLst/>
                          <a:latin typeface="Arial" panose="020B0604020202020204" pitchFamily="34" charset="0"/>
                          <a:cs typeface="Arial" panose="020B0604020202020204" pitchFamily="34" charset="0"/>
                        </a:rPr>
                        <a:t> </a:t>
                      </a:r>
                      <a:r>
                        <a:rPr lang="en-ZA" sz="1100" baseline="0" dirty="0" smtClean="0">
                          <a:effectLst/>
                          <a:latin typeface="Arial" panose="020B0604020202020204" pitchFamily="34" charset="0"/>
                          <a:cs typeface="Arial" panose="020B0604020202020204" pitchFamily="34" charset="0"/>
                        </a:rPr>
                        <a:t>- Pump stations not functional. The works is completely vandalised and not operational. The sewage flow into resources.</a:t>
                      </a:r>
                      <a:endParaRPr lang="en-ZA" sz="1100" dirty="0" smtClean="0">
                        <a:effectLst/>
                        <a:latin typeface="Arial" panose="020B0604020202020204" pitchFamily="34" charset="0"/>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Activated Sludge System</a:t>
                      </a:r>
                    </a:p>
                    <a:p>
                      <a:pPr marL="85090">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Rietfontein</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Dam which is the primary raw water source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Windburg</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WTW. The polluted water is then pumped into </a:t>
                      </a:r>
                      <a:r>
                        <a:rPr kumimoji="0" lang="en-ZA" sz="11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the offshore storage called </a:t>
                      </a:r>
                      <a:r>
                        <a:rPr kumimoji="0" lang="en-ZA" sz="11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Wolwas</a:t>
                      </a:r>
                      <a:r>
                        <a:rPr kumimoji="0" lang="en-ZA" sz="11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1&amp;2</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en-US" dirty="0" smtClean="0"/>
                        <a:t>-</a:t>
                      </a:r>
                      <a:endParaRPr lang="en-US"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cs typeface="Arial" panose="020B0604020202020204" pitchFamily="34" charset="0"/>
                        </a:rPr>
                        <a:t>A project is in place to refurbish the entire plant and pump station.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r h="7647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Theunissen</a:t>
                      </a:r>
                      <a:r>
                        <a:rPr lang="en-ZA" sz="1100" dirty="0" smtClean="0">
                          <a:effectLst/>
                          <a:latin typeface="Arial" panose="020B0604020202020204" pitchFamily="34" charset="0"/>
                          <a:ea typeface="Calibri"/>
                          <a:cs typeface="Arial" panose="020B0604020202020204" pitchFamily="34" charset="0"/>
                        </a:rPr>
                        <a:t> - No chlorination of the final effluent.</a:t>
                      </a:r>
                      <a:r>
                        <a:rPr lang="en-ZA" sz="1100" baseline="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 System</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Discharge into an unknown</a:t>
                      </a:r>
                      <a:r>
                        <a:rPr lang="en-ZA" sz="1100" baseline="0" dirty="0" smtClean="0">
                          <a:solidFill>
                            <a:schemeClr val="tx1"/>
                          </a:solidFill>
                          <a:effectLst/>
                          <a:latin typeface="Arial" panose="020B0604020202020204" pitchFamily="34" charset="0"/>
                          <a:ea typeface="Calibri"/>
                          <a:cs typeface="Arial" panose="020B0604020202020204" pitchFamily="34" charset="0"/>
                        </a:rPr>
                        <a:t> stream  </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r>
                        <a:rPr lang="en-US" dirty="0" smtClean="0"/>
                        <a:t>-</a:t>
                      </a:r>
                      <a:endParaRPr lang="en-US" dirty="0"/>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implementation of O&amp;M program by municipality. consistent in chlorination of effluent.</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16921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67544" y="48392"/>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latin typeface="Arial" panose="020B0604020202020204" pitchFamily="34" charset="0"/>
                <a:cs typeface="Arial" panose="020B0604020202020204" pitchFamily="34" charset="0"/>
              </a:rPr>
              <a:t>LEJWELEPUTSWA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nvPr>
        </p:nvGraphicFramePr>
        <p:xfrm>
          <a:off x="1" y="978113"/>
          <a:ext cx="9143998" cy="5066197"/>
        </p:xfrm>
        <a:graphic>
          <a:graphicData uri="http://schemas.openxmlformats.org/drawingml/2006/table">
            <a:tbl>
              <a:tblPr firstRow="1" bandRow="1"/>
              <a:tblGrid>
                <a:gridCol w="1042889">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6">
                  <a:extLst>
                    <a:ext uri="{9D8B030D-6E8A-4147-A177-3AD203B41FA5}">
                      <a16:colId xmlns="" xmlns:a16="http://schemas.microsoft.com/office/drawing/2014/main" val="20002"/>
                    </a:ext>
                  </a:extLst>
                </a:gridCol>
                <a:gridCol w="1237226">
                  <a:extLst>
                    <a:ext uri="{9D8B030D-6E8A-4147-A177-3AD203B41FA5}">
                      <a16:colId xmlns="" xmlns:a16="http://schemas.microsoft.com/office/drawing/2014/main" val="20003"/>
                    </a:ext>
                  </a:extLst>
                </a:gridCol>
                <a:gridCol w="1766459">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8640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604953">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Verkeerdevlei</a:t>
                      </a:r>
                      <a:r>
                        <a:rPr lang="en-ZA" sz="1100" dirty="0" smtClean="0">
                          <a:effectLst/>
                          <a:latin typeface="Arial" panose="020B0604020202020204" pitchFamily="34" charset="0"/>
                          <a:ea typeface="Calibri"/>
                          <a:cs typeface="Arial" panose="020B0604020202020204" pitchFamily="34" charset="0"/>
                        </a:rPr>
                        <a:t> -</a:t>
                      </a:r>
                      <a:r>
                        <a:rPr lang="en-ZA" sz="1100" baseline="0" dirty="0" smtClean="0">
                          <a:effectLst/>
                          <a:latin typeface="Arial" panose="020B0604020202020204" pitchFamily="34" charset="0"/>
                          <a:ea typeface="Calibri"/>
                          <a:cs typeface="Arial" panose="020B0604020202020204" pitchFamily="34" charset="0"/>
                        </a:rPr>
                        <a:t> Pump station is completely not operational. sewage flows in an area where boreholes are located; affecting the quality of the groundwater.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environment and possible risk of ground water pollution</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en-US" baseline="0" dirty="0" smtClean="0"/>
                        <a:t> </a:t>
                      </a:r>
                      <a:r>
                        <a:rPr lang="en-US" sz="1100" baseline="0" dirty="0" smtClean="0">
                          <a:latin typeface="Arial" panose="020B0604020202020204" pitchFamily="34" charset="0"/>
                          <a:cs typeface="Arial" panose="020B0604020202020204" pitchFamily="34" charset="0"/>
                        </a:rPr>
                        <a:t>-</a:t>
                      </a:r>
                      <a:endParaRPr lang="en-US" dirty="0"/>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Pump station and ponds needs to be refurbished. </a:t>
                      </a:r>
                      <a:r>
                        <a:rPr lang="en-ZA" sz="1100" baseline="0" dirty="0" smtClean="0">
                          <a:solidFill>
                            <a:schemeClr val="tx1"/>
                          </a:solidFill>
                          <a:effectLst/>
                          <a:latin typeface="Arial" panose="020B0604020202020204" pitchFamily="34" charset="0"/>
                          <a:ea typeface="Calibri"/>
                          <a:cs typeface="Arial" panose="020B0604020202020204" pitchFamily="34" charset="0"/>
                        </a:rPr>
                        <a:t>implementation of O&amp;M program by municipality.</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317038422"/>
                  </a:ext>
                </a:extLst>
              </a:tr>
              <a:tr h="604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Tokologo</a:t>
                      </a:r>
                      <a:r>
                        <a:rPr lang="en-ZA" sz="110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Boshof</a:t>
                      </a:r>
                      <a:r>
                        <a:rPr lang="en-ZA" sz="1100" dirty="0" smtClean="0">
                          <a:effectLst/>
                          <a:latin typeface="Arial" panose="020B0604020202020204" pitchFamily="34" charset="0"/>
                          <a:ea typeface="Calibri"/>
                          <a:cs typeface="Arial" panose="020B0604020202020204" pitchFamily="34" charset="0"/>
                        </a:rPr>
                        <a:t> - No</a:t>
                      </a:r>
                      <a:r>
                        <a:rPr lang="en-ZA" sz="1100" baseline="0" dirty="0" smtClean="0">
                          <a:effectLst/>
                          <a:latin typeface="Arial" panose="020B0604020202020204" pitchFamily="34" charset="0"/>
                          <a:ea typeface="Calibri"/>
                          <a:cs typeface="Arial" panose="020B0604020202020204" pitchFamily="34" charset="0"/>
                        </a:rPr>
                        <a:t> </a:t>
                      </a:r>
                      <a:r>
                        <a:rPr lang="en-ZA" sz="1100" dirty="0" smtClean="0">
                          <a:effectLst/>
                          <a:latin typeface="Arial" panose="020B0604020202020204" pitchFamily="34" charset="0"/>
                          <a:ea typeface="Calibri"/>
                          <a:cs typeface="Arial" panose="020B0604020202020204" pitchFamily="34" charset="0"/>
                        </a:rPr>
                        <a:t>groundwater monitoring system in place.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Evaporation pond system</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a:t>
                      </a:r>
                      <a:r>
                        <a:rPr lang="en-ZA" sz="1100" baseline="0" dirty="0" smtClean="0">
                          <a:effectLst/>
                          <a:latin typeface="Arial" panose="020B0604020202020204" pitchFamily="34" charset="0"/>
                          <a:ea typeface="Calibri"/>
                          <a:cs typeface="Arial" panose="020B0604020202020204" pitchFamily="34" charset="0"/>
                        </a:rPr>
                        <a:t> discharge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Monitor groundwater</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100" dirty="0" err="1" smtClean="0">
                          <a:effectLst/>
                          <a:latin typeface="Arial" panose="020B0604020202020204" pitchFamily="34" charset="0"/>
                          <a:ea typeface="Calibri"/>
                          <a:cs typeface="Arial" panose="020B0604020202020204" pitchFamily="34" charset="0"/>
                        </a:rPr>
                        <a:t>Dealsvile</a:t>
                      </a:r>
                      <a:r>
                        <a:rPr lang="en-ZA" sz="1100" dirty="0" smtClean="0">
                          <a:effectLst/>
                          <a:latin typeface="Arial" panose="020B0604020202020204" pitchFamily="34" charset="0"/>
                          <a:ea typeface="Calibri"/>
                          <a:cs typeface="Arial" panose="020B0604020202020204" pitchFamily="34" charset="0"/>
                        </a:rPr>
                        <a:t> - </a:t>
                      </a:r>
                      <a:r>
                        <a:rPr lang="en-ZA" sz="1100" baseline="0" dirty="0" smtClean="0">
                          <a:effectLst/>
                          <a:latin typeface="Arial" panose="020B0604020202020204" pitchFamily="34" charset="0"/>
                          <a:ea typeface="Calibri"/>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 groundwater monitoring system in place.</a:t>
                      </a:r>
                    </a:p>
                    <a:p>
                      <a:pPr>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Evaporation pond system</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 discharge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Monitor groundwater</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b="0" dirty="0" err="1" smtClean="0">
                          <a:solidFill>
                            <a:schemeClr val="tx1"/>
                          </a:solidFill>
                          <a:effectLst/>
                          <a:latin typeface="Arial" panose="020B0604020202020204" pitchFamily="34" charset="0"/>
                          <a:ea typeface="Calibri"/>
                          <a:cs typeface="Arial" panose="020B0604020202020204" pitchFamily="34" charset="0"/>
                        </a:rPr>
                        <a:t>Nala</a:t>
                      </a:r>
                      <a:r>
                        <a:rPr lang="en-ZA" sz="1100" b="0" baseline="0" dirty="0" smtClean="0">
                          <a:solidFill>
                            <a:schemeClr val="tx1"/>
                          </a:solidFill>
                          <a:effectLst/>
                          <a:latin typeface="Arial" panose="020B0604020202020204" pitchFamily="34" charset="0"/>
                          <a:ea typeface="Calibri"/>
                          <a:cs typeface="Arial" panose="020B0604020202020204" pitchFamily="34" charset="0"/>
                        </a:rPr>
                        <a:t> LM</a:t>
                      </a:r>
                      <a:endParaRPr lang="en-ZA" sz="1100" b="0" dirty="0">
                        <a:solidFill>
                          <a:schemeClr val="tx1"/>
                        </a:solidFill>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solidFill>
                            <a:schemeClr val="tx1"/>
                          </a:solidFill>
                          <a:effectLst/>
                          <a:latin typeface="Arial" panose="020B0604020202020204" pitchFamily="34" charset="0"/>
                          <a:ea typeface="Calibri"/>
                          <a:cs typeface="Arial" panose="020B0604020202020204" pitchFamily="34" charset="0"/>
                        </a:rPr>
                        <a:t>1</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solidFill>
                            <a:schemeClr val="tx1"/>
                          </a:solidFill>
                          <a:effectLst/>
                          <a:latin typeface="Arial" panose="020B0604020202020204" pitchFamily="34" charset="0"/>
                          <a:ea typeface="Calibri"/>
                          <a:cs typeface="Arial" panose="020B0604020202020204" pitchFamily="34" charset="0"/>
                        </a:rPr>
                        <a:t>Bothaville</a:t>
                      </a:r>
                      <a:r>
                        <a:rPr lang="en-ZA" sz="1100" dirty="0" smtClean="0">
                          <a:solidFill>
                            <a:schemeClr val="tx1"/>
                          </a:solidFill>
                          <a:effectLst/>
                          <a:latin typeface="Arial" panose="020B0604020202020204" pitchFamily="34" charset="0"/>
                          <a:ea typeface="Calibri"/>
                          <a:cs typeface="Arial" panose="020B0604020202020204" pitchFamily="34" charset="0"/>
                        </a:rPr>
                        <a:t> WWTW – Inadequate disinfection. Non operational of</a:t>
                      </a:r>
                      <a:r>
                        <a:rPr lang="en-ZA" sz="1100" baseline="0" dirty="0" smtClean="0">
                          <a:solidFill>
                            <a:schemeClr val="tx1"/>
                          </a:solidFill>
                          <a:effectLst/>
                          <a:latin typeface="Arial" panose="020B0604020202020204" pitchFamily="34" charset="0"/>
                          <a:ea typeface="Calibri"/>
                          <a:cs typeface="Arial" panose="020B0604020202020204" pitchFamily="34" charset="0"/>
                        </a:rPr>
                        <a:t> </a:t>
                      </a:r>
                      <a:r>
                        <a:rPr lang="en-ZA" sz="1100" dirty="0" smtClean="0">
                          <a:solidFill>
                            <a:schemeClr val="tx1"/>
                          </a:solidFill>
                          <a:effectLst/>
                          <a:latin typeface="Arial" panose="020B0604020202020204" pitchFamily="34" charset="0"/>
                          <a:ea typeface="Calibri"/>
                          <a:cs typeface="Arial" panose="020B0604020202020204" pitchFamily="34" charset="0"/>
                        </a:rPr>
                        <a:t>aerators and mixers.</a:t>
                      </a: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Activated</a:t>
                      </a:r>
                      <a:r>
                        <a:rPr lang="en-ZA" sz="1100" baseline="0" dirty="0" smtClean="0">
                          <a:solidFill>
                            <a:schemeClr val="tx1"/>
                          </a:solidFill>
                          <a:effectLst/>
                          <a:latin typeface="Arial" panose="020B0604020202020204" pitchFamily="34" charset="0"/>
                          <a:ea typeface="Calibri"/>
                          <a:cs typeface="Arial" panose="020B0604020202020204" pitchFamily="34" charset="0"/>
                        </a:rPr>
                        <a:t> Sludge</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Pollution of </a:t>
                      </a:r>
                      <a:r>
                        <a:rPr lang="en-ZA" sz="1100" dirty="0" err="1" smtClean="0">
                          <a:solidFill>
                            <a:schemeClr val="tx1"/>
                          </a:solidFill>
                          <a:effectLst/>
                          <a:latin typeface="Arial" panose="020B0604020202020204" pitchFamily="34" charset="0"/>
                          <a:ea typeface="Calibri"/>
                          <a:cs typeface="Arial" panose="020B0604020202020204" pitchFamily="34" charset="0"/>
                        </a:rPr>
                        <a:t>Vals</a:t>
                      </a:r>
                      <a:r>
                        <a:rPr lang="en-ZA" sz="1100" dirty="0" smtClean="0">
                          <a:solidFill>
                            <a:schemeClr val="tx1"/>
                          </a:solidFill>
                          <a:effectLst/>
                          <a:latin typeface="Arial" panose="020B0604020202020204" pitchFamily="34" charset="0"/>
                          <a:ea typeface="Calibri"/>
                          <a:cs typeface="Arial" panose="020B0604020202020204" pitchFamily="34" charset="0"/>
                        </a:rPr>
                        <a:t> river</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cs typeface="Arial" panose="020B0604020202020204" pitchFamily="34" charset="0"/>
                        </a:rPr>
                        <a:t>Mechanical and electric repairs. Implementation of O&amp;M program.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solidFill>
                            <a:schemeClr val="tx1"/>
                          </a:solidFill>
                          <a:effectLst/>
                          <a:latin typeface="Arial" panose="020B0604020202020204" pitchFamily="34" charset="0"/>
                          <a:ea typeface="Calibri"/>
                          <a:cs typeface="Arial" panose="020B0604020202020204" pitchFamily="34" charset="0"/>
                        </a:rPr>
                        <a:t>2</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solidFill>
                            <a:schemeClr val="tx1"/>
                          </a:solidFill>
                          <a:effectLst/>
                          <a:latin typeface="Arial" panose="020B0604020202020204" pitchFamily="34" charset="0"/>
                          <a:ea typeface="Calibri"/>
                          <a:cs typeface="Arial" panose="020B0604020202020204" pitchFamily="34" charset="0"/>
                        </a:rPr>
                        <a:t>Wesselsbron</a:t>
                      </a:r>
                      <a:r>
                        <a:rPr lang="en-ZA" sz="1100" dirty="0" smtClean="0">
                          <a:solidFill>
                            <a:schemeClr val="tx1"/>
                          </a:solidFill>
                          <a:effectLst/>
                          <a:latin typeface="Arial" panose="020B0604020202020204" pitchFamily="34" charset="0"/>
                          <a:ea typeface="Calibri"/>
                          <a:cs typeface="Arial" panose="020B0604020202020204" pitchFamily="34" charset="0"/>
                        </a:rPr>
                        <a:t> WWTW – the plant is flooded</a:t>
                      </a:r>
                      <a:r>
                        <a:rPr lang="en-ZA" sz="1100" baseline="0" dirty="0" smtClean="0">
                          <a:solidFill>
                            <a:schemeClr val="tx1"/>
                          </a:solidFill>
                          <a:effectLst/>
                          <a:latin typeface="Arial" panose="020B0604020202020204" pitchFamily="34" charset="0"/>
                          <a:ea typeface="Calibri"/>
                          <a:cs typeface="Arial" panose="020B0604020202020204" pitchFamily="34" charset="0"/>
                        </a:rPr>
                        <a:t> and 100% non operational. </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Activated Sludge</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Pollution of Environment and the Community</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Total refurbishment of plant. Implementation of O&amp;M Program.</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06992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305407973"/>
              </p:ext>
            </p:extLst>
          </p:nvPr>
        </p:nvGraphicFramePr>
        <p:xfrm>
          <a:off x="1" y="894730"/>
          <a:ext cx="9143999" cy="4719124"/>
        </p:xfrm>
        <a:graphic>
          <a:graphicData uri="http://schemas.openxmlformats.org/drawingml/2006/table">
            <a:tbl>
              <a:tblPr firstRow="1" bandRow="1"/>
              <a:tblGrid>
                <a:gridCol w="1042890">
                  <a:extLst>
                    <a:ext uri="{9D8B030D-6E8A-4147-A177-3AD203B41FA5}">
                      <a16:colId xmlns="" xmlns:a16="http://schemas.microsoft.com/office/drawing/2014/main" val="20000"/>
                    </a:ext>
                  </a:extLst>
                </a:gridCol>
                <a:gridCol w="371689">
                  <a:extLst>
                    <a:ext uri="{9D8B030D-6E8A-4147-A177-3AD203B41FA5}">
                      <a16:colId xmlns="" xmlns:a16="http://schemas.microsoft.com/office/drawing/2014/main" val="20001"/>
                    </a:ext>
                  </a:extLst>
                </a:gridCol>
                <a:gridCol w="1806292">
                  <a:extLst>
                    <a:ext uri="{9D8B030D-6E8A-4147-A177-3AD203B41FA5}">
                      <a16:colId xmlns="" xmlns:a16="http://schemas.microsoft.com/office/drawing/2014/main" val="20002"/>
                    </a:ext>
                  </a:extLst>
                </a:gridCol>
                <a:gridCol w="1296537">
                  <a:extLst>
                    <a:ext uri="{9D8B030D-6E8A-4147-A177-3AD203B41FA5}">
                      <a16:colId xmlns="" xmlns:a16="http://schemas.microsoft.com/office/drawing/2014/main" val="20003"/>
                    </a:ext>
                  </a:extLst>
                </a:gridCol>
                <a:gridCol w="1536294">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7">
                  <a:extLst>
                    <a:ext uri="{9D8B030D-6E8A-4147-A177-3AD203B41FA5}">
                      <a16:colId xmlns="" xmlns:a16="http://schemas.microsoft.com/office/drawing/2014/main" val="20006"/>
                    </a:ext>
                  </a:extLst>
                </a:gridCol>
              </a:tblGrid>
              <a:tr h="8634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9467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Ngwathe</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cs typeface="Arial" panose="020B0604020202020204" pitchFamily="34" charset="0"/>
                        </a:rPr>
                        <a:t>Parys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Overloaded by private abattoir waste. The PSTs and SSTs are poorly maintained.</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Biological</a:t>
                      </a:r>
                      <a:r>
                        <a:rPr lang="en-ZA" sz="1100" baseline="0" dirty="0" smtClean="0">
                          <a:effectLst/>
                          <a:latin typeface="Arial" panose="020B0604020202020204" pitchFamily="34" charset="0"/>
                          <a:ea typeface="Calibri"/>
                          <a:cs typeface="Arial" panose="020B0604020202020204" pitchFamily="34" charset="0"/>
                        </a:rPr>
                        <a:t> filters.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Vaal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a:effectLst/>
                          <a:latin typeface="Arial" panose="020B0604020202020204" pitchFamily="34" charset="0"/>
                          <a:cs typeface="Arial" panose="020B0604020202020204" pitchFamily="34" charset="0"/>
                        </a:rPr>
                        <a:t>Non-compliance letters</a:t>
                      </a:r>
                      <a:endParaRPr lang="en-ZA" sz="110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a:effectLst/>
                          <a:latin typeface="Arial" panose="020B0604020202020204" pitchFamily="34" charset="0"/>
                          <a:cs typeface="Arial" panose="020B0604020202020204" pitchFamily="34" charset="0"/>
                        </a:rPr>
                        <a:t>Trade effluent by-laws, Abattoir </a:t>
                      </a:r>
                      <a:r>
                        <a:rPr lang="en-ZA" sz="1100" dirty="0" smtClean="0">
                          <a:effectLst/>
                          <a:latin typeface="Arial" panose="020B0604020202020204" pitchFamily="34" charset="0"/>
                          <a:cs typeface="Arial" panose="020B0604020202020204" pitchFamily="34" charset="0"/>
                        </a:rPr>
                        <a:t>pre treatment. Municipal inspectors. Refurbishment of WWTWs. Consistent</a:t>
                      </a:r>
                      <a:r>
                        <a:rPr lang="en-ZA" sz="1100" baseline="0" dirty="0" smtClean="0">
                          <a:effectLst/>
                          <a:latin typeface="Arial" panose="020B0604020202020204" pitchFamily="34" charset="0"/>
                          <a:cs typeface="Arial" panose="020B0604020202020204" pitchFamily="34" charset="0"/>
                        </a:rPr>
                        <a:t> disinfection of final effluent.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7705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a:effectLst/>
                          <a:latin typeface="Arial" panose="020B0604020202020204" pitchFamily="34" charset="0"/>
                          <a:cs typeface="Arial" panose="020B0604020202020204" pitchFamily="34" charset="0"/>
                        </a:rPr>
                        <a:t>2</a:t>
                      </a: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Koppies</a:t>
                      </a:r>
                      <a:r>
                        <a:rPr lang="en-ZA" sz="1100" dirty="0" smtClean="0">
                          <a:effectLst/>
                          <a:latin typeface="Arial" panose="020B0604020202020204" pitchFamily="34" charset="0"/>
                          <a:cs typeface="Arial" panose="020B0604020202020204" pitchFamily="34" charset="0"/>
                        </a:rPr>
                        <a:t> - Malfunctioning</a:t>
                      </a:r>
                      <a:r>
                        <a:rPr lang="en-ZA" sz="1100" baseline="0" dirty="0" smtClean="0">
                          <a:effectLst/>
                          <a:latin typeface="Arial" panose="020B0604020202020204" pitchFamily="34" charset="0"/>
                          <a:cs typeface="Arial" panose="020B0604020202020204" pitchFamily="34" charset="0"/>
                        </a:rPr>
                        <a:t> of aerators and mixers on the ASS. The works receive private abattoir waste. No disinfection of the final effluent.</a:t>
                      </a:r>
                      <a:endParaRPr lang="en-ZA" sz="1100" dirty="0" smtClean="0">
                        <a:effectLst/>
                        <a:latin typeface="Arial" panose="020B0604020202020204" pitchFamily="34" charset="0"/>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r>
                        <a:rPr lang="en-ZA" sz="1100" baseline="0" dirty="0" smtClean="0">
                          <a:effectLst/>
                          <a:latin typeface="Arial" panose="020B0604020202020204" pitchFamily="34" charset="0"/>
                          <a:ea typeface="Calibri"/>
                          <a:cs typeface="Arial" panose="020B0604020202020204" pitchFamily="34" charset="0"/>
                        </a:rPr>
                        <a:t> System.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Renoster</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a:effectLst/>
                          <a:latin typeface="Arial" panose="020B0604020202020204" pitchFamily="34" charset="0"/>
                          <a:cs typeface="Arial" panose="020B0604020202020204" pitchFamily="34" charset="0"/>
                        </a:rPr>
                        <a:t>Non-compliance </a:t>
                      </a:r>
                      <a:r>
                        <a:rPr lang="en-ZA" sz="1100" dirty="0" smtClean="0">
                          <a:effectLst/>
                          <a:latin typeface="Arial" panose="020B0604020202020204" pitchFamily="34" charset="0"/>
                          <a:cs typeface="Arial" panose="020B0604020202020204" pitchFamily="34" charset="0"/>
                        </a:rPr>
                        <a:t>letters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Trade effluent by-laws, Abattoir pre treatment. </a:t>
                      </a:r>
                      <a:r>
                        <a:rPr lang="en-ZA" sz="1100" dirty="0" smtClean="0">
                          <a:effectLst/>
                          <a:latin typeface="Arial" panose="020B0604020202020204" pitchFamily="34" charset="0"/>
                          <a:cs typeface="Arial" panose="020B0604020202020204" pitchFamily="34" charset="0"/>
                        </a:rPr>
                        <a:t>Mechanical </a:t>
                      </a:r>
                      <a:r>
                        <a:rPr lang="en-ZA" sz="1100" dirty="0">
                          <a:effectLst/>
                          <a:latin typeface="Arial" panose="020B0604020202020204" pitchFamily="34" charset="0"/>
                          <a:cs typeface="Arial" panose="020B0604020202020204" pitchFamily="34" charset="0"/>
                        </a:rPr>
                        <a:t>and electric </a:t>
                      </a:r>
                      <a:r>
                        <a:rPr lang="en-ZA" sz="1100" dirty="0" smtClean="0">
                          <a:effectLst/>
                          <a:latin typeface="Arial" panose="020B0604020202020204" pitchFamily="34" charset="0"/>
                          <a:cs typeface="Arial" panose="020B0604020202020204" pitchFamily="34" charset="0"/>
                        </a:rPr>
                        <a:t>repairs. Implementation of O&amp;M program.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Consistent disinfection of final effluent.</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4856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a:effectLst/>
                          <a:latin typeface="Arial" panose="020B0604020202020204" pitchFamily="34" charset="0"/>
                          <a:cs typeface="Arial" panose="020B0604020202020204" pitchFamily="34" charset="0"/>
                        </a:rPr>
                        <a:t>3</a:t>
                      </a: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Heilbron</a:t>
                      </a:r>
                      <a:r>
                        <a:rPr lang="en-ZA" sz="1100" dirty="0" smtClean="0">
                          <a:effectLst/>
                          <a:latin typeface="Arial" panose="020B0604020202020204" pitchFamily="34" charset="0"/>
                          <a:ea typeface="Calibri"/>
                          <a:cs typeface="Arial" panose="020B0604020202020204" pitchFamily="34" charset="0"/>
                        </a:rPr>
                        <a:t> - </a:t>
                      </a:r>
                      <a:r>
                        <a:rPr lang="en-ZA" sz="1100" baseline="0" dirty="0" smtClean="0">
                          <a:effectLst/>
                          <a:latin typeface="Arial" panose="020B0604020202020204" pitchFamily="34" charset="0"/>
                          <a:ea typeface="Calibri"/>
                          <a:cs typeface="Arial" panose="020B0604020202020204" pitchFamily="34" charset="0"/>
                        </a:rPr>
                        <a:t>The </a:t>
                      </a:r>
                      <a:r>
                        <a:rPr lang="en-ZA" sz="1100" dirty="0" smtClean="0">
                          <a:effectLst/>
                          <a:latin typeface="Arial" panose="020B0604020202020204" pitchFamily="34" charset="0"/>
                          <a:ea typeface="Calibri"/>
                          <a:cs typeface="Arial" panose="020B0604020202020204" pitchFamily="34" charset="0"/>
                        </a:rPr>
                        <a:t>automated de-</a:t>
                      </a:r>
                      <a:r>
                        <a:rPr lang="en-ZA" sz="1100" dirty="0" err="1" smtClean="0">
                          <a:effectLst/>
                          <a:latin typeface="Arial" panose="020B0604020202020204" pitchFamily="34" charset="0"/>
                          <a:ea typeface="Calibri"/>
                          <a:cs typeface="Arial" panose="020B0604020202020204" pitchFamily="34" charset="0"/>
                        </a:rPr>
                        <a:t>gritter</a:t>
                      </a:r>
                      <a:r>
                        <a:rPr lang="en-ZA" sz="1100" dirty="0" smtClean="0">
                          <a:effectLst/>
                          <a:latin typeface="Arial" panose="020B0604020202020204" pitchFamily="34" charset="0"/>
                          <a:ea typeface="Calibri"/>
                          <a:cs typeface="Arial" panose="020B0604020202020204" pitchFamily="34" charset="0"/>
                        </a:rPr>
                        <a:t>,</a:t>
                      </a:r>
                      <a:r>
                        <a:rPr lang="en-ZA" sz="1100" baseline="0" dirty="0" smtClean="0">
                          <a:effectLst/>
                          <a:latin typeface="Arial" panose="020B0604020202020204" pitchFamily="34" charset="0"/>
                          <a:ea typeface="Calibri"/>
                          <a:cs typeface="Arial" panose="020B0604020202020204" pitchFamily="34" charset="0"/>
                        </a:rPr>
                        <a:t> aerators, mixers and arm bridge of the SST are not operational resulting to sludge accumulation in the SST. Ponds are dominated by reeds and aged sludge.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Activated Sludge System. </a:t>
                      </a:r>
                    </a:p>
                    <a:p>
                      <a:pPr>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Elandspruit-Water is abstracted for irrigation of </a:t>
                      </a:r>
                      <a:r>
                        <a:rPr lang="en-ZA" sz="1100" dirty="0" smtClean="0">
                          <a:effectLst/>
                          <a:latin typeface="Arial" panose="020B0604020202020204" pitchFamily="34" charset="0"/>
                          <a:ea typeface="Times New Roman" panose="02020603050405020304" pitchFamily="18" charset="0"/>
                        </a:rPr>
                        <a:t>Heilbron Golf club and </a:t>
                      </a:r>
                      <a:r>
                        <a:rPr lang="en-ZA" sz="1100" dirty="0" err="1" smtClean="0">
                          <a:effectLst/>
                          <a:latin typeface="Arial" panose="020B0604020202020204" pitchFamily="34" charset="0"/>
                          <a:ea typeface="Times New Roman" panose="02020603050405020304" pitchFamily="18" charset="0"/>
                        </a:rPr>
                        <a:t>RollBall</a:t>
                      </a:r>
                      <a:r>
                        <a:rPr lang="en-ZA" sz="1100" dirty="0" smtClean="0">
                          <a:effectLst/>
                          <a:latin typeface="Arial" panose="020B0604020202020204" pitchFamily="34" charset="0"/>
                          <a:ea typeface="Times New Roman" panose="02020603050405020304" pitchFamily="18" charset="0"/>
                        </a:rPr>
                        <a:t> Club.</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Non-compliance letters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Prioritisation of mechanical repairs. Ponds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to be refurbished.</a:t>
                      </a:r>
                      <a:endParaRPr lang="en-ZA" sz="1100" dirty="0">
                        <a:solidFill>
                          <a:srgbClr val="0070C0"/>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bl>
          </a:graphicData>
        </a:graphic>
      </p:graphicFrame>
      <p:sp>
        <p:nvSpPr>
          <p:cNvPr id="4" name="Title 1"/>
          <p:cNvSpPr txBox="1">
            <a:spLocks/>
          </p:cNvSpPr>
          <p:nvPr/>
        </p:nvSpPr>
        <p:spPr>
          <a:xfrm>
            <a:off x="467544" y="-2432"/>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smtClean="0">
                <a:solidFill>
                  <a:sysClr val="windowText" lastClr="000000"/>
                </a:solidFill>
                <a:latin typeface="Arial" panose="020B0604020202020204" pitchFamily="34" charset="0"/>
                <a:cs typeface="Arial" panose="020B0604020202020204" pitchFamily="34" charset="0"/>
              </a:rPr>
              <a:t>FEZILE DABI DISTRICT</a:t>
            </a:r>
            <a:br>
              <a:rPr lang="en-ZA" sz="2800" kern="0" smtClean="0">
                <a:solidFill>
                  <a:sysClr val="windowText" lastClr="000000"/>
                </a:solidFill>
                <a:latin typeface="Arial" panose="020B0604020202020204" pitchFamily="34" charset="0"/>
                <a:cs typeface="Arial" panose="020B0604020202020204" pitchFamily="34" charset="0"/>
              </a:rPr>
            </a:br>
            <a:r>
              <a:rPr lang="en-ZA" sz="2800" kern="0" smtClean="0">
                <a:solidFill>
                  <a:sysClr val="windowText" lastClr="000000"/>
                </a:solidFill>
                <a:latin typeface="Arial" panose="020B0604020202020204" pitchFamily="34" charset="0"/>
                <a:cs typeface="Arial" panose="020B0604020202020204" pitchFamily="34" charset="0"/>
              </a:rPr>
              <a:t>Failing WWTW and Pump Stations</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6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nvPr>
        </p:nvGraphicFramePr>
        <p:xfrm>
          <a:off x="1" y="894730"/>
          <a:ext cx="9143999" cy="5231434"/>
        </p:xfrm>
        <a:graphic>
          <a:graphicData uri="http://schemas.openxmlformats.org/drawingml/2006/table">
            <a:tbl>
              <a:tblPr firstRow="1" bandRow="1"/>
              <a:tblGrid>
                <a:gridCol w="1042890">
                  <a:extLst>
                    <a:ext uri="{9D8B030D-6E8A-4147-A177-3AD203B41FA5}">
                      <a16:colId xmlns="" xmlns:a16="http://schemas.microsoft.com/office/drawing/2014/main" val="20000"/>
                    </a:ext>
                  </a:extLst>
                </a:gridCol>
                <a:gridCol w="371689">
                  <a:extLst>
                    <a:ext uri="{9D8B030D-6E8A-4147-A177-3AD203B41FA5}">
                      <a16:colId xmlns="" xmlns:a16="http://schemas.microsoft.com/office/drawing/2014/main" val="20001"/>
                    </a:ext>
                  </a:extLst>
                </a:gridCol>
                <a:gridCol w="1635436">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60">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7">
                  <a:extLst>
                    <a:ext uri="{9D8B030D-6E8A-4147-A177-3AD203B41FA5}">
                      <a16:colId xmlns="" xmlns:a16="http://schemas.microsoft.com/office/drawing/2014/main" val="20006"/>
                    </a:ext>
                  </a:extLst>
                </a:gridCol>
              </a:tblGrid>
              <a:tr h="9571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2137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Vredefort</a:t>
                      </a:r>
                      <a:r>
                        <a:rPr lang="en-ZA" sz="1100" dirty="0" smtClean="0">
                          <a:effectLst/>
                          <a:latin typeface="Arial" panose="020B0604020202020204" pitchFamily="34" charset="0"/>
                          <a:ea typeface="Calibri"/>
                          <a:cs typeface="Arial" panose="020B0604020202020204" pitchFamily="34" charset="0"/>
                        </a:rPr>
                        <a:t> - Continuous</a:t>
                      </a:r>
                      <a:r>
                        <a:rPr lang="en-ZA" sz="1100" baseline="0" dirty="0" smtClean="0">
                          <a:effectLst/>
                          <a:latin typeface="Arial" panose="020B0604020202020204" pitchFamily="34" charset="0"/>
                          <a:ea typeface="Calibri"/>
                          <a:cs typeface="Arial" panose="020B0604020202020204" pitchFamily="34" charset="0"/>
                        </a:rPr>
                        <a:t> malfunctioning of transfer pumps in the mixing tank. holding pond, drying beds, oxidation and maturation ponds are poorly maintained. The works receive private abattoir waste.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2x Aeration tanks and Oxidation Ponds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an unknown tributary stream of</a:t>
                      </a:r>
                      <a:r>
                        <a:rPr lang="en-ZA" sz="1100" baseline="0" dirty="0" smtClean="0">
                          <a:effectLst/>
                          <a:latin typeface="Arial" panose="020B0604020202020204" pitchFamily="34" charset="0"/>
                          <a:ea typeface="Calibri"/>
                          <a:cs typeface="Arial" panose="020B0604020202020204" pitchFamily="34" charset="0"/>
                        </a:rPr>
                        <a:t> Vaal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Non-compliance letters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Maintenance of all</a:t>
                      </a:r>
                      <a:r>
                        <a:rPr lang="en-ZA" sz="1100" baseline="0" dirty="0" smtClean="0">
                          <a:solidFill>
                            <a:schemeClr val="tx1"/>
                          </a:solidFill>
                          <a:effectLst/>
                          <a:latin typeface="Arial" panose="020B0604020202020204" pitchFamily="34" charset="0"/>
                          <a:ea typeface="Calibri"/>
                          <a:cs typeface="Arial" panose="020B0604020202020204" pitchFamily="34" charset="0"/>
                        </a:rPr>
                        <a:t> types of ponds. Mechanical repair. Consistent disinfection of final effluent prior discharge.</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106857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Mafube LM</a:t>
                      </a: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cs typeface="Arial" panose="020B0604020202020204" pitchFamily="34" charset="0"/>
                        </a:rPr>
                        <a:t>Frankfort WWTW – Non-operational bio filters and lack of maintenance of the overall treatment works</a:t>
                      </a: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with biological filters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Wilge</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a:effectLst/>
                          <a:latin typeface="Arial" panose="020B0604020202020204" pitchFamily="34" charset="0"/>
                          <a:cs typeface="Arial" panose="020B0604020202020204" pitchFamily="34" charset="0"/>
                        </a:rPr>
                        <a:t>Mechanical and electric </a:t>
                      </a:r>
                      <a:r>
                        <a:rPr lang="en-ZA" sz="1100" dirty="0" smtClean="0">
                          <a:effectLst/>
                          <a:latin typeface="Arial" panose="020B0604020202020204" pitchFamily="34" charset="0"/>
                          <a:cs typeface="Arial" panose="020B0604020202020204" pitchFamily="34" charset="0"/>
                        </a:rPr>
                        <a:t>repairs of bio-filter and settling tanks. Implementation of proper O&amp;M program.</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1068575">
                <a:tc>
                  <a:txBody>
                    <a:bodyPr/>
                    <a:lstStyle/>
                    <a:p>
                      <a:r>
                        <a:rPr lang="en-US" sz="1100" dirty="0" err="1" smtClean="0">
                          <a:latin typeface="Arial" panose="020B0604020202020204" pitchFamily="34" charset="0"/>
                          <a:cs typeface="Arial" panose="020B0604020202020204" pitchFamily="34" charset="0"/>
                        </a:rPr>
                        <a:t>Moqhaka</a:t>
                      </a:r>
                      <a:r>
                        <a:rPr lang="en-US" sz="1100" baseline="0" dirty="0" smtClean="0">
                          <a:latin typeface="Arial" panose="020B0604020202020204" pitchFamily="34" charset="0"/>
                          <a:cs typeface="Arial" panose="020B0604020202020204" pitchFamily="34" charset="0"/>
                        </a:rPr>
                        <a:t> LM</a:t>
                      </a:r>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p>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Kroonstad WWTW –100%</a:t>
                      </a:r>
                      <a:r>
                        <a:rPr lang="en-ZA" sz="1100" baseline="0" dirty="0" smtClean="0">
                          <a:effectLst/>
                          <a:latin typeface="Arial" panose="020B0604020202020204" pitchFamily="34" charset="0"/>
                          <a:ea typeface="Calibri"/>
                          <a:cs typeface="Arial" panose="020B0604020202020204" pitchFamily="34" charset="0"/>
                        </a:rPr>
                        <a:t> non operational. the inlet area is extremely flooded with water.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a:t>
                      </a:r>
                      <a:r>
                        <a:rPr lang="en-ZA" sz="1100" baseline="0" dirty="0" smtClean="0">
                          <a:effectLst/>
                          <a:latin typeface="Arial" panose="020B0604020202020204" pitchFamily="34" charset="0"/>
                          <a:ea typeface="Calibri"/>
                          <a:cs typeface="Arial" panose="020B0604020202020204" pitchFamily="34" charset="0"/>
                        </a:rPr>
                        <a:t> sludge with bio-filters operating in parallel series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a:t>
                      </a:r>
                      <a:r>
                        <a:rPr lang="en-ZA" sz="1100" dirty="0" err="1" smtClean="0">
                          <a:effectLst/>
                          <a:latin typeface="Arial" panose="020B0604020202020204" pitchFamily="34" charset="0"/>
                          <a:ea typeface="Calibri"/>
                          <a:cs typeface="Arial" panose="020B0604020202020204" pitchFamily="34" charset="0"/>
                        </a:rPr>
                        <a:t>Vals</a:t>
                      </a:r>
                      <a:r>
                        <a:rPr lang="en-ZA" sz="1100" dirty="0" smtClean="0">
                          <a:effectLst/>
                          <a:latin typeface="Arial" panose="020B0604020202020204" pitchFamily="34" charset="0"/>
                          <a:ea typeface="Calibri"/>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Total refurbishment of</a:t>
                      </a:r>
                      <a:r>
                        <a:rPr lang="en-ZA" sz="1100" baseline="0" dirty="0" smtClean="0">
                          <a:solidFill>
                            <a:schemeClr val="tx1"/>
                          </a:solidFill>
                          <a:effectLst/>
                          <a:latin typeface="Arial" panose="020B0604020202020204" pitchFamily="34" charset="0"/>
                          <a:ea typeface="Calibri"/>
                          <a:cs typeface="Arial" panose="020B0604020202020204" pitchFamily="34" charset="0"/>
                        </a:rPr>
                        <a:t> treatment works. Implementation of O&amp;M programme</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bl>
          </a:graphicData>
        </a:graphic>
      </p:graphicFrame>
      <p:sp>
        <p:nvSpPr>
          <p:cNvPr id="4" name="Title 1"/>
          <p:cNvSpPr txBox="1">
            <a:spLocks/>
          </p:cNvSpPr>
          <p:nvPr/>
        </p:nvSpPr>
        <p:spPr>
          <a:xfrm>
            <a:off x="467544" y="-16080"/>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err="1" smtClean="0">
                <a:solidFill>
                  <a:sysClr val="windowText" lastClr="000000"/>
                </a:solidFill>
                <a:latin typeface="Arial" panose="020B0604020202020204" pitchFamily="34" charset="0"/>
                <a:cs typeface="Arial" panose="020B0604020202020204" pitchFamily="34" charset="0"/>
              </a:rPr>
              <a:t>FEZILE</a:t>
            </a:r>
            <a:r>
              <a:rPr lang="en-ZA" sz="2800" kern="0" dirty="0" smtClean="0">
                <a:solidFill>
                  <a:sysClr val="windowText" lastClr="000000"/>
                </a:solidFill>
                <a:latin typeface="Arial" panose="020B0604020202020204" pitchFamily="34" charset="0"/>
                <a:cs typeface="Arial" panose="020B0604020202020204" pitchFamily="34" charset="0"/>
              </a:rPr>
              <a:t> </a:t>
            </a:r>
            <a:r>
              <a:rPr lang="en-ZA" sz="2800" kern="0" dirty="0" err="1" smtClean="0">
                <a:solidFill>
                  <a:sysClr val="windowText" lastClr="000000"/>
                </a:solidFill>
                <a:latin typeface="Arial" panose="020B0604020202020204" pitchFamily="34" charset="0"/>
                <a:cs typeface="Arial" panose="020B0604020202020204" pitchFamily="34" charset="0"/>
              </a:rPr>
              <a:t>DABI</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09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nvPr>
        </p:nvGraphicFramePr>
        <p:xfrm>
          <a:off x="0" y="875065"/>
          <a:ext cx="9144001" cy="5251097"/>
        </p:xfrm>
        <a:graphic>
          <a:graphicData uri="http://schemas.openxmlformats.org/drawingml/2006/table">
            <a:tbl>
              <a:tblPr firstRow="1" bandRow="1"/>
              <a:tblGrid>
                <a:gridCol w="1042889">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7">
                  <a:extLst>
                    <a:ext uri="{9D8B030D-6E8A-4147-A177-3AD203B41FA5}">
                      <a16:colId xmlns="" xmlns:a16="http://schemas.microsoft.com/office/drawing/2014/main" val="20002"/>
                    </a:ext>
                  </a:extLst>
                </a:gridCol>
                <a:gridCol w="1237227">
                  <a:extLst>
                    <a:ext uri="{9D8B030D-6E8A-4147-A177-3AD203B41FA5}">
                      <a16:colId xmlns="" xmlns:a16="http://schemas.microsoft.com/office/drawing/2014/main" val="20003"/>
                    </a:ext>
                  </a:extLst>
                </a:gridCol>
                <a:gridCol w="1766460">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10462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635233">
                <a:tc>
                  <a:txBody>
                    <a:bodyPr/>
                    <a:lstStyle/>
                    <a:p>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Steynsrus</a:t>
                      </a:r>
                      <a:r>
                        <a:rPr lang="en-ZA" sz="1100" dirty="0" smtClean="0">
                          <a:effectLst/>
                          <a:latin typeface="Arial" panose="020B0604020202020204" pitchFamily="34" charset="0"/>
                          <a:ea typeface="Calibri"/>
                          <a:cs typeface="Arial" panose="020B0604020202020204" pitchFamily="34" charset="0"/>
                        </a:rPr>
                        <a:t> WWTW – uses</a:t>
                      </a:r>
                      <a:r>
                        <a:rPr lang="en-ZA" sz="1100" baseline="0" dirty="0" smtClean="0">
                          <a:effectLst/>
                          <a:latin typeface="Arial" panose="020B0604020202020204" pitchFamily="34" charset="0"/>
                          <a:ea typeface="Calibri"/>
                          <a:cs typeface="Arial" panose="020B0604020202020204" pitchFamily="34" charset="0"/>
                        </a:rPr>
                        <a:t> </a:t>
                      </a:r>
                      <a:r>
                        <a:rPr lang="en-ZA" sz="1100" dirty="0" smtClean="0">
                          <a:effectLst/>
                          <a:latin typeface="Arial" panose="020B0604020202020204" pitchFamily="34" charset="0"/>
                          <a:ea typeface="Calibri"/>
                          <a:cs typeface="Arial" panose="020B0604020202020204" pitchFamily="34" charset="0"/>
                        </a:rPr>
                        <a:t>Pond system that</a:t>
                      </a:r>
                      <a:r>
                        <a:rPr lang="en-ZA" sz="1100" baseline="0" dirty="0" smtClean="0">
                          <a:effectLst/>
                          <a:latin typeface="Arial" panose="020B0604020202020204" pitchFamily="34" charset="0"/>
                          <a:ea typeface="Calibri"/>
                          <a:cs typeface="Arial" panose="020B0604020202020204" pitchFamily="34" charset="0"/>
                        </a:rPr>
                        <a:t> are currently overflowing  to the environment. The overflowing effluent is not disinfected.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Pond system</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a:t>
                      </a:r>
                      <a:r>
                        <a:rPr lang="en-ZA" sz="1100" dirty="0" err="1" smtClean="0">
                          <a:effectLst/>
                          <a:latin typeface="Arial" panose="020B0604020202020204" pitchFamily="34" charset="0"/>
                          <a:ea typeface="Calibri"/>
                          <a:cs typeface="Arial" panose="020B0604020202020204" pitchFamily="34" charset="0"/>
                        </a:rPr>
                        <a:t>Vals</a:t>
                      </a:r>
                      <a:r>
                        <a:rPr lang="en-ZA" sz="1100" dirty="0" smtClean="0">
                          <a:effectLst/>
                          <a:latin typeface="Arial" panose="020B0604020202020204" pitchFamily="34" charset="0"/>
                          <a:ea typeface="Calibri"/>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Complete the upgrade of the plant in order for adequate disinfection to take place.</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r h="14016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Metsimaholo LM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Oranjeville</a:t>
                      </a:r>
                      <a:r>
                        <a:rPr lang="en-ZA" sz="1100" dirty="0" smtClean="0">
                          <a:effectLst/>
                          <a:latin typeface="Arial" panose="020B0604020202020204" pitchFamily="34" charset="0"/>
                          <a:ea typeface="Calibri"/>
                          <a:cs typeface="Arial" panose="020B0604020202020204" pitchFamily="34" charset="0"/>
                        </a:rPr>
                        <a:t> WWTW – Entire plant</a:t>
                      </a:r>
                      <a:r>
                        <a:rPr lang="en-ZA" sz="1100" baseline="0" dirty="0" smtClean="0">
                          <a:effectLst/>
                          <a:latin typeface="Arial" panose="020B0604020202020204" pitchFamily="34" charset="0"/>
                          <a:ea typeface="Calibri"/>
                          <a:cs typeface="Arial" panose="020B0604020202020204" pitchFamily="34" charset="0"/>
                        </a:rPr>
                        <a:t> is not operational. No disinfection taking place.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 system with bio-filter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a:t>
                      </a:r>
                      <a:r>
                        <a:rPr lang="en-ZA" sz="1100" baseline="0" dirty="0" smtClean="0">
                          <a:effectLst/>
                          <a:latin typeface="Arial" panose="020B0604020202020204" pitchFamily="34" charset="0"/>
                          <a:ea typeface="Calibri"/>
                          <a:cs typeface="Arial" panose="020B0604020202020204" pitchFamily="34" charset="0"/>
                        </a:rPr>
                        <a:t> Vaal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ea typeface="Calibri"/>
                          <a:cs typeface="Arial" panose="020B0604020202020204" pitchFamily="34" charset="0"/>
                        </a:rPr>
                        <a:t>Total refurbishment of treatment works. Implementation of O&amp;M Program. Consistent disinfection of the final</a:t>
                      </a:r>
                      <a:r>
                        <a:rPr lang="en-ZA" sz="1100" baseline="0" dirty="0" smtClean="0">
                          <a:effectLst/>
                          <a:latin typeface="Arial" panose="020B0604020202020204" pitchFamily="34" charset="0"/>
                          <a:ea typeface="Calibri"/>
                          <a:cs typeface="Arial" panose="020B0604020202020204" pitchFamily="34" charset="0"/>
                        </a:rPr>
                        <a:t> effluent prior discharge.</a:t>
                      </a:r>
                      <a:endParaRPr lang="en-ZA" sz="1100" dirty="0" smtClean="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r h="11680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Deneysville</a:t>
                      </a:r>
                      <a:r>
                        <a:rPr lang="en-ZA" sz="1100" dirty="0" smtClean="0">
                          <a:effectLst/>
                          <a:latin typeface="Arial" panose="020B0604020202020204" pitchFamily="34" charset="0"/>
                          <a:ea typeface="Calibri"/>
                          <a:cs typeface="Arial" panose="020B0604020202020204" pitchFamily="34" charset="0"/>
                        </a:rPr>
                        <a:t> WWTW – The</a:t>
                      </a:r>
                      <a:r>
                        <a:rPr lang="en-ZA" sz="1100" baseline="0" dirty="0" smtClean="0">
                          <a:effectLst/>
                          <a:latin typeface="Arial" panose="020B0604020202020204" pitchFamily="34" charset="0"/>
                          <a:ea typeface="Calibri"/>
                          <a:cs typeface="Arial" panose="020B0604020202020204" pitchFamily="34" charset="0"/>
                        </a:rPr>
                        <a:t> </a:t>
                      </a:r>
                      <a:r>
                        <a:rPr lang="en-ZA" sz="1100" dirty="0" smtClean="0">
                          <a:effectLst/>
                          <a:latin typeface="Arial" panose="020B0604020202020204" pitchFamily="34" charset="0"/>
                          <a:ea typeface="Calibri"/>
                          <a:cs typeface="Arial" panose="020B0604020202020204" pitchFamily="34" charset="0"/>
                        </a:rPr>
                        <a:t>Plant is over capacitated. Bio-filters are not operational</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ea typeface="Calibri"/>
                          <a:cs typeface="Arial" panose="020B0604020202020204" pitchFamily="34" charset="0"/>
                        </a:rPr>
                        <a:t>Oxidation pond system with bio-filter</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Vaal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Repairing of electrical and mechanical</a:t>
                      </a:r>
                      <a:r>
                        <a:rPr lang="en-ZA" sz="1100" baseline="0" dirty="0" smtClean="0">
                          <a:solidFill>
                            <a:schemeClr val="tx1"/>
                          </a:solidFill>
                          <a:effectLst/>
                          <a:latin typeface="Arial" panose="020B0604020202020204" pitchFamily="34" charset="0"/>
                          <a:ea typeface="Calibri"/>
                          <a:cs typeface="Arial" panose="020B0604020202020204" pitchFamily="34" charset="0"/>
                        </a:rPr>
                        <a:t> failures. Awaiting contractor to complete the extension of the plant. </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5"/>
                  </a:ext>
                </a:extLst>
              </a:tr>
            </a:tbl>
          </a:graphicData>
        </a:graphic>
      </p:graphicFrame>
      <p:sp>
        <p:nvSpPr>
          <p:cNvPr id="4" name="Title 1"/>
          <p:cNvSpPr txBox="1">
            <a:spLocks/>
          </p:cNvSpPr>
          <p:nvPr/>
        </p:nvSpPr>
        <p:spPr>
          <a:xfrm>
            <a:off x="467544" y="-22096"/>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err="1" smtClean="0">
                <a:solidFill>
                  <a:sysClr val="windowText" lastClr="000000"/>
                </a:solidFill>
                <a:latin typeface="Arial" panose="020B0604020202020204" pitchFamily="34" charset="0"/>
                <a:cs typeface="Arial" panose="020B0604020202020204" pitchFamily="34" charset="0"/>
              </a:rPr>
              <a:t>FEZILE</a:t>
            </a:r>
            <a:r>
              <a:rPr lang="en-ZA" sz="2800" kern="0" dirty="0" smtClean="0">
                <a:solidFill>
                  <a:sysClr val="windowText" lastClr="000000"/>
                </a:solidFill>
                <a:latin typeface="Arial" panose="020B0604020202020204" pitchFamily="34" charset="0"/>
                <a:cs typeface="Arial" panose="020B0604020202020204" pitchFamily="34" charset="0"/>
              </a:rPr>
              <a:t> </a:t>
            </a:r>
            <a:r>
              <a:rPr lang="en-ZA" sz="2800" kern="0" dirty="0" err="1" smtClean="0">
                <a:solidFill>
                  <a:sysClr val="windowText" lastClr="000000"/>
                </a:solidFill>
                <a:latin typeface="Arial" panose="020B0604020202020204" pitchFamily="34" charset="0"/>
                <a:cs typeface="Arial" panose="020B0604020202020204" pitchFamily="34" charset="0"/>
              </a:rPr>
              <a:t>DABI</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4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57200" y="98896"/>
            <a:ext cx="8229600" cy="778098"/>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sz="2800" kern="0" smtClean="0">
                <a:solidFill>
                  <a:sysClr val="windowText" lastClr="000000"/>
                </a:solidFill>
                <a:latin typeface="Arial" panose="020B0604020202020204" pitchFamily="34" charset="0"/>
                <a:cs typeface="Arial" panose="020B0604020202020204" pitchFamily="34" charset="0"/>
              </a:rPr>
              <a:t>THABO MOFUTSANYANA DISTRICT</a:t>
            </a:r>
            <a:br>
              <a:rPr lang="en-ZA" sz="2800" kern="0" smtClean="0">
                <a:solidFill>
                  <a:sysClr val="windowText" lastClr="000000"/>
                </a:solidFill>
                <a:latin typeface="Arial" panose="020B0604020202020204" pitchFamily="34" charset="0"/>
                <a:cs typeface="Arial" panose="020B0604020202020204" pitchFamily="34" charset="0"/>
              </a:rPr>
            </a:br>
            <a:r>
              <a:rPr lang="en-ZA" sz="2800" kern="0" smtClean="0">
                <a:solidFill>
                  <a:sysClr val="windowText" lastClr="000000"/>
                </a:solidFill>
                <a:latin typeface="Arial" panose="020B0604020202020204" pitchFamily="34" charset="0"/>
                <a:cs typeface="Arial" panose="020B0604020202020204" pitchFamily="34" charset="0"/>
              </a:rPr>
              <a:t>Failing WWTW and Pump Stations</a:t>
            </a:r>
            <a:endParaRPr lang="en-US" sz="2800" dirty="0">
              <a:latin typeface="Arial" panose="020B0604020202020204" pitchFamily="34" charset="0"/>
              <a:cs typeface="Arial" panose="020B0604020202020204" pitchFamily="34" charset="0"/>
            </a:endParaRPr>
          </a:p>
        </p:txBody>
      </p:sp>
      <p:graphicFrame>
        <p:nvGraphicFramePr>
          <p:cNvPr id="4" name="Content Placeholder 7"/>
          <p:cNvGraphicFramePr>
            <a:graphicFrameLocks/>
          </p:cNvGraphicFramePr>
          <p:nvPr>
            <p:extLst/>
          </p:nvPr>
        </p:nvGraphicFramePr>
        <p:xfrm>
          <a:off x="1" y="1052736"/>
          <a:ext cx="9143999" cy="4680521"/>
        </p:xfrm>
        <a:graphic>
          <a:graphicData uri="http://schemas.openxmlformats.org/drawingml/2006/table">
            <a:tbl>
              <a:tblPr firstRow="1" bandRow="1">
                <a:tableStyleId>{F5AB1C69-6EDB-4FF4-983F-18BD219EF322}</a:tableStyleId>
              </a:tblPr>
              <a:tblGrid>
                <a:gridCol w="892100">
                  <a:extLst>
                    <a:ext uri="{9D8B030D-6E8A-4147-A177-3AD203B41FA5}">
                      <a16:colId xmlns="" xmlns:a16="http://schemas.microsoft.com/office/drawing/2014/main" val="2800281301"/>
                    </a:ext>
                  </a:extLst>
                </a:gridCol>
                <a:gridCol w="446048">
                  <a:extLst>
                    <a:ext uri="{9D8B030D-6E8A-4147-A177-3AD203B41FA5}">
                      <a16:colId xmlns="" xmlns:a16="http://schemas.microsoft.com/office/drawing/2014/main" val="2901921985"/>
                    </a:ext>
                  </a:extLst>
                </a:gridCol>
                <a:gridCol w="1858536">
                  <a:extLst>
                    <a:ext uri="{9D8B030D-6E8A-4147-A177-3AD203B41FA5}">
                      <a16:colId xmlns="" xmlns:a16="http://schemas.microsoft.com/office/drawing/2014/main" val="2083822114"/>
                    </a:ext>
                  </a:extLst>
                </a:gridCol>
                <a:gridCol w="1263805">
                  <a:extLst>
                    <a:ext uri="{9D8B030D-6E8A-4147-A177-3AD203B41FA5}">
                      <a16:colId xmlns="" xmlns:a16="http://schemas.microsoft.com/office/drawing/2014/main" val="2850127129"/>
                    </a:ext>
                  </a:extLst>
                </a:gridCol>
                <a:gridCol w="1709854">
                  <a:extLst>
                    <a:ext uri="{9D8B030D-6E8A-4147-A177-3AD203B41FA5}">
                      <a16:colId xmlns="" xmlns:a16="http://schemas.microsoft.com/office/drawing/2014/main" val="4007867602"/>
                    </a:ext>
                  </a:extLst>
                </a:gridCol>
                <a:gridCol w="1486828">
                  <a:extLst>
                    <a:ext uri="{9D8B030D-6E8A-4147-A177-3AD203B41FA5}">
                      <a16:colId xmlns="" xmlns:a16="http://schemas.microsoft.com/office/drawing/2014/main" val="31522639"/>
                    </a:ext>
                  </a:extLst>
                </a:gridCol>
                <a:gridCol w="1486828">
                  <a:extLst>
                    <a:ext uri="{9D8B030D-6E8A-4147-A177-3AD203B41FA5}">
                      <a16:colId xmlns="" xmlns:a16="http://schemas.microsoft.com/office/drawing/2014/main" val="535592655"/>
                    </a:ext>
                  </a:extLst>
                </a:gridCol>
              </a:tblGrid>
              <a:tr h="12747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250849819"/>
                  </a:ext>
                </a:extLst>
              </a:tr>
              <a:tr h="1420500">
                <a:tc>
                  <a:txBody>
                    <a:bodyPr/>
                    <a:lstStyle/>
                    <a:p>
                      <a:pPr algn="l"/>
                      <a:r>
                        <a:rPr lang="en-US" sz="1100" dirty="0" smtClean="0">
                          <a:latin typeface="Arial" panose="020B0604020202020204" pitchFamily="34" charset="0"/>
                          <a:cs typeface="Arial" panose="020B0604020202020204" pitchFamily="34" charset="0"/>
                        </a:rPr>
                        <a:t>Nketoana</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Reitz - The</a:t>
                      </a:r>
                      <a:r>
                        <a:rPr lang="en-US" sz="1100" baseline="0" dirty="0" smtClean="0">
                          <a:latin typeface="Arial" panose="020B0604020202020204" pitchFamily="34" charset="0"/>
                          <a:cs typeface="Arial" panose="020B0604020202020204" pitchFamily="34" charset="0"/>
                        </a:rPr>
                        <a:t> works is over capacitated and receives wastewater from abattoir. Aerators, automated de-</a:t>
                      </a:r>
                      <a:r>
                        <a:rPr lang="en-US" sz="1100" baseline="0" dirty="0" err="1" smtClean="0">
                          <a:latin typeface="Arial" panose="020B0604020202020204" pitchFamily="34" charset="0"/>
                          <a:cs typeface="Arial" panose="020B0604020202020204" pitchFamily="34" charset="0"/>
                        </a:rPr>
                        <a:t>gritter</a:t>
                      </a:r>
                      <a:r>
                        <a:rPr lang="en-US" sz="1100" baseline="0" dirty="0" smtClean="0">
                          <a:latin typeface="Arial" panose="020B0604020202020204" pitchFamily="34" charset="0"/>
                          <a:cs typeface="Arial" panose="020B0604020202020204" pitchFamily="34" charset="0"/>
                        </a:rPr>
                        <a:t> no operational. Ponds are poorly maintained. </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Biological</a:t>
                      </a:r>
                      <a:r>
                        <a:rPr lang="en-US" sz="1100" baseline="0" dirty="0" smtClean="0">
                          <a:latin typeface="Arial" panose="020B0604020202020204" pitchFamily="34" charset="0"/>
                          <a:cs typeface="Arial" panose="020B0604020202020204" pitchFamily="34" charset="0"/>
                        </a:rPr>
                        <a:t> filters</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Pollution to Langspruit.</a:t>
                      </a:r>
                      <a:r>
                        <a:rPr lang="en-US" sz="1100" baseline="0" dirty="0" smtClean="0">
                          <a:latin typeface="Arial" panose="020B0604020202020204" pitchFamily="34" charset="0"/>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Water is abstracted by farmers for irrigation of crops and Golf Course.</a:t>
                      </a:r>
                      <a:endParaRPr lang="en-US" sz="1100" dirty="0">
                        <a:latin typeface="Arial" panose="020B0604020202020204" pitchFamily="34" charset="0"/>
                        <a:cs typeface="Arial" panose="020B0604020202020204" pitchFamily="34" charset="0"/>
                      </a:endParaRPr>
                    </a:p>
                  </a:txBody>
                  <a:tcPr/>
                </a:tc>
                <a:tc>
                  <a:txBody>
                    <a:bodyPr/>
                    <a:lstStyle/>
                    <a:p>
                      <a:pPr marL="62230" marR="89535"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 compliance letters</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gn="l"/>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Prioritization of mechanical faults and maintenance of all</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the all ponds.</a:t>
                      </a:r>
                      <a:endParaRPr lang="en-US" sz="11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152278541"/>
                  </a:ext>
                </a:extLst>
              </a:tr>
              <a:tr h="1985277">
                <a:tc>
                  <a:txBody>
                    <a:bodyPr/>
                    <a:lstStyle/>
                    <a:p>
                      <a:pPr algn="l"/>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Lindley - The works is 100%</a:t>
                      </a:r>
                      <a:r>
                        <a:rPr lang="en-US" sz="1100" baseline="0" dirty="0" smtClean="0">
                          <a:latin typeface="Arial" panose="020B0604020202020204" pitchFamily="34" charset="0"/>
                          <a:cs typeface="Arial" panose="020B0604020202020204" pitchFamily="34" charset="0"/>
                        </a:rPr>
                        <a:t> completely non functional. Pump Station No.3 is 100% non functional due to malfunctioning of raw sewage pumps; therefore sewage bypass into Vals River. The works is 100% vandalized. By community.</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Oxidation</a:t>
                      </a:r>
                      <a:r>
                        <a:rPr lang="en-US" sz="1100" baseline="0" dirty="0" smtClean="0">
                          <a:latin typeface="Arial" panose="020B0604020202020204" pitchFamily="34" charset="0"/>
                          <a:cs typeface="Arial" panose="020B0604020202020204" pitchFamily="34" charset="0"/>
                        </a:rPr>
                        <a:t> ponds </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Pollution to Vals River.</a:t>
                      </a:r>
                      <a:endParaRPr lang="en-US" sz="1100" dirty="0">
                        <a:latin typeface="Arial" panose="020B0604020202020204" pitchFamily="34" charset="0"/>
                        <a:cs typeface="Arial" panose="020B0604020202020204" pitchFamily="34" charset="0"/>
                      </a:endParaRPr>
                    </a:p>
                  </a:txBody>
                  <a:tcPr/>
                </a:tc>
                <a:tc>
                  <a:txBody>
                    <a:bodyPr/>
                    <a:lstStyle/>
                    <a:p>
                      <a:pPr marL="62230" marR="89535"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 compliance letters</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gn="l"/>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Refurbishment</a:t>
                      </a:r>
                      <a:r>
                        <a:rPr lang="en-US" sz="1100" baseline="0" dirty="0" smtClean="0">
                          <a:latin typeface="Arial" panose="020B0604020202020204" pitchFamily="34" charset="0"/>
                          <a:cs typeface="Arial" panose="020B0604020202020204" pitchFamily="34" charset="0"/>
                        </a:rPr>
                        <a:t> of Pump Station no.3 and the infrastructure of the works.</a:t>
                      </a:r>
                    </a:p>
                    <a:p>
                      <a:pPr algn="l"/>
                      <a:r>
                        <a:rPr lang="en-US" sz="1100" baseline="0"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300871824"/>
                  </a:ext>
                </a:extLst>
              </a:tr>
            </a:tbl>
          </a:graphicData>
        </a:graphic>
      </p:graphicFrame>
    </p:spTree>
    <p:extLst>
      <p:ext uri="{BB962C8B-B14F-4D97-AF65-F5344CB8AC3E}">
        <p14:creationId xmlns:p14="http://schemas.microsoft.com/office/powerpoint/2010/main" val="120792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57200" y="110862"/>
            <a:ext cx="8229600" cy="778098"/>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sz="2800" kern="0" dirty="0" smtClean="0">
                <a:solidFill>
                  <a:sysClr val="windowText" lastClr="000000"/>
                </a:solidFill>
                <a:latin typeface="Arial" panose="020B0604020202020204" pitchFamily="34" charset="0"/>
                <a:cs typeface="Arial" panose="020B0604020202020204" pitchFamily="34" charset="0"/>
              </a:rPr>
              <a:t>THABO </a:t>
            </a:r>
            <a:r>
              <a:rPr lang="en-ZA" sz="2800" kern="0" dirty="0" err="1" smtClean="0">
                <a:solidFill>
                  <a:sysClr val="windowText" lastClr="000000"/>
                </a:solidFill>
                <a:latin typeface="Arial" panose="020B0604020202020204" pitchFamily="34" charset="0"/>
                <a:cs typeface="Arial" panose="020B0604020202020204" pitchFamily="34" charset="0"/>
              </a:rPr>
              <a:t>MOFUTSANYANA</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US" sz="4800" dirty="0">
              <a:latin typeface="Arial" panose="020B0604020202020204" pitchFamily="34" charset="0"/>
              <a:cs typeface="Arial" panose="020B060402020202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3901752921"/>
              </p:ext>
            </p:extLst>
          </p:nvPr>
        </p:nvGraphicFramePr>
        <p:xfrm>
          <a:off x="1" y="1052736"/>
          <a:ext cx="9143999" cy="4948176"/>
        </p:xfrm>
        <a:graphic>
          <a:graphicData uri="http://schemas.openxmlformats.org/drawingml/2006/table">
            <a:tbl>
              <a:tblPr firstRow="1" bandRow="1">
                <a:tableStyleId>{F5AB1C69-6EDB-4FF4-983F-18BD219EF322}</a:tableStyleId>
              </a:tblPr>
              <a:tblGrid>
                <a:gridCol w="892100">
                  <a:extLst>
                    <a:ext uri="{9D8B030D-6E8A-4147-A177-3AD203B41FA5}">
                      <a16:colId xmlns="" xmlns:a16="http://schemas.microsoft.com/office/drawing/2014/main" val="2800281301"/>
                    </a:ext>
                  </a:extLst>
                </a:gridCol>
                <a:gridCol w="446048">
                  <a:extLst>
                    <a:ext uri="{9D8B030D-6E8A-4147-A177-3AD203B41FA5}">
                      <a16:colId xmlns="" xmlns:a16="http://schemas.microsoft.com/office/drawing/2014/main" val="2901921985"/>
                    </a:ext>
                  </a:extLst>
                </a:gridCol>
                <a:gridCol w="2387690">
                  <a:extLst>
                    <a:ext uri="{9D8B030D-6E8A-4147-A177-3AD203B41FA5}">
                      <a16:colId xmlns="" xmlns:a16="http://schemas.microsoft.com/office/drawing/2014/main" val="2083822114"/>
                    </a:ext>
                  </a:extLst>
                </a:gridCol>
                <a:gridCol w="1241946">
                  <a:extLst>
                    <a:ext uri="{9D8B030D-6E8A-4147-A177-3AD203B41FA5}">
                      <a16:colId xmlns="" xmlns:a16="http://schemas.microsoft.com/office/drawing/2014/main" val="2850127129"/>
                    </a:ext>
                  </a:extLst>
                </a:gridCol>
                <a:gridCol w="1419367">
                  <a:extLst>
                    <a:ext uri="{9D8B030D-6E8A-4147-A177-3AD203B41FA5}">
                      <a16:colId xmlns="" xmlns:a16="http://schemas.microsoft.com/office/drawing/2014/main" val="4007867602"/>
                    </a:ext>
                  </a:extLst>
                </a:gridCol>
                <a:gridCol w="1270020">
                  <a:extLst>
                    <a:ext uri="{9D8B030D-6E8A-4147-A177-3AD203B41FA5}">
                      <a16:colId xmlns="" xmlns:a16="http://schemas.microsoft.com/office/drawing/2014/main" val="31522639"/>
                    </a:ext>
                  </a:extLst>
                </a:gridCol>
                <a:gridCol w="1486828">
                  <a:extLst>
                    <a:ext uri="{9D8B030D-6E8A-4147-A177-3AD203B41FA5}">
                      <a16:colId xmlns="" xmlns:a16="http://schemas.microsoft.com/office/drawing/2014/main" val="535592655"/>
                    </a:ext>
                  </a:extLst>
                </a:gridCol>
              </a:tblGrid>
              <a:tr h="11351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250849819"/>
                  </a:ext>
                </a:extLst>
              </a:tr>
              <a:tr h="363440">
                <a:tc>
                  <a:txBody>
                    <a:bodyPr/>
                    <a:lstStyle/>
                    <a:p>
                      <a:pPr algn="l"/>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err="1" smtClean="0">
                          <a:latin typeface="Arial" panose="020B0604020202020204" pitchFamily="34" charset="0"/>
                          <a:cs typeface="Arial" panose="020B0604020202020204" pitchFamily="34" charset="0"/>
                        </a:rPr>
                        <a:t>Petrus</a:t>
                      </a:r>
                      <a:r>
                        <a:rPr lang="en-US" sz="1100" baseline="0" dirty="0" smtClean="0">
                          <a:latin typeface="Arial" panose="020B0604020202020204" pitchFamily="34" charset="0"/>
                          <a:cs typeface="Arial" panose="020B0604020202020204" pitchFamily="34" charset="0"/>
                        </a:rPr>
                        <a:t> </a:t>
                      </a:r>
                      <a:r>
                        <a:rPr lang="en-US" sz="1100" baseline="0" dirty="0" err="1" smtClean="0">
                          <a:latin typeface="Arial" panose="020B0604020202020204" pitchFamily="34" charset="0"/>
                          <a:cs typeface="Arial" panose="020B0604020202020204" pitchFamily="34" charset="0"/>
                        </a:rPr>
                        <a:t>Steyn</a:t>
                      </a:r>
                      <a:r>
                        <a:rPr lang="en-US" sz="1100" baseline="0" dirty="0" smtClean="0">
                          <a:latin typeface="Arial" panose="020B0604020202020204" pitchFamily="34" charset="0"/>
                          <a:cs typeface="Arial" panose="020B0604020202020204" pitchFamily="34" charset="0"/>
                        </a:rPr>
                        <a:t> - The works is poorly maintained. the wastewater bypass from the inlet into oxidation ponds due to malfunctioning of the unit processes. The washing area for the bucket system have cracks resulting to leakages. automated de-</a:t>
                      </a:r>
                      <a:r>
                        <a:rPr lang="en-US" sz="1100" baseline="0" dirty="0" err="1" smtClean="0">
                          <a:latin typeface="Arial" panose="020B0604020202020204" pitchFamily="34" charset="0"/>
                          <a:cs typeface="Arial" panose="020B0604020202020204" pitchFamily="34" charset="0"/>
                        </a:rPr>
                        <a:t>gritter</a:t>
                      </a:r>
                      <a:r>
                        <a:rPr lang="en-US" sz="1100" baseline="0" dirty="0" smtClean="0">
                          <a:latin typeface="Arial" panose="020B0604020202020204" pitchFamily="34" charset="0"/>
                          <a:cs typeface="Arial" panose="020B0604020202020204" pitchFamily="34" charset="0"/>
                        </a:rPr>
                        <a:t> at the inlet is not operational due to mechanical faults. Overflowing of sump and humus tanks to the environment. Grey water plant has never in operation.</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Biological filters and Oxidation ponds</a:t>
                      </a:r>
                    </a:p>
                  </a:txBody>
                  <a:tcPr/>
                </a:tc>
                <a:tc>
                  <a:txBody>
                    <a:bodyPr/>
                    <a:lstStyle/>
                    <a:p>
                      <a:pPr algn="l"/>
                      <a:r>
                        <a:rPr lang="en-US" sz="1100" dirty="0" smtClean="0">
                          <a:solidFill>
                            <a:schemeClr val="tx1"/>
                          </a:solidFill>
                          <a:latin typeface="Arial" panose="020B0604020202020204" pitchFamily="34" charset="0"/>
                          <a:cs typeface="Arial" panose="020B0604020202020204" pitchFamily="34" charset="0"/>
                        </a:rPr>
                        <a:t>Pollution to unknown stream</a:t>
                      </a:r>
                      <a:endParaRPr lang="en-US" sz="11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a:tc>
                <a:tc>
                  <a:txBody>
                    <a:bodyPr/>
                    <a:lstStyle/>
                    <a:p>
                      <a:pPr algn="l"/>
                      <a:r>
                        <a:rPr lang="en-US" sz="1100" dirty="0" smtClean="0">
                          <a:latin typeface="Arial" panose="020B0604020202020204" pitchFamily="34" charset="0"/>
                          <a:cs typeface="Arial" panose="020B0604020202020204" pitchFamily="34" charset="0"/>
                        </a:rPr>
                        <a:t>Implementation</a:t>
                      </a:r>
                      <a:r>
                        <a:rPr lang="en-US" sz="1100" baseline="0" dirty="0" smtClean="0">
                          <a:latin typeface="Arial" panose="020B0604020202020204" pitchFamily="34" charset="0"/>
                          <a:cs typeface="Arial" panose="020B0604020202020204" pitchFamily="34" charset="0"/>
                        </a:rPr>
                        <a:t> of O &amp;M Manuals. Prioritization of Mechanical repair. The Grey water plant need to be inspected and repaired if necessary in order to serve its purpose.</a:t>
                      </a:r>
                      <a:endParaRPr lang="en-US" sz="11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152278541"/>
                  </a:ext>
                </a:extLst>
              </a:tr>
              <a:tr h="363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Phumelela</a:t>
                      </a:r>
                      <a:r>
                        <a:rPr lang="en-ZA" sz="1100" baseline="0" dirty="0" smtClean="0">
                          <a:effectLst/>
                          <a:latin typeface="Arial" panose="020B0604020202020204" pitchFamily="34" charset="0"/>
                          <a:ea typeface="Calibri"/>
                          <a:cs typeface="Arial" panose="020B0604020202020204" pitchFamily="34" charset="0"/>
                        </a:rPr>
                        <a:t> </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mn-ea"/>
                          <a:cs typeface="Arial" panose="020B0604020202020204" pitchFamily="34" charset="0"/>
                        </a:rPr>
                        <a:t>Warden WWTW –</a:t>
                      </a:r>
                      <a:r>
                        <a:rPr lang="en-ZA" sz="1100" baseline="0" dirty="0" smtClean="0">
                          <a:effectLst/>
                          <a:latin typeface="Arial" panose="020B0604020202020204" pitchFamily="34" charset="0"/>
                          <a:ea typeface="+mn-ea"/>
                          <a:cs typeface="Arial" panose="020B0604020202020204" pitchFamily="34" charset="0"/>
                        </a:rPr>
                        <a:t> Wastewater bypass from the inlet to the oxidation ponds. The unit process such as bio-filters and settling tanks are out of operation due to mechanical faults.</a:t>
                      </a:r>
                      <a:endParaRPr lang="en-ZA" sz="1100" baseline="0" dirty="0">
                        <a:effectLst/>
                        <a:latin typeface="Arial" panose="020B0604020202020204" pitchFamily="34" charset="0"/>
                        <a:ea typeface="+mn-ea"/>
                        <a:cs typeface="Arial" panose="020B0604020202020204" pitchFamily="34" charset="0"/>
                      </a:endParaRPr>
                    </a:p>
                  </a:txBody>
                  <a:tcPr marL="59253" marR="59253"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Bio-filters and Settling Tanks</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a:t>
                      </a:r>
                      <a:r>
                        <a:rPr lang="en-ZA" sz="1100" dirty="0" err="1" smtClean="0">
                          <a:effectLst/>
                          <a:latin typeface="Arial" panose="020B0604020202020204" pitchFamily="34" charset="0"/>
                          <a:cs typeface="Arial" panose="020B0604020202020204" pitchFamily="34" charset="0"/>
                        </a:rPr>
                        <a:t>Cornelis</a:t>
                      </a:r>
                      <a:r>
                        <a:rPr lang="en-ZA" sz="1100" dirty="0" smtClean="0">
                          <a:effectLst/>
                          <a:latin typeface="Arial" panose="020B0604020202020204" pitchFamily="34" charset="0"/>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cs typeface="Arial" panose="020B0604020202020204" pitchFamily="34" charset="0"/>
                        </a:rPr>
                        <a:t>Refurbishment of entire treatment works. Appointment</a:t>
                      </a:r>
                      <a:r>
                        <a:rPr lang="en-ZA" sz="1100" baseline="0" dirty="0" smtClean="0">
                          <a:effectLst/>
                          <a:latin typeface="Arial" panose="020B0604020202020204" pitchFamily="34" charset="0"/>
                          <a:cs typeface="Arial" panose="020B0604020202020204" pitchFamily="34" charset="0"/>
                        </a:rPr>
                        <a:t> of </a:t>
                      </a:r>
                      <a:r>
                        <a:rPr lang="en-ZA" sz="1100" dirty="0" smtClean="0">
                          <a:effectLst/>
                          <a:latin typeface="Arial" panose="020B0604020202020204" pitchFamily="34" charset="0"/>
                          <a:cs typeface="Arial" panose="020B0604020202020204" pitchFamily="34" charset="0"/>
                        </a:rPr>
                        <a:t>Security to</a:t>
                      </a:r>
                      <a:r>
                        <a:rPr lang="en-ZA" sz="1100" baseline="0" dirty="0" smtClean="0">
                          <a:effectLst/>
                          <a:latin typeface="Arial" panose="020B0604020202020204" pitchFamily="34" charset="0"/>
                          <a:cs typeface="Arial" panose="020B0604020202020204" pitchFamily="34" charset="0"/>
                        </a:rPr>
                        <a:t> protect the Municipal infrastructure. </a:t>
                      </a:r>
                      <a:r>
                        <a:rPr lang="en-ZA" sz="1100" dirty="0" smtClean="0">
                          <a:effectLst/>
                          <a:latin typeface="Arial" panose="020B0604020202020204" pitchFamily="34" charset="0"/>
                          <a:cs typeface="Arial" panose="020B0604020202020204" pitchFamily="34" charset="0"/>
                        </a:rPr>
                        <a:t>Implementation of O&amp;M program.</a:t>
                      </a:r>
                      <a:endParaRPr lang="en-ZA" sz="1100" dirty="0" smtClean="0">
                        <a:effectLst/>
                        <a:latin typeface="Arial" panose="020B0604020202020204" pitchFamily="34" charset="0"/>
                        <a:ea typeface="Calibri"/>
                        <a:cs typeface="Arial" panose="020B0604020202020204" pitchFamily="34" charset="0"/>
                      </a:endParaRPr>
                    </a:p>
                  </a:txBody>
                  <a:tcPr marL="0" marR="0" marT="0" marB="0"/>
                </a:tc>
                <a:extLst>
                  <a:ext uri="{0D108BD9-81ED-4DB2-BD59-A6C34878D82A}">
                    <a16:rowId xmlns="" xmlns:a16="http://schemas.microsoft.com/office/drawing/2014/main" val="3300871824"/>
                  </a:ext>
                </a:extLst>
              </a:tr>
            </a:tbl>
          </a:graphicData>
        </a:graphic>
      </p:graphicFrame>
    </p:spTree>
    <p:extLst>
      <p:ext uri="{BB962C8B-B14F-4D97-AF65-F5344CB8AC3E}">
        <p14:creationId xmlns:p14="http://schemas.microsoft.com/office/powerpoint/2010/main" val="300704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dirty="0" smtClean="0"/>
              <a:t>Part 1: Situational analysis</a:t>
            </a:r>
            <a:endParaRPr lang="en-ZA" sz="1800"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4</a:t>
            </a:fld>
            <a:endParaRPr lang="en-US" altLang="en-US" dirty="0">
              <a:solidFill>
                <a:prstClr val="black"/>
              </a:solidFill>
              <a:ea typeface="+mn-ea"/>
            </a:endParaRPr>
          </a:p>
        </p:txBody>
      </p:sp>
    </p:spTree>
    <p:extLst>
      <p:ext uri="{BB962C8B-B14F-4D97-AF65-F5344CB8AC3E}">
        <p14:creationId xmlns:p14="http://schemas.microsoft.com/office/powerpoint/2010/main" val="2853748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nvPr>
        </p:nvGraphicFramePr>
        <p:xfrm>
          <a:off x="0" y="980729"/>
          <a:ext cx="9113642" cy="5145435"/>
        </p:xfrm>
        <a:graphic>
          <a:graphicData uri="http://schemas.openxmlformats.org/drawingml/2006/table">
            <a:tbl>
              <a:tblPr firstRow="1" bandRow="1"/>
              <a:tblGrid>
                <a:gridCol w="1039427">
                  <a:extLst>
                    <a:ext uri="{9D8B030D-6E8A-4147-A177-3AD203B41FA5}">
                      <a16:colId xmlns="" xmlns:a16="http://schemas.microsoft.com/office/drawing/2014/main" val="20000"/>
                    </a:ext>
                  </a:extLst>
                </a:gridCol>
                <a:gridCol w="370456">
                  <a:extLst>
                    <a:ext uri="{9D8B030D-6E8A-4147-A177-3AD203B41FA5}">
                      <a16:colId xmlns="" xmlns:a16="http://schemas.microsoft.com/office/drawing/2014/main" val="20001"/>
                    </a:ext>
                  </a:extLst>
                </a:gridCol>
                <a:gridCol w="1630007">
                  <a:extLst>
                    <a:ext uri="{9D8B030D-6E8A-4147-A177-3AD203B41FA5}">
                      <a16:colId xmlns="" xmlns:a16="http://schemas.microsoft.com/office/drawing/2014/main" val="20002"/>
                    </a:ext>
                  </a:extLst>
                </a:gridCol>
                <a:gridCol w="1233119">
                  <a:extLst>
                    <a:ext uri="{9D8B030D-6E8A-4147-A177-3AD203B41FA5}">
                      <a16:colId xmlns="" xmlns:a16="http://schemas.microsoft.com/office/drawing/2014/main" val="20003"/>
                    </a:ext>
                  </a:extLst>
                </a:gridCol>
                <a:gridCol w="1760595">
                  <a:extLst>
                    <a:ext uri="{9D8B030D-6E8A-4147-A177-3AD203B41FA5}">
                      <a16:colId xmlns="" xmlns:a16="http://schemas.microsoft.com/office/drawing/2014/main" val="20004"/>
                    </a:ext>
                  </a:extLst>
                </a:gridCol>
                <a:gridCol w="1225508">
                  <a:extLst>
                    <a:ext uri="{9D8B030D-6E8A-4147-A177-3AD203B41FA5}">
                      <a16:colId xmlns="" xmlns:a16="http://schemas.microsoft.com/office/drawing/2014/main" val="20005"/>
                    </a:ext>
                  </a:extLst>
                </a:gridCol>
                <a:gridCol w="1854530">
                  <a:extLst>
                    <a:ext uri="{9D8B030D-6E8A-4147-A177-3AD203B41FA5}">
                      <a16:colId xmlns="" xmlns:a16="http://schemas.microsoft.com/office/drawing/2014/main" val="20006"/>
                    </a:ext>
                  </a:extLst>
                </a:gridCol>
              </a:tblGrid>
              <a:tr h="1009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6579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cs typeface="Arial" panose="020B0604020202020204" pitchFamily="34" charset="0"/>
                        </a:rPr>
                        <a:t>Vrede WWTW – Faulty bio-filters and settling tanks. chorine</a:t>
                      </a:r>
                      <a:r>
                        <a:rPr lang="en-ZA" sz="1100" baseline="0" dirty="0" smtClean="0">
                          <a:effectLst/>
                          <a:latin typeface="Arial" panose="020B0604020202020204" pitchFamily="34" charset="0"/>
                          <a:cs typeface="Arial" panose="020B0604020202020204" pitchFamily="34" charset="0"/>
                        </a:rPr>
                        <a:t> room is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vandalised </a:t>
                      </a:r>
                      <a:r>
                        <a:rPr lang="en-ZA" sz="1100" dirty="0" smtClean="0">
                          <a:effectLst/>
                          <a:latin typeface="Arial" panose="020B0604020202020204" pitchFamily="34" charset="0"/>
                          <a:cs typeface="Arial" panose="020B0604020202020204" pitchFamily="34" charset="0"/>
                        </a:rPr>
                        <a:t>.</a:t>
                      </a: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Bio-filters</a:t>
                      </a:r>
                      <a:r>
                        <a:rPr lang="en-ZA" sz="1100" baseline="0" dirty="0" smtClean="0">
                          <a:effectLst/>
                          <a:latin typeface="Arial" panose="020B0604020202020204" pitchFamily="34" charset="0"/>
                          <a:ea typeface="Calibri"/>
                          <a:cs typeface="Arial" panose="020B0604020202020204" pitchFamily="34" charset="0"/>
                        </a:rPr>
                        <a:t> and Settling Tanks</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Pollution of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Riet</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a:effectLst/>
                          <a:latin typeface="Arial" panose="020B0604020202020204" pitchFamily="34" charset="0"/>
                          <a:cs typeface="Arial" panose="020B0604020202020204" pitchFamily="34" charset="0"/>
                        </a:rPr>
                        <a:t>Mechanical and electric </a:t>
                      </a:r>
                      <a:r>
                        <a:rPr lang="en-ZA" sz="1100" dirty="0" smtClean="0">
                          <a:effectLst/>
                          <a:latin typeface="Arial" panose="020B0604020202020204" pitchFamily="34" charset="0"/>
                          <a:cs typeface="Arial" panose="020B0604020202020204" pitchFamily="34" charset="0"/>
                        </a:rPr>
                        <a:t>repairs of bio-filters</a:t>
                      </a:r>
                      <a:r>
                        <a:rPr lang="en-ZA" sz="1100" baseline="0" dirty="0" smtClean="0">
                          <a:effectLst/>
                          <a:latin typeface="Arial" panose="020B0604020202020204" pitchFamily="34" charset="0"/>
                          <a:cs typeface="Arial" panose="020B0604020202020204" pitchFamily="34" charset="0"/>
                        </a:rPr>
                        <a:t> and settling tanks</a:t>
                      </a:r>
                      <a:r>
                        <a:rPr lang="en-ZA" sz="1100" dirty="0" smtClean="0">
                          <a:effectLst/>
                          <a:latin typeface="Arial" panose="020B0604020202020204" pitchFamily="34" charset="0"/>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Appointment of Security to protect the Municipal infrastructure. </a:t>
                      </a:r>
                      <a:r>
                        <a:rPr lang="en-ZA" sz="1100" dirty="0" smtClean="0">
                          <a:effectLst/>
                          <a:latin typeface="Arial" panose="020B0604020202020204" pitchFamily="34" charset="0"/>
                          <a:cs typeface="Arial" panose="020B0604020202020204" pitchFamily="34" charset="0"/>
                        </a:rPr>
                        <a:t>Implementation of O&amp;M program.</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1351870">
                <a:tc>
                  <a:txBody>
                    <a:bodyPr/>
                    <a:lstStyle/>
                    <a:p>
                      <a:r>
                        <a:rPr lang="en-US" sz="1100" dirty="0" err="1" smtClean="0">
                          <a:latin typeface="Arial" panose="020B0604020202020204" pitchFamily="34" charset="0"/>
                          <a:cs typeface="Arial" panose="020B0604020202020204" pitchFamily="34" charset="0"/>
                        </a:rPr>
                        <a:t>Setsoto</a:t>
                      </a:r>
                      <a:r>
                        <a:rPr lang="en-US" sz="1100" dirty="0" smtClean="0">
                          <a:latin typeface="Arial" panose="020B0604020202020204" pitchFamily="34" charset="0"/>
                          <a:cs typeface="Arial" panose="020B0604020202020204" pitchFamily="34" charset="0"/>
                        </a:rPr>
                        <a:t> LM</a:t>
                      </a:r>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Ficksburg</a:t>
                      </a:r>
                      <a:r>
                        <a:rPr lang="en-ZA" sz="1100" dirty="0" smtClean="0">
                          <a:effectLst/>
                          <a:latin typeface="Arial" panose="020B0604020202020204" pitchFamily="34" charset="0"/>
                          <a:ea typeface="Calibri"/>
                          <a:cs typeface="Arial" panose="020B0604020202020204" pitchFamily="34" charset="0"/>
                        </a:rPr>
                        <a:t> WWTW – Entire</a:t>
                      </a:r>
                      <a:r>
                        <a:rPr lang="en-ZA" sz="1100" baseline="0" dirty="0" smtClean="0">
                          <a:effectLst/>
                          <a:latin typeface="Arial" panose="020B0604020202020204" pitchFamily="34" charset="0"/>
                          <a:ea typeface="Calibri"/>
                          <a:cs typeface="Arial" panose="020B0604020202020204" pitchFamily="34" charset="0"/>
                        </a:rPr>
                        <a:t> treatment works is not operational due to </a:t>
                      </a:r>
                      <a:r>
                        <a:rPr lang="en-ZA" sz="1100" dirty="0" smtClean="0">
                          <a:effectLst/>
                          <a:latin typeface="Arial" panose="020B0604020202020204" pitchFamily="34" charset="0"/>
                          <a:ea typeface="Calibri"/>
                          <a:cs typeface="Arial" panose="020B0604020202020204" pitchFamily="34" charset="0"/>
                        </a:rPr>
                        <a:t>vandalism</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 System.</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a:t>
                      </a:r>
                      <a:r>
                        <a:rPr lang="en-ZA" sz="1100" baseline="0" dirty="0" smtClean="0">
                          <a:effectLst/>
                          <a:latin typeface="Arial" panose="020B0604020202020204" pitchFamily="34" charset="0"/>
                          <a:ea typeface="Calibri"/>
                          <a:cs typeface="Arial" panose="020B0604020202020204" pitchFamily="34" charset="0"/>
                        </a:rPr>
                        <a:t> Caledon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68580" marR="0"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cs typeface="Arial" panose="020B0604020202020204" pitchFamily="34" charset="0"/>
                        </a:rPr>
                        <a:t>Refurbishment of entire treatment works. Appointment</a:t>
                      </a:r>
                      <a:r>
                        <a:rPr lang="en-ZA" sz="1100" baseline="0" dirty="0" smtClean="0">
                          <a:effectLst/>
                          <a:latin typeface="Arial" panose="020B0604020202020204" pitchFamily="34" charset="0"/>
                          <a:cs typeface="Arial" panose="020B0604020202020204" pitchFamily="34" charset="0"/>
                        </a:rPr>
                        <a:t> of competent </a:t>
                      </a:r>
                      <a:r>
                        <a:rPr lang="en-ZA" sz="1100" baseline="0" smtClean="0">
                          <a:effectLst/>
                          <a:latin typeface="Arial" panose="020B0604020202020204" pitchFamily="34" charset="0"/>
                          <a:cs typeface="Arial" panose="020B0604020202020204" pitchFamily="34" charset="0"/>
                        </a:rPr>
                        <a:t>security to </a:t>
                      </a:r>
                      <a:r>
                        <a:rPr lang="en-ZA" sz="1100" smtClean="0">
                          <a:effectLst/>
                          <a:latin typeface="Arial" panose="020B0604020202020204" pitchFamily="34" charset="0"/>
                          <a:cs typeface="Arial" panose="020B0604020202020204" pitchFamily="34" charset="0"/>
                        </a:rPr>
                        <a:t>prevent </a:t>
                      </a:r>
                      <a:r>
                        <a:rPr lang="en-ZA" sz="1100" dirty="0" smtClean="0">
                          <a:effectLst/>
                          <a:latin typeface="Arial" panose="020B0604020202020204" pitchFamily="34" charset="0"/>
                          <a:cs typeface="Arial" panose="020B0604020202020204" pitchFamily="34" charset="0"/>
                        </a:rPr>
                        <a:t>theft and vandalism. Implementation of O&amp;M program.</a:t>
                      </a:r>
                      <a:endParaRPr lang="en-ZA" sz="1100" dirty="0" smtClean="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r h="1126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Dihlabeng</a:t>
                      </a:r>
                      <a:r>
                        <a:rPr lang="en-ZA" sz="1100" dirty="0" smtClean="0">
                          <a:effectLst/>
                          <a:latin typeface="Arial" panose="020B0604020202020204" pitchFamily="34" charset="0"/>
                          <a:ea typeface="Calibri"/>
                          <a:cs typeface="Arial" panose="020B0604020202020204" pitchFamily="34" charset="0"/>
                        </a:rPr>
                        <a:t> LM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cs typeface="Arial" panose="020B0604020202020204" pitchFamily="34" charset="0"/>
                        </a:rPr>
                        <a:t>Bethlehem WWTW – Treatment</a:t>
                      </a:r>
                      <a:r>
                        <a:rPr lang="en-ZA" sz="1100" baseline="0" dirty="0" smtClean="0">
                          <a:effectLst/>
                          <a:latin typeface="Arial" panose="020B0604020202020204" pitchFamily="34" charset="0"/>
                          <a:cs typeface="Arial" panose="020B0604020202020204" pitchFamily="34" charset="0"/>
                        </a:rPr>
                        <a:t> works is overloaded. Construction is currently taking place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a:t>
                      </a:r>
                      <a:r>
                        <a:rPr lang="en-ZA" sz="1100" baseline="0" dirty="0" smtClean="0">
                          <a:effectLst/>
                          <a:latin typeface="Arial" panose="020B0604020202020204" pitchFamily="34" charset="0"/>
                          <a:ea typeface="Calibri"/>
                          <a:cs typeface="Arial" panose="020B0604020202020204" pitchFamily="34" charset="0"/>
                        </a:rPr>
                        <a:t> Sludge</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Jordan River. Impacts farmers which use the water downstream</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ea typeface="+mn-ea"/>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cs typeface="Arial" panose="020B0604020202020204" pitchFamily="34" charset="0"/>
                        </a:rPr>
                        <a:t>Construction project needs to be completed</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bl>
          </a:graphicData>
        </a:graphic>
      </p:graphicFrame>
      <p:sp>
        <p:nvSpPr>
          <p:cNvPr id="4" name="Title 1"/>
          <p:cNvSpPr txBox="1">
            <a:spLocks/>
          </p:cNvSpPr>
          <p:nvPr/>
        </p:nvSpPr>
        <p:spPr>
          <a:xfrm>
            <a:off x="467544" y="65808"/>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a:spcBef>
                <a:spcPts val="0"/>
              </a:spcBef>
              <a:defRPr/>
            </a:pPr>
            <a:r>
              <a:rPr lang="en-ZA" sz="2800" kern="0" dirty="0" smtClean="0">
                <a:solidFill>
                  <a:sysClr val="windowText" lastClr="000000"/>
                </a:solidFill>
                <a:latin typeface="Arial" panose="020B0604020202020204" pitchFamily="34" charset="0"/>
                <a:cs typeface="Arial" panose="020B0604020202020204" pitchFamily="34" charset="0"/>
              </a:rPr>
              <a:t>THABO </a:t>
            </a:r>
            <a:r>
              <a:rPr lang="en-ZA" sz="2800" kern="0" dirty="0" err="1" smtClean="0">
                <a:solidFill>
                  <a:sysClr val="windowText" lastClr="000000"/>
                </a:solidFill>
                <a:latin typeface="Arial" panose="020B0604020202020204" pitchFamily="34" charset="0"/>
                <a:cs typeface="Arial" panose="020B0604020202020204" pitchFamily="34" charset="0"/>
              </a:rPr>
              <a:t>MOFUTSANYANA</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833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2126334088"/>
              </p:ext>
            </p:extLst>
          </p:nvPr>
        </p:nvGraphicFramePr>
        <p:xfrm>
          <a:off x="0" y="833496"/>
          <a:ext cx="9129433" cy="5105388"/>
        </p:xfrm>
        <a:graphic>
          <a:graphicData uri="http://schemas.openxmlformats.org/drawingml/2006/table">
            <a:tbl>
              <a:tblPr firstRow="1" bandRow="1"/>
              <a:tblGrid>
                <a:gridCol w="1041228">
                  <a:extLst>
                    <a:ext uri="{9D8B030D-6E8A-4147-A177-3AD203B41FA5}">
                      <a16:colId xmlns="" xmlns:a16="http://schemas.microsoft.com/office/drawing/2014/main" val="20000"/>
                    </a:ext>
                  </a:extLst>
                </a:gridCol>
                <a:gridCol w="371098">
                  <a:extLst>
                    <a:ext uri="{9D8B030D-6E8A-4147-A177-3AD203B41FA5}">
                      <a16:colId xmlns="" xmlns:a16="http://schemas.microsoft.com/office/drawing/2014/main" val="20001"/>
                    </a:ext>
                  </a:extLst>
                </a:gridCol>
                <a:gridCol w="1808546">
                  <a:extLst>
                    <a:ext uri="{9D8B030D-6E8A-4147-A177-3AD203B41FA5}">
                      <a16:colId xmlns="" xmlns:a16="http://schemas.microsoft.com/office/drawing/2014/main" val="20002"/>
                    </a:ext>
                  </a:extLst>
                </a:gridCol>
                <a:gridCol w="1433015">
                  <a:extLst>
                    <a:ext uri="{9D8B030D-6E8A-4147-A177-3AD203B41FA5}">
                      <a16:colId xmlns="" xmlns:a16="http://schemas.microsoft.com/office/drawing/2014/main" val="20003"/>
                    </a:ext>
                  </a:extLst>
                </a:gridCol>
                <a:gridCol w="1390171">
                  <a:extLst>
                    <a:ext uri="{9D8B030D-6E8A-4147-A177-3AD203B41FA5}">
                      <a16:colId xmlns="" xmlns:a16="http://schemas.microsoft.com/office/drawing/2014/main" val="20004"/>
                    </a:ext>
                  </a:extLst>
                </a:gridCol>
                <a:gridCol w="1227632">
                  <a:extLst>
                    <a:ext uri="{9D8B030D-6E8A-4147-A177-3AD203B41FA5}">
                      <a16:colId xmlns="" xmlns:a16="http://schemas.microsoft.com/office/drawing/2014/main" val="20005"/>
                    </a:ext>
                  </a:extLst>
                </a:gridCol>
                <a:gridCol w="1857743">
                  <a:extLst>
                    <a:ext uri="{9D8B030D-6E8A-4147-A177-3AD203B41FA5}">
                      <a16:colId xmlns="" xmlns:a16="http://schemas.microsoft.com/office/drawing/2014/main" val="20006"/>
                    </a:ext>
                  </a:extLst>
                </a:gridCol>
              </a:tblGrid>
              <a:tr h="8640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604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err="1" smtClean="0">
                          <a:effectLst/>
                          <a:latin typeface="Arial" panose="020B0604020202020204" pitchFamily="34" charset="0"/>
                          <a:ea typeface="Calibri"/>
                          <a:cs typeface="Arial" panose="020B0604020202020204" pitchFamily="34" charset="0"/>
                        </a:rPr>
                        <a:t>MaP</a:t>
                      </a:r>
                      <a:r>
                        <a:rPr lang="en-ZA" sz="1100" dirty="0" smtClean="0">
                          <a:effectLst/>
                          <a:latin typeface="Arial" panose="020B0604020202020204" pitchFamily="34" charset="0"/>
                          <a:ea typeface="Calibri"/>
                          <a:cs typeface="Arial" panose="020B0604020202020204" pitchFamily="34" charset="0"/>
                        </a:rPr>
                        <a:t> LM </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Harrismith (Wilge) – incomplete project.</a:t>
                      </a:r>
                      <a:r>
                        <a:rPr lang="en-ZA" sz="1100" baseline="0" dirty="0" smtClean="0">
                          <a:effectLst/>
                          <a:latin typeface="Arial" panose="020B0604020202020204" pitchFamily="34" charset="0"/>
                          <a:ea typeface="Calibri"/>
                          <a:cs typeface="Arial" panose="020B0604020202020204" pitchFamily="34" charset="0"/>
                        </a:rPr>
                        <a:t> The </a:t>
                      </a:r>
                      <a:r>
                        <a:rPr lang="en-ZA" sz="1100" dirty="0" smtClean="0">
                          <a:effectLst/>
                          <a:latin typeface="Arial" panose="020B0604020202020204" pitchFamily="34" charset="0"/>
                          <a:ea typeface="Calibri"/>
                          <a:cs typeface="Arial" panose="020B0604020202020204" pitchFamily="34" charset="0"/>
                        </a:rPr>
                        <a:t> Plant is</a:t>
                      </a:r>
                      <a:r>
                        <a:rPr lang="en-ZA" sz="1100" baseline="0" dirty="0" smtClean="0">
                          <a:effectLst/>
                          <a:latin typeface="Arial" panose="020B0604020202020204" pitchFamily="34" charset="0"/>
                          <a:ea typeface="Calibri"/>
                          <a:cs typeface="Arial" panose="020B0604020202020204" pitchFamily="34" charset="0"/>
                        </a:rPr>
                        <a:t> 100% non functional; non-operation of bio-filter, aerators, and ageing sewer pipelines. Electrical cable theft is challenge.</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a:t>
                      </a:r>
                      <a:r>
                        <a:rPr lang="en-ZA" sz="1100" baseline="0" dirty="0" smtClean="0">
                          <a:effectLst/>
                          <a:latin typeface="Arial" panose="020B0604020202020204" pitchFamily="34" charset="0"/>
                          <a:ea typeface="Calibri"/>
                          <a:cs typeface="Arial" panose="020B0604020202020204" pitchFamily="34" charset="0"/>
                        </a:rPr>
                        <a:t> Plant , Bio-filters &amp; Sedimentation tanks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Wilge</a:t>
                      </a:r>
                      <a:r>
                        <a:rPr lang="en-ZA" sz="1100" baseline="0" dirty="0" smtClean="0">
                          <a:effectLst/>
                          <a:latin typeface="Arial" panose="020B0604020202020204" pitchFamily="34" charset="0"/>
                          <a:ea typeface="Calibri"/>
                          <a:cs typeface="Arial" panose="020B0604020202020204" pitchFamily="34" charset="0"/>
                        </a:rPr>
                        <a:t>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US" sz="1100" dirty="0" smtClean="0">
                          <a:effectLst/>
                          <a:latin typeface="Arial" panose="020B0604020202020204" pitchFamily="34" charset="0"/>
                          <a:ea typeface="Calibri"/>
                          <a:cs typeface="Arial" panose="020B0604020202020204" pitchFamily="34" charset="0"/>
                        </a:rPr>
                        <a:t>Project must be completed. Mechanical and electric repairs</a:t>
                      </a:r>
                      <a:r>
                        <a:rPr lang="en-US" sz="1100" baseline="0" dirty="0" smtClean="0">
                          <a:effectLst/>
                          <a:latin typeface="Arial" panose="020B0604020202020204" pitchFamily="34" charset="0"/>
                          <a:ea typeface="Calibri"/>
                          <a:cs typeface="Arial" panose="020B0604020202020204" pitchFamily="34" charset="0"/>
                        </a:rPr>
                        <a:t> must be prioritized. Security need to appointed to protect the municipal infrastructure.</a:t>
                      </a:r>
                      <a:endParaRPr lang="en-US" sz="1100" dirty="0" smtClean="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100" dirty="0" smtClean="0">
                          <a:effectLst/>
                          <a:latin typeface="Arial" panose="020B0604020202020204" pitchFamily="34" charset="0"/>
                          <a:cs typeface="Arial" panose="020B0604020202020204" pitchFamily="34" charset="0"/>
                        </a:rPr>
                        <a:t>Moeding -  Pump stations are dysfunctional</a:t>
                      </a:r>
                      <a:r>
                        <a:rPr lang="en-ZA" sz="1100" baseline="0" dirty="0" smtClean="0">
                          <a:effectLst/>
                          <a:latin typeface="Arial" panose="020B0604020202020204" pitchFamily="34" charset="0"/>
                          <a:cs typeface="Arial" panose="020B0604020202020204" pitchFamily="34" charset="0"/>
                        </a:rPr>
                        <a:t> &amp; no incoming wastewater.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Plant is 100% non functional such as bio-filter. Electrical cable theft &amp; vandalism is a challenge. </a:t>
                      </a: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a:t>
                      </a:r>
                      <a:r>
                        <a:rPr lang="en-ZA" sz="1100" baseline="0" dirty="0" smtClean="0">
                          <a:effectLst/>
                          <a:latin typeface="Arial" panose="020B0604020202020204" pitchFamily="34" charset="0"/>
                          <a:ea typeface="Calibri"/>
                          <a:cs typeface="Arial" panose="020B0604020202020204" pitchFamily="34" charset="0"/>
                        </a:rPr>
                        <a:t> Bio-filter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Vaal</a:t>
                      </a:r>
                      <a:r>
                        <a:rPr lang="en-ZA" sz="1100" baseline="0" dirty="0" smtClean="0">
                          <a:effectLst/>
                          <a:latin typeface="Arial" panose="020B0604020202020204" pitchFamily="34" charset="0"/>
                          <a:ea typeface="Calibri"/>
                          <a:cs typeface="Arial" panose="020B0604020202020204" pitchFamily="34" charset="0"/>
                        </a:rPr>
                        <a:t>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latin typeface="Arial" panose="020B0604020202020204" pitchFamily="34" charset="0"/>
                          <a:ea typeface="Calibri"/>
                          <a:cs typeface="Arial" panose="020B0604020202020204" pitchFamily="34" charset="0"/>
                        </a:rPr>
                        <a:t>Plant</a:t>
                      </a:r>
                      <a:r>
                        <a:rPr lang="en-US" sz="1100" baseline="0" dirty="0" smtClean="0">
                          <a:effectLst/>
                          <a:latin typeface="Arial" panose="020B0604020202020204" pitchFamily="34" charset="0"/>
                          <a:ea typeface="Calibri"/>
                          <a:cs typeface="Arial" panose="020B0604020202020204" pitchFamily="34" charset="0"/>
                        </a:rPr>
                        <a:t> should be refurbished and </a:t>
                      </a:r>
                      <a:r>
                        <a:rPr lang="en-US" sz="1100" dirty="0" smtClean="0">
                          <a:effectLst/>
                          <a:latin typeface="Arial" panose="020B0604020202020204" pitchFamily="34" charset="0"/>
                          <a:ea typeface="Calibri"/>
                          <a:cs typeface="Arial" panose="020B0604020202020204" pitchFamily="34" charset="0"/>
                        </a:rPr>
                        <a:t>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Security need to be strengthened due to theft &amp; vandalism. O&amp;M should be implemented.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r h="4860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Makwane</a:t>
                      </a:r>
                      <a:r>
                        <a:rPr lang="en-ZA" sz="1100" baseline="0" dirty="0" smtClean="0">
                          <a:effectLst/>
                          <a:latin typeface="Arial" panose="020B0604020202020204" pitchFamily="34" charset="0"/>
                          <a:ea typeface="Calibri"/>
                          <a:cs typeface="Arial" panose="020B0604020202020204" pitchFamily="34" charset="0"/>
                        </a:rPr>
                        <a:t>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Plant is 100% non functional, Booster pump station is vandalized, Bio-filter pump is out order. No skilled process controllers.</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 Bio filter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Vaal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tx1"/>
                          </a:solidFill>
                          <a:effectLst/>
                          <a:latin typeface="Arial" panose="020B0604020202020204" pitchFamily="34" charset="0"/>
                          <a:ea typeface="Calibri"/>
                          <a:cs typeface="Arial" panose="020B0604020202020204" pitchFamily="34" charset="0"/>
                        </a:rPr>
                        <a:t>Mechanical and electric repairs. Implementation of O&amp;M program, Security need to be strengthened due to theft &amp; vandalism. Training</a:t>
                      </a:r>
                      <a:r>
                        <a:rPr lang="en-US" sz="1100" baseline="0" dirty="0" smtClean="0">
                          <a:solidFill>
                            <a:schemeClr val="tx1"/>
                          </a:solidFill>
                          <a:effectLst/>
                          <a:latin typeface="Arial" panose="020B0604020202020204" pitchFamily="34" charset="0"/>
                          <a:ea typeface="Calibri"/>
                          <a:cs typeface="Arial" panose="020B0604020202020204" pitchFamily="34" charset="0"/>
                        </a:rPr>
                        <a:t> of process controllers is crucial. </a:t>
                      </a:r>
                      <a:endParaRPr lang="en-US" sz="11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3"/>
                  </a:ext>
                </a:extLst>
              </a:tr>
            </a:tbl>
          </a:graphicData>
        </a:graphic>
      </p:graphicFrame>
      <p:sp>
        <p:nvSpPr>
          <p:cNvPr id="4" name="Title 1"/>
          <p:cNvSpPr txBox="1">
            <a:spLocks/>
          </p:cNvSpPr>
          <p:nvPr/>
        </p:nvSpPr>
        <p:spPr>
          <a:xfrm>
            <a:off x="467544" y="-57024"/>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latin typeface="Arial" panose="020B0604020202020204" pitchFamily="34" charset="0"/>
                <a:cs typeface="Arial" panose="020B0604020202020204" pitchFamily="34" charset="0"/>
              </a:rPr>
              <a:t>THABO </a:t>
            </a:r>
            <a:r>
              <a:rPr lang="en-ZA" sz="2800" kern="0" dirty="0" err="1" smtClean="0">
                <a:solidFill>
                  <a:sysClr val="windowText" lastClr="000000"/>
                </a:solidFill>
                <a:latin typeface="Arial" panose="020B0604020202020204" pitchFamily="34" charset="0"/>
                <a:cs typeface="Arial" panose="020B0604020202020204" pitchFamily="34" charset="0"/>
              </a:rPr>
              <a:t>MOFUTSANYANA</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928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1962664976"/>
              </p:ext>
            </p:extLst>
          </p:nvPr>
        </p:nvGraphicFramePr>
        <p:xfrm>
          <a:off x="0" y="901737"/>
          <a:ext cx="9143999" cy="5088284"/>
        </p:xfrm>
        <a:graphic>
          <a:graphicData uri="http://schemas.openxmlformats.org/drawingml/2006/table">
            <a:tbl>
              <a:tblPr firstRow="1" bandRow="1"/>
              <a:tblGrid>
                <a:gridCol w="1091162">
                  <a:extLst>
                    <a:ext uri="{9D8B030D-6E8A-4147-A177-3AD203B41FA5}">
                      <a16:colId xmlns="" xmlns:a16="http://schemas.microsoft.com/office/drawing/2014/main" val="20000"/>
                    </a:ext>
                  </a:extLst>
                </a:gridCol>
                <a:gridCol w="388894">
                  <a:extLst>
                    <a:ext uri="{9D8B030D-6E8A-4147-A177-3AD203B41FA5}">
                      <a16:colId xmlns="" xmlns:a16="http://schemas.microsoft.com/office/drawing/2014/main" val="20001"/>
                    </a:ext>
                  </a:extLst>
                </a:gridCol>
                <a:gridCol w="1711135">
                  <a:extLst>
                    <a:ext uri="{9D8B030D-6E8A-4147-A177-3AD203B41FA5}">
                      <a16:colId xmlns="" xmlns:a16="http://schemas.microsoft.com/office/drawing/2014/main" val="20002"/>
                    </a:ext>
                  </a:extLst>
                </a:gridCol>
                <a:gridCol w="1643799">
                  <a:extLst>
                    <a:ext uri="{9D8B030D-6E8A-4147-A177-3AD203B41FA5}">
                      <a16:colId xmlns="" xmlns:a16="http://schemas.microsoft.com/office/drawing/2014/main" val="20003"/>
                    </a:ext>
                  </a:extLst>
                </a:gridCol>
                <a:gridCol w="1498919">
                  <a:extLst>
                    <a:ext uri="{9D8B030D-6E8A-4147-A177-3AD203B41FA5}">
                      <a16:colId xmlns="" xmlns:a16="http://schemas.microsoft.com/office/drawing/2014/main" val="20004"/>
                    </a:ext>
                  </a:extLst>
                </a:gridCol>
                <a:gridCol w="1349781">
                  <a:extLst>
                    <a:ext uri="{9D8B030D-6E8A-4147-A177-3AD203B41FA5}">
                      <a16:colId xmlns="" xmlns:a16="http://schemas.microsoft.com/office/drawing/2014/main" val="20005"/>
                    </a:ext>
                  </a:extLst>
                </a:gridCol>
                <a:gridCol w="1460309">
                  <a:extLst>
                    <a:ext uri="{9D8B030D-6E8A-4147-A177-3AD203B41FA5}">
                      <a16:colId xmlns="" xmlns:a16="http://schemas.microsoft.com/office/drawing/2014/main" val="3416119211"/>
                    </a:ext>
                  </a:extLst>
                </a:gridCol>
              </a:tblGrid>
              <a:tr h="7779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2744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Kestell</a:t>
                      </a:r>
                      <a:r>
                        <a:rPr lang="en-ZA" sz="1100" dirty="0" smtClean="0">
                          <a:effectLst/>
                          <a:latin typeface="Arial" panose="020B0604020202020204" pitchFamily="34" charset="0"/>
                          <a:ea typeface="Calibri"/>
                          <a:cs typeface="Arial" panose="020B0604020202020204" pitchFamily="34" charset="0"/>
                        </a:rPr>
                        <a:t>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Plant is 80% non functional;  Oxidation ponds are not working properly, bio-filters are blocked, the plant is poorly Operated &amp; </a:t>
                      </a: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a:cs typeface="Arial" panose="020B0604020202020204" pitchFamily="34" charset="0"/>
                        </a:rPr>
                        <a:t>Maintaned</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a:t>
                      </a:r>
                      <a:r>
                        <a:rPr lang="en-ZA" sz="1100" baseline="0" dirty="0" smtClean="0">
                          <a:effectLst/>
                          <a:latin typeface="Arial" panose="020B0604020202020204" pitchFamily="34" charset="0"/>
                          <a:ea typeface="Calibri"/>
                          <a:cs typeface="Arial" panose="020B0604020202020204" pitchFamily="34" charset="0"/>
                        </a:rPr>
                        <a:t> Bio-filters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Vaal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marL="68580">
                        <a:lnSpc>
                          <a:spcPct val="115000"/>
                        </a:lnSpc>
                        <a:spcAft>
                          <a:spcPts val="1000"/>
                        </a:spcAft>
                      </a:pP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4"/>
                  </a:ext>
                </a:extLst>
              </a:tr>
              <a:tr h="1090142">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5 </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Phuthaditjaba</a:t>
                      </a:r>
                      <a:r>
                        <a:rPr lang="en-ZA" sz="1100" dirty="0" smtClean="0">
                          <a:effectLst/>
                          <a:latin typeface="Arial" panose="020B0604020202020204" pitchFamily="34" charset="0"/>
                          <a:ea typeface="Calibri"/>
                          <a:cs typeface="Arial" panose="020B0604020202020204" pitchFamily="34" charset="0"/>
                        </a:rPr>
                        <a:t>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Works is not operational due to mechanical breakdowns, dysfunctional bio-filters &amp; pump stations. digesters are also blocked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Sedimentation</a:t>
                      </a:r>
                      <a:r>
                        <a:rPr lang="en-ZA" sz="1100" baseline="0" dirty="0" smtClean="0">
                          <a:effectLst/>
                          <a:latin typeface="Arial" panose="020B0604020202020204" pitchFamily="34" charset="0"/>
                          <a:ea typeface="Calibri"/>
                          <a:cs typeface="Arial" panose="020B0604020202020204" pitchFamily="34" charset="0"/>
                        </a:rPr>
                        <a:t> tanks, Bio-filters &amp; digesters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Vaal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letters</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Mechanical and electric repairs. Implementation of O&amp;M program. </a:t>
                      </a: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3166428437"/>
                  </a:ext>
                </a:extLst>
              </a:tr>
              <a:tr h="1756076">
                <a:tc>
                  <a:txBody>
                    <a:body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6 </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en-ZA" sz="1100" dirty="0" err="1" smtClean="0">
                          <a:effectLst/>
                          <a:latin typeface="Arial" panose="020B0604020202020204" pitchFamily="34" charset="0"/>
                          <a:cs typeface="Arial" panose="020B0604020202020204" pitchFamily="34" charset="0"/>
                        </a:rPr>
                        <a:t>Tsiame</a:t>
                      </a:r>
                      <a:r>
                        <a:rPr lang="en-ZA" sz="1100" dirty="0" smtClean="0">
                          <a:effectLst/>
                          <a:latin typeface="Arial" panose="020B0604020202020204" pitchFamily="34" charset="0"/>
                          <a:cs typeface="Arial" panose="020B0604020202020204" pitchFamily="34" charset="0"/>
                        </a:rPr>
                        <a:t>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Works is not operational due to cable theft. Primary sedimentation and bio-filter are still new (never been in operation). The Activated Sludge System is not in operation.</a:t>
                      </a:r>
                      <a:endParaRPr lang="en-ZA" sz="1100" dirty="0" smtClean="0">
                        <a:effectLst/>
                        <a:latin typeface="Arial" panose="020B0604020202020204" pitchFamily="34" charset="0"/>
                        <a:cs typeface="Arial" panose="020B0604020202020204" pitchFamily="34" charset="0"/>
                      </a:endParaRP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Sedimentation tanks,</a:t>
                      </a:r>
                      <a:r>
                        <a:rPr lang="en-ZA" sz="1100" baseline="0" dirty="0" smtClean="0">
                          <a:effectLst/>
                          <a:latin typeface="Arial" panose="020B0604020202020204" pitchFamily="34" charset="0"/>
                          <a:ea typeface="Calibri"/>
                          <a:cs typeface="Arial" panose="020B0604020202020204" pitchFamily="34" charset="0"/>
                        </a:rPr>
                        <a:t> Bio-filters &amp; Activated sludge system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Vaal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letters </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lvl="0" indent="0" algn="l" defTabSz="9144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Mechanical and electric repairs. Implementation of O&amp;M program. Security need to be strengthened due to cable theft  &amp; vandalism.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3612075393"/>
                  </a:ext>
                </a:extLst>
              </a:tr>
            </a:tbl>
          </a:graphicData>
        </a:graphic>
      </p:graphicFrame>
      <p:sp>
        <p:nvSpPr>
          <p:cNvPr id="4" name="Title 1"/>
          <p:cNvSpPr txBox="1">
            <a:spLocks/>
          </p:cNvSpPr>
          <p:nvPr/>
        </p:nvSpPr>
        <p:spPr>
          <a:xfrm>
            <a:off x="467544" y="-2432"/>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latin typeface="Arial" panose="020B0604020202020204" pitchFamily="34" charset="0"/>
                <a:cs typeface="Arial" panose="020B0604020202020204" pitchFamily="34" charset="0"/>
              </a:rPr>
              <a:t>THABO </a:t>
            </a:r>
            <a:r>
              <a:rPr lang="en-ZA" sz="2800" kern="0" dirty="0" err="1" smtClean="0">
                <a:solidFill>
                  <a:sysClr val="windowText" lastClr="000000"/>
                </a:solidFill>
                <a:latin typeface="Arial" panose="020B0604020202020204" pitchFamily="34" charset="0"/>
                <a:cs typeface="Arial" panose="020B0604020202020204" pitchFamily="34" charset="0"/>
              </a:rPr>
              <a:t>MOFUTSANYANA</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 </a:t>
            </a:r>
            <a:endParaRPr lang="en-ZA" sz="2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219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67544" y="338768"/>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smtClean="0">
                <a:solidFill>
                  <a:sysClr val="windowText" lastClr="000000"/>
                </a:solidFill>
                <a:latin typeface="Arial" panose="020B0604020202020204" pitchFamily="34" charset="0"/>
                <a:cs typeface="Arial" panose="020B0604020202020204" pitchFamily="34" charset="0"/>
              </a:rPr>
              <a:t>THABO </a:t>
            </a:r>
            <a:r>
              <a:rPr lang="en-ZA" sz="2800" kern="0" dirty="0" err="1" smtClean="0">
                <a:solidFill>
                  <a:sysClr val="windowText" lastClr="000000"/>
                </a:solidFill>
                <a:latin typeface="Arial" panose="020B0604020202020204" pitchFamily="34" charset="0"/>
                <a:cs typeface="Arial" panose="020B0604020202020204" pitchFamily="34" charset="0"/>
              </a:rPr>
              <a:t>MOFUTSANYANA</a:t>
            </a:r>
            <a:r>
              <a:rPr lang="en-ZA" sz="2800" kern="0" dirty="0" smtClean="0">
                <a:solidFill>
                  <a:sysClr val="windowText" lastClr="000000"/>
                </a:solidFill>
                <a:latin typeface="Arial" panose="020B0604020202020204" pitchFamily="34" charset="0"/>
                <a:cs typeface="Arial" panose="020B0604020202020204" pitchFamily="34" charset="0"/>
              </a:rPr>
              <a:t> DISTRICT</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ZA" sz="280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404835058"/>
              </p:ext>
            </p:extLst>
          </p:nvPr>
        </p:nvGraphicFramePr>
        <p:xfrm>
          <a:off x="170926" y="1431112"/>
          <a:ext cx="8942716" cy="2592288"/>
        </p:xfrm>
        <a:graphic>
          <a:graphicData uri="http://schemas.openxmlformats.org/drawingml/2006/table">
            <a:tbl>
              <a:tblPr firstRow="1" bandRow="1"/>
              <a:tblGrid>
                <a:gridCol w="1019933">
                  <a:extLst>
                    <a:ext uri="{9D8B030D-6E8A-4147-A177-3AD203B41FA5}">
                      <a16:colId xmlns="" xmlns:a16="http://schemas.microsoft.com/office/drawing/2014/main" val="20000"/>
                    </a:ext>
                  </a:extLst>
                </a:gridCol>
                <a:gridCol w="363508">
                  <a:extLst>
                    <a:ext uri="{9D8B030D-6E8A-4147-A177-3AD203B41FA5}">
                      <a16:colId xmlns="" xmlns:a16="http://schemas.microsoft.com/office/drawing/2014/main" val="20001"/>
                    </a:ext>
                  </a:extLst>
                </a:gridCol>
                <a:gridCol w="1599436">
                  <a:extLst>
                    <a:ext uri="{9D8B030D-6E8A-4147-A177-3AD203B41FA5}">
                      <a16:colId xmlns="" xmlns:a16="http://schemas.microsoft.com/office/drawing/2014/main" val="20002"/>
                    </a:ext>
                  </a:extLst>
                </a:gridCol>
                <a:gridCol w="1209992">
                  <a:extLst>
                    <a:ext uri="{9D8B030D-6E8A-4147-A177-3AD203B41FA5}">
                      <a16:colId xmlns="" xmlns:a16="http://schemas.microsoft.com/office/drawing/2014/main" val="20003"/>
                    </a:ext>
                  </a:extLst>
                </a:gridCol>
                <a:gridCol w="1727575">
                  <a:extLst>
                    <a:ext uri="{9D8B030D-6E8A-4147-A177-3AD203B41FA5}">
                      <a16:colId xmlns="" xmlns:a16="http://schemas.microsoft.com/office/drawing/2014/main" val="20004"/>
                    </a:ext>
                  </a:extLst>
                </a:gridCol>
                <a:gridCol w="1202524">
                  <a:extLst>
                    <a:ext uri="{9D8B030D-6E8A-4147-A177-3AD203B41FA5}">
                      <a16:colId xmlns="" xmlns:a16="http://schemas.microsoft.com/office/drawing/2014/main" val="20005"/>
                    </a:ext>
                  </a:extLst>
                </a:gridCol>
                <a:gridCol w="1819748">
                  <a:extLst>
                    <a:ext uri="{9D8B030D-6E8A-4147-A177-3AD203B41FA5}">
                      <a16:colId xmlns="" xmlns:a16="http://schemas.microsoft.com/office/drawing/2014/main" val="20006"/>
                    </a:ext>
                  </a:extLst>
                </a:gridCol>
              </a:tblGrid>
              <a:tr h="10119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5803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7</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Elandsriver</a:t>
                      </a:r>
                      <a:r>
                        <a:rPr lang="en-ZA" sz="1100" dirty="0" smtClean="0">
                          <a:effectLst/>
                          <a:latin typeface="Arial" panose="020B0604020202020204" pitchFamily="34" charset="0"/>
                          <a:ea typeface="Calibri"/>
                          <a:cs typeface="Arial" panose="020B0604020202020204" pitchFamily="34" charset="0"/>
                        </a:rPr>
                        <a:t> –</a:t>
                      </a:r>
                      <a:r>
                        <a:rPr lang="en-ZA" sz="1100" baseline="0" dirty="0" smtClean="0">
                          <a:effectLst/>
                          <a:latin typeface="Arial" panose="020B0604020202020204" pitchFamily="34" charset="0"/>
                          <a:ea typeface="Calibri"/>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pump stations are not able to pump sewage to the works due to cable theft. Emergency dam is full and overflowing to Elands River.</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a:t>
                      </a:r>
                      <a:r>
                        <a:rPr lang="en-ZA" sz="1100" baseline="0" dirty="0" smtClean="0">
                          <a:effectLst/>
                          <a:latin typeface="Arial" panose="020B0604020202020204" pitchFamily="34" charset="0"/>
                          <a:ea typeface="Calibri"/>
                          <a:cs typeface="Arial" panose="020B0604020202020204" pitchFamily="34" charset="0"/>
                        </a:rPr>
                        <a:t>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Vaal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lvl="0" indent="0" algn="l" defTabSz="9144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Electric repairs, Implementation of O&amp;M program. Security need to be strengthened due to cable theft  &amp; vandalism.</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47543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67544" y="188640"/>
            <a:ext cx="8229600" cy="706090"/>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defTabSz="914400" eaLnBrk="1" fontAlgn="auto" hangingPunct="1">
              <a:spcBef>
                <a:spcPts val="0"/>
              </a:spcBef>
              <a:spcAft>
                <a:spcPts val="0"/>
              </a:spcAft>
              <a:defRPr/>
            </a:pPr>
            <a:r>
              <a:rPr lang="en-ZA" sz="2800" kern="0" dirty="0" err="1" smtClean="0">
                <a:solidFill>
                  <a:sysClr val="windowText" lastClr="000000"/>
                </a:solidFill>
                <a:latin typeface="Arial" panose="020B0604020202020204" pitchFamily="34" charset="0"/>
                <a:cs typeface="Arial" panose="020B0604020202020204" pitchFamily="34" charset="0"/>
              </a:rPr>
              <a:t>MANGAUNG</a:t>
            </a:r>
            <a:r>
              <a:rPr lang="en-ZA" sz="2800" kern="0" dirty="0" smtClean="0">
                <a:solidFill>
                  <a:sysClr val="windowText" lastClr="000000"/>
                </a:solidFill>
                <a:latin typeface="Arial" panose="020B0604020202020204" pitchFamily="34" charset="0"/>
                <a:cs typeface="Arial" panose="020B0604020202020204" pitchFamily="34" charset="0"/>
              </a:rPr>
              <a:t> METRO</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a:t>
            </a:r>
            <a:endParaRPr lang="en-ZA" sz="280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866438443"/>
              </p:ext>
            </p:extLst>
          </p:nvPr>
        </p:nvGraphicFramePr>
        <p:xfrm>
          <a:off x="1" y="1126747"/>
          <a:ext cx="9143998" cy="4540050"/>
        </p:xfrm>
        <a:graphic>
          <a:graphicData uri="http://schemas.openxmlformats.org/drawingml/2006/table">
            <a:tbl>
              <a:tblPr firstRow="1" bandRow="1"/>
              <a:tblGrid>
                <a:gridCol w="1042889">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915474">
                  <a:extLst>
                    <a:ext uri="{9D8B030D-6E8A-4147-A177-3AD203B41FA5}">
                      <a16:colId xmlns="" xmlns:a16="http://schemas.microsoft.com/office/drawing/2014/main" val="20002"/>
                    </a:ext>
                  </a:extLst>
                </a:gridCol>
                <a:gridCol w="1405719">
                  <a:extLst>
                    <a:ext uri="{9D8B030D-6E8A-4147-A177-3AD203B41FA5}">
                      <a16:colId xmlns="" xmlns:a16="http://schemas.microsoft.com/office/drawing/2014/main" val="20003"/>
                    </a:ext>
                  </a:extLst>
                </a:gridCol>
                <a:gridCol w="1317928">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7672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5382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Mangaung</a:t>
                      </a:r>
                      <a:r>
                        <a:rPr lang="en-ZA" sz="1100" baseline="0" dirty="0" smtClean="0">
                          <a:effectLst/>
                          <a:latin typeface="Arial" panose="020B0604020202020204" pitchFamily="34" charset="0"/>
                          <a:ea typeface="Calibri"/>
                          <a:cs typeface="Arial" panose="020B0604020202020204" pitchFamily="34" charset="0"/>
                        </a:rPr>
                        <a:t> MM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1</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cs typeface="Arial" panose="020B0604020202020204" pitchFamily="34" charset="0"/>
                        </a:rPr>
                        <a:t>Bloemspruit</a:t>
                      </a:r>
                      <a:r>
                        <a:rPr lang="en-ZA" sz="1100" dirty="0" smtClean="0">
                          <a:effectLst/>
                          <a:latin typeface="Arial" panose="020B0604020202020204" pitchFamily="34" charset="0"/>
                          <a:cs typeface="Arial" panose="020B0604020202020204" pitchFamily="34" charset="0"/>
                        </a:rPr>
                        <a:t> – Plant is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poorly maintained; </a:t>
                      </a:r>
                      <a:r>
                        <a:rPr lang="en-ZA" sz="1100" dirty="0" smtClean="0">
                          <a:effectLst/>
                          <a:latin typeface="Arial" panose="020B0604020202020204" pitchFamily="34" charset="0"/>
                          <a:cs typeface="Arial" panose="020B0604020202020204" pitchFamily="34" charset="0"/>
                        </a:rPr>
                        <a:t>over-loaded</a:t>
                      </a:r>
                      <a:r>
                        <a:rPr lang="en-ZA" sz="1100" baseline="0" dirty="0" smtClean="0">
                          <a:effectLst/>
                          <a:latin typeface="Arial" panose="020B0604020202020204" pitchFamily="34" charset="0"/>
                          <a:cs typeface="Arial" panose="020B0604020202020204" pitchFamily="34" charset="0"/>
                        </a:rPr>
                        <a:t> by industrial waste.</a:t>
                      </a:r>
                      <a:r>
                        <a:rPr lang="en-ZA" sz="1100" dirty="0" smtClean="0">
                          <a:effectLst/>
                          <a:latin typeface="Arial" panose="020B0604020202020204" pitchFamily="34" charset="0"/>
                          <a:cs typeface="Arial" panose="020B0604020202020204" pitchFamily="34" charset="0"/>
                        </a:rPr>
                        <a:t> </a:t>
                      </a:r>
                      <a:r>
                        <a:rPr lang="en-US" sz="1100" baseline="0" dirty="0" smtClean="0">
                          <a:effectLst/>
                          <a:latin typeface="Arial" panose="020B0604020202020204" pitchFamily="34" charset="0"/>
                          <a:cs typeface="Arial" panose="020B0604020202020204" pitchFamily="34" charset="0"/>
                        </a:rPr>
                        <a:t>There are mechanical faults such as pumps, valves &amp; motors. Shortage of skilled process controllers. No chlorination of the final effluent taking place.</a:t>
                      </a: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Sedimentation tanks, Bio-filters</a:t>
                      </a:r>
                      <a:r>
                        <a:rPr lang="en-ZA" sz="1100" baseline="0" dirty="0" smtClean="0">
                          <a:effectLst/>
                          <a:latin typeface="Arial" panose="020B0604020202020204" pitchFamily="34" charset="0"/>
                          <a:ea typeface="Calibri"/>
                          <a:cs typeface="Arial" panose="020B0604020202020204" pitchFamily="34" charset="0"/>
                        </a:rPr>
                        <a:t>, Maturation ponds</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9535">
                        <a:lnSpc>
                          <a:spcPct val="115000"/>
                        </a:lnSpc>
                        <a:spcAft>
                          <a:spcPts val="1000"/>
                        </a:spcAft>
                      </a:pPr>
                      <a:r>
                        <a:rPr lang="en-ZA" sz="1100" dirty="0">
                          <a:effectLst/>
                          <a:latin typeface="Arial" panose="020B0604020202020204" pitchFamily="34" charset="0"/>
                          <a:cs typeface="Arial" panose="020B0604020202020204" pitchFamily="34" charset="0"/>
                        </a:rPr>
                        <a:t>Pollution </a:t>
                      </a:r>
                      <a:r>
                        <a:rPr lang="en-ZA" sz="1100" dirty="0" smtClean="0">
                          <a:effectLst/>
                          <a:latin typeface="Arial" panose="020B0604020202020204" pitchFamily="34" charset="0"/>
                          <a:cs typeface="Arial" panose="020B0604020202020204" pitchFamily="34" charset="0"/>
                        </a:rPr>
                        <a:t>of  Modder River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a:effectLst/>
                          <a:latin typeface="Arial" panose="020B0604020202020204" pitchFamily="34" charset="0"/>
                          <a:cs typeface="Arial" panose="020B0604020202020204" pitchFamily="34" charset="0"/>
                        </a:rPr>
                        <a:t>Non-compliance letters</a:t>
                      </a:r>
                      <a:endParaRPr lang="en-ZA" sz="110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2230" marR="89535">
                        <a:lnSpc>
                          <a:spcPct val="115000"/>
                        </a:lnSpc>
                        <a:spcAft>
                          <a:spcPts val="1000"/>
                        </a:spcAft>
                      </a:pPr>
                      <a:r>
                        <a:rPr lang="en-ZA" sz="1100" dirty="0" smtClean="0">
                          <a:effectLst/>
                          <a:latin typeface="Arial" panose="020B0604020202020204" pitchFamily="34" charset="0"/>
                          <a:cs typeface="Arial" panose="020B0604020202020204" pitchFamily="34" charset="0"/>
                        </a:rPr>
                        <a:t>Trade </a:t>
                      </a:r>
                      <a:r>
                        <a:rPr lang="en-ZA" sz="1100" dirty="0">
                          <a:effectLst/>
                          <a:latin typeface="Arial" panose="020B0604020202020204" pitchFamily="34" charset="0"/>
                          <a:cs typeface="Arial" panose="020B0604020202020204" pitchFamily="34" charset="0"/>
                        </a:rPr>
                        <a:t>effluent by-laws, Abattoir </a:t>
                      </a:r>
                      <a:r>
                        <a:rPr lang="en-ZA" sz="1100" dirty="0" smtClean="0">
                          <a:effectLst/>
                          <a:latin typeface="Arial" panose="020B0604020202020204" pitchFamily="34" charset="0"/>
                          <a:cs typeface="Arial" panose="020B0604020202020204" pitchFamily="34" charset="0"/>
                        </a:rPr>
                        <a:t>pre treatment. Municipal inspectors. Refurbishment of WWTWs</a:t>
                      </a:r>
                      <a:r>
                        <a:rPr lang="en-ZA" sz="1100" baseline="0" dirty="0" smtClean="0">
                          <a:effectLst/>
                          <a:latin typeface="Arial" panose="020B0604020202020204" pitchFamily="34" charset="0"/>
                          <a:cs typeface="Arial" panose="020B0604020202020204" pitchFamily="34" charset="0"/>
                        </a:rPr>
                        <a:t>, alternative WWTW can be used to lower the load. </a:t>
                      </a:r>
                      <a:endParaRPr lang="en-ZA" sz="1100" dirty="0" smtClean="0">
                        <a:effectLst/>
                        <a:latin typeface="Arial" panose="020B0604020202020204" pitchFamily="34" charset="0"/>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20541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2.</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cs typeface="Arial" panose="020B0604020202020204" pitchFamily="34" charset="0"/>
                        </a:rPr>
                        <a:t>Thaba </a:t>
                      </a:r>
                      <a:r>
                        <a:rPr lang="en-ZA" sz="1100" dirty="0" err="1" smtClean="0">
                          <a:effectLst/>
                          <a:latin typeface="Arial" panose="020B0604020202020204" pitchFamily="34" charset="0"/>
                          <a:cs typeface="Arial" panose="020B0604020202020204" pitchFamily="34" charset="0"/>
                        </a:rPr>
                        <a:t>Nchu</a:t>
                      </a:r>
                      <a:r>
                        <a:rPr lang="en-ZA" sz="1100" dirty="0" smtClean="0">
                          <a:effectLst/>
                          <a:latin typeface="Arial" panose="020B0604020202020204" pitchFamily="34" charset="0"/>
                          <a:cs typeface="Arial" panose="020B0604020202020204" pitchFamily="34" charset="0"/>
                        </a:rPr>
                        <a:t> ( </a:t>
                      </a:r>
                      <a:r>
                        <a:rPr lang="en-ZA" sz="1100" dirty="0" err="1" smtClean="0">
                          <a:effectLst/>
                          <a:latin typeface="Arial" panose="020B0604020202020204" pitchFamily="34" charset="0"/>
                          <a:cs typeface="Arial" panose="020B0604020202020204" pitchFamily="34" charset="0"/>
                        </a:rPr>
                        <a:t>Selosesha</a:t>
                      </a:r>
                      <a:r>
                        <a:rPr lang="en-ZA" sz="1100" dirty="0" smtClean="0">
                          <a:effectLst/>
                          <a:latin typeface="Arial" panose="020B0604020202020204" pitchFamily="34" charset="0"/>
                          <a:cs typeface="Arial" panose="020B0604020202020204" pitchFamily="34" charset="0"/>
                        </a:rPr>
                        <a:t>) -  Works</a:t>
                      </a:r>
                      <a:r>
                        <a:rPr lang="en-ZA" sz="1100" baseline="0" dirty="0" smtClean="0">
                          <a:effectLst/>
                          <a:latin typeface="Arial" panose="020B0604020202020204" pitchFamily="34" charset="0"/>
                          <a:cs typeface="Arial" panose="020B0604020202020204" pitchFamily="34" charset="0"/>
                        </a:rPr>
                        <a:t> is poorly maintained; </a:t>
                      </a:r>
                      <a:r>
                        <a:rPr lang="en-US" sz="1100" dirty="0" smtClean="0">
                          <a:effectLst/>
                          <a:latin typeface="Arial" panose="020B0604020202020204" pitchFamily="34" charset="0"/>
                          <a:cs typeface="Arial" panose="020B0604020202020204" pitchFamily="34" charset="0"/>
                        </a:rPr>
                        <a:t>overloaded by private abattoir waste.</a:t>
                      </a:r>
                      <a:r>
                        <a:rPr lang="en-US" sz="1100" baseline="0" dirty="0" smtClean="0">
                          <a:effectLst/>
                          <a:latin typeface="Arial" panose="020B0604020202020204" pitchFamily="34" charset="0"/>
                          <a:cs typeface="Arial" panose="020B0604020202020204" pitchFamily="34" charset="0"/>
                        </a:rPr>
                        <a:t> There are </a:t>
                      </a:r>
                      <a:r>
                        <a:rPr lang="en-US" sz="1100" dirty="0" smtClean="0">
                          <a:effectLst/>
                          <a:latin typeface="Arial" panose="020B0604020202020204" pitchFamily="34" charset="0"/>
                          <a:cs typeface="Arial" panose="020B0604020202020204" pitchFamily="34" charset="0"/>
                        </a:rPr>
                        <a:t>dysfunctional pumps, &amp; motors of aerators. Shortage of skilled process controllers. No chlorination of final effluent prior discharge.</a:t>
                      </a:r>
                    </a:p>
                  </a:txBody>
                  <a:tcPr marL="59253" marR="5925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Activated sludge plant</a:t>
                      </a:r>
                      <a:r>
                        <a:rPr lang="en-ZA" sz="1100" baseline="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Modder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a:t>
                      </a:r>
                      <a:r>
                        <a:rPr lang="en-ZA" sz="1100" baseline="0" dirty="0" smtClean="0">
                          <a:effectLst/>
                          <a:latin typeface="Arial" panose="020B0604020202020204" pitchFamily="34" charset="0"/>
                          <a:ea typeface="Calibri"/>
                          <a:cs typeface="Arial" panose="020B0604020202020204" pitchFamily="34" charset="0"/>
                        </a:rPr>
                        <a:t>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Trade effluent by-laws, Abattoir pre treatment. Municipal inspectors. Mechanical and electric repairs. Implementation of O&amp;M program.</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47094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57200" y="28974"/>
            <a:ext cx="8229600" cy="634082"/>
          </a:xfrm>
          <a:prstGeom prst="rect">
            <a:avLst/>
          </a:prstGeom>
        </p:spPr>
        <p:txBody>
          <a:bodyPr>
            <a:noAutofit/>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sz="2800" kern="0" dirty="0" err="1" smtClean="0">
                <a:solidFill>
                  <a:sysClr val="windowText" lastClr="000000"/>
                </a:solidFill>
                <a:latin typeface="Arial" panose="020B0604020202020204" pitchFamily="34" charset="0"/>
                <a:cs typeface="Arial" panose="020B0604020202020204" pitchFamily="34" charset="0"/>
              </a:rPr>
              <a:t>MANGAUNG</a:t>
            </a:r>
            <a:r>
              <a:rPr lang="en-ZA" sz="2800" kern="0" dirty="0" smtClean="0">
                <a:solidFill>
                  <a:sysClr val="windowText" lastClr="000000"/>
                </a:solidFill>
                <a:latin typeface="Arial" panose="020B0604020202020204" pitchFamily="34" charset="0"/>
                <a:cs typeface="Arial" panose="020B0604020202020204" pitchFamily="34" charset="0"/>
              </a:rPr>
              <a:t> METRO</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US" sz="4800" dirty="0">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617604582"/>
              </p:ext>
            </p:extLst>
          </p:nvPr>
        </p:nvGraphicFramePr>
        <p:xfrm>
          <a:off x="1" y="978113"/>
          <a:ext cx="9143998" cy="5105388"/>
        </p:xfrm>
        <a:graphic>
          <a:graphicData uri="http://schemas.openxmlformats.org/drawingml/2006/table">
            <a:tbl>
              <a:tblPr firstRow="1" bandRow="1"/>
              <a:tblGrid>
                <a:gridCol w="1042889">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2038304">
                  <a:extLst>
                    <a:ext uri="{9D8B030D-6E8A-4147-A177-3AD203B41FA5}">
                      <a16:colId xmlns="" xmlns:a16="http://schemas.microsoft.com/office/drawing/2014/main" val="20002"/>
                    </a:ext>
                  </a:extLst>
                </a:gridCol>
                <a:gridCol w="1337480">
                  <a:extLst>
                    <a:ext uri="{9D8B030D-6E8A-4147-A177-3AD203B41FA5}">
                      <a16:colId xmlns="" xmlns:a16="http://schemas.microsoft.com/office/drawing/2014/main" val="20003"/>
                    </a:ext>
                  </a:extLst>
                </a:gridCol>
                <a:gridCol w="1263337">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8640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60495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err="1" smtClean="0">
                          <a:ln>
                            <a:noFill/>
                          </a:ln>
                          <a:solidFill>
                            <a:prstClr val="black"/>
                          </a:solidFill>
                          <a:effectLst/>
                          <a:uLnTx/>
                          <a:uFillTx/>
                          <a:latin typeface="Arial" panose="020B0604020202020204" pitchFamily="34" charset="0"/>
                          <a:ea typeface="Calibri"/>
                          <a:cs typeface="Arial" panose="020B0604020202020204" pitchFamily="34" charset="0"/>
                        </a:rPr>
                        <a:t>Mangaung</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MM</a:t>
                      </a:r>
                    </a:p>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3.</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Botshabelo</a:t>
                      </a:r>
                      <a:r>
                        <a:rPr lang="en-ZA" sz="1100" dirty="0" smtClean="0">
                          <a:effectLst/>
                          <a:latin typeface="Arial" panose="020B0604020202020204" pitchFamily="34" charset="0"/>
                          <a:ea typeface="Calibri"/>
                          <a:cs typeface="Arial" panose="020B0604020202020204" pitchFamily="34" charset="0"/>
                        </a:rPr>
                        <a:t> -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Works is poorly maintained;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overloaded by private abattoir waste. There are dysfunctional </a:t>
                      </a:r>
                      <a:r>
                        <a:rPr lang="en-US" sz="1100" dirty="0" smtClean="0">
                          <a:effectLst/>
                          <a:latin typeface="Arial" panose="020B0604020202020204" pitchFamily="34" charset="0"/>
                          <a:ea typeface="Calibri"/>
                          <a:cs typeface="Arial" panose="020B0604020202020204" pitchFamily="34" charset="0"/>
                        </a:rPr>
                        <a:t>pumps, &amp; motors of aerators. Shortage of skilled process controllers. No chlorination</a:t>
                      </a:r>
                    </a:p>
                  </a:txBody>
                  <a:tcPr marL="59253" marR="5925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Activated sludge plant </a:t>
                      </a: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Modder River </a:t>
                      </a: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Refurbishment of the plant. Trade effluent by-laws. Abattoir pre treatment. Municipal inspectors. Mechanical and electric repairs. Implementation of O&amp;M program. Consistent disinfection of final effluent must be prioritised.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3393077708"/>
                  </a:ext>
                </a:extLst>
              </a:tr>
              <a:tr h="6049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ea typeface="+mn-ea"/>
                          <a:cs typeface="Arial" panose="020B0604020202020204" pitchFamily="34" charset="0"/>
                        </a:rPr>
                        <a:t>4</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Sterkwater</a:t>
                      </a:r>
                      <a:r>
                        <a:rPr lang="en-ZA" sz="1100" baseline="0" dirty="0" smtClean="0">
                          <a:effectLst/>
                          <a:latin typeface="Arial" panose="020B0604020202020204" pitchFamily="34" charset="0"/>
                          <a:ea typeface="Calibri"/>
                          <a:cs typeface="Arial" panose="020B0604020202020204" pitchFamily="34" charset="0"/>
                        </a:rPr>
                        <a:t> - Incomplete project and the plant is over-capacitated. Poor Operation and Maintenance of the plant. No chlorination taking place. </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Activated sludge plant </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a:t>
                      </a:r>
                      <a:r>
                        <a:rPr lang="en-ZA" sz="1100" baseline="0" dirty="0" smtClean="0">
                          <a:effectLst/>
                          <a:latin typeface="Arial" panose="020B0604020202020204" pitchFamily="34" charset="0"/>
                          <a:ea typeface="Calibri"/>
                          <a:cs typeface="Arial" panose="020B0604020202020204" pitchFamily="34" charset="0"/>
                        </a:rPr>
                        <a:t> of Modder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Unfinished project should be completed as planned.  Implementation of O&amp;M program. Final effluent must be disinfected prior discharge.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518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ea typeface="+mn-ea"/>
                          <a:cs typeface="Arial" panose="020B0604020202020204" pitchFamily="34" charset="0"/>
                        </a:rPr>
                        <a:t>5</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err="1" smtClean="0">
                          <a:effectLst/>
                          <a:latin typeface="Arial" panose="020B0604020202020204" pitchFamily="34" charset="0"/>
                          <a:ea typeface="Calibri"/>
                          <a:cs typeface="Arial" panose="020B0604020202020204" pitchFamily="34" charset="0"/>
                        </a:rPr>
                        <a:t>Wepener</a:t>
                      </a:r>
                      <a:r>
                        <a:rPr lang="en-ZA" sz="1100" dirty="0" smtClean="0">
                          <a:effectLst/>
                          <a:latin typeface="Arial" panose="020B0604020202020204" pitchFamily="34" charset="0"/>
                          <a:ea typeface="Calibri"/>
                          <a:cs typeface="Arial" panose="020B0604020202020204" pitchFamily="34" charset="0"/>
                        </a:rPr>
                        <a:t> - </a:t>
                      </a:r>
                      <a:r>
                        <a:rPr lang="en-US" sz="1100" dirty="0" smtClean="0">
                          <a:effectLst/>
                          <a:latin typeface="Arial" panose="020B0604020202020204" pitchFamily="34" charset="0"/>
                          <a:ea typeface="Calibri"/>
                          <a:cs typeface="Arial" panose="020B0604020202020204" pitchFamily="34" charset="0"/>
                        </a:rPr>
                        <a:t>Works is 100% non functional due to lack of cable</a:t>
                      </a:r>
                      <a:r>
                        <a:rPr lang="en-US" sz="1100" baseline="0" dirty="0" smtClean="0">
                          <a:effectLst/>
                          <a:latin typeface="Arial" panose="020B0604020202020204" pitchFamily="34" charset="0"/>
                          <a:ea typeface="Calibri"/>
                          <a:cs typeface="Arial" panose="020B0604020202020204" pitchFamily="34" charset="0"/>
                        </a:rPr>
                        <a:t> theft</a:t>
                      </a:r>
                      <a:r>
                        <a:rPr lang="en-US" sz="1100" dirty="0" smtClean="0">
                          <a:effectLst/>
                          <a:latin typeface="Arial" panose="020B0604020202020204" pitchFamily="34" charset="0"/>
                          <a:ea typeface="Calibri"/>
                          <a:cs typeface="Arial" panose="020B0604020202020204" pitchFamily="34" charset="0"/>
                        </a:rPr>
                        <a:t>. Bio-filter</a:t>
                      </a:r>
                      <a:r>
                        <a:rPr lang="en-US" sz="1100" baseline="0" dirty="0" smtClean="0">
                          <a:effectLst/>
                          <a:latin typeface="Arial" panose="020B0604020202020204" pitchFamily="34" charset="0"/>
                          <a:ea typeface="Calibri"/>
                          <a:cs typeface="Arial" panose="020B0604020202020204" pitchFamily="34" charset="0"/>
                        </a:rPr>
                        <a:t> pumps are out of order, and Pump station are often out of order. Chlorine room is situated in a flooded area.</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Bio-filter and Oxidation ponds</a:t>
                      </a:r>
                      <a:r>
                        <a:rPr lang="en-ZA" sz="1100" baseline="0" dirty="0" smtClean="0">
                          <a:effectLst/>
                          <a:latin typeface="Arial" panose="020B0604020202020204" pitchFamily="34" charset="0"/>
                          <a:ea typeface="Calibri"/>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a:t>
                      </a:r>
                      <a:r>
                        <a:rPr lang="en-ZA" sz="1100" baseline="0" dirty="0" smtClean="0">
                          <a:effectLst/>
                          <a:latin typeface="Arial" panose="020B0604020202020204" pitchFamily="34" charset="0"/>
                          <a:ea typeface="Calibri"/>
                          <a:cs typeface="Arial" panose="020B0604020202020204" pitchFamily="34" charset="0"/>
                        </a:rPr>
                        <a:t> Caledon River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contract was appointed to refurbish pump station and plant.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Mechanical and electric repairs. O&amp;M must be implemented</a:t>
                      </a:r>
                      <a:r>
                        <a:rPr lang="en-ZA" sz="1100" baseline="0" dirty="0" smtClean="0">
                          <a:solidFill>
                            <a:schemeClr val="tx1"/>
                          </a:solidFill>
                          <a:effectLst/>
                          <a:latin typeface="Arial" panose="020B0604020202020204" pitchFamily="34" charset="0"/>
                          <a:ea typeface="Calibri"/>
                          <a:cs typeface="Arial" panose="020B0604020202020204" pitchFamily="34" charset="0"/>
                        </a:rPr>
                        <a:t>. Chlorine room should be relocated.</a:t>
                      </a:r>
                      <a:endParaRPr lang="en-ZA" sz="1100" dirty="0">
                        <a:solidFill>
                          <a:schemeClr val="tx1"/>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5874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1"/>
          <p:cNvSpPr txBox="1">
            <a:spLocks/>
          </p:cNvSpPr>
          <p:nvPr/>
        </p:nvSpPr>
        <p:spPr>
          <a:xfrm>
            <a:off x="457200" y="28974"/>
            <a:ext cx="8229600" cy="634082"/>
          </a:xfrm>
          <a:prstGeom prst="rect">
            <a:avLst/>
          </a:prstGeom>
        </p:spPr>
        <p:txBody>
          <a:bodyPr>
            <a:noAutofit/>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sz="2800" kern="0" dirty="0" err="1" smtClean="0">
                <a:solidFill>
                  <a:sysClr val="windowText" lastClr="000000"/>
                </a:solidFill>
                <a:latin typeface="Arial" panose="020B0604020202020204" pitchFamily="34" charset="0"/>
                <a:cs typeface="Arial" panose="020B0604020202020204" pitchFamily="34" charset="0"/>
              </a:rPr>
              <a:t>MANGAUNG</a:t>
            </a:r>
            <a:r>
              <a:rPr lang="en-ZA" sz="2800" kern="0" dirty="0" smtClean="0">
                <a:solidFill>
                  <a:sysClr val="windowText" lastClr="000000"/>
                </a:solidFill>
                <a:latin typeface="Arial" panose="020B0604020202020204" pitchFamily="34" charset="0"/>
                <a:cs typeface="Arial" panose="020B0604020202020204" pitchFamily="34" charset="0"/>
              </a:rPr>
              <a:t> METRO</a:t>
            </a:r>
            <a:br>
              <a:rPr lang="en-ZA" sz="2800" kern="0" dirty="0" smtClean="0">
                <a:solidFill>
                  <a:sysClr val="windowText" lastClr="000000"/>
                </a:solidFill>
                <a:latin typeface="Arial" panose="020B0604020202020204" pitchFamily="34" charset="0"/>
                <a:cs typeface="Arial" panose="020B0604020202020204" pitchFamily="34" charset="0"/>
              </a:rPr>
            </a:br>
            <a:r>
              <a:rPr lang="en-ZA" sz="2800" kern="0" dirty="0" smtClean="0">
                <a:solidFill>
                  <a:sysClr val="windowText" lastClr="000000"/>
                </a:solidFill>
                <a:latin typeface="Arial" panose="020B0604020202020204" pitchFamily="34" charset="0"/>
                <a:cs typeface="Arial" panose="020B0604020202020204" pitchFamily="34" charset="0"/>
              </a:rPr>
              <a:t>Failing </a:t>
            </a:r>
            <a:r>
              <a:rPr lang="en-ZA" sz="2800" kern="0" dirty="0" err="1" smtClean="0">
                <a:solidFill>
                  <a:sysClr val="windowText" lastClr="000000"/>
                </a:solidFill>
                <a:latin typeface="Arial" panose="020B0604020202020204" pitchFamily="34" charset="0"/>
                <a:cs typeface="Arial" panose="020B0604020202020204" pitchFamily="34" charset="0"/>
              </a:rPr>
              <a:t>WWTW</a:t>
            </a:r>
            <a:r>
              <a:rPr lang="en-ZA" sz="2800" kern="0" dirty="0" smtClean="0">
                <a:solidFill>
                  <a:sysClr val="windowText" lastClr="000000"/>
                </a:solidFill>
                <a:latin typeface="Arial" panose="020B0604020202020204" pitchFamily="34" charset="0"/>
                <a:cs typeface="Arial" panose="020B0604020202020204" pitchFamily="34" charset="0"/>
              </a:rPr>
              <a:t> and Pump Stations – Cont.</a:t>
            </a:r>
            <a:endParaRPr lang="en-US" sz="4800" dirty="0">
              <a:latin typeface="Arial" panose="020B060402020202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576805318"/>
              </p:ext>
            </p:extLst>
          </p:nvPr>
        </p:nvGraphicFramePr>
        <p:xfrm>
          <a:off x="1" y="978112"/>
          <a:ext cx="9143998" cy="3747031"/>
        </p:xfrm>
        <a:graphic>
          <a:graphicData uri="http://schemas.openxmlformats.org/drawingml/2006/table">
            <a:tbl>
              <a:tblPr firstRow="1" bandRow="1"/>
              <a:tblGrid>
                <a:gridCol w="1042889">
                  <a:extLst>
                    <a:ext uri="{9D8B030D-6E8A-4147-A177-3AD203B41FA5}">
                      <a16:colId xmlns="" xmlns:a16="http://schemas.microsoft.com/office/drawing/2014/main" val="20000"/>
                    </a:ext>
                  </a:extLst>
                </a:gridCol>
                <a:gridCol w="371690">
                  <a:extLst>
                    <a:ext uri="{9D8B030D-6E8A-4147-A177-3AD203B41FA5}">
                      <a16:colId xmlns="" xmlns:a16="http://schemas.microsoft.com/office/drawing/2014/main" val="20001"/>
                    </a:ext>
                  </a:extLst>
                </a:gridCol>
                <a:gridCol w="1635436">
                  <a:extLst>
                    <a:ext uri="{9D8B030D-6E8A-4147-A177-3AD203B41FA5}">
                      <a16:colId xmlns="" xmlns:a16="http://schemas.microsoft.com/office/drawing/2014/main" val="20002"/>
                    </a:ext>
                  </a:extLst>
                </a:gridCol>
                <a:gridCol w="1237226">
                  <a:extLst>
                    <a:ext uri="{9D8B030D-6E8A-4147-A177-3AD203B41FA5}">
                      <a16:colId xmlns="" xmlns:a16="http://schemas.microsoft.com/office/drawing/2014/main" val="20003"/>
                    </a:ext>
                  </a:extLst>
                </a:gridCol>
                <a:gridCol w="1766459">
                  <a:extLst>
                    <a:ext uri="{9D8B030D-6E8A-4147-A177-3AD203B41FA5}">
                      <a16:colId xmlns="" xmlns:a16="http://schemas.microsoft.com/office/drawing/2014/main" val="20004"/>
                    </a:ext>
                  </a:extLst>
                </a:gridCol>
                <a:gridCol w="1229590">
                  <a:extLst>
                    <a:ext uri="{9D8B030D-6E8A-4147-A177-3AD203B41FA5}">
                      <a16:colId xmlns="" xmlns:a16="http://schemas.microsoft.com/office/drawing/2014/main" val="20005"/>
                    </a:ext>
                  </a:extLst>
                </a:gridCol>
                <a:gridCol w="1860708">
                  <a:extLst>
                    <a:ext uri="{9D8B030D-6E8A-4147-A177-3AD203B41FA5}">
                      <a16:colId xmlns="" xmlns:a16="http://schemas.microsoft.com/office/drawing/2014/main" val="20006"/>
                    </a:ext>
                  </a:extLst>
                </a:gridCol>
              </a:tblGrid>
              <a:tr h="10189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WSA</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Name</a:t>
                      </a:r>
                      <a:r>
                        <a:rPr lang="en-ZA" sz="1400" baseline="0" dirty="0" smtClean="0">
                          <a:latin typeface="Arial" panose="020B0604020202020204" pitchFamily="34" charset="0"/>
                          <a:cs typeface="Arial" panose="020B0604020202020204" pitchFamily="34" charset="0"/>
                        </a:rPr>
                        <a:t> of </a:t>
                      </a:r>
                    </a:p>
                    <a:p>
                      <a:pPr algn="ctr"/>
                      <a:r>
                        <a:rPr lang="en-ZA" sz="1400" baseline="0" dirty="0" smtClean="0">
                          <a:latin typeface="Arial" panose="020B0604020202020204" pitchFamily="34" charset="0"/>
                          <a:cs typeface="Arial" panose="020B0604020202020204" pitchFamily="34" charset="0"/>
                        </a:rPr>
                        <a:t>WWTW </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Type of Treatment</a:t>
                      </a:r>
                      <a:r>
                        <a:rPr lang="en-ZA" sz="1400" baseline="0" dirty="0" smtClean="0">
                          <a:latin typeface="Arial" panose="020B0604020202020204" pitchFamily="34" charset="0"/>
                          <a:cs typeface="Arial" panose="020B0604020202020204" pitchFamily="34" charset="0"/>
                        </a:rPr>
                        <a:t> Technology</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Impact of failure</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Regulation</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400" dirty="0" smtClean="0">
                          <a:latin typeface="Arial" panose="020B0604020202020204" pitchFamily="34" charset="0"/>
                          <a:cs typeface="Arial" panose="020B0604020202020204" pitchFamily="34" charset="0"/>
                        </a:rPr>
                        <a:t>Intervention required</a:t>
                      </a:r>
                      <a:endParaRPr lang="en-ZA"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 xmlns:a16="http://schemas.microsoft.com/office/drawing/2014/main" val="10000"/>
                  </a:ext>
                </a:extLst>
              </a:tr>
              <a:tr h="15913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smtClean="0">
                          <a:effectLst/>
                          <a:latin typeface="Arial" panose="020B0604020202020204" pitchFamily="34" charset="0"/>
                          <a:ea typeface="Calibri"/>
                          <a:cs typeface="Arial" panose="020B0604020202020204" pitchFamily="34" charset="0"/>
                        </a:rPr>
                        <a:t>Mangaung</a:t>
                      </a:r>
                      <a:r>
                        <a:rPr lang="en-ZA" sz="1100" baseline="0" dirty="0" smtClean="0">
                          <a:effectLst/>
                          <a:latin typeface="Arial" panose="020B0604020202020204" pitchFamily="34" charset="0"/>
                          <a:ea typeface="Calibri"/>
                          <a:cs typeface="Arial" panose="020B0604020202020204" pitchFamily="34" charset="0"/>
                        </a:rPr>
                        <a:t> M</a:t>
                      </a:r>
                      <a:r>
                        <a:rPr lang="en-ZA" sz="1100" dirty="0" smtClean="0">
                          <a:effectLst/>
                          <a:latin typeface="Arial" panose="020B0604020202020204" pitchFamily="34" charset="0"/>
                          <a:ea typeface="Calibri"/>
                          <a:cs typeface="Arial" panose="020B0604020202020204" pitchFamily="34" charset="0"/>
                        </a:rPr>
                        <a:t>M</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ea typeface="+mn-ea"/>
                          <a:cs typeface="Arial" panose="020B0604020202020204" pitchFamily="34" charset="0"/>
                        </a:rPr>
                        <a:t>6</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Van </a:t>
                      </a:r>
                      <a:r>
                        <a:rPr lang="en-ZA" sz="1100" dirty="0" err="1" smtClean="0">
                          <a:effectLst/>
                          <a:latin typeface="Arial" panose="020B0604020202020204" pitchFamily="34" charset="0"/>
                          <a:ea typeface="Calibri"/>
                          <a:cs typeface="Arial" panose="020B0604020202020204" pitchFamily="34" charset="0"/>
                        </a:rPr>
                        <a:t>Stadensrus</a:t>
                      </a:r>
                      <a:r>
                        <a:rPr lang="en-ZA" sz="1100" baseline="0" dirty="0" smtClean="0">
                          <a:effectLst/>
                          <a:latin typeface="Arial" panose="020B0604020202020204" pitchFamily="34" charset="0"/>
                          <a:ea typeface="Calibri"/>
                          <a:cs typeface="Arial" panose="020B0604020202020204" pitchFamily="34" charset="0"/>
                        </a:rPr>
                        <a:t> - P</a:t>
                      </a:r>
                      <a:r>
                        <a:rPr lang="en-US" sz="1100" baseline="0" dirty="0" err="1" smtClean="0">
                          <a:effectLst/>
                          <a:latin typeface="Arial" panose="020B0604020202020204" pitchFamily="34" charset="0"/>
                          <a:ea typeface="Calibri"/>
                          <a:cs typeface="Arial" panose="020B0604020202020204" pitchFamily="34" charset="0"/>
                        </a:rPr>
                        <a:t>oorly</a:t>
                      </a:r>
                      <a:r>
                        <a:rPr lang="en-US" sz="1100" baseline="0" dirty="0" smtClean="0">
                          <a:effectLst/>
                          <a:latin typeface="Arial" panose="020B0604020202020204" pitchFamily="34" charset="0"/>
                          <a:ea typeface="Calibri"/>
                          <a:cs typeface="Arial" panose="020B0604020202020204" pitchFamily="34" charset="0"/>
                        </a:rPr>
                        <a:t> maintained and operated by municipality. Cable theft is a challenge. No skilled process controllers</a:t>
                      </a:r>
                      <a:r>
                        <a:rPr lang="en-ZA" sz="1100" baseline="0" dirty="0" smtClean="0">
                          <a:effectLst/>
                          <a:latin typeface="Arial" panose="020B0604020202020204" pitchFamily="34" charset="0"/>
                          <a:ea typeface="Calibri"/>
                          <a:cs typeface="Arial" panose="020B0604020202020204" pitchFamily="34" charset="0"/>
                        </a:rPr>
                        <a:t>.</a:t>
                      </a:r>
                      <a:endParaRPr lang="en-US" sz="1100" baseline="0" dirty="0" smtClean="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environment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Non-compliance letter</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of O&amp;M program. Electric cable repairs, Training of  process controller is essential. </a:t>
                      </a:r>
                      <a:endParaRPr lang="en-ZA" sz="1100" dirty="0">
                        <a:solidFill>
                          <a:srgbClr val="0070C0"/>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 xmlns:a16="http://schemas.microsoft.com/office/drawing/2014/main" val="10001"/>
                  </a:ext>
                </a:extLst>
              </a:tr>
              <a:tr h="11366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10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ZA" sz="1100" dirty="0">
                          <a:effectLst/>
                          <a:latin typeface="Arial" panose="020B0604020202020204" pitchFamily="34" charset="0"/>
                          <a:ea typeface="+mn-ea"/>
                          <a:cs typeface="Arial" panose="020B0604020202020204" pitchFamily="34" charset="0"/>
                        </a:rPr>
                        <a:t>7</a:t>
                      </a:r>
                      <a:endParaRPr lang="en-ZA" sz="1100" dirty="0">
                        <a:effectLst/>
                        <a:latin typeface="Arial" panose="020B0604020202020204" pitchFamily="34" charset="0"/>
                        <a:ea typeface="Calibri"/>
                        <a:cs typeface="Arial" panose="020B0604020202020204" pitchFamily="34" charset="0"/>
                      </a:endParaRPr>
                    </a:p>
                  </a:txBody>
                  <a:tcPr marL="59312" marR="59312"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Soutpan - P</a:t>
                      </a:r>
                      <a:r>
                        <a:rPr lang="en-US" sz="1100" dirty="0" err="1" smtClean="0">
                          <a:effectLst/>
                          <a:latin typeface="Arial" panose="020B0604020202020204" pitchFamily="34" charset="0"/>
                          <a:ea typeface="Calibri"/>
                          <a:cs typeface="Arial" panose="020B0604020202020204" pitchFamily="34" charset="0"/>
                        </a:rPr>
                        <a:t>oorly</a:t>
                      </a:r>
                      <a:r>
                        <a:rPr lang="en-US" sz="1100" dirty="0" smtClean="0">
                          <a:effectLst/>
                          <a:latin typeface="Arial" panose="020B0604020202020204" pitchFamily="34" charset="0"/>
                          <a:ea typeface="Calibri"/>
                          <a:cs typeface="Arial" panose="020B0604020202020204" pitchFamily="34" charset="0"/>
                        </a:rPr>
                        <a:t> maintained and oxidation</a:t>
                      </a:r>
                      <a:r>
                        <a:rPr lang="en-US" sz="1100" baseline="0" dirty="0" smtClean="0">
                          <a:effectLst/>
                          <a:latin typeface="Arial" panose="020B0604020202020204" pitchFamily="34" charset="0"/>
                          <a:ea typeface="Calibri"/>
                          <a:cs typeface="Arial" panose="020B0604020202020204" pitchFamily="34" charset="0"/>
                        </a:rPr>
                        <a:t> ponds are full of sludge. No chlorination.</a:t>
                      </a:r>
                      <a:endParaRPr lang="en-ZA" sz="1100" dirty="0">
                        <a:effectLst/>
                        <a:latin typeface="Arial" panose="020B0604020202020204" pitchFamily="34" charset="0"/>
                        <a:ea typeface="Calibri"/>
                        <a:cs typeface="Arial" panose="020B0604020202020204" pitchFamily="34" charset="0"/>
                      </a:endParaRPr>
                    </a:p>
                  </a:txBody>
                  <a:tcPr marL="59253" marR="59253"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Oxidation ponds </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509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Pollution of environment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effectLst/>
                          <a:latin typeface="Arial" panose="020B0604020202020204" pitchFamily="34" charset="0"/>
                          <a:ea typeface="Calibri"/>
                          <a:cs typeface="Arial" panose="020B0604020202020204" pitchFamily="34" charset="0"/>
                        </a:rPr>
                        <a:t>-</a:t>
                      </a:r>
                      <a:endParaRPr lang="en-ZA" sz="1100" dirty="0">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68580">
                        <a:lnSpc>
                          <a:spcPct val="115000"/>
                        </a:lnSpc>
                        <a:spcAft>
                          <a:spcPts val="1000"/>
                        </a:spcAft>
                      </a:pPr>
                      <a:r>
                        <a:rPr lang="en-ZA" sz="1100" dirty="0" smtClean="0">
                          <a:solidFill>
                            <a:schemeClr val="tx1"/>
                          </a:solidFill>
                          <a:effectLst/>
                          <a:latin typeface="Arial" panose="020B0604020202020204" pitchFamily="34" charset="0"/>
                          <a:ea typeface="Calibri"/>
                          <a:cs typeface="Arial" panose="020B0604020202020204" pitchFamily="34" charset="0"/>
                        </a:rPr>
                        <a:t>Desludge of</a:t>
                      </a:r>
                      <a:r>
                        <a:rPr lang="en-ZA" sz="1100" baseline="0" dirty="0" smtClean="0">
                          <a:solidFill>
                            <a:schemeClr val="tx1"/>
                          </a:solidFill>
                          <a:effectLst/>
                          <a:latin typeface="Arial" panose="020B0604020202020204" pitchFamily="34" charset="0"/>
                          <a:ea typeface="Calibri"/>
                          <a:cs typeface="Arial" panose="020B0604020202020204" pitchFamily="34" charset="0"/>
                        </a:rPr>
                        <a:t> oxidation ponds,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of O&amp;M program, building of chlorine room </a:t>
                      </a:r>
                      <a:endParaRPr lang="en-ZA" sz="1100" dirty="0">
                        <a:solidFill>
                          <a:srgbClr val="0070C0"/>
                        </a:solidFill>
                        <a:effectLst/>
                        <a:latin typeface="Arial" panose="020B0604020202020204" pitchFamily="34" charset="0"/>
                        <a:ea typeface="Calibri"/>
                        <a:cs typeface="Arial" panose="020B0604020202020204" pitchFamily="34" charset="0"/>
                      </a:endParaRP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55807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0556"/>
            <a:ext cx="8229600" cy="1143000"/>
          </a:xfrm>
        </p:spPr>
        <p:txBody>
          <a:bodyPr/>
          <a:lstStyle/>
          <a:p>
            <a:r>
              <a:rPr lang="en-ZA" sz="4400" b="1" dirty="0" smtClean="0"/>
              <a:t>Thank you</a:t>
            </a:r>
            <a:endParaRPr lang="en-ZA" sz="4400" b="1" dirty="0"/>
          </a:p>
        </p:txBody>
      </p:sp>
      <p:sp>
        <p:nvSpPr>
          <p:cNvPr id="3" name="Slide Number Placeholder 2"/>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47</a:t>
            </a:fld>
            <a:endParaRPr lang="en-US" altLang="en-US" dirty="0">
              <a:solidFill>
                <a:prstClr val="black"/>
              </a:solidFill>
              <a:ea typeface="+mn-ea"/>
            </a:endParaRPr>
          </a:p>
        </p:txBody>
      </p:sp>
    </p:spTree>
    <p:extLst>
      <p:ext uri="{BB962C8B-B14F-4D97-AF65-F5344CB8AC3E}">
        <p14:creationId xmlns:p14="http://schemas.microsoft.com/office/powerpoint/2010/main" val="89935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68835"/>
            <a:ext cx="6172200" cy="571944"/>
          </a:xfrm>
        </p:spPr>
        <p:txBody>
          <a:bodyPr/>
          <a:lstStyle/>
          <a:p>
            <a:r>
              <a:rPr lang="en-ZA" dirty="0" smtClean="0"/>
              <a:t>Provincial overview</a:t>
            </a:r>
            <a:endParaRPr lang="en-ZA" dirty="0"/>
          </a:p>
        </p:txBody>
      </p:sp>
      <p:sp>
        <p:nvSpPr>
          <p:cNvPr id="3" name="Slide Number Placeholder 2"/>
          <p:cNvSpPr>
            <a:spLocks noGrp="1"/>
          </p:cNvSpPr>
          <p:nvPr>
            <p:ph type="sldNum" sz="quarter" idx="12"/>
          </p:nvPr>
        </p:nvSpPr>
        <p:spPr/>
        <p:txBody>
          <a:bodyPr/>
          <a:lstStyle/>
          <a:p>
            <a:pPr>
              <a:defRPr/>
            </a:pPr>
            <a:fld id="{6E6B949B-FF25-4512-A6F3-1B8E765DDD27}" type="slidenum">
              <a:rPr lang="en-US" altLang="en-US">
                <a:solidFill>
                  <a:prstClr val="black"/>
                </a:solidFill>
                <a:ea typeface="ＭＳ Ｐゴシック" pitchFamily="34" charset="-128"/>
              </a:rPr>
              <a:pPr>
                <a:defRPr/>
              </a:pPr>
              <a:t>5</a:t>
            </a:fld>
            <a:endParaRPr lang="en-US" altLang="en-US" dirty="0">
              <a:solidFill>
                <a:prstClr val="black"/>
              </a:solidFill>
              <a:ea typeface="ＭＳ Ｐゴシック" pitchFamily="34" charset="-128"/>
            </a:endParaRPr>
          </a:p>
        </p:txBody>
      </p:sp>
      <p:sp>
        <p:nvSpPr>
          <p:cNvPr id="4" name="Rectangle 3"/>
          <p:cNvSpPr/>
          <p:nvPr/>
        </p:nvSpPr>
        <p:spPr>
          <a:xfrm>
            <a:off x="1190469" y="908430"/>
            <a:ext cx="6858000" cy="48074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ZA" sz="1050" dirty="0">
              <a:solidFill>
                <a:prstClr val="white"/>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520820" y="1481633"/>
            <a:ext cx="0" cy="4011807"/>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35946" y="3223794"/>
            <a:ext cx="2722692" cy="577081"/>
          </a:xfrm>
          <a:prstGeom prst="rect">
            <a:avLst/>
          </a:prstGeom>
          <a:noFill/>
        </p:spPr>
        <p:txBody>
          <a:bodyPr wrap="square" rtlCol="0">
            <a:spAutoFit/>
          </a:bodyPr>
          <a:lstStyle/>
          <a:p>
            <a:pPr algn="ctr" defTabSz="342900"/>
            <a:r>
              <a:rPr lang="en-ZA" sz="1050" b="1" dirty="0">
                <a:solidFill>
                  <a:srgbClr val="4BACC6">
                    <a:lumMod val="75000"/>
                  </a:srgbClr>
                </a:solidFill>
                <a:cs typeface="Arial" panose="020B0604020202020204" pitchFamily="34" charset="0"/>
              </a:rPr>
              <a:t>FS CONTRIBUTES</a:t>
            </a:r>
          </a:p>
          <a:p>
            <a:pPr algn="ctr" defTabSz="342900"/>
            <a:r>
              <a:rPr lang="en-ZA" sz="1050" b="1" dirty="0">
                <a:solidFill>
                  <a:srgbClr val="4BACC6">
                    <a:lumMod val="75000"/>
                  </a:srgbClr>
                </a:solidFill>
                <a:cs typeface="Arial" panose="020B0604020202020204" pitchFamily="34" charset="0"/>
              </a:rPr>
              <a:t>5.4%  </a:t>
            </a:r>
          </a:p>
          <a:p>
            <a:pPr algn="ctr" defTabSz="342900"/>
            <a:r>
              <a:rPr lang="en-ZA" sz="1050" b="1" dirty="0">
                <a:solidFill>
                  <a:srgbClr val="4BACC6">
                    <a:lumMod val="75000"/>
                  </a:srgbClr>
                </a:solidFill>
                <a:cs typeface="Arial" panose="020B0604020202020204" pitchFamily="34" charset="0"/>
              </a:rPr>
              <a:t>TO THE GROSS DOMESTIC PRODUCT</a:t>
            </a:r>
          </a:p>
        </p:txBody>
      </p:sp>
      <p:sp>
        <p:nvSpPr>
          <p:cNvPr id="7" name="TextBox 6"/>
          <p:cNvSpPr txBox="1"/>
          <p:nvPr/>
        </p:nvSpPr>
        <p:spPr>
          <a:xfrm>
            <a:off x="4799704" y="4910616"/>
            <a:ext cx="2066591" cy="577081"/>
          </a:xfrm>
          <a:prstGeom prst="rect">
            <a:avLst/>
          </a:prstGeom>
          <a:noFill/>
          <a:ln>
            <a:solidFill>
              <a:schemeClr val="accent2">
                <a:lumMod val="60000"/>
                <a:lumOff val="40000"/>
              </a:schemeClr>
            </a:solidFill>
          </a:ln>
        </p:spPr>
        <p:txBody>
          <a:bodyPr wrap="none" rtlCol="0">
            <a:spAutoFit/>
          </a:bodyPr>
          <a:lstStyle/>
          <a:p>
            <a:pPr defTabSz="342900"/>
            <a:r>
              <a:rPr lang="en-ZA" sz="1050" dirty="0">
                <a:ln>
                  <a:solidFill>
                    <a:srgbClr val="8064A2">
                      <a:lumMod val="75000"/>
                    </a:srgbClr>
                  </a:solidFill>
                </a:ln>
                <a:solidFill>
                  <a:srgbClr val="1F497D">
                    <a:lumMod val="75000"/>
                  </a:srgbClr>
                </a:solidFill>
                <a:cs typeface="Arial" panose="020B0604020202020204" pitchFamily="34" charset="0"/>
              </a:rPr>
              <a:t>MAIN </a:t>
            </a:r>
            <a:r>
              <a:rPr lang="en-ZA" sz="1050" dirty="0">
                <a:ln>
                  <a:solidFill>
                    <a:srgbClr val="8064A2">
                      <a:lumMod val="75000"/>
                    </a:srgbClr>
                  </a:solidFill>
                </a:ln>
                <a:solidFill>
                  <a:srgbClr val="8064A2">
                    <a:lumMod val="75000"/>
                  </a:srgbClr>
                </a:solidFill>
                <a:cs typeface="Arial" panose="020B0604020202020204" pitchFamily="34" charset="0"/>
              </a:rPr>
              <a:t>ECONOMIC</a:t>
            </a:r>
            <a:r>
              <a:rPr lang="en-ZA" sz="1050" dirty="0">
                <a:ln>
                  <a:solidFill>
                    <a:srgbClr val="8064A2">
                      <a:lumMod val="75000"/>
                    </a:srgbClr>
                  </a:solidFill>
                </a:ln>
                <a:solidFill>
                  <a:srgbClr val="1F497D">
                    <a:lumMod val="75000"/>
                  </a:srgbClr>
                </a:solidFill>
                <a:cs typeface="Arial" panose="020B0604020202020204" pitchFamily="34" charset="0"/>
              </a:rPr>
              <a:t> ACTIVITIES</a:t>
            </a:r>
          </a:p>
          <a:p>
            <a:pPr defTabSz="342900"/>
            <a:r>
              <a:rPr lang="en-ZA" sz="1050" dirty="0">
                <a:ln>
                  <a:solidFill>
                    <a:srgbClr val="8064A2">
                      <a:lumMod val="75000"/>
                    </a:srgbClr>
                  </a:solidFill>
                </a:ln>
                <a:solidFill>
                  <a:srgbClr val="1F497D">
                    <a:lumMod val="75000"/>
                  </a:srgbClr>
                </a:solidFill>
                <a:cs typeface="Arial" panose="020B0604020202020204" pitchFamily="34" charset="0"/>
              </a:rPr>
              <a:t>  - Agriculture,  - Mining, </a:t>
            </a:r>
          </a:p>
          <a:p>
            <a:pPr defTabSz="342900"/>
            <a:r>
              <a:rPr lang="en-ZA" sz="1050" dirty="0">
                <a:ln>
                  <a:solidFill>
                    <a:srgbClr val="8064A2">
                      <a:lumMod val="75000"/>
                    </a:srgbClr>
                  </a:solidFill>
                </a:ln>
                <a:solidFill>
                  <a:srgbClr val="1F497D">
                    <a:lumMod val="75000"/>
                  </a:srgbClr>
                </a:solidFill>
                <a:cs typeface="Arial" panose="020B0604020202020204" pitchFamily="34" charset="0"/>
              </a:rPr>
              <a:t>  - Government &amp;  - Tourism </a:t>
            </a: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575" y="2365720"/>
            <a:ext cx="1279826" cy="509588"/>
          </a:xfrm>
          <a:prstGeom prst="rect">
            <a:avLst/>
          </a:prstGeom>
          <a:solidFill>
            <a:schemeClr val="bg2">
              <a:lumMod val="40000"/>
              <a:lumOff val="60000"/>
            </a:schemeClr>
          </a:solidFill>
          <a:ln>
            <a:noFill/>
          </a:ln>
          <a:effectLst/>
          <a:extLst/>
        </p:spPr>
      </p:pic>
      <p:sp>
        <p:nvSpPr>
          <p:cNvPr id="9" name="TextBox 8"/>
          <p:cNvSpPr txBox="1"/>
          <p:nvPr/>
        </p:nvSpPr>
        <p:spPr>
          <a:xfrm>
            <a:off x="6630753" y="2420181"/>
            <a:ext cx="1135247" cy="415498"/>
          </a:xfrm>
          <a:prstGeom prst="rect">
            <a:avLst/>
          </a:prstGeom>
          <a:noFill/>
        </p:spPr>
        <p:txBody>
          <a:bodyPr wrap="none" rtlCol="0">
            <a:spAutoFit/>
          </a:bodyPr>
          <a:lstStyle/>
          <a:p>
            <a:pPr algn="ctr" defTabSz="342900"/>
            <a:r>
              <a:rPr lang="en-ZA" sz="1050" dirty="0">
                <a:solidFill>
                  <a:srgbClr val="00B0F0"/>
                </a:solidFill>
                <a:cs typeface="Arial" panose="020B0604020202020204" pitchFamily="34" charset="0"/>
              </a:rPr>
              <a:t>3  PERENNIAL </a:t>
            </a:r>
          </a:p>
          <a:p>
            <a:pPr algn="ctr" defTabSz="342900"/>
            <a:r>
              <a:rPr lang="en-ZA" sz="1050" dirty="0">
                <a:solidFill>
                  <a:srgbClr val="00B0F0"/>
                </a:solidFill>
                <a:cs typeface="Arial" panose="020B0604020202020204" pitchFamily="34" charset="0"/>
              </a:rPr>
              <a:t>RIVERS</a:t>
            </a: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513" y="1381064"/>
            <a:ext cx="818494" cy="93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38033" y="1567992"/>
            <a:ext cx="1319592" cy="577081"/>
          </a:xfrm>
          <a:prstGeom prst="rect">
            <a:avLst/>
          </a:prstGeom>
          <a:solidFill>
            <a:schemeClr val="bg1"/>
          </a:solidFill>
        </p:spPr>
        <p:txBody>
          <a:bodyPr wrap="none" rtlCol="0">
            <a:spAutoFit/>
          </a:bodyPr>
          <a:lstStyle/>
          <a:p>
            <a:pPr defTabSz="342900"/>
            <a:r>
              <a:rPr lang="en-ZA" sz="1050" dirty="0">
                <a:solidFill>
                  <a:srgbClr val="F79646">
                    <a:lumMod val="50000"/>
                  </a:srgbClr>
                </a:solidFill>
                <a:cs typeface="Arial" panose="020B0604020202020204" pitchFamily="34" charset="0"/>
              </a:rPr>
              <a:t>THE FREE STATE</a:t>
            </a:r>
          </a:p>
          <a:p>
            <a:pPr defTabSz="342900"/>
            <a:r>
              <a:rPr lang="en-ZA" sz="1050" dirty="0">
                <a:solidFill>
                  <a:srgbClr val="F79646">
                    <a:lumMod val="50000"/>
                  </a:srgbClr>
                </a:solidFill>
                <a:cs typeface="Arial" panose="020B0604020202020204" pitchFamily="34" charset="0"/>
              </a:rPr>
              <a:t>HAS A TOTAL OF </a:t>
            </a:r>
          </a:p>
          <a:p>
            <a:pPr defTabSz="342900"/>
            <a:r>
              <a:rPr lang="en-ZA" sz="1050" dirty="0" smtClean="0">
                <a:solidFill>
                  <a:srgbClr val="F79646">
                    <a:lumMod val="50000"/>
                  </a:srgbClr>
                </a:solidFill>
                <a:cs typeface="Arial" panose="020B0604020202020204" pitchFamily="34" charset="0"/>
              </a:rPr>
              <a:t>82 </a:t>
            </a:r>
            <a:r>
              <a:rPr lang="en-ZA" sz="1050" dirty="0">
                <a:solidFill>
                  <a:srgbClr val="F79646">
                    <a:lumMod val="50000"/>
                  </a:srgbClr>
                </a:solidFill>
                <a:cs typeface="Arial" panose="020B0604020202020204" pitchFamily="34" charset="0"/>
              </a:rPr>
              <a:t>TOWNS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22" y="2890796"/>
            <a:ext cx="625894"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10147" y="3027525"/>
            <a:ext cx="1640193" cy="577081"/>
          </a:xfrm>
          <a:prstGeom prst="rect">
            <a:avLst/>
          </a:prstGeom>
          <a:solidFill>
            <a:schemeClr val="bg1"/>
          </a:solidFill>
        </p:spPr>
        <p:txBody>
          <a:bodyPr wrap="none" rtlCol="0">
            <a:spAutoFit/>
          </a:bodyPr>
          <a:lstStyle/>
          <a:p>
            <a:pPr algn="ctr" defTabSz="342900"/>
            <a:r>
              <a:rPr lang="en-ZA" sz="1050" dirty="0">
                <a:solidFill>
                  <a:schemeClr val="accent6">
                    <a:lumMod val="75000"/>
                  </a:schemeClr>
                </a:solidFill>
                <a:cs typeface="Arial" panose="020B0604020202020204" pitchFamily="34" charset="0"/>
              </a:rPr>
              <a:t>35% </a:t>
            </a:r>
          </a:p>
          <a:p>
            <a:pPr algn="ctr" defTabSz="342900"/>
            <a:r>
              <a:rPr lang="en-ZA" sz="1050" dirty="0">
                <a:solidFill>
                  <a:srgbClr val="F79646">
                    <a:lumMod val="75000"/>
                  </a:srgbClr>
                </a:solidFill>
                <a:cs typeface="Arial" panose="020B0604020202020204" pitchFamily="34" charset="0"/>
              </a:rPr>
              <a:t>OF THE TOWNS RELY </a:t>
            </a:r>
          </a:p>
          <a:p>
            <a:pPr algn="ctr" defTabSz="342900"/>
            <a:r>
              <a:rPr lang="en-ZA" sz="1050" dirty="0">
                <a:solidFill>
                  <a:srgbClr val="F79646">
                    <a:lumMod val="75000"/>
                  </a:srgbClr>
                </a:solidFill>
                <a:cs typeface="Arial" panose="020B0604020202020204" pitchFamily="34" charset="0"/>
              </a:rPr>
              <a:t>ON GROUNDWATER</a:t>
            </a: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731" y="3718432"/>
            <a:ext cx="1006031" cy="63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44659" y="3749140"/>
            <a:ext cx="1640193" cy="577081"/>
          </a:xfrm>
          <a:prstGeom prst="rect">
            <a:avLst/>
          </a:prstGeom>
          <a:solidFill>
            <a:schemeClr val="bg1"/>
          </a:solidFill>
        </p:spPr>
        <p:txBody>
          <a:bodyPr wrap="none" rtlCol="0">
            <a:spAutoFit/>
          </a:bodyPr>
          <a:lstStyle/>
          <a:p>
            <a:pPr algn="ctr" defTabSz="342900"/>
            <a:r>
              <a:rPr lang="en-ZA" sz="1050" dirty="0">
                <a:solidFill>
                  <a:schemeClr val="accent3">
                    <a:lumMod val="75000"/>
                  </a:schemeClr>
                </a:solidFill>
                <a:cs typeface="Arial" panose="020B0604020202020204" pitchFamily="34" charset="0"/>
              </a:rPr>
              <a:t>65% </a:t>
            </a:r>
          </a:p>
          <a:p>
            <a:pPr algn="ctr" defTabSz="342900"/>
            <a:r>
              <a:rPr lang="en-ZA" sz="1050" dirty="0">
                <a:solidFill>
                  <a:srgbClr val="9BBB59">
                    <a:lumMod val="75000"/>
                  </a:srgbClr>
                </a:solidFill>
                <a:cs typeface="Arial" panose="020B0604020202020204" pitchFamily="34" charset="0"/>
              </a:rPr>
              <a:t>OF THE TOWNS RELY </a:t>
            </a:r>
          </a:p>
          <a:p>
            <a:pPr algn="ctr" defTabSz="342900"/>
            <a:r>
              <a:rPr lang="en-ZA" sz="1050" dirty="0">
                <a:solidFill>
                  <a:srgbClr val="9BBB59">
                    <a:lumMod val="75000"/>
                  </a:srgbClr>
                </a:solidFill>
                <a:cs typeface="Arial" panose="020B0604020202020204" pitchFamily="34" charset="0"/>
              </a:rPr>
              <a:t>ON SURFACE WATER</a:t>
            </a:r>
          </a:p>
        </p:txBody>
      </p:sp>
      <p:sp>
        <p:nvSpPr>
          <p:cNvPr id="16" name="TextBox 15"/>
          <p:cNvSpPr txBox="1"/>
          <p:nvPr/>
        </p:nvSpPr>
        <p:spPr>
          <a:xfrm>
            <a:off x="5183003" y="4470112"/>
            <a:ext cx="1707520" cy="415498"/>
          </a:xfrm>
          <a:prstGeom prst="rect">
            <a:avLst/>
          </a:prstGeom>
          <a:noFill/>
        </p:spPr>
        <p:txBody>
          <a:bodyPr wrap="none" rtlCol="0">
            <a:spAutoFit/>
          </a:bodyPr>
          <a:lstStyle/>
          <a:p>
            <a:pPr algn="ctr" defTabSz="342900"/>
            <a:r>
              <a:rPr lang="en-ZA" sz="1050" dirty="0">
                <a:solidFill>
                  <a:srgbClr val="F79646">
                    <a:lumMod val="50000"/>
                  </a:srgbClr>
                </a:solidFill>
                <a:cs typeface="Arial" panose="020B0604020202020204" pitchFamily="34" charset="0"/>
              </a:rPr>
              <a:t>MOST  TOWNS RELY </a:t>
            </a:r>
          </a:p>
          <a:p>
            <a:pPr algn="ctr" defTabSz="342900"/>
            <a:r>
              <a:rPr lang="en-ZA" sz="1050" dirty="0">
                <a:solidFill>
                  <a:srgbClr val="F79646">
                    <a:lumMod val="50000"/>
                  </a:srgbClr>
                </a:solidFill>
                <a:cs typeface="Arial" panose="020B0604020202020204" pitchFamily="34" charset="0"/>
              </a:rPr>
              <a:t>ON A MIXURE OF BOTH</a:t>
            </a:r>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9481" y="4910616"/>
            <a:ext cx="594831" cy="57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485901" y="4452688"/>
            <a:ext cx="2965603" cy="253916"/>
          </a:xfrm>
          <a:prstGeom prst="rect">
            <a:avLst/>
          </a:prstGeom>
          <a:noFill/>
        </p:spPr>
        <p:txBody>
          <a:bodyPr wrap="square" rtlCol="0">
            <a:spAutoFit/>
          </a:bodyPr>
          <a:lstStyle/>
          <a:p>
            <a:pPr defTabSz="342900"/>
            <a:endParaRPr lang="en-ZA" sz="1050" dirty="0">
              <a:solidFill>
                <a:prstClr val="black"/>
              </a:solidFill>
              <a:cs typeface="Arial" panose="020B0604020202020204" pitchFamily="34" charset="0"/>
            </a:endParaRPr>
          </a:p>
        </p:txBody>
      </p:sp>
      <p:sp>
        <p:nvSpPr>
          <p:cNvPr id="20" name="TextBox 19"/>
          <p:cNvSpPr txBox="1"/>
          <p:nvPr/>
        </p:nvSpPr>
        <p:spPr>
          <a:xfrm>
            <a:off x="1033737" y="4146946"/>
            <a:ext cx="3141449" cy="1338828"/>
          </a:xfrm>
          <a:prstGeom prst="rect">
            <a:avLst/>
          </a:prstGeom>
          <a:noFill/>
          <a:ln>
            <a:solidFill>
              <a:schemeClr val="tx1"/>
            </a:solidFill>
            <a:prstDash val="sysDash"/>
          </a:ln>
        </p:spPr>
        <p:txBody>
          <a:bodyPr wrap="square" rtlCol="0">
            <a:spAutoFit/>
          </a:bodyPr>
          <a:lstStyle/>
          <a:p>
            <a:pPr defTabSz="342900"/>
            <a:r>
              <a:rPr lang="en-ZA" sz="1200" b="1" dirty="0">
                <a:solidFill>
                  <a:prstClr val="black"/>
                </a:solidFill>
                <a:cs typeface="Arial" panose="020B0604020202020204" pitchFamily="34" charset="0"/>
              </a:rPr>
              <a:t>Special Economic Zones </a:t>
            </a:r>
          </a:p>
          <a:p>
            <a:pPr defTabSz="342900"/>
            <a:r>
              <a:rPr lang="en-ZA" sz="1200" dirty="0">
                <a:solidFill>
                  <a:prstClr val="black"/>
                </a:solidFill>
                <a:cs typeface="Arial" panose="020B0604020202020204" pitchFamily="34" charset="0"/>
              </a:rPr>
              <a:t>Maluti-A-Phofung (MAPSEZ</a:t>
            </a:r>
            <a:r>
              <a:rPr lang="en-ZA" sz="1200" dirty="0" smtClean="0">
                <a:solidFill>
                  <a:prstClr val="black"/>
                </a:solidFill>
                <a:cs typeface="Arial" panose="020B0604020202020204" pitchFamily="34" charset="0"/>
              </a:rPr>
              <a:t>)</a:t>
            </a:r>
          </a:p>
          <a:p>
            <a:pPr defTabSz="342900"/>
            <a:endParaRPr lang="en-ZA" sz="1200" dirty="0">
              <a:solidFill>
                <a:prstClr val="black"/>
              </a:solidFill>
              <a:cs typeface="Arial" panose="020B0604020202020204" pitchFamily="34" charset="0"/>
            </a:endParaRPr>
          </a:p>
          <a:p>
            <a:pPr defTabSz="342900"/>
            <a:r>
              <a:rPr lang="en-ZA" sz="1200" b="1" dirty="0">
                <a:solidFill>
                  <a:prstClr val="black"/>
                </a:solidFill>
                <a:cs typeface="Arial" panose="020B0604020202020204" pitchFamily="34" charset="0"/>
              </a:rPr>
              <a:t>Strategic key projects in the pipeline:</a:t>
            </a:r>
          </a:p>
          <a:p>
            <a:pPr marL="214313" indent="-214313" defTabSz="342900">
              <a:buFont typeface="Arial" pitchFamily="34" charset="0"/>
              <a:buChar char="•"/>
            </a:pPr>
            <a:r>
              <a:rPr lang="en-ZA" sz="1200" dirty="0">
                <a:solidFill>
                  <a:prstClr val="black"/>
                </a:solidFill>
              </a:rPr>
              <a:t>Xhariep pipeline </a:t>
            </a:r>
          </a:p>
          <a:p>
            <a:pPr marL="214313" indent="-214313" defTabSz="342900">
              <a:buFont typeface="Arial" pitchFamily="34" charset="0"/>
              <a:buChar char="•"/>
            </a:pPr>
            <a:endParaRPr lang="en-ZA" sz="1050" dirty="0">
              <a:solidFill>
                <a:prstClr val="black"/>
              </a:solidFill>
            </a:endParaRPr>
          </a:p>
          <a:p>
            <a:pPr marL="214313" indent="-214313" defTabSz="342900">
              <a:buFont typeface="Arial" pitchFamily="34" charset="0"/>
              <a:buChar char="•"/>
            </a:pPr>
            <a:endParaRPr lang="en-ZA" sz="1050" dirty="0">
              <a:solidFill>
                <a:prstClr val="black"/>
              </a:solidFill>
              <a:cs typeface="Arial" panose="020B060402020202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311237543"/>
              </p:ext>
            </p:extLst>
          </p:nvPr>
        </p:nvGraphicFramePr>
        <p:xfrm>
          <a:off x="604419" y="1146521"/>
          <a:ext cx="3838035" cy="18810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0958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4"/>
            <a:ext cx="8229600" cy="634056"/>
          </a:xfrm>
        </p:spPr>
        <p:txBody>
          <a:bodyPr/>
          <a:lstStyle/>
          <a:p>
            <a:r>
              <a:rPr lang="en-ZA" dirty="0" smtClean="0"/>
              <a:t>Provincial overview</a:t>
            </a:r>
            <a:endParaRPr lang="en-ZA"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nvGrpSpPr>
          <p:cNvPr id="4" name="Group 3"/>
          <p:cNvGrpSpPr/>
          <p:nvPr/>
        </p:nvGrpSpPr>
        <p:grpSpPr>
          <a:xfrm>
            <a:off x="177422" y="785862"/>
            <a:ext cx="8802805" cy="5291429"/>
            <a:chOff x="0" y="70338"/>
            <a:chExt cx="9144000" cy="6467879"/>
          </a:xfrm>
        </p:grpSpPr>
        <p:sp>
          <p:nvSpPr>
            <p:cNvPr id="5" name="Rectangle 4"/>
            <p:cNvSpPr/>
            <p:nvPr/>
          </p:nvSpPr>
          <p:spPr>
            <a:xfrm>
              <a:off x="0" y="70338"/>
              <a:ext cx="9144000" cy="64098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106163" y="620688"/>
              <a:ext cx="3038206" cy="1053373"/>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129,825 km²</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3</a:t>
              </a:r>
              <a:r>
                <a:rPr kumimoji="0" lang="en-ZA" sz="1800" b="0" i="0" u="none" strike="noStrike" kern="1200" cap="none" spc="0" normalizeH="0" baseline="30000" noProof="0" dirty="0" smtClean="0">
                  <a:ln>
                    <a:noFill/>
                  </a:ln>
                  <a:solidFill>
                    <a:prstClr val="black"/>
                  </a:solidFill>
                  <a:effectLst/>
                  <a:uLnTx/>
                  <a:uFillTx/>
                  <a:latin typeface="Arial" pitchFamily="34" charset="0"/>
                  <a:ea typeface="ＭＳ Ｐゴシック" pitchFamily="34" charset="-128"/>
                  <a:cs typeface="+mn-cs"/>
                </a:rPr>
                <a:t>rd</a:t>
              </a:r>
              <a:r>
                <a:rPr kumimoji="0" lang="en-ZA" sz="18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LARGEST PROVINCE</a:t>
              </a:r>
              <a:endPar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8" name="TextBox 7"/>
            <p:cNvSpPr txBox="1"/>
            <p:nvPr/>
          </p:nvSpPr>
          <p:spPr>
            <a:xfrm>
              <a:off x="5000920" y="728409"/>
              <a:ext cx="191891" cy="7900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11" name="Rectangle 10"/>
            <p:cNvSpPr/>
            <p:nvPr/>
          </p:nvSpPr>
          <p:spPr>
            <a:xfrm>
              <a:off x="2602913" y="1797409"/>
              <a:ext cx="4572001" cy="1015754"/>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C0504D"/>
                  </a:solidFill>
                  <a:effectLst/>
                  <a:uLnTx/>
                  <a:uFillTx/>
                  <a:latin typeface="Arial" pitchFamily="34" charset="0"/>
                  <a:ea typeface="ＭＳ Ｐゴシック" pitchFamily="34" charset="-128"/>
                  <a:cs typeface="+mn-cs"/>
                </a:rPr>
                <a:t>With a total area of </a:t>
              </a:r>
              <a:r>
                <a:rPr kumimoji="0" lang="en-ZA" sz="1600" b="0" i="0" u="none" strike="noStrike" kern="1200" cap="none" spc="0" normalizeH="0" baseline="0" noProof="0" dirty="0" smtClean="0">
                  <a:ln>
                    <a:noFill/>
                  </a:ln>
                  <a:solidFill>
                    <a:srgbClr val="C0504D"/>
                  </a:solidFill>
                  <a:effectLst/>
                  <a:uLnTx/>
                  <a:uFillTx/>
                  <a:latin typeface="Arial" pitchFamily="34" charset="0"/>
                  <a:ea typeface="ＭＳ Ｐゴシック" pitchFamily="34" charset="-128"/>
                  <a:cs typeface="+mn-cs"/>
                </a:rPr>
                <a:t>129 825 </a:t>
              </a:r>
              <a:r>
                <a:rPr kumimoji="0" lang="en-ZA" sz="1600" b="0" i="0" u="none" strike="noStrike" kern="1200" cap="none" spc="0" normalizeH="0" baseline="0" noProof="0" dirty="0">
                  <a:ln>
                    <a:noFill/>
                  </a:ln>
                  <a:solidFill>
                    <a:srgbClr val="C0504D"/>
                  </a:solidFill>
                  <a:effectLst/>
                  <a:uLnTx/>
                  <a:uFillTx/>
                  <a:latin typeface="Arial" pitchFamily="34" charset="0"/>
                  <a:ea typeface="ＭＳ Ｐゴシック" pitchFamily="34" charset="-128"/>
                  <a:cs typeface="+mn-cs"/>
                </a:rPr>
                <a:t>square kilometres, the </a:t>
              </a:r>
              <a:r>
                <a:rPr kumimoji="0" lang="en-ZA" sz="1600" b="1" i="0" u="none" strike="noStrike" kern="1200" cap="none" spc="0" normalizeH="0" baseline="0" noProof="0" dirty="0" smtClean="0">
                  <a:ln>
                    <a:noFill/>
                  </a:ln>
                  <a:solidFill>
                    <a:srgbClr val="C0504D"/>
                  </a:solidFill>
                  <a:effectLst/>
                  <a:uLnTx/>
                  <a:uFillTx/>
                  <a:latin typeface="Arial" pitchFamily="34" charset="0"/>
                  <a:ea typeface="ＭＳ Ｐゴシック" pitchFamily="34" charset="-128"/>
                  <a:cs typeface="+mn-cs"/>
                </a:rPr>
                <a:t>Free State </a:t>
              </a:r>
              <a:r>
                <a:rPr kumimoji="0" lang="en-ZA" sz="1600" b="0" i="0" u="none" strike="noStrike" kern="1200" cap="none" spc="0" normalizeH="0" baseline="0" noProof="0" dirty="0" smtClean="0">
                  <a:ln>
                    <a:noFill/>
                  </a:ln>
                  <a:solidFill>
                    <a:srgbClr val="C0504D"/>
                  </a:solidFill>
                  <a:effectLst/>
                  <a:uLnTx/>
                  <a:uFillTx/>
                  <a:latin typeface="Arial" pitchFamily="34" charset="0"/>
                  <a:ea typeface="ＭＳ Ｐゴシック" pitchFamily="34" charset="-128"/>
                  <a:cs typeface="+mn-cs"/>
                </a:rPr>
                <a:t>covers </a:t>
              </a:r>
              <a:r>
                <a:rPr kumimoji="0" lang="en-ZA" sz="1600" b="0" i="0" u="none" strike="noStrike" kern="1200" cap="none" spc="0" normalizeH="0" baseline="0" noProof="0" dirty="0">
                  <a:ln>
                    <a:noFill/>
                  </a:ln>
                  <a:solidFill>
                    <a:srgbClr val="C0504D"/>
                  </a:solidFill>
                  <a:effectLst/>
                  <a:uLnTx/>
                  <a:uFillTx/>
                  <a:latin typeface="Arial" pitchFamily="34" charset="0"/>
                  <a:ea typeface="ＭＳ Ｐゴシック" pitchFamily="34" charset="-128"/>
                  <a:cs typeface="+mn-cs"/>
                </a:rPr>
                <a:t>about </a:t>
              </a:r>
              <a:r>
                <a:rPr kumimoji="0" lang="en-ZA" sz="1600" b="0" i="0" u="none" strike="noStrike" kern="1200" cap="none" spc="0" normalizeH="0" baseline="0" noProof="0" dirty="0" smtClean="0">
                  <a:ln>
                    <a:noFill/>
                  </a:ln>
                  <a:solidFill>
                    <a:srgbClr val="C0504D"/>
                  </a:solidFill>
                  <a:effectLst/>
                  <a:uLnTx/>
                  <a:uFillTx/>
                  <a:latin typeface="Arial" pitchFamily="34" charset="0"/>
                  <a:ea typeface="ＭＳ Ｐゴシック" pitchFamily="34" charset="-128"/>
                  <a:cs typeface="+mn-cs"/>
                </a:rPr>
                <a:t>10,6% </a:t>
              </a:r>
              <a:r>
                <a:rPr kumimoji="0" lang="en-ZA" sz="1600" b="0" i="0" u="none" strike="noStrike" kern="1200" cap="none" spc="0" normalizeH="0" baseline="0" noProof="0" dirty="0">
                  <a:ln>
                    <a:noFill/>
                  </a:ln>
                  <a:solidFill>
                    <a:srgbClr val="C0504D"/>
                  </a:solidFill>
                  <a:effectLst/>
                  <a:uLnTx/>
                  <a:uFillTx/>
                  <a:latin typeface="Arial" pitchFamily="34" charset="0"/>
                  <a:ea typeface="ＭＳ Ｐゴシック" pitchFamily="34" charset="-128"/>
                  <a:cs typeface="+mn-cs"/>
                </a:rPr>
                <a:t>of the country's land </a:t>
              </a:r>
              <a:r>
                <a:rPr kumimoji="0" lang="en-ZA" sz="1600" b="0" i="0" u="none" strike="noStrike" kern="1200" cap="none" spc="0" normalizeH="0" baseline="0" noProof="0" dirty="0" smtClean="0">
                  <a:ln>
                    <a:noFill/>
                  </a:ln>
                  <a:solidFill>
                    <a:srgbClr val="C0504D"/>
                  </a:solidFill>
                  <a:effectLst/>
                  <a:uLnTx/>
                  <a:uFillTx/>
                  <a:latin typeface="Arial" pitchFamily="34" charset="0"/>
                  <a:ea typeface="ＭＳ Ｐゴシック" pitchFamily="34" charset="-128"/>
                  <a:cs typeface="+mn-cs"/>
                </a:rPr>
                <a:t>area</a:t>
              </a:r>
              <a:endParaRPr kumimoji="0" lang="en-ZA" sz="1600" b="0" i="0" u="none" strike="noStrike" kern="1200" cap="none" spc="0" normalizeH="0" baseline="0" noProof="0" dirty="0">
                <a:ln>
                  <a:noFill/>
                </a:ln>
                <a:solidFill>
                  <a:srgbClr val="C0504D"/>
                </a:solidFill>
                <a:effectLst/>
                <a:uLnTx/>
                <a:uFillTx/>
                <a:latin typeface="Arial" pitchFamily="34" charset="0"/>
                <a:ea typeface="ＭＳ Ｐゴシック" pitchFamily="34" charset="-128"/>
                <a:cs typeface="+mn-cs"/>
              </a:endParaRPr>
            </a:p>
          </p:txBody>
        </p:sp>
        <p:cxnSp>
          <p:nvCxnSpPr>
            <p:cNvPr id="13" name="Straight Connector 12"/>
            <p:cNvCxnSpPr/>
            <p:nvPr/>
          </p:nvCxnSpPr>
          <p:spPr>
            <a:xfrm>
              <a:off x="299567" y="2796508"/>
              <a:ext cx="816086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83" y="5085184"/>
              <a:ext cx="583584" cy="133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01" y="5250563"/>
              <a:ext cx="433055" cy="99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27" y="4957885"/>
              <a:ext cx="1600218" cy="146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837790" y="3200102"/>
              <a:ext cx="1870280" cy="1391958"/>
            </a:xfrm>
            <a:prstGeom prst="rect">
              <a:avLst/>
            </a:prstGeom>
            <a:solidFill>
              <a:schemeClr val="bg1"/>
            </a:solid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srgbClr val="F79646">
                      <a:lumMod val="75000"/>
                    </a:srgbClr>
                  </a:solidFill>
                  <a:effectLst/>
                  <a:uLnTx/>
                  <a:uFillTx/>
                  <a:latin typeface="Arial" pitchFamily="34" charset="0"/>
                  <a:ea typeface="ＭＳ Ｐゴシック" pitchFamily="34" charset="-128"/>
                  <a:cs typeface="+mn-cs"/>
                </a:rPr>
                <a:t>TOTAL OF</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smtClean="0">
                  <a:ln>
                    <a:noFill/>
                  </a:ln>
                  <a:solidFill>
                    <a:srgbClr val="F79646">
                      <a:lumMod val="75000"/>
                    </a:srgbClr>
                  </a:solidFill>
                  <a:effectLst/>
                  <a:uLnTx/>
                  <a:uFillTx/>
                  <a:latin typeface="Arial" pitchFamily="34" charset="0"/>
                  <a:ea typeface="ＭＳ Ｐゴシック" pitchFamily="34" charset="-128"/>
                  <a:cs typeface="+mn-cs"/>
                </a:rPr>
                <a:t>960 000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srgbClr val="F79646">
                      <a:lumMod val="75000"/>
                    </a:srgbClr>
                  </a:solidFill>
                  <a:effectLst/>
                  <a:uLnTx/>
                  <a:uFillTx/>
                  <a:latin typeface="Arial" pitchFamily="34" charset="0"/>
                  <a:ea typeface="ＭＳ Ｐゴシック" pitchFamily="34" charset="-128"/>
                  <a:cs typeface="+mn-cs"/>
                </a:rPr>
                <a:t>HOUSEHOLDS</a:t>
              </a:r>
              <a:endParaRPr kumimoji="0" lang="en-ZA" sz="1800" b="0" i="0" u="none" strike="noStrike" kern="1200" cap="none" spc="0" normalizeH="0" baseline="0" noProof="0" dirty="0">
                <a:ln>
                  <a:noFill/>
                </a:ln>
                <a:solidFill>
                  <a:srgbClr val="F79646">
                    <a:lumMod val="75000"/>
                  </a:srgbClr>
                </a:solidFill>
                <a:effectLst/>
                <a:uLnTx/>
                <a:uFillTx/>
                <a:latin typeface="Arial" pitchFamily="34" charset="0"/>
                <a:ea typeface="ＭＳ Ｐゴシック" pitchFamily="34" charset="-128"/>
                <a:cs typeface="+mn-cs"/>
              </a:endParaRPr>
            </a:p>
          </p:txBody>
        </p:sp>
        <p:sp>
          <p:nvSpPr>
            <p:cNvPr id="18" name="TextBox 17"/>
            <p:cNvSpPr txBox="1"/>
            <p:nvPr/>
          </p:nvSpPr>
          <p:spPr>
            <a:xfrm>
              <a:off x="2065153" y="3161303"/>
              <a:ext cx="2598610" cy="1391958"/>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smtClean="0">
                  <a:ln>
                    <a:noFill/>
                  </a:ln>
                  <a:solidFill>
                    <a:srgbClr val="9BBB59">
                      <a:lumMod val="50000"/>
                    </a:srgbClr>
                  </a:solidFill>
                  <a:effectLst/>
                  <a:uLnTx/>
                  <a:uFillTx/>
                  <a:latin typeface="Arial" pitchFamily="34" charset="0"/>
                  <a:ea typeface="ＭＳ Ｐゴシック" pitchFamily="34" charset="-128"/>
                  <a:cs typeface="+mn-cs"/>
                </a:rPr>
                <a:t>2 954 300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srgbClr val="9BBB59">
                      <a:lumMod val="50000"/>
                    </a:srgbClr>
                  </a:solidFill>
                  <a:effectLst/>
                  <a:uLnTx/>
                  <a:uFillTx/>
                  <a:latin typeface="Arial" pitchFamily="34" charset="0"/>
                  <a:ea typeface="ＭＳ Ｐゴシック" pitchFamily="34" charset="-128"/>
                  <a:cs typeface="+mn-cs"/>
                </a:rPr>
                <a:t>SECOND SMALLEST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srgbClr val="9BBB59">
                      <a:lumMod val="50000"/>
                    </a:srgbClr>
                  </a:solidFill>
                  <a:effectLst/>
                  <a:uLnTx/>
                  <a:uFillTx/>
                  <a:latin typeface="Arial" pitchFamily="34" charset="0"/>
                  <a:ea typeface="ＭＳ Ｐゴシック" pitchFamily="34" charset="-128"/>
                  <a:cs typeface="+mn-cs"/>
                </a:rPr>
                <a:t>POPULATION</a:t>
              </a:r>
              <a:endParaRPr kumimoji="0" lang="en-ZA" sz="1800" b="0" i="0" u="none" strike="noStrike" kern="1200" cap="none" spc="0" normalizeH="0" baseline="0" noProof="0" dirty="0">
                <a:ln>
                  <a:noFill/>
                </a:ln>
                <a:solidFill>
                  <a:srgbClr val="9BBB59">
                    <a:lumMod val="50000"/>
                  </a:srgbClr>
                </a:solidFill>
                <a:effectLst/>
                <a:uLnTx/>
                <a:uFillTx/>
                <a:latin typeface="Arial" pitchFamily="34" charset="0"/>
                <a:ea typeface="ＭＳ Ｐゴシック" pitchFamily="34" charset="-128"/>
                <a:cs typeface="+mn-cs"/>
              </a:endParaRPr>
            </a:p>
          </p:txBody>
        </p:sp>
        <p:cxnSp>
          <p:nvCxnSpPr>
            <p:cNvPr id="19" name="Straight Connector 18"/>
            <p:cNvCxnSpPr/>
            <p:nvPr/>
          </p:nvCxnSpPr>
          <p:spPr>
            <a:xfrm>
              <a:off x="299567" y="4792960"/>
              <a:ext cx="816086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8" descr="Image result for peopl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7" y="3200103"/>
              <a:ext cx="1810946" cy="9016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01209" y="5221500"/>
              <a:ext cx="2394048" cy="1316717"/>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smtClean="0">
                  <a:ln>
                    <a:noFill/>
                  </a:ln>
                  <a:solidFill>
                    <a:srgbClr val="C00000"/>
                  </a:solidFill>
                  <a:effectLst/>
                  <a:uLnTx/>
                  <a:uFillTx/>
                  <a:latin typeface="Arial" pitchFamily="34" charset="0"/>
                  <a:ea typeface="ＭＳ Ｐゴシック" pitchFamily="34" charset="-128"/>
                  <a:cs typeface="+mn-cs"/>
                </a:rPr>
                <a:t>21 / Km²</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C00000"/>
                  </a:solidFill>
                  <a:effectLst/>
                  <a:uLnTx/>
                  <a:uFillTx/>
                  <a:latin typeface="Arial" pitchFamily="34" charset="0"/>
                  <a:ea typeface="ＭＳ Ｐゴシック" pitchFamily="34" charset="-128"/>
                  <a:cs typeface="+mn-cs"/>
                </a:rPr>
                <a:t>POPULATION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C00000"/>
                  </a:solidFill>
                  <a:effectLst/>
                  <a:uLnTx/>
                  <a:uFillTx/>
                  <a:latin typeface="Arial" pitchFamily="34" charset="0"/>
                  <a:ea typeface="ＭＳ Ｐゴシック" pitchFamily="34" charset="-128"/>
                  <a:cs typeface="+mn-cs"/>
                </a:rPr>
                <a:t>DENSITY</a:t>
              </a:r>
              <a:endParaRPr kumimoji="0" lang="en-ZA" sz="1600" b="0"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endParaRPr>
            </a:p>
          </p:txBody>
        </p:sp>
        <p:pic>
          <p:nvPicPr>
            <p:cNvPr id="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127" y="3085400"/>
              <a:ext cx="1770033" cy="11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662539" y="5185127"/>
              <a:ext cx="2071762" cy="1316717"/>
            </a:xfrm>
            <a:prstGeom prst="rect">
              <a:avLst/>
            </a:prstGeom>
            <a:solidFill>
              <a:schemeClr val="bg1"/>
            </a:solid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smtClean="0">
                  <a:ln>
                    <a:noFill/>
                  </a:ln>
                  <a:solidFill>
                    <a:srgbClr val="EEECE1">
                      <a:lumMod val="50000"/>
                    </a:srgbClr>
                  </a:solidFill>
                  <a:effectLst/>
                  <a:uLnTx/>
                  <a:uFillTx/>
                  <a:latin typeface="Arial" pitchFamily="34" charset="0"/>
                  <a:ea typeface="ＭＳ Ｐゴシック" pitchFamily="34" charset="-128"/>
                  <a:cs typeface="+mn-cs"/>
                </a:rPr>
                <a:t>3</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EEECE1">
                      <a:lumMod val="50000"/>
                    </a:srgbClr>
                  </a:solidFill>
                  <a:effectLst/>
                  <a:uLnTx/>
                  <a:uFillTx/>
                  <a:latin typeface="Arial" pitchFamily="34" charset="0"/>
                  <a:ea typeface="ＭＳ Ｐゴシック" pitchFamily="34" charset="-128"/>
                  <a:cs typeface="+mn-cs"/>
                </a:rPr>
                <a:t>AVERAGE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EEECE1">
                      <a:lumMod val="50000"/>
                    </a:srgbClr>
                  </a:solidFill>
                  <a:effectLst/>
                  <a:uLnTx/>
                  <a:uFillTx/>
                  <a:latin typeface="Arial" pitchFamily="34" charset="0"/>
                  <a:ea typeface="ＭＳ Ｐゴシック" pitchFamily="34" charset="-128"/>
                  <a:cs typeface="+mn-cs"/>
                </a:rPr>
                <a:t>HOUSEHOLD SIZE</a:t>
              </a:r>
              <a:endParaRPr kumimoji="0" lang="en-ZA" sz="1600" b="0" i="0" u="none" strike="noStrike" kern="1200" cap="none" spc="0" normalizeH="0" baseline="0" noProof="0" dirty="0">
                <a:ln>
                  <a:noFill/>
                </a:ln>
                <a:solidFill>
                  <a:srgbClr val="EEECE1">
                    <a:lumMod val="50000"/>
                  </a:srgbClr>
                </a:solidFill>
                <a:effectLst/>
                <a:uLnTx/>
                <a:uFillTx/>
                <a:latin typeface="Arial" pitchFamily="34" charset="0"/>
                <a:ea typeface="ＭＳ Ｐゴシック" pitchFamily="34" charset="-128"/>
                <a:cs typeface="+mn-cs"/>
              </a:endParaRPr>
            </a:p>
          </p:txBody>
        </p:sp>
      </p:grpSp>
      <p:pic>
        <p:nvPicPr>
          <p:cNvPr id="24" name="Picture 23"/>
          <p:cNvPicPr/>
          <p:nvPr/>
        </p:nvPicPr>
        <p:blipFill rotWithShape="1">
          <a:blip r:embed="rId6"/>
          <a:srcRect l="17302" t="10702" r="52759" b="18730"/>
          <a:stretch/>
        </p:blipFill>
        <p:spPr bwMode="auto">
          <a:xfrm>
            <a:off x="449747" y="1228569"/>
            <a:ext cx="1715770" cy="1483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17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7</a:t>
            </a:fld>
            <a:endParaRPr lang="en-US" altLang="en-US" dirty="0">
              <a:solidFill>
                <a:prstClr val="black"/>
              </a:solidFill>
              <a:ea typeface="+mn-ea"/>
            </a:endParaRPr>
          </a:p>
        </p:txBody>
      </p:sp>
      <p:pic>
        <p:nvPicPr>
          <p:cNvPr id="3" name="Picture 2"/>
          <p:cNvPicPr>
            <a:picLocks noChangeAspect="1"/>
          </p:cNvPicPr>
          <p:nvPr/>
        </p:nvPicPr>
        <p:blipFill>
          <a:blip r:embed="rId2"/>
          <a:stretch>
            <a:fillRect/>
          </a:stretch>
        </p:blipFill>
        <p:spPr>
          <a:xfrm>
            <a:off x="3555999" y="1256145"/>
            <a:ext cx="5473385" cy="4710545"/>
          </a:xfrm>
          <a:prstGeom prst="rect">
            <a:avLst/>
          </a:prstGeom>
        </p:spPr>
      </p:pic>
      <p:pic>
        <p:nvPicPr>
          <p:cNvPr id="4" name="Picture 3"/>
          <p:cNvPicPr>
            <a:picLocks noChangeAspect="1"/>
          </p:cNvPicPr>
          <p:nvPr/>
        </p:nvPicPr>
        <p:blipFill>
          <a:blip r:embed="rId3"/>
          <a:stretch>
            <a:fillRect/>
          </a:stretch>
        </p:blipFill>
        <p:spPr>
          <a:xfrm>
            <a:off x="147780" y="146229"/>
            <a:ext cx="3714536" cy="318841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10717993"/>
              </p:ext>
            </p:extLst>
          </p:nvPr>
        </p:nvGraphicFramePr>
        <p:xfrm>
          <a:off x="147781" y="3377449"/>
          <a:ext cx="3408218" cy="2589240"/>
        </p:xfrm>
        <a:graphic>
          <a:graphicData uri="http://schemas.openxmlformats.org/drawingml/2006/table">
            <a:tbl>
              <a:tblPr/>
              <a:tblGrid>
                <a:gridCol w="1106098">
                  <a:extLst>
                    <a:ext uri="{9D8B030D-6E8A-4147-A177-3AD203B41FA5}">
                      <a16:colId xmlns="" xmlns:a16="http://schemas.microsoft.com/office/drawing/2014/main" val="20000"/>
                    </a:ext>
                  </a:extLst>
                </a:gridCol>
                <a:gridCol w="575530">
                  <a:extLst>
                    <a:ext uri="{9D8B030D-6E8A-4147-A177-3AD203B41FA5}">
                      <a16:colId xmlns="" xmlns:a16="http://schemas.microsoft.com/office/drawing/2014/main" val="20001"/>
                    </a:ext>
                  </a:extLst>
                </a:gridCol>
                <a:gridCol w="615408">
                  <a:extLst>
                    <a:ext uri="{9D8B030D-6E8A-4147-A177-3AD203B41FA5}">
                      <a16:colId xmlns="" xmlns:a16="http://schemas.microsoft.com/office/drawing/2014/main" val="20002"/>
                    </a:ext>
                  </a:extLst>
                </a:gridCol>
                <a:gridCol w="529389">
                  <a:extLst>
                    <a:ext uri="{9D8B030D-6E8A-4147-A177-3AD203B41FA5}">
                      <a16:colId xmlns="" xmlns:a16="http://schemas.microsoft.com/office/drawing/2014/main" val="20003"/>
                    </a:ext>
                  </a:extLst>
                </a:gridCol>
                <a:gridCol w="581793">
                  <a:extLst>
                    <a:ext uri="{9D8B030D-6E8A-4147-A177-3AD203B41FA5}">
                      <a16:colId xmlns="" xmlns:a16="http://schemas.microsoft.com/office/drawing/2014/main" val="20004"/>
                    </a:ext>
                  </a:extLst>
                </a:gridCol>
              </a:tblGrid>
              <a:tr h="176386">
                <a:tc gridSpan="5">
                  <a:txBody>
                    <a:bodyPr/>
                    <a:lstStyle/>
                    <a:p>
                      <a:pPr algn="ctr" rtl="0" fontAlgn="ctr"/>
                      <a:r>
                        <a:rPr lang="en-ZA" sz="900" b="1" i="0" u="none" strike="noStrike" dirty="0">
                          <a:solidFill>
                            <a:srgbClr val="000000"/>
                          </a:solidFill>
                          <a:effectLst/>
                          <a:latin typeface="Arial" panose="020B0604020202020204" pitchFamily="34" charset="0"/>
                        </a:rPr>
                        <a:t>Water Services Development Plans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176386">
                <a:tc rowSpan="2">
                  <a:txBody>
                    <a:bodyPr/>
                    <a:lstStyle/>
                    <a:p>
                      <a:pPr algn="l" rtl="0" fontAlgn="ctr"/>
                      <a:r>
                        <a:rPr lang="en-ZA" sz="900" b="1" i="0" u="none" strike="noStrike" dirty="0" smtClean="0">
                          <a:solidFill>
                            <a:srgbClr val="000000"/>
                          </a:solidFill>
                          <a:effectLst/>
                          <a:latin typeface="Arial" panose="020B0604020202020204" pitchFamily="34" charset="0"/>
                        </a:rPr>
                        <a:t>  WSA </a:t>
                      </a:r>
                      <a:r>
                        <a:rPr lang="en-ZA" sz="900" b="1" i="0" u="none" strike="noStrike" dirty="0">
                          <a:solidFill>
                            <a:srgbClr val="000000"/>
                          </a:solidFill>
                          <a:effectLst/>
                          <a:latin typeface="Arial" panose="020B0604020202020204" pitchFamily="34" charset="0"/>
                        </a:rPr>
                        <a:t>Name</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smtClean="0">
                          <a:solidFill>
                            <a:srgbClr val="000000"/>
                          </a:solidFill>
                          <a:effectLst/>
                          <a:latin typeface="Arial" panose="020B0604020202020204" pitchFamily="34" charset="0"/>
                        </a:rPr>
                        <a:t>2018</a:t>
                      </a: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gridSpan="3">
                  <a:txBody>
                    <a:bodyPr/>
                    <a:lstStyle/>
                    <a:p>
                      <a:pPr algn="ctr" rtl="0" fontAlgn="ctr"/>
                      <a:r>
                        <a:rPr lang="en-ZA" sz="900" b="1" i="0" u="none" strike="noStrike" dirty="0">
                          <a:solidFill>
                            <a:srgbClr val="000000"/>
                          </a:solidFill>
                          <a:effectLst/>
                          <a:latin typeface="Arial" panose="020B0604020202020204" pitchFamily="34" charset="0"/>
                        </a:rPr>
                        <a:t>2019</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345588">
                <a:tc vMerge="1">
                  <a:txBody>
                    <a:bodyPr/>
                    <a:lstStyle/>
                    <a:p>
                      <a:endParaRPr lang="en-ZA"/>
                    </a:p>
                  </a:txBody>
                  <a:tcPr/>
                </a:tc>
                <a:tc>
                  <a:txBody>
                    <a:bodyPr/>
                    <a:lstStyle/>
                    <a:p>
                      <a:pPr algn="ctr" rtl="0" fontAlgn="ctr"/>
                      <a:r>
                        <a:rPr lang="en-ZA" sz="900" b="1" i="0" u="none" strike="noStrike" dirty="0">
                          <a:solidFill>
                            <a:srgbClr val="000000"/>
                          </a:solidFill>
                          <a:effectLst/>
                          <a:latin typeface="Arial" panose="020B0604020202020204" pitchFamily="34" charset="0"/>
                        </a:rPr>
                        <a:t>Initiated</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Initiated</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Draft</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Adopted</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02"/>
                  </a:ext>
                </a:extLst>
              </a:tr>
              <a:tr h="176386">
                <a:tc>
                  <a:txBody>
                    <a:bodyPr/>
                    <a:lstStyle/>
                    <a:p>
                      <a:pPr algn="l" rtl="0" fontAlgn="ctr"/>
                      <a:r>
                        <a:rPr lang="en-ZA" sz="900" b="0" i="0" u="none" strike="noStrike" dirty="0" smtClean="0">
                          <a:solidFill>
                            <a:srgbClr val="000000"/>
                          </a:solidFill>
                          <a:effectLst/>
                          <a:latin typeface="Arial" panose="020B0604020202020204" pitchFamily="34" charset="0"/>
                        </a:rPr>
                        <a:t> Kopanong</a:t>
                      </a:r>
                      <a:r>
                        <a:rPr lang="en-ZA" sz="900" b="0" i="0" u="none" strike="noStrike" dirty="0">
                          <a:solidFill>
                            <a:srgbClr val="000000"/>
                          </a:solidFill>
                          <a:effectLst/>
                          <a:latin typeface="Arial" panose="020B0604020202020204" pitchFamily="34" charset="0"/>
                        </a:rPr>
                        <a:t>: FS162</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X</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04"/>
                  </a:ext>
                </a:extLst>
              </a:tr>
              <a:tr h="176386">
                <a:tc>
                  <a:txBody>
                    <a:bodyPr/>
                    <a:lstStyle/>
                    <a:p>
                      <a:pPr algn="l" rtl="0" fontAlgn="ctr"/>
                      <a:r>
                        <a:rPr lang="en-ZA" sz="900" b="0" i="0" u="none" strike="noStrike" dirty="0" smtClean="0">
                          <a:solidFill>
                            <a:srgbClr val="000000"/>
                          </a:solidFill>
                          <a:effectLst/>
                          <a:latin typeface="Arial" panose="020B0604020202020204" pitchFamily="34" charset="0"/>
                        </a:rPr>
                        <a:t> Letsemeng</a:t>
                      </a:r>
                      <a:r>
                        <a:rPr lang="en-ZA" sz="900" b="0" i="0" u="none" strike="noStrike" dirty="0">
                          <a:solidFill>
                            <a:srgbClr val="000000"/>
                          </a:solidFill>
                          <a:effectLst/>
                          <a:latin typeface="Arial" panose="020B0604020202020204" pitchFamily="34" charset="0"/>
                        </a:rPr>
                        <a:t>: FS161</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X</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05"/>
                  </a:ext>
                </a:extLst>
              </a:tr>
              <a:tr h="509411">
                <a:tc>
                  <a:txBody>
                    <a:bodyPr/>
                    <a:lstStyle/>
                    <a:p>
                      <a:pPr algn="l" rtl="0" fontAlgn="ctr"/>
                      <a:r>
                        <a:rPr lang="en-ZA" sz="900" b="0" i="0" u="none" strike="noStrike" dirty="0" smtClean="0">
                          <a:solidFill>
                            <a:srgbClr val="000000"/>
                          </a:solidFill>
                          <a:effectLst/>
                          <a:latin typeface="Arial" panose="020B0604020202020204" pitchFamily="34" charset="0"/>
                        </a:rPr>
                        <a:t> Mangaung   Metropolitan    Municipality</a:t>
                      </a:r>
                      <a:r>
                        <a:rPr lang="en-ZA" sz="900" b="0" i="0" u="none" strike="noStrike" dirty="0">
                          <a:solidFill>
                            <a:srgbClr val="000000"/>
                          </a:solidFill>
                          <a:effectLst/>
                          <a:latin typeface="Arial" panose="020B0604020202020204" pitchFamily="34" charset="0"/>
                        </a:rPr>
                        <a:t>: MAN</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X</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08"/>
                  </a:ext>
                </a:extLst>
              </a:tr>
              <a:tr h="342899">
                <a:tc>
                  <a:txBody>
                    <a:bodyPr/>
                    <a:lstStyle/>
                    <a:p>
                      <a:pPr algn="l" rtl="0" fontAlgn="ctr"/>
                      <a:r>
                        <a:rPr lang="en-ZA" sz="900" b="0" i="0" u="none" strike="noStrike" dirty="0" smtClean="0">
                          <a:solidFill>
                            <a:srgbClr val="000000"/>
                          </a:solidFill>
                          <a:effectLst/>
                          <a:latin typeface="Arial" panose="020B0604020202020204" pitchFamily="34" charset="0"/>
                        </a:rPr>
                        <a:t> Mantsopa</a:t>
                      </a:r>
                      <a:r>
                        <a:rPr lang="en-ZA" sz="900" b="0" i="0" u="none" strike="noStrike" dirty="0">
                          <a:solidFill>
                            <a:srgbClr val="000000"/>
                          </a:solidFill>
                          <a:effectLst/>
                          <a:latin typeface="Arial" panose="020B0604020202020204" pitchFamily="34" charset="0"/>
                        </a:rPr>
                        <a:t>: FS196</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r>
                        <a:rPr lang="en-ZA" sz="900" b="1" i="0" u="none" strike="noStrike" dirty="0" smtClean="0">
                          <a:solidFill>
                            <a:srgbClr val="000000"/>
                          </a:solidFill>
                          <a:effectLst/>
                          <a:latin typeface="Arial" panose="020B0604020202020204" pitchFamily="34" charset="0"/>
                        </a:rPr>
                        <a:t>X</a:t>
                      </a:r>
                    </a:p>
                    <a:p>
                      <a:pPr algn="ctr" rtl="0" fontAlgn="ct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09"/>
                  </a:ext>
                </a:extLst>
              </a:tr>
              <a:tr h="342899">
                <a:tc>
                  <a:txBody>
                    <a:bodyPr/>
                    <a:lstStyle/>
                    <a:p>
                      <a:pPr algn="l" rtl="0" fontAlgn="ctr"/>
                      <a:r>
                        <a:rPr lang="en-ZA" sz="900" b="0" i="0" u="none" strike="noStrike" dirty="0" smtClean="0">
                          <a:solidFill>
                            <a:srgbClr val="000000"/>
                          </a:solidFill>
                          <a:effectLst/>
                          <a:latin typeface="Arial" panose="020B0604020202020204" pitchFamily="34" charset="0"/>
                        </a:rPr>
                        <a:t> </a:t>
                      </a:r>
                      <a:r>
                        <a:rPr lang="en-ZA" sz="900" b="0" i="0" u="none" strike="noStrike" dirty="0" err="1" smtClean="0">
                          <a:solidFill>
                            <a:srgbClr val="000000"/>
                          </a:solidFill>
                          <a:effectLst/>
                          <a:latin typeface="Arial" panose="020B0604020202020204" pitchFamily="34" charset="0"/>
                        </a:rPr>
                        <a:t>Masilonyana</a:t>
                      </a:r>
                      <a:r>
                        <a:rPr lang="en-ZA" sz="900" b="0" i="0" u="none" strike="noStrike" dirty="0">
                          <a:solidFill>
                            <a:srgbClr val="000000"/>
                          </a:solidFill>
                          <a:effectLst/>
                          <a:latin typeface="Arial" panose="020B0604020202020204" pitchFamily="34" charset="0"/>
                        </a:rPr>
                        <a:t>: FS181</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marL="0" marR="0" indent="0" algn="ctr" defTabSz="422041" rtl="0" eaLnBrk="1" fontAlgn="ctr" latinLnBrk="0" hangingPunct="1">
                        <a:lnSpc>
                          <a:spcPct val="100000"/>
                        </a:lnSpc>
                        <a:spcBef>
                          <a:spcPts val="0"/>
                        </a:spcBef>
                        <a:spcAft>
                          <a:spcPts val="0"/>
                        </a:spcAft>
                        <a:buClrTx/>
                        <a:buSzTx/>
                        <a:buFontTx/>
                        <a:buNone/>
                        <a:tabLst/>
                        <a:defRPr/>
                      </a:pPr>
                      <a:r>
                        <a:rPr lang="en-ZA" sz="900" b="1" i="0" u="none" strike="noStrike" dirty="0">
                          <a:solidFill>
                            <a:srgbClr val="000000"/>
                          </a:solidFill>
                          <a:effectLst/>
                          <a:latin typeface="Arial" panose="020B0604020202020204" pitchFamily="34" charset="0"/>
                        </a:rPr>
                        <a:t> </a:t>
                      </a:r>
                      <a:r>
                        <a:rPr lang="en-ZA" sz="900" b="1" i="0" u="none" strike="noStrike" dirty="0" smtClean="0">
                          <a:solidFill>
                            <a:srgbClr val="000000"/>
                          </a:solidFill>
                          <a:effectLst/>
                          <a:latin typeface="Arial" panose="020B0604020202020204" pitchFamily="34" charset="0"/>
                        </a:rPr>
                        <a:t>X</a:t>
                      </a:r>
                    </a:p>
                    <a:p>
                      <a:pPr algn="ctr" rtl="0" fontAlgn="ct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10"/>
                  </a:ext>
                </a:extLst>
              </a:tr>
              <a:tr h="342899">
                <a:tc>
                  <a:txBody>
                    <a:bodyPr/>
                    <a:lstStyle/>
                    <a:p>
                      <a:pPr algn="l" rtl="0" fontAlgn="ctr"/>
                      <a:r>
                        <a:rPr lang="en-ZA" sz="900" b="0" i="0" u="none" strike="noStrike" dirty="0" smtClean="0">
                          <a:solidFill>
                            <a:srgbClr val="000000"/>
                          </a:solidFill>
                          <a:effectLst/>
                          <a:latin typeface="Arial" panose="020B0604020202020204" pitchFamily="34" charset="0"/>
                        </a:rPr>
                        <a:t> Metsimaholo</a:t>
                      </a:r>
                      <a:r>
                        <a:rPr lang="en-ZA" sz="900" b="0" i="0" u="none" strike="noStrike" dirty="0">
                          <a:solidFill>
                            <a:srgbClr val="000000"/>
                          </a:solidFill>
                          <a:effectLst/>
                          <a:latin typeface="Arial" panose="020B0604020202020204" pitchFamily="34" charset="0"/>
                        </a:rPr>
                        <a:t>: </a:t>
                      </a:r>
                      <a:r>
                        <a:rPr lang="en-ZA" sz="900" b="0" i="0" u="none" strike="noStrike" dirty="0" smtClean="0">
                          <a:solidFill>
                            <a:srgbClr val="000000"/>
                          </a:solidFill>
                          <a:effectLst/>
                          <a:latin typeface="Arial" panose="020B0604020202020204" pitchFamily="34" charset="0"/>
                        </a:rPr>
                        <a:t>FS204</a:t>
                      </a:r>
                      <a:endParaRPr lang="en-ZA" sz="900" b="0"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endParaRPr lang="en-ZA" sz="900" b="1" i="0" u="none" strike="noStrike" dirty="0">
                        <a:solidFill>
                          <a:srgbClr val="000000"/>
                        </a:solidFill>
                        <a:effectLst/>
                        <a:latin typeface="Arial" panose="020B0604020202020204" pitchFamily="34" charset="0"/>
                      </a:endParaRP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marL="0" marR="0" indent="0" algn="ctr" defTabSz="422041" rtl="0" eaLnBrk="1" fontAlgn="ctr"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Arial" panose="020B0604020202020204" pitchFamily="34" charset="0"/>
                        </a:rPr>
                        <a:t>X</a:t>
                      </a:r>
                    </a:p>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rtl="0" fontAlgn="ctr"/>
                      <a:r>
                        <a:rPr lang="en-ZA" sz="900" b="1" i="0" u="none" strike="noStrike" dirty="0">
                          <a:solidFill>
                            <a:srgbClr val="000000"/>
                          </a:solidFill>
                          <a:effectLst/>
                          <a:latin typeface="Arial" panose="020B0604020202020204" pitchFamily="34" charset="0"/>
                        </a:rPr>
                        <a:t> </a:t>
                      </a:r>
                    </a:p>
                  </a:txBody>
                  <a:tcPr marL="8133" marR="8133" marT="8133"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 xmlns:a16="http://schemas.microsoft.com/office/drawing/2014/main" val="10012"/>
                  </a:ext>
                </a:extLst>
              </a:tr>
            </a:tbl>
          </a:graphicData>
        </a:graphic>
      </p:graphicFrame>
      <p:sp>
        <p:nvSpPr>
          <p:cNvPr id="6" name="Title 1"/>
          <p:cNvSpPr txBox="1">
            <a:spLocks/>
          </p:cNvSpPr>
          <p:nvPr/>
        </p:nvSpPr>
        <p:spPr>
          <a:xfrm>
            <a:off x="3724846" y="15326"/>
            <a:ext cx="5412337" cy="1158381"/>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ZA" sz="3600" smtClean="0">
                <a:latin typeface="Arial" panose="020B0604020202020204" pitchFamily="34" charset="0"/>
                <a:cs typeface="Arial" panose="020B0604020202020204" pitchFamily="34" charset="0"/>
              </a:rPr>
              <a:t>Municipal Strategic Self Assessment (MuSSA) </a:t>
            </a:r>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54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15326"/>
            <a:ext cx="8229600" cy="1143000"/>
          </a:xfrm>
        </p:spPr>
        <p:txBody>
          <a:bodyPr/>
          <a:lstStyle/>
          <a:p>
            <a:r>
              <a:rPr lang="en-ZA" sz="3600" dirty="0" smtClean="0"/>
              <a:t>Free State municipalities </a:t>
            </a:r>
            <a:r>
              <a:rPr lang="en-ZA" sz="3600" dirty="0" err="1" smtClean="0"/>
              <a:t>MuSSA</a:t>
            </a:r>
            <a:r>
              <a:rPr lang="en-ZA" sz="3600" dirty="0" smtClean="0"/>
              <a:t> vulnerability index</a:t>
            </a:r>
            <a:endParaRPr lang="en-ZA" sz="36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8</a:t>
            </a:fld>
            <a:endParaRPr lang="en-US" altLang="en-US" dirty="0">
              <a:solidFill>
                <a:prstClr val="black"/>
              </a:solidFill>
              <a:ea typeface="+mn-ea"/>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62" y="5504253"/>
            <a:ext cx="8141438" cy="47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790661120"/>
              </p:ext>
            </p:extLst>
          </p:nvPr>
        </p:nvGraphicFramePr>
        <p:xfrm>
          <a:off x="313901" y="1253864"/>
          <a:ext cx="8639029" cy="4324355"/>
        </p:xfrm>
        <a:graphic>
          <a:graphicData uri="http://schemas.openxmlformats.org/drawingml/2006/table">
            <a:tbl>
              <a:tblPr firstRow="1" firstCol="1" bandRow="1"/>
              <a:tblGrid>
                <a:gridCol w="911053">
                  <a:extLst>
                    <a:ext uri="{9D8B030D-6E8A-4147-A177-3AD203B41FA5}">
                      <a16:colId xmlns="" xmlns:a16="http://schemas.microsoft.com/office/drawing/2014/main" val="20000"/>
                    </a:ext>
                  </a:extLst>
                </a:gridCol>
                <a:gridCol w="1541994">
                  <a:extLst>
                    <a:ext uri="{9D8B030D-6E8A-4147-A177-3AD203B41FA5}">
                      <a16:colId xmlns="" xmlns:a16="http://schemas.microsoft.com/office/drawing/2014/main" val="20001"/>
                    </a:ext>
                  </a:extLst>
                </a:gridCol>
                <a:gridCol w="1006455">
                  <a:extLst>
                    <a:ext uri="{9D8B030D-6E8A-4147-A177-3AD203B41FA5}">
                      <a16:colId xmlns="" xmlns:a16="http://schemas.microsoft.com/office/drawing/2014/main" val="20002"/>
                    </a:ext>
                  </a:extLst>
                </a:gridCol>
                <a:gridCol w="1294592">
                  <a:extLst>
                    <a:ext uri="{9D8B030D-6E8A-4147-A177-3AD203B41FA5}">
                      <a16:colId xmlns="" xmlns:a16="http://schemas.microsoft.com/office/drawing/2014/main" val="20003"/>
                    </a:ext>
                  </a:extLst>
                </a:gridCol>
                <a:gridCol w="2062828">
                  <a:extLst>
                    <a:ext uri="{9D8B030D-6E8A-4147-A177-3AD203B41FA5}">
                      <a16:colId xmlns="" xmlns:a16="http://schemas.microsoft.com/office/drawing/2014/main" val="20004"/>
                    </a:ext>
                  </a:extLst>
                </a:gridCol>
                <a:gridCol w="1822107">
                  <a:extLst>
                    <a:ext uri="{9D8B030D-6E8A-4147-A177-3AD203B41FA5}">
                      <a16:colId xmlns="" xmlns:a16="http://schemas.microsoft.com/office/drawing/2014/main" val="20005"/>
                    </a:ext>
                  </a:extLst>
                </a:gridCol>
              </a:tblGrid>
              <a:tr h="317049">
                <a:tc>
                  <a:txBody>
                    <a:bodyPr/>
                    <a:lstStyle/>
                    <a:p>
                      <a:pPr algn="ctr">
                        <a:lnSpc>
                          <a:spcPct val="115000"/>
                        </a:lnSpc>
                        <a:spcAft>
                          <a:spcPts val="0"/>
                        </a:spcAft>
                      </a:pPr>
                      <a:r>
                        <a:rPr lang="en-ZA" sz="800" dirty="0" err="1">
                          <a:solidFill>
                            <a:srgbClr val="FFFFFF"/>
                          </a:solidFill>
                          <a:effectLst/>
                          <a:latin typeface="Arial"/>
                          <a:ea typeface="Times New Roman"/>
                          <a:cs typeface="Times New Roman"/>
                        </a:rPr>
                        <a:t>Lvl</a:t>
                      </a:r>
                      <a:r>
                        <a:rPr lang="en-ZA" sz="800" dirty="0">
                          <a:solidFill>
                            <a:srgbClr val="FFFFFF"/>
                          </a:solidFill>
                          <a:effectLst/>
                          <a:latin typeface="Arial"/>
                          <a:ea typeface="Times New Roman"/>
                          <a:cs typeface="Times New Roman"/>
                        </a:rPr>
                        <a:t> Code</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ZA" sz="800" dirty="0" err="1" smtClean="0">
                          <a:solidFill>
                            <a:srgbClr val="FFFFFF"/>
                          </a:solidFill>
                          <a:effectLst/>
                          <a:latin typeface="Arial"/>
                          <a:ea typeface="Calibri"/>
                          <a:cs typeface="Times New Roman"/>
                        </a:rPr>
                        <a:t>Municiplaity</a:t>
                      </a:r>
                      <a:r>
                        <a:rPr lang="en-ZA" sz="800" baseline="0" dirty="0" smtClean="0">
                          <a:solidFill>
                            <a:srgbClr val="FFFFFF"/>
                          </a:solidFill>
                          <a:effectLst/>
                          <a:latin typeface="Arial"/>
                          <a:ea typeface="Calibri"/>
                          <a:cs typeface="Times New Roman"/>
                        </a:rPr>
                        <a:t> </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ZA" sz="800" dirty="0">
                          <a:solidFill>
                            <a:srgbClr val="FFFFFF"/>
                          </a:solidFill>
                          <a:effectLst/>
                          <a:latin typeface="Arial"/>
                          <a:ea typeface="Times New Roman"/>
                          <a:cs typeface="Times New Roman"/>
                        </a:rPr>
                        <a:t>Completion Progress (2019)</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ZA" sz="800">
                          <a:solidFill>
                            <a:srgbClr val="FFFFFF"/>
                          </a:solidFill>
                          <a:effectLst/>
                          <a:latin typeface="Arial"/>
                          <a:ea typeface="Times New Roman"/>
                          <a:cs typeface="Times New Roman"/>
                        </a:rPr>
                        <a:t>Trend</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ZA" sz="800">
                          <a:solidFill>
                            <a:srgbClr val="FFFFFF"/>
                          </a:solidFill>
                          <a:effectLst/>
                          <a:latin typeface="Arial"/>
                          <a:ea typeface="Times New Roman"/>
                          <a:cs typeface="Times New Roman"/>
                        </a:rPr>
                        <a:t>Vulnerability Index (2018)</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ZA" sz="800">
                          <a:solidFill>
                            <a:srgbClr val="FFFFFF"/>
                          </a:solidFill>
                          <a:effectLst/>
                          <a:latin typeface="Arial"/>
                          <a:ea typeface="Times New Roman"/>
                          <a:cs typeface="Times New Roman"/>
                        </a:rPr>
                        <a:t>Vulnerability Index (2019)</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00"/>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FS163</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dirty="0" err="1">
                          <a:solidFill>
                            <a:srgbClr val="000000"/>
                          </a:solidFill>
                          <a:effectLst/>
                          <a:latin typeface="Arial"/>
                          <a:ea typeface="Times New Roman"/>
                          <a:cs typeface="Times New Roman"/>
                        </a:rPr>
                        <a:t>Mohokare</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smtClean="0">
                          <a:solidFill>
                            <a:srgbClr val="000000"/>
                          </a:solidFill>
                          <a:effectLst/>
                          <a:latin typeface="Arial"/>
                          <a:ea typeface="Times New Roman"/>
                          <a:cs typeface="Times New Roman"/>
                        </a:rPr>
                        <a:t>Deterioration </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0,38</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0,44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FS183</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err="1">
                          <a:solidFill>
                            <a:srgbClr val="000000"/>
                          </a:solidFill>
                          <a:effectLst/>
                          <a:latin typeface="Arial"/>
                          <a:ea typeface="Times New Roman"/>
                          <a:cs typeface="Times New Roman"/>
                        </a:rPr>
                        <a:t>Tswelopele</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100</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Improvement</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0,38</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0,35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dirty="0" err="1">
                          <a:solidFill>
                            <a:srgbClr val="000000"/>
                          </a:solidFill>
                          <a:effectLst/>
                          <a:latin typeface="Arial"/>
                          <a:ea typeface="Times New Roman"/>
                          <a:cs typeface="Times New Roman"/>
                        </a:rPr>
                        <a:t>Maluti</a:t>
                      </a:r>
                      <a:r>
                        <a:rPr lang="en-ZA" sz="800" dirty="0">
                          <a:solidFill>
                            <a:srgbClr val="000000"/>
                          </a:solidFill>
                          <a:effectLst/>
                          <a:latin typeface="Arial"/>
                          <a:ea typeface="Times New Roman"/>
                          <a:cs typeface="Times New Roman"/>
                        </a:rPr>
                        <a:t>-A-</a:t>
                      </a:r>
                      <a:r>
                        <a:rPr lang="en-ZA" sz="800" dirty="0" err="1">
                          <a:solidFill>
                            <a:srgbClr val="000000"/>
                          </a:solidFill>
                          <a:effectLst/>
                          <a:latin typeface="Arial"/>
                          <a:ea typeface="Times New Roman"/>
                          <a:cs typeface="Times New Roman"/>
                        </a:rPr>
                        <a:t>Phofung</a:t>
                      </a:r>
                      <a:r>
                        <a:rPr lang="en-ZA" sz="800" dirty="0">
                          <a:solidFill>
                            <a:srgbClr val="000000"/>
                          </a:solidFill>
                          <a:effectLst/>
                          <a:latin typeface="Arial"/>
                          <a:ea typeface="Times New Roman"/>
                          <a:cs typeface="Times New Roman"/>
                        </a:rPr>
                        <a:t> </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100</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0,42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0,92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FS196</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Mantsopa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solidFill>
                            <a:srgbClr val="000000"/>
                          </a:solidFill>
                          <a:effectLst/>
                          <a:latin typeface="Arial"/>
                          <a:ea typeface="Times New Roman"/>
                          <a:cs typeface="Times New Roman"/>
                        </a:rPr>
                        <a:t>Deterioration</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0,64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0,69</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FS204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Metsimaholo</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dirty="0">
                          <a:solidFill>
                            <a:srgbClr val="000000"/>
                          </a:solidFill>
                          <a:effectLst/>
                          <a:latin typeface="Arial"/>
                          <a:ea typeface="Times New Roman"/>
                          <a:cs typeface="Times New Roman"/>
                        </a:rPr>
                        <a:t>Deterioration</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0,66</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0,69</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5"/>
                  </a:ext>
                </a:extLst>
              </a:tr>
              <a:tr h="317049">
                <a:tc>
                  <a:txBody>
                    <a:bodyPr/>
                    <a:lstStyle/>
                    <a:p>
                      <a:pPr>
                        <a:lnSpc>
                          <a:spcPct val="115000"/>
                        </a:lnSpc>
                        <a:spcAft>
                          <a:spcPts val="0"/>
                        </a:spcAft>
                      </a:pPr>
                      <a:r>
                        <a:rPr lang="en-ZA" sz="800">
                          <a:solidFill>
                            <a:srgbClr val="000000"/>
                          </a:solidFill>
                          <a:effectLst/>
                          <a:latin typeface="Arial"/>
                          <a:ea typeface="Times New Roman"/>
                          <a:cs typeface="Times New Roman"/>
                        </a:rPr>
                        <a:t>MAN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Mangaung Metropolitan Municipality</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solidFill>
                            <a:srgbClr val="000000"/>
                          </a:solidFill>
                          <a:effectLst/>
                          <a:latin typeface="Arial"/>
                          <a:ea typeface="Times New Roman"/>
                          <a:cs typeface="Times New Roman"/>
                        </a:rPr>
                        <a:t>Improvement</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0,68</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0,66</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6"/>
                  </a:ext>
                </a:extLst>
              </a:tr>
              <a:tr h="211292">
                <a:tc>
                  <a:txBody>
                    <a:bodyPr/>
                    <a:lstStyle/>
                    <a:p>
                      <a:pPr>
                        <a:lnSpc>
                          <a:spcPct val="115000"/>
                        </a:lnSpc>
                        <a:spcAft>
                          <a:spcPts val="0"/>
                        </a:spcAft>
                      </a:pPr>
                      <a:r>
                        <a:rPr lang="en-ZA" sz="800">
                          <a:solidFill>
                            <a:srgbClr val="000000"/>
                          </a:solidFill>
                          <a:effectLst/>
                          <a:latin typeface="Arial"/>
                          <a:ea typeface="Times New Roman"/>
                          <a:cs typeface="Times New Roman"/>
                        </a:rPr>
                        <a:t>FS205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Mafube</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76,52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0,72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0,83</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7"/>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FS181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Masilonyana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31,06</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0,73</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Setsoto</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0,8</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9"/>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FS162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Kopanong</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0"/>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Dihlabeng</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0,84</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1"/>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FS201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Moqhaka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100</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Improvement</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0,8</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2"/>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FS184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Matjhabeng</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26,52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3"/>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FS182</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Tokologo</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3,79</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4"/>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FS161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Letsemeng</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0,89</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0,92</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5"/>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FS193</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Nketoana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15,15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Deterioration</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0,9</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0,97</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6"/>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FS203</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Ngwathe</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Improvement</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0,91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0,78</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7"/>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FS195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Phumelela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100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a:solidFill>
                            <a:srgbClr val="000000"/>
                          </a:solidFill>
                          <a:effectLst/>
                          <a:latin typeface="Arial"/>
                          <a:ea typeface="Times New Roman"/>
                          <a:cs typeface="Times New Roman"/>
                        </a:rPr>
                        <a:t>Improvement</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0,94</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0,89</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8"/>
                  </a:ext>
                </a:extLst>
              </a:tr>
              <a:tr h="204645">
                <a:tc>
                  <a:txBody>
                    <a:bodyPr/>
                    <a:lstStyle/>
                    <a:p>
                      <a:pPr>
                        <a:lnSpc>
                          <a:spcPct val="115000"/>
                        </a:lnSpc>
                        <a:spcAft>
                          <a:spcPts val="0"/>
                        </a:spcAft>
                      </a:pPr>
                      <a:r>
                        <a:rPr lang="en-ZA" sz="800">
                          <a:solidFill>
                            <a:srgbClr val="000000"/>
                          </a:solidFill>
                          <a:effectLst/>
                          <a:latin typeface="Arial"/>
                          <a:ea typeface="Times New Roman"/>
                          <a:cs typeface="Times New Roman"/>
                        </a:rPr>
                        <a:t>FS185</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Nala</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50</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a:solidFill>
                            <a:srgbClr val="000000"/>
                          </a:solidFill>
                          <a:effectLst/>
                          <a:latin typeface="Arial"/>
                          <a:ea typeface="Times New Roman"/>
                          <a:cs typeface="Times New Roman"/>
                        </a:rPr>
                        <a:t>Improvement</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800">
                          <a:solidFill>
                            <a:srgbClr val="000000"/>
                          </a:solidFill>
                          <a:effectLst/>
                          <a:latin typeface="Arial"/>
                          <a:ea typeface="Times New Roman"/>
                          <a:cs typeface="Times New Roman"/>
                        </a:rPr>
                        <a:t>1</a:t>
                      </a:r>
                      <a:endParaRPr lang="en-ZA" sz="8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15000"/>
                        </a:lnSpc>
                        <a:spcAft>
                          <a:spcPts val="0"/>
                        </a:spcAft>
                      </a:pPr>
                      <a:r>
                        <a:rPr lang="en-ZA" sz="800" dirty="0">
                          <a:solidFill>
                            <a:srgbClr val="000000"/>
                          </a:solidFill>
                          <a:effectLst/>
                          <a:latin typeface="Arial"/>
                          <a:ea typeface="Times New Roman"/>
                          <a:cs typeface="Times New Roman"/>
                        </a:rPr>
                        <a:t>0,96</a:t>
                      </a:r>
                      <a:endParaRPr lang="en-ZA" sz="800" dirty="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290770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6"/>
            <a:ext cx="8229600" cy="1143000"/>
          </a:xfrm>
        </p:spPr>
        <p:txBody>
          <a:bodyPr/>
          <a:lstStyle/>
          <a:p>
            <a:r>
              <a:rPr lang="en-US" sz="3600" dirty="0"/>
              <a:t>Overview of Middle Vaal and Upper Orange WMA</a:t>
            </a:r>
            <a:endParaRPr lang="en-ZA" sz="36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9</a:t>
            </a:fld>
            <a:endParaRPr lang="en-US" altLang="en-US" dirty="0">
              <a:solidFill>
                <a:prstClr val="black"/>
              </a:solidFill>
              <a:ea typeface="+mn-ea"/>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8" t="2870" r="2950" b="9374"/>
          <a:stretch/>
        </p:blipFill>
        <p:spPr bwMode="auto">
          <a:xfrm>
            <a:off x="905912" y="1400870"/>
            <a:ext cx="4283048" cy="25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773" y="1400870"/>
            <a:ext cx="3187385" cy="454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val="1340402195"/>
              </p:ext>
            </p:extLst>
          </p:nvPr>
        </p:nvGraphicFramePr>
        <p:xfrm>
          <a:off x="821837" y="1442826"/>
          <a:ext cx="2868501" cy="2448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2831193032"/>
              </p:ext>
            </p:extLst>
          </p:nvPr>
        </p:nvGraphicFramePr>
        <p:xfrm>
          <a:off x="4954895" y="3573016"/>
          <a:ext cx="2950458" cy="2087415"/>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093" y="3923014"/>
            <a:ext cx="3075795" cy="202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815602" y="3429000"/>
            <a:ext cx="0" cy="1584176"/>
          </a:xfrm>
          <a:prstGeom prst="straightConnector1">
            <a:avLst/>
          </a:prstGeom>
          <a:ln w="38100">
            <a:solidFill>
              <a:srgbClr val="FF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2892705" y="4725144"/>
            <a:ext cx="3278286" cy="0"/>
          </a:xfrm>
          <a:prstGeom prst="straightConnector1">
            <a:avLst/>
          </a:prstGeom>
          <a:ln w="38100">
            <a:solidFill>
              <a:srgbClr val="FF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689318" y="1340768"/>
            <a:ext cx="7695028" cy="475252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21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0070C0"/>
    </a:accent1>
    <a:accent2>
      <a:srgbClr val="FF00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44546A"/>
    </a:dk2>
    <a:lt2>
      <a:srgbClr val="E7E6E6"/>
    </a:lt2>
    <a:accent1>
      <a:srgbClr val="FF0000"/>
    </a:accent1>
    <a:accent2>
      <a:srgbClr val="0070C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19600</TotalTime>
  <Words>5061</Words>
  <Application>Microsoft Office PowerPoint</Application>
  <PresentationFormat>On-screen Show (4:3)</PresentationFormat>
  <Paragraphs>1238</Paragraphs>
  <Slides>47</Slides>
  <Notes>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47</vt:i4>
      </vt:variant>
    </vt:vector>
  </HeadingPairs>
  <TitlesOfParts>
    <vt:vector size="64" baseType="lpstr">
      <vt:lpstr>ＭＳ Ｐゴシック</vt:lpstr>
      <vt:lpstr>ＭＳ Ｐゴシック</vt:lpstr>
      <vt:lpstr>Arial</vt:lpstr>
      <vt:lpstr>Calibri</vt:lpstr>
      <vt:lpstr>Gill Sans</vt:lpstr>
      <vt:lpstr>Gill Sans Light</vt:lpstr>
      <vt:lpstr>Gill Sans MT</vt:lpstr>
      <vt:lpstr>Gill Snas</vt:lpstr>
      <vt:lpstr>Symbol</vt:lpstr>
      <vt:lpstr>Times New Roman</vt:lpstr>
      <vt:lpstr>13_Office Theme</vt:lpstr>
      <vt:lpstr>2 April 15 presentation RBIG NT</vt:lpstr>
      <vt:lpstr>14_Office Theme</vt:lpstr>
      <vt:lpstr>2_Office Theme</vt:lpstr>
      <vt:lpstr>4_Office Theme</vt:lpstr>
      <vt:lpstr>15_Office Theme</vt:lpstr>
      <vt:lpstr>Office Theme</vt:lpstr>
      <vt:lpstr>Briefing the Department of Water and Sanitation’s Free State District Implementation Plan</vt:lpstr>
      <vt:lpstr>Contents</vt:lpstr>
      <vt:lpstr>Purpose</vt:lpstr>
      <vt:lpstr>Part 1: Situational analysis</vt:lpstr>
      <vt:lpstr>Provincial overview</vt:lpstr>
      <vt:lpstr>Provincial overview</vt:lpstr>
      <vt:lpstr>PowerPoint Presentation</vt:lpstr>
      <vt:lpstr>Free State municipalities MuSSA vulnerability index</vt:lpstr>
      <vt:lpstr>Overview of Middle Vaal and Upper Orange WMA</vt:lpstr>
      <vt:lpstr>Provincial implementation plan: District Development model (DDM)</vt:lpstr>
      <vt:lpstr>Water and sanitation provincial MIG implementation funding (2020/21)</vt:lpstr>
      <vt:lpstr>Administration</vt:lpstr>
      <vt:lpstr>Part 2.1: Infrastructure projects per District Municipality   Part 2.2: state of WASTEWATER treatment works per district municipality</vt:lpstr>
      <vt:lpstr>Part 2.1: Infrastructure projects per District Municipality</vt:lpstr>
      <vt:lpstr>PowerPoint Presentation</vt:lpstr>
      <vt:lpstr>2020/21 grant allocation administered by the Province </vt:lpstr>
      <vt:lpstr>Summary of 2020/21 grant allocations</vt:lpstr>
      <vt:lpstr>PowerPoint Presentation</vt:lpstr>
      <vt:lpstr>PowerPoint Presentation</vt:lpstr>
      <vt:lpstr>PowerPoint Presentation</vt:lpstr>
      <vt:lpstr>PowerPoint Presentation</vt:lpstr>
      <vt:lpstr>BEP (cont’d)</vt:lpstr>
      <vt:lpstr>Drought Relief projects</vt:lpstr>
      <vt:lpstr>PowerPoint Presentation</vt:lpstr>
      <vt:lpstr>Part 2.2 - State of Wastewater Treatment Works per District Municipality</vt:lpstr>
      <vt:lpstr>State of Wastewater Treatment Works within WSAs</vt:lpstr>
      <vt:lpstr>State of Wastewater Treatment Works within Free State WSAs</vt:lpstr>
      <vt:lpstr>XHARIEP DISTRICT Failing WWTW and Pump Stations</vt:lpstr>
      <vt:lpstr>XHARIEP DISTRICT Failing WWTW and Pump Stations -Cont.</vt:lpstr>
      <vt:lpstr>XHARIEP DISTRICT Failing WWTW and Pump Stations –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Swazi Taitai</cp:lastModifiedBy>
  <cp:revision>1193</cp:revision>
  <cp:lastPrinted>2020-08-19T10:38:45Z</cp:lastPrinted>
  <dcterms:created xsi:type="dcterms:W3CDTF">2012-08-01T10:33:21Z</dcterms:created>
  <dcterms:modified xsi:type="dcterms:W3CDTF">2020-08-21T13:23:39Z</dcterms:modified>
</cp:coreProperties>
</file>