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charts/colors6.xml" ContentType="application/vnd.ms-office.chartcolor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charts/style5.xml" ContentType="application/vnd.ms-office.chartstyl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charts/style6.xml" ContentType="application/vnd.ms-office.chartstyle+xml"/>
  <Override PartName="/customXml/itemProps5.xml" ContentType="application/vnd.openxmlformats-officedocument.customXmlProperties+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charts/style4.xml" ContentType="application/vnd.ms-office.chartstyle+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charts/colors4.xml" ContentType="application/vnd.ms-office.chartcolorstyl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customXml/itemProps4.xml" ContentType="application/vnd.openxmlformats-officedocument.customXmlPropertie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rawings/drawing1.xml" ContentType="application/vnd.openxmlformats-officedocument.drawingml.chartshapes+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charts/colors5.xml" ContentType="application/vnd.ms-office.chartcolor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Default Extension="tiff" ContentType="image/tiff"/>
  <Override PartName="/ppt/notesSlides/notesSlide11.xml" ContentType="application/vnd.openxmlformats-officedocument.presentationml.notesSlide+xml"/>
  <Override PartName="/ppt/notesSlides/notesSlide4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60" r:id="rId6"/>
  </p:sldMasterIdLst>
  <p:notesMasterIdLst>
    <p:notesMasterId r:id="rId84"/>
  </p:notesMasterIdLst>
  <p:handoutMasterIdLst>
    <p:handoutMasterId r:id="rId85"/>
  </p:handoutMasterIdLst>
  <p:sldIdLst>
    <p:sldId id="322" r:id="rId7"/>
    <p:sldId id="456" r:id="rId8"/>
    <p:sldId id="395" r:id="rId9"/>
    <p:sldId id="1066" r:id="rId10"/>
    <p:sldId id="455" r:id="rId11"/>
    <p:sldId id="396" r:id="rId12"/>
    <p:sldId id="401" r:id="rId13"/>
    <p:sldId id="975" r:id="rId14"/>
    <p:sldId id="428" r:id="rId15"/>
    <p:sldId id="671" r:id="rId16"/>
    <p:sldId id="1048" r:id="rId17"/>
    <p:sldId id="1033" r:id="rId18"/>
    <p:sldId id="1049" r:id="rId19"/>
    <p:sldId id="1052" r:id="rId20"/>
    <p:sldId id="1058" r:id="rId21"/>
    <p:sldId id="1059" r:id="rId22"/>
    <p:sldId id="1060" r:id="rId23"/>
    <p:sldId id="1061" r:id="rId24"/>
    <p:sldId id="1062" r:id="rId25"/>
    <p:sldId id="1063" r:id="rId26"/>
    <p:sldId id="1024" r:id="rId27"/>
    <p:sldId id="1027" r:id="rId28"/>
    <p:sldId id="1029" r:id="rId29"/>
    <p:sldId id="1011" r:id="rId30"/>
    <p:sldId id="1013" r:id="rId31"/>
    <p:sldId id="1074" r:id="rId32"/>
    <p:sldId id="1075" r:id="rId33"/>
    <p:sldId id="1077" r:id="rId34"/>
    <p:sldId id="698" r:id="rId35"/>
    <p:sldId id="699" r:id="rId36"/>
    <p:sldId id="1057" r:id="rId37"/>
    <p:sldId id="1050" r:id="rId38"/>
    <p:sldId id="1051" r:id="rId39"/>
    <p:sldId id="961" r:id="rId40"/>
    <p:sldId id="973" r:id="rId41"/>
    <p:sldId id="691" r:id="rId42"/>
    <p:sldId id="266" r:id="rId43"/>
    <p:sldId id="287" r:id="rId44"/>
    <p:sldId id="288" r:id="rId45"/>
    <p:sldId id="297" r:id="rId46"/>
    <p:sldId id="991" r:id="rId47"/>
    <p:sldId id="700" r:id="rId48"/>
    <p:sldId id="692" r:id="rId49"/>
    <p:sldId id="963" r:id="rId50"/>
    <p:sldId id="964" r:id="rId51"/>
    <p:sldId id="666" r:id="rId52"/>
    <p:sldId id="1067" r:id="rId53"/>
    <p:sldId id="965" r:id="rId54"/>
    <p:sldId id="399" r:id="rId55"/>
    <p:sldId id="438" r:id="rId56"/>
    <p:sldId id="966" r:id="rId57"/>
    <p:sldId id="446" r:id="rId58"/>
    <p:sldId id="676" r:id="rId59"/>
    <p:sldId id="695" r:id="rId60"/>
    <p:sldId id="702" r:id="rId61"/>
    <p:sldId id="720" r:id="rId62"/>
    <p:sldId id="453" r:id="rId63"/>
    <p:sldId id="602" r:id="rId64"/>
    <p:sldId id="601" r:id="rId65"/>
    <p:sldId id="593" r:id="rId66"/>
    <p:sldId id="450" r:id="rId67"/>
    <p:sldId id="1069" r:id="rId68"/>
    <p:sldId id="1068" r:id="rId69"/>
    <p:sldId id="969" r:id="rId70"/>
    <p:sldId id="968" r:id="rId71"/>
    <p:sldId id="1070" r:id="rId72"/>
    <p:sldId id="464" r:id="rId73"/>
    <p:sldId id="1071" r:id="rId74"/>
    <p:sldId id="1072" r:id="rId75"/>
    <p:sldId id="1073" r:id="rId76"/>
    <p:sldId id="511" r:id="rId77"/>
    <p:sldId id="437" r:id="rId78"/>
    <p:sldId id="1076" r:id="rId79"/>
    <p:sldId id="980" r:id="rId80"/>
    <p:sldId id="984" r:id="rId81"/>
    <p:sldId id="977" r:id="rId82"/>
    <p:sldId id="394" r:id="rId83"/>
  </p:sldIdLst>
  <p:sldSz cx="9144000" cy="6858000" type="screen4x3"/>
  <p:notesSz cx="6794500" cy="9931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9B00"/>
    <a:srgbClr val="987600"/>
    <a:srgbClr val="996600"/>
    <a:srgbClr val="B08600"/>
    <a:srgbClr val="0000CC"/>
    <a:srgbClr val="C6605E"/>
    <a:srgbClr val="008000"/>
    <a:srgbClr val="FF0000"/>
    <a:srgbClr val="9900CC"/>
    <a:srgbClr val="CC00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4000" autoAdjust="0"/>
    <p:restoredTop sz="78142" autoAdjust="0"/>
  </p:normalViewPr>
  <p:slideViewPr>
    <p:cSldViewPr snapToGrid="0" snapToObjects="1">
      <p:cViewPr varScale="1">
        <p:scale>
          <a:sx n="60" d="100"/>
          <a:sy n="60" d="100"/>
        </p:scale>
        <p:origin x="-1236" y="-96"/>
      </p:cViewPr>
      <p:guideLst>
        <p:guide orient="horz" pos="2160"/>
        <p:guide pos="2880"/>
      </p:guideLst>
    </p:cSldViewPr>
  </p:slideViewPr>
  <p:notesTextViewPr>
    <p:cViewPr>
      <p:scale>
        <a:sx n="3" d="2"/>
        <a:sy n="3" d="2"/>
      </p:scale>
      <p:origin x="0" y="0"/>
    </p:cViewPr>
  </p:notesTextViewPr>
  <p:sorterViewPr>
    <p:cViewPr>
      <p:scale>
        <a:sx n="100" d="100"/>
        <a:sy n="100" d="100"/>
      </p:scale>
      <p:origin x="0" y="-52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viewProps" Target="viewProps.xml"/><Relationship Id="rId5" Type="http://schemas.openxmlformats.org/officeDocument/2006/relationships/customXml" Target="../customXml/item5.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Office_Excel_Worksheet2.xlsx"/></Relationships>
</file>

<file path=ppt/charts/_rels/chart2.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Office_Excel_Worksheet3.xlsx"/></Relationships>
</file>

<file path=ppt/charts/_rels/chart3.xml.rels><?xml version="1.0" encoding="UTF-8" standalone="yes"?>
<Relationships xmlns="http://schemas.openxmlformats.org/package/2006/relationships"><Relationship Id="rId3" Type="http://schemas.microsoft.com/office/2011/relationships/chartColorStyle" Target="colors6.xml"/><Relationship Id="rId2" Type="http://schemas.openxmlformats.org/officeDocument/2006/relationships/chartUserShapes" Target="../drawings/drawing1.xml"/><Relationship Id="rId1" Type="http://schemas.openxmlformats.org/officeDocument/2006/relationships/oleObject" Target="file:///C:\Users\82682607\Documents\Corona%20Virus%20-%20COVID%2019\Legislature\June%20Update\Expenditure%20Master%20-%20June%20Report.xlsx" TargetMode="External"/><Relationship Id="rId4"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lang="en-US" sz="2000" b="1" i="0" u="none" strike="noStrike" kern="1200" spc="0" baseline="0">
                <a:solidFill>
                  <a:schemeClr val="tx1">
                    <a:lumMod val="65000"/>
                    <a:lumOff val="35000"/>
                  </a:schemeClr>
                </a:solidFill>
                <a:effectLst>
                  <a:outerShdw blurRad="38100" dist="38100" dir="2700000" algn="tl">
                    <a:srgbClr val="000000">
                      <a:alpha val="43137"/>
                    </a:srgbClr>
                  </a:outerShdw>
                </a:effectLst>
                <a:latin typeface="+mn-lt"/>
                <a:ea typeface="+mn-ea"/>
                <a:cs typeface="+mn-cs"/>
              </a:defRPr>
            </a:pPr>
            <a:r>
              <a:rPr lang="en-US" sz="2000" b="1" dirty="0">
                <a:effectLst>
                  <a:outerShdw blurRad="38100" dist="38100" dir="2700000" algn="tl">
                    <a:srgbClr val="000000">
                      <a:alpha val="43137"/>
                    </a:srgbClr>
                  </a:outerShdw>
                </a:effectLst>
              </a:rPr>
              <a:t>FREE STATE DISTRICTS</a:t>
            </a:r>
          </a:p>
        </c:rich>
      </c:tx>
      <c:spPr>
        <a:noFill/>
        <a:ln>
          <a:noFill/>
        </a:ln>
        <a:effectLst/>
      </c:spPr>
    </c:title>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ser>
          <c:idx val="0"/>
          <c:order val="0"/>
          <c:tx>
            <c:strRef>
              <c:f>'Report Data'!$B$56</c:f>
              <c:strCache>
                <c:ptCount val="1"/>
                <c:pt idx="0">
                  <c:v>TOTAL</c:v>
                </c:pt>
              </c:strCache>
            </c:strRef>
          </c:tx>
          <c:dPt>
            <c:idx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F4EA-804A-BD85-7834504124E9}"/>
              </c:ext>
            </c:extLst>
          </c:dPt>
          <c:dPt>
            <c:idx val="1"/>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F4EA-804A-BD85-7834504124E9}"/>
              </c:ext>
            </c:extLst>
          </c:dPt>
          <c:dPt>
            <c:idx val="2"/>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F4EA-804A-BD85-7834504124E9}"/>
              </c:ext>
            </c:extLst>
          </c:dPt>
          <c:dPt>
            <c:idx val="3"/>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F4EA-804A-BD85-7834504124E9}"/>
              </c:ext>
            </c:extLst>
          </c:dPt>
          <c:dPt>
            <c:idx val="4"/>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F4EA-804A-BD85-7834504124E9}"/>
              </c:ext>
            </c:extLst>
          </c:dPt>
          <c:dLbls>
            <c:dLbl>
              <c:idx val="0"/>
              <c:layout>
                <c:manualLayout>
                  <c:x val="0.21282332903224024"/>
                  <c:y val="-4.5512129364859545E-3"/>
                </c:manualLayout>
              </c:layout>
              <c:tx>
                <c:rich>
                  <a:bodyPr/>
                  <a:lstStyle/>
                  <a:p>
                    <a:fld id="{225F33AF-2971-4852-A561-C3B4F8F00E81}" type="CATEGORYNAME">
                      <a:rPr lang="en-US"/>
                      <a:pPr/>
                      <a:t>[CATEGORY NAME]</a:t>
                    </a:fld>
                    <a:r>
                      <a:rPr lang="en-US" baseline="0" dirty="0"/>
                      <a:t>, </a:t>
                    </a:r>
                  </a:p>
                  <a:p>
                    <a:fld id="{C1F972A8-2480-4652-B965-17A96C178E8D}" type="VALUE">
                      <a:rPr lang="en-US" baseline="0" smtClean="0"/>
                      <a:pPr/>
                      <a:t>[VALUE]</a:t>
                    </a:fld>
                    <a:endParaRPr lang="en-US"/>
                  </a:p>
                </c:rich>
              </c:tx>
              <c:showVal val="1"/>
              <c:showCatName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F4EA-804A-BD85-7834504124E9}"/>
                </c:ext>
              </c:extLst>
            </c:dLbl>
            <c:dLbl>
              <c:idx val="1"/>
              <c:layout>
                <c:manualLayout>
                  <c:x val="0.19659628113286975"/>
                  <c:y val="0.15483312469771013"/>
                </c:manualLayout>
              </c:layout>
              <c:tx>
                <c:rich>
                  <a:bodyPr/>
                  <a:lstStyle/>
                  <a:p>
                    <a:fld id="{C3273C0D-18D5-482C-926A-1DB96A55E7E9}" type="CATEGORYNAME">
                      <a:rPr lang="en-US"/>
                      <a:pPr/>
                      <a:t>[CATEGORY NAME]</a:t>
                    </a:fld>
                    <a:r>
                      <a:rPr lang="en-US" baseline="0" dirty="0"/>
                      <a:t>, </a:t>
                    </a:r>
                  </a:p>
                  <a:p>
                    <a:fld id="{D726C6CE-6DB8-4A49-BEB1-5B31DA30E462}" type="VALUE">
                      <a:rPr lang="en-US" baseline="0" smtClean="0"/>
                      <a:pPr/>
                      <a:t>[VALUE]</a:t>
                    </a:fld>
                    <a:endParaRPr lang="en-US"/>
                  </a:p>
                </c:rich>
              </c:tx>
              <c:showVal val="1"/>
              <c:showCatName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F4EA-804A-BD85-7834504124E9}"/>
                </c:ext>
              </c:extLst>
            </c:dLbl>
            <c:dLbl>
              <c:idx val="2"/>
              <c:layout>
                <c:manualLayout>
                  <c:x val="-0.23896213657527915"/>
                  <c:y val="-9.1208937565391529E-2"/>
                </c:manualLayout>
              </c:layout>
              <c:tx>
                <c:rich>
                  <a:bodyPr/>
                  <a:lstStyle/>
                  <a:p>
                    <a:fld id="{073677A3-1C1D-4B0D-B865-0C2B9777CACF}" type="CATEGORYNAME">
                      <a:rPr lang="en-US"/>
                      <a:pPr/>
                      <a:t>[CATEGORY NAME]</a:t>
                    </a:fld>
                    <a:r>
                      <a:rPr lang="en-US" baseline="0" dirty="0"/>
                      <a:t>, </a:t>
                    </a:r>
                  </a:p>
                  <a:p>
                    <a:fld id="{AA52EED7-BDD9-4A90-B008-8F79DE44E85C}" type="VALUE">
                      <a:rPr lang="en-US" baseline="0" smtClean="0"/>
                      <a:pPr/>
                      <a:t>[VALUE]</a:t>
                    </a:fld>
                    <a:endParaRPr lang="en-US"/>
                  </a:p>
                </c:rich>
              </c:tx>
              <c:showVal val="1"/>
              <c:showCatName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5-F4EA-804A-BD85-7834504124E9}"/>
                </c:ext>
              </c:extLst>
            </c:dLbl>
            <c:dLbl>
              <c:idx val="3"/>
              <c:layout>
                <c:manualLayout>
                  <c:x val="-0.18073017701778971"/>
                  <c:y val="0.12738241206909506"/>
                </c:manualLayout>
              </c:layout>
              <c:tx>
                <c:rich>
                  <a:bodyPr rot="0" spcFirstLastPara="1" vertOverflow="ellipsis" vert="horz" wrap="square" lIns="38100" tIns="19050" rIns="38100" bIns="19050" anchor="ctr" anchorCtr="1">
                    <a:noAutofit/>
                  </a:bodyPr>
                  <a:lstStyle/>
                  <a:p>
                    <a:pPr>
                      <a:defRPr lang="en-US" sz="1600" b="0" i="0" u="none" strike="noStrike" kern="1200" baseline="0">
                        <a:solidFill>
                          <a:schemeClr val="tx1">
                            <a:lumMod val="75000"/>
                            <a:lumOff val="25000"/>
                          </a:schemeClr>
                        </a:solidFill>
                        <a:latin typeface="+mn-lt"/>
                        <a:ea typeface="+mn-ea"/>
                        <a:cs typeface="+mn-cs"/>
                      </a:defRPr>
                    </a:pPr>
                    <a:fld id="{82E58080-8006-4B5C-8646-C95370F56254}" type="CATEGORYNAME">
                      <a:rPr lang="en-US" sz="1600" b="0"/>
                      <a:pPr>
                        <a:defRPr lang="en-US" sz="1600" b="0" i="0" u="none" strike="noStrike" kern="1200" baseline="0">
                          <a:solidFill>
                            <a:schemeClr val="tx1">
                              <a:lumMod val="75000"/>
                              <a:lumOff val="25000"/>
                            </a:schemeClr>
                          </a:solidFill>
                          <a:latin typeface="+mn-lt"/>
                          <a:ea typeface="+mn-ea"/>
                          <a:cs typeface="+mn-cs"/>
                        </a:defRPr>
                      </a:pPr>
                      <a:t>[CATEGORY NAME]</a:t>
                    </a:fld>
                    <a:r>
                      <a:rPr lang="en-US" sz="1600" b="0" baseline="0" dirty="0"/>
                      <a:t>, </a:t>
                    </a:r>
                  </a:p>
                  <a:p>
                    <a:pPr>
                      <a:defRPr lang="en-US" sz="1600" b="0" i="0" u="none" strike="noStrike" kern="1200" baseline="0">
                        <a:solidFill>
                          <a:schemeClr val="tx1">
                            <a:lumMod val="75000"/>
                            <a:lumOff val="25000"/>
                          </a:schemeClr>
                        </a:solidFill>
                        <a:latin typeface="+mn-lt"/>
                        <a:ea typeface="+mn-ea"/>
                        <a:cs typeface="+mn-cs"/>
                      </a:defRPr>
                    </a:pPr>
                    <a:fld id="{73FA89D7-E67E-4822-AA98-19FD9E886F6A}" type="VALUE">
                      <a:rPr lang="en-US" sz="1600" b="0" baseline="0" smtClean="0"/>
                      <a:pPr>
                        <a:defRPr lang="en-US" sz="1600" b="0" i="0" u="none" strike="noStrike" kern="1200" baseline="0">
                          <a:solidFill>
                            <a:schemeClr val="tx1">
                              <a:lumMod val="75000"/>
                              <a:lumOff val="25000"/>
                            </a:schemeClr>
                          </a:solidFill>
                          <a:latin typeface="+mn-lt"/>
                          <a:ea typeface="+mn-ea"/>
                          <a:cs typeface="+mn-cs"/>
                        </a:defRPr>
                      </a:pPr>
                      <a:t>[VALUE]</a:t>
                    </a:fld>
                    <a:endParaRPr lang="en-US"/>
                  </a:p>
                </c:rich>
              </c:tx>
              <c:spPr>
                <a:noFill/>
                <a:ln>
                  <a:noFill/>
                </a:ln>
                <a:effectLst/>
              </c:spPr>
              <c:showVal val="1"/>
              <c:showCatName val="1"/>
              <c:extLst xmlns:c16r2="http://schemas.microsoft.com/office/drawing/2015/06/chart">
                <c:ext xmlns:c15="http://schemas.microsoft.com/office/drawing/2012/chart" uri="{CE6537A1-D6FC-4f65-9D91-7224C49458BB}">
                  <c15:layout>
                    <c:manualLayout>
                      <c:w val="0.26504565748536674"/>
                      <c:h val="0.12804348283104727"/>
                    </c:manualLayout>
                  </c15:layout>
                  <c15:dlblFieldTable/>
                  <c15:showDataLabelsRange val="0"/>
                </c:ext>
                <c:ext xmlns:c16="http://schemas.microsoft.com/office/drawing/2014/chart" uri="{C3380CC4-5D6E-409C-BE32-E72D297353CC}">
                  <c16:uniqueId val="{00000007-F4EA-804A-BD85-7834504124E9}"/>
                </c:ext>
              </c:extLst>
            </c:dLbl>
            <c:dLbl>
              <c:idx val="4"/>
              <c:layout>
                <c:manualLayout>
                  <c:x val="-0.20155806298415943"/>
                  <c:y val="-5.6839890981532533E-3"/>
                </c:manualLayout>
              </c:layout>
              <c:tx>
                <c:rich>
                  <a:bodyPr rot="0" spcFirstLastPara="1" vertOverflow="ellipsis" vert="horz" wrap="square" lIns="38100" tIns="19050" rIns="38100" bIns="19050" anchor="ctr" anchorCtr="1">
                    <a:noAutofit/>
                  </a:bodyPr>
                  <a:lstStyle/>
                  <a:p>
                    <a:pPr>
                      <a:defRPr lang="en-US" sz="1600" b="0" i="0" u="none" strike="noStrike" kern="1200" baseline="0">
                        <a:solidFill>
                          <a:schemeClr val="tx1">
                            <a:lumMod val="75000"/>
                            <a:lumOff val="25000"/>
                          </a:schemeClr>
                        </a:solidFill>
                        <a:latin typeface="+mn-lt"/>
                        <a:ea typeface="+mn-ea"/>
                        <a:cs typeface="+mn-cs"/>
                      </a:defRPr>
                    </a:pPr>
                    <a:fld id="{E6582928-A851-42C6-A08E-A9132474E5B3}" type="CATEGORYNAME">
                      <a:rPr lang="en-US" sz="1600" b="0"/>
                      <a:pPr>
                        <a:defRPr lang="en-US" sz="1600" b="0" i="0" u="none" strike="noStrike" kern="1200" baseline="0">
                          <a:solidFill>
                            <a:schemeClr val="tx1">
                              <a:lumMod val="75000"/>
                              <a:lumOff val="25000"/>
                            </a:schemeClr>
                          </a:solidFill>
                          <a:latin typeface="+mn-lt"/>
                          <a:ea typeface="+mn-ea"/>
                          <a:cs typeface="+mn-cs"/>
                        </a:defRPr>
                      </a:pPr>
                      <a:t>[CATEGORY NAME]</a:t>
                    </a:fld>
                    <a:r>
                      <a:rPr lang="en-US" sz="1600" b="0" baseline="0" dirty="0"/>
                      <a:t>, </a:t>
                    </a:r>
                  </a:p>
                  <a:p>
                    <a:pPr>
                      <a:defRPr lang="en-US" sz="1600" b="0" i="0" u="none" strike="noStrike" kern="1200" baseline="0">
                        <a:solidFill>
                          <a:schemeClr val="tx1">
                            <a:lumMod val="75000"/>
                            <a:lumOff val="25000"/>
                          </a:schemeClr>
                        </a:solidFill>
                        <a:latin typeface="+mn-lt"/>
                        <a:ea typeface="+mn-ea"/>
                        <a:cs typeface="+mn-cs"/>
                      </a:defRPr>
                    </a:pPr>
                    <a:fld id="{A96A2675-FF12-4D74-932F-752EEB13878D}" type="VALUE">
                      <a:rPr lang="en-US" sz="1600" b="0" baseline="0" smtClean="0"/>
                      <a:pPr>
                        <a:defRPr lang="en-US" sz="1600" b="0" i="0" u="none" strike="noStrike" kern="1200" baseline="0">
                          <a:solidFill>
                            <a:schemeClr val="tx1">
                              <a:lumMod val="75000"/>
                              <a:lumOff val="25000"/>
                            </a:schemeClr>
                          </a:solidFill>
                          <a:latin typeface="+mn-lt"/>
                          <a:ea typeface="+mn-ea"/>
                          <a:cs typeface="+mn-cs"/>
                        </a:defRPr>
                      </a:pPr>
                      <a:t>[VALUE]</a:t>
                    </a:fld>
                    <a:endParaRPr lang="en-US"/>
                  </a:p>
                </c:rich>
              </c:tx>
              <c:spPr>
                <a:noFill/>
                <a:ln>
                  <a:noFill/>
                </a:ln>
                <a:effectLst/>
              </c:spPr>
              <c:showVal val="1"/>
              <c:showCatName val="1"/>
              <c:extLst xmlns:c16r2="http://schemas.microsoft.com/office/drawing/2015/06/chart">
                <c:ext xmlns:c15="http://schemas.microsoft.com/office/drawing/2012/chart" uri="{CE6537A1-D6FC-4f65-9D91-7224C49458BB}">
                  <c15:layout>
                    <c:manualLayout>
                      <c:w val="0.10434886094547766"/>
                      <c:h val="0.11812807934952879"/>
                    </c:manualLayout>
                  </c15:layout>
                  <c15:dlblFieldTable/>
                  <c15:showDataLabelsRange val="0"/>
                </c:ext>
                <c:ext xmlns:c16="http://schemas.microsoft.com/office/drawing/2014/chart" uri="{C3380CC4-5D6E-409C-BE32-E72D297353CC}">
                  <c16:uniqueId val="{00000009-F4EA-804A-BD85-7834504124E9}"/>
                </c:ext>
              </c:extLst>
            </c:dLbl>
            <c:spPr>
              <a:noFill/>
              <a:ln>
                <a:noFill/>
              </a:ln>
              <a:effectLst/>
            </c:spPr>
            <c:txPr>
              <a:bodyPr rot="0" spcFirstLastPara="1" vertOverflow="ellipsis" vert="horz" wrap="square" lIns="38100" tIns="19050" rIns="38100" bIns="19050" anchor="ctr" anchorCtr="1">
                <a:spAutoFit/>
              </a:bodyPr>
              <a:lstStyle/>
              <a:p>
                <a:pPr>
                  <a:defRPr lang="en-US" sz="1600" b="0" i="0" u="none" strike="noStrike" kern="1200" baseline="0">
                    <a:solidFill>
                      <a:schemeClr val="tx1">
                        <a:lumMod val="75000"/>
                        <a:lumOff val="25000"/>
                      </a:schemeClr>
                    </a:solidFill>
                    <a:latin typeface="+mn-lt"/>
                    <a:ea typeface="+mn-ea"/>
                    <a:cs typeface="+mn-cs"/>
                  </a:defRPr>
                </a:pPr>
                <a:endParaRPr lang="en-US"/>
              </a:p>
            </c:txPr>
            <c:showVal val="1"/>
            <c:showCatName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'Report Data'!$A$57:$A$61</c:f>
              <c:strCache>
                <c:ptCount val="5"/>
                <c:pt idx="0">
                  <c:v>Fezile Dabi</c:v>
                </c:pt>
                <c:pt idx="1">
                  <c:v>Lejweleputswa</c:v>
                </c:pt>
                <c:pt idx="2">
                  <c:v>Mangaung</c:v>
                </c:pt>
                <c:pt idx="3">
                  <c:v>Thabo Mofutsanyana</c:v>
                </c:pt>
                <c:pt idx="4">
                  <c:v>Xhariep</c:v>
                </c:pt>
              </c:strCache>
            </c:strRef>
          </c:cat>
          <c:val>
            <c:numRef>
              <c:f>'Report Data'!$B$57:$B$61</c:f>
              <c:numCache>
                <c:formatCode>"R"#,##0.00</c:formatCode>
                <c:ptCount val="5"/>
                <c:pt idx="0">
                  <c:v>10254640</c:v>
                </c:pt>
                <c:pt idx="1">
                  <c:v>12140000</c:v>
                </c:pt>
                <c:pt idx="2">
                  <c:v>165831652.38999996</c:v>
                </c:pt>
                <c:pt idx="3">
                  <c:v>12808564.16</c:v>
                </c:pt>
                <c:pt idx="4">
                  <c:v>400000</c:v>
                </c:pt>
              </c:numCache>
            </c:numRef>
          </c:val>
          <c:extLst xmlns:c16r2="http://schemas.microsoft.com/office/drawing/2015/06/chart">
            <c:ext xmlns:c16="http://schemas.microsoft.com/office/drawing/2014/chart" uri="{C3380CC4-5D6E-409C-BE32-E72D297353CC}">
              <c16:uniqueId val="{0000000A-F4EA-804A-BD85-7834504124E9}"/>
            </c:ext>
          </c:extLst>
        </c:ser>
        <c:dLbls/>
      </c:pie3DChart>
      <c:spPr>
        <a:noFill/>
        <a:ln>
          <a:noFill/>
        </a:ln>
        <a:effectLst/>
      </c:spPr>
    </c:plotArea>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lang="en-US" sz="2000" b="1" i="0" u="none" strike="noStrike" kern="1200" spc="0" baseline="0">
                <a:solidFill>
                  <a:schemeClr val="tx1">
                    <a:lumMod val="65000"/>
                    <a:lumOff val="35000"/>
                  </a:schemeClr>
                </a:solidFill>
                <a:effectLst>
                  <a:outerShdw blurRad="38100" dist="38100" dir="2700000" algn="tl">
                    <a:srgbClr val="000000">
                      <a:alpha val="43137"/>
                    </a:srgbClr>
                  </a:outerShdw>
                </a:effectLst>
                <a:latin typeface="+mn-lt"/>
                <a:ea typeface="+mn-ea"/>
                <a:cs typeface="+mn-cs"/>
              </a:defRPr>
            </a:pPr>
            <a:r>
              <a:rPr lang="en-US" sz="2000" b="1" dirty="0">
                <a:effectLst>
                  <a:outerShdw blurRad="38100" dist="38100" dir="2700000" algn="tl">
                    <a:srgbClr val="000000">
                      <a:alpha val="43137"/>
                    </a:srgbClr>
                  </a:outerShdw>
                </a:effectLst>
              </a:rPr>
              <a:t>FREE STATE DISTRICTS</a:t>
            </a:r>
          </a:p>
        </c:rich>
      </c:tx>
      <c:spPr>
        <a:noFill/>
        <a:ln>
          <a:noFill/>
        </a:ln>
        <a:effectLst/>
      </c:spPr>
    </c:title>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dLbls/>
      </c:pie3DChart>
      <c:spPr>
        <a:noFill/>
        <a:ln>
          <a:noFill/>
        </a:ln>
        <a:effectLst/>
      </c:spPr>
    </c:plotArea>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lang="en-US" sz="1400" b="0" i="0" u="none" strike="noStrike" kern="1200" spc="0" baseline="0">
                <a:solidFill>
                  <a:schemeClr val="tx1">
                    <a:lumMod val="65000"/>
                    <a:lumOff val="35000"/>
                  </a:schemeClr>
                </a:solidFill>
                <a:latin typeface="+mn-lt"/>
                <a:ea typeface="+mn-ea"/>
                <a:cs typeface="+mn-cs"/>
              </a:defRPr>
            </a:pPr>
            <a:r>
              <a:rPr lang="en-US" sz="2800" b="1" dirty="0">
                <a:effectLst>
                  <a:outerShdw blurRad="38100" dist="38100" dir="2700000" algn="tl">
                    <a:srgbClr val="000000">
                      <a:alpha val="43137"/>
                    </a:srgbClr>
                  </a:outerShdw>
                </a:effectLst>
              </a:rPr>
              <a:t>DESIGNATED</a:t>
            </a:r>
            <a:r>
              <a:rPr lang="en-US" sz="2800" b="1" baseline="0" dirty="0">
                <a:effectLst>
                  <a:outerShdw blurRad="38100" dist="38100" dir="2700000" algn="tl">
                    <a:srgbClr val="000000">
                      <a:alpha val="43137"/>
                    </a:srgbClr>
                  </a:outerShdw>
                </a:effectLst>
              </a:rPr>
              <a:t> GROUPS</a:t>
            </a:r>
            <a:endParaRPr lang="en-ZA" sz="2800" b="1" dirty="0">
              <a:effectLst>
                <a:outerShdw blurRad="38100" dist="38100" dir="2700000" algn="tl">
                  <a:srgbClr val="000000">
                    <a:alpha val="43137"/>
                  </a:srgbClr>
                </a:outerShdw>
              </a:effectLst>
            </a:endParaRPr>
          </a:p>
        </c:rich>
      </c:tx>
      <c:spPr>
        <a:noFill/>
        <a:ln>
          <a:noFill/>
        </a:ln>
        <a:effectLst/>
      </c:spPr>
    </c:title>
    <c:plotArea>
      <c:layout>
        <c:manualLayout>
          <c:layoutTarget val="inner"/>
          <c:xMode val="edge"/>
          <c:yMode val="edge"/>
          <c:x val="7.2033095524077648E-2"/>
          <c:y val="0.12522194519920668"/>
          <c:w val="0.84007695567295249"/>
          <c:h val="0.71803950935569272"/>
        </c:manualLayout>
      </c:layout>
      <c:barChart>
        <c:barDir val="col"/>
        <c:grouping val="clustered"/>
        <c:ser>
          <c:idx val="0"/>
          <c:order val="0"/>
          <c:tx>
            <c:strRef>
              <c:f>'Report Data'!$D$1</c:f>
              <c:strCache>
                <c:ptCount val="1"/>
                <c:pt idx="0">
                  <c:v>TOTAL</c:v>
                </c:pt>
              </c:strCache>
            </c:strRef>
          </c:tx>
          <c:spPr>
            <a:solidFill>
              <a:schemeClr val="accent1"/>
            </a:solidFill>
            <a:ln>
              <a:noFill/>
            </a:ln>
            <a:effectLst/>
          </c:spPr>
          <c:cat>
            <c:strRef>
              <c:f>'Report Data'!$A$2:$A$6</c:f>
              <c:strCache>
                <c:ptCount val="5"/>
                <c:pt idx="0">
                  <c:v>Black Owned</c:v>
                </c:pt>
                <c:pt idx="1">
                  <c:v>Youth Owned</c:v>
                </c:pt>
                <c:pt idx="2">
                  <c:v>Military Veteran Owned</c:v>
                </c:pt>
                <c:pt idx="3">
                  <c:v>Women Owned</c:v>
                </c:pt>
                <c:pt idx="4">
                  <c:v>Disabled Owned</c:v>
                </c:pt>
              </c:strCache>
            </c:strRef>
          </c:cat>
          <c:val>
            <c:numRef>
              <c:f>'Report Data'!$D$2:$D$6</c:f>
              <c:numCache>
                <c:formatCode>"R"#,##0.00</c:formatCode>
                <c:ptCount val="5"/>
                <c:pt idx="0">
                  <c:v>235907854.16599989</c:v>
                </c:pt>
                <c:pt idx="1">
                  <c:v>83153067.069999993</c:v>
                </c:pt>
                <c:pt idx="2">
                  <c:v>13788955</c:v>
                </c:pt>
                <c:pt idx="3">
                  <c:v>103782275.30599998</c:v>
                </c:pt>
                <c:pt idx="4">
                  <c:v>0</c:v>
                </c:pt>
              </c:numCache>
            </c:numRef>
          </c:val>
          <c:extLst xmlns:c16r2="http://schemas.microsoft.com/office/drawing/2015/06/chart">
            <c:ext xmlns:c16="http://schemas.microsoft.com/office/drawing/2014/chart" uri="{C3380CC4-5D6E-409C-BE32-E72D297353CC}">
              <c16:uniqueId val="{00000000-E6EE-1942-AA98-92F04F48A4BF}"/>
            </c:ext>
          </c:extLst>
        </c:ser>
        <c:dLbls/>
        <c:axId val="61596416"/>
        <c:axId val="61594624"/>
      </c:barChart>
      <c:lineChart>
        <c:grouping val="standard"/>
        <c:ser>
          <c:idx val="1"/>
          <c:order val="1"/>
          <c:tx>
            <c:strRef>
              <c:f>'Report Data'!$E$1</c:f>
              <c:strCache>
                <c:ptCount val="1"/>
                <c:pt idx="0">
                  <c:v>Percent</c:v>
                </c:pt>
              </c:strCache>
            </c:strRef>
          </c:tx>
          <c:spPr>
            <a:ln w="28575" cap="rnd">
              <a:solidFill>
                <a:schemeClr val="accent2"/>
              </a:solidFill>
              <a:round/>
            </a:ln>
            <a:effectLst/>
          </c:spPr>
          <c:marker>
            <c:symbol val="none"/>
          </c:marker>
          <c:cat>
            <c:strRef>
              <c:f>'Report Data'!$A$2:$A$6</c:f>
              <c:strCache>
                <c:ptCount val="5"/>
                <c:pt idx="0">
                  <c:v>Black Owned</c:v>
                </c:pt>
                <c:pt idx="1">
                  <c:v>Youth Owned</c:v>
                </c:pt>
                <c:pt idx="2">
                  <c:v>Military Veteran Owned</c:v>
                </c:pt>
                <c:pt idx="3">
                  <c:v>Women Owned</c:v>
                </c:pt>
                <c:pt idx="4">
                  <c:v>Disabled Owned</c:v>
                </c:pt>
              </c:strCache>
            </c:strRef>
          </c:cat>
          <c:val>
            <c:numRef>
              <c:f>'Report Data'!$E$2:$E$6</c:f>
              <c:numCache>
                <c:formatCode>0%</c:formatCode>
                <c:ptCount val="5"/>
                <c:pt idx="0">
                  <c:v>0.85411392056428848</c:v>
                </c:pt>
                <c:pt idx="1">
                  <c:v>0.30105904007811091</c:v>
                </c:pt>
                <c:pt idx="2">
                  <c:v>4.9923468878010566E-2</c:v>
                </c:pt>
                <c:pt idx="3">
                  <c:v>0.37574792225576292</c:v>
                </c:pt>
                <c:pt idx="4">
                  <c:v>0</c:v>
                </c:pt>
              </c:numCache>
            </c:numRef>
          </c:val>
          <c:extLst xmlns:c16r2="http://schemas.microsoft.com/office/drawing/2015/06/chart">
            <c:ext xmlns:c16="http://schemas.microsoft.com/office/drawing/2014/chart" uri="{C3380CC4-5D6E-409C-BE32-E72D297353CC}">
              <c16:uniqueId val="{00000001-E6EE-1942-AA98-92F04F48A4BF}"/>
            </c:ext>
          </c:extLst>
        </c:ser>
        <c:dLbls/>
        <c:marker val="1"/>
        <c:axId val="61591552"/>
        <c:axId val="61593088"/>
      </c:lineChart>
      <c:catAx>
        <c:axId val="6159155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n-US"/>
          </a:p>
        </c:txPr>
        <c:crossAx val="61593088"/>
        <c:crosses val="autoZero"/>
        <c:auto val="1"/>
        <c:lblAlgn val="ctr"/>
        <c:lblOffset val="100"/>
      </c:catAx>
      <c:valAx>
        <c:axId val="61593088"/>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lang="en-US" sz="900" b="1" i="0" u="none" strike="noStrike" kern="1200" baseline="0">
                <a:solidFill>
                  <a:schemeClr val="tx1">
                    <a:lumMod val="65000"/>
                    <a:lumOff val="35000"/>
                  </a:schemeClr>
                </a:solidFill>
                <a:latin typeface="+mn-lt"/>
                <a:ea typeface="+mn-ea"/>
                <a:cs typeface="+mn-cs"/>
              </a:defRPr>
            </a:pPr>
            <a:endParaRPr lang="en-US"/>
          </a:p>
        </c:txPr>
        <c:crossAx val="61591552"/>
        <c:crosses val="autoZero"/>
        <c:crossBetween val="between"/>
      </c:valAx>
      <c:valAx>
        <c:axId val="61594624"/>
        <c:scaling>
          <c:orientation val="minMax"/>
        </c:scaling>
        <c:axPos val="r"/>
        <c:numFmt formatCode="&quot;R&quot;#,##0.00" sourceLinked="1"/>
        <c:tickLblPos val="nextTo"/>
        <c:spPr>
          <a:noFill/>
          <a:ln>
            <a:noFill/>
          </a:ln>
          <a:effectLst/>
        </c:spPr>
        <c:txPr>
          <a:bodyPr rot="-60000000" spcFirstLastPara="1" vertOverflow="ellipsis" vert="horz" wrap="square" anchor="ctr" anchorCtr="1"/>
          <a:lstStyle/>
          <a:p>
            <a:pPr>
              <a:defRPr lang="en-US" sz="900" b="1" i="0" u="none" strike="noStrike" kern="1200" baseline="0">
                <a:solidFill>
                  <a:schemeClr val="tx1">
                    <a:lumMod val="65000"/>
                    <a:lumOff val="35000"/>
                  </a:schemeClr>
                </a:solidFill>
                <a:latin typeface="+mn-lt"/>
                <a:ea typeface="+mn-ea"/>
                <a:cs typeface="+mn-cs"/>
              </a:defRPr>
            </a:pPr>
            <a:endParaRPr lang="en-US"/>
          </a:p>
        </c:txPr>
        <c:crossAx val="61596416"/>
        <c:crosses val="max"/>
        <c:crossBetween val="between"/>
      </c:valAx>
      <c:catAx>
        <c:axId val="61596416"/>
        <c:scaling>
          <c:orientation val="minMax"/>
        </c:scaling>
        <c:delete val="1"/>
        <c:axPos val="b"/>
        <c:numFmt formatCode="General" sourceLinked="1"/>
        <c:tickLblPos val="nextTo"/>
        <c:crossAx val="61594624"/>
        <c:crosses val="autoZero"/>
        <c:auto val="1"/>
        <c:lblAlgn val="ctr"/>
        <c:lblOffset val="10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lang="en-US"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userShapes r:id="rId2"/>
</c:chartSpac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drawings/drawing1.xml><?xml version="1.0" encoding="utf-8"?>
<c:userShapes xmlns:c="http://schemas.openxmlformats.org/drawingml/2006/chart">
  <cdr:relSizeAnchor xmlns:cdr="http://schemas.openxmlformats.org/drawingml/2006/chartDrawing">
    <cdr:from>
      <cdr:x>0</cdr:x>
      <cdr:y>0</cdr:y>
    </cdr:from>
    <cdr:to>
      <cdr:x>0.31851</cdr:x>
      <cdr:y>0.21793</cdr:y>
    </cdr:to>
    <cdr:sp macro="" textlink="">
      <cdr:nvSpPr>
        <cdr:cNvPr id="2" name="Arrow: Pentagon 4">
          <a:extLst xmlns:a="http://schemas.openxmlformats.org/drawingml/2006/main">
            <a:ext uri="{FF2B5EF4-FFF2-40B4-BE49-F238E27FC236}">
              <a16:creationId xmlns:a16="http://schemas.microsoft.com/office/drawing/2014/main" xmlns="" id="{287DD51B-F6BB-44E9-9C34-579197DDA249}"/>
            </a:ext>
          </a:extLst>
        </cdr:cNvPr>
        <cdr:cNvSpPr/>
      </cdr:nvSpPr>
      <cdr:spPr>
        <a:xfrm xmlns:a="http://schemas.openxmlformats.org/drawingml/2006/main">
          <a:off x="0" y="-958007"/>
          <a:ext cx="2899211" cy="932311"/>
        </a:xfrm>
        <a:prstGeom xmlns:a="http://schemas.openxmlformats.org/drawingml/2006/main" prst="homePlate">
          <a:avLst/>
        </a:prstGeom>
        <a:solidFill xmlns:a="http://schemas.openxmlformats.org/drawingml/2006/main">
          <a:srgbClr val="06703E"/>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lvl="0" algn="ctr">
            <a:lnSpc>
              <a:spcPts val="1900"/>
            </a:lnSpc>
            <a:defRPr/>
          </a:pPr>
          <a:r>
            <a:rPr lang="en-US" dirty="0">
              <a:solidFill>
                <a:schemeClr val="bg1">
                  <a:lumMod val="95000"/>
                </a:schemeClr>
              </a:solidFill>
              <a:latin typeface="Arial Black" panose="020B0A04020102020204" pitchFamily="34" charset="0"/>
              <a:cs typeface="Arial" panose="020B0604020202020204" pitchFamily="34" charset="0"/>
            </a:rPr>
            <a:t>PROVINCIAL TOTAL ORDER WORTH</a:t>
          </a:r>
        </a:p>
        <a:p xmlns:a="http://schemas.openxmlformats.org/drawingml/2006/main">
          <a:pPr lvl="0" algn="ctr">
            <a:lnSpc>
              <a:spcPts val="1900"/>
            </a:lnSpc>
            <a:defRPr/>
          </a:pPr>
          <a:r>
            <a:rPr lang="en-US" sz="1600" b="1" dirty="0">
              <a:solidFill>
                <a:schemeClr val="bg1">
                  <a:lumMod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R276 201 860.77</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283" cy="49829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48645" y="0"/>
            <a:ext cx="2944283" cy="498295"/>
          </a:xfrm>
          <a:prstGeom prst="rect">
            <a:avLst/>
          </a:prstGeom>
        </p:spPr>
        <p:txBody>
          <a:bodyPr vert="horz" lIns="91440" tIns="45720" rIns="91440" bIns="45720" rtlCol="0"/>
          <a:lstStyle>
            <a:lvl1pPr algn="r">
              <a:defRPr sz="1200"/>
            </a:lvl1pPr>
          </a:lstStyle>
          <a:p>
            <a:fld id="{B28A1A9A-4842-4E77-B8F4-300396A65D9C}" type="datetimeFigureOut">
              <a:rPr lang="en-US" smtClean="0"/>
              <a:pPr/>
              <a:t>8/31/2020</a:t>
            </a:fld>
            <a:endParaRPr lang="en-US" dirty="0"/>
          </a:p>
        </p:txBody>
      </p:sp>
      <p:sp>
        <p:nvSpPr>
          <p:cNvPr id="4" name="Footer Placeholder 3"/>
          <p:cNvSpPr>
            <a:spLocks noGrp="1"/>
          </p:cNvSpPr>
          <p:nvPr>
            <p:ph type="ftr" sz="quarter" idx="2"/>
          </p:nvPr>
        </p:nvSpPr>
        <p:spPr>
          <a:xfrm>
            <a:off x="1" y="9433108"/>
            <a:ext cx="2944283" cy="498294"/>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48645" y="9433108"/>
            <a:ext cx="2944283" cy="498294"/>
          </a:xfrm>
          <a:prstGeom prst="rect">
            <a:avLst/>
          </a:prstGeom>
        </p:spPr>
        <p:txBody>
          <a:bodyPr vert="horz" lIns="91440" tIns="45720" rIns="91440" bIns="45720" rtlCol="0" anchor="b"/>
          <a:lstStyle>
            <a:lvl1pPr algn="r">
              <a:defRPr sz="1200"/>
            </a:lvl1pPr>
          </a:lstStyle>
          <a:p>
            <a:fld id="{6F8E2458-1397-4EAF-B1B3-E50FEE8C4A57}" type="slidenum">
              <a:rPr lang="en-US" smtClean="0"/>
              <a:pPr/>
              <a:t>‹#›</a:t>
            </a:fld>
            <a:endParaRPr lang="en-US" dirty="0"/>
          </a:p>
        </p:txBody>
      </p:sp>
    </p:spTree>
    <p:extLst>
      <p:ext uri="{BB962C8B-B14F-4D97-AF65-F5344CB8AC3E}">
        <p14:creationId xmlns:p14="http://schemas.microsoft.com/office/powerpoint/2010/main" xmlns="" val="12922201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283" cy="49829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33A0BDEE-F4ED-44B0-A5AE-7BC8BF01F4CD}" type="datetimeFigureOut">
              <a:rPr lang="en-US" smtClean="0"/>
              <a:pPr/>
              <a:t>8/31/2020</a:t>
            </a:fld>
            <a:endParaRPr lang="en-US" dirty="0"/>
          </a:p>
        </p:txBody>
      </p:sp>
      <p:sp>
        <p:nvSpPr>
          <p:cNvPr id="4" name="Slide Image Placeholder 3"/>
          <p:cNvSpPr>
            <a:spLocks noGrp="1" noRot="1" noChangeAspect="1"/>
          </p:cNvSpPr>
          <p:nvPr>
            <p:ph type="sldImg" idx="2"/>
          </p:nvPr>
        </p:nvSpPr>
        <p:spPr>
          <a:xfrm>
            <a:off x="1163638" y="1241425"/>
            <a:ext cx="4467225" cy="335121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33108"/>
            <a:ext cx="2944283" cy="49829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48645" y="9433108"/>
            <a:ext cx="2944283" cy="498294"/>
          </a:xfrm>
          <a:prstGeom prst="rect">
            <a:avLst/>
          </a:prstGeom>
        </p:spPr>
        <p:txBody>
          <a:bodyPr vert="horz" lIns="91440" tIns="45720" rIns="91440" bIns="45720" rtlCol="0" anchor="b"/>
          <a:lstStyle>
            <a:lvl1pPr algn="r">
              <a:defRPr sz="1200"/>
            </a:lvl1pPr>
          </a:lstStyle>
          <a:p>
            <a:fld id="{F95AED3C-D189-4328-9E83-B3B527511874}" type="slidenum">
              <a:rPr lang="en-US" smtClean="0"/>
              <a:pPr/>
              <a:t>‹#›</a:t>
            </a:fld>
            <a:endParaRPr lang="en-US" dirty="0"/>
          </a:p>
        </p:txBody>
      </p:sp>
    </p:spTree>
    <p:extLst>
      <p:ext uri="{BB962C8B-B14F-4D97-AF65-F5344CB8AC3E}">
        <p14:creationId xmlns:p14="http://schemas.microsoft.com/office/powerpoint/2010/main" xmlns="" val="431177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State Of Readiness</a:t>
            </a:r>
          </a:p>
        </p:txBody>
      </p:sp>
      <p:sp>
        <p:nvSpPr>
          <p:cNvPr id="4" name="Slide Number Placeholder 3"/>
          <p:cNvSpPr>
            <a:spLocks noGrp="1"/>
          </p:cNvSpPr>
          <p:nvPr>
            <p:ph type="sldNum" sz="quarter" idx="10"/>
          </p:nvPr>
        </p:nvSpPr>
        <p:spPr/>
        <p:txBody>
          <a:bodyPr/>
          <a:lstStyle/>
          <a:p>
            <a:fld id="{EA8C4AF0-184E-4C07-B69E-3A05D12E5451}" type="slidenum">
              <a:rPr lang="en-ZA" smtClean="0">
                <a:solidFill>
                  <a:prstClr val="black"/>
                </a:solidFill>
              </a:rPr>
              <a:pPr/>
              <a:t>0</a:t>
            </a:fld>
            <a:endParaRPr lang="en-ZA" dirty="0">
              <a:solidFill>
                <a:prstClr val="black"/>
              </a:solidFill>
            </a:endParaRPr>
          </a:p>
        </p:txBody>
      </p:sp>
    </p:spTree>
    <p:extLst>
      <p:ext uri="{BB962C8B-B14F-4D97-AF65-F5344CB8AC3E}">
        <p14:creationId xmlns:p14="http://schemas.microsoft.com/office/powerpoint/2010/main" xmlns="" val="4020534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5AED3C-D189-4328-9E83-B3B527511874}" type="slidenum">
              <a:rPr lang="en-US" smtClean="0"/>
              <a:pPr/>
              <a:t>9</a:t>
            </a:fld>
            <a:endParaRPr lang="en-US" dirty="0"/>
          </a:p>
        </p:txBody>
      </p:sp>
    </p:spTree>
    <p:extLst>
      <p:ext uri="{BB962C8B-B14F-4D97-AF65-F5344CB8AC3E}">
        <p14:creationId xmlns:p14="http://schemas.microsoft.com/office/powerpoint/2010/main" xmlns="" val="3027691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60C5D78-4E63-48BC-BDCC-CC70871B3967}" type="slidenum">
              <a:rPr lang="en-ZA" smtClean="0"/>
              <a:pPr/>
              <a:t>20</a:t>
            </a:fld>
            <a:endParaRPr lang="en-ZA" dirty="0"/>
          </a:p>
        </p:txBody>
      </p:sp>
    </p:spTree>
    <p:extLst>
      <p:ext uri="{BB962C8B-B14F-4D97-AF65-F5344CB8AC3E}">
        <p14:creationId xmlns:p14="http://schemas.microsoft.com/office/powerpoint/2010/main" xmlns="" val="1341930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5AED3C-D189-4328-9E83-B3B527511874}" type="slidenum">
              <a:rPr lang="en-US" smtClean="0"/>
              <a:pPr/>
              <a:t>26</a:t>
            </a:fld>
            <a:endParaRPr lang="en-US" dirty="0"/>
          </a:p>
        </p:txBody>
      </p:sp>
    </p:spTree>
    <p:extLst>
      <p:ext uri="{BB962C8B-B14F-4D97-AF65-F5344CB8AC3E}">
        <p14:creationId xmlns:p14="http://schemas.microsoft.com/office/powerpoint/2010/main" xmlns="" val="476938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5AED3C-D189-4328-9E83-B3B527511874}" type="slidenum">
              <a:rPr lang="en-US" smtClean="0"/>
              <a:pPr/>
              <a:t>27</a:t>
            </a:fld>
            <a:endParaRPr lang="en-US" dirty="0"/>
          </a:p>
        </p:txBody>
      </p:sp>
    </p:spTree>
    <p:extLst>
      <p:ext uri="{BB962C8B-B14F-4D97-AF65-F5344CB8AC3E}">
        <p14:creationId xmlns:p14="http://schemas.microsoft.com/office/powerpoint/2010/main" xmlns="" val="34915036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5AED3C-D189-4328-9E83-B3B527511874}" type="slidenum">
              <a:rPr lang="en-US" smtClean="0"/>
              <a:pPr/>
              <a:t>28</a:t>
            </a:fld>
            <a:endParaRPr lang="en-US" dirty="0"/>
          </a:p>
        </p:txBody>
      </p:sp>
    </p:spTree>
    <p:extLst>
      <p:ext uri="{BB962C8B-B14F-4D97-AF65-F5344CB8AC3E}">
        <p14:creationId xmlns:p14="http://schemas.microsoft.com/office/powerpoint/2010/main" xmlns="" val="22932376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5AED3C-D189-4328-9E83-B3B527511874}" type="slidenum">
              <a:rPr lang="en-US" smtClean="0"/>
              <a:pPr/>
              <a:t>29</a:t>
            </a:fld>
            <a:endParaRPr lang="en-US" dirty="0"/>
          </a:p>
        </p:txBody>
      </p:sp>
    </p:spTree>
    <p:extLst>
      <p:ext uri="{BB962C8B-B14F-4D97-AF65-F5344CB8AC3E}">
        <p14:creationId xmlns:p14="http://schemas.microsoft.com/office/powerpoint/2010/main" xmlns="" val="25290908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5AED3C-D189-4328-9E83-B3B527511874}" type="slidenum">
              <a:rPr lang="en-US" smtClean="0"/>
              <a:pPr/>
              <a:t>33</a:t>
            </a:fld>
            <a:endParaRPr lang="en-US" dirty="0"/>
          </a:p>
        </p:txBody>
      </p:sp>
    </p:spTree>
    <p:extLst>
      <p:ext uri="{BB962C8B-B14F-4D97-AF65-F5344CB8AC3E}">
        <p14:creationId xmlns:p14="http://schemas.microsoft.com/office/powerpoint/2010/main" xmlns="" val="7992884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5AED3C-D189-4328-9E83-B3B527511874}" type="slidenum">
              <a:rPr lang="en-US" smtClean="0"/>
              <a:pPr/>
              <a:t>34</a:t>
            </a:fld>
            <a:endParaRPr lang="en-US" dirty="0"/>
          </a:p>
        </p:txBody>
      </p:sp>
    </p:spTree>
    <p:extLst>
      <p:ext uri="{BB962C8B-B14F-4D97-AF65-F5344CB8AC3E}">
        <p14:creationId xmlns:p14="http://schemas.microsoft.com/office/powerpoint/2010/main" xmlns="" val="3038052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5AED3C-D189-4328-9E83-B3B527511874}" type="slidenum">
              <a:rPr lang="en-US" smtClean="0"/>
              <a:pPr/>
              <a:t>35</a:t>
            </a:fld>
            <a:endParaRPr lang="en-US" dirty="0"/>
          </a:p>
        </p:txBody>
      </p:sp>
    </p:spTree>
    <p:extLst>
      <p:ext uri="{BB962C8B-B14F-4D97-AF65-F5344CB8AC3E}">
        <p14:creationId xmlns:p14="http://schemas.microsoft.com/office/powerpoint/2010/main" xmlns="" val="7481466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B5B81C97-B7DF-4DE4-A262-EB9638C9B7B9}" type="slidenum">
              <a:rPr lang="en-ZA" smtClean="0">
                <a:solidFill>
                  <a:prstClr val="black"/>
                </a:solidFill>
              </a:rPr>
              <a:pPr/>
              <a:t>36</a:t>
            </a:fld>
            <a:endParaRPr lang="en-ZA">
              <a:solidFill>
                <a:prstClr val="black"/>
              </a:solidFill>
            </a:endParaRPr>
          </a:p>
        </p:txBody>
      </p:sp>
    </p:spTree>
    <p:extLst>
      <p:ext uri="{BB962C8B-B14F-4D97-AF65-F5344CB8AC3E}">
        <p14:creationId xmlns:p14="http://schemas.microsoft.com/office/powerpoint/2010/main" xmlns="" val="1240216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5AED3C-D189-4328-9E83-B3B527511874}" type="slidenum">
              <a:rPr lang="en-US" smtClean="0"/>
              <a:pPr/>
              <a:t>1</a:t>
            </a:fld>
            <a:endParaRPr lang="en-US" dirty="0"/>
          </a:p>
        </p:txBody>
      </p:sp>
    </p:spTree>
    <p:extLst>
      <p:ext uri="{BB962C8B-B14F-4D97-AF65-F5344CB8AC3E}">
        <p14:creationId xmlns:p14="http://schemas.microsoft.com/office/powerpoint/2010/main" xmlns="" val="29906498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B5B81C97-B7DF-4DE4-A262-EB9638C9B7B9}" type="slidenum">
              <a:rPr lang="en-ZA" smtClean="0">
                <a:solidFill>
                  <a:prstClr val="black"/>
                </a:solidFill>
              </a:rPr>
              <a:pPr/>
              <a:t>39</a:t>
            </a:fld>
            <a:endParaRPr lang="en-ZA">
              <a:solidFill>
                <a:prstClr val="black"/>
              </a:solidFill>
            </a:endParaRPr>
          </a:p>
        </p:txBody>
      </p:sp>
    </p:spTree>
    <p:extLst>
      <p:ext uri="{BB962C8B-B14F-4D97-AF65-F5344CB8AC3E}">
        <p14:creationId xmlns:p14="http://schemas.microsoft.com/office/powerpoint/2010/main" xmlns="" val="26507557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5AED3C-D189-4328-9E83-B3B527511874}" type="slidenum">
              <a:rPr lang="en-US" smtClean="0"/>
              <a:pPr/>
              <a:t>41</a:t>
            </a:fld>
            <a:endParaRPr lang="en-US" dirty="0"/>
          </a:p>
        </p:txBody>
      </p:sp>
    </p:spTree>
    <p:extLst>
      <p:ext uri="{BB962C8B-B14F-4D97-AF65-F5344CB8AC3E}">
        <p14:creationId xmlns:p14="http://schemas.microsoft.com/office/powerpoint/2010/main" xmlns="" val="30045514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5AED3C-D189-4328-9E83-B3B527511874}" type="slidenum">
              <a:rPr lang="en-US" smtClean="0"/>
              <a:pPr/>
              <a:t>42</a:t>
            </a:fld>
            <a:endParaRPr lang="en-US" dirty="0"/>
          </a:p>
        </p:txBody>
      </p:sp>
    </p:spTree>
    <p:extLst>
      <p:ext uri="{BB962C8B-B14F-4D97-AF65-F5344CB8AC3E}">
        <p14:creationId xmlns:p14="http://schemas.microsoft.com/office/powerpoint/2010/main" xmlns="" val="41639281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5AED3C-D189-4328-9E83-B3B527511874}" type="slidenum">
              <a:rPr lang="en-US" smtClean="0"/>
              <a:pPr/>
              <a:t>43</a:t>
            </a:fld>
            <a:endParaRPr lang="en-US" dirty="0"/>
          </a:p>
        </p:txBody>
      </p:sp>
    </p:spTree>
    <p:extLst>
      <p:ext uri="{BB962C8B-B14F-4D97-AF65-F5344CB8AC3E}">
        <p14:creationId xmlns:p14="http://schemas.microsoft.com/office/powerpoint/2010/main" xmlns="" val="5606599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5AED3C-D189-4328-9E83-B3B527511874}" type="slidenum">
              <a:rPr lang="en-US" smtClean="0"/>
              <a:pPr/>
              <a:t>44</a:t>
            </a:fld>
            <a:endParaRPr lang="en-US" dirty="0"/>
          </a:p>
        </p:txBody>
      </p:sp>
    </p:spTree>
    <p:extLst>
      <p:ext uri="{BB962C8B-B14F-4D97-AF65-F5344CB8AC3E}">
        <p14:creationId xmlns:p14="http://schemas.microsoft.com/office/powerpoint/2010/main" xmlns="" val="34199970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5AED3C-D189-4328-9E83-B3B527511874}" type="slidenum">
              <a:rPr lang="en-US" smtClean="0"/>
              <a:pPr/>
              <a:t>45</a:t>
            </a:fld>
            <a:endParaRPr lang="en-US" dirty="0"/>
          </a:p>
        </p:txBody>
      </p:sp>
    </p:spTree>
    <p:extLst>
      <p:ext uri="{BB962C8B-B14F-4D97-AF65-F5344CB8AC3E}">
        <p14:creationId xmlns:p14="http://schemas.microsoft.com/office/powerpoint/2010/main" xmlns="" val="30503442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5AED3C-D189-4328-9E83-B3B527511874}" type="slidenum">
              <a:rPr lang="en-US" smtClean="0"/>
              <a:pPr/>
              <a:t>46</a:t>
            </a:fld>
            <a:endParaRPr lang="en-US" dirty="0"/>
          </a:p>
        </p:txBody>
      </p:sp>
    </p:spTree>
    <p:extLst>
      <p:ext uri="{BB962C8B-B14F-4D97-AF65-F5344CB8AC3E}">
        <p14:creationId xmlns:p14="http://schemas.microsoft.com/office/powerpoint/2010/main" xmlns="" val="3023931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5AED3C-D189-4328-9E83-B3B527511874}" type="slidenum">
              <a:rPr lang="en-US" smtClean="0"/>
              <a:pPr/>
              <a:t>47</a:t>
            </a:fld>
            <a:endParaRPr lang="en-US" dirty="0"/>
          </a:p>
        </p:txBody>
      </p:sp>
    </p:spTree>
    <p:extLst>
      <p:ext uri="{BB962C8B-B14F-4D97-AF65-F5344CB8AC3E}">
        <p14:creationId xmlns:p14="http://schemas.microsoft.com/office/powerpoint/2010/main" xmlns="" val="21353530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5AED3C-D189-4328-9E83-B3B527511874}" type="slidenum">
              <a:rPr lang="en-US" smtClean="0"/>
              <a:pPr/>
              <a:t>48</a:t>
            </a:fld>
            <a:endParaRPr lang="en-US" dirty="0"/>
          </a:p>
        </p:txBody>
      </p:sp>
    </p:spTree>
    <p:extLst>
      <p:ext uri="{BB962C8B-B14F-4D97-AF65-F5344CB8AC3E}">
        <p14:creationId xmlns:p14="http://schemas.microsoft.com/office/powerpoint/2010/main" xmlns="" val="25263940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5AED3C-D189-4328-9E83-B3B527511874}" type="slidenum">
              <a:rPr lang="en-US" smtClean="0"/>
              <a:pPr/>
              <a:t>49</a:t>
            </a:fld>
            <a:endParaRPr lang="en-US" dirty="0"/>
          </a:p>
        </p:txBody>
      </p:sp>
    </p:spTree>
    <p:extLst>
      <p:ext uri="{BB962C8B-B14F-4D97-AF65-F5344CB8AC3E}">
        <p14:creationId xmlns:p14="http://schemas.microsoft.com/office/powerpoint/2010/main" xmlns="" val="336527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5AED3C-D189-4328-9E83-B3B527511874}" type="slidenum">
              <a:rPr lang="en-US" smtClean="0"/>
              <a:pPr/>
              <a:t>2</a:t>
            </a:fld>
            <a:endParaRPr lang="en-US" dirty="0"/>
          </a:p>
        </p:txBody>
      </p:sp>
    </p:spTree>
    <p:extLst>
      <p:ext uri="{BB962C8B-B14F-4D97-AF65-F5344CB8AC3E}">
        <p14:creationId xmlns:p14="http://schemas.microsoft.com/office/powerpoint/2010/main" xmlns="" val="38607957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5AED3C-D189-4328-9E83-B3B527511874}" type="slidenum">
              <a:rPr lang="en-US" smtClean="0"/>
              <a:pPr/>
              <a:t>50</a:t>
            </a:fld>
            <a:endParaRPr lang="en-US" dirty="0"/>
          </a:p>
        </p:txBody>
      </p:sp>
    </p:spTree>
    <p:extLst>
      <p:ext uri="{BB962C8B-B14F-4D97-AF65-F5344CB8AC3E}">
        <p14:creationId xmlns:p14="http://schemas.microsoft.com/office/powerpoint/2010/main" xmlns="" val="17937924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5AED3C-D189-4328-9E83-B3B527511874}" type="slidenum">
              <a:rPr lang="en-US" smtClean="0"/>
              <a:pPr/>
              <a:t>51</a:t>
            </a:fld>
            <a:endParaRPr lang="en-US" dirty="0"/>
          </a:p>
        </p:txBody>
      </p:sp>
    </p:spTree>
    <p:extLst>
      <p:ext uri="{BB962C8B-B14F-4D97-AF65-F5344CB8AC3E}">
        <p14:creationId xmlns:p14="http://schemas.microsoft.com/office/powerpoint/2010/main" xmlns="" val="34879224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5AED3C-D189-4328-9E83-B3B527511874}" type="slidenum">
              <a:rPr lang="en-US" smtClean="0"/>
              <a:pPr/>
              <a:t>53</a:t>
            </a:fld>
            <a:endParaRPr lang="en-US" dirty="0"/>
          </a:p>
        </p:txBody>
      </p:sp>
    </p:spTree>
    <p:extLst>
      <p:ext uri="{BB962C8B-B14F-4D97-AF65-F5344CB8AC3E}">
        <p14:creationId xmlns:p14="http://schemas.microsoft.com/office/powerpoint/2010/main" xmlns="" val="11252210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5AED3C-D189-4328-9E83-B3B527511874}" type="slidenum">
              <a:rPr lang="en-US" smtClean="0"/>
              <a:pPr/>
              <a:t>54</a:t>
            </a:fld>
            <a:endParaRPr lang="en-US" dirty="0"/>
          </a:p>
        </p:txBody>
      </p:sp>
    </p:spTree>
    <p:extLst>
      <p:ext uri="{BB962C8B-B14F-4D97-AF65-F5344CB8AC3E}">
        <p14:creationId xmlns:p14="http://schemas.microsoft.com/office/powerpoint/2010/main" xmlns="" val="20338314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5773" indent="-285243">
              <a:spcBef>
                <a:spcPct val="30000"/>
              </a:spcBef>
              <a:defRPr sz="1200">
                <a:solidFill>
                  <a:schemeClr val="tx1"/>
                </a:solidFill>
                <a:latin typeface="Calibri" panose="020F0502020204030204" pitchFamily="34" charset="0"/>
              </a:defRPr>
            </a:lvl2pPr>
            <a:lvl3pPr marL="1148937" indent="-227876">
              <a:spcBef>
                <a:spcPct val="30000"/>
              </a:spcBef>
              <a:defRPr sz="1200">
                <a:solidFill>
                  <a:schemeClr val="tx1"/>
                </a:solidFill>
                <a:latin typeface="Calibri" panose="020F0502020204030204" pitchFamily="34" charset="0"/>
              </a:defRPr>
            </a:lvl3pPr>
            <a:lvl4pPr marL="1609468" indent="-227876">
              <a:spcBef>
                <a:spcPct val="30000"/>
              </a:spcBef>
              <a:defRPr sz="1200">
                <a:solidFill>
                  <a:schemeClr val="tx1"/>
                </a:solidFill>
                <a:latin typeface="Calibri" panose="020F0502020204030204" pitchFamily="34" charset="0"/>
              </a:defRPr>
            </a:lvl4pPr>
            <a:lvl5pPr marL="2069999" indent="-227876">
              <a:spcBef>
                <a:spcPct val="30000"/>
              </a:spcBef>
              <a:defRPr sz="1200">
                <a:solidFill>
                  <a:schemeClr val="tx1"/>
                </a:solidFill>
                <a:latin typeface="Calibri" panose="020F0502020204030204" pitchFamily="34" charset="0"/>
              </a:defRPr>
            </a:lvl5pPr>
            <a:lvl6pPr marL="2528937" indent="-227876" eaLnBrk="0" fontAlgn="base" hangingPunct="0">
              <a:spcBef>
                <a:spcPct val="30000"/>
              </a:spcBef>
              <a:spcAft>
                <a:spcPct val="0"/>
              </a:spcAft>
              <a:defRPr sz="1200">
                <a:solidFill>
                  <a:schemeClr val="tx1"/>
                </a:solidFill>
                <a:latin typeface="Calibri" panose="020F0502020204030204" pitchFamily="34" charset="0"/>
              </a:defRPr>
            </a:lvl6pPr>
            <a:lvl7pPr marL="2987874" indent="-227876" eaLnBrk="0" fontAlgn="base" hangingPunct="0">
              <a:spcBef>
                <a:spcPct val="30000"/>
              </a:spcBef>
              <a:spcAft>
                <a:spcPct val="0"/>
              </a:spcAft>
              <a:defRPr sz="1200">
                <a:solidFill>
                  <a:schemeClr val="tx1"/>
                </a:solidFill>
                <a:latin typeface="Calibri" panose="020F0502020204030204" pitchFamily="34" charset="0"/>
              </a:defRPr>
            </a:lvl7pPr>
            <a:lvl8pPr marL="3446811" indent="-227876" eaLnBrk="0" fontAlgn="base" hangingPunct="0">
              <a:spcBef>
                <a:spcPct val="30000"/>
              </a:spcBef>
              <a:spcAft>
                <a:spcPct val="0"/>
              </a:spcAft>
              <a:defRPr sz="1200">
                <a:solidFill>
                  <a:schemeClr val="tx1"/>
                </a:solidFill>
                <a:latin typeface="Calibri" panose="020F0502020204030204" pitchFamily="34" charset="0"/>
              </a:defRPr>
            </a:lvl8pPr>
            <a:lvl9pPr marL="3905749" indent="-227876"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7315897-6F07-4484-B932-9CDF8100FB84}" type="slidenum">
              <a:rPr lang="en-US" altLang="en-US">
                <a:latin typeface="Arial" panose="020B0604020202020204" pitchFamily="34" charset="0"/>
              </a:rPr>
              <a:pPr>
                <a:spcBef>
                  <a:spcPct val="0"/>
                </a:spcBef>
              </a:pPr>
              <a:t>55</a:t>
            </a:fld>
            <a:endParaRPr lang="en-US" altLang="en-US">
              <a:latin typeface="Arial" panose="020B0604020202020204" pitchFamily="34" charset="0"/>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2" name="Rectangle 3"/>
          <p:cNvSpPr>
            <a:spLocks noGrp="1" noChangeArrowheads="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defRPr/>
            </a:pPr>
            <a:endParaRPr lang="en-US" altLang="en-US" sz="1000"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xmlns="" val="41221260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5AED3C-D189-4328-9E83-B3B527511874}" type="slidenum">
              <a:rPr lang="en-US" smtClean="0"/>
              <a:pPr/>
              <a:t>56</a:t>
            </a:fld>
            <a:endParaRPr lang="en-US" dirty="0"/>
          </a:p>
        </p:txBody>
      </p:sp>
    </p:spTree>
    <p:extLst>
      <p:ext uri="{BB962C8B-B14F-4D97-AF65-F5344CB8AC3E}">
        <p14:creationId xmlns:p14="http://schemas.microsoft.com/office/powerpoint/2010/main" xmlns="" val="14593395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5AED3C-D189-4328-9E83-B3B527511874}" type="slidenum">
              <a:rPr lang="en-US" smtClean="0"/>
              <a:pPr/>
              <a:t>57</a:t>
            </a:fld>
            <a:endParaRPr lang="en-US" dirty="0"/>
          </a:p>
        </p:txBody>
      </p:sp>
    </p:spTree>
    <p:extLst>
      <p:ext uri="{BB962C8B-B14F-4D97-AF65-F5344CB8AC3E}">
        <p14:creationId xmlns:p14="http://schemas.microsoft.com/office/powerpoint/2010/main" xmlns="" val="23821751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5AED3C-D189-4328-9E83-B3B527511874}" type="slidenum">
              <a:rPr lang="en-US" smtClean="0"/>
              <a:pPr/>
              <a:t>58</a:t>
            </a:fld>
            <a:endParaRPr lang="en-US" dirty="0"/>
          </a:p>
        </p:txBody>
      </p:sp>
    </p:spTree>
    <p:extLst>
      <p:ext uri="{BB962C8B-B14F-4D97-AF65-F5344CB8AC3E}">
        <p14:creationId xmlns:p14="http://schemas.microsoft.com/office/powerpoint/2010/main" xmlns="" val="6691514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5AED3C-D189-4328-9E83-B3B527511874}" type="slidenum">
              <a:rPr lang="en-US" smtClean="0"/>
              <a:pPr/>
              <a:t>59</a:t>
            </a:fld>
            <a:endParaRPr lang="en-US" dirty="0"/>
          </a:p>
        </p:txBody>
      </p:sp>
    </p:spTree>
    <p:extLst>
      <p:ext uri="{BB962C8B-B14F-4D97-AF65-F5344CB8AC3E}">
        <p14:creationId xmlns:p14="http://schemas.microsoft.com/office/powerpoint/2010/main" xmlns="" val="8090122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5AED3C-D189-4328-9E83-B3B527511874}" type="slidenum">
              <a:rPr lang="en-US" smtClean="0"/>
              <a:pPr/>
              <a:t>60</a:t>
            </a:fld>
            <a:endParaRPr lang="en-US" dirty="0"/>
          </a:p>
        </p:txBody>
      </p:sp>
    </p:spTree>
    <p:extLst>
      <p:ext uri="{BB962C8B-B14F-4D97-AF65-F5344CB8AC3E}">
        <p14:creationId xmlns:p14="http://schemas.microsoft.com/office/powerpoint/2010/main" xmlns="" val="2819729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5AED3C-D189-4328-9E83-B3B527511874}" type="slidenum">
              <a:rPr lang="en-US" smtClean="0"/>
              <a:pPr/>
              <a:t>3</a:t>
            </a:fld>
            <a:endParaRPr lang="en-US" dirty="0"/>
          </a:p>
        </p:txBody>
      </p:sp>
    </p:spTree>
    <p:extLst>
      <p:ext uri="{BB962C8B-B14F-4D97-AF65-F5344CB8AC3E}">
        <p14:creationId xmlns:p14="http://schemas.microsoft.com/office/powerpoint/2010/main" xmlns="" val="41852863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5AED3C-D189-4328-9E83-B3B527511874}" type="slidenum">
              <a:rPr lang="en-US" smtClean="0"/>
              <a:pPr/>
              <a:t>61</a:t>
            </a:fld>
            <a:endParaRPr lang="en-US" dirty="0"/>
          </a:p>
        </p:txBody>
      </p:sp>
    </p:spTree>
    <p:extLst>
      <p:ext uri="{BB962C8B-B14F-4D97-AF65-F5344CB8AC3E}">
        <p14:creationId xmlns:p14="http://schemas.microsoft.com/office/powerpoint/2010/main" xmlns="" val="24177340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5AED3C-D189-4328-9E83-B3B527511874}" type="slidenum">
              <a:rPr lang="en-US" smtClean="0"/>
              <a:pPr/>
              <a:t>62</a:t>
            </a:fld>
            <a:endParaRPr lang="en-US" dirty="0"/>
          </a:p>
        </p:txBody>
      </p:sp>
    </p:spTree>
    <p:extLst>
      <p:ext uri="{BB962C8B-B14F-4D97-AF65-F5344CB8AC3E}">
        <p14:creationId xmlns:p14="http://schemas.microsoft.com/office/powerpoint/2010/main" xmlns="" val="10078512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5AED3C-D189-4328-9E83-B3B527511874}" type="slidenum">
              <a:rPr lang="en-US" smtClean="0"/>
              <a:pPr/>
              <a:t>63</a:t>
            </a:fld>
            <a:endParaRPr lang="en-US" dirty="0"/>
          </a:p>
        </p:txBody>
      </p:sp>
    </p:spTree>
    <p:extLst>
      <p:ext uri="{BB962C8B-B14F-4D97-AF65-F5344CB8AC3E}">
        <p14:creationId xmlns:p14="http://schemas.microsoft.com/office/powerpoint/2010/main" xmlns="" val="27731254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5AED3C-D189-4328-9E83-B3B527511874}" type="slidenum">
              <a:rPr lang="en-US" smtClean="0"/>
              <a:pPr/>
              <a:t>64</a:t>
            </a:fld>
            <a:endParaRPr lang="en-US" dirty="0"/>
          </a:p>
        </p:txBody>
      </p:sp>
    </p:spTree>
    <p:extLst>
      <p:ext uri="{BB962C8B-B14F-4D97-AF65-F5344CB8AC3E}">
        <p14:creationId xmlns:p14="http://schemas.microsoft.com/office/powerpoint/2010/main" xmlns="" val="41713295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5AED3C-D189-4328-9E83-B3B527511874}" type="slidenum">
              <a:rPr lang="en-US" smtClean="0"/>
              <a:pPr/>
              <a:t>65</a:t>
            </a:fld>
            <a:endParaRPr lang="en-US" dirty="0"/>
          </a:p>
        </p:txBody>
      </p:sp>
    </p:spTree>
    <p:extLst>
      <p:ext uri="{BB962C8B-B14F-4D97-AF65-F5344CB8AC3E}">
        <p14:creationId xmlns:p14="http://schemas.microsoft.com/office/powerpoint/2010/main" xmlns="" val="20627222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9" name="Google Shape;459;p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0741421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5AED3C-D189-4328-9E83-B3B527511874}" type="slidenum">
              <a:rPr lang="en-US" smtClean="0"/>
              <a:pPr/>
              <a:t>67</a:t>
            </a:fld>
            <a:endParaRPr lang="en-US" dirty="0"/>
          </a:p>
        </p:txBody>
      </p:sp>
    </p:spTree>
    <p:extLst>
      <p:ext uri="{BB962C8B-B14F-4D97-AF65-F5344CB8AC3E}">
        <p14:creationId xmlns:p14="http://schemas.microsoft.com/office/powerpoint/2010/main" xmlns="" val="9333552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5AED3C-D189-4328-9E83-B3B527511874}" type="slidenum">
              <a:rPr lang="en-US" smtClean="0"/>
              <a:pPr/>
              <a:t>68</a:t>
            </a:fld>
            <a:endParaRPr lang="en-US" dirty="0"/>
          </a:p>
        </p:txBody>
      </p:sp>
    </p:spTree>
    <p:extLst>
      <p:ext uri="{BB962C8B-B14F-4D97-AF65-F5344CB8AC3E}">
        <p14:creationId xmlns:p14="http://schemas.microsoft.com/office/powerpoint/2010/main" xmlns="" val="11026714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5AED3C-D189-4328-9E83-B3B527511874}" type="slidenum">
              <a:rPr lang="en-US" smtClean="0"/>
              <a:pPr/>
              <a:t>69</a:t>
            </a:fld>
            <a:endParaRPr lang="en-US" dirty="0"/>
          </a:p>
        </p:txBody>
      </p:sp>
    </p:spTree>
    <p:extLst>
      <p:ext uri="{BB962C8B-B14F-4D97-AF65-F5344CB8AC3E}">
        <p14:creationId xmlns:p14="http://schemas.microsoft.com/office/powerpoint/2010/main" xmlns="" val="9767734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13" tIns="46006" rIns="92013" bIns="46006" anchor="b"/>
          <a:lstStyle>
            <a:lvl1pPr defTabSz="920750">
              <a:defRPr sz="2400">
                <a:solidFill>
                  <a:schemeClr val="tx1"/>
                </a:solidFill>
                <a:latin typeface="Arial" charset="0"/>
                <a:ea typeface="ＭＳ Ｐゴシック" charset="-128"/>
              </a:defRPr>
            </a:lvl1pPr>
            <a:lvl2pPr marL="742950" indent="-285750" defTabSz="920750">
              <a:defRPr sz="2400">
                <a:solidFill>
                  <a:schemeClr val="tx1"/>
                </a:solidFill>
                <a:latin typeface="Arial" charset="0"/>
                <a:ea typeface="ＭＳ Ｐゴシック" charset="-128"/>
              </a:defRPr>
            </a:lvl2pPr>
            <a:lvl3pPr marL="1143000" indent="-228600" defTabSz="920750">
              <a:defRPr sz="2400">
                <a:solidFill>
                  <a:schemeClr val="tx1"/>
                </a:solidFill>
                <a:latin typeface="Arial" charset="0"/>
                <a:ea typeface="ＭＳ Ｐゴシック" charset="-128"/>
              </a:defRPr>
            </a:lvl3pPr>
            <a:lvl4pPr marL="1600200" indent="-228600" defTabSz="920750">
              <a:defRPr sz="2400">
                <a:solidFill>
                  <a:schemeClr val="tx1"/>
                </a:solidFill>
                <a:latin typeface="Arial" charset="0"/>
                <a:ea typeface="ＭＳ Ｐゴシック" charset="-128"/>
              </a:defRPr>
            </a:lvl4pPr>
            <a:lvl5pPr marL="2057400" indent="-228600" defTabSz="920750">
              <a:defRPr sz="2400">
                <a:solidFill>
                  <a:schemeClr val="tx1"/>
                </a:solidFill>
                <a:latin typeface="Arial" charset="0"/>
                <a:ea typeface="ＭＳ Ｐゴシック" charset="-128"/>
              </a:defRPr>
            </a:lvl5pPr>
            <a:lvl6pPr marL="2514600" indent="-228600" defTabSz="92075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2075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2075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2075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fld id="{A4783DFE-4B3D-B849-80BD-10CD1110B715}" type="slidenum">
              <a:rPr lang="en-US" altLang="en-US" sz="1200">
                <a:solidFill>
                  <a:srgbClr val="000000"/>
                </a:solidFill>
              </a:rPr>
              <a:pPr algn="r" eaLnBrk="1" hangingPunct="1"/>
              <a:t>70</a:t>
            </a:fld>
            <a:endParaRPr lang="en-US" altLang="en-US" sz="1200">
              <a:solidFill>
                <a:srgbClr val="000000"/>
              </a:solidFill>
            </a:endParaRPr>
          </a:p>
        </p:txBody>
      </p:sp>
      <p:sp>
        <p:nvSpPr>
          <p:cNvPr id="460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6083"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xmlns="" val="2360799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5AED3C-D189-4328-9E83-B3B527511874}" type="slidenum">
              <a:rPr lang="en-US" smtClean="0"/>
              <a:pPr/>
              <a:t>4</a:t>
            </a:fld>
            <a:endParaRPr lang="en-US" dirty="0"/>
          </a:p>
        </p:txBody>
      </p:sp>
    </p:spTree>
    <p:extLst>
      <p:ext uri="{BB962C8B-B14F-4D97-AF65-F5344CB8AC3E}">
        <p14:creationId xmlns:p14="http://schemas.microsoft.com/office/powerpoint/2010/main" xmlns="" val="2855172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5AED3C-D189-4328-9E83-B3B527511874}" type="slidenum">
              <a:rPr lang="en-US" smtClean="0"/>
              <a:pPr/>
              <a:t>71</a:t>
            </a:fld>
            <a:endParaRPr lang="en-US" dirty="0"/>
          </a:p>
        </p:txBody>
      </p:sp>
    </p:spTree>
    <p:extLst>
      <p:ext uri="{BB962C8B-B14F-4D97-AF65-F5344CB8AC3E}">
        <p14:creationId xmlns:p14="http://schemas.microsoft.com/office/powerpoint/2010/main" xmlns="" val="33863750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5AED3C-D189-4328-9E83-B3B527511874}" type="slidenum">
              <a:rPr lang="en-US" smtClean="0"/>
              <a:pPr/>
              <a:t>72</a:t>
            </a:fld>
            <a:endParaRPr lang="en-US" dirty="0"/>
          </a:p>
        </p:txBody>
      </p:sp>
    </p:spTree>
    <p:extLst>
      <p:ext uri="{BB962C8B-B14F-4D97-AF65-F5344CB8AC3E}">
        <p14:creationId xmlns:p14="http://schemas.microsoft.com/office/powerpoint/2010/main" xmlns="" val="3428738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5AED3C-D189-4328-9E83-B3B527511874}" type="slidenum">
              <a:rPr lang="en-US" smtClean="0"/>
              <a:pPr/>
              <a:t>5</a:t>
            </a:fld>
            <a:endParaRPr lang="en-US" dirty="0"/>
          </a:p>
        </p:txBody>
      </p:sp>
    </p:spTree>
    <p:extLst>
      <p:ext uri="{BB962C8B-B14F-4D97-AF65-F5344CB8AC3E}">
        <p14:creationId xmlns:p14="http://schemas.microsoft.com/office/powerpoint/2010/main" xmlns="" val="3860795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5AED3C-D189-4328-9E83-B3B527511874}" type="slidenum">
              <a:rPr lang="en-US" smtClean="0"/>
              <a:pPr/>
              <a:t>6</a:t>
            </a:fld>
            <a:endParaRPr lang="en-US" dirty="0"/>
          </a:p>
        </p:txBody>
      </p:sp>
    </p:spTree>
    <p:extLst>
      <p:ext uri="{BB962C8B-B14F-4D97-AF65-F5344CB8AC3E}">
        <p14:creationId xmlns:p14="http://schemas.microsoft.com/office/powerpoint/2010/main" xmlns="" val="1834078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5AED3C-D189-4328-9E83-B3B527511874}" type="slidenum">
              <a:rPr lang="en-US" smtClean="0"/>
              <a:pPr/>
              <a:t>7</a:t>
            </a:fld>
            <a:endParaRPr lang="en-US" dirty="0"/>
          </a:p>
        </p:txBody>
      </p:sp>
    </p:spTree>
    <p:extLst>
      <p:ext uri="{BB962C8B-B14F-4D97-AF65-F5344CB8AC3E}">
        <p14:creationId xmlns:p14="http://schemas.microsoft.com/office/powerpoint/2010/main" xmlns="" val="2074968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5AED3C-D189-4328-9E83-B3B527511874}" type="slidenum">
              <a:rPr lang="en-US" smtClean="0"/>
              <a:pPr/>
              <a:t>8</a:t>
            </a:fld>
            <a:endParaRPr lang="en-US" dirty="0"/>
          </a:p>
        </p:txBody>
      </p:sp>
    </p:spTree>
    <p:extLst>
      <p:ext uri="{BB962C8B-B14F-4D97-AF65-F5344CB8AC3E}">
        <p14:creationId xmlns:p14="http://schemas.microsoft.com/office/powerpoint/2010/main" xmlns="" val="2177271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C83310-9C82-436C-A7DC-C183B6BD00C2}" type="datetime1">
              <a:rPr lang="en-US" smtClean="0">
                <a:solidFill>
                  <a:prstClr val="black">
                    <a:tint val="75000"/>
                  </a:prstClr>
                </a:solidFill>
              </a:rPr>
              <a:pPr/>
              <a:t>8/31/2020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086003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52B3E9-D0B9-4F2B-8134-D5FB9AA78938}" type="datetime1">
              <a:rPr lang="en-US" smtClean="0">
                <a:solidFill>
                  <a:prstClr val="black">
                    <a:tint val="75000"/>
                  </a:prstClr>
                </a:solidFill>
              </a:rPr>
              <a:pPr/>
              <a:t>8/31/2020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198367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09BA38-90CD-4554-9F4B-7E167ADAB084}" type="datetime1">
              <a:rPr lang="en-US" smtClean="0">
                <a:solidFill>
                  <a:prstClr val="black">
                    <a:tint val="75000"/>
                  </a:prstClr>
                </a:solidFill>
              </a:rPr>
              <a:pPr/>
              <a:t>8/31/2020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78320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Two Content">
    <p:spTree>
      <p:nvGrpSpPr>
        <p:cNvPr id="1" name=""/>
        <p:cNvGrpSpPr/>
        <p:nvPr/>
      </p:nvGrpSpPr>
      <p:grpSpPr>
        <a:xfrm>
          <a:off x="0" y="0"/>
          <a:ext cx="0" cy="0"/>
          <a:chOff x="0" y="0"/>
          <a:chExt cx="0" cy="0"/>
        </a:xfrm>
      </p:grpSpPr>
      <p:sp>
        <p:nvSpPr>
          <p:cNvPr id="41" name="Body Level One…"/>
          <p:cNvSpPr txBox="1">
            <a:spLocks noGrp="1"/>
          </p:cNvSpPr>
          <p:nvPr>
            <p:ph type="body" sz="half" idx="1"/>
          </p:nvPr>
        </p:nvSpPr>
        <p:spPr>
          <a:xfrm>
            <a:off x="457200" y="2138861"/>
            <a:ext cx="4038600" cy="3987303"/>
          </a:xfrm>
          <a:prstGeom prst="rect">
            <a:avLst/>
          </a:prstGeom>
        </p:spPr>
        <p:txBody>
          <a:bodyPr/>
          <a:lstStyle>
            <a:lvl1pPr>
              <a:spcBef>
                <a:spcPts val="450"/>
              </a:spcBef>
              <a:defRPr sz="2100"/>
            </a:lvl1pPr>
            <a:lvl2pPr marL="592931" indent="-250031">
              <a:spcBef>
                <a:spcPts val="450"/>
              </a:spcBef>
              <a:defRPr sz="2100"/>
            </a:lvl2pPr>
            <a:lvl3pPr marL="925829" indent="-240029">
              <a:spcBef>
                <a:spcPts val="450"/>
              </a:spcBef>
              <a:defRPr sz="2100"/>
            </a:lvl3pPr>
            <a:lvl4pPr marL="1295400" indent="-266700">
              <a:spcBef>
                <a:spcPts val="450"/>
              </a:spcBef>
              <a:defRPr sz="2100"/>
            </a:lvl4pPr>
            <a:lvl5pPr marL="1638300" indent="-266700">
              <a:spcBef>
                <a:spcPts val="450"/>
              </a:spcBef>
              <a:defRPr sz="2100"/>
            </a:lvl5pPr>
          </a:lstStyle>
          <a:p>
            <a:r>
              <a:t>Body Level One</a:t>
            </a:r>
          </a:p>
          <a:p>
            <a:pPr lvl="1"/>
            <a:r>
              <a:t>Body Level Two</a:t>
            </a:r>
          </a:p>
          <a:p>
            <a:pPr lvl="2"/>
            <a:r>
              <a:t>Body Level Three</a:t>
            </a:r>
          </a:p>
          <a:p>
            <a:pPr lvl="3"/>
            <a:r>
              <a:t>Body Level Four</a:t>
            </a:r>
          </a:p>
          <a:p>
            <a:pPr lvl="4"/>
            <a:r>
              <a:t>Body Level Five</a:t>
            </a:r>
          </a:p>
        </p:txBody>
      </p:sp>
      <p:sp>
        <p:nvSpPr>
          <p:cNvPr id="42"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
        <p:nvSpPr>
          <p:cNvPr id="43" name="Title Text"/>
          <p:cNvSpPr txBox="1">
            <a:spLocks noGrp="1"/>
          </p:cNvSpPr>
          <p:nvPr>
            <p:ph type="title"/>
          </p:nvPr>
        </p:nvSpPr>
        <p:spPr>
          <a:xfrm>
            <a:off x="1871693" y="274640"/>
            <a:ext cx="6083003" cy="950751"/>
          </a:xfrm>
          <a:prstGeom prst="rect">
            <a:avLst/>
          </a:prstGeom>
        </p:spPr>
        <p:txBody>
          <a:bodyPr/>
          <a:lstStyle>
            <a:lvl1pPr>
              <a:defRPr sz="2700"/>
            </a:lvl1pPr>
          </a:lstStyle>
          <a:p>
            <a:r>
              <a:t>Title Text</a:t>
            </a:r>
          </a:p>
        </p:txBody>
      </p:sp>
    </p:spTree>
    <p:extLst>
      <p:ext uri="{BB962C8B-B14F-4D97-AF65-F5344CB8AC3E}">
        <p14:creationId xmlns:p14="http://schemas.microsoft.com/office/powerpoint/2010/main" xmlns="" val="311647421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1893AB-8E15-4706-B0B1-4D78281D7C92}" type="datetime1">
              <a:rPr lang="en-US" smtClean="0">
                <a:solidFill>
                  <a:prstClr val="black">
                    <a:tint val="75000"/>
                  </a:prstClr>
                </a:solidFill>
              </a:rPr>
              <a:pPr/>
              <a:t>8/31/2020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510811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55252-219B-482D-B03A-6A0FE3482034}" type="datetime1">
              <a:rPr lang="en-US" smtClean="0">
                <a:solidFill>
                  <a:prstClr val="black">
                    <a:tint val="75000"/>
                  </a:prstClr>
                </a:solidFill>
              </a:rPr>
              <a:pPr/>
              <a:t>8/31/2020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257219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75956C1-8D86-416C-894F-AD26823FBEB5}" type="datetime1">
              <a:rPr lang="en-US" smtClean="0">
                <a:solidFill>
                  <a:prstClr val="black">
                    <a:tint val="75000"/>
                  </a:prstClr>
                </a:solidFill>
              </a:rPr>
              <a:pPr/>
              <a:t>8/31/2020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769439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A05D3E-51E2-4A2E-A595-567A3224E3B5}" type="datetime1">
              <a:rPr lang="en-US" smtClean="0">
                <a:solidFill>
                  <a:prstClr val="black">
                    <a:tint val="75000"/>
                  </a:prstClr>
                </a:solidFill>
              </a:rPr>
              <a:pPr/>
              <a:t>8/31/2020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535603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AABC77-7C69-4F6D-BBC2-3D6B2134E13A}" type="datetime1">
              <a:rPr lang="en-US" smtClean="0">
                <a:solidFill>
                  <a:prstClr val="black">
                    <a:tint val="75000"/>
                  </a:prstClr>
                </a:solidFill>
              </a:rPr>
              <a:pPr/>
              <a:t>8/31/2020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887732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B36BFE-0EE7-422A-8A70-CDEE8D4A3049}" type="datetime1">
              <a:rPr lang="en-US" smtClean="0">
                <a:solidFill>
                  <a:prstClr val="black">
                    <a:tint val="75000"/>
                  </a:prstClr>
                </a:solidFill>
              </a:rPr>
              <a:pPr/>
              <a:t>8/31/2020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148768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D40965-2D38-43D2-BDA6-0010BF04E49C}" type="datetime1">
              <a:rPr lang="en-US" smtClean="0">
                <a:solidFill>
                  <a:prstClr val="black">
                    <a:tint val="75000"/>
                  </a:prstClr>
                </a:solidFill>
              </a:rPr>
              <a:pPr/>
              <a:t>8/31/2020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979753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03271F-B2E8-41B9-B424-66C5E8BA325E}" type="datetime1">
              <a:rPr lang="en-US" smtClean="0">
                <a:solidFill>
                  <a:prstClr val="black">
                    <a:tint val="75000"/>
                  </a:prstClr>
                </a:solidFill>
              </a:rPr>
              <a:pPr/>
              <a:t>8/31/2020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649583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F15CFD-FEC3-419B-B60B-FB81A23669A9}" type="datetime1">
              <a:rPr lang="en-US" smtClean="0">
                <a:solidFill>
                  <a:prstClr val="black">
                    <a:tint val="75000"/>
                  </a:prstClr>
                </a:solidFill>
              </a:rPr>
              <a:pPr/>
              <a:t>8/31/2020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6271498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package" Target="../embeddings/Microsoft_Office_Excel_Worksheet1.xlsx"/><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4"/>
          <a:stretch>
            <a:fillRect/>
          </a:stretch>
        </p:blipFill>
        <p:spPr>
          <a:xfrm>
            <a:off x="214157" y="5681815"/>
            <a:ext cx="1091455" cy="1099981"/>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270171" y="5792183"/>
            <a:ext cx="2525486" cy="879244"/>
          </a:xfrm>
          <a:prstGeom prst="rect">
            <a:avLst/>
          </a:prstGeom>
        </p:spPr>
      </p:pic>
      <p:sp>
        <p:nvSpPr>
          <p:cNvPr id="3" name="TextBox 2"/>
          <p:cNvSpPr txBox="1"/>
          <p:nvPr/>
        </p:nvSpPr>
        <p:spPr>
          <a:xfrm>
            <a:off x="0" y="634986"/>
            <a:ext cx="4962277" cy="4385816"/>
          </a:xfrm>
          <a:prstGeom prst="rect">
            <a:avLst/>
          </a:prstGeom>
          <a:noFill/>
        </p:spPr>
        <p:txBody>
          <a:bodyPr wrap="square" rtlCol="0">
            <a:spAutoFit/>
          </a:bodyPr>
          <a:lstStyle/>
          <a:p>
            <a:pPr algn="just"/>
            <a:r>
              <a:rPr lang="en-ZA" sz="3000" b="1" dirty="0">
                <a:solidFill>
                  <a:schemeClr val="bg1"/>
                </a:solidFill>
                <a:latin typeface="Arial" panose="020B0604020202020204" pitchFamily="34" charset="0"/>
                <a:cs typeface="Arial" panose="020B0604020202020204" pitchFamily="34" charset="0"/>
              </a:rPr>
              <a:t>The Free State Province</a:t>
            </a:r>
          </a:p>
          <a:p>
            <a:pPr algn="just"/>
            <a:r>
              <a:rPr lang="en-ZA" sz="3000" b="1" dirty="0">
                <a:solidFill>
                  <a:schemeClr val="bg1"/>
                </a:solidFill>
                <a:latin typeface="Arial" panose="020B0604020202020204" pitchFamily="34" charset="0"/>
                <a:cs typeface="Arial" panose="020B0604020202020204" pitchFamily="34" charset="0"/>
              </a:rPr>
              <a:t>COVID-19 Response Plan</a:t>
            </a:r>
          </a:p>
          <a:p>
            <a:pPr algn="just"/>
            <a:endParaRPr lang="en-ZA" sz="1400" b="1" dirty="0">
              <a:solidFill>
                <a:schemeClr val="bg1"/>
              </a:solidFill>
              <a:latin typeface="Arial" panose="020B0604020202020204" pitchFamily="34" charset="0"/>
              <a:cs typeface="Arial" panose="020B0604020202020204" pitchFamily="34" charset="0"/>
            </a:endParaRPr>
          </a:p>
          <a:p>
            <a:pPr algn="just"/>
            <a:r>
              <a:rPr lang="en-ZA" sz="3000" b="1" dirty="0">
                <a:solidFill>
                  <a:schemeClr val="bg1"/>
                </a:solidFill>
                <a:latin typeface="Arial" panose="020B0604020202020204" pitchFamily="34" charset="0"/>
                <a:cs typeface="Arial" panose="020B0604020202020204" pitchFamily="34" charset="0"/>
              </a:rPr>
              <a:t>Acting Premier</a:t>
            </a:r>
          </a:p>
          <a:p>
            <a:pPr algn="just"/>
            <a:r>
              <a:rPr lang="en-ZA" sz="3000" b="1" dirty="0">
                <a:solidFill>
                  <a:schemeClr val="bg1"/>
                </a:solidFill>
                <a:latin typeface="Arial" panose="020B0604020202020204" pitchFamily="34" charset="0"/>
                <a:cs typeface="Arial" panose="020B0604020202020204" pitchFamily="34" charset="0"/>
              </a:rPr>
              <a:t>Ms. MG </a:t>
            </a:r>
            <a:r>
              <a:rPr lang="en-ZA" sz="3000" b="1" dirty="0" err="1">
                <a:solidFill>
                  <a:schemeClr val="bg1"/>
                </a:solidFill>
                <a:latin typeface="Arial" panose="020B0604020202020204" pitchFamily="34" charset="0"/>
                <a:cs typeface="Arial" panose="020B0604020202020204" pitchFamily="34" charset="0"/>
              </a:rPr>
              <a:t>Qabathe</a:t>
            </a:r>
            <a:endParaRPr lang="en-ZA" sz="3000" b="1" dirty="0">
              <a:solidFill>
                <a:schemeClr val="bg1"/>
              </a:solidFill>
              <a:latin typeface="Arial" panose="020B0604020202020204" pitchFamily="34" charset="0"/>
              <a:cs typeface="Arial" panose="020B0604020202020204" pitchFamily="34" charset="0"/>
            </a:endParaRPr>
          </a:p>
          <a:p>
            <a:pPr algn="just"/>
            <a:endParaRPr lang="en-ZA" sz="1400" b="1" dirty="0">
              <a:solidFill>
                <a:schemeClr val="bg1"/>
              </a:solidFill>
              <a:latin typeface="Arial" panose="020B0604020202020204" pitchFamily="34" charset="0"/>
              <a:cs typeface="Arial" panose="020B0604020202020204" pitchFamily="34" charset="0"/>
            </a:endParaRPr>
          </a:p>
          <a:p>
            <a:pPr algn="just"/>
            <a:r>
              <a:rPr lang="en-ZA" sz="3000" b="1" dirty="0">
                <a:solidFill>
                  <a:schemeClr val="bg1"/>
                </a:solidFill>
                <a:latin typeface="Arial" panose="020B0604020202020204" pitchFamily="34" charset="0"/>
                <a:cs typeface="Arial" panose="020B0604020202020204" pitchFamily="34" charset="0"/>
              </a:rPr>
              <a:t>Portfolio  Committee on  Cooperative Governance &amp; Traditional Affairs</a:t>
            </a:r>
          </a:p>
          <a:p>
            <a:pPr algn="just"/>
            <a:endParaRPr lang="en-ZA" sz="1100" b="1" dirty="0">
              <a:solidFill>
                <a:schemeClr val="bg1"/>
              </a:solidFill>
              <a:latin typeface="Arial" panose="020B0604020202020204" pitchFamily="34" charset="0"/>
              <a:cs typeface="Arial" panose="020B0604020202020204" pitchFamily="34" charset="0"/>
            </a:endParaRPr>
          </a:p>
          <a:p>
            <a:pPr algn="just"/>
            <a:r>
              <a:rPr lang="en-ZA" sz="3000" b="1" dirty="0">
                <a:solidFill>
                  <a:schemeClr val="bg1"/>
                </a:solidFill>
                <a:latin typeface="Arial" panose="020B0604020202020204" pitchFamily="34" charset="0"/>
                <a:cs typeface="Arial" panose="020B0604020202020204" pitchFamily="34" charset="0"/>
              </a:rPr>
              <a:t>25 August 2020</a:t>
            </a:r>
          </a:p>
        </p:txBody>
      </p:sp>
    </p:spTree>
    <p:extLst>
      <p:ext uri="{BB962C8B-B14F-4D97-AF65-F5344CB8AC3E}">
        <p14:creationId xmlns:p14="http://schemas.microsoft.com/office/powerpoint/2010/main" xmlns="" val="3418346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270172" y="5370258"/>
            <a:ext cx="2832388" cy="986092"/>
          </a:xfrm>
          <a:prstGeom prst="rect">
            <a:avLst/>
          </a:prstGeom>
          <a:solidFill>
            <a:schemeClr val="bg1"/>
          </a:solidFill>
        </p:spPr>
      </p:pic>
      <p:sp>
        <p:nvSpPr>
          <p:cNvPr id="7" name="Rectangle 6"/>
          <p:cNvSpPr/>
          <p:nvPr/>
        </p:nvSpPr>
        <p:spPr>
          <a:xfrm>
            <a:off x="370114" y="5870763"/>
            <a:ext cx="4572000" cy="276999"/>
          </a:xfrm>
          <a:prstGeom prst="rect">
            <a:avLst/>
          </a:prstGeom>
        </p:spPr>
        <p:txBody>
          <a:bodyPr>
            <a:spAutoFit/>
          </a:bodyPr>
          <a:lstStyle/>
          <a:p>
            <a:r>
              <a:rPr lang="en-US" sz="1200" dirty="0">
                <a:solidFill>
                  <a:prstClr val="black">
                    <a:tint val="75000"/>
                  </a:prstClr>
                </a:solidFill>
              </a:rPr>
              <a:t>Leading Free State Province towards Service Excellence</a:t>
            </a:r>
          </a:p>
        </p:txBody>
      </p:sp>
      <p:sp>
        <p:nvSpPr>
          <p:cNvPr id="5" name="TextBox 4"/>
          <p:cNvSpPr txBox="1"/>
          <p:nvPr/>
        </p:nvSpPr>
        <p:spPr>
          <a:xfrm>
            <a:off x="1030778" y="266007"/>
            <a:ext cx="6945284" cy="523220"/>
          </a:xfrm>
          <a:prstGeom prst="rect">
            <a:avLst/>
          </a:prstGeom>
          <a:noFill/>
        </p:spPr>
        <p:txBody>
          <a:bodyPr wrap="square" rtlCol="0">
            <a:spAutoFit/>
          </a:bodyPr>
          <a:lstStyle/>
          <a:p>
            <a:pPr algn="ctr"/>
            <a:r>
              <a:rPr lang="en-GB" sz="2800" b="1" dirty="0">
                <a:solidFill>
                  <a:schemeClr val="bg1"/>
                </a:solidFill>
                <a:latin typeface="Arial" panose="020B0604020202020204" pitchFamily="34" charset="0"/>
                <a:cs typeface="Arial" panose="020B0604020202020204" pitchFamily="34" charset="0"/>
              </a:rPr>
              <a:t>Coordinated Structures Established</a:t>
            </a:r>
            <a:endParaRPr lang="en-ZA" sz="2800" b="1" dirty="0">
              <a:solidFill>
                <a:schemeClr val="bg1"/>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xmlns="" id="{F7BEA177-8B87-5645-8447-FB66472A5152}"/>
              </a:ext>
            </a:extLst>
          </p:cNvPr>
          <p:cNvSpPr>
            <a:spLocks noGrp="1"/>
          </p:cNvSpPr>
          <p:nvPr>
            <p:ph type="ctrTitle"/>
          </p:nvPr>
        </p:nvSpPr>
        <p:spPr>
          <a:xfrm>
            <a:off x="0" y="2"/>
            <a:ext cx="9102560" cy="915568"/>
          </a:xfrm>
          <a:solidFill>
            <a:srgbClr val="CC9B00"/>
          </a:solidFill>
        </p:spPr>
        <p:txBody>
          <a:bodyPr>
            <a:normAutofit/>
          </a:bodyPr>
          <a:lstStyle/>
          <a:p>
            <a:r>
              <a:rPr lang="en-US" sz="3600" b="1" dirty="0">
                <a:solidFill>
                  <a:schemeClr val="bg1"/>
                </a:solidFill>
                <a:latin typeface="Arial" panose="020B0604020202020204" pitchFamily="34" charset="0"/>
                <a:cs typeface="Arial" panose="020B0604020202020204" pitchFamily="34" charset="0"/>
              </a:rPr>
              <a:t>First Strategic Thrust</a:t>
            </a:r>
          </a:p>
        </p:txBody>
      </p:sp>
      <p:sp>
        <p:nvSpPr>
          <p:cNvPr id="6" name="TextBox 5">
            <a:extLst>
              <a:ext uri="{FF2B5EF4-FFF2-40B4-BE49-F238E27FC236}">
                <a16:creationId xmlns:a16="http://schemas.microsoft.com/office/drawing/2014/main" xmlns="" id="{2CCBF5AD-2BE1-1A4E-93E3-D33970FD8774}"/>
              </a:ext>
            </a:extLst>
          </p:cNvPr>
          <p:cNvSpPr txBox="1"/>
          <p:nvPr/>
        </p:nvSpPr>
        <p:spPr>
          <a:xfrm>
            <a:off x="20720" y="915569"/>
            <a:ext cx="9102560" cy="4462760"/>
          </a:xfrm>
          <a:prstGeom prst="rect">
            <a:avLst/>
          </a:prstGeom>
          <a:solidFill>
            <a:schemeClr val="accent6">
              <a:lumMod val="40000"/>
              <a:lumOff val="60000"/>
            </a:schemeClr>
          </a:solidFill>
        </p:spPr>
        <p:txBody>
          <a:bodyPr wrap="square" rtlCol="0" anchor="t">
            <a:spAutoFit/>
          </a:bodyPr>
          <a:lstStyle/>
          <a:p>
            <a:pPr algn="ctr">
              <a:spcBef>
                <a:spcPct val="0"/>
              </a:spcBef>
              <a:buClr>
                <a:srgbClr val="FFFFFF"/>
              </a:buClr>
              <a:buSzPts val="1800"/>
            </a:pPr>
            <a:endParaRPr lang="en-US" altLang="en-US" sz="2800" b="1" dirty="0"/>
          </a:p>
          <a:p>
            <a:pPr algn="ctr">
              <a:spcBef>
                <a:spcPct val="0"/>
              </a:spcBef>
              <a:buClr>
                <a:srgbClr val="FFFFFF"/>
              </a:buClr>
              <a:buSzPts val="1800"/>
            </a:pPr>
            <a:endParaRPr lang="en-US" altLang="en-US" sz="2800" b="1" dirty="0"/>
          </a:p>
          <a:p>
            <a:pPr algn="ctr">
              <a:spcBef>
                <a:spcPct val="0"/>
              </a:spcBef>
              <a:buClr>
                <a:srgbClr val="FFFFFF"/>
              </a:buClr>
              <a:buSzPts val="1800"/>
            </a:pPr>
            <a:endParaRPr lang="en-US" altLang="en-US" sz="2800" b="1" dirty="0"/>
          </a:p>
          <a:p>
            <a:pPr algn="ctr">
              <a:spcBef>
                <a:spcPct val="0"/>
              </a:spcBef>
              <a:buClr>
                <a:srgbClr val="FFFFFF"/>
              </a:buClr>
              <a:buSzPts val="1800"/>
            </a:pPr>
            <a:endParaRPr lang="en-US" altLang="en-US" sz="2800" b="1" dirty="0"/>
          </a:p>
          <a:p>
            <a:pPr algn="ctr">
              <a:spcBef>
                <a:spcPct val="0"/>
              </a:spcBef>
              <a:buClr>
                <a:srgbClr val="FFFFFF"/>
              </a:buClr>
              <a:buSzPts val="1800"/>
            </a:pPr>
            <a:r>
              <a:rPr lang="en-US" altLang="en-US" sz="3200" b="1" dirty="0">
                <a:latin typeface="Arial Black" panose="020B0604020202020204" pitchFamily="34" charset="0"/>
                <a:cs typeface="Arial Black" panose="020B0604020202020204" pitchFamily="34" charset="0"/>
              </a:rPr>
              <a:t>Inclusive Health Response Plan</a:t>
            </a:r>
          </a:p>
          <a:p>
            <a:pPr algn="ctr">
              <a:spcBef>
                <a:spcPct val="0"/>
              </a:spcBef>
              <a:buClr>
                <a:srgbClr val="FFFFFF"/>
              </a:buClr>
              <a:buSzPts val="1800"/>
            </a:pPr>
            <a:endParaRPr lang="en-US" altLang="en-US" sz="2800" b="1" dirty="0"/>
          </a:p>
          <a:p>
            <a:pPr algn="ctr">
              <a:spcBef>
                <a:spcPct val="0"/>
              </a:spcBef>
              <a:buClr>
                <a:srgbClr val="FFFFFF"/>
              </a:buClr>
              <a:buSzPts val="1800"/>
            </a:pPr>
            <a:endParaRPr lang="en-US" altLang="en-US" sz="2800" b="1" dirty="0"/>
          </a:p>
          <a:p>
            <a:pPr algn="ctr">
              <a:spcBef>
                <a:spcPct val="0"/>
              </a:spcBef>
              <a:buClr>
                <a:srgbClr val="FFFFFF"/>
              </a:buClr>
              <a:buSzPts val="1800"/>
            </a:pPr>
            <a:endParaRPr lang="en-US" altLang="en-US" sz="2800" b="1" dirty="0"/>
          </a:p>
          <a:p>
            <a:pPr algn="ctr">
              <a:spcBef>
                <a:spcPct val="0"/>
              </a:spcBef>
              <a:buClr>
                <a:srgbClr val="FFFFFF"/>
              </a:buClr>
              <a:buSzPts val="1800"/>
            </a:pPr>
            <a:endParaRPr lang="en-US" altLang="en-US" sz="2800" b="1" dirty="0"/>
          </a:p>
          <a:p>
            <a:pPr algn="ctr">
              <a:spcBef>
                <a:spcPct val="0"/>
              </a:spcBef>
              <a:buClr>
                <a:srgbClr val="FFFFFF"/>
              </a:buClr>
              <a:buSzPts val="1800"/>
            </a:pPr>
            <a:endParaRPr lang="en-US" altLang="en-US" sz="2800" b="1" dirty="0"/>
          </a:p>
        </p:txBody>
      </p:sp>
    </p:spTree>
    <p:extLst>
      <p:ext uri="{BB962C8B-B14F-4D97-AF65-F5344CB8AC3E}">
        <p14:creationId xmlns:p14="http://schemas.microsoft.com/office/powerpoint/2010/main" xmlns="" val="4008816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F35780-FA8F-AA4F-91FC-40DB7540F51D}"/>
              </a:ext>
            </a:extLst>
          </p:cNvPr>
          <p:cNvSpPr>
            <a:spLocks noGrp="1"/>
          </p:cNvSpPr>
          <p:nvPr>
            <p:ph type="title"/>
          </p:nvPr>
        </p:nvSpPr>
        <p:spPr>
          <a:xfrm>
            <a:off x="0" y="0"/>
            <a:ext cx="9144000" cy="944219"/>
          </a:xfrm>
          <a:solidFill>
            <a:srgbClr val="CC9B00"/>
          </a:solidFill>
        </p:spPr>
        <p:txBody>
          <a:bodyPr>
            <a:normAutofit/>
          </a:bodyPr>
          <a:lstStyle/>
          <a:p>
            <a:r>
              <a:rPr lang="en-US" sz="3600" b="1" dirty="0">
                <a:solidFill>
                  <a:schemeClr val="bg1"/>
                </a:solidFill>
              </a:rPr>
              <a:t>Health Approach</a:t>
            </a:r>
          </a:p>
        </p:txBody>
      </p:sp>
      <p:sp>
        <p:nvSpPr>
          <p:cNvPr id="3" name="Content Placeholder 2">
            <a:extLst>
              <a:ext uri="{FF2B5EF4-FFF2-40B4-BE49-F238E27FC236}">
                <a16:creationId xmlns:a16="http://schemas.microsoft.com/office/drawing/2014/main" xmlns="" id="{6B25047F-A4F4-BA43-B806-FEC904C9C29D}"/>
              </a:ext>
            </a:extLst>
          </p:cNvPr>
          <p:cNvSpPr>
            <a:spLocks noGrp="1"/>
          </p:cNvSpPr>
          <p:nvPr>
            <p:ph idx="1"/>
          </p:nvPr>
        </p:nvSpPr>
        <p:spPr>
          <a:xfrm>
            <a:off x="0" y="944219"/>
            <a:ext cx="9144000" cy="5047006"/>
          </a:xfrm>
        </p:spPr>
        <p:txBody>
          <a:bodyPr>
            <a:normAutofit fontScale="62500" lnSpcReduction="20000"/>
          </a:bodyPr>
          <a:lstStyle/>
          <a:p>
            <a:pPr algn="just">
              <a:lnSpc>
                <a:spcPct val="150000"/>
              </a:lnSpc>
            </a:pPr>
            <a:r>
              <a:rPr lang="en-ZA" sz="2800" b="1" dirty="0">
                <a:latin typeface="Arial" panose="020B0604020202020204" pitchFamily="34" charset="0"/>
                <a:ea typeface="Calibri" panose="020F0502020204030204" pitchFamily="34" charset="0"/>
                <a:cs typeface="Arial" panose="020B0604020202020204" pitchFamily="34" charset="0"/>
              </a:rPr>
              <a:t>After</a:t>
            </a:r>
            <a:r>
              <a:rPr lang="en-ZA" sz="2500" b="1" dirty="0">
                <a:latin typeface="Arial" panose="020B0604020202020204" pitchFamily="34" charset="0"/>
                <a:ea typeface="Calibri" panose="020F0502020204030204" pitchFamily="34" charset="0"/>
                <a:cs typeface="Arial" panose="020B0604020202020204" pitchFamily="34" charset="0"/>
              </a:rPr>
              <a:t> the first cases of  </a:t>
            </a:r>
            <a:r>
              <a:rPr lang="en-ZA" sz="2600" b="1" dirty="0">
                <a:ea typeface="Calibri" panose="020F0502020204030204" pitchFamily="34" charset="0"/>
                <a:cs typeface="Arial" panose="020B0604020202020204" pitchFamily="34" charset="0"/>
              </a:rPr>
              <a:t>16</a:t>
            </a:r>
            <a:r>
              <a:rPr lang="en-ZA" sz="2600" b="1" baseline="30000" dirty="0">
                <a:ea typeface="Calibri" panose="020F0502020204030204" pitchFamily="34" charset="0"/>
                <a:cs typeface="Arial" panose="020B0604020202020204" pitchFamily="34" charset="0"/>
              </a:rPr>
              <a:t>th</a:t>
            </a:r>
            <a:r>
              <a:rPr lang="en-ZA" sz="2600" b="1" dirty="0">
                <a:ea typeface="Calibri" panose="020F0502020204030204" pitchFamily="34" charset="0"/>
                <a:cs typeface="Arial" panose="020B0604020202020204" pitchFamily="34" charset="0"/>
              </a:rPr>
              <a:t> March 2020 were confirmed, these</a:t>
            </a:r>
            <a:r>
              <a:rPr lang="en-ZA" sz="2600" b="1" dirty="0">
                <a:latin typeface="Arial" panose="020B0604020202020204" pitchFamily="34" charset="0"/>
                <a:ea typeface="Calibri" panose="020F0502020204030204" pitchFamily="34" charset="0"/>
                <a:cs typeface="Arial" panose="020B0604020202020204" pitchFamily="34" charset="0"/>
              </a:rPr>
              <a:t> </a:t>
            </a:r>
            <a:r>
              <a:rPr lang="en-ZA" sz="2500" b="1" dirty="0">
                <a:latin typeface="Arial" panose="020B0604020202020204" pitchFamily="34" charset="0"/>
                <a:ea typeface="Calibri" panose="020F0502020204030204" pitchFamily="34" charset="0"/>
                <a:cs typeface="Arial" panose="020B0604020202020204" pitchFamily="34" charset="0"/>
              </a:rPr>
              <a:t>progressed </a:t>
            </a:r>
            <a:r>
              <a:rPr lang="en-US" sz="2500" b="1" dirty="0">
                <a:solidFill>
                  <a:srgbClr val="000000"/>
                </a:solidFill>
                <a:latin typeface="Arial" panose="020B0604020202020204" pitchFamily="34" charset="0"/>
                <a:ea typeface="Calibri" panose="020F0502020204030204" pitchFamily="34" charset="0"/>
                <a:cs typeface="Arial" panose="020B0604020202020204" pitchFamily="34" charset="0"/>
              </a:rPr>
              <a:t>to 34,136 cumulative cases with 20,641 (60%) recoveries</a:t>
            </a:r>
            <a:r>
              <a:rPr lang="en-ZA" sz="2500" b="1" dirty="0">
                <a:latin typeface="Arial" panose="020B0604020202020204" pitchFamily="34" charset="0"/>
                <a:ea typeface="Calibri" panose="020F0502020204030204" pitchFamily="34" charset="0"/>
                <a:cs typeface="Arial" panose="020B0604020202020204" pitchFamily="34" charset="0"/>
              </a:rPr>
              <a:t> and total </a:t>
            </a:r>
            <a:r>
              <a:rPr lang="en-US" sz="2500" b="1" dirty="0">
                <a:latin typeface="Arial" panose="020B0604020202020204" pitchFamily="34" charset="0"/>
                <a:ea typeface="Calibri" panose="020F0502020204030204" pitchFamily="34" charset="0"/>
                <a:cs typeface="Arial" panose="020B0604020202020204" pitchFamily="34" charset="0"/>
              </a:rPr>
              <a:t>deaths</a:t>
            </a:r>
            <a:r>
              <a:rPr lang="en-US" sz="2500" b="1" dirty="0">
                <a:solidFill>
                  <a:srgbClr val="000000"/>
                </a:solidFill>
                <a:latin typeface="Arial" panose="020B0604020202020204" pitchFamily="34" charset="0"/>
                <a:ea typeface="Calibri" panose="020F0502020204030204" pitchFamily="34" charset="0"/>
                <a:cs typeface="Arial" panose="020B0604020202020204" pitchFamily="34" charset="0"/>
              </a:rPr>
              <a:t> 582</a:t>
            </a:r>
            <a:r>
              <a:rPr lang="en-US" sz="2500" b="1" dirty="0">
                <a:latin typeface="Arial" panose="020B0604020202020204" pitchFamily="34" charset="0"/>
                <a:ea typeface="Calibri" panose="020F0502020204030204" pitchFamily="34" charset="0"/>
                <a:cs typeface="Arial" panose="020B0604020202020204" pitchFamily="34" charset="0"/>
              </a:rPr>
              <a:t> (the provincial case fatality rate is 1.7%) as of 22</a:t>
            </a:r>
            <a:r>
              <a:rPr lang="en-US" sz="2500" b="1" baseline="30000" dirty="0">
                <a:latin typeface="Arial" panose="020B0604020202020204" pitchFamily="34" charset="0"/>
                <a:ea typeface="Calibri" panose="020F0502020204030204" pitchFamily="34" charset="0"/>
                <a:cs typeface="Arial" panose="020B0604020202020204" pitchFamily="34" charset="0"/>
              </a:rPr>
              <a:t>nd</a:t>
            </a:r>
            <a:r>
              <a:rPr lang="en-US" sz="2500" b="1" dirty="0">
                <a:latin typeface="Arial" panose="020B0604020202020204" pitchFamily="34" charset="0"/>
                <a:ea typeface="Calibri" panose="020F0502020204030204" pitchFamily="34" charset="0"/>
                <a:cs typeface="Arial" panose="020B0604020202020204" pitchFamily="34" charset="0"/>
              </a:rPr>
              <a:t> August 2020.</a:t>
            </a:r>
          </a:p>
          <a:p>
            <a:pPr algn="just">
              <a:lnSpc>
                <a:spcPct val="150000"/>
              </a:lnSpc>
            </a:pPr>
            <a:endParaRPr lang="en-ZA" sz="1600" b="1"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600"/>
              </a:spcAft>
            </a:pPr>
            <a:r>
              <a:rPr lang="en-ZA" sz="2500" b="1" dirty="0">
                <a:latin typeface="Arial" panose="020B0604020202020204" pitchFamily="34" charset="0"/>
                <a:ea typeface="Calibri" panose="020F0502020204030204" pitchFamily="34" charset="0"/>
                <a:cs typeface="Arial" panose="020B0604020202020204" pitchFamily="34" charset="0"/>
              </a:rPr>
              <a:t>The Department established a Command Centre to oversee all COVID-19 response activities and to also serve as a platform for daily information gathering and sharing, </a:t>
            </a:r>
            <a:r>
              <a:rPr lang="en-ZA" sz="2500" b="1" dirty="0">
                <a:solidFill>
                  <a:srgbClr val="000000"/>
                </a:solidFill>
                <a:latin typeface="Arial" panose="020B0604020202020204" pitchFamily="34" charset="0"/>
                <a:ea typeface="Calibri" panose="020F0502020204030204" pitchFamily="34" charset="0"/>
                <a:cs typeface="Arial" panose="020B0604020202020204" pitchFamily="34" charset="0"/>
              </a:rPr>
              <a:t>chaired by the HOD and the DDG (Clinical Services) and attendance mandatory for all members.</a:t>
            </a:r>
            <a:endParaRPr lang="en-ZA" sz="2500" b="1"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600"/>
              </a:spcAft>
            </a:pPr>
            <a:r>
              <a:rPr lang="en-ZA" sz="2500" b="1" dirty="0">
                <a:latin typeface="Arial" panose="020B0604020202020204" pitchFamily="34" charset="0"/>
                <a:ea typeface="Calibri" panose="020F0502020204030204" pitchFamily="34" charset="0"/>
                <a:cs typeface="Arial" panose="020B0604020202020204" pitchFamily="34" charset="0"/>
              </a:rPr>
              <a:t>It consists of streams that include Clinical, Human resource, logistics, support services, Emergency Medical Services, Forensic Services and Partnerships. Meetings are held to discuss all confirmed cases and to guide case investigation, contact tracing and M&amp;E for containment and prevention of further spread of COVID-19. </a:t>
            </a:r>
          </a:p>
          <a:p>
            <a:pPr algn="just">
              <a:lnSpc>
                <a:spcPct val="150000"/>
              </a:lnSpc>
            </a:pPr>
            <a:r>
              <a:rPr lang="en-ZA" sz="2500" b="1" dirty="0">
                <a:solidFill>
                  <a:srgbClr val="000000"/>
                </a:solidFill>
                <a:latin typeface="Arial" panose="020B0604020202020204" pitchFamily="34" charset="0"/>
                <a:ea typeface="Calibri" panose="020F0502020204030204" pitchFamily="34" charset="0"/>
                <a:cs typeface="Arial" panose="020B0604020202020204" pitchFamily="34" charset="0"/>
              </a:rPr>
              <a:t>Daily provincial surveillance reports are compiled to ensure all that all citizens are updated with the current covid-19 information. </a:t>
            </a:r>
            <a:endParaRPr lang="en-US" sz="2500" b="1" dirty="0">
              <a:latin typeface="Arial" panose="020B0604020202020204" pitchFamily="34" charset="0"/>
              <a:cs typeface="Arial" panose="020B0604020202020204" pitchFamily="34" charset="0"/>
            </a:endParaRPr>
          </a:p>
          <a:p>
            <a:pPr lvl="1">
              <a:lnSpc>
                <a:spcPct val="150000"/>
              </a:lnSpc>
            </a:pPr>
            <a:endParaRPr lang="en-US" dirty="0"/>
          </a:p>
          <a:p>
            <a:pPr lvl="1">
              <a:lnSpc>
                <a:spcPct val="150000"/>
              </a:lnSpc>
            </a:pPr>
            <a:endParaRPr lang="en-US" dirty="0"/>
          </a:p>
        </p:txBody>
      </p:sp>
      <p:sp>
        <p:nvSpPr>
          <p:cNvPr id="4" name="Slide Number Placeholder 3">
            <a:extLst>
              <a:ext uri="{FF2B5EF4-FFF2-40B4-BE49-F238E27FC236}">
                <a16:creationId xmlns:a16="http://schemas.microsoft.com/office/drawing/2014/main" xmlns="" id="{5FDE2426-5873-BE4A-8336-22BFD6E241C2}"/>
              </a:ext>
            </a:extLst>
          </p:cNvPr>
          <p:cNvSpPr>
            <a:spLocks noGrp="1"/>
          </p:cNvSpPr>
          <p:nvPr>
            <p:ph type="sldNum" sz="quarter" idx="12"/>
          </p:nvPr>
        </p:nvSpPr>
        <p:spPr/>
        <p:txBody>
          <a:bodyPr/>
          <a:lstStyle/>
          <a:p>
            <a:fld id="{AA2B397F-753F-4568-BB2C-85234F7F0F06}" type="slidenum">
              <a:rPr lang="en-GB" altLang="en-US" smtClean="0"/>
              <a:pPr/>
              <a:t>10</a:t>
            </a:fld>
            <a:endParaRPr lang="en-GB" altLang="en-US" dirty="0"/>
          </a:p>
        </p:txBody>
      </p:sp>
    </p:spTree>
    <p:extLst>
      <p:ext uri="{BB962C8B-B14F-4D97-AF65-F5344CB8AC3E}">
        <p14:creationId xmlns:p14="http://schemas.microsoft.com/office/powerpoint/2010/main" xmlns="" val="3280680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8C0A6C3D-3902-4822-A302-8A3C6A1BE9E6}"/>
              </a:ext>
            </a:extLst>
          </p:cNvPr>
          <p:cNvSpPr>
            <a:spLocks noGrp="1"/>
          </p:cNvSpPr>
          <p:nvPr>
            <p:ph type="sldNum" sz="quarter" idx="12"/>
          </p:nvPr>
        </p:nvSpPr>
        <p:spPr/>
        <p:txBody>
          <a:bodyPr/>
          <a:lstStyle/>
          <a:p>
            <a:fld id="{AA2B397F-753F-4568-BB2C-85234F7F0F06}" type="slidenum">
              <a:rPr lang="en-GB" altLang="en-US" smtClean="0"/>
              <a:pPr/>
              <a:t>11</a:t>
            </a:fld>
            <a:endParaRPr lang="en-GB" altLang="en-US" dirty="0"/>
          </a:p>
        </p:txBody>
      </p:sp>
      <p:sp>
        <p:nvSpPr>
          <p:cNvPr id="34" name="Circle: Hollow 17">
            <a:extLst>
              <a:ext uri="{FF2B5EF4-FFF2-40B4-BE49-F238E27FC236}">
                <a16:creationId xmlns:a16="http://schemas.microsoft.com/office/drawing/2014/main" xmlns="" id="{F4ACE548-E550-F144-A7F3-315A84FB305B}"/>
              </a:ext>
            </a:extLst>
          </p:cNvPr>
          <p:cNvSpPr/>
          <p:nvPr/>
        </p:nvSpPr>
        <p:spPr>
          <a:xfrm>
            <a:off x="3149692" y="2642595"/>
            <a:ext cx="2014883" cy="2014881"/>
          </a:xfrm>
          <a:prstGeom prst="donut">
            <a:avLst>
              <a:gd name="adj" fmla="val 1519"/>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IN" sz="1350">
              <a:solidFill>
                <a:srgbClr val="000000"/>
              </a:solidFill>
              <a:latin typeface="Arial" panose="020B0604020202020204"/>
            </a:endParaRPr>
          </a:p>
        </p:txBody>
      </p:sp>
      <p:sp>
        <p:nvSpPr>
          <p:cNvPr id="35" name="Circle: Hollow 11">
            <a:extLst>
              <a:ext uri="{FF2B5EF4-FFF2-40B4-BE49-F238E27FC236}">
                <a16:creationId xmlns:a16="http://schemas.microsoft.com/office/drawing/2014/main" xmlns="" id="{ACAC5D47-6712-694E-AFB3-CB85F03FC1CA}"/>
              </a:ext>
            </a:extLst>
          </p:cNvPr>
          <p:cNvSpPr/>
          <p:nvPr/>
        </p:nvSpPr>
        <p:spPr>
          <a:xfrm>
            <a:off x="2724685" y="2147065"/>
            <a:ext cx="2864897" cy="2864894"/>
          </a:xfrm>
          <a:prstGeom prst="donut">
            <a:avLst>
              <a:gd name="adj" fmla="val 119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IN" sz="1350">
              <a:solidFill>
                <a:srgbClr val="000000"/>
              </a:solidFill>
              <a:latin typeface="Arial" panose="020B0604020202020204"/>
            </a:endParaRPr>
          </a:p>
        </p:txBody>
      </p:sp>
      <p:grpSp>
        <p:nvGrpSpPr>
          <p:cNvPr id="36" name="Group 35">
            <a:extLst>
              <a:ext uri="{FF2B5EF4-FFF2-40B4-BE49-F238E27FC236}">
                <a16:creationId xmlns:a16="http://schemas.microsoft.com/office/drawing/2014/main" xmlns="" id="{F5CA2A86-B58D-4E47-BDE5-57F846B76B76}"/>
              </a:ext>
            </a:extLst>
          </p:cNvPr>
          <p:cNvGrpSpPr/>
          <p:nvPr/>
        </p:nvGrpSpPr>
        <p:grpSpPr>
          <a:xfrm>
            <a:off x="2768957" y="2191336"/>
            <a:ext cx="2926877" cy="2864894"/>
            <a:chOff x="4227390" y="1604303"/>
            <a:chExt cx="3902502" cy="3819858"/>
          </a:xfrm>
        </p:grpSpPr>
        <p:sp>
          <p:nvSpPr>
            <p:cNvPr id="37" name="Circle: Hollow 18">
              <a:extLst>
                <a:ext uri="{FF2B5EF4-FFF2-40B4-BE49-F238E27FC236}">
                  <a16:creationId xmlns:a16="http://schemas.microsoft.com/office/drawing/2014/main" xmlns="" id="{12EC9C70-45C5-2A48-A6DC-CEB6F71D49CB}"/>
                </a:ext>
              </a:extLst>
            </p:cNvPr>
            <p:cNvSpPr/>
            <p:nvPr/>
          </p:nvSpPr>
          <p:spPr>
            <a:xfrm>
              <a:off x="4643820" y="2058965"/>
              <a:ext cx="2868943" cy="2868941"/>
            </a:xfrm>
            <a:prstGeom prst="donut">
              <a:avLst>
                <a:gd name="adj" fmla="val 151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IN" sz="1350">
                <a:solidFill>
                  <a:srgbClr val="000000"/>
                </a:solidFill>
                <a:latin typeface="Arial" panose="020B0604020202020204"/>
              </a:endParaRPr>
            </a:p>
          </p:txBody>
        </p:sp>
        <p:sp>
          <p:nvSpPr>
            <p:cNvPr id="38" name="Circle: Hollow 8">
              <a:extLst>
                <a:ext uri="{FF2B5EF4-FFF2-40B4-BE49-F238E27FC236}">
                  <a16:creationId xmlns:a16="http://schemas.microsoft.com/office/drawing/2014/main" xmlns="" id="{5D4FADE6-9B45-3F42-90EF-06DF589892FA}"/>
                </a:ext>
              </a:extLst>
            </p:cNvPr>
            <p:cNvSpPr/>
            <p:nvPr/>
          </p:nvSpPr>
          <p:spPr>
            <a:xfrm>
              <a:off x="4498922" y="1910837"/>
              <a:ext cx="3158740" cy="3158736"/>
            </a:xfrm>
            <a:prstGeom prst="donut">
              <a:avLst>
                <a:gd name="adj" fmla="val 1519"/>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IN" sz="1350">
                <a:solidFill>
                  <a:srgbClr val="000000"/>
                </a:solidFill>
                <a:latin typeface="Arial" panose="020B0604020202020204"/>
              </a:endParaRPr>
            </a:p>
          </p:txBody>
        </p:sp>
        <p:sp>
          <p:nvSpPr>
            <p:cNvPr id="39" name="Circle: Hollow 9">
              <a:extLst>
                <a:ext uri="{FF2B5EF4-FFF2-40B4-BE49-F238E27FC236}">
                  <a16:creationId xmlns:a16="http://schemas.microsoft.com/office/drawing/2014/main" xmlns="" id="{CD79C722-4648-3847-89A7-5130300989B8}"/>
                </a:ext>
              </a:extLst>
            </p:cNvPr>
            <p:cNvSpPr/>
            <p:nvPr/>
          </p:nvSpPr>
          <p:spPr>
            <a:xfrm>
              <a:off x="4227390" y="1639306"/>
              <a:ext cx="3701802" cy="3701798"/>
            </a:xfrm>
            <a:prstGeom prst="donut">
              <a:avLst>
                <a:gd name="adj" fmla="val 119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IN" sz="1350">
                <a:solidFill>
                  <a:srgbClr val="000000"/>
                </a:solidFill>
                <a:latin typeface="Arial" panose="020B0604020202020204"/>
              </a:endParaRPr>
            </a:p>
          </p:txBody>
        </p:sp>
        <p:sp>
          <p:nvSpPr>
            <p:cNvPr id="40" name="Circle: Hollow 12">
              <a:extLst>
                <a:ext uri="{FF2B5EF4-FFF2-40B4-BE49-F238E27FC236}">
                  <a16:creationId xmlns:a16="http://schemas.microsoft.com/office/drawing/2014/main" xmlns="" id="{5E775754-C37B-3349-B884-7226DF18ABFC}"/>
                </a:ext>
              </a:extLst>
            </p:cNvPr>
            <p:cNvSpPr/>
            <p:nvPr/>
          </p:nvSpPr>
          <p:spPr>
            <a:xfrm>
              <a:off x="4310030" y="1604303"/>
              <a:ext cx="3819862" cy="3819858"/>
            </a:xfrm>
            <a:prstGeom prst="donut">
              <a:avLst>
                <a:gd name="adj" fmla="val 119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IN" sz="1350">
                <a:solidFill>
                  <a:srgbClr val="000000"/>
                </a:solidFill>
                <a:latin typeface="Arial" panose="020B0604020202020204"/>
              </a:endParaRPr>
            </a:p>
          </p:txBody>
        </p:sp>
      </p:grpSp>
      <p:grpSp>
        <p:nvGrpSpPr>
          <p:cNvPr id="41" name="Group 40">
            <a:extLst>
              <a:ext uri="{FF2B5EF4-FFF2-40B4-BE49-F238E27FC236}">
                <a16:creationId xmlns:a16="http://schemas.microsoft.com/office/drawing/2014/main" xmlns="" id="{8A2B7CCB-0031-6B45-9181-C496348F283D}"/>
              </a:ext>
            </a:extLst>
          </p:cNvPr>
          <p:cNvGrpSpPr/>
          <p:nvPr/>
        </p:nvGrpSpPr>
        <p:grpSpPr>
          <a:xfrm>
            <a:off x="2450201" y="1899144"/>
            <a:ext cx="3440427" cy="3360425"/>
            <a:chOff x="3802382" y="1214714"/>
            <a:chExt cx="4587236" cy="4480566"/>
          </a:xfrm>
        </p:grpSpPr>
        <p:sp>
          <p:nvSpPr>
            <p:cNvPr id="42" name="Circle: Hollow 10">
              <a:extLst>
                <a:ext uri="{FF2B5EF4-FFF2-40B4-BE49-F238E27FC236}">
                  <a16:creationId xmlns:a16="http://schemas.microsoft.com/office/drawing/2014/main" xmlns="" id="{0F92B70A-D752-7D46-9DDE-A28BC01C8B8F}"/>
                </a:ext>
              </a:extLst>
            </p:cNvPr>
            <p:cNvSpPr/>
            <p:nvPr/>
          </p:nvSpPr>
          <p:spPr>
            <a:xfrm>
              <a:off x="3849604" y="1237911"/>
              <a:ext cx="4457373" cy="4457369"/>
            </a:xfrm>
            <a:prstGeom prst="donut">
              <a:avLst>
                <a:gd name="adj" fmla="val 983"/>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IN" sz="1350">
                <a:solidFill>
                  <a:srgbClr val="000000"/>
                </a:solidFill>
                <a:latin typeface="Arial" panose="020B0604020202020204"/>
              </a:endParaRPr>
            </a:p>
          </p:txBody>
        </p:sp>
        <p:sp>
          <p:nvSpPr>
            <p:cNvPr id="43" name="Circle: Hollow 13">
              <a:extLst>
                <a:ext uri="{FF2B5EF4-FFF2-40B4-BE49-F238E27FC236}">
                  <a16:creationId xmlns:a16="http://schemas.microsoft.com/office/drawing/2014/main" xmlns="" id="{CC9BC95A-7879-A74E-8FAA-D53A1508ABEB}"/>
                </a:ext>
              </a:extLst>
            </p:cNvPr>
            <p:cNvSpPr/>
            <p:nvPr/>
          </p:nvSpPr>
          <p:spPr>
            <a:xfrm>
              <a:off x="3802382" y="1214714"/>
              <a:ext cx="4185840" cy="4185836"/>
            </a:xfrm>
            <a:prstGeom prst="donut">
              <a:avLst>
                <a:gd name="adj" fmla="val 119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IN" sz="1350">
                <a:solidFill>
                  <a:srgbClr val="000000"/>
                </a:solidFill>
                <a:latin typeface="Arial" panose="020B0604020202020204"/>
              </a:endParaRPr>
            </a:p>
          </p:txBody>
        </p:sp>
        <p:sp>
          <p:nvSpPr>
            <p:cNvPr id="44" name="Circle: Hollow 14">
              <a:extLst>
                <a:ext uri="{FF2B5EF4-FFF2-40B4-BE49-F238E27FC236}">
                  <a16:creationId xmlns:a16="http://schemas.microsoft.com/office/drawing/2014/main" xmlns="" id="{10CCA3B1-8325-2640-9DE4-C2A88506CB2E}"/>
                </a:ext>
              </a:extLst>
            </p:cNvPr>
            <p:cNvSpPr/>
            <p:nvPr/>
          </p:nvSpPr>
          <p:spPr>
            <a:xfrm>
              <a:off x="4203778" y="1226519"/>
              <a:ext cx="4185840" cy="4185836"/>
            </a:xfrm>
            <a:prstGeom prst="donut">
              <a:avLst>
                <a:gd name="adj" fmla="val 119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IN" sz="1350">
                <a:solidFill>
                  <a:srgbClr val="000000"/>
                </a:solidFill>
                <a:latin typeface="Arial" panose="020B0604020202020204"/>
              </a:endParaRPr>
            </a:p>
          </p:txBody>
        </p:sp>
        <p:sp>
          <p:nvSpPr>
            <p:cNvPr id="45" name="Circle: Hollow 15">
              <a:extLst>
                <a:ext uri="{FF2B5EF4-FFF2-40B4-BE49-F238E27FC236}">
                  <a16:creationId xmlns:a16="http://schemas.microsoft.com/office/drawing/2014/main" xmlns="" id="{F77295B9-37FB-8942-BB3F-ECD559476449}"/>
                </a:ext>
              </a:extLst>
            </p:cNvPr>
            <p:cNvSpPr/>
            <p:nvPr/>
          </p:nvSpPr>
          <p:spPr>
            <a:xfrm>
              <a:off x="4168361" y="1427216"/>
              <a:ext cx="4185840" cy="4185836"/>
            </a:xfrm>
            <a:prstGeom prst="donut">
              <a:avLst>
                <a:gd name="adj" fmla="val 1199"/>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IN" sz="1350">
                <a:solidFill>
                  <a:srgbClr val="000000"/>
                </a:solidFill>
                <a:latin typeface="Arial" panose="020B0604020202020204"/>
              </a:endParaRPr>
            </a:p>
          </p:txBody>
        </p:sp>
      </p:grpSp>
      <p:sp>
        <p:nvSpPr>
          <p:cNvPr id="46" name="Oval 45">
            <a:extLst>
              <a:ext uri="{FF2B5EF4-FFF2-40B4-BE49-F238E27FC236}">
                <a16:creationId xmlns:a16="http://schemas.microsoft.com/office/drawing/2014/main" xmlns="" id="{9BD3F400-08B4-5845-91A0-86AF1613C72A}"/>
              </a:ext>
            </a:extLst>
          </p:cNvPr>
          <p:cNvSpPr/>
          <p:nvPr/>
        </p:nvSpPr>
        <p:spPr>
          <a:xfrm>
            <a:off x="2516788" y="5325435"/>
            <a:ext cx="3307254" cy="474194"/>
          </a:xfrm>
          <a:prstGeom prst="ellipse">
            <a:avLst/>
          </a:prstGeom>
          <a:gradFill flip="none" rotWithShape="1">
            <a:gsLst>
              <a:gs pos="0">
                <a:schemeClr val="tx1">
                  <a:lumMod val="65000"/>
                  <a:lumOff val="35000"/>
                  <a:alpha val="34000"/>
                </a:scheme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algn="ctr" defTabSz="685800">
              <a:defRPr/>
            </a:pPr>
            <a:endParaRPr lang="en-US" sz="1350" kern="0">
              <a:solidFill>
                <a:sysClr val="window" lastClr="FFFFFF"/>
              </a:solidFill>
              <a:latin typeface="Calibri"/>
            </a:endParaRPr>
          </a:p>
        </p:txBody>
      </p:sp>
      <p:grpSp>
        <p:nvGrpSpPr>
          <p:cNvPr id="47" name="Group 46">
            <a:extLst>
              <a:ext uri="{FF2B5EF4-FFF2-40B4-BE49-F238E27FC236}">
                <a16:creationId xmlns:a16="http://schemas.microsoft.com/office/drawing/2014/main" xmlns="" id="{8AE5D4F8-7D39-E443-9DD6-4761391B27F2}"/>
              </a:ext>
            </a:extLst>
          </p:cNvPr>
          <p:cNvGrpSpPr/>
          <p:nvPr/>
        </p:nvGrpSpPr>
        <p:grpSpPr>
          <a:xfrm>
            <a:off x="3046864" y="2494416"/>
            <a:ext cx="2207056" cy="2207056"/>
            <a:chOff x="4597932" y="2008410"/>
            <a:chExt cx="2942741" cy="2942741"/>
          </a:xfrm>
        </p:grpSpPr>
        <p:grpSp>
          <p:nvGrpSpPr>
            <p:cNvPr id="48" name="Group 47">
              <a:extLst>
                <a:ext uri="{FF2B5EF4-FFF2-40B4-BE49-F238E27FC236}">
                  <a16:creationId xmlns:a16="http://schemas.microsoft.com/office/drawing/2014/main" xmlns="" id="{8EA021F1-2F79-1246-B48B-34EF1C7739B6}"/>
                </a:ext>
              </a:extLst>
            </p:cNvPr>
            <p:cNvGrpSpPr/>
            <p:nvPr/>
          </p:nvGrpSpPr>
          <p:grpSpPr>
            <a:xfrm>
              <a:off x="4735037" y="2118160"/>
              <a:ext cx="2706446" cy="2706446"/>
              <a:chOff x="4735037" y="2118160"/>
              <a:chExt cx="2706446" cy="2706446"/>
            </a:xfrm>
          </p:grpSpPr>
          <p:sp>
            <p:nvSpPr>
              <p:cNvPr id="65" name="Circle: Hollow 2">
                <a:extLst>
                  <a:ext uri="{FF2B5EF4-FFF2-40B4-BE49-F238E27FC236}">
                    <a16:creationId xmlns:a16="http://schemas.microsoft.com/office/drawing/2014/main" xmlns="" id="{213C4254-F90F-AF4C-84DA-7EC232C98C7F}"/>
                  </a:ext>
                </a:extLst>
              </p:cNvPr>
              <p:cNvSpPr/>
              <p:nvPr/>
            </p:nvSpPr>
            <p:spPr>
              <a:xfrm>
                <a:off x="4797367" y="2209281"/>
                <a:ext cx="2561849" cy="2561849"/>
              </a:xfrm>
              <a:prstGeom prst="donut">
                <a:avLst>
                  <a:gd name="adj" fmla="val 151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IN" sz="1350">
                  <a:solidFill>
                    <a:srgbClr val="000000"/>
                  </a:solidFill>
                  <a:latin typeface="Arial" panose="020B0604020202020204"/>
                </a:endParaRPr>
              </a:p>
            </p:txBody>
          </p:sp>
          <p:sp>
            <p:nvSpPr>
              <p:cNvPr id="66" name="Circle: Hollow 16">
                <a:extLst>
                  <a:ext uri="{FF2B5EF4-FFF2-40B4-BE49-F238E27FC236}">
                    <a16:creationId xmlns:a16="http://schemas.microsoft.com/office/drawing/2014/main" xmlns="" id="{625502A0-19CC-F141-B9E9-6880577C6E6D}"/>
                  </a:ext>
                </a:extLst>
              </p:cNvPr>
              <p:cNvSpPr/>
              <p:nvPr/>
            </p:nvSpPr>
            <p:spPr>
              <a:xfrm>
                <a:off x="4735037" y="2123342"/>
                <a:ext cx="2686510" cy="2686508"/>
              </a:xfrm>
              <a:prstGeom prst="donut">
                <a:avLst>
                  <a:gd name="adj" fmla="val 151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IN" sz="1350">
                  <a:solidFill>
                    <a:srgbClr val="000000"/>
                  </a:solidFill>
                  <a:latin typeface="Arial" panose="020B0604020202020204"/>
                </a:endParaRPr>
              </a:p>
            </p:txBody>
          </p:sp>
          <p:sp>
            <p:nvSpPr>
              <p:cNvPr id="67" name="Block Arc 66">
                <a:extLst>
                  <a:ext uri="{FF2B5EF4-FFF2-40B4-BE49-F238E27FC236}">
                    <a16:creationId xmlns:a16="http://schemas.microsoft.com/office/drawing/2014/main" xmlns="" id="{6BD69294-0282-844F-BF5B-95CEE42D19AB}"/>
                  </a:ext>
                </a:extLst>
              </p:cNvPr>
              <p:cNvSpPr/>
              <p:nvPr/>
            </p:nvSpPr>
            <p:spPr>
              <a:xfrm>
                <a:off x="4735037" y="2118160"/>
                <a:ext cx="2706446" cy="2706446"/>
              </a:xfrm>
              <a:prstGeom prst="blockArc">
                <a:avLst>
                  <a:gd name="adj1" fmla="val 10800000"/>
                  <a:gd name="adj2" fmla="val 15161400"/>
                  <a:gd name="adj3" fmla="val 2328"/>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IN" sz="1350">
                  <a:solidFill>
                    <a:srgbClr val="000000"/>
                  </a:solidFill>
                  <a:latin typeface="Arial" panose="020B0604020202020204"/>
                </a:endParaRPr>
              </a:p>
            </p:txBody>
          </p:sp>
        </p:grpSp>
        <p:sp>
          <p:nvSpPr>
            <p:cNvPr id="49" name="Block Arc 48">
              <a:extLst>
                <a:ext uri="{FF2B5EF4-FFF2-40B4-BE49-F238E27FC236}">
                  <a16:creationId xmlns:a16="http://schemas.microsoft.com/office/drawing/2014/main" xmlns="" id="{B946E6FC-97CB-2342-89E9-9718E2BFA2C2}"/>
                </a:ext>
              </a:extLst>
            </p:cNvPr>
            <p:cNvSpPr/>
            <p:nvPr/>
          </p:nvSpPr>
          <p:spPr>
            <a:xfrm rot="9057702">
              <a:off x="4597932" y="2008410"/>
              <a:ext cx="2942741" cy="2942741"/>
            </a:xfrm>
            <a:prstGeom prst="blockArc">
              <a:avLst>
                <a:gd name="adj1" fmla="val 15189336"/>
                <a:gd name="adj2" fmla="val 20281184"/>
                <a:gd name="adj3" fmla="val 2373"/>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IN" sz="1350">
                <a:solidFill>
                  <a:srgbClr val="000000"/>
                </a:solidFill>
                <a:latin typeface="Arial" panose="020B0604020202020204"/>
              </a:endParaRPr>
            </a:p>
          </p:txBody>
        </p:sp>
      </p:grpSp>
      <p:sp>
        <p:nvSpPr>
          <p:cNvPr id="68" name="Block Arc 67">
            <a:extLst>
              <a:ext uri="{FF2B5EF4-FFF2-40B4-BE49-F238E27FC236}">
                <a16:creationId xmlns:a16="http://schemas.microsoft.com/office/drawing/2014/main" xmlns="" id="{B1B7AE39-B151-5349-8C9C-BE409AE1BB2F}"/>
              </a:ext>
            </a:extLst>
          </p:cNvPr>
          <p:cNvSpPr/>
          <p:nvPr/>
        </p:nvSpPr>
        <p:spPr>
          <a:xfrm rot="4769389">
            <a:off x="2741444" y="2118443"/>
            <a:ext cx="2800140" cy="2800140"/>
          </a:xfrm>
          <a:prstGeom prst="blockArc">
            <a:avLst>
              <a:gd name="adj1" fmla="val 8317139"/>
              <a:gd name="adj2" fmla="val 10918983"/>
              <a:gd name="adj3" fmla="val 217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IN" sz="1350" dirty="0">
              <a:solidFill>
                <a:srgbClr val="000000"/>
              </a:solidFill>
              <a:latin typeface="Arial" panose="020B0604020202020204"/>
            </a:endParaRPr>
          </a:p>
        </p:txBody>
      </p:sp>
      <p:cxnSp>
        <p:nvCxnSpPr>
          <p:cNvPr id="69" name="Elbow Connector 68">
            <a:extLst>
              <a:ext uri="{FF2B5EF4-FFF2-40B4-BE49-F238E27FC236}">
                <a16:creationId xmlns:a16="http://schemas.microsoft.com/office/drawing/2014/main" xmlns="" id="{7AAB4317-3B94-1945-A214-85EF60E9BE20}"/>
              </a:ext>
            </a:extLst>
          </p:cNvPr>
          <p:cNvCxnSpPr>
            <a:cxnSpLocks/>
          </p:cNvCxnSpPr>
          <p:nvPr/>
        </p:nvCxnSpPr>
        <p:spPr>
          <a:xfrm rot="10800000">
            <a:off x="1817695" y="1889735"/>
            <a:ext cx="1246864" cy="739415"/>
          </a:xfrm>
          <a:prstGeom prst="bentConnector3">
            <a:avLst>
              <a:gd name="adj1" fmla="val 28903"/>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xmlns="" id="{C56E8EB7-5F29-0041-940B-DD5889BBC824}"/>
              </a:ext>
            </a:extLst>
          </p:cNvPr>
          <p:cNvSpPr txBox="1"/>
          <p:nvPr/>
        </p:nvSpPr>
        <p:spPr>
          <a:xfrm>
            <a:off x="314818" y="1512404"/>
            <a:ext cx="3933146" cy="346249"/>
          </a:xfrm>
          <a:prstGeom prst="rect">
            <a:avLst/>
          </a:prstGeom>
          <a:noFill/>
        </p:spPr>
        <p:txBody>
          <a:bodyPr wrap="square" rtlCol="0" anchor="ctr">
            <a:spAutoFit/>
          </a:bodyPr>
          <a:lstStyle/>
          <a:p>
            <a:pPr algn="ctr" defTabSz="685800">
              <a:defRPr/>
            </a:pPr>
            <a:r>
              <a:rPr lang="en-US" sz="1650" b="1" dirty="0">
                <a:solidFill>
                  <a:srgbClr val="00A698"/>
                </a:solidFill>
                <a:latin typeface="Century Gothic" panose="020B0502020202020204" pitchFamily="34" charset="0"/>
              </a:rPr>
              <a:t>Evidence Driven </a:t>
            </a:r>
          </a:p>
        </p:txBody>
      </p:sp>
      <p:sp>
        <p:nvSpPr>
          <p:cNvPr id="71" name="Rectangle 70">
            <a:extLst>
              <a:ext uri="{FF2B5EF4-FFF2-40B4-BE49-F238E27FC236}">
                <a16:creationId xmlns:a16="http://schemas.microsoft.com/office/drawing/2014/main" xmlns="" id="{3701BF54-1D40-1C4D-9A51-AAAC7166019B}"/>
              </a:ext>
            </a:extLst>
          </p:cNvPr>
          <p:cNvSpPr/>
          <p:nvPr/>
        </p:nvSpPr>
        <p:spPr>
          <a:xfrm flipH="1">
            <a:off x="97304" y="1904435"/>
            <a:ext cx="2166766" cy="2031325"/>
          </a:xfrm>
          <a:prstGeom prst="rect">
            <a:avLst/>
          </a:prstGeom>
        </p:spPr>
        <p:txBody>
          <a:bodyPr wrap="square" anchor="ctr">
            <a:spAutoFit/>
          </a:bodyPr>
          <a:lstStyle/>
          <a:p>
            <a:pPr marL="137160" indent="-137160">
              <a:buFont typeface="Arial" panose="020B0604020202020204" pitchFamily="34" charset="0"/>
              <a:buChar char="›"/>
              <a:defRPr/>
            </a:pPr>
            <a:r>
              <a:rPr lang="en-US" sz="1050" dirty="0">
                <a:solidFill>
                  <a:srgbClr val="000000"/>
                </a:solidFill>
                <a:latin typeface="Century Gothic" panose="020B0502020202020204" pitchFamily="34" charset="0"/>
              </a:rPr>
              <a:t>Epidemiological analysis</a:t>
            </a:r>
          </a:p>
          <a:p>
            <a:pPr marL="137160" indent="-137160">
              <a:buFont typeface="Arial" panose="020B0604020202020204" pitchFamily="34" charset="0"/>
              <a:buChar char="›"/>
              <a:defRPr/>
            </a:pPr>
            <a:r>
              <a:rPr lang="en-US" sz="1050" dirty="0">
                <a:solidFill>
                  <a:srgbClr val="000000"/>
                </a:solidFill>
                <a:latin typeface="Century Gothic" panose="020B0502020202020204" pitchFamily="34" charset="0"/>
              </a:rPr>
              <a:t>Targeted interventions</a:t>
            </a:r>
          </a:p>
          <a:p>
            <a:pPr marL="137160" indent="-137160" defTabSz="685800">
              <a:buFont typeface="Arial" panose="020B0604020202020204" pitchFamily="34" charset="0"/>
              <a:buChar char="›"/>
              <a:defRPr/>
            </a:pPr>
            <a:r>
              <a:rPr lang="en-US" sz="1050" dirty="0">
                <a:solidFill>
                  <a:srgbClr val="000000"/>
                </a:solidFill>
                <a:latin typeface="Century Gothic" panose="020B0502020202020204" pitchFamily="34" charset="0"/>
              </a:rPr>
              <a:t>Mapping of cases &amp; contacts</a:t>
            </a:r>
          </a:p>
          <a:p>
            <a:pPr marL="137160" indent="-137160" defTabSz="685800">
              <a:buFont typeface="Arial" panose="020B0604020202020204" pitchFamily="34" charset="0"/>
              <a:buChar char="›"/>
              <a:defRPr/>
            </a:pPr>
            <a:r>
              <a:rPr lang="en-US" sz="1050" dirty="0">
                <a:solidFill>
                  <a:srgbClr val="000000"/>
                </a:solidFill>
                <a:latin typeface="Century Gothic" panose="020B0502020202020204" pitchFamily="34" charset="0"/>
              </a:rPr>
              <a:t>Vulnerability Index</a:t>
            </a:r>
          </a:p>
          <a:p>
            <a:pPr marL="137160" indent="-137160" defTabSz="685800">
              <a:buFont typeface="Arial" panose="020B0604020202020204" pitchFamily="34" charset="0"/>
              <a:buChar char="›"/>
              <a:defRPr/>
            </a:pPr>
            <a:r>
              <a:rPr lang="en-US" sz="1050" dirty="0">
                <a:solidFill>
                  <a:srgbClr val="000000"/>
                </a:solidFill>
                <a:latin typeface="Century Gothic" panose="020B0502020202020204" pitchFamily="34" charset="0"/>
              </a:rPr>
              <a:t>Movement Data</a:t>
            </a:r>
          </a:p>
          <a:p>
            <a:pPr marL="137160" indent="-137160" defTabSz="685800">
              <a:buFont typeface="Arial" panose="020B0604020202020204" pitchFamily="34" charset="0"/>
              <a:buChar char="›"/>
              <a:defRPr/>
            </a:pPr>
            <a:r>
              <a:rPr lang="en-US" sz="1050" dirty="0">
                <a:solidFill>
                  <a:srgbClr val="000000"/>
                </a:solidFill>
                <a:latin typeface="Century Gothic" panose="020B0502020202020204" pitchFamily="34" charset="0"/>
              </a:rPr>
              <a:t>Population Demography</a:t>
            </a:r>
          </a:p>
          <a:p>
            <a:pPr marL="137160" indent="-137160" defTabSz="685800">
              <a:buFont typeface="Arial" panose="020B0604020202020204" pitchFamily="34" charset="0"/>
              <a:buChar char="›"/>
              <a:defRPr/>
            </a:pPr>
            <a:r>
              <a:rPr lang="en-US" sz="1050" dirty="0">
                <a:solidFill>
                  <a:srgbClr val="000000"/>
                </a:solidFill>
                <a:latin typeface="Century Gothic" panose="020B0502020202020204" pitchFamily="34" charset="0"/>
              </a:rPr>
              <a:t>Impact of easing of lockdown and current shift</a:t>
            </a:r>
          </a:p>
          <a:p>
            <a:pPr marL="137160" indent="-137160">
              <a:buFont typeface="Arial" panose="020B0604020202020204" pitchFamily="34" charset="0"/>
              <a:buChar char="›"/>
              <a:defRPr/>
            </a:pPr>
            <a:r>
              <a:rPr lang="en-US" sz="1050" dirty="0">
                <a:solidFill>
                  <a:srgbClr val="000000"/>
                </a:solidFill>
                <a:latin typeface="Century Gothic" panose="020B0502020202020204" pitchFamily="34" charset="0"/>
              </a:rPr>
              <a:t>Rigorous analytics (GIS etc.)</a:t>
            </a:r>
          </a:p>
          <a:p>
            <a:pPr marL="137160" indent="-137160">
              <a:buFont typeface="Arial" panose="020B0604020202020204" pitchFamily="34" charset="0"/>
              <a:buChar char="›"/>
              <a:defRPr/>
            </a:pPr>
            <a:r>
              <a:rPr lang="en-US" sz="1050" dirty="0">
                <a:solidFill>
                  <a:srgbClr val="000000"/>
                </a:solidFill>
                <a:latin typeface="Century Gothic" panose="020B0502020202020204" pitchFamily="34" charset="0"/>
              </a:rPr>
              <a:t>Analysis of testing data</a:t>
            </a:r>
          </a:p>
          <a:p>
            <a:pPr marL="137160" indent="-137160">
              <a:buFont typeface="Arial" panose="020B0604020202020204" pitchFamily="34" charset="0"/>
              <a:buChar char="›"/>
              <a:defRPr/>
            </a:pPr>
            <a:r>
              <a:rPr lang="en-US" sz="1050" dirty="0">
                <a:solidFill>
                  <a:srgbClr val="000000"/>
                </a:solidFill>
                <a:latin typeface="Century Gothic" panose="020B0502020202020204" pitchFamily="34" charset="0"/>
              </a:rPr>
              <a:t>Mortality Surveillance</a:t>
            </a:r>
          </a:p>
        </p:txBody>
      </p:sp>
      <p:sp>
        <p:nvSpPr>
          <p:cNvPr id="72" name="Block Arc 71">
            <a:extLst>
              <a:ext uri="{FF2B5EF4-FFF2-40B4-BE49-F238E27FC236}">
                <a16:creationId xmlns:a16="http://schemas.microsoft.com/office/drawing/2014/main" xmlns="" id="{EBB31319-F580-4C44-AA8E-D60BFD951C54}"/>
              </a:ext>
            </a:extLst>
          </p:cNvPr>
          <p:cNvSpPr/>
          <p:nvPr/>
        </p:nvSpPr>
        <p:spPr>
          <a:xfrm rot="8971365">
            <a:off x="2770345" y="2197872"/>
            <a:ext cx="2800140" cy="2800140"/>
          </a:xfrm>
          <a:prstGeom prst="blockArc">
            <a:avLst>
              <a:gd name="adj1" fmla="val 8344118"/>
              <a:gd name="adj2" fmla="val 11482960"/>
              <a:gd name="adj3" fmla="val 21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IN" sz="1350">
              <a:solidFill>
                <a:srgbClr val="000000"/>
              </a:solidFill>
              <a:latin typeface="Arial" panose="020B0604020202020204"/>
            </a:endParaRPr>
          </a:p>
        </p:txBody>
      </p:sp>
      <p:cxnSp>
        <p:nvCxnSpPr>
          <p:cNvPr id="73" name="Elbow Connector 72">
            <a:extLst>
              <a:ext uri="{FF2B5EF4-FFF2-40B4-BE49-F238E27FC236}">
                <a16:creationId xmlns:a16="http://schemas.microsoft.com/office/drawing/2014/main" xmlns="" id="{8937AA1A-1CCE-1748-A41A-5BA770FF8D3D}"/>
              </a:ext>
            </a:extLst>
          </p:cNvPr>
          <p:cNvCxnSpPr>
            <a:cxnSpLocks/>
          </p:cNvCxnSpPr>
          <p:nvPr/>
        </p:nvCxnSpPr>
        <p:spPr>
          <a:xfrm rot="10800000" flipV="1">
            <a:off x="4598040" y="1990770"/>
            <a:ext cx="3304269" cy="307915"/>
          </a:xfrm>
          <a:prstGeom prst="bentConnector3">
            <a:avLst>
              <a:gd name="adj1" fmla="val 58606"/>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xmlns="" id="{78662B3A-F3F2-FC4D-90CD-E9298F704467}"/>
              </a:ext>
            </a:extLst>
          </p:cNvPr>
          <p:cNvSpPr txBox="1"/>
          <p:nvPr/>
        </p:nvSpPr>
        <p:spPr>
          <a:xfrm>
            <a:off x="5217458" y="1655078"/>
            <a:ext cx="3942438" cy="346249"/>
          </a:xfrm>
          <a:prstGeom prst="rect">
            <a:avLst/>
          </a:prstGeom>
          <a:noFill/>
        </p:spPr>
        <p:txBody>
          <a:bodyPr wrap="square" rtlCol="0" anchor="ctr">
            <a:spAutoFit/>
          </a:bodyPr>
          <a:lstStyle/>
          <a:p>
            <a:pPr algn="ctr" defTabSz="685800">
              <a:defRPr/>
            </a:pPr>
            <a:r>
              <a:rPr lang="en-US" sz="1650" b="1" dirty="0">
                <a:solidFill>
                  <a:srgbClr val="5FB2C3"/>
                </a:solidFill>
                <a:latin typeface="Century Gothic" panose="020B0502020202020204" pitchFamily="34" charset="0"/>
              </a:rPr>
              <a:t>Strategies and Implementation</a:t>
            </a:r>
          </a:p>
        </p:txBody>
      </p:sp>
      <p:sp>
        <p:nvSpPr>
          <p:cNvPr id="75" name="Rectangle 74">
            <a:extLst>
              <a:ext uri="{FF2B5EF4-FFF2-40B4-BE49-F238E27FC236}">
                <a16:creationId xmlns:a16="http://schemas.microsoft.com/office/drawing/2014/main" xmlns="" id="{F31C27C3-17B1-1747-A619-686A03627B04}"/>
              </a:ext>
            </a:extLst>
          </p:cNvPr>
          <p:cNvSpPr/>
          <p:nvPr/>
        </p:nvSpPr>
        <p:spPr>
          <a:xfrm flipH="1">
            <a:off x="6045471" y="2061580"/>
            <a:ext cx="2181341" cy="1696618"/>
          </a:xfrm>
          <a:prstGeom prst="rect">
            <a:avLst/>
          </a:prstGeom>
        </p:spPr>
        <p:txBody>
          <a:bodyPr wrap="square" anchor="ctr">
            <a:spAutoFit/>
          </a:bodyPr>
          <a:lstStyle/>
          <a:p>
            <a:pPr marL="137160" indent="-137160">
              <a:buFont typeface="Arial" panose="020B0604020202020204" pitchFamily="34" charset="0"/>
              <a:buChar char="›"/>
              <a:defRPr/>
            </a:pPr>
            <a:r>
              <a:rPr lang="en-US" sz="1200" dirty="0">
                <a:solidFill>
                  <a:srgbClr val="000000"/>
                </a:solidFill>
                <a:latin typeface="Century Gothic" panose="020B0502020202020204" pitchFamily="34" charset="0"/>
              </a:rPr>
              <a:t>Progression of Contact Tracing in the Free State</a:t>
            </a:r>
          </a:p>
          <a:p>
            <a:pPr marL="137160" indent="-137160">
              <a:buFont typeface="Arial" panose="020B0604020202020204" pitchFamily="34" charset="0"/>
              <a:buChar char="›"/>
              <a:defRPr/>
            </a:pPr>
            <a:r>
              <a:rPr lang="en-US" sz="1200" dirty="0">
                <a:solidFill>
                  <a:srgbClr val="000000"/>
                </a:solidFill>
                <a:latin typeface="Century Gothic" panose="020B0502020202020204" pitchFamily="34" charset="0"/>
              </a:rPr>
              <a:t>Origin and clustering</a:t>
            </a:r>
          </a:p>
          <a:p>
            <a:pPr marL="137160" indent="-137160">
              <a:buFont typeface="Arial" panose="020B0604020202020204" pitchFamily="34" charset="0"/>
              <a:buChar char="›"/>
              <a:defRPr/>
            </a:pPr>
            <a:r>
              <a:rPr lang="en-US" sz="1200" dirty="0">
                <a:solidFill>
                  <a:srgbClr val="000000"/>
                </a:solidFill>
                <a:latin typeface="Century Gothic" panose="020B0502020202020204" pitchFamily="34" charset="0"/>
              </a:rPr>
              <a:t>Intensive case finding</a:t>
            </a:r>
          </a:p>
          <a:p>
            <a:pPr marL="137160" indent="-137160" defTabSz="685800">
              <a:buFont typeface="Arial" panose="020B0604020202020204" pitchFamily="34" charset="0"/>
              <a:buChar char="›"/>
              <a:defRPr/>
            </a:pPr>
            <a:r>
              <a:rPr lang="en-US" sz="1125" dirty="0">
                <a:solidFill>
                  <a:srgbClr val="000000"/>
                </a:solidFill>
                <a:latin typeface="Century Gothic" panose="020B0502020202020204" pitchFamily="34" charset="0"/>
              </a:rPr>
              <a:t>Targeted approached in resource low environments</a:t>
            </a:r>
          </a:p>
          <a:p>
            <a:pPr marL="137160" indent="-137160" defTabSz="685800">
              <a:buFont typeface="Arial" panose="020B0604020202020204" pitchFamily="34" charset="0"/>
              <a:buChar char="›"/>
              <a:defRPr/>
            </a:pPr>
            <a:r>
              <a:rPr lang="en-US" sz="1125" dirty="0">
                <a:solidFill>
                  <a:srgbClr val="000000"/>
                </a:solidFill>
                <a:latin typeface="Century Gothic" panose="020B0502020202020204" pitchFamily="34" charset="0"/>
              </a:rPr>
              <a:t>Postmortem testing of corpses</a:t>
            </a:r>
          </a:p>
          <a:p>
            <a:pPr marL="137160" indent="-137160" defTabSz="685800">
              <a:buFont typeface="Arial" panose="020B0604020202020204" pitchFamily="34" charset="0"/>
              <a:buChar char="›"/>
              <a:defRPr/>
            </a:pPr>
            <a:r>
              <a:rPr lang="en-US" sz="1125" dirty="0">
                <a:solidFill>
                  <a:srgbClr val="000000"/>
                </a:solidFill>
                <a:latin typeface="Century Gothic" panose="020B0502020202020204" pitchFamily="34" charset="0"/>
              </a:rPr>
              <a:t>Refining testing strategies</a:t>
            </a:r>
          </a:p>
        </p:txBody>
      </p:sp>
      <p:sp>
        <p:nvSpPr>
          <p:cNvPr id="76" name="Block Arc 75">
            <a:extLst>
              <a:ext uri="{FF2B5EF4-FFF2-40B4-BE49-F238E27FC236}">
                <a16:creationId xmlns:a16="http://schemas.microsoft.com/office/drawing/2014/main" xmlns="" id="{28014F7B-B65F-2542-A4AF-D8DD7D71E0A3}"/>
              </a:ext>
            </a:extLst>
          </p:cNvPr>
          <p:cNvSpPr/>
          <p:nvPr/>
        </p:nvSpPr>
        <p:spPr>
          <a:xfrm rot="20977164">
            <a:off x="2792021" y="2187985"/>
            <a:ext cx="2800140" cy="2800140"/>
          </a:xfrm>
          <a:prstGeom prst="blockArc">
            <a:avLst>
              <a:gd name="adj1" fmla="val 8344118"/>
              <a:gd name="adj2" fmla="val 12196203"/>
              <a:gd name="adj3" fmla="val 179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IN" sz="1350">
              <a:solidFill>
                <a:srgbClr val="000000"/>
              </a:solidFill>
              <a:latin typeface="Arial" panose="020B0604020202020204"/>
            </a:endParaRPr>
          </a:p>
        </p:txBody>
      </p:sp>
      <p:cxnSp>
        <p:nvCxnSpPr>
          <p:cNvPr id="77" name="Elbow Connector 76">
            <a:extLst>
              <a:ext uri="{FF2B5EF4-FFF2-40B4-BE49-F238E27FC236}">
                <a16:creationId xmlns:a16="http://schemas.microsoft.com/office/drawing/2014/main" xmlns="" id="{E5F4C4A1-897F-6B4A-B0A6-85E5AB838FDB}"/>
              </a:ext>
            </a:extLst>
          </p:cNvPr>
          <p:cNvCxnSpPr>
            <a:cxnSpLocks/>
          </p:cNvCxnSpPr>
          <p:nvPr/>
        </p:nvCxnSpPr>
        <p:spPr>
          <a:xfrm rot="10800000" flipV="1">
            <a:off x="539042" y="4649926"/>
            <a:ext cx="2773907" cy="926730"/>
          </a:xfrm>
          <a:prstGeom prst="bentConnector3">
            <a:avLst>
              <a:gd name="adj1" fmla="val 15662"/>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sp>
        <p:nvSpPr>
          <p:cNvPr id="80" name="Block Arc 79">
            <a:extLst>
              <a:ext uri="{FF2B5EF4-FFF2-40B4-BE49-F238E27FC236}">
                <a16:creationId xmlns:a16="http://schemas.microsoft.com/office/drawing/2014/main" xmlns="" id="{32D18B9A-57C9-CD42-BFDC-0CF25C0DAD42}"/>
              </a:ext>
            </a:extLst>
          </p:cNvPr>
          <p:cNvSpPr/>
          <p:nvPr/>
        </p:nvSpPr>
        <p:spPr>
          <a:xfrm rot="14618551">
            <a:off x="2894305" y="2265302"/>
            <a:ext cx="2800140" cy="2800140"/>
          </a:xfrm>
          <a:prstGeom prst="blockArc">
            <a:avLst>
              <a:gd name="adj1" fmla="val 8317139"/>
              <a:gd name="adj2" fmla="val 10826210"/>
              <a:gd name="adj3" fmla="val 1835"/>
            </a:avLst>
          </a:prstGeom>
          <a:solidFill>
            <a:schemeClr val="bg2">
              <a:lumMod val="5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IN" sz="1350" dirty="0">
              <a:solidFill>
                <a:srgbClr val="000000"/>
              </a:solidFill>
              <a:latin typeface="Arial" panose="020B0604020202020204"/>
            </a:endParaRPr>
          </a:p>
        </p:txBody>
      </p:sp>
      <p:cxnSp>
        <p:nvCxnSpPr>
          <p:cNvPr id="81" name="Elbow Connector 80">
            <a:extLst>
              <a:ext uri="{FF2B5EF4-FFF2-40B4-BE49-F238E27FC236}">
                <a16:creationId xmlns:a16="http://schemas.microsoft.com/office/drawing/2014/main" xmlns="" id="{AE5AB7AB-1ACB-7542-8461-876E2FE872C4}"/>
              </a:ext>
            </a:extLst>
          </p:cNvPr>
          <p:cNvCxnSpPr>
            <a:cxnSpLocks/>
          </p:cNvCxnSpPr>
          <p:nvPr/>
        </p:nvCxnSpPr>
        <p:spPr>
          <a:xfrm rot="10800000">
            <a:off x="4878903" y="4898397"/>
            <a:ext cx="3327965" cy="389537"/>
          </a:xfrm>
          <a:prstGeom prst="bentConnector3">
            <a:avLst>
              <a:gd name="adj1" fmla="val 67592"/>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4" name="Title 2">
            <a:extLst>
              <a:ext uri="{FF2B5EF4-FFF2-40B4-BE49-F238E27FC236}">
                <a16:creationId xmlns:a16="http://schemas.microsoft.com/office/drawing/2014/main" xmlns="" id="{565F399D-6EEA-5B4A-B9EA-97C010419DB0}"/>
              </a:ext>
            </a:extLst>
          </p:cNvPr>
          <p:cNvSpPr txBox="1">
            <a:spLocks/>
          </p:cNvSpPr>
          <p:nvPr/>
        </p:nvSpPr>
        <p:spPr bwMode="auto">
          <a:xfrm>
            <a:off x="2573778" y="3354949"/>
            <a:ext cx="3232172" cy="546499"/>
          </a:xfrm>
          <a:prstGeom prst="rect">
            <a:avLst/>
          </a:prstGeom>
          <a:noFill/>
        </p:spPr>
        <p:txBody>
          <a:bodyPr anchor="ctr">
            <a:noAutofit/>
          </a:bodyPr>
          <a:lstStyle>
            <a:lvl1pPr algn="ctr" rtl="0" eaLnBrk="0" fontAlgn="base" hangingPunct="0">
              <a:spcBef>
                <a:spcPct val="0"/>
              </a:spcBef>
              <a:spcAft>
                <a:spcPct val="0"/>
              </a:spcAft>
              <a:defRPr lang="en-GB" altLang="en-US" sz="2000" b="1" i="0" kern="0" dirty="0" smtClean="0">
                <a:solidFill>
                  <a:schemeClr val="tx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a:lstStyle>
          <a:p>
            <a:r>
              <a:rPr lang="en-US" sz="2250" b="0" dirty="0"/>
              <a:t>Free State Strategy</a:t>
            </a:r>
            <a:endParaRPr lang="en-IN" sz="2250" b="0" dirty="0"/>
          </a:p>
        </p:txBody>
      </p:sp>
      <p:sp>
        <p:nvSpPr>
          <p:cNvPr id="85" name="TextBox 84">
            <a:extLst>
              <a:ext uri="{FF2B5EF4-FFF2-40B4-BE49-F238E27FC236}">
                <a16:creationId xmlns:a16="http://schemas.microsoft.com/office/drawing/2014/main" xmlns="" id="{124A4D10-B210-174F-9795-087361E4EBF6}"/>
              </a:ext>
            </a:extLst>
          </p:cNvPr>
          <p:cNvSpPr txBox="1"/>
          <p:nvPr/>
        </p:nvSpPr>
        <p:spPr>
          <a:xfrm>
            <a:off x="0" y="11798"/>
            <a:ext cx="9144000" cy="646331"/>
          </a:xfrm>
          <a:prstGeom prst="rect">
            <a:avLst/>
          </a:prstGeom>
          <a:solidFill>
            <a:srgbClr val="CC9B00"/>
          </a:solidFill>
        </p:spPr>
        <p:txBody>
          <a:bodyPr wrap="square" rtlCol="0">
            <a:spAutoFit/>
          </a:bodyPr>
          <a:lstStyle/>
          <a:p>
            <a:pPr algn="ctr"/>
            <a:r>
              <a:rPr lang="en-US" sz="3600" b="1" dirty="0">
                <a:solidFill>
                  <a:schemeClr val="bg1"/>
                </a:solidFill>
                <a:latin typeface="Verdana" panose="020B0604030504040204" pitchFamily="34" charset="0"/>
                <a:ea typeface="Verdana" panose="020B0604030504040204" pitchFamily="34" charset="0"/>
                <a:cs typeface="Verdana" panose="020B0604030504040204" pitchFamily="34" charset="0"/>
              </a:rPr>
              <a:t>Health Approach </a:t>
            </a:r>
          </a:p>
        </p:txBody>
      </p:sp>
      <p:sp>
        <p:nvSpPr>
          <p:cNvPr id="51" name="TextBox 50">
            <a:extLst>
              <a:ext uri="{FF2B5EF4-FFF2-40B4-BE49-F238E27FC236}">
                <a16:creationId xmlns:a16="http://schemas.microsoft.com/office/drawing/2014/main" xmlns="" id="{78662B3A-F3F2-FC4D-90CD-E9298F704467}"/>
              </a:ext>
            </a:extLst>
          </p:cNvPr>
          <p:cNvSpPr txBox="1"/>
          <p:nvPr/>
        </p:nvSpPr>
        <p:spPr>
          <a:xfrm>
            <a:off x="5732652" y="4883918"/>
            <a:ext cx="2954148" cy="346249"/>
          </a:xfrm>
          <a:prstGeom prst="rect">
            <a:avLst/>
          </a:prstGeom>
          <a:noFill/>
        </p:spPr>
        <p:txBody>
          <a:bodyPr wrap="square" rtlCol="0" anchor="ctr">
            <a:spAutoFit/>
          </a:bodyPr>
          <a:lstStyle/>
          <a:p>
            <a:pPr algn="ctr" defTabSz="685800">
              <a:defRPr/>
            </a:pPr>
            <a:r>
              <a:rPr lang="en-ZA" sz="1650" b="1" dirty="0">
                <a:solidFill>
                  <a:srgbClr val="5FB2C3"/>
                </a:solidFill>
                <a:latin typeface="Century Gothic" panose="020B0502020202020204" pitchFamily="34" charset="0"/>
              </a:rPr>
              <a:t>Organisational</a:t>
            </a:r>
            <a:r>
              <a:rPr lang="en-US" sz="1650" b="1" dirty="0">
                <a:solidFill>
                  <a:srgbClr val="5FB2C3"/>
                </a:solidFill>
                <a:latin typeface="Century Gothic" panose="020B0502020202020204" pitchFamily="34" charset="0"/>
              </a:rPr>
              <a:t> Structure</a:t>
            </a:r>
          </a:p>
        </p:txBody>
      </p:sp>
      <p:sp>
        <p:nvSpPr>
          <p:cNvPr id="52" name="Rectangle 51">
            <a:extLst>
              <a:ext uri="{FF2B5EF4-FFF2-40B4-BE49-F238E27FC236}">
                <a16:creationId xmlns:a16="http://schemas.microsoft.com/office/drawing/2014/main" xmlns="" id="{F31C27C3-17B1-1747-A619-686A03627B04}"/>
              </a:ext>
            </a:extLst>
          </p:cNvPr>
          <p:cNvSpPr/>
          <p:nvPr/>
        </p:nvSpPr>
        <p:spPr>
          <a:xfrm flipH="1">
            <a:off x="5965542" y="4511153"/>
            <a:ext cx="2721258" cy="438582"/>
          </a:xfrm>
          <a:prstGeom prst="rect">
            <a:avLst/>
          </a:prstGeom>
        </p:spPr>
        <p:txBody>
          <a:bodyPr wrap="square" anchor="ctr">
            <a:spAutoFit/>
          </a:bodyPr>
          <a:lstStyle/>
          <a:p>
            <a:pPr marL="137160" indent="-137160" defTabSz="685800">
              <a:buFont typeface="Arial" panose="020B0604020202020204" pitchFamily="34" charset="0"/>
              <a:buChar char="›"/>
              <a:defRPr/>
            </a:pPr>
            <a:r>
              <a:rPr lang="en-US" sz="1125" dirty="0">
                <a:solidFill>
                  <a:srgbClr val="000000"/>
                </a:solidFill>
                <a:latin typeface="Century Gothic" panose="020B0502020202020204" pitchFamily="34" charset="0"/>
              </a:rPr>
              <a:t>FSDOH Command Structure</a:t>
            </a:r>
          </a:p>
          <a:p>
            <a:pPr marL="137160" indent="-137160" defTabSz="685800">
              <a:buFont typeface="Arial" panose="020B0604020202020204" pitchFamily="34" charset="0"/>
              <a:buChar char="›"/>
              <a:defRPr/>
            </a:pPr>
            <a:r>
              <a:rPr lang="en-US" sz="1125" dirty="0">
                <a:solidFill>
                  <a:srgbClr val="000000"/>
                </a:solidFill>
                <a:latin typeface="Century Gothic" panose="020B0502020202020204" pitchFamily="34" charset="0"/>
              </a:rPr>
              <a:t>Health Systems reengineering </a:t>
            </a:r>
          </a:p>
        </p:txBody>
      </p:sp>
      <p:sp>
        <p:nvSpPr>
          <p:cNvPr id="53" name="TextBox 52">
            <a:extLst>
              <a:ext uri="{FF2B5EF4-FFF2-40B4-BE49-F238E27FC236}">
                <a16:creationId xmlns:a16="http://schemas.microsoft.com/office/drawing/2014/main" xmlns="" id="{78662B3A-F3F2-FC4D-90CD-E9298F704467}"/>
              </a:ext>
            </a:extLst>
          </p:cNvPr>
          <p:cNvSpPr txBox="1"/>
          <p:nvPr/>
        </p:nvSpPr>
        <p:spPr>
          <a:xfrm>
            <a:off x="306227" y="5265233"/>
            <a:ext cx="2954148" cy="346249"/>
          </a:xfrm>
          <a:prstGeom prst="rect">
            <a:avLst/>
          </a:prstGeom>
          <a:noFill/>
        </p:spPr>
        <p:txBody>
          <a:bodyPr wrap="square" rtlCol="0" anchor="ctr">
            <a:spAutoFit/>
          </a:bodyPr>
          <a:lstStyle/>
          <a:p>
            <a:pPr algn="ctr" defTabSz="685800">
              <a:defRPr/>
            </a:pPr>
            <a:r>
              <a:rPr lang="en-US" sz="1650" b="1" dirty="0">
                <a:solidFill>
                  <a:srgbClr val="5FB2C3"/>
                </a:solidFill>
                <a:latin typeface="Century Gothic" panose="020B0502020202020204" pitchFamily="34" charset="0"/>
              </a:rPr>
              <a:t>Data Management</a:t>
            </a:r>
          </a:p>
        </p:txBody>
      </p:sp>
      <p:sp>
        <p:nvSpPr>
          <p:cNvPr id="54" name="Rectangle 53">
            <a:extLst>
              <a:ext uri="{FF2B5EF4-FFF2-40B4-BE49-F238E27FC236}">
                <a16:creationId xmlns:a16="http://schemas.microsoft.com/office/drawing/2014/main" xmlns="" id="{F31C27C3-17B1-1747-A619-686A03627B04}"/>
              </a:ext>
            </a:extLst>
          </p:cNvPr>
          <p:cNvSpPr/>
          <p:nvPr/>
        </p:nvSpPr>
        <p:spPr>
          <a:xfrm flipH="1">
            <a:off x="483685" y="4516053"/>
            <a:ext cx="2181341" cy="784830"/>
          </a:xfrm>
          <a:prstGeom prst="rect">
            <a:avLst/>
          </a:prstGeom>
        </p:spPr>
        <p:txBody>
          <a:bodyPr wrap="square" anchor="ctr">
            <a:spAutoFit/>
          </a:bodyPr>
          <a:lstStyle/>
          <a:p>
            <a:pPr marL="137160" indent="-137160" defTabSz="685800">
              <a:buFont typeface="Arial" panose="020B0604020202020204" pitchFamily="34" charset="0"/>
              <a:buChar char="›"/>
              <a:defRPr/>
            </a:pPr>
            <a:r>
              <a:rPr lang="en-ZA" sz="1125" dirty="0">
                <a:solidFill>
                  <a:srgbClr val="000000"/>
                </a:solidFill>
                <a:latin typeface="Century Gothic" panose="020B0502020202020204" pitchFamily="34" charset="0"/>
              </a:rPr>
              <a:t>Centralised</a:t>
            </a:r>
            <a:r>
              <a:rPr lang="en-US" sz="1125" dirty="0">
                <a:solidFill>
                  <a:srgbClr val="000000"/>
                </a:solidFill>
                <a:latin typeface="Century Gothic" panose="020B0502020202020204" pitchFamily="34" charset="0"/>
              </a:rPr>
              <a:t> repository</a:t>
            </a:r>
          </a:p>
          <a:p>
            <a:pPr marL="137160" indent="-137160" defTabSz="685800">
              <a:buFont typeface="Arial" panose="020B0604020202020204" pitchFamily="34" charset="0"/>
              <a:buChar char="›"/>
              <a:defRPr/>
            </a:pPr>
            <a:r>
              <a:rPr lang="en-US" sz="1125" dirty="0">
                <a:solidFill>
                  <a:srgbClr val="000000"/>
                </a:solidFill>
                <a:latin typeface="Century Gothic" panose="020B0502020202020204" pitchFamily="34" charset="0"/>
              </a:rPr>
              <a:t>Data lake supported by processes</a:t>
            </a:r>
          </a:p>
          <a:p>
            <a:pPr marL="137160" indent="-137160" defTabSz="685800">
              <a:buFont typeface="Arial" panose="020B0604020202020204" pitchFamily="34" charset="0"/>
              <a:buChar char="›"/>
              <a:defRPr/>
            </a:pPr>
            <a:r>
              <a:rPr lang="en-US" sz="1125" dirty="0">
                <a:solidFill>
                  <a:srgbClr val="000000"/>
                </a:solidFill>
                <a:latin typeface="Century Gothic" panose="020B0502020202020204" pitchFamily="34" charset="0"/>
              </a:rPr>
              <a:t>Quality information</a:t>
            </a:r>
          </a:p>
        </p:txBody>
      </p:sp>
    </p:spTree>
    <p:extLst>
      <p:ext uri="{BB962C8B-B14F-4D97-AF65-F5344CB8AC3E}">
        <p14:creationId xmlns:p14="http://schemas.microsoft.com/office/powerpoint/2010/main" xmlns="" val="3454608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6000" fill="hold"/>
                                        <p:tgtEl>
                                          <p:spTgt spid="41"/>
                                        </p:tgtEl>
                                        <p:attrNameLst>
                                          <p:attrName>r</p:attrName>
                                        </p:attrNameLst>
                                      </p:cBhvr>
                                    </p:animRot>
                                  </p:childTnLst>
                                </p:cTn>
                              </p:par>
                              <p:par>
                                <p:cTn id="7" presetID="8" presetClass="emph" presetSubtype="0" fill="hold" nodeType="withEffect">
                                  <p:stCondLst>
                                    <p:cond delay="0"/>
                                  </p:stCondLst>
                                  <p:childTnLst>
                                    <p:animRot by="-21600000">
                                      <p:cBhvr>
                                        <p:cTn id="8" dur="6000" fill="hold"/>
                                        <p:tgtEl>
                                          <p:spTgt spid="36"/>
                                        </p:tgtEl>
                                        <p:attrNameLst>
                                          <p:attrName>r</p:attrName>
                                        </p:attrNameLst>
                                      </p:cBhvr>
                                    </p:animRot>
                                  </p:childTnLst>
                                </p:cTn>
                              </p:par>
                              <p:par>
                                <p:cTn id="9" presetID="8" presetClass="emph" presetSubtype="0" fill="hold" nodeType="withEffect">
                                  <p:stCondLst>
                                    <p:cond delay="0"/>
                                  </p:stCondLst>
                                  <p:childTnLst>
                                    <p:animRot by="21600000">
                                      <p:cBhvr>
                                        <p:cTn id="10" dur="6000" fill="hold"/>
                                        <p:tgtEl>
                                          <p:spTgt spid="47"/>
                                        </p:tgtEl>
                                        <p:attrNameLst>
                                          <p:attrName>r</p:attrName>
                                        </p:attrNameLst>
                                      </p:cBhvr>
                                    </p:animRot>
                                  </p:childTnLst>
                                </p:cTn>
                              </p:par>
                              <p:par>
                                <p:cTn id="11" presetID="22" presetClass="entr" presetSubtype="1" fill="hold" grpId="0" nodeType="withEffect">
                                  <p:stCondLst>
                                    <p:cond delay="0"/>
                                  </p:stCondLst>
                                  <p:childTnLst>
                                    <p:set>
                                      <p:cBhvr>
                                        <p:cTn id="12" dur="1" fill="hold">
                                          <p:stCondLst>
                                            <p:cond delay="0"/>
                                          </p:stCondLst>
                                        </p:cTn>
                                        <p:tgtEl>
                                          <p:spTgt spid="68"/>
                                        </p:tgtEl>
                                        <p:attrNameLst>
                                          <p:attrName>style.visibility</p:attrName>
                                        </p:attrNameLst>
                                      </p:cBhvr>
                                      <p:to>
                                        <p:strVal val="visible"/>
                                      </p:to>
                                    </p:set>
                                    <p:animEffect transition="in" filter="wipe(up)">
                                      <p:cBhvr>
                                        <p:cTn id="13" dur="500"/>
                                        <p:tgtEl>
                                          <p:spTgt spid="68"/>
                                        </p:tgtEl>
                                      </p:cBhvr>
                                    </p:animEffect>
                                  </p:childTnLst>
                                </p:cTn>
                              </p:par>
                              <p:par>
                                <p:cTn id="14" presetID="22" presetClass="entr" presetSubtype="2" fill="hold" nodeType="withEffect">
                                  <p:stCondLst>
                                    <p:cond delay="500"/>
                                  </p:stCondLst>
                                  <p:childTnLst>
                                    <p:set>
                                      <p:cBhvr>
                                        <p:cTn id="15" dur="1" fill="hold">
                                          <p:stCondLst>
                                            <p:cond delay="0"/>
                                          </p:stCondLst>
                                        </p:cTn>
                                        <p:tgtEl>
                                          <p:spTgt spid="69"/>
                                        </p:tgtEl>
                                        <p:attrNameLst>
                                          <p:attrName>style.visibility</p:attrName>
                                        </p:attrNameLst>
                                      </p:cBhvr>
                                      <p:to>
                                        <p:strVal val="visible"/>
                                      </p:to>
                                    </p:set>
                                    <p:animEffect transition="in" filter="wipe(right)">
                                      <p:cBhvr>
                                        <p:cTn id="16" dur="500"/>
                                        <p:tgtEl>
                                          <p:spTgt spid="69"/>
                                        </p:tgtEl>
                                      </p:cBhvr>
                                    </p:animEffect>
                                  </p:childTnLst>
                                </p:cTn>
                              </p:par>
                              <p:par>
                                <p:cTn id="17" presetID="12" presetClass="entr" presetSubtype="2" fill="hold" grpId="0" nodeType="withEffect">
                                  <p:stCondLst>
                                    <p:cond delay="500"/>
                                  </p:stCondLst>
                                  <p:childTnLst>
                                    <p:set>
                                      <p:cBhvr>
                                        <p:cTn id="18" dur="1" fill="hold">
                                          <p:stCondLst>
                                            <p:cond delay="0"/>
                                          </p:stCondLst>
                                        </p:cTn>
                                        <p:tgtEl>
                                          <p:spTgt spid="70"/>
                                        </p:tgtEl>
                                        <p:attrNameLst>
                                          <p:attrName>style.visibility</p:attrName>
                                        </p:attrNameLst>
                                      </p:cBhvr>
                                      <p:to>
                                        <p:strVal val="visible"/>
                                      </p:to>
                                    </p:set>
                                    <p:anim calcmode="lin" valueType="num">
                                      <p:cBhvr additive="base">
                                        <p:cTn id="19" dur="500"/>
                                        <p:tgtEl>
                                          <p:spTgt spid="70"/>
                                        </p:tgtEl>
                                        <p:attrNameLst>
                                          <p:attrName>ppt_x</p:attrName>
                                        </p:attrNameLst>
                                      </p:cBhvr>
                                      <p:tavLst>
                                        <p:tav tm="0">
                                          <p:val>
                                            <p:strVal val="#ppt_x+#ppt_w*1.125000"/>
                                          </p:val>
                                        </p:tav>
                                        <p:tav tm="100000">
                                          <p:val>
                                            <p:strVal val="#ppt_x"/>
                                          </p:val>
                                        </p:tav>
                                      </p:tavLst>
                                    </p:anim>
                                    <p:animEffect transition="in" filter="wipe(left)">
                                      <p:cBhvr>
                                        <p:cTn id="20" dur="500"/>
                                        <p:tgtEl>
                                          <p:spTgt spid="70"/>
                                        </p:tgtEl>
                                      </p:cBhvr>
                                    </p:animEffect>
                                  </p:childTnLst>
                                </p:cTn>
                              </p:par>
                              <p:par>
                                <p:cTn id="21" presetID="12" presetClass="entr" presetSubtype="1" fill="hold" grpId="0" nodeType="withEffect">
                                  <p:stCondLst>
                                    <p:cond delay="1000"/>
                                  </p:stCondLst>
                                  <p:childTnLst>
                                    <p:set>
                                      <p:cBhvr>
                                        <p:cTn id="22" dur="1" fill="hold">
                                          <p:stCondLst>
                                            <p:cond delay="0"/>
                                          </p:stCondLst>
                                        </p:cTn>
                                        <p:tgtEl>
                                          <p:spTgt spid="71"/>
                                        </p:tgtEl>
                                        <p:attrNameLst>
                                          <p:attrName>style.visibility</p:attrName>
                                        </p:attrNameLst>
                                      </p:cBhvr>
                                      <p:to>
                                        <p:strVal val="visible"/>
                                      </p:to>
                                    </p:set>
                                    <p:anim calcmode="lin" valueType="num">
                                      <p:cBhvr additive="base">
                                        <p:cTn id="23" dur="500"/>
                                        <p:tgtEl>
                                          <p:spTgt spid="71"/>
                                        </p:tgtEl>
                                        <p:attrNameLst>
                                          <p:attrName>ppt_y</p:attrName>
                                        </p:attrNameLst>
                                      </p:cBhvr>
                                      <p:tavLst>
                                        <p:tav tm="0">
                                          <p:val>
                                            <p:strVal val="#ppt_y-#ppt_h*1.125000"/>
                                          </p:val>
                                        </p:tav>
                                        <p:tav tm="100000">
                                          <p:val>
                                            <p:strVal val="#ppt_y"/>
                                          </p:val>
                                        </p:tav>
                                      </p:tavLst>
                                    </p:anim>
                                    <p:animEffect transition="in" filter="wipe(down)">
                                      <p:cBhvr>
                                        <p:cTn id="24" dur="500"/>
                                        <p:tgtEl>
                                          <p:spTgt spid="71"/>
                                        </p:tgtEl>
                                      </p:cBhvr>
                                    </p:animEffect>
                                  </p:childTnLst>
                                </p:cTn>
                              </p:par>
                              <p:par>
                                <p:cTn id="25" presetID="22" presetClass="entr" presetSubtype="4" fill="hold" grpId="0" nodeType="withEffect">
                                  <p:stCondLst>
                                    <p:cond delay="1500"/>
                                  </p:stCondLst>
                                  <p:childTnLst>
                                    <p:set>
                                      <p:cBhvr>
                                        <p:cTn id="26" dur="1" fill="hold">
                                          <p:stCondLst>
                                            <p:cond delay="0"/>
                                          </p:stCondLst>
                                        </p:cTn>
                                        <p:tgtEl>
                                          <p:spTgt spid="72"/>
                                        </p:tgtEl>
                                        <p:attrNameLst>
                                          <p:attrName>style.visibility</p:attrName>
                                        </p:attrNameLst>
                                      </p:cBhvr>
                                      <p:to>
                                        <p:strVal val="visible"/>
                                      </p:to>
                                    </p:set>
                                    <p:animEffect transition="in" filter="wipe(down)">
                                      <p:cBhvr>
                                        <p:cTn id="27" dur="500"/>
                                        <p:tgtEl>
                                          <p:spTgt spid="72"/>
                                        </p:tgtEl>
                                      </p:cBhvr>
                                    </p:animEffect>
                                  </p:childTnLst>
                                </p:cTn>
                              </p:par>
                              <p:par>
                                <p:cTn id="28" presetID="22" presetClass="entr" presetSubtype="8" fill="hold" nodeType="withEffect">
                                  <p:stCondLst>
                                    <p:cond delay="2000"/>
                                  </p:stCondLst>
                                  <p:childTnLst>
                                    <p:set>
                                      <p:cBhvr>
                                        <p:cTn id="29" dur="1" fill="hold">
                                          <p:stCondLst>
                                            <p:cond delay="0"/>
                                          </p:stCondLst>
                                        </p:cTn>
                                        <p:tgtEl>
                                          <p:spTgt spid="73"/>
                                        </p:tgtEl>
                                        <p:attrNameLst>
                                          <p:attrName>style.visibility</p:attrName>
                                        </p:attrNameLst>
                                      </p:cBhvr>
                                      <p:to>
                                        <p:strVal val="visible"/>
                                      </p:to>
                                    </p:set>
                                    <p:animEffect transition="in" filter="wipe(left)">
                                      <p:cBhvr>
                                        <p:cTn id="30" dur="500"/>
                                        <p:tgtEl>
                                          <p:spTgt spid="73"/>
                                        </p:tgtEl>
                                      </p:cBhvr>
                                    </p:animEffect>
                                  </p:childTnLst>
                                </p:cTn>
                              </p:par>
                              <p:par>
                                <p:cTn id="31" presetID="12" presetClass="entr" presetSubtype="8" fill="hold" grpId="0" nodeType="withEffect">
                                  <p:stCondLst>
                                    <p:cond delay="200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p:tgtEl>
                                          <p:spTgt spid="74"/>
                                        </p:tgtEl>
                                        <p:attrNameLst>
                                          <p:attrName>ppt_x</p:attrName>
                                        </p:attrNameLst>
                                      </p:cBhvr>
                                      <p:tavLst>
                                        <p:tav tm="0">
                                          <p:val>
                                            <p:strVal val="#ppt_x-#ppt_w*1.125000"/>
                                          </p:val>
                                        </p:tav>
                                        <p:tav tm="100000">
                                          <p:val>
                                            <p:strVal val="#ppt_x"/>
                                          </p:val>
                                        </p:tav>
                                      </p:tavLst>
                                    </p:anim>
                                    <p:animEffect transition="in" filter="wipe(right)">
                                      <p:cBhvr>
                                        <p:cTn id="34" dur="500"/>
                                        <p:tgtEl>
                                          <p:spTgt spid="74"/>
                                        </p:tgtEl>
                                      </p:cBhvr>
                                    </p:animEffect>
                                  </p:childTnLst>
                                </p:cTn>
                              </p:par>
                              <p:par>
                                <p:cTn id="35" presetID="12" presetClass="entr" presetSubtype="1" fill="hold" grpId="0" nodeType="withEffect">
                                  <p:stCondLst>
                                    <p:cond delay="2500"/>
                                  </p:stCondLst>
                                  <p:childTnLst>
                                    <p:set>
                                      <p:cBhvr>
                                        <p:cTn id="36" dur="1" fill="hold">
                                          <p:stCondLst>
                                            <p:cond delay="0"/>
                                          </p:stCondLst>
                                        </p:cTn>
                                        <p:tgtEl>
                                          <p:spTgt spid="75"/>
                                        </p:tgtEl>
                                        <p:attrNameLst>
                                          <p:attrName>style.visibility</p:attrName>
                                        </p:attrNameLst>
                                      </p:cBhvr>
                                      <p:to>
                                        <p:strVal val="visible"/>
                                      </p:to>
                                    </p:set>
                                    <p:anim calcmode="lin" valueType="num">
                                      <p:cBhvr additive="base">
                                        <p:cTn id="37" dur="500"/>
                                        <p:tgtEl>
                                          <p:spTgt spid="75"/>
                                        </p:tgtEl>
                                        <p:attrNameLst>
                                          <p:attrName>ppt_y</p:attrName>
                                        </p:attrNameLst>
                                      </p:cBhvr>
                                      <p:tavLst>
                                        <p:tav tm="0">
                                          <p:val>
                                            <p:strVal val="#ppt_y-#ppt_h*1.125000"/>
                                          </p:val>
                                        </p:tav>
                                        <p:tav tm="100000">
                                          <p:val>
                                            <p:strVal val="#ppt_y"/>
                                          </p:val>
                                        </p:tav>
                                      </p:tavLst>
                                    </p:anim>
                                    <p:animEffect transition="in" filter="wipe(down)">
                                      <p:cBhvr>
                                        <p:cTn id="38" dur="500"/>
                                        <p:tgtEl>
                                          <p:spTgt spid="75"/>
                                        </p:tgtEl>
                                      </p:cBhvr>
                                    </p:animEffect>
                                  </p:childTnLst>
                                </p:cTn>
                              </p:par>
                              <p:par>
                                <p:cTn id="39" presetID="22" presetClass="entr" presetSubtype="1" fill="hold" grpId="0" nodeType="withEffect">
                                  <p:stCondLst>
                                    <p:cond delay="3000"/>
                                  </p:stCondLst>
                                  <p:childTnLst>
                                    <p:set>
                                      <p:cBhvr>
                                        <p:cTn id="40" dur="1" fill="hold">
                                          <p:stCondLst>
                                            <p:cond delay="0"/>
                                          </p:stCondLst>
                                        </p:cTn>
                                        <p:tgtEl>
                                          <p:spTgt spid="76"/>
                                        </p:tgtEl>
                                        <p:attrNameLst>
                                          <p:attrName>style.visibility</p:attrName>
                                        </p:attrNameLst>
                                      </p:cBhvr>
                                      <p:to>
                                        <p:strVal val="visible"/>
                                      </p:to>
                                    </p:set>
                                    <p:animEffect transition="in" filter="wipe(up)">
                                      <p:cBhvr>
                                        <p:cTn id="41" dur="500"/>
                                        <p:tgtEl>
                                          <p:spTgt spid="76"/>
                                        </p:tgtEl>
                                      </p:cBhvr>
                                    </p:animEffect>
                                  </p:childTnLst>
                                </p:cTn>
                              </p:par>
                              <p:par>
                                <p:cTn id="42" presetID="22" presetClass="entr" presetSubtype="2" fill="hold" nodeType="withEffect">
                                  <p:stCondLst>
                                    <p:cond delay="3900"/>
                                  </p:stCondLst>
                                  <p:childTnLst>
                                    <p:set>
                                      <p:cBhvr>
                                        <p:cTn id="43" dur="1" fill="hold">
                                          <p:stCondLst>
                                            <p:cond delay="0"/>
                                          </p:stCondLst>
                                        </p:cTn>
                                        <p:tgtEl>
                                          <p:spTgt spid="77"/>
                                        </p:tgtEl>
                                        <p:attrNameLst>
                                          <p:attrName>style.visibility</p:attrName>
                                        </p:attrNameLst>
                                      </p:cBhvr>
                                      <p:to>
                                        <p:strVal val="visible"/>
                                      </p:to>
                                    </p:set>
                                    <p:animEffect transition="in" filter="wipe(right)">
                                      <p:cBhvr>
                                        <p:cTn id="44" dur="500"/>
                                        <p:tgtEl>
                                          <p:spTgt spid="77"/>
                                        </p:tgtEl>
                                      </p:cBhvr>
                                    </p:animEffect>
                                  </p:childTnLst>
                                </p:cTn>
                              </p:par>
                              <p:par>
                                <p:cTn id="45" presetID="22" presetClass="entr" presetSubtype="1" fill="hold" grpId="0" nodeType="withEffect">
                                  <p:stCondLst>
                                    <p:cond delay="4500"/>
                                  </p:stCondLst>
                                  <p:childTnLst>
                                    <p:set>
                                      <p:cBhvr>
                                        <p:cTn id="46" dur="1" fill="hold">
                                          <p:stCondLst>
                                            <p:cond delay="0"/>
                                          </p:stCondLst>
                                        </p:cTn>
                                        <p:tgtEl>
                                          <p:spTgt spid="80"/>
                                        </p:tgtEl>
                                        <p:attrNameLst>
                                          <p:attrName>style.visibility</p:attrName>
                                        </p:attrNameLst>
                                      </p:cBhvr>
                                      <p:to>
                                        <p:strVal val="visible"/>
                                      </p:to>
                                    </p:set>
                                    <p:animEffect transition="in" filter="wipe(up)">
                                      <p:cBhvr>
                                        <p:cTn id="47" dur="500"/>
                                        <p:tgtEl>
                                          <p:spTgt spid="80"/>
                                        </p:tgtEl>
                                      </p:cBhvr>
                                    </p:animEffect>
                                  </p:childTnLst>
                                </p:cTn>
                              </p:par>
                              <p:par>
                                <p:cTn id="48" presetID="22" presetClass="entr" presetSubtype="8" fill="hold" nodeType="withEffect">
                                  <p:stCondLst>
                                    <p:cond delay="5000"/>
                                  </p:stCondLst>
                                  <p:childTnLst>
                                    <p:set>
                                      <p:cBhvr>
                                        <p:cTn id="49" dur="1" fill="hold">
                                          <p:stCondLst>
                                            <p:cond delay="0"/>
                                          </p:stCondLst>
                                        </p:cTn>
                                        <p:tgtEl>
                                          <p:spTgt spid="81"/>
                                        </p:tgtEl>
                                        <p:attrNameLst>
                                          <p:attrName>style.visibility</p:attrName>
                                        </p:attrNameLst>
                                      </p:cBhvr>
                                      <p:to>
                                        <p:strVal val="visible"/>
                                      </p:to>
                                    </p:set>
                                    <p:animEffect transition="in" filter="wipe(left)">
                                      <p:cBhvr>
                                        <p:cTn id="50" dur="500"/>
                                        <p:tgtEl>
                                          <p:spTgt spid="81"/>
                                        </p:tgtEl>
                                      </p:cBhvr>
                                    </p:animEffect>
                                  </p:childTnLst>
                                </p:cTn>
                              </p:par>
                              <p:par>
                                <p:cTn id="51" presetID="12" presetClass="entr" presetSubtype="8" fill="hold" grpId="0" nodeType="withEffect">
                                  <p:stCondLst>
                                    <p:cond delay="2000"/>
                                  </p:stCondLst>
                                  <p:childTnLst>
                                    <p:set>
                                      <p:cBhvr>
                                        <p:cTn id="52" dur="1" fill="hold">
                                          <p:stCondLst>
                                            <p:cond delay="0"/>
                                          </p:stCondLst>
                                        </p:cTn>
                                        <p:tgtEl>
                                          <p:spTgt spid="51"/>
                                        </p:tgtEl>
                                        <p:attrNameLst>
                                          <p:attrName>style.visibility</p:attrName>
                                        </p:attrNameLst>
                                      </p:cBhvr>
                                      <p:to>
                                        <p:strVal val="visible"/>
                                      </p:to>
                                    </p:set>
                                    <p:anim calcmode="lin" valueType="num">
                                      <p:cBhvr additive="base">
                                        <p:cTn id="53" dur="500"/>
                                        <p:tgtEl>
                                          <p:spTgt spid="51"/>
                                        </p:tgtEl>
                                        <p:attrNameLst>
                                          <p:attrName>ppt_x</p:attrName>
                                        </p:attrNameLst>
                                      </p:cBhvr>
                                      <p:tavLst>
                                        <p:tav tm="0">
                                          <p:val>
                                            <p:strVal val="#ppt_x-#ppt_w*1.125000"/>
                                          </p:val>
                                        </p:tav>
                                        <p:tav tm="100000">
                                          <p:val>
                                            <p:strVal val="#ppt_x"/>
                                          </p:val>
                                        </p:tav>
                                      </p:tavLst>
                                    </p:anim>
                                    <p:animEffect transition="in" filter="wipe(right)">
                                      <p:cBhvr>
                                        <p:cTn id="54" dur="500"/>
                                        <p:tgtEl>
                                          <p:spTgt spid="51"/>
                                        </p:tgtEl>
                                      </p:cBhvr>
                                    </p:animEffect>
                                  </p:childTnLst>
                                </p:cTn>
                              </p:par>
                              <p:par>
                                <p:cTn id="55" presetID="12" presetClass="entr" presetSubtype="1" fill="hold" grpId="0" nodeType="withEffect">
                                  <p:stCondLst>
                                    <p:cond delay="250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p:tgtEl>
                                          <p:spTgt spid="52"/>
                                        </p:tgtEl>
                                        <p:attrNameLst>
                                          <p:attrName>ppt_y</p:attrName>
                                        </p:attrNameLst>
                                      </p:cBhvr>
                                      <p:tavLst>
                                        <p:tav tm="0">
                                          <p:val>
                                            <p:strVal val="#ppt_y-#ppt_h*1.125000"/>
                                          </p:val>
                                        </p:tav>
                                        <p:tav tm="100000">
                                          <p:val>
                                            <p:strVal val="#ppt_y"/>
                                          </p:val>
                                        </p:tav>
                                      </p:tavLst>
                                    </p:anim>
                                    <p:animEffect transition="in" filter="wipe(down)">
                                      <p:cBhvr>
                                        <p:cTn id="58" dur="500"/>
                                        <p:tgtEl>
                                          <p:spTgt spid="52"/>
                                        </p:tgtEl>
                                      </p:cBhvr>
                                    </p:animEffect>
                                  </p:childTnLst>
                                </p:cTn>
                              </p:par>
                              <p:par>
                                <p:cTn id="59" presetID="12" presetClass="entr" presetSubtype="8" fill="hold" grpId="0" nodeType="withEffect">
                                  <p:stCondLst>
                                    <p:cond delay="2000"/>
                                  </p:stCondLst>
                                  <p:childTnLst>
                                    <p:set>
                                      <p:cBhvr>
                                        <p:cTn id="60" dur="1" fill="hold">
                                          <p:stCondLst>
                                            <p:cond delay="0"/>
                                          </p:stCondLst>
                                        </p:cTn>
                                        <p:tgtEl>
                                          <p:spTgt spid="53"/>
                                        </p:tgtEl>
                                        <p:attrNameLst>
                                          <p:attrName>style.visibility</p:attrName>
                                        </p:attrNameLst>
                                      </p:cBhvr>
                                      <p:to>
                                        <p:strVal val="visible"/>
                                      </p:to>
                                    </p:set>
                                    <p:anim calcmode="lin" valueType="num">
                                      <p:cBhvr additive="base">
                                        <p:cTn id="61" dur="500"/>
                                        <p:tgtEl>
                                          <p:spTgt spid="53"/>
                                        </p:tgtEl>
                                        <p:attrNameLst>
                                          <p:attrName>ppt_x</p:attrName>
                                        </p:attrNameLst>
                                      </p:cBhvr>
                                      <p:tavLst>
                                        <p:tav tm="0">
                                          <p:val>
                                            <p:strVal val="#ppt_x-#ppt_w*1.125000"/>
                                          </p:val>
                                        </p:tav>
                                        <p:tav tm="100000">
                                          <p:val>
                                            <p:strVal val="#ppt_x"/>
                                          </p:val>
                                        </p:tav>
                                      </p:tavLst>
                                    </p:anim>
                                    <p:animEffect transition="in" filter="wipe(right)">
                                      <p:cBhvr>
                                        <p:cTn id="62" dur="500"/>
                                        <p:tgtEl>
                                          <p:spTgt spid="53"/>
                                        </p:tgtEl>
                                      </p:cBhvr>
                                    </p:animEffect>
                                  </p:childTnLst>
                                </p:cTn>
                              </p:par>
                              <p:par>
                                <p:cTn id="63" presetID="12" presetClass="entr" presetSubtype="1" fill="hold" grpId="0" nodeType="withEffect">
                                  <p:stCondLst>
                                    <p:cond delay="2500"/>
                                  </p:stCondLst>
                                  <p:childTnLst>
                                    <p:set>
                                      <p:cBhvr>
                                        <p:cTn id="64" dur="1" fill="hold">
                                          <p:stCondLst>
                                            <p:cond delay="0"/>
                                          </p:stCondLst>
                                        </p:cTn>
                                        <p:tgtEl>
                                          <p:spTgt spid="54"/>
                                        </p:tgtEl>
                                        <p:attrNameLst>
                                          <p:attrName>style.visibility</p:attrName>
                                        </p:attrNameLst>
                                      </p:cBhvr>
                                      <p:to>
                                        <p:strVal val="visible"/>
                                      </p:to>
                                    </p:set>
                                    <p:anim calcmode="lin" valueType="num">
                                      <p:cBhvr additive="base">
                                        <p:cTn id="65" dur="500"/>
                                        <p:tgtEl>
                                          <p:spTgt spid="54"/>
                                        </p:tgtEl>
                                        <p:attrNameLst>
                                          <p:attrName>ppt_y</p:attrName>
                                        </p:attrNameLst>
                                      </p:cBhvr>
                                      <p:tavLst>
                                        <p:tav tm="0">
                                          <p:val>
                                            <p:strVal val="#ppt_y-#ppt_h*1.125000"/>
                                          </p:val>
                                        </p:tav>
                                        <p:tav tm="100000">
                                          <p:val>
                                            <p:strVal val="#ppt_y"/>
                                          </p:val>
                                        </p:tav>
                                      </p:tavLst>
                                    </p:anim>
                                    <p:animEffect transition="in" filter="wipe(down)">
                                      <p:cBhvr>
                                        <p:cTn id="66"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70" grpId="0"/>
      <p:bldP spid="71" grpId="0"/>
      <p:bldP spid="72" grpId="0" animBg="1"/>
      <p:bldP spid="74" grpId="0"/>
      <p:bldP spid="75" grpId="0"/>
      <p:bldP spid="76" grpId="0" animBg="1"/>
      <p:bldP spid="80" grpId="0" animBg="1"/>
      <p:bldP spid="51" grpId="0"/>
      <p:bldP spid="52" grpId="0"/>
      <p:bldP spid="53" grpId="0"/>
      <p:bldP spid="5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052513"/>
          </a:xfrm>
          <a:solidFill>
            <a:srgbClr val="CC9B00"/>
          </a:solidFill>
        </p:spPr>
        <p:txBody>
          <a:bodyPr>
            <a:normAutofit/>
          </a:bodyPr>
          <a:lstStyle/>
          <a:p>
            <a:r>
              <a:rPr lang="en-ZA" sz="3600" b="1" dirty="0">
                <a:solidFill>
                  <a:schemeClr val="bg1"/>
                </a:solidFill>
              </a:rPr>
              <a:t>OVERALL STRATEGIC RESPONSE</a:t>
            </a:r>
          </a:p>
        </p:txBody>
      </p:sp>
      <p:sp>
        <p:nvSpPr>
          <p:cNvPr id="3" name="Content Placeholder 2"/>
          <p:cNvSpPr>
            <a:spLocks noGrp="1"/>
          </p:cNvSpPr>
          <p:nvPr>
            <p:ph idx="1"/>
          </p:nvPr>
        </p:nvSpPr>
        <p:spPr>
          <a:xfrm>
            <a:off x="0" y="1052515"/>
            <a:ext cx="9143999" cy="5303836"/>
          </a:xfrm>
        </p:spPr>
        <p:txBody>
          <a:bodyPr>
            <a:normAutofit fontScale="47500" lnSpcReduction="20000"/>
          </a:bodyPr>
          <a:lstStyle/>
          <a:p>
            <a:pPr algn="just">
              <a:lnSpc>
                <a:spcPct val="150000"/>
              </a:lnSpc>
            </a:pPr>
            <a:r>
              <a:rPr lang="en-ZA" sz="4200" dirty="0"/>
              <a:t>The thrust of the Department’s strategy to halt the transmission of SARS-CoV-2 in the Free State and mitigate the impact of COVID-19 on the health and wellbeing of the citizens of the Free State Province was focused on the following key priorities: </a:t>
            </a:r>
          </a:p>
          <a:p>
            <a:pPr lvl="1" algn="just">
              <a:lnSpc>
                <a:spcPct val="150000"/>
              </a:lnSpc>
            </a:pPr>
            <a:r>
              <a:rPr lang="en-ZA" sz="4200" dirty="0"/>
              <a:t>Strengthen the health sector coordination and governance for COVID-19 response in the FS </a:t>
            </a:r>
          </a:p>
          <a:p>
            <a:pPr lvl="1" algn="just">
              <a:lnSpc>
                <a:spcPct val="150000"/>
              </a:lnSpc>
            </a:pPr>
            <a:r>
              <a:rPr lang="en-ZA" sz="4200" dirty="0"/>
              <a:t>Strengthen health information and surveillance systems for COVID-19 at provincial level to monitor trends, guide policy actions and swift responses at local levels. </a:t>
            </a:r>
          </a:p>
          <a:p>
            <a:pPr lvl="1" algn="just">
              <a:lnSpc>
                <a:spcPct val="150000"/>
              </a:lnSpc>
            </a:pPr>
            <a:r>
              <a:rPr lang="en-ZA" sz="4200" dirty="0"/>
              <a:t>Ensure health system readiness against the epidemiological curve, including the enhanced capacity of facilities to mount effective COVID-19 response </a:t>
            </a:r>
          </a:p>
          <a:p>
            <a:pPr>
              <a:lnSpc>
                <a:spcPct val="150000"/>
              </a:lnSpc>
            </a:pPr>
            <a:endParaRPr lang="en-ZA" dirty="0"/>
          </a:p>
        </p:txBody>
      </p:sp>
      <p:sp>
        <p:nvSpPr>
          <p:cNvPr id="4" name="Slide Number Placeholder 3"/>
          <p:cNvSpPr>
            <a:spLocks noGrp="1"/>
          </p:cNvSpPr>
          <p:nvPr>
            <p:ph type="sldNum" sz="quarter" idx="12"/>
          </p:nvPr>
        </p:nvSpPr>
        <p:spPr/>
        <p:txBody>
          <a:bodyPr/>
          <a:lstStyle/>
          <a:p>
            <a:fld id="{AA2B397F-753F-4568-BB2C-85234F7F0F06}" type="slidenum">
              <a:rPr lang="en-GB" altLang="en-US" smtClean="0"/>
              <a:pPr/>
              <a:t>12</a:t>
            </a:fld>
            <a:endParaRPr lang="en-GB" altLang="en-US" dirty="0"/>
          </a:p>
        </p:txBody>
      </p:sp>
    </p:spTree>
    <p:extLst>
      <p:ext uri="{BB962C8B-B14F-4D97-AF65-F5344CB8AC3E}">
        <p14:creationId xmlns:p14="http://schemas.microsoft.com/office/powerpoint/2010/main" xmlns="" val="3770435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BE73EF-9C53-0946-861E-32D4207E3212}"/>
              </a:ext>
            </a:extLst>
          </p:cNvPr>
          <p:cNvSpPr>
            <a:spLocks noGrp="1"/>
          </p:cNvSpPr>
          <p:nvPr>
            <p:ph type="title"/>
          </p:nvPr>
        </p:nvSpPr>
        <p:spPr>
          <a:xfrm>
            <a:off x="0" y="0"/>
            <a:ext cx="9144000" cy="1143000"/>
          </a:xfrm>
          <a:solidFill>
            <a:srgbClr val="CC9B00"/>
          </a:solidFill>
        </p:spPr>
        <p:txBody>
          <a:bodyPr/>
          <a:lstStyle/>
          <a:p>
            <a:r>
              <a:rPr lang="en-ZA" sz="3600" b="1" dirty="0">
                <a:solidFill>
                  <a:schemeClr val="bg1"/>
                </a:solidFill>
              </a:rPr>
              <a:t>OVERALL</a:t>
            </a:r>
            <a:r>
              <a:rPr lang="en-ZA" dirty="0">
                <a:solidFill>
                  <a:schemeClr val="bg1"/>
                </a:solidFill>
              </a:rPr>
              <a:t> </a:t>
            </a:r>
            <a:r>
              <a:rPr lang="en-ZA" sz="3600" b="1" dirty="0">
                <a:solidFill>
                  <a:schemeClr val="bg1"/>
                </a:solidFill>
              </a:rPr>
              <a:t>STRATEGIC RESPONSE</a:t>
            </a:r>
            <a:endParaRPr lang="en-US" sz="3600" b="1" dirty="0">
              <a:solidFill>
                <a:schemeClr val="bg1"/>
              </a:solidFill>
            </a:endParaRPr>
          </a:p>
        </p:txBody>
      </p:sp>
      <p:sp>
        <p:nvSpPr>
          <p:cNvPr id="3" name="Content Placeholder 2">
            <a:extLst>
              <a:ext uri="{FF2B5EF4-FFF2-40B4-BE49-F238E27FC236}">
                <a16:creationId xmlns:a16="http://schemas.microsoft.com/office/drawing/2014/main" xmlns="" id="{8CF80DA4-7448-4F46-B268-7E25B9EAB10A}"/>
              </a:ext>
            </a:extLst>
          </p:cNvPr>
          <p:cNvSpPr>
            <a:spLocks noGrp="1"/>
          </p:cNvSpPr>
          <p:nvPr>
            <p:ph idx="1"/>
          </p:nvPr>
        </p:nvSpPr>
        <p:spPr>
          <a:xfrm>
            <a:off x="0" y="1143000"/>
            <a:ext cx="9144000" cy="4983163"/>
          </a:xfrm>
        </p:spPr>
        <p:txBody>
          <a:bodyPr>
            <a:normAutofit fontScale="70000" lnSpcReduction="20000"/>
          </a:bodyPr>
          <a:lstStyle/>
          <a:p>
            <a:pPr lvl="1" algn="just">
              <a:lnSpc>
                <a:spcPct val="150000"/>
              </a:lnSpc>
            </a:pPr>
            <a:r>
              <a:rPr lang="en-ZA" b="1" dirty="0"/>
              <a:t>Effectively engage the community and communicate the public health risks of COVID-19 and the related mitigation measures in various settings </a:t>
            </a:r>
          </a:p>
          <a:p>
            <a:pPr lvl="1" algn="just">
              <a:lnSpc>
                <a:spcPct val="150000"/>
              </a:lnSpc>
            </a:pPr>
            <a:r>
              <a:rPr lang="en-ZA" b="1" dirty="0"/>
              <a:t>Establish and/or reconfigure clear continuum of care pathways for COVID-19 response </a:t>
            </a:r>
          </a:p>
          <a:p>
            <a:pPr lvl="1" algn="just">
              <a:lnSpc>
                <a:spcPct val="150000"/>
              </a:lnSpc>
            </a:pPr>
            <a:r>
              <a:rPr lang="en-ZA" b="1" dirty="0"/>
              <a:t>Scale-up Infection Prevention and Control (IPC) measures as per national guidelines in isolation, treatment facilities and at public spaces and communities </a:t>
            </a:r>
          </a:p>
          <a:p>
            <a:pPr lvl="1" algn="just">
              <a:lnSpc>
                <a:spcPct val="150000"/>
              </a:lnSpc>
            </a:pPr>
            <a:r>
              <a:rPr lang="en-ZA" b="1" dirty="0"/>
              <a:t>Enhance screening capacity at key ports of entry and augment the environmental health </a:t>
            </a:r>
          </a:p>
          <a:p>
            <a:pPr lvl="1" algn="just">
              <a:lnSpc>
                <a:spcPct val="150000"/>
              </a:lnSpc>
            </a:pPr>
            <a:r>
              <a:rPr lang="en-ZA" b="1" dirty="0"/>
              <a:t>Departmental intersectoral collaboration with partners to support the COVID-19 response</a:t>
            </a:r>
            <a:endParaRPr lang="en-US" b="1" dirty="0"/>
          </a:p>
        </p:txBody>
      </p:sp>
      <p:sp>
        <p:nvSpPr>
          <p:cNvPr id="4" name="Slide Number Placeholder 3">
            <a:extLst>
              <a:ext uri="{FF2B5EF4-FFF2-40B4-BE49-F238E27FC236}">
                <a16:creationId xmlns:a16="http://schemas.microsoft.com/office/drawing/2014/main" xmlns="" id="{E7037DB7-5CCB-244F-A369-BE93B2B4555D}"/>
              </a:ext>
            </a:extLst>
          </p:cNvPr>
          <p:cNvSpPr>
            <a:spLocks noGrp="1"/>
          </p:cNvSpPr>
          <p:nvPr>
            <p:ph type="sldNum" sz="quarter" idx="12"/>
          </p:nvPr>
        </p:nvSpPr>
        <p:spPr/>
        <p:txBody>
          <a:bodyPr/>
          <a:lstStyle/>
          <a:p>
            <a:fld id="{AA2B397F-753F-4568-BB2C-85234F7F0F06}" type="slidenum">
              <a:rPr lang="en-GB" altLang="en-US" smtClean="0"/>
              <a:pPr/>
              <a:t>13</a:t>
            </a:fld>
            <a:endParaRPr lang="en-GB" altLang="en-US" dirty="0"/>
          </a:p>
        </p:txBody>
      </p:sp>
    </p:spTree>
    <p:extLst>
      <p:ext uri="{BB962C8B-B14F-4D97-AF65-F5344CB8AC3E}">
        <p14:creationId xmlns:p14="http://schemas.microsoft.com/office/powerpoint/2010/main" xmlns="" val="2673625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0"/>
            <a:ext cx="9144000" cy="6858000"/>
          </a:xfrm>
          <a:prstGeom prst="rect">
            <a:avLst/>
          </a:prstGeom>
          <a:noFill/>
        </p:spPr>
      </p:pic>
    </p:spTree>
    <p:extLst>
      <p:ext uri="{BB962C8B-B14F-4D97-AF65-F5344CB8AC3E}">
        <p14:creationId xmlns:p14="http://schemas.microsoft.com/office/powerpoint/2010/main" xmlns="" val="1885408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F966A5-A3C3-4AE7-83AC-5DB59EBD4076}"/>
              </a:ext>
            </a:extLst>
          </p:cNvPr>
          <p:cNvSpPr>
            <a:spLocks noGrp="1"/>
          </p:cNvSpPr>
          <p:nvPr>
            <p:ph type="title"/>
          </p:nvPr>
        </p:nvSpPr>
        <p:spPr>
          <a:xfrm>
            <a:off x="0" y="0"/>
            <a:ext cx="9144000" cy="786384"/>
          </a:xfrm>
          <a:solidFill>
            <a:srgbClr val="CC9B00"/>
          </a:solidFill>
        </p:spPr>
        <p:txBody>
          <a:bodyPr>
            <a:noAutofit/>
          </a:bodyPr>
          <a:lstStyle/>
          <a:p>
            <a:r>
              <a:rPr lang="en-US" sz="3600" b="1" dirty="0">
                <a:solidFill>
                  <a:schemeClr val="bg1"/>
                </a:solidFill>
              </a:rPr>
              <a:t>PROVINCIAL HIGHLIGHTS</a:t>
            </a:r>
          </a:p>
        </p:txBody>
      </p:sp>
      <p:sp>
        <p:nvSpPr>
          <p:cNvPr id="5" name="Content Placeholder 4"/>
          <p:cNvSpPr>
            <a:spLocks noGrp="1"/>
          </p:cNvSpPr>
          <p:nvPr>
            <p:ph idx="1"/>
          </p:nvPr>
        </p:nvSpPr>
        <p:spPr>
          <a:xfrm>
            <a:off x="0" y="786384"/>
            <a:ext cx="9144000" cy="4412178"/>
          </a:xfrm>
        </p:spPr>
        <p:txBody>
          <a:bodyPr>
            <a:noAutofit/>
          </a:bodyPr>
          <a:lstStyle/>
          <a:p>
            <a:pPr marL="0" indent="0">
              <a:buNone/>
            </a:pPr>
            <a:r>
              <a:rPr lang="en-US" sz="1800" b="1" dirty="0"/>
              <a:t>New Cases:</a:t>
            </a:r>
          </a:p>
          <a:p>
            <a:pPr lvl="1">
              <a:lnSpc>
                <a:spcPct val="100000"/>
              </a:lnSpc>
            </a:pPr>
            <a:r>
              <a:rPr lang="en-US" sz="1800" dirty="0"/>
              <a:t>There are </a:t>
            </a:r>
            <a:r>
              <a:rPr lang="en-US" sz="1800" b="1" dirty="0"/>
              <a:t>485 </a:t>
            </a:r>
            <a:r>
              <a:rPr lang="en-US" sz="1800" dirty="0"/>
              <a:t>new cases: </a:t>
            </a:r>
          </a:p>
          <a:p>
            <a:pPr lvl="1">
              <a:lnSpc>
                <a:spcPct val="100000"/>
              </a:lnSpc>
            </a:pPr>
            <a:r>
              <a:rPr lang="en-US" sz="1800" b="1" dirty="0"/>
              <a:t>229 </a:t>
            </a:r>
            <a:r>
              <a:rPr lang="en-US" sz="1800" dirty="0"/>
              <a:t>in </a:t>
            </a:r>
            <a:r>
              <a:rPr lang="en-US" sz="1800" dirty="0" err="1"/>
              <a:t>Mangaung</a:t>
            </a:r>
            <a:r>
              <a:rPr lang="en-US" sz="1800" dirty="0"/>
              <a:t> Metro, </a:t>
            </a:r>
            <a:r>
              <a:rPr lang="en-US" sz="1800" b="1" dirty="0"/>
              <a:t>48 </a:t>
            </a:r>
            <a:r>
              <a:rPr lang="en-US" sz="1800" dirty="0"/>
              <a:t>in </a:t>
            </a:r>
            <a:r>
              <a:rPr lang="en-US" sz="1800" dirty="0" err="1"/>
              <a:t>Fezile</a:t>
            </a:r>
            <a:r>
              <a:rPr lang="en-US" sz="1800" dirty="0"/>
              <a:t> </a:t>
            </a:r>
            <a:r>
              <a:rPr lang="en-US" sz="1800" dirty="0" err="1"/>
              <a:t>Dabi</a:t>
            </a:r>
            <a:r>
              <a:rPr lang="en-US" sz="1800" dirty="0"/>
              <a:t>, </a:t>
            </a:r>
            <a:r>
              <a:rPr lang="en-US" sz="1800" b="1" dirty="0"/>
              <a:t>72 </a:t>
            </a:r>
            <a:r>
              <a:rPr lang="en-US" sz="1800" dirty="0"/>
              <a:t>Thabo </a:t>
            </a:r>
            <a:r>
              <a:rPr lang="en-US" sz="1800" dirty="0" err="1"/>
              <a:t>Mofutsanyana</a:t>
            </a:r>
            <a:r>
              <a:rPr lang="en-US" sz="1800" dirty="0"/>
              <a:t>, </a:t>
            </a:r>
            <a:r>
              <a:rPr lang="en-US" sz="1800" b="1" dirty="0"/>
              <a:t>110 </a:t>
            </a:r>
            <a:r>
              <a:rPr lang="en-US" sz="1800" dirty="0"/>
              <a:t>in Lejweleputswa, </a:t>
            </a:r>
            <a:r>
              <a:rPr lang="en-US" sz="1800" b="1" dirty="0"/>
              <a:t>26 </a:t>
            </a:r>
            <a:r>
              <a:rPr lang="en-US" sz="1800" dirty="0"/>
              <a:t>in Xhariep </a:t>
            </a:r>
            <a:endParaRPr lang="en-ZA" sz="1800" dirty="0"/>
          </a:p>
          <a:p>
            <a:pPr marL="0" indent="0">
              <a:buNone/>
            </a:pPr>
            <a:r>
              <a:rPr lang="en-US" sz="1800" b="1" dirty="0"/>
              <a:t>Total confirmed COVID-19 cases:</a:t>
            </a:r>
          </a:p>
          <a:p>
            <a:pPr lvl="1">
              <a:lnSpc>
                <a:spcPct val="100000"/>
              </a:lnSpc>
            </a:pPr>
            <a:r>
              <a:rPr lang="en-US" sz="1800" b="1" dirty="0"/>
              <a:t>34,621</a:t>
            </a:r>
            <a:r>
              <a:rPr lang="en-US" sz="1800" dirty="0"/>
              <a:t> with </a:t>
            </a:r>
          </a:p>
          <a:p>
            <a:pPr lvl="1">
              <a:lnSpc>
                <a:spcPct val="100000"/>
              </a:lnSpc>
            </a:pPr>
            <a:r>
              <a:rPr lang="en-US" sz="1800" b="1" dirty="0"/>
              <a:t>20,678 (60%)</a:t>
            </a:r>
            <a:r>
              <a:rPr lang="en-US" sz="1800" dirty="0"/>
              <a:t> recoveries</a:t>
            </a:r>
          </a:p>
          <a:p>
            <a:pPr lvl="1">
              <a:lnSpc>
                <a:spcPct val="100000"/>
              </a:lnSpc>
            </a:pPr>
            <a:r>
              <a:rPr lang="en-US" sz="1800" dirty="0"/>
              <a:t>Highest number of infections are </a:t>
            </a:r>
            <a:r>
              <a:rPr lang="en-US" sz="1800" b="1" dirty="0"/>
              <a:t>between ages 50-59 years</a:t>
            </a:r>
          </a:p>
          <a:p>
            <a:pPr lvl="1">
              <a:lnSpc>
                <a:spcPct val="100000"/>
              </a:lnSpc>
            </a:pPr>
            <a:r>
              <a:rPr lang="en-US" sz="1800" dirty="0">
                <a:solidFill>
                  <a:srgbClr val="000000"/>
                </a:solidFill>
              </a:rPr>
              <a:t>Although more females are infected (</a:t>
            </a:r>
            <a:r>
              <a:rPr lang="en-ZA" sz="1800" dirty="0">
                <a:solidFill>
                  <a:srgbClr val="000000"/>
                </a:solidFill>
              </a:rPr>
              <a:t>61%; 20868/34436</a:t>
            </a:r>
            <a:r>
              <a:rPr lang="en-US" sz="1800" dirty="0">
                <a:solidFill>
                  <a:srgbClr val="000000"/>
                </a:solidFill>
              </a:rPr>
              <a:t>),</a:t>
            </a:r>
            <a:endParaRPr lang="en-ZA" sz="1800" dirty="0"/>
          </a:p>
          <a:p>
            <a:pPr lvl="1">
              <a:lnSpc>
                <a:spcPct val="100000"/>
              </a:lnSpc>
            </a:pPr>
            <a:r>
              <a:rPr lang="en-US" sz="1800" dirty="0"/>
              <a:t>The prevalence among the &lt;20 years is 10.8% (3745/34621) </a:t>
            </a:r>
            <a:endParaRPr lang="en-ZA" sz="1800" dirty="0"/>
          </a:p>
          <a:p>
            <a:pPr marL="0" indent="0">
              <a:buNone/>
            </a:pPr>
            <a:r>
              <a:rPr lang="en-US" sz="1800" b="1" dirty="0"/>
              <a:t>Total Deaths:</a:t>
            </a:r>
          </a:p>
          <a:p>
            <a:pPr lvl="1">
              <a:lnSpc>
                <a:spcPct val="100000"/>
              </a:lnSpc>
            </a:pPr>
            <a:r>
              <a:rPr lang="en-US" sz="1800" b="1" dirty="0"/>
              <a:t>596 </a:t>
            </a:r>
            <a:r>
              <a:rPr lang="en-US" sz="1800" dirty="0"/>
              <a:t>deaths reported</a:t>
            </a:r>
          </a:p>
          <a:p>
            <a:pPr lvl="1">
              <a:lnSpc>
                <a:spcPct val="100000"/>
              </a:lnSpc>
            </a:pPr>
            <a:r>
              <a:rPr lang="en-US" sz="1800" dirty="0"/>
              <a:t>Highest number reported in </a:t>
            </a:r>
            <a:r>
              <a:rPr lang="en-ZA" sz="1800" dirty="0"/>
              <a:t>Lejweleputswa</a:t>
            </a:r>
            <a:r>
              <a:rPr lang="en-US" sz="1800" dirty="0"/>
              <a:t> District. </a:t>
            </a:r>
          </a:p>
          <a:p>
            <a:pPr lvl="1">
              <a:lnSpc>
                <a:spcPct val="100000"/>
              </a:lnSpc>
            </a:pPr>
            <a:r>
              <a:rPr lang="en-US" sz="1800" dirty="0"/>
              <a:t>The provincial </a:t>
            </a:r>
            <a:r>
              <a:rPr lang="en-US" sz="1800" b="1" dirty="0"/>
              <a:t>case fatality rate is 1.7%</a:t>
            </a:r>
            <a:endParaRPr lang="en-ZA" sz="1800" b="1" dirty="0"/>
          </a:p>
          <a:p>
            <a:pPr lvl="1">
              <a:lnSpc>
                <a:spcPct val="100000"/>
              </a:lnSpc>
            </a:pPr>
            <a:r>
              <a:rPr lang="en-US" sz="1800" dirty="0"/>
              <a:t>more proportion of deaths are recorded among males (51%; 302/596)</a:t>
            </a:r>
          </a:p>
          <a:p>
            <a:pPr lvl="1">
              <a:lnSpc>
                <a:spcPct val="100000"/>
              </a:lnSpc>
            </a:pPr>
            <a:r>
              <a:rPr lang="en-US" sz="1800" dirty="0"/>
              <a:t>Highest number of deaths reported are between </a:t>
            </a:r>
            <a:r>
              <a:rPr lang="en-US" sz="1800" b="1" dirty="0"/>
              <a:t>55-64years</a:t>
            </a:r>
          </a:p>
        </p:txBody>
      </p:sp>
    </p:spTree>
    <p:extLst>
      <p:ext uri="{BB962C8B-B14F-4D97-AF65-F5344CB8AC3E}">
        <p14:creationId xmlns:p14="http://schemas.microsoft.com/office/powerpoint/2010/main" xmlns="" val="3415792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F966A5-A3C3-4AE7-83AC-5DB59EBD4076}"/>
              </a:ext>
            </a:extLst>
          </p:cNvPr>
          <p:cNvSpPr>
            <a:spLocks noGrp="1"/>
          </p:cNvSpPr>
          <p:nvPr>
            <p:ph type="title"/>
          </p:nvPr>
        </p:nvSpPr>
        <p:spPr>
          <a:xfrm>
            <a:off x="0" y="0"/>
            <a:ext cx="9144000" cy="950976"/>
          </a:xfrm>
          <a:solidFill>
            <a:srgbClr val="CC9B00"/>
          </a:solidFill>
        </p:spPr>
        <p:txBody>
          <a:bodyPr>
            <a:normAutofit/>
          </a:bodyPr>
          <a:lstStyle/>
          <a:p>
            <a:r>
              <a:rPr lang="en-US" altLang="en-US" sz="3600" b="1" dirty="0">
                <a:solidFill>
                  <a:schemeClr val="bg1"/>
                </a:solidFill>
              </a:rPr>
              <a:t>EPICURVE</a:t>
            </a:r>
            <a:endParaRPr lang="en-US" sz="3600" b="1" dirty="0">
              <a:solidFill>
                <a:schemeClr val="bg1"/>
              </a:solidFill>
            </a:endParaRPr>
          </a:p>
        </p:txBody>
      </p:sp>
      <p:pic>
        <p:nvPicPr>
          <p:cNvPr id="7" name="Picture 6"/>
          <p:cNvPicPr/>
          <p:nvPr/>
        </p:nvPicPr>
        <p:blipFill>
          <a:blip r:embed="rId2">
            <a:extLst>
              <a:ext uri="{28A0092B-C50C-407E-A947-70E740481C1C}">
                <a14:useLocalDpi xmlns:a14="http://schemas.microsoft.com/office/drawing/2010/main" xmlns="" val="0"/>
              </a:ext>
            </a:extLst>
          </a:blip>
          <a:srcRect/>
          <a:stretch>
            <a:fillRect/>
          </a:stretch>
        </p:blipFill>
        <p:spPr bwMode="auto">
          <a:xfrm>
            <a:off x="0" y="950976"/>
            <a:ext cx="9144000" cy="4882895"/>
          </a:xfrm>
          <a:prstGeom prst="rect">
            <a:avLst/>
          </a:prstGeom>
          <a:noFill/>
        </p:spPr>
      </p:pic>
      <p:sp>
        <p:nvSpPr>
          <p:cNvPr id="4" name="Rectangle 3"/>
          <p:cNvSpPr/>
          <p:nvPr/>
        </p:nvSpPr>
        <p:spPr bwMode="auto">
          <a:xfrm>
            <a:off x="7110282" y="1813123"/>
            <a:ext cx="864096" cy="211721"/>
          </a:xfrm>
          <a:prstGeom prst="rect">
            <a:avLst/>
          </a:prstGeom>
          <a:noFill/>
          <a:ln w="9525" cap="flat" cmpd="sng" algn="ctr">
            <a:solidFill>
              <a:schemeClr val="tx1"/>
            </a:solidFill>
            <a:prstDash val="solid"/>
            <a:round/>
            <a:headEnd type="none" w="med" len="med"/>
            <a:tailEnd type="none" w="med" len="med"/>
          </a:ln>
          <a:effectLst/>
        </p:spPr>
        <p:txBody>
          <a:bodyPr vert="horz" wrap="none" lIns="68580" tIns="34290" rIns="68580" bIns="34290" numCol="1" rtlCol="0" anchor="t" anchorCtr="0" compatLnSpc="1">
            <a:prstTxWarp prst="textNoShape">
              <a:avLst/>
            </a:prstTxWarp>
          </a:bodyPr>
          <a:lstStyle/>
          <a:p>
            <a:pPr algn="ctr" eaLnBrk="1" hangingPunct="1"/>
            <a:r>
              <a:rPr lang="en-US" sz="900" dirty="0">
                <a:solidFill>
                  <a:srgbClr val="000000"/>
                </a:solidFill>
                <a:latin typeface="Arial" charset="0"/>
                <a:cs typeface="Arial" charset="0"/>
              </a:rPr>
              <a:t>L2 Lockdown</a:t>
            </a:r>
            <a:endParaRPr lang="en-ZA" sz="900" dirty="0">
              <a:solidFill>
                <a:srgbClr val="000000"/>
              </a:solidFill>
              <a:latin typeface="Arial" charset="0"/>
              <a:cs typeface="Arial" charset="0"/>
            </a:endParaRPr>
          </a:p>
        </p:txBody>
      </p:sp>
      <p:cxnSp>
        <p:nvCxnSpPr>
          <p:cNvPr id="9" name="Straight Arrow Connector 8"/>
          <p:cNvCxnSpPr/>
          <p:nvPr/>
        </p:nvCxnSpPr>
        <p:spPr bwMode="auto">
          <a:xfrm>
            <a:off x="7704348" y="2024844"/>
            <a:ext cx="0" cy="64807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xmlns="" val="135910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199"/>
            <a:ext cx="9144000" cy="919489"/>
          </a:xfrm>
          <a:solidFill>
            <a:srgbClr val="CC9B00"/>
          </a:solidFill>
        </p:spPr>
        <p:txBody>
          <a:bodyPr>
            <a:normAutofit/>
          </a:bodyPr>
          <a:lstStyle/>
          <a:p>
            <a:r>
              <a:rPr lang="en-US" altLang="en-US" sz="3600" b="1" dirty="0">
                <a:solidFill>
                  <a:schemeClr val="bg1"/>
                </a:solidFill>
              </a:rPr>
              <a:t>DISTRIBUTION OF DEATHS BY DISTRICTS</a:t>
            </a:r>
            <a:endParaRPr lang="en-ZA" sz="3600" b="1" dirty="0">
              <a:solidFill>
                <a:schemeClr val="bg1"/>
              </a:solidFill>
            </a:endParaRPr>
          </a:p>
        </p:txBody>
      </p:sp>
      <p:sp>
        <p:nvSpPr>
          <p:cNvPr id="4" name="Slide Number Placeholder 3"/>
          <p:cNvSpPr>
            <a:spLocks noGrp="1"/>
          </p:cNvSpPr>
          <p:nvPr>
            <p:ph type="sldNum" sz="quarter" idx="12"/>
          </p:nvPr>
        </p:nvSpPr>
        <p:spPr/>
        <p:txBody>
          <a:bodyPr/>
          <a:lstStyle/>
          <a:p>
            <a:fld id="{AA2B397F-753F-4568-BB2C-85234F7F0F06}" type="slidenum">
              <a:rPr lang="en-GB" altLang="en-US" smtClean="0">
                <a:solidFill>
                  <a:srgbClr val="000000"/>
                </a:solidFill>
              </a:rPr>
              <a:pPr/>
              <a:t>17</a:t>
            </a:fld>
            <a:endParaRPr lang="en-GB" altLang="en-US" dirty="0">
              <a:solidFill>
                <a:srgbClr val="000000"/>
              </a:solidFill>
            </a:endParaRPr>
          </a:p>
        </p:txBody>
      </p:sp>
      <p:sp>
        <p:nvSpPr>
          <p:cNvPr id="6" name="Oval 5"/>
          <p:cNvSpPr/>
          <p:nvPr/>
        </p:nvSpPr>
        <p:spPr bwMode="auto">
          <a:xfrm>
            <a:off x="6458825" y="3158970"/>
            <a:ext cx="425277" cy="324036"/>
          </a:xfrm>
          <a:prstGeom prst="ellipse">
            <a:avLst/>
          </a:prstGeom>
          <a:noFill/>
          <a:ln w="57150" cap="flat" cmpd="sng" algn="ctr">
            <a:solidFill>
              <a:srgbClr val="E2013B"/>
            </a:solidFill>
            <a:prstDash val="solid"/>
            <a:round/>
            <a:headEnd type="none" w="med" len="med"/>
            <a:tailEnd type="none" w="med" len="med"/>
          </a:ln>
          <a:effectLst/>
        </p:spPr>
        <p:txBody>
          <a:bodyPr vert="horz" wrap="none" lIns="68580" tIns="34290" rIns="68580" bIns="34290" numCol="1" rtlCol="0" anchor="t" anchorCtr="0" compatLnSpc="1">
            <a:prstTxWarp prst="textNoShape">
              <a:avLst/>
            </a:prstTxWarp>
          </a:bodyPr>
          <a:lstStyle/>
          <a:p>
            <a:pPr eaLnBrk="1" hangingPunct="1"/>
            <a:endParaRPr lang="en-ZA" sz="1350">
              <a:solidFill>
                <a:srgbClr val="FF0000"/>
              </a:solidFill>
              <a:latin typeface="Arial" charset="0"/>
              <a:cs typeface="Arial" charset="0"/>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xmlns="" val="748305529"/>
              </p:ext>
            </p:extLst>
          </p:nvPr>
        </p:nvGraphicFramePr>
        <p:xfrm>
          <a:off x="395250" y="2045986"/>
          <a:ext cx="7290811" cy="3520091"/>
        </p:xfrm>
        <a:graphic>
          <a:graphicData uri="http://schemas.openxmlformats.org/drawingml/2006/table">
            <a:tbl>
              <a:tblPr firstRow="1" firstCol="1" bandRow="1"/>
              <a:tblGrid>
                <a:gridCol w="1805344">
                  <a:extLst>
                    <a:ext uri="{9D8B030D-6E8A-4147-A177-3AD203B41FA5}">
                      <a16:colId xmlns:a16="http://schemas.microsoft.com/office/drawing/2014/main" xmlns="" val="20000"/>
                    </a:ext>
                  </a:extLst>
                </a:gridCol>
                <a:gridCol w="1597034">
                  <a:extLst>
                    <a:ext uri="{9D8B030D-6E8A-4147-A177-3AD203B41FA5}">
                      <a16:colId xmlns:a16="http://schemas.microsoft.com/office/drawing/2014/main" xmlns="" val="20001"/>
                    </a:ext>
                  </a:extLst>
                </a:gridCol>
                <a:gridCol w="1874780">
                  <a:extLst>
                    <a:ext uri="{9D8B030D-6E8A-4147-A177-3AD203B41FA5}">
                      <a16:colId xmlns:a16="http://schemas.microsoft.com/office/drawing/2014/main" xmlns="" val="20002"/>
                    </a:ext>
                  </a:extLst>
                </a:gridCol>
                <a:gridCol w="2013653">
                  <a:extLst>
                    <a:ext uri="{9D8B030D-6E8A-4147-A177-3AD203B41FA5}">
                      <a16:colId xmlns:a16="http://schemas.microsoft.com/office/drawing/2014/main" xmlns="" val="20003"/>
                    </a:ext>
                  </a:extLst>
                </a:gridCol>
              </a:tblGrid>
              <a:tr h="678742">
                <a:tc>
                  <a:txBody>
                    <a:bodyPr/>
                    <a:lstStyle/>
                    <a:p>
                      <a:pPr marL="114300" indent="-114300" algn="ctr">
                        <a:lnSpc>
                          <a:spcPct val="107000"/>
                        </a:lnSpc>
                        <a:spcAft>
                          <a:spcPts val="800"/>
                        </a:spcAft>
                      </a:pPr>
                      <a:r>
                        <a:rPr lang="en-ZA" sz="1200" b="1" dirty="0">
                          <a:effectLst/>
                          <a:latin typeface="Calibri" panose="020F0502020204030204" pitchFamily="34" charset="0"/>
                          <a:ea typeface="Calibri" panose="020F0502020204030204" pitchFamily="34" charset="0"/>
                          <a:cs typeface="Arial" panose="020B0604020202020204" pitchFamily="34" charset="0"/>
                        </a:rPr>
                        <a:t>District </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2388" marR="54769" marT="219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C0DDAD"/>
                    </a:solidFill>
                  </a:tcPr>
                </a:tc>
                <a:tc>
                  <a:txBody>
                    <a:bodyPr/>
                    <a:lstStyle/>
                    <a:p>
                      <a:pPr marL="114300" indent="-114300" algn="ctr">
                        <a:lnSpc>
                          <a:spcPct val="107000"/>
                        </a:lnSpc>
                        <a:spcAft>
                          <a:spcPts val="800"/>
                        </a:spcAft>
                      </a:pPr>
                      <a:r>
                        <a:rPr lang="en-ZA" sz="1200" b="1">
                          <a:effectLst/>
                          <a:latin typeface="Calibri" panose="020F0502020204030204" pitchFamily="34" charset="0"/>
                          <a:ea typeface="Calibri" panose="020F0502020204030204" pitchFamily="34" charset="0"/>
                          <a:cs typeface="Arial" panose="020B0604020202020204" pitchFamily="34" charset="0"/>
                        </a:rPr>
                        <a:t>Total confirmed cases</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2388" marR="54769" marT="219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C0DDAD"/>
                    </a:solidFill>
                  </a:tcPr>
                </a:tc>
                <a:tc>
                  <a:txBody>
                    <a:bodyPr/>
                    <a:lstStyle/>
                    <a:p>
                      <a:pPr marL="114300" indent="-114300" algn="ctr">
                        <a:lnSpc>
                          <a:spcPct val="107000"/>
                        </a:lnSpc>
                        <a:spcAft>
                          <a:spcPts val="800"/>
                        </a:spcAft>
                      </a:pPr>
                      <a:r>
                        <a:rPr lang="en-ZA" sz="1200" b="1">
                          <a:effectLst/>
                          <a:latin typeface="Calibri" panose="020F0502020204030204" pitchFamily="34" charset="0"/>
                          <a:ea typeface="Calibri" panose="020F0502020204030204" pitchFamily="34" charset="0"/>
                          <a:cs typeface="Arial" panose="020B0604020202020204" pitchFamily="34" charset="0"/>
                        </a:rPr>
                        <a:t>Total deaths</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2388" marR="54769" marT="219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C0DDAD"/>
                    </a:solidFill>
                  </a:tcPr>
                </a:tc>
                <a:tc>
                  <a:txBody>
                    <a:bodyPr/>
                    <a:lstStyle/>
                    <a:p>
                      <a:pPr marL="114300" indent="-114300" algn="ctr">
                        <a:lnSpc>
                          <a:spcPct val="107000"/>
                        </a:lnSpc>
                        <a:spcAft>
                          <a:spcPts val="800"/>
                        </a:spcAft>
                      </a:pPr>
                      <a:r>
                        <a:rPr lang="en-ZA" sz="1200" b="1" dirty="0">
                          <a:effectLst/>
                          <a:latin typeface="Calibri" panose="020F0502020204030204" pitchFamily="34" charset="0"/>
                          <a:ea typeface="Calibri" panose="020F0502020204030204" pitchFamily="34" charset="0"/>
                          <a:cs typeface="Arial" panose="020B0604020202020204" pitchFamily="34" charset="0"/>
                        </a:rPr>
                        <a:t>Case fatality rate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388" marR="54769" marT="219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C0DDAD"/>
                    </a:solidFill>
                  </a:tcPr>
                </a:tc>
                <a:extLst>
                  <a:ext uri="{0D108BD9-81ED-4DB2-BD59-A6C34878D82A}">
                    <a16:rowId xmlns:a16="http://schemas.microsoft.com/office/drawing/2014/main" xmlns="" val="10000"/>
                  </a:ext>
                </a:extLst>
              </a:tr>
              <a:tr h="364922">
                <a:tc>
                  <a:txBody>
                    <a:bodyPr/>
                    <a:lstStyle/>
                    <a:p>
                      <a:pPr marL="114300" indent="-114300" algn="ctr">
                        <a:lnSpc>
                          <a:spcPct val="107000"/>
                        </a:lnSpc>
                        <a:spcAft>
                          <a:spcPts val="800"/>
                        </a:spcAft>
                      </a:pPr>
                      <a:r>
                        <a:rPr lang="en-ZA" sz="1200" b="1">
                          <a:effectLst/>
                          <a:latin typeface="Calibri" panose="020F0502020204030204" pitchFamily="34" charset="0"/>
                          <a:ea typeface="Calibri" panose="020F0502020204030204" pitchFamily="34" charset="0"/>
                          <a:cs typeface="Arial" panose="020B0604020202020204" pitchFamily="34" charset="0"/>
                        </a:rPr>
                        <a:t>Fezile Dabi</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52388" marR="54769" marT="219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marL="114300" indent="-114300" algn="ctr">
                        <a:lnSpc>
                          <a:spcPct val="107000"/>
                        </a:lnSpc>
                        <a:spcAft>
                          <a:spcPts val="800"/>
                        </a:spcAft>
                      </a:pPr>
                      <a:r>
                        <a:rPr lang="en-US"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5033</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2388" marR="54769" marT="219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marL="114300" indent="-114300" algn="ctr">
                        <a:lnSpc>
                          <a:spcPct val="107000"/>
                        </a:lnSpc>
                        <a:spcAft>
                          <a:spcPts val="800"/>
                        </a:spcAft>
                      </a:pPr>
                      <a:r>
                        <a:rPr lang="en-US"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71</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2388" marR="54769" marT="219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marL="114300" indent="-114300" algn="ctr">
                        <a:lnSpc>
                          <a:spcPct val="107000"/>
                        </a:lnSpc>
                        <a:spcAft>
                          <a:spcPts val="800"/>
                        </a:spcAft>
                      </a:pPr>
                      <a:r>
                        <a:rPr lang="en-US"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1.4</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2388" marR="54769" marT="219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extLst>
                  <a:ext uri="{0D108BD9-81ED-4DB2-BD59-A6C34878D82A}">
                    <a16:rowId xmlns:a16="http://schemas.microsoft.com/office/drawing/2014/main" xmlns="" val="10001"/>
                  </a:ext>
                </a:extLst>
              </a:tr>
              <a:tr h="417688">
                <a:tc>
                  <a:txBody>
                    <a:bodyPr/>
                    <a:lstStyle/>
                    <a:p>
                      <a:pPr marL="114300" indent="-114300" algn="ctr">
                        <a:lnSpc>
                          <a:spcPct val="107000"/>
                        </a:lnSpc>
                        <a:spcAft>
                          <a:spcPts val="800"/>
                        </a:spcAft>
                      </a:pPr>
                      <a:r>
                        <a:rPr lang="en-ZA" sz="1200" b="1">
                          <a:effectLst/>
                          <a:latin typeface="Calibri" panose="020F0502020204030204" pitchFamily="34" charset="0"/>
                          <a:ea typeface="Calibri" panose="020F0502020204030204" pitchFamily="34" charset="0"/>
                          <a:cs typeface="Arial" panose="020B0604020202020204" pitchFamily="34" charset="0"/>
                        </a:rPr>
                        <a:t>Lejweleputswa</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52388" marR="54769" marT="219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marL="114300" indent="-114300" algn="ctr">
                        <a:lnSpc>
                          <a:spcPct val="107000"/>
                        </a:lnSpc>
                        <a:spcAft>
                          <a:spcPts val="800"/>
                        </a:spcAft>
                      </a:pPr>
                      <a:r>
                        <a:rPr lang="en-US"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8319</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2388" marR="54769" marT="219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marL="114300" indent="-114300" algn="ctr">
                        <a:lnSpc>
                          <a:spcPct val="107000"/>
                        </a:lnSpc>
                        <a:spcAft>
                          <a:spcPts val="800"/>
                        </a:spcAft>
                      </a:pPr>
                      <a:r>
                        <a:rPr lang="en-US"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207</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2388" marR="54769" marT="219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marL="114300" indent="-114300" algn="ctr">
                        <a:lnSpc>
                          <a:spcPct val="107000"/>
                        </a:lnSpc>
                        <a:spcAft>
                          <a:spcPts val="800"/>
                        </a:spcAf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2.5</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388" marR="54769" marT="219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extLst>
                  <a:ext uri="{0D108BD9-81ED-4DB2-BD59-A6C34878D82A}">
                    <a16:rowId xmlns:a16="http://schemas.microsoft.com/office/drawing/2014/main" xmlns="" val="10002"/>
                  </a:ext>
                </a:extLst>
              </a:tr>
              <a:tr h="394359">
                <a:tc>
                  <a:txBody>
                    <a:bodyPr/>
                    <a:lstStyle/>
                    <a:p>
                      <a:pPr marL="114300" indent="-114300" algn="ctr">
                        <a:lnSpc>
                          <a:spcPct val="107000"/>
                        </a:lnSpc>
                        <a:spcAft>
                          <a:spcPts val="800"/>
                        </a:spcAft>
                      </a:pPr>
                      <a:r>
                        <a:rPr lang="en-ZA" sz="1200" b="1">
                          <a:effectLst/>
                          <a:latin typeface="Calibri" panose="020F0502020204030204" pitchFamily="34" charset="0"/>
                          <a:ea typeface="Calibri" panose="020F0502020204030204" pitchFamily="34" charset="0"/>
                          <a:cs typeface="Arial" panose="020B0604020202020204" pitchFamily="34" charset="0"/>
                        </a:rPr>
                        <a:t>Mangaung</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52388" marR="54769" marT="219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marL="114300" indent="-114300" algn="ctr">
                        <a:lnSpc>
                          <a:spcPct val="107000"/>
                        </a:lnSpc>
                        <a:spcAft>
                          <a:spcPts val="800"/>
                        </a:spcAft>
                      </a:pPr>
                      <a:r>
                        <a:rPr lang="en-US"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14164</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2388" marR="54769" marT="219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marL="114300" indent="-114300" algn="ctr">
                        <a:lnSpc>
                          <a:spcPct val="107000"/>
                        </a:lnSpc>
                        <a:spcAft>
                          <a:spcPts val="800"/>
                        </a:spcAft>
                      </a:pPr>
                      <a:r>
                        <a:rPr lang="en-US"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197</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2388" marR="54769" marT="219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marL="114300" indent="-114300" algn="ctr">
                        <a:lnSpc>
                          <a:spcPct val="107000"/>
                        </a:lnSpc>
                        <a:spcAft>
                          <a:spcPts val="800"/>
                        </a:spcAf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1.4</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388" marR="54769" marT="219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extLst>
                  <a:ext uri="{0D108BD9-81ED-4DB2-BD59-A6C34878D82A}">
                    <a16:rowId xmlns:a16="http://schemas.microsoft.com/office/drawing/2014/main" xmlns="" val="10003"/>
                  </a:ext>
                </a:extLst>
              </a:tr>
              <a:tr h="417983">
                <a:tc>
                  <a:txBody>
                    <a:bodyPr/>
                    <a:lstStyle/>
                    <a:p>
                      <a:pPr marL="114300" indent="-114300" algn="ctr">
                        <a:lnSpc>
                          <a:spcPct val="107000"/>
                        </a:lnSpc>
                        <a:spcAft>
                          <a:spcPts val="800"/>
                        </a:spcAft>
                      </a:pPr>
                      <a:r>
                        <a:rPr lang="en-ZA" sz="1200" b="1">
                          <a:effectLst/>
                          <a:latin typeface="Calibri" panose="020F0502020204030204" pitchFamily="34" charset="0"/>
                          <a:ea typeface="Calibri" panose="020F0502020204030204" pitchFamily="34" charset="0"/>
                          <a:cs typeface="Arial" panose="020B0604020202020204" pitchFamily="34" charset="0"/>
                        </a:rPr>
                        <a:t>Thabo-Mofutsanyana</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52388" marR="54769" marT="219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marL="114300" indent="-114300" algn="ctr">
                        <a:lnSpc>
                          <a:spcPct val="107000"/>
                        </a:lnSpc>
                        <a:spcAft>
                          <a:spcPts val="800"/>
                        </a:spcAft>
                      </a:pPr>
                      <a:r>
                        <a:rPr lang="en-US"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5789</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2388" marR="54769" marT="219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marL="114300" indent="-114300" algn="ctr">
                        <a:lnSpc>
                          <a:spcPct val="107000"/>
                        </a:lnSpc>
                        <a:spcAft>
                          <a:spcPts val="800"/>
                        </a:spcAft>
                      </a:pPr>
                      <a:r>
                        <a:rPr lang="en-US"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102</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2388" marR="54769" marT="219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marL="114300" indent="-114300" algn="ctr">
                        <a:lnSpc>
                          <a:spcPct val="107000"/>
                        </a:lnSpc>
                        <a:spcAft>
                          <a:spcPts val="800"/>
                        </a:spcAft>
                      </a:pPr>
                      <a:r>
                        <a:rPr lang="en-US"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1.8</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2388" marR="54769" marT="219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extLst>
                  <a:ext uri="{0D108BD9-81ED-4DB2-BD59-A6C34878D82A}">
                    <a16:rowId xmlns:a16="http://schemas.microsoft.com/office/drawing/2014/main" xmlns="" val="10004"/>
                  </a:ext>
                </a:extLst>
              </a:tr>
              <a:tr h="422131">
                <a:tc>
                  <a:txBody>
                    <a:bodyPr/>
                    <a:lstStyle/>
                    <a:p>
                      <a:pPr marL="114300" indent="-114300" algn="ctr">
                        <a:lnSpc>
                          <a:spcPct val="107000"/>
                        </a:lnSpc>
                        <a:spcAft>
                          <a:spcPts val="800"/>
                        </a:spcAft>
                      </a:pPr>
                      <a:r>
                        <a:rPr lang="en-ZA" sz="1200" b="1">
                          <a:effectLst/>
                          <a:latin typeface="Calibri" panose="020F0502020204030204" pitchFamily="34" charset="0"/>
                          <a:ea typeface="Calibri" panose="020F0502020204030204" pitchFamily="34" charset="0"/>
                          <a:cs typeface="Arial" panose="020B0604020202020204" pitchFamily="34" charset="0"/>
                        </a:rPr>
                        <a:t>Xhariep</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52388" marR="54769" marT="219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marL="114300" indent="-114300" algn="ctr">
                        <a:lnSpc>
                          <a:spcPct val="107000"/>
                        </a:lnSpc>
                        <a:spcAft>
                          <a:spcPts val="800"/>
                        </a:spcAft>
                      </a:pPr>
                      <a:r>
                        <a:rPr lang="en-US"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1316</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2388" marR="54769" marT="219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marL="114300" indent="-114300" algn="ctr">
                        <a:lnSpc>
                          <a:spcPct val="107000"/>
                        </a:lnSpc>
                        <a:spcAft>
                          <a:spcPts val="800"/>
                        </a:spcAft>
                      </a:pPr>
                      <a:r>
                        <a:rPr lang="en-US"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19</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2388" marR="54769" marT="219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marL="114300" indent="-114300" algn="ctr">
                        <a:lnSpc>
                          <a:spcPct val="107000"/>
                        </a:lnSpc>
                        <a:spcAft>
                          <a:spcPts val="800"/>
                        </a:spcAft>
                      </a:pPr>
                      <a:r>
                        <a:rPr lang="en-US"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1.4</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2388" marR="54769" marT="219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extLst>
                  <a:ext uri="{0D108BD9-81ED-4DB2-BD59-A6C34878D82A}">
                    <a16:rowId xmlns:a16="http://schemas.microsoft.com/office/drawing/2014/main" xmlns="" val="10005"/>
                  </a:ext>
                </a:extLst>
              </a:tr>
              <a:tr h="412133">
                <a:tc>
                  <a:txBody>
                    <a:bodyPr/>
                    <a:lstStyle/>
                    <a:p>
                      <a:pPr marL="114300" indent="-114300" algn="ctr">
                        <a:lnSpc>
                          <a:spcPct val="107000"/>
                        </a:lnSpc>
                        <a:spcAft>
                          <a:spcPts val="800"/>
                        </a:spcAft>
                      </a:pPr>
                      <a:r>
                        <a:rPr lang="en-ZA" sz="1200" b="1">
                          <a:effectLst/>
                          <a:latin typeface="Calibri" panose="020F0502020204030204" pitchFamily="34" charset="0"/>
                          <a:ea typeface="Calibri" panose="020F0502020204030204" pitchFamily="34" charset="0"/>
                          <a:cs typeface="Arial" panose="020B0604020202020204" pitchFamily="34" charset="0"/>
                        </a:rPr>
                        <a:t>Unknown</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52388" marR="54769" marT="219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C0DDAD"/>
                    </a:solidFill>
                  </a:tcPr>
                </a:tc>
                <a:tc>
                  <a:txBody>
                    <a:bodyPr/>
                    <a:lstStyle/>
                    <a:p>
                      <a:pPr marL="114300" indent="-114300" algn="ctr">
                        <a:lnSpc>
                          <a:spcPct val="107000"/>
                        </a:lnSpc>
                        <a:spcAft>
                          <a:spcPts val="800"/>
                        </a:spcAft>
                      </a:pPr>
                      <a:r>
                        <a:rPr lang="en-US"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2388" marR="54769" marT="219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C0DDAD"/>
                    </a:solidFill>
                  </a:tcPr>
                </a:tc>
                <a:tc>
                  <a:txBody>
                    <a:bodyPr/>
                    <a:lstStyle/>
                    <a:p>
                      <a:pPr marL="114300" indent="-114300" algn="ctr">
                        <a:lnSpc>
                          <a:spcPct val="107000"/>
                        </a:lnSpc>
                        <a:spcAft>
                          <a:spcPts val="800"/>
                        </a:spcAft>
                      </a:pPr>
                      <a:r>
                        <a:rPr lang="en-ZA" sz="1200" b="1">
                          <a:effectLst/>
                          <a:latin typeface="Calibri" panose="020F0502020204030204" pitchFamily="34" charset="0"/>
                          <a:ea typeface="Calibri" panose="020F0502020204030204" pitchFamily="34" charset="0"/>
                          <a:cs typeface="Arial" panose="020B0604020202020204" pitchFamily="34" charset="0"/>
                        </a:rPr>
                        <a:t>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2388" marR="54769" marT="219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C0DDAD"/>
                    </a:solidFill>
                  </a:tcPr>
                </a:tc>
                <a:tc>
                  <a:txBody>
                    <a:bodyPr/>
                    <a:lstStyle/>
                    <a:p>
                      <a:pPr marL="114300" indent="-114300" algn="ctr">
                        <a:lnSpc>
                          <a:spcPct val="107000"/>
                        </a:lnSpc>
                        <a:spcAft>
                          <a:spcPts val="800"/>
                        </a:spcAft>
                      </a:pPr>
                      <a:r>
                        <a:rPr lang="en-US"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2388" marR="54769" marT="219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C0DDAD"/>
                    </a:solidFill>
                  </a:tcPr>
                </a:tc>
                <a:extLst>
                  <a:ext uri="{0D108BD9-81ED-4DB2-BD59-A6C34878D82A}">
                    <a16:rowId xmlns:a16="http://schemas.microsoft.com/office/drawing/2014/main" xmlns="" val="10006"/>
                  </a:ext>
                </a:extLst>
              </a:tr>
              <a:tr h="412133">
                <a:tc>
                  <a:txBody>
                    <a:bodyPr/>
                    <a:lstStyle/>
                    <a:p>
                      <a:pPr marL="114300" indent="-114300" algn="ctr">
                        <a:lnSpc>
                          <a:spcPct val="107000"/>
                        </a:lnSpc>
                        <a:spcAft>
                          <a:spcPts val="800"/>
                        </a:spcAft>
                      </a:pPr>
                      <a:r>
                        <a:rPr lang="en-ZA" sz="1200" b="1" dirty="0">
                          <a:effectLst/>
                          <a:latin typeface="Calibri" panose="020F0502020204030204" pitchFamily="34" charset="0"/>
                          <a:ea typeface="Calibri" panose="020F0502020204030204" pitchFamily="34" charset="0"/>
                          <a:cs typeface="Arial" panose="020B0604020202020204" pitchFamily="34" charset="0"/>
                        </a:rPr>
                        <a:t>Total</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2388" marR="54769" marT="219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C0DDAD"/>
                    </a:solidFill>
                  </a:tcPr>
                </a:tc>
                <a:tc>
                  <a:txBody>
                    <a:bodyPr/>
                    <a:lstStyle/>
                    <a:p>
                      <a:pPr marL="114300" indent="-114300" algn="ctr">
                        <a:lnSpc>
                          <a:spcPct val="107000"/>
                        </a:lnSpc>
                        <a:spcAft>
                          <a:spcPts val="800"/>
                        </a:spcAft>
                      </a:pPr>
                      <a:r>
                        <a:rPr lang="en-US"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34621</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2388" marR="54769" marT="219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C0DDAD"/>
                    </a:solidFill>
                  </a:tcPr>
                </a:tc>
                <a:tc>
                  <a:txBody>
                    <a:bodyPr/>
                    <a:lstStyle/>
                    <a:p>
                      <a:pPr marL="114300" indent="-114300" algn="ctr">
                        <a:lnSpc>
                          <a:spcPct val="107000"/>
                        </a:lnSpc>
                        <a:spcAft>
                          <a:spcPts val="800"/>
                        </a:spcAft>
                      </a:pPr>
                      <a:r>
                        <a:rPr lang="en-US"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596</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52388" marR="54769" marT="219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C0DDAD"/>
                    </a:solidFill>
                  </a:tcPr>
                </a:tc>
                <a:tc>
                  <a:txBody>
                    <a:bodyPr/>
                    <a:lstStyle/>
                    <a:p>
                      <a:pPr marL="114300" indent="-114300" algn="ctr">
                        <a:lnSpc>
                          <a:spcPct val="107000"/>
                        </a:lnSpc>
                        <a:spcAft>
                          <a:spcPts val="800"/>
                        </a:spcAft>
                      </a:pPr>
                      <a:r>
                        <a:rPr lang="en-US"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1.7</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388" marR="54769" marT="219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C0DDAD"/>
                    </a:solidFill>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xmlns="" val="3192215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87552"/>
          </a:xfrm>
          <a:solidFill>
            <a:srgbClr val="CC9B00"/>
          </a:solidFill>
        </p:spPr>
        <p:txBody>
          <a:bodyPr>
            <a:normAutofit/>
          </a:bodyPr>
          <a:lstStyle/>
          <a:p>
            <a:r>
              <a:rPr lang="en-US" sz="3600" b="1" dirty="0">
                <a:solidFill>
                  <a:schemeClr val="bg1"/>
                </a:solidFill>
              </a:rPr>
              <a:t>CONTACT TRACING AND MONITORING</a:t>
            </a:r>
            <a:endParaRPr lang="en-ZA" sz="3600" b="1" dirty="0">
              <a:solidFill>
                <a:schemeClr val="bg1"/>
              </a:solidFill>
            </a:endParaRPr>
          </a:p>
        </p:txBody>
      </p:sp>
      <p:sp>
        <p:nvSpPr>
          <p:cNvPr id="3" name="Slide Number Placeholder 2"/>
          <p:cNvSpPr>
            <a:spLocks noGrp="1"/>
          </p:cNvSpPr>
          <p:nvPr>
            <p:ph type="sldNum" sz="quarter" idx="12"/>
          </p:nvPr>
        </p:nvSpPr>
        <p:spPr/>
        <p:txBody>
          <a:bodyPr/>
          <a:lstStyle/>
          <a:p>
            <a:fld id="{A8C667E5-D2EB-4260-8E21-8CDB582A6313}" type="slidenum">
              <a:rPr lang="en-GB" altLang="en-US" smtClean="0">
                <a:solidFill>
                  <a:srgbClr val="000000"/>
                </a:solidFill>
              </a:rPr>
              <a:pPr/>
              <a:t>18</a:t>
            </a:fld>
            <a:endParaRPr lang="en-GB" altLang="en-US" dirty="0">
              <a:solidFill>
                <a:srgbClr val="000000"/>
              </a:solidFill>
            </a:endParaRPr>
          </a:p>
        </p:txBody>
      </p:sp>
      <p:pic>
        <p:nvPicPr>
          <p:cNvPr id="7" name="Picture 6"/>
          <p:cNvPicPr>
            <a:picLocks noChangeAspect="1"/>
          </p:cNvPicPr>
          <p:nvPr/>
        </p:nvPicPr>
        <p:blipFill>
          <a:blip r:embed="rId2"/>
          <a:stretch>
            <a:fillRect/>
          </a:stretch>
        </p:blipFill>
        <p:spPr>
          <a:xfrm>
            <a:off x="61057" y="987552"/>
            <a:ext cx="9082943" cy="5066948"/>
          </a:xfrm>
          <a:prstGeom prst="rect">
            <a:avLst/>
          </a:prstGeom>
        </p:spPr>
      </p:pic>
    </p:spTree>
    <p:extLst>
      <p:ext uri="{BB962C8B-B14F-4D97-AF65-F5344CB8AC3E}">
        <p14:creationId xmlns:p14="http://schemas.microsoft.com/office/powerpoint/2010/main" xmlns="" val="1450542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270172" y="5246915"/>
            <a:ext cx="2832388" cy="986092"/>
          </a:xfrm>
          <a:prstGeom prst="rect">
            <a:avLst/>
          </a:prstGeom>
          <a:solidFill>
            <a:schemeClr val="bg1"/>
          </a:solidFill>
        </p:spPr>
      </p:pic>
      <p:sp>
        <p:nvSpPr>
          <p:cNvPr id="5" name="Rectangle 4"/>
          <p:cNvSpPr/>
          <p:nvPr/>
        </p:nvSpPr>
        <p:spPr>
          <a:xfrm>
            <a:off x="370114" y="5870763"/>
            <a:ext cx="4572000" cy="276999"/>
          </a:xfrm>
          <a:prstGeom prst="rect">
            <a:avLst/>
          </a:prstGeom>
        </p:spPr>
        <p:txBody>
          <a:bodyPr>
            <a:spAutoFit/>
          </a:bodyPr>
          <a:lstStyle/>
          <a:p>
            <a:r>
              <a:rPr lang="en-US" sz="1200" dirty="0">
                <a:solidFill>
                  <a:prstClr val="black">
                    <a:tint val="75000"/>
                  </a:prstClr>
                </a:solidFill>
              </a:rPr>
              <a:t>Leading Free State Province towards Service Excellence</a:t>
            </a:r>
          </a:p>
        </p:txBody>
      </p:sp>
      <p:sp>
        <p:nvSpPr>
          <p:cNvPr id="2" name="Title 1"/>
          <p:cNvSpPr>
            <a:spLocks noGrp="1"/>
          </p:cNvSpPr>
          <p:nvPr>
            <p:ph type="ctrTitle"/>
          </p:nvPr>
        </p:nvSpPr>
        <p:spPr>
          <a:xfrm>
            <a:off x="552797" y="1"/>
            <a:ext cx="7772400" cy="1219200"/>
          </a:xfrm>
        </p:spPr>
        <p:txBody>
          <a:bodyPr>
            <a:normAutofit/>
          </a:bodyPr>
          <a:lstStyle/>
          <a:p>
            <a:pPr algn="just"/>
            <a:r>
              <a:rPr lang="en-GB" sz="2400" b="1" dirty="0">
                <a:solidFill>
                  <a:schemeClr val="bg1"/>
                </a:solidFill>
                <a:cs typeface="Arial" panose="020B0604020202020204" pitchFamily="34" charset="0"/>
              </a:rPr>
              <a:t>FS COVID-19</a:t>
            </a:r>
            <a:r>
              <a:rPr lang="en-ZA" sz="2400" b="1" dirty="0">
                <a:solidFill>
                  <a:schemeClr val="bg1"/>
                </a:solidFill>
                <a:cs typeface="Arial" panose="020B0604020202020204" pitchFamily="34" charset="0"/>
              </a:rPr>
              <a:t> PLANS AND READINESS FOR ANTICIPATED PEAK OF THE VIRUS SPREAD IN THE NEXT FEW MONTHS</a:t>
            </a:r>
            <a:endParaRPr lang="en-ZA" sz="2400" b="1" dirty="0">
              <a:solidFill>
                <a:schemeClr val="bg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xmlns="" id="{72ABBB93-3EF9-C24F-8251-FE7445BD5153}"/>
              </a:ext>
            </a:extLst>
          </p:cNvPr>
          <p:cNvSpPr/>
          <p:nvPr/>
        </p:nvSpPr>
        <p:spPr>
          <a:xfrm>
            <a:off x="41440" y="1219200"/>
            <a:ext cx="9061120" cy="5016758"/>
          </a:xfrm>
          <a:prstGeom prst="rect">
            <a:avLst/>
          </a:prstGeom>
        </p:spPr>
        <p:txBody>
          <a:bodyPr wrap="square">
            <a:spAutoFit/>
          </a:bodyPr>
          <a:lstStyle/>
          <a:p>
            <a:r>
              <a:rPr lang="en-GB" sz="3200" b="1" dirty="0">
                <a:cs typeface="Arial" panose="020B0604020202020204" pitchFamily="34" charset="0"/>
              </a:rPr>
              <a:t>1.    Background</a:t>
            </a:r>
            <a:br>
              <a:rPr lang="en-GB" sz="3200" b="1" dirty="0">
                <a:cs typeface="Arial" panose="020B0604020202020204" pitchFamily="34" charset="0"/>
              </a:rPr>
            </a:br>
            <a:r>
              <a:rPr lang="en-GB" sz="3200" b="1" dirty="0">
                <a:cs typeface="Arial" panose="020B0604020202020204" pitchFamily="34" charset="0"/>
              </a:rPr>
              <a:t>2.    FS COVID-19 ( 6 Key Strategic Thrusts)</a:t>
            </a:r>
            <a:br>
              <a:rPr lang="en-GB" sz="3200" b="1" dirty="0">
                <a:cs typeface="Arial" panose="020B0604020202020204" pitchFamily="34" charset="0"/>
              </a:rPr>
            </a:br>
            <a:r>
              <a:rPr lang="en-GB" sz="3200" b="1" dirty="0">
                <a:cs typeface="Arial" panose="020B0604020202020204" pitchFamily="34" charset="0"/>
              </a:rPr>
              <a:t>2.1  Inclusive Health Response Plan</a:t>
            </a:r>
            <a:br>
              <a:rPr lang="en-GB" sz="3200" b="1" dirty="0">
                <a:cs typeface="Arial" panose="020B0604020202020204" pitchFamily="34" charset="0"/>
              </a:rPr>
            </a:br>
            <a:r>
              <a:rPr lang="en-GB" sz="3200" b="1" dirty="0">
                <a:cs typeface="Arial" panose="020B0604020202020204" pitchFamily="34" charset="0"/>
              </a:rPr>
              <a:t>2.2  Provision of Food &amp; Shelter</a:t>
            </a:r>
            <a:br>
              <a:rPr lang="en-GB" sz="3200" b="1" dirty="0">
                <a:cs typeface="Arial" panose="020B0604020202020204" pitchFamily="34" charset="0"/>
              </a:rPr>
            </a:br>
            <a:r>
              <a:rPr lang="en-GB" sz="3200" b="1" dirty="0">
                <a:cs typeface="Arial" panose="020B0604020202020204" pitchFamily="34" charset="0"/>
              </a:rPr>
              <a:t>2.3  Provision of Water &amp; Sanitation</a:t>
            </a:r>
            <a:br>
              <a:rPr lang="en-GB" sz="3200" b="1" dirty="0">
                <a:cs typeface="Arial" panose="020B0604020202020204" pitchFamily="34" charset="0"/>
              </a:rPr>
            </a:br>
            <a:r>
              <a:rPr lang="en-GB" sz="3200" b="1" dirty="0">
                <a:cs typeface="Arial" panose="020B0604020202020204" pitchFamily="34" charset="0"/>
              </a:rPr>
              <a:t>2.4  Enforcement &amp; Compliance Measures</a:t>
            </a:r>
            <a:br>
              <a:rPr lang="en-GB" sz="3200" b="1" dirty="0">
                <a:cs typeface="Arial" panose="020B0604020202020204" pitchFamily="34" charset="0"/>
              </a:rPr>
            </a:br>
            <a:r>
              <a:rPr lang="en-GB" sz="3200" b="1" dirty="0">
                <a:cs typeface="Arial" panose="020B0604020202020204" pitchFamily="34" charset="0"/>
              </a:rPr>
              <a:t>2.5  Economic Recovery Plan </a:t>
            </a:r>
            <a:br>
              <a:rPr lang="en-GB" sz="3200" b="1" dirty="0">
                <a:cs typeface="Arial" panose="020B0604020202020204" pitchFamily="34" charset="0"/>
              </a:rPr>
            </a:br>
            <a:r>
              <a:rPr lang="en-GB" sz="3200" b="1" dirty="0">
                <a:cs typeface="Arial" panose="020B0604020202020204" pitchFamily="34" charset="0"/>
              </a:rPr>
              <a:t>2.6  Governance Recovery Plan</a:t>
            </a:r>
            <a:br>
              <a:rPr lang="en-GB" sz="3200" b="1" dirty="0">
                <a:cs typeface="Arial" panose="020B0604020202020204" pitchFamily="34" charset="0"/>
              </a:rPr>
            </a:br>
            <a:r>
              <a:rPr lang="en-ZA" sz="3200" b="1" dirty="0">
                <a:cs typeface="Arial" panose="020B0604020202020204" pitchFamily="34" charset="0"/>
              </a:rPr>
              <a:t>3</a:t>
            </a:r>
            <a:r>
              <a:rPr lang="en-ZA" sz="3200" b="1" dirty="0"/>
              <a:t>.     Conclusion</a:t>
            </a:r>
            <a:r>
              <a:rPr lang="en-GB" sz="3200" b="1" dirty="0">
                <a:cs typeface="Arial" panose="020B0604020202020204" pitchFamily="34" charset="0"/>
              </a:rPr>
              <a:t/>
            </a:r>
            <a:br>
              <a:rPr lang="en-GB" sz="3200" b="1" dirty="0">
                <a:cs typeface="Arial" panose="020B0604020202020204" pitchFamily="34" charset="0"/>
              </a:rPr>
            </a:br>
            <a:endParaRPr lang="en-GB" sz="3200" dirty="0"/>
          </a:p>
        </p:txBody>
      </p:sp>
    </p:spTree>
    <p:extLst>
      <p:ext uri="{BB962C8B-B14F-4D97-AF65-F5344CB8AC3E}">
        <p14:creationId xmlns:p14="http://schemas.microsoft.com/office/powerpoint/2010/main" xmlns="" val="21021361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1011"/>
          </a:xfrm>
          <a:solidFill>
            <a:srgbClr val="CC9B00"/>
          </a:solidFill>
        </p:spPr>
        <p:txBody>
          <a:bodyPr>
            <a:normAutofit/>
          </a:bodyPr>
          <a:lstStyle/>
          <a:p>
            <a:r>
              <a:rPr lang="en-US" sz="3600" b="1" dirty="0">
                <a:solidFill>
                  <a:schemeClr val="bg1"/>
                </a:solidFill>
              </a:rPr>
              <a:t>LAB TESTS</a:t>
            </a:r>
            <a:endParaRPr lang="en-ZA" sz="3600" b="1" dirty="0">
              <a:solidFill>
                <a:schemeClr val="bg1"/>
              </a:solidFill>
            </a:endParaRPr>
          </a:p>
        </p:txBody>
      </p:sp>
      <p:sp>
        <p:nvSpPr>
          <p:cNvPr id="3" name="Slide Number Placeholder 2"/>
          <p:cNvSpPr>
            <a:spLocks noGrp="1"/>
          </p:cNvSpPr>
          <p:nvPr>
            <p:ph type="sldNum" sz="quarter" idx="12"/>
          </p:nvPr>
        </p:nvSpPr>
        <p:spPr/>
        <p:txBody>
          <a:bodyPr/>
          <a:lstStyle/>
          <a:p>
            <a:fld id="{A8C667E5-D2EB-4260-8E21-8CDB582A6313}" type="slidenum">
              <a:rPr lang="en-GB" altLang="en-US" smtClean="0">
                <a:solidFill>
                  <a:srgbClr val="000000"/>
                </a:solidFill>
              </a:rPr>
              <a:pPr/>
              <a:t>19</a:t>
            </a:fld>
            <a:endParaRPr lang="en-GB" altLang="en-US" dirty="0">
              <a:solidFill>
                <a:srgbClr val="000000"/>
              </a:solidFill>
            </a:endParaRPr>
          </a:p>
        </p:txBody>
      </p:sp>
      <p:graphicFrame>
        <p:nvGraphicFramePr>
          <p:cNvPr id="8" name="Table 7"/>
          <p:cNvGraphicFramePr>
            <a:graphicFrameLocks noGrp="1"/>
          </p:cNvGraphicFramePr>
          <p:nvPr>
            <p:extLst>
              <p:ext uri="{D42A27DB-BD31-4B8C-83A1-F6EECF244321}">
                <p14:modId xmlns:p14="http://schemas.microsoft.com/office/powerpoint/2010/main" xmlns="" val="1237401537"/>
              </p:ext>
            </p:extLst>
          </p:nvPr>
        </p:nvGraphicFramePr>
        <p:xfrm>
          <a:off x="0" y="831011"/>
          <a:ext cx="9144002" cy="3174060"/>
        </p:xfrm>
        <a:graphic>
          <a:graphicData uri="http://schemas.openxmlformats.org/drawingml/2006/table">
            <a:tbl>
              <a:tblPr firstRow="1" firstCol="1" bandRow="1"/>
              <a:tblGrid>
                <a:gridCol w="1185186">
                  <a:extLst>
                    <a:ext uri="{9D8B030D-6E8A-4147-A177-3AD203B41FA5}">
                      <a16:colId xmlns:a16="http://schemas.microsoft.com/office/drawing/2014/main" xmlns="" val="20000"/>
                    </a:ext>
                  </a:extLst>
                </a:gridCol>
                <a:gridCol w="737060">
                  <a:extLst>
                    <a:ext uri="{9D8B030D-6E8A-4147-A177-3AD203B41FA5}">
                      <a16:colId xmlns:a16="http://schemas.microsoft.com/office/drawing/2014/main" xmlns="" val="20001"/>
                    </a:ext>
                  </a:extLst>
                </a:gridCol>
                <a:gridCol w="969480">
                  <a:extLst>
                    <a:ext uri="{9D8B030D-6E8A-4147-A177-3AD203B41FA5}">
                      <a16:colId xmlns:a16="http://schemas.microsoft.com/office/drawing/2014/main" xmlns="" val="20002"/>
                    </a:ext>
                  </a:extLst>
                </a:gridCol>
                <a:gridCol w="1061811">
                  <a:extLst>
                    <a:ext uri="{9D8B030D-6E8A-4147-A177-3AD203B41FA5}">
                      <a16:colId xmlns:a16="http://schemas.microsoft.com/office/drawing/2014/main" xmlns="" val="20003"/>
                    </a:ext>
                  </a:extLst>
                </a:gridCol>
                <a:gridCol w="1014851">
                  <a:extLst>
                    <a:ext uri="{9D8B030D-6E8A-4147-A177-3AD203B41FA5}">
                      <a16:colId xmlns:a16="http://schemas.microsoft.com/office/drawing/2014/main" xmlns="" val="20004"/>
                    </a:ext>
                  </a:extLst>
                </a:gridCol>
                <a:gridCol w="1015647">
                  <a:extLst>
                    <a:ext uri="{9D8B030D-6E8A-4147-A177-3AD203B41FA5}">
                      <a16:colId xmlns:a16="http://schemas.microsoft.com/office/drawing/2014/main" xmlns="" val="20005"/>
                    </a:ext>
                  </a:extLst>
                </a:gridCol>
                <a:gridCol w="1015647">
                  <a:extLst>
                    <a:ext uri="{9D8B030D-6E8A-4147-A177-3AD203B41FA5}">
                      <a16:colId xmlns:a16="http://schemas.microsoft.com/office/drawing/2014/main" xmlns="" val="20006"/>
                    </a:ext>
                  </a:extLst>
                </a:gridCol>
                <a:gridCol w="1015647">
                  <a:extLst>
                    <a:ext uri="{9D8B030D-6E8A-4147-A177-3AD203B41FA5}">
                      <a16:colId xmlns:a16="http://schemas.microsoft.com/office/drawing/2014/main" xmlns="" val="20007"/>
                    </a:ext>
                  </a:extLst>
                </a:gridCol>
                <a:gridCol w="1128673">
                  <a:extLst>
                    <a:ext uri="{9D8B030D-6E8A-4147-A177-3AD203B41FA5}">
                      <a16:colId xmlns:a16="http://schemas.microsoft.com/office/drawing/2014/main" xmlns="" val="20008"/>
                    </a:ext>
                  </a:extLst>
                </a:gridCol>
              </a:tblGrid>
              <a:tr h="222345">
                <a:tc>
                  <a:txBody>
                    <a:bodyPr/>
                    <a:lstStyle/>
                    <a:p>
                      <a:pPr>
                        <a:lnSpc>
                          <a:spcPct val="107000"/>
                        </a:lnSpc>
                        <a:spcAft>
                          <a:spcPts val="800"/>
                        </a:spcAft>
                      </a:pPr>
                      <a:r>
                        <a:rPr lang="en-ZA" sz="1100" u="sng"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9050" cap="flat" cmpd="sng" algn="ctr">
                      <a:solidFill>
                        <a:srgbClr val="A8D08D"/>
                      </a:solidFill>
                      <a:prstDash val="solid"/>
                      <a:round/>
                      <a:headEnd type="none" w="med" len="med"/>
                      <a:tailEnd type="none" w="med" len="med"/>
                    </a:lnB>
                    <a:solidFill>
                      <a:srgbClr val="E2EFD9"/>
                    </a:solidFill>
                  </a:tcPr>
                </a:tc>
                <a:tc gridSpan="4">
                  <a:txBody>
                    <a:bodyPr/>
                    <a:lstStyle/>
                    <a:p>
                      <a:pPr algn="ctr">
                        <a:lnSpc>
                          <a:spcPct val="107000"/>
                        </a:lnSpc>
                        <a:spcAft>
                          <a:spcPts val="800"/>
                        </a:spcAft>
                      </a:pPr>
                      <a:r>
                        <a:rPr lang="en-ZA"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Total tests</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9050" cap="flat" cmpd="sng" algn="ctr">
                      <a:solidFill>
                        <a:srgbClr val="A8D08D"/>
                      </a:solidFill>
                      <a:prstDash val="solid"/>
                      <a:round/>
                      <a:headEnd type="none" w="med" len="med"/>
                      <a:tailEnd type="none" w="med" len="med"/>
                    </a:lnB>
                    <a:solidFill>
                      <a:srgbClr val="E2EFD9"/>
                    </a:solidFill>
                  </a:tcPr>
                </a:tc>
                <a:tc hMerge="1">
                  <a:txBody>
                    <a:bodyPr/>
                    <a:lstStyle/>
                    <a:p>
                      <a:endParaRPr lang="en-ZA"/>
                    </a:p>
                  </a:txBody>
                  <a:tcPr/>
                </a:tc>
                <a:tc hMerge="1">
                  <a:txBody>
                    <a:bodyPr/>
                    <a:lstStyle/>
                    <a:p>
                      <a:endParaRPr lang="en-ZA"/>
                    </a:p>
                  </a:txBody>
                  <a:tcPr/>
                </a:tc>
                <a:tc hMerge="1">
                  <a:txBody>
                    <a:bodyPr/>
                    <a:lstStyle/>
                    <a:p>
                      <a:endParaRPr lang="en-ZA"/>
                    </a:p>
                  </a:txBody>
                  <a:tcPr/>
                </a:tc>
                <a:tc gridSpan="4">
                  <a:txBody>
                    <a:bodyPr/>
                    <a:lstStyle/>
                    <a:p>
                      <a:pPr algn="ctr">
                        <a:lnSpc>
                          <a:spcPct val="107000"/>
                        </a:lnSpc>
                        <a:spcAft>
                          <a:spcPts val="800"/>
                        </a:spcAft>
                      </a:pPr>
                      <a:r>
                        <a:rPr lang="en-ZA"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New tests</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9050" cap="flat" cmpd="sng" algn="ctr">
                      <a:solidFill>
                        <a:srgbClr val="A8D08D"/>
                      </a:solidFill>
                      <a:prstDash val="solid"/>
                      <a:round/>
                      <a:headEnd type="none" w="med" len="med"/>
                      <a:tailEnd type="none" w="med" len="med"/>
                    </a:lnB>
                    <a:solidFill>
                      <a:srgbClr val="E2EFD9"/>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383207">
                <a:tc>
                  <a:txBody>
                    <a:bodyPr/>
                    <a:lstStyle/>
                    <a:p>
                      <a:pPr>
                        <a:lnSpc>
                          <a:spcPct val="107000"/>
                        </a:lnSpc>
                        <a:spcAft>
                          <a:spcPts val="800"/>
                        </a:spcAft>
                      </a:pPr>
                      <a:r>
                        <a:rPr lang="en-Z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Province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9050" cap="flat" cmpd="sng" algn="ctr">
                      <a:solidFill>
                        <a:srgbClr val="A8D08D"/>
                      </a:solidFill>
                      <a:prstDash val="solid"/>
                      <a:round/>
                      <a:headEnd type="none" w="med" len="med"/>
                      <a:tailEnd type="none" w="med" len="med"/>
                    </a:lnT>
                    <a:lnB w="12700" cap="flat" cmpd="sng" algn="ctr">
                      <a:solidFill>
                        <a:srgbClr val="C5E0B3"/>
                      </a:solidFill>
                      <a:prstDash val="solid"/>
                      <a:round/>
                      <a:headEnd type="none" w="med" len="med"/>
                      <a:tailEnd type="none" w="med" len="med"/>
                    </a:lnB>
                    <a:solidFill>
                      <a:srgbClr val="E2EFD9"/>
                    </a:solidFill>
                  </a:tcPr>
                </a:tc>
                <a:tc>
                  <a:txBody>
                    <a:bodyPr/>
                    <a:lstStyle/>
                    <a:p>
                      <a:pPr algn="ctr">
                        <a:lnSpc>
                          <a:spcPct val="107000"/>
                        </a:lnSpc>
                        <a:spcAft>
                          <a:spcPts val="800"/>
                        </a:spcAft>
                      </a:pPr>
                      <a:r>
                        <a:rPr lang="en-ZA" sz="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 tests</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9050" cap="flat" cmpd="sng" algn="ctr">
                      <a:solidFill>
                        <a:srgbClr val="A8D08D"/>
                      </a:solidFill>
                      <a:prstDash val="solid"/>
                      <a:round/>
                      <a:headEnd type="none" w="med" len="med"/>
                      <a:tailEnd type="none" w="med" len="med"/>
                    </a:lnT>
                    <a:lnB w="12700" cap="flat" cmpd="sng" algn="ctr">
                      <a:solidFill>
                        <a:srgbClr val="C5E0B3"/>
                      </a:solidFill>
                      <a:prstDash val="solid"/>
                      <a:round/>
                      <a:headEnd type="none" w="med" len="med"/>
                      <a:tailEnd type="none" w="med" len="med"/>
                    </a:lnB>
                    <a:solidFill>
                      <a:srgbClr val="E2EFD9"/>
                    </a:solidFill>
                  </a:tcPr>
                </a:tc>
                <a:tc>
                  <a:txBody>
                    <a:bodyPr/>
                    <a:lstStyle/>
                    <a:p>
                      <a:pPr algn="ctr">
                        <a:lnSpc>
                          <a:spcPct val="107000"/>
                        </a:lnSpc>
                        <a:spcAft>
                          <a:spcPts val="800"/>
                        </a:spcAft>
                      </a:pPr>
                      <a:r>
                        <a:rPr lang="en-ZA"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Percentage tested</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9050" cap="flat" cmpd="sng" algn="ctr">
                      <a:solidFill>
                        <a:srgbClr val="A8D08D"/>
                      </a:solidFill>
                      <a:prstDash val="solid"/>
                      <a:round/>
                      <a:headEnd type="none" w="med" len="med"/>
                      <a:tailEnd type="none" w="med" len="med"/>
                    </a:lnT>
                    <a:lnB w="12700" cap="flat" cmpd="sng" algn="ctr">
                      <a:solidFill>
                        <a:srgbClr val="C5E0B3"/>
                      </a:solidFill>
                      <a:prstDash val="solid"/>
                      <a:round/>
                      <a:headEnd type="none" w="med" len="med"/>
                      <a:tailEnd type="none" w="med" len="med"/>
                    </a:lnB>
                    <a:solidFill>
                      <a:srgbClr val="E2EFD9"/>
                    </a:solidFill>
                  </a:tcPr>
                </a:tc>
                <a:tc>
                  <a:txBody>
                    <a:bodyPr/>
                    <a:lstStyle/>
                    <a:p>
                      <a:pPr algn="ctr">
                        <a:lnSpc>
                          <a:spcPct val="107000"/>
                        </a:lnSpc>
                        <a:spcAft>
                          <a:spcPts val="800"/>
                        </a:spcAft>
                      </a:pPr>
                      <a:r>
                        <a:rPr lang="en-ZA"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 positive</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9050" cap="flat" cmpd="sng" algn="ctr">
                      <a:solidFill>
                        <a:srgbClr val="A8D08D"/>
                      </a:solidFill>
                      <a:prstDash val="solid"/>
                      <a:round/>
                      <a:headEnd type="none" w="med" len="med"/>
                      <a:tailEnd type="none" w="med" len="med"/>
                    </a:lnT>
                    <a:lnB w="12700" cap="flat" cmpd="sng" algn="ctr">
                      <a:solidFill>
                        <a:srgbClr val="C5E0B3"/>
                      </a:solidFill>
                      <a:prstDash val="solid"/>
                      <a:round/>
                      <a:headEnd type="none" w="med" len="med"/>
                      <a:tailEnd type="none" w="med" len="med"/>
                    </a:lnB>
                    <a:solidFill>
                      <a:srgbClr val="E2EFD9"/>
                    </a:solidFill>
                  </a:tcPr>
                </a:tc>
                <a:tc>
                  <a:txBody>
                    <a:bodyPr/>
                    <a:lstStyle/>
                    <a:p>
                      <a:pPr algn="ctr">
                        <a:lnSpc>
                          <a:spcPct val="107000"/>
                        </a:lnSpc>
                        <a:spcAft>
                          <a:spcPts val="800"/>
                        </a:spcAft>
                      </a:pPr>
                      <a:r>
                        <a:rPr lang="en-ZA"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Percentage test positive </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9050" cap="flat" cmpd="sng" algn="ctr">
                      <a:solidFill>
                        <a:srgbClr val="A8D08D"/>
                      </a:solidFill>
                      <a:prstDash val="solid"/>
                      <a:round/>
                      <a:headEnd type="none" w="med" len="med"/>
                      <a:tailEnd type="none" w="med" len="med"/>
                    </a:lnT>
                    <a:lnB w="12700" cap="flat" cmpd="sng" algn="ctr">
                      <a:solidFill>
                        <a:srgbClr val="C5E0B3"/>
                      </a:solidFill>
                      <a:prstDash val="solid"/>
                      <a:round/>
                      <a:headEnd type="none" w="med" len="med"/>
                      <a:tailEnd type="none" w="med" len="med"/>
                    </a:lnB>
                    <a:solidFill>
                      <a:srgbClr val="E2EFD9"/>
                    </a:solidFill>
                  </a:tcPr>
                </a:tc>
                <a:tc>
                  <a:txBody>
                    <a:bodyPr/>
                    <a:lstStyle/>
                    <a:p>
                      <a:pPr algn="ctr">
                        <a:lnSpc>
                          <a:spcPct val="107000"/>
                        </a:lnSpc>
                        <a:spcAft>
                          <a:spcPts val="800"/>
                        </a:spcAft>
                      </a:pPr>
                      <a:r>
                        <a:rPr lang="en-ZA"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 new tests</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9050" cap="flat" cmpd="sng" algn="ctr">
                      <a:solidFill>
                        <a:srgbClr val="A8D08D"/>
                      </a:solidFill>
                      <a:prstDash val="solid"/>
                      <a:round/>
                      <a:headEnd type="none" w="med" len="med"/>
                      <a:tailEnd type="none" w="med" len="med"/>
                    </a:lnT>
                    <a:lnB w="12700" cap="flat" cmpd="sng" algn="ctr">
                      <a:solidFill>
                        <a:srgbClr val="C5E0B3"/>
                      </a:solidFill>
                      <a:prstDash val="solid"/>
                      <a:round/>
                      <a:headEnd type="none" w="med" len="med"/>
                      <a:tailEnd type="none" w="med" len="med"/>
                    </a:lnB>
                    <a:solidFill>
                      <a:srgbClr val="E2EFD9"/>
                    </a:solidFill>
                  </a:tcPr>
                </a:tc>
                <a:tc>
                  <a:txBody>
                    <a:bodyPr/>
                    <a:lstStyle/>
                    <a:p>
                      <a:pPr algn="ctr">
                        <a:lnSpc>
                          <a:spcPct val="107000"/>
                        </a:lnSpc>
                        <a:spcAft>
                          <a:spcPts val="800"/>
                        </a:spcAft>
                      </a:pPr>
                      <a:r>
                        <a:rPr lang="en-ZA"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Percentage tested </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9050" cap="flat" cmpd="sng" algn="ctr">
                      <a:solidFill>
                        <a:srgbClr val="A8D08D"/>
                      </a:solidFill>
                      <a:prstDash val="solid"/>
                      <a:round/>
                      <a:headEnd type="none" w="med" len="med"/>
                      <a:tailEnd type="none" w="med" len="med"/>
                    </a:lnT>
                    <a:lnB w="12700" cap="flat" cmpd="sng" algn="ctr">
                      <a:solidFill>
                        <a:srgbClr val="C5E0B3"/>
                      </a:solidFill>
                      <a:prstDash val="solid"/>
                      <a:round/>
                      <a:headEnd type="none" w="med" len="med"/>
                      <a:tailEnd type="none" w="med" len="med"/>
                    </a:lnB>
                    <a:solidFill>
                      <a:srgbClr val="E2EFD9"/>
                    </a:solidFill>
                  </a:tcPr>
                </a:tc>
                <a:tc>
                  <a:txBody>
                    <a:bodyPr/>
                    <a:lstStyle/>
                    <a:p>
                      <a:pPr algn="ctr">
                        <a:lnSpc>
                          <a:spcPct val="107000"/>
                        </a:lnSpc>
                        <a:spcAft>
                          <a:spcPts val="800"/>
                        </a:spcAft>
                      </a:pPr>
                      <a:r>
                        <a:rPr lang="en-ZA"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 positive</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9050" cap="flat" cmpd="sng" algn="ctr">
                      <a:solidFill>
                        <a:srgbClr val="A8D08D"/>
                      </a:solidFill>
                      <a:prstDash val="solid"/>
                      <a:round/>
                      <a:headEnd type="none" w="med" len="med"/>
                      <a:tailEnd type="none" w="med" len="med"/>
                    </a:lnT>
                    <a:lnB w="12700" cap="flat" cmpd="sng" algn="ctr">
                      <a:solidFill>
                        <a:srgbClr val="C5E0B3"/>
                      </a:solidFill>
                      <a:prstDash val="solid"/>
                      <a:round/>
                      <a:headEnd type="none" w="med" len="med"/>
                      <a:tailEnd type="none" w="med" len="med"/>
                    </a:lnB>
                    <a:solidFill>
                      <a:srgbClr val="E2EFD9"/>
                    </a:solidFill>
                  </a:tcPr>
                </a:tc>
                <a:tc>
                  <a:txBody>
                    <a:bodyPr/>
                    <a:lstStyle/>
                    <a:p>
                      <a:pPr algn="ctr">
                        <a:lnSpc>
                          <a:spcPct val="107000"/>
                        </a:lnSpc>
                        <a:spcAft>
                          <a:spcPts val="800"/>
                        </a:spcAft>
                      </a:pPr>
                      <a:r>
                        <a:rPr lang="en-ZA"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Percentage test positive</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9050" cap="flat" cmpd="sng" algn="ctr">
                      <a:solidFill>
                        <a:srgbClr val="A8D08D"/>
                      </a:solidFill>
                      <a:prstDash val="solid"/>
                      <a:round/>
                      <a:headEnd type="none" w="med" len="med"/>
                      <a:tailEnd type="none" w="med" len="med"/>
                    </a:lnT>
                    <a:lnB w="12700" cap="flat" cmpd="sng" algn="ctr">
                      <a:solidFill>
                        <a:srgbClr val="C5E0B3"/>
                      </a:solidFill>
                      <a:prstDash val="solid"/>
                      <a:round/>
                      <a:headEnd type="none" w="med" len="med"/>
                      <a:tailEnd type="none" w="med" len="med"/>
                    </a:lnB>
                    <a:solidFill>
                      <a:srgbClr val="E2EFD9"/>
                    </a:solidFill>
                  </a:tcPr>
                </a:tc>
                <a:extLst>
                  <a:ext uri="{0D108BD9-81ED-4DB2-BD59-A6C34878D82A}">
                    <a16:rowId xmlns:a16="http://schemas.microsoft.com/office/drawing/2014/main" xmlns="" val="10001"/>
                  </a:ext>
                </a:extLst>
              </a:tr>
              <a:tr h="222345">
                <a:tc>
                  <a:txBody>
                    <a:bodyPr/>
                    <a:lstStyle/>
                    <a:p>
                      <a:pPr>
                        <a:lnSpc>
                          <a:spcPct val="107000"/>
                        </a:lnSpc>
                        <a:spcAft>
                          <a:spcPts val="800"/>
                        </a:spcAft>
                      </a:pPr>
                      <a:r>
                        <a:rPr lang="en-ZA"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Eastern Cape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ctr">
                        <a:lnSpc>
                          <a:spcPct val="107000"/>
                        </a:lnSpc>
                        <a:spcAft>
                          <a:spcPts val="80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398538</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ctr">
                        <a:lnSpc>
                          <a:spcPct val="107000"/>
                        </a:lnSpc>
                        <a:spcAft>
                          <a:spcPts val="80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11%</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ctr">
                        <a:lnSpc>
                          <a:spcPct val="107000"/>
                        </a:lnSpc>
                        <a:spcAft>
                          <a:spcPts val="80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84700</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ctr">
                        <a:lnSpc>
                          <a:spcPct val="107000"/>
                        </a:lnSpc>
                        <a:spcAft>
                          <a:spcPts val="80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21.3%</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ctr">
                        <a:lnSpc>
                          <a:spcPct val="107000"/>
                        </a:lnSpc>
                        <a:spcAft>
                          <a:spcPts val="80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1880</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ctr">
                        <a:lnSpc>
                          <a:spcPct val="107000"/>
                        </a:lnSpc>
                        <a:spcAft>
                          <a:spcPts val="80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6%</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ctr">
                        <a:lnSpc>
                          <a:spcPct val="107000"/>
                        </a:lnSpc>
                        <a:spcAft>
                          <a:spcPts val="80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250</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ctr">
                        <a:lnSpc>
                          <a:spcPct val="107000"/>
                        </a:lnSpc>
                        <a:spcAft>
                          <a:spcPts val="80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13.3%</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extLst>
                  <a:ext uri="{0D108BD9-81ED-4DB2-BD59-A6C34878D82A}">
                    <a16:rowId xmlns:a16="http://schemas.microsoft.com/office/drawing/2014/main" xmlns="" val="10002"/>
                  </a:ext>
                </a:extLst>
              </a:tr>
              <a:tr h="222345">
                <a:tc>
                  <a:txBody>
                    <a:bodyPr/>
                    <a:lstStyle/>
                    <a:p>
                      <a:pPr>
                        <a:lnSpc>
                          <a:spcPct val="107000"/>
                        </a:lnSpc>
                        <a:spcAft>
                          <a:spcPts val="800"/>
                        </a:spcAft>
                      </a:pPr>
                      <a:r>
                        <a:rPr lang="en-ZA"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Free State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ctr">
                        <a:lnSpc>
                          <a:spcPct val="107000"/>
                        </a:lnSpc>
                        <a:spcAft>
                          <a:spcPts val="80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220333</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ctr">
                        <a:lnSpc>
                          <a:spcPct val="107000"/>
                        </a:lnSpc>
                        <a:spcAft>
                          <a:spcPts val="80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6%</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ctr">
                        <a:lnSpc>
                          <a:spcPct val="107000"/>
                        </a:lnSpc>
                        <a:spcAft>
                          <a:spcPts val="80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36506</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ctr">
                        <a:lnSpc>
                          <a:spcPct val="107000"/>
                        </a:lnSpc>
                        <a:spcAft>
                          <a:spcPts val="80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16.6%</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ctr">
                        <a:lnSpc>
                          <a:spcPct val="107000"/>
                        </a:lnSpc>
                        <a:spcAft>
                          <a:spcPts val="80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1992</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ctr">
                        <a:lnSpc>
                          <a:spcPct val="107000"/>
                        </a:lnSpc>
                        <a:spcAft>
                          <a:spcPts val="80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7%</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ctr">
                        <a:lnSpc>
                          <a:spcPct val="107000"/>
                        </a:lnSpc>
                        <a:spcAft>
                          <a:spcPts val="80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488</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ctr">
                        <a:lnSpc>
                          <a:spcPct val="107000"/>
                        </a:lnSpc>
                        <a:spcAft>
                          <a:spcPts val="80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24.5%</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extLst>
                  <a:ext uri="{0D108BD9-81ED-4DB2-BD59-A6C34878D82A}">
                    <a16:rowId xmlns:a16="http://schemas.microsoft.com/office/drawing/2014/main" xmlns="" val="10003"/>
                  </a:ext>
                </a:extLst>
              </a:tr>
              <a:tr h="210464">
                <a:tc>
                  <a:txBody>
                    <a:bodyPr/>
                    <a:lstStyle/>
                    <a:p>
                      <a:pPr>
                        <a:lnSpc>
                          <a:spcPct val="107000"/>
                        </a:lnSpc>
                        <a:spcAft>
                          <a:spcPts val="800"/>
                        </a:spcAft>
                      </a:pPr>
                      <a:r>
                        <a:rPr lang="en-ZA"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Gauteng</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ctr">
                        <a:lnSpc>
                          <a:spcPct val="107000"/>
                        </a:lnSpc>
                        <a:spcAft>
                          <a:spcPts val="80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1178075</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ctr">
                        <a:lnSpc>
                          <a:spcPct val="107000"/>
                        </a:lnSpc>
                        <a:spcAft>
                          <a:spcPts val="8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33%</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ctr">
                        <a:lnSpc>
                          <a:spcPct val="107000"/>
                        </a:lnSpc>
                        <a:spcAft>
                          <a:spcPts val="8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204804</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ctr">
                        <a:lnSpc>
                          <a:spcPct val="107000"/>
                        </a:lnSpc>
                        <a:spcAft>
                          <a:spcPts val="8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17.4%</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ctr">
                        <a:lnSpc>
                          <a:spcPct val="107000"/>
                        </a:lnSpc>
                        <a:spcAft>
                          <a:spcPts val="8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9040</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ctr">
                        <a:lnSpc>
                          <a:spcPct val="107000"/>
                        </a:lnSpc>
                        <a:spcAft>
                          <a:spcPts val="8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30%</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ctr">
                        <a:lnSpc>
                          <a:spcPct val="107000"/>
                        </a:lnSpc>
                        <a:spcAft>
                          <a:spcPts val="8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903</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ctr">
                        <a:lnSpc>
                          <a:spcPct val="107000"/>
                        </a:lnSpc>
                        <a:spcAft>
                          <a:spcPts val="8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10.0%</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extLst>
                  <a:ext uri="{0D108BD9-81ED-4DB2-BD59-A6C34878D82A}">
                    <a16:rowId xmlns:a16="http://schemas.microsoft.com/office/drawing/2014/main" xmlns="" val="10004"/>
                  </a:ext>
                </a:extLst>
              </a:tr>
              <a:tr h="222345">
                <a:tc>
                  <a:txBody>
                    <a:bodyPr/>
                    <a:lstStyle/>
                    <a:p>
                      <a:pPr>
                        <a:lnSpc>
                          <a:spcPct val="107000"/>
                        </a:lnSpc>
                        <a:spcAft>
                          <a:spcPts val="800"/>
                        </a:spcAft>
                      </a:pPr>
                      <a:r>
                        <a:rPr lang="en-ZA"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Kwazulu-Natal</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ctr">
                        <a:lnSpc>
                          <a:spcPct val="107000"/>
                        </a:lnSpc>
                        <a:spcAft>
                          <a:spcPts val="80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611390</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ctr">
                        <a:lnSpc>
                          <a:spcPct val="107000"/>
                        </a:lnSpc>
                        <a:spcAft>
                          <a:spcPts val="8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17%</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ctr">
                        <a:lnSpc>
                          <a:spcPct val="107000"/>
                        </a:lnSpc>
                        <a:spcAft>
                          <a:spcPts val="8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104369</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ctr">
                        <a:lnSpc>
                          <a:spcPct val="107000"/>
                        </a:lnSpc>
                        <a:spcAft>
                          <a:spcPts val="8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17.1%</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ctr">
                        <a:lnSpc>
                          <a:spcPct val="107000"/>
                        </a:lnSpc>
                        <a:spcAft>
                          <a:spcPts val="8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4128</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ctr">
                        <a:lnSpc>
                          <a:spcPct val="107000"/>
                        </a:lnSpc>
                        <a:spcAft>
                          <a:spcPts val="8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14%</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ctr">
                        <a:lnSpc>
                          <a:spcPct val="107000"/>
                        </a:lnSpc>
                        <a:spcAft>
                          <a:spcPts val="8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572</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ctr">
                        <a:lnSpc>
                          <a:spcPct val="107000"/>
                        </a:lnSpc>
                        <a:spcAft>
                          <a:spcPts val="8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13.9%</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extLst>
                  <a:ext uri="{0D108BD9-81ED-4DB2-BD59-A6C34878D82A}">
                    <a16:rowId xmlns:a16="http://schemas.microsoft.com/office/drawing/2014/main" xmlns="" val="10005"/>
                  </a:ext>
                </a:extLst>
              </a:tr>
              <a:tr h="222345">
                <a:tc>
                  <a:txBody>
                    <a:bodyPr/>
                    <a:lstStyle/>
                    <a:p>
                      <a:pPr>
                        <a:lnSpc>
                          <a:spcPct val="107000"/>
                        </a:lnSpc>
                        <a:spcAft>
                          <a:spcPts val="800"/>
                        </a:spcAft>
                      </a:pPr>
                      <a:r>
                        <a:rPr lang="en-ZA"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Limpopo</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ctr">
                        <a:lnSpc>
                          <a:spcPct val="107000"/>
                        </a:lnSpc>
                        <a:spcAft>
                          <a:spcPts val="80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77998</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ctr">
                        <a:lnSpc>
                          <a:spcPct val="107000"/>
                        </a:lnSpc>
                        <a:spcAft>
                          <a:spcPts val="8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ctr">
                        <a:lnSpc>
                          <a:spcPct val="107000"/>
                        </a:lnSpc>
                        <a:spcAft>
                          <a:spcPts val="8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9945</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ctr">
                        <a:lnSpc>
                          <a:spcPct val="107000"/>
                        </a:lnSpc>
                        <a:spcAft>
                          <a:spcPts val="8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12.8%</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ctr">
                        <a:lnSpc>
                          <a:spcPct val="107000"/>
                        </a:lnSpc>
                        <a:spcAft>
                          <a:spcPts val="8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635</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ctr">
                        <a:lnSpc>
                          <a:spcPct val="107000"/>
                        </a:lnSpc>
                        <a:spcAft>
                          <a:spcPts val="8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ctr">
                        <a:lnSpc>
                          <a:spcPct val="107000"/>
                        </a:lnSpc>
                        <a:spcAft>
                          <a:spcPts val="8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97</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ctr">
                        <a:lnSpc>
                          <a:spcPct val="107000"/>
                        </a:lnSpc>
                        <a:spcAft>
                          <a:spcPts val="8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15.3%</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extLst>
                  <a:ext uri="{0D108BD9-81ED-4DB2-BD59-A6C34878D82A}">
                    <a16:rowId xmlns:a16="http://schemas.microsoft.com/office/drawing/2014/main" xmlns="" val="10006"/>
                  </a:ext>
                </a:extLst>
              </a:tr>
              <a:tr h="220105">
                <a:tc>
                  <a:txBody>
                    <a:bodyPr/>
                    <a:lstStyle/>
                    <a:p>
                      <a:pPr>
                        <a:lnSpc>
                          <a:spcPct val="107000"/>
                        </a:lnSpc>
                        <a:spcAft>
                          <a:spcPts val="800"/>
                        </a:spcAft>
                      </a:pPr>
                      <a:r>
                        <a:rPr lang="en-ZA"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Mpumalanga</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ctr">
                        <a:lnSpc>
                          <a:spcPct val="107000"/>
                        </a:lnSpc>
                        <a:spcAft>
                          <a:spcPts val="80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131125</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ctr">
                        <a:lnSpc>
                          <a:spcPct val="107000"/>
                        </a:lnSpc>
                        <a:spcAft>
                          <a:spcPts val="8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4%</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ctr">
                        <a:lnSpc>
                          <a:spcPct val="107000"/>
                        </a:lnSpc>
                        <a:spcAft>
                          <a:spcPts val="8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26916</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ctr">
                        <a:lnSpc>
                          <a:spcPct val="107000"/>
                        </a:lnSpc>
                        <a:spcAft>
                          <a:spcPts val="8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20.5%</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ctr">
                        <a:lnSpc>
                          <a:spcPct val="107000"/>
                        </a:lnSpc>
                        <a:spcAft>
                          <a:spcPts val="8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1227</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ctr">
                        <a:lnSpc>
                          <a:spcPct val="107000"/>
                        </a:lnSpc>
                        <a:spcAft>
                          <a:spcPts val="8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4%</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ctr">
                        <a:lnSpc>
                          <a:spcPct val="107000"/>
                        </a:lnSpc>
                        <a:spcAft>
                          <a:spcPts val="8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227</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ctr">
                        <a:lnSpc>
                          <a:spcPct val="107000"/>
                        </a:lnSpc>
                        <a:spcAft>
                          <a:spcPts val="8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18.5%</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extLst>
                  <a:ext uri="{0D108BD9-81ED-4DB2-BD59-A6C34878D82A}">
                    <a16:rowId xmlns:a16="http://schemas.microsoft.com/office/drawing/2014/main" xmlns="" val="10007"/>
                  </a:ext>
                </a:extLst>
              </a:tr>
              <a:tr h="220105">
                <a:tc>
                  <a:txBody>
                    <a:bodyPr/>
                    <a:lstStyle/>
                    <a:p>
                      <a:pPr>
                        <a:lnSpc>
                          <a:spcPct val="107000"/>
                        </a:lnSpc>
                        <a:spcAft>
                          <a:spcPts val="800"/>
                        </a:spcAft>
                      </a:pPr>
                      <a:r>
                        <a:rPr lang="en-ZA"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North West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ctr">
                        <a:lnSpc>
                          <a:spcPct val="107000"/>
                        </a:lnSpc>
                        <a:spcAft>
                          <a:spcPts val="80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91053</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ctr">
                        <a:lnSpc>
                          <a:spcPct val="107000"/>
                        </a:lnSpc>
                        <a:spcAft>
                          <a:spcPts val="8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ctr">
                        <a:lnSpc>
                          <a:spcPct val="107000"/>
                        </a:lnSpc>
                        <a:spcAft>
                          <a:spcPts val="8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20304</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ctr">
                        <a:lnSpc>
                          <a:spcPct val="107000"/>
                        </a:lnSpc>
                        <a:spcAft>
                          <a:spcPts val="8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22.3%</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ctr">
                        <a:lnSpc>
                          <a:spcPct val="107000"/>
                        </a:lnSpc>
                        <a:spcAft>
                          <a:spcPts val="8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1073</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ctr">
                        <a:lnSpc>
                          <a:spcPct val="107000"/>
                        </a:lnSpc>
                        <a:spcAft>
                          <a:spcPts val="8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4%</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ctr">
                        <a:lnSpc>
                          <a:spcPct val="107000"/>
                        </a:lnSpc>
                        <a:spcAft>
                          <a:spcPts val="8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167</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ctr">
                        <a:lnSpc>
                          <a:spcPct val="107000"/>
                        </a:lnSpc>
                        <a:spcAft>
                          <a:spcPts val="8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15.6%</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extLst>
                  <a:ext uri="{0D108BD9-81ED-4DB2-BD59-A6C34878D82A}">
                    <a16:rowId xmlns:a16="http://schemas.microsoft.com/office/drawing/2014/main" xmlns="" val="10008"/>
                  </a:ext>
                </a:extLst>
              </a:tr>
              <a:tr h="205037">
                <a:tc>
                  <a:txBody>
                    <a:bodyPr/>
                    <a:lstStyle/>
                    <a:p>
                      <a:pPr>
                        <a:lnSpc>
                          <a:spcPct val="107000"/>
                        </a:lnSpc>
                        <a:spcAft>
                          <a:spcPts val="800"/>
                        </a:spcAft>
                      </a:pPr>
                      <a:r>
                        <a:rPr lang="en-ZA"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Northern Cape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ctr">
                        <a:lnSpc>
                          <a:spcPct val="107000"/>
                        </a:lnSpc>
                        <a:spcAft>
                          <a:spcPts val="80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43848</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ctr">
                        <a:lnSpc>
                          <a:spcPct val="107000"/>
                        </a:lnSpc>
                        <a:spcAft>
                          <a:spcPts val="8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ctr">
                        <a:lnSpc>
                          <a:spcPct val="107000"/>
                        </a:lnSpc>
                        <a:spcAft>
                          <a:spcPts val="8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7316</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ctr">
                        <a:lnSpc>
                          <a:spcPct val="107000"/>
                        </a:lnSpc>
                        <a:spcAft>
                          <a:spcPts val="8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16.7%</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ctr">
                        <a:lnSpc>
                          <a:spcPct val="107000"/>
                        </a:lnSpc>
                        <a:spcAft>
                          <a:spcPts val="8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858</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ctr">
                        <a:lnSpc>
                          <a:spcPct val="107000"/>
                        </a:lnSpc>
                        <a:spcAft>
                          <a:spcPts val="8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ctr">
                        <a:lnSpc>
                          <a:spcPct val="107000"/>
                        </a:lnSpc>
                        <a:spcAft>
                          <a:spcPts val="8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181</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ctr">
                        <a:lnSpc>
                          <a:spcPct val="107000"/>
                        </a:lnSpc>
                        <a:spcAft>
                          <a:spcPts val="8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21.1%</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extLst>
                  <a:ext uri="{0D108BD9-81ED-4DB2-BD59-A6C34878D82A}">
                    <a16:rowId xmlns:a16="http://schemas.microsoft.com/office/drawing/2014/main" xmlns="" val="10009"/>
                  </a:ext>
                </a:extLst>
              </a:tr>
              <a:tr h="220105">
                <a:tc>
                  <a:txBody>
                    <a:bodyPr/>
                    <a:lstStyle/>
                    <a:p>
                      <a:pPr>
                        <a:lnSpc>
                          <a:spcPct val="107000"/>
                        </a:lnSpc>
                        <a:spcAft>
                          <a:spcPts val="800"/>
                        </a:spcAft>
                      </a:pPr>
                      <a:r>
                        <a:rPr lang="en-ZA"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Western Cape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ctr">
                        <a:lnSpc>
                          <a:spcPct val="107000"/>
                        </a:lnSpc>
                        <a:spcAft>
                          <a:spcPts val="80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548668</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ctr">
                        <a:lnSpc>
                          <a:spcPct val="107000"/>
                        </a:lnSpc>
                        <a:spcAft>
                          <a:spcPts val="8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16%</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ctr">
                        <a:lnSpc>
                          <a:spcPct val="107000"/>
                        </a:lnSpc>
                        <a:spcAft>
                          <a:spcPts val="8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109448</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ctr">
                        <a:lnSpc>
                          <a:spcPct val="107000"/>
                        </a:lnSpc>
                        <a:spcAft>
                          <a:spcPts val="8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19.9%</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ctr">
                        <a:lnSpc>
                          <a:spcPct val="107000"/>
                        </a:lnSpc>
                        <a:spcAft>
                          <a:spcPts val="8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3158</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ctr">
                        <a:lnSpc>
                          <a:spcPct val="107000"/>
                        </a:lnSpc>
                        <a:spcAft>
                          <a:spcPts val="8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10%</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ctr">
                        <a:lnSpc>
                          <a:spcPct val="107000"/>
                        </a:lnSpc>
                        <a:spcAft>
                          <a:spcPts val="8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371</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ctr">
                        <a:lnSpc>
                          <a:spcPct val="107000"/>
                        </a:lnSpc>
                        <a:spcAft>
                          <a:spcPts val="8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11.7%</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extLst>
                  <a:ext uri="{0D108BD9-81ED-4DB2-BD59-A6C34878D82A}">
                    <a16:rowId xmlns:a16="http://schemas.microsoft.com/office/drawing/2014/main" xmlns="" val="10010"/>
                  </a:ext>
                </a:extLst>
              </a:tr>
              <a:tr h="220105">
                <a:tc>
                  <a:txBody>
                    <a:bodyPr/>
                    <a:lstStyle/>
                    <a:p>
                      <a:pPr>
                        <a:lnSpc>
                          <a:spcPct val="107000"/>
                        </a:lnSpc>
                        <a:spcAft>
                          <a:spcPts val="800"/>
                        </a:spcAft>
                      </a:pPr>
                      <a:r>
                        <a:rPr lang="en-ZA"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Unknown</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ctr">
                        <a:lnSpc>
                          <a:spcPct val="107000"/>
                        </a:lnSpc>
                        <a:spcAft>
                          <a:spcPts val="80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234039</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ctr">
                        <a:lnSpc>
                          <a:spcPct val="107000"/>
                        </a:lnSpc>
                        <a:spcAft>
                          <a:spcPts val="8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7%</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ctr">
                        <a:lnSpc>
                          <a:spcPct val="107000"/>
                        </a:lnSpc>
                        <a:spcAft>
                          <a:spcPts val="8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37580</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ctr">
                        <a:lnSpc>
                          <a:spcPct val="107000"/>
                        </a:lnSpc>
                        <a:spcAft>
                          <a:spcPts val="8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16.1%</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ctr">
                        <a:lnSpc>
                          <a:spcPct val="107000"/>
                        </a:lnSpc>
                        <a:spcAft>
                          <a:spcPts val="8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6569</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ctr">
                        <a:lnSpc>
                          <a:spcPct val="107000"/>
                        </a:lnSpc>
                        <a:spcAft>
                          <a:spcPts val="8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21%</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ctr">
                        <a:lnSpc>
                          <a:spcPct val="107000"/>
                        </a:lnSpc>
                        <a:spcAft>
                          <a:spcPts val="8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445</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tc>
                  <a:txBody>
                    <a:bodyPr/>
                    <a:lstStyle/>
                    <a:p>
                      <a:pPr algn="ctr">
                        <a:lnSpc>
                          <a:spcPct val="107000"/>
                        </a:lnSpc>
                        <a:spcAft>
                          <a:spcPts val="8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6.8%</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tcPr>
                </a:tc>
                <a:extLst>
                  <a:ext uri="{0D108BD9-81ED-4DB2-BD59-A6C34878D82A}">
                    <a16:rowId xmlns:a16="http://schemas.microsoft.com/office/drawing/2014/main" xmlns="" val="10011"/>
                  </a:ext>
                </a:extLst>
              </a:tr>
              <a:tr h="383207">
                <a:tc>
                  <a:txBody>
                    <a:bodyPr/>
                    <a:lstStyle/>
                    <a:p>
                      <a:pPr>
                        <a:lnSpc>
                          <a:spcPct val="107000"/>
                        </a:lnSpc>
                        <a:spcAft>
                          <a:spcPts val="800"/>
                        </a:spcAft>
                      </a:pPr>
                      <a:r>
                        <a:rPr lang="en-Z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Grand Total</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solidFill>
                      <a:srgbClr val="E2EFD9"/>
                    </a:solidFill>
                  </a:tcPr>
                </a:tc>
                <a:tc>
                  <a:txBody>
                    <a:bodyPr/>
                    <a:lstStyle/>
                    <a:p>
                      <a:pPr algn="ctr">
                        <a:lnSpc>
                          <a:spcPct val="107000"/>
                        </a:lnSpc>
                        <a:spcAft>
                          <a:spcPts val="80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3535067</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solidFill>
                      <a:srgbClr val="E2EFD9"/>
                    </a:solidFill>
                  </a:tcPr>
                </a:tc>
                <a:tc>
                  <a:txBody>
                    <a:bodyPr/>
                    <a:lstStyle/>
                    <a:p>
                      <a:pPr algn="ctr">
                        <a:lnSpc>
                          <a:spcPct val="107000"/>
                        </a:lnSpc>
                        <a:spcAft>
                          <a:spcPts val="80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100%</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solidFill>
                      <a:srgbClr val="E2EFD9"/>
                    </a:solidFill>
                  </a:tcPr>
                </a:tc>
                <a:tc>
                  <a:txBody>
                    <a:bodyPr/>
                    <a:lstStyle/>
                    <a:p>
                      <a:pPr algn="ctr">
                        <a:lnSpc>
                          <a:spcPct val="107000"/>
                        </a:lnSpc>
                        <a:spcAft>
                          <a:spcPts val="80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641888</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solidFill>
                      <a:srgbClr val="E2EFD9"/>
                    </a:solidFill>
                  </a:tcPr>
                </a:tc>
                <a:tc>
                  <a:txBody>
                    <a:bodyPr/>
                    <a:lstStyle/>
                    <a:p>
                      <a:pPr algn="ctr">
                        <a:lnSpc>
                          <a:spcPct val="107000"/>
                        </a:lnSpc>
                        <a:spcAft>
                          <a:spcPts val="80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18.2%</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solidFill>
                      <a:srgbClr val="E2EFD9"/>
                    </a:solidFill>
                  </a:tcPr>
                </a:tc>
                <a:tc>
                  <a:txBody>
                    <a:bodyPr/>
                    <a:lstStyle/>
                    <a:p>
                      <a:pPr algn="ctr">
                        <a:lnSpc>
                          <a:spcPct val="107000"/>
                        </a:lnSpc>
                        <a:spcAft>
                          <a:spcPts val="80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30560</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solidFill>
                      <a:srgbClr val="E2EFD9"/>
                    </a:solidFill>
                  </a:tcPr>
                </a:tc>
                <a:tc>
                  <a:txBody>
                    <a:bodyPr/>
                    <a:lstStyle/>
                    <a:p>
                      <a:pPr algn="ctr">
                        <a:lnSpc>
                          <a:spcPct val="107000"/>
                        </a:lnSpc>
                        <a:spcAft>
                          <a:spcPts val="80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100%</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solidFill>
                      <a:srgbClr val="E2EFD9"/>
                    </a:solidFill>
                  </a:tcPr>
                </a:tc>
                <a:tc>
                  <a:txBody>
                    <a:bodyPr/>
                    <a:lstStyle/>
                    <a:p>
                      <a:pPr algn="ctr">
                        <a:lnSpc>
                          <a:spcPct val="107000"/>
                        </a:lnSpc>
                        <a:spcAft>
                          <a:spcPts val="80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3701</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solidFill>
                      <a:srgbClr val="E2EFD9"/>
                    </a:solidFill>
                  </a:tcPr>
                </a:tc>
                <a:tc>
                  <a:txBody>
                    <a:bodyPr/>
                    <a:lstStyle/>
                    <a:p>
                      <a:pPr algn="ctr">
                        <a:lnSpc>
                          <a:spcPct val="107000"/>
                        </a:lnSpc>
                        <a:spcAft>
                          <a:spcPts val="800"/>
                        </a:spcAft>
                      </a:pPr>
                      <a:r>
                        <a:rPr lang="en-US"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12.1%</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C5E0B3"/>
                      </a:solidFill>
                      <a:prstDash val="solid"/>
                      <a:round/>
                      <a:headEnd type="none" w="med" len="med"/>
                      <a:tailEnd type="none" w="med" len="med"/>
                    </a:lnL>
                    <a:lnR w="12700" cap="flat" cmpd="sng" algn="ctr">
                      <a:solidFill>
                        <a:srgbClr val="C5E0B3"/>
                      </a:solidFill>
                      <a:prstDash val="solid"/>
                      <a:round/>
                      <a:headEnd type="none" w="med" len="med"/>
                      <a:tailEnd type="none" w="med" len="med"/>
                    </a:lnR>
                    <a:lnT w="12700" cap="flat" cmpd="sng" algn="ctr">
                      <a:solidFill>
                        <a:srgbClr val="C5E0B3"/>
                      </a:solidFill>
                      <a:prstDash val="solid"/>
                      <a:round/>
                      <a:headEnd type="none" w="med" len="med"/>
                      <a:tailEnd type="none" w="med" len="med"/>
                    </a:lnT>
                    <a:lnB w="12700" cap="flat" cmpd="sng" algn="ctr">
                      <a:solidFill>
                        <a:srgbClr val="C5E0B3"/>
                      </a:solidFill>
                      <a:prstDash val="solid"/>
                      <a:round/>
                      <a:headEnd type="none" w="med" len="med"/>
                      <a:tailEnd type="none" w="med" len="med"/>
                    </a:lnB>
                    <a:solidFill>
                      <a:srgbClr val="E2EFD9"/>
                    </a:solidFill>
                  </a:tcPr>
                </a:tc>
                <a:extLst>
                  <a:ext uri="{0D108BD9-81ED-4DB2-BD59-A6C34878D82A}">
                    <a16:rowId xmlns:a16="http://schemas.microsoft.com/office/drawing/2014/main" xmlns="" val="10012"/>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xmlns="" val="3672224078"/>
              </p:ext>
            </p:extLst>
          </p:nvPr>
        </p:nvGraphicFramePr>
        <p:xfrm>
          <a:off x="0" y="4297255"/>
          <a:ext cx="5994379" cy="1308368"/>
        </p:xfrm>
        <a:graphic>
          <a:graphicData uri="http://schemas.openxmlformats.org/drawingml/2006/table">
            <a:tbl>
              <a:tblPr firstRow="1" firstCol="1" bandRow="1"/>
              <a:tblGrid>
                <a:gridCol w="927242">
                  <a:extLst>
                    <a:ext uri="{9D8B030D-6E8A-4147-A177-3AD203B41FA5}">
                      <a16:colId xmlns:a16="http://schemas.microsoft.com/office/drawing/2014/main" xmlns="" val="20000"/>
                    </a:ext>
                  </a:extLst>
                </a:gridCol>
                <a:gridCol w="930808">
                  <a:extLst>
                    <a:ext uri="{9D8B030D-6E8A-4147-A177-3AD203B41FA5}">
                      <a16:colId xmlns:a16="http://schemas.microsoft.com/office/drawing/2014/main" xmlns="" val="20001"/>
                    </a:ext>
                  </a:extLst>
                </a:gridCol>
                <a:gridCol w="754275">
                  <a:extLst>
                    <a:ext uri="{9D8B030D-6E8A-4147-A177-3AD203B41FA5}">
                      <a16:colId xmlns:a16="http://schemas.microsoft.com/office/drawing/2014/main" xmlns="" val="20002"/>
                    </a:ext>
                  </a:extLst>
                </a:gridCol>
                <a:gridCol w="857104">
                  <a:extLst>
                    <a:ext uri="{9D8B030D-6E8A-4147-A177-3AD203B41FA5}">
                      <a16:colId xmlns:a16="http://schemas.microsoft.com/office/drawing/2014/main" xmlns="" val="20003"/>
                    </a:ext>
                  </a:extLst>
                </a:gridCol>
                <a:gridCol w="912382">
                  <a:extLst>
                    <a:ext uri="{9D8B030D-6E8A-4147-A177-3AD203B41FA5}">
                      <a16:colId xmlns:a16="http://schemas.microsoft.com/office/drawing/2014/main" xmlns="" val="20004"/>
                    </a:ext>
                  </a:extLst>
                </a:gridCol>
                <a:gridCol w="758436">
                  <a:extLst>
                    <a:ext uri="{9D8B030D-6E8A-4147-A177-3AD203B41FA5}">
                      <a16:colId xmlns:a16="http://schemas.microsoft.com/office/drawing/2014/main" xmlns="" val="20005"/>
                    </a:ext>
                  </a:extLst>
                </a:gridCol>
                <a:gridCol w="854132">
                  <a:extLst>
                    <a:ext uri="{9D8B030D-6E8A-4147-A177-3AD203B41FA5}">
                      <a16:colId xmlns:a16="http://schemas.microsoft.com/office/drawing/2014/main" xmlns="" val="20006"/>
                    </a:ext>
                  </a:extLst>
                </a:gridCol>
              </a:tblGrid>
              <a:tr h="530549">
                <a:tc>
                  <a:txBody>
                    <a:bodyPr/>
                    <a:lstStyle/>
                    <a:p>
                      <a:pPr>
                        <a:lnSpc>
                          <a:spcPct val="107000"/>
                        </a:lnSpc>
                        <a:spcAft>
                          <a:spcPts val="12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Lab type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tcPr>
                </a:tc>
                <a:tc>
                  <a:txBody>
                    <a:bodyPr/>
                    <a:lstStyle/>
                    <a:p>
                      <a:pPr>
                        <a:lnSpc>
                          <a:spcPct val="107000"/>
                        </a:lnSpc>
                        <a:spcAft>
                          <a:spcPts val="120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Total tests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tcPr>
                </a:tc>
                <a:tc>
                  <a:txBody>
                    <a:bodyPr/>
                    <a:lstStyle/>
                    <a:p>
                      <a:pPr>
                        <a:lnSpc>
                          <a:spcPct val="107000"/>
                        </a:lnSpc>
                        <a:spcAft>
                          <a:spcPts val="120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No. positive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tcPr>
                </a:tc>
                <a:tc>
                  <a:txBody>
                    <a:bodyPr/>
                    <a:lstStyle/>
                    <a:p>
                      <a:pPr>
                        <a:lnSpc>
                          <a:spcPct val="107000"/>
                        </a:lnSpc>
                        <a:spcAft>
                          <a:spcPts val="120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 test positive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tcPr>
                </a:tc>
                <a:tc>
                  <a:txBody>
                    <a:bodyPr/>
                    <a:lstStyle/>
                    <a:p>
                      <a:pPr>
                        <a:lnSpc>
                          <a:spcPct val="107000"/>
                        </a:lnSpc>
                        <a:spcAft>
                          <a:spcPts val="120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New tests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tcPr>
                </a:tc>
                <a:tc>
                  <a:txBody>
                    <a:bodyPr/>
                    <a:lstStyle/>
                    <a:p>
                      <a:pPr>
                        <a:lnSpc>
                          <a:spcPct val="107000"/>
                        </a:lnSpc>
                        <a:spcAft>
                          <a:spcPts val="120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No. positive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tcPr>
                </a:tc>
                <a:tc>
                  <a:txBody>
                    <a:bodyPr/>
                    <a:lstStyle/>
                    <a:p>
                      <a:pPr>
                        <a:lnSpc>
                          <a:spcPct val="107000"/>
                        </a:lnSpc>
                        <a:spcAft>
                          <a:spcPts val="120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 test positive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tcPr>
                </a:tc>
                <a:extLst>
                  <a:ext uri="{0D108BD9-81ED-4DB2-BD59-A6C34878D82A}">
                    <a16:rowId xmlns:a16="http://schemas.microsoft.com/office/drawing/2014/main" xmlns="" val="10000"/>
                  </a:ext>
                </a:extLst>
              </a:tr>
              <a:tr h="259273">
                <a:tc>
                  <a:txBody>
                    <a:bodyPr/>
                    <a:lstStyle/>
                    <a:p>
                      <a:pPr>
                        <a:lnSpc>
                          <a:spcPct val="107000"/>
                        </a:lnSpc>
                        <a:spcAft>
                          <a:spcPts val="1200"/>
                        </a:spcAft>
                      </a:pPr>
                      <a:r>
                        <a:rPr lang="en-US" sz="1100">
                          <a:effectLst/>
                          <a:latin typeface="Calibri" panose="020F0502020204030204" pitchFamily="34" charset="0"/>
                          <a:ea typeface="Calibri" panose="020F0502020204030204" pitchFamily="34" charset="0"/>
                          <a:cs typeface="Times New Roman" panose="02020603050405020304" pitchFamily="18" charset="0"/>
                        </a:rPr>
                        <a:t>Public</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nSpc>
                          <a:spcPct val="107000"/>
                        </a:lnSpc>
                        <a:spcAft>
                          <a:spcPts val="120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141354</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nSpc>
                          <a:spcPct val="107000"/>
                        </a:lnSpc>
                        <a:spcAft>
                          <a:spcPts val="120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18240</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nSpc>
                          <a:spcPct val="107000"/>
                        </a:lnSpc>
                        <a:spcAft>
                          <a:spcPts val="120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12.9</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nSpc>
                          <a:spcPct val="107000"/>
                        </a:lnSpc>
                        <a:spcAft>
                          <a:spcPts val="120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1293</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nSpc>
                          <a:spcPct val="107000"/>
                        </a:lnSpc>
                        <a:spcAft>
                          <a:spcPts val="120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315</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nSpc>
                          <a:spcPct val="107000"/>
                        </a:lnSpc>
                        <a:spcAft>
                          <a:spcPts val="120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24.4</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xmlns="" val="10001"/>
                  </a:ext>
                </a:extLst>
              </a:tr>
              <a:tr h="259273">
                <a:tc>
                  <a:txBody>
                    <a:bodyPr/>
                    <a:lstStyle/>
                    <a:p>
                      <a:pPr>
                        <a:lnSpc>
                          <a:spcPct val="107000"/>
                        </a:lnSpc>
                        <a:spcAft>
                          <a:spcPts val="1200"/>
                        </a:spcAft>
                      </a:pPr>
                      <a:r>
                        <a:rPr lang="en-US" sz="1100">
                          <a:effectLst/>
                          <a:latin typeface="Calibri" panose="020F0502020204030204" pitchFamily="34" charset="0"/>
                          <a:ea typeface="Calibri" panose="020F0502020204030204" pitchFamily="34" charset="0"/>
                          <a:cs typeface="Times New Roman" panose="02020603050405020304" pitchFamily="18" charset="0"/>
                        </a:rPr>
                        <a:t>Private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nSpc>
                          <a:spcPct val="107000"/>
                        </a:lnSpc>
                        <a:spcAft>
                          <a:spcPts val="1200"/>
                        </a:spcAft>
                      </a:pPr>
                      <a:r>
                        <a:rPr lang="en-US"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78979</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nSpc>
                          <a:spcPct val="107000"/>
                        </a:lnSpc>
                        <a:spcAft>
                          <a:spcPts val="12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18266</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nSpc>
                          <a:spcPct val="107000"/>
                        </a:lnSpc>
                        <a:spcAft>
                          <a:spcPts val="12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23.1</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nSpc>
                          <a:spcPct val="107000"/>
                        </a:lnSpc>
                        <a:spcAft>
                          <a:spcPts val="12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699</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nSpc>
                          <a:spcPct val="107000"/>
                        </a:lnSpc>
                        <a:spcAft>
                          <a:spcPts val="12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173</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nSpc>
                          <a:spcPct val="107000"/>
                        </a:lnSpc>
                        <a:spcAft>
                          <a:spcPts val="120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24.7</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xmlns="" val="10002"/>
                  </a:ext>
                </a:extLst>
              </a:tr>
              <a:tr h="259273">
                <a:tc>
                  <a:txBody>
                    <a:bodyPr/>
                    <a:lstStyle/>
                    <a:p>
                      <a:pPr>
                        <a:lnSpc>
                          <a:spcPct val="107000"/>
                        </a:lnSpc>
                        <a:spcAft>
                          <a:spcPts val="12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Total</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2EFD9"/>
                    </a:solidFill>
                  </a:tcPr>
                </a:tc>
                <a:tc>
                  <a:txBody>
                    <a:bodyPr/>
                    <a:lstStyle/>
                    <a:p>
                      <a:pPr>
                        <a:lnSpc>
                          <a:spcPct val="107000"/>
                        </a:lnSpc>
                        <a:spcAft>
                          <a:spcPts val="120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220333</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2EFD9"/>
                    </a:solidFill>
                  </a:tcPr>
                </a:tc>
                <a:tc>
                  <a:txBody>
                    <a:bodyPr/>
                    <a:lstStyle/>
                    <a:p>
                      <a:pPr>
                        <a:lnSpc>
                          <a:spcPct val="107000"/>
                        </a:lnSpc>
                        <a:spcAft>
                          <a:spcPts val="120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36506</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2EFD9"/>
                    </a:solidFill>
                  </a:tcPr>
                </a:tc>
                <a:tc>
                  <a:txBody>
                    <a:bodyPr/>
                    <a:lstStyle/>
                    <a:p>
                      <a:pPr>
                        <a:lnSpc>
                          <a:spcPct val="107000"/>
                        </a:lnSpc>
                        <a:spcAft>
                          <a:spcPts val="120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16.6</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2EFD9"/>
                    </a:solidFill>
                  </a:tcPr>
                </a:tc>
                <a:tc>
                  <a:txBody>
                    <a:bodyPr/>
                    <a:lstStyle/>
                    <a:p>
                      <a:pPr>
                        <a:lnSpc>
                          <a:spcPct val="107000"/>
                        </a:lnSpc>
                        <a:spcAft>
                          <a:spcPts val="120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1992</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2EFD9"/>
                    </a:solidFill>
                  </a:tcPr>
                </a:tc>
                <a:tc>
                  <a:txBody>
                    <a:bodyPr/>
                    <a:lstStyle/>
                    <a:p>
                      <a:pPr>
                        <a:lnSpc>
                          <a:spcPct val="107000"/>
                        </a:lnSpc>
                        <a:spcAft>
                          <a:spcPts val="120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488</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2EFD9"/>
                    </a:solidFill>
                  </a:tcPr>
                </a:tc>
                <a:tc>
                  <a:txBody>
                    <a:bodyPr/>
                    <a:lstStyle/>
                    <a:p>
                      <a:pPr>
                        <a:lnSpc>
                          <a:spcPct val="107000"/>
                        </a:lnSpc>
                        <a:spcAft>
                          <a:spcPts val="120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24.5</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E2EFD9"/>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37811074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2EE6FB43-5D01-429D-A254-8AEB924DBA6C}"/>
              </a:ext>
            </a:extLst>
          </p:cNvPr>
          <p:cNvSpPr>
            <a:spLocks noGrp="1"/>
          </p:cNvSpPr>
          <p:nvPr>
            <p:ph type="title"/>
          </p:nvPr>
        </p:nvSpPr>
        <p:spPr>
          <a:xfrm>
            <a:off x="0" y="0"/>
            <a:ext cx="9144000" cy="576263"/>
          </a:xfrm>
          <a:solidFill>
            <a:srgbClr val="CC9B00"/>
          </a:solidFill>
        </p:spPr>
        <p:txBody>
          <a:bodyPr>
            <a:noAutofit/>
          </a:bodyPr>
          <a:lstStyle/>
          <a:p>
            <a:r>
              <a:rPr lang="en-US" sz="3200" b="1" dirty="0">
                <a:solidFill>
                  <a:schemeClr val="bg1"/>
                </a:solidFill>
              </a:rPr>
              <a:t>BOMIS</a:t>
            </a:r>
          </a:p>
        </p:txBody>
      </p:sp>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1146140"/>
            <a:ext cx="9144000" cy="4175667"/>
          </a:xfrm>
          <a:prstGeom prst="rect">
            <a:avLst/>
          </a:prstGeom>
        </p:spPr>
      </p:pic>
      <p:sp>
        <p:nvSpPr>
          <p:cNvPr id="2" name="TextBox 1">
            <a:extLst>
              <a:ext uri="{FF2B5EF4-FFF2-40B4-BE49-F238E27FC236}">
                <a16:creationId xmlns:a16="http://schemas.microsoft.com/office/drawing/2014/main" xmlns="" id="{DBBD4B74-BA2B-A544-8183-C2408843094B}"/>
              </a:ext>
            </a:extLst>
          </p:cNvPr>
          <p:cNvSpPr txBox="1"/>
          <p:nvPr/>
        </p:nvSpPr>
        <p:spPr>
          <a:xfrm>
            <a:off x="0" y="638287"/>
            <a:ext cx="8686800" cy="400110"/>
          </a:xfrm>
          <a:prstGeom prst="rect">
            <a:avLst/>
          </a:prstGeom>
          <a:noFill/>
        </p:spPr>
        <p:txBody>
          <a:bodyPr wrap="square" rtlCol="0">
            <a:spAutoFit/>
          </a:bodyPr>
          <a:lstStyle/>
          <a:p>
            <a:r>
              <a:rPr lang="en-US" sz="2000" b="1" dirty="0"/>
              <a:t>FSDOH Information Systems innovation in response to Outbreak Management</a:t>
            </a:r>
          </a:p>
        </p:txBody>
      </p:sp>
    </p:spTree>
    <p:extLst>
      <p:ext uri="{BB962C8B-B14F-4D97-AF65-F5344CB8AC3E}">
        <p14:creationId xmlns:p14="http://schemas.microsoft.com/office/powerpoint/2010/main" xmlns="" val="5846206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10063FB0-9692-420E-AF25-11BD30B423DB}"/>
              </a:ext>
            </a:extLst>
          </p:cNvPr>
          <p:cNvSpPr>
            <a:spLocks noGrp="1"/>
          </p:cNvSpPr>
          <p:nvPr>
            <p:ph type="title"/>
          </p:nvPr>
        </p:nvSpPr>
        <p:spPr>
          <a:xfrm>
            <a:off x="1" y="-20226"/>
            <a:ext cx="9153544" cy="1008896"/>
          </a:xfrm>
          <a:solidFill>
            <a:srgbClr val="CC9B00"/>
          </a:solidFill>
        </p:spPr>
        <p:txBody>
          <a:bodyPr>
            <a:noAutofit/>
          </a:bodyPr>
          <a:lstStyle/>
          <a:p>
            <a:r>
              <a:rPr lang="en-US" sz="3200" b="1" dirty="0">
                <a:solidFill>
                  <a:schemeClr val="bg1"/>
                </a:solidFill>
              </a:rPr>
              <a:t>FREE STATE COVID-19 INFORMATION SYSTEMS FLOW</a:t>
            </a:r>
          </a:p>
        </p:txBody>
      </p:sp>
      <p:sp>
        <p:nvSpPr>
          <p:cNvPr id="2" name="Slide Number Placeholder 1">
            <a:extLst>
              <a:ext uri="{FF2B5EF4-FFF2-40B4-BE49-F238E27FC236}">
                <a16:creationId xmlns:a16="http://schemas.microsoft.com/office/drawing/2014/main" xmlns="" id="{17D68CB0-79DA-4F4A-8544-5C6E659E9C7C}"/>
              </a:ext>
            </a:extLst>
          </p:cNvPr>
          <p:cNvSpPr>
            <a:spLocks noGrp="1"/>
          </p:cNvSpPr>
          <p:nvPr>
            <p:ph type="sldNum" sz="quarter" idx="12"/>
          </p:nvPr>
        </p:nvSpPr>
        <p:spPr/>
        <p:txBody>
          <a:bodyPr/>
          <a:lstStyle/>
          <a:p>
            <a:fld id="{B8BC4C4B-A462-48E0-8A5F-F86E496042BA}" type="slidenum">
              <a:rPr lang="en-GB" altLang="en-US" smtClean="0"/>
              <a:pPr/>
              <a:t>21</a:t>
            </a:fld>
            <a:endParaRPr lang="en-GB" altLang="en-US" dirty="0"/>
          </a:p>
        </p:txBody>
      </p:sp>
      <p:pic>
        <p:nvPicPr>
          <p:cNvPr id="6" name="Picture 5">
            <a:extLst>
              <a:ext uri="{FF2B5EF4-FFF2-40B4-BE49-F238E27FC236}">
                <a16:creationId xmlns:a16="http://schemas.microsoft.com/office/drawing/2014/main" xmlns="" id="{8D57B684-A57C-4237-833C-2B6E817A4576}"/>
              </a:ext>
            </a:extLst>
          </p:cNvPr>
          <p:cNvPicPr>
            <a:picLocks noChangeAspect="1"/>
          </p:cNvPicPr>
          <p:nvPr/>
        </p:nvPicPr>
        <p:blipFill>
          <a:blip r:embed="rId2"/>
          <a:stretch>
            <a:fillRect/>
          </a:stretch>
        </p:blipFill>
        <p:spPr>
          <a:xfrm>
            <a:off x="1230762" y="1431744"/>
            <a:ext cx="7688572" cy="4253834"/>
          </a:xfrm>
          <a:prstGeom prst="rect">
            <a:avLst/>
          </a:prstGeom>
        </p:spPr>
      </p:pic>
      <p:grpSp>
        <p:nvGrpSpPr>
          <p:cNvPr id="14" name="Group 13">
            <a:extLst>
              <a:ext uri="{FF2B5EF4-FFF2-40B4-BE49-F238E27FC236}">
                <a16:creationId xmlns:a16="http://schemas.microsoft.com/office/drawing/2014/main" xmlns="" id="{5D327F73-1508-461D-9061-911E95EE5E1C}"/>
              </a:ext>
            </a:extLst>
          </p:cNvPr>
          <p:cNvGrpSpPr/>
          <p:nvPr/>
        </p:nvGrpSpPr>
        <p:grpSpPr>
          <a:xfrm>
            <a:off x="0" y="1734647"/>
            <a:ext cx="9108504" cy="1829079"/>
            <a:chOff x="-1161642" y="1169862"/>
            <a:chExt cx="12144672" cy="2438772"/>
          </a:xfrm>
        </p:grpSpPr>
        <p:pic>
          <p:nvPicPr>
            <p:cNvPr id="7" name="Picture 6">
              <a:extLst>
                <a:ext uri="{FF2B5EF4-FFF2-40B4-BE49-F238E27FC236}">
                  <a16:creationId xmlns:a16="http://schemas.microsoft.com/office/drawing/2014/main" xmlns="" id="{4EA3C282-8D99-4712-9598-C97361635A87}"/>
                </a:ext>
              </a:extLst>
            </p:cNvPr>
            <p:cNvPicPr>
              <a:picLocks noChangeAspect="1"/>
            </p:cNvPicPr>
            <p:nvPr/>
          </p:nvPicPr>
          <p:blipFill>
            <a:blip r:embed="rId3"/>
            <a:stretch>
              <a:fillRect/>
            </a:stretch>
          </p:blipFill>
          <p:spPr>
            <a:xfrm>
              <a:off x="3059311" y="1169862"/>
              <a:ext cx="1664023" cy="575556"/>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xmlns="" id="{A891D9D3-854C-4AC0-B941-8B4C4C903C32}"/>
                </a:ext>
              </a:extLst>
            </p:cNvPr>
            <p:cNvPicPr>
              <a:picLocks noChangeAspect="1"/>
            </p:cNvPicPr>
            <p:nvPr/>
          </p:nvPicPr>
          <p:blipFill>
            <a:blip r:embed="rId4"/>
            <a:stretch>
              <a:fillRect/>
            </a:stretch>
          </p:blipFill>
          <p:spPr>
            <a:xfrm>
              <a:off x="-1161642" y="2103325"/>
              <a:ext cx="1175518" cy="436439"/>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xmlns="" id="{26D55F91-517C-4397-BF4B-A64988693D94}"/>
                </a:ext>
              </a:extLst>
            </p:cNvPr>
            <p:cNvPicPr>
              <a:picLocks noChangeAspect="1"/>
            </p:cNvPicPr>
            <p:nvPr/>
          </p:nvPicPr>
          <p:blipFill>
            <a:blip r:embed="rId5"/>
            <a:stretch>
              <a:fillRect/>
            </a:stretch>
          </p:blipFill>
          <p:spPr>
            <a:xfrm>
              <a:off x="3232214" y="3249366"/>
              <a:ext cx="1491120" cy="359268"/>
            </a:xfrm>
            <a:prstGeom prst="rect">
              <a:avLst/>
            </a:prstGeom>
            <a:solidFill>
              <a:srgbClr val="92D050"/>
            </a:solidFill>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xmlns="" id="{2281B3A3-5450-400E-A911-8D8564C961BE}"/>
                </a:ext>
              </a:extLst>
            </p:cNvPr>
            <p:cNvPicPr>
              <a:picLocks noChangeAspect="1"/>
            </p:cNvPicPr>
            <p:nvPr/>
          </p:nvPicPr>
          <p:blipFill>
            <a:blip r:embed="rId5"/>
            <a:stretch>
              <a:fillRect/>
            </a:stretch>
          </p:blipFill>
          <p:spPr>
            <a:xfrm>
              <a:off x="6456040" y="3222928"/>
              <a:ext cx="1491120" cy="359268"/>
            </a:xfrm>
            <a:prstGeom prst="rect">
              <a:avLst/>
            </a:prstGeom>
            <a:solidFill>
              <a:srgbClr val="92D050"/>
            </a:solidFill>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xmlns="" id="{34DD271C-F2B9-4E8E-B317-3A384BEEEEA0}"/>
                </a:ext>
              </a:extLst>
            </p:cNvPr>
            <p:cNvPicPr>
              <a:picLocks noChangeAspect="1"/>
            </p:cNvPicPr>
            <p:nvPr/>
          </p:nvPicPr>
          <p:blipFill>
            <a:blip r:embed="rId5"/>
            <a:stretch>
              <a:fillRect/>
            </a:stretch>
          </p:blipFill>
          <p:spPr>
            <a:xfrm>
              <a:off x="6456040" y="1397091"/>
              <a:ext cx="1491120" cy="359268"/>
            </a:xfrm>
            <a:prstGeom prst="rect">
              <a:avLst/>
            </a:prstGeom>
            <a:solidFill>
              <a:srgbClr val="92D050"/>
            </a:solidFill>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xmlns="" id="{1C2B2748-D314-4F44-99BD-5E523130A493}"/>
                </a:ext>
              </a:extLst>
            </p:cNvPr>
            <p:cNvPicPr>
              <a:picLocks noChangeAspect="1"/>
            </p:cNvPicPr>
            <p:nvPr/>
          </p:nvPicPr>
          <p:blipFill>
            <a:blip r:embed="rId5"/>
            <a:stretch>
              <a:fillRect/>
            </a:stretch>
          </p:blipFill>
          <p:spPr>
            <a:xfrm>
              <a:off x="9491910" y="2336296"/>
              <a:ext cx="1491120" cy="359268"/>
            </a:xfrm>
            <a:prstGeom prst="rect">
              <a:avLst/>
            </a:prstGeom>
            <a:solidFill>
              <a:srgbClr val="92D050"/>
            </a:solidFill>
            <a:effectLst>
              <a:outerShdw blurRad="50800" dist="38100" dir="2700000" algn="tl" rotWithShape="0">
                <a:prstClr val="black">
                  <a:alpha val="40000"/>
                </a:prstClr>
              </a:outerShdw>
            </a:effectLst>
          </p:spPr>
        </p:pic>
      </p:grpSp>
      <p:pic>
        <p:nvPicPr>
          <p:cNvPr id="15" name="Picture 14">
            <a:extLst>
              <a:ext uri="{FF2B5EF4-FFF2-40B4-BE49-F238E27FC236}">
                <a16:creationId xmlns:a16="http://schemas.microsoft.com/office/drawing/2014/main" xmlns="" id="{EAFAF42D-8F44-4D09-856A-DD8E0E1463CE}"/>
              </a:ext>
            </a:extLst>
          </p:cNvPr>
          <p:cNvPicPr>
            <a:picLocks noChangeAspect="1"/>
          </p:cNvPicPr>
          <p:nvPr/>
        </p:nvPicPr>
        <p:blipFill>
          <a:blip r:embed="rId6"/>
          <a:stretch>
            <a:fillRect/>
          </a:stretch>
        </p:blipFill>
        <p:spPr>
          <a:xfrm>
            <a:off x="3607028" y="4366340"/>
            <a:ext cx="1118341" cy="317141"/>
          </a:xfrm>
          <a:prstGeom prst="rect">
            <a:avLst/>
          </a:prstGeo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xmlns="" id="{B66CDFDB-72D0-427D-A682-1956EFEEE387}"/>
              </a:ext>
            </a:extLst>
          </p:cNvPr>
          <p:cNvPicPr>
            <a:picLocks noChangeAspect="1"/>
          </p:cNvPicPr>
          <p:nvPr/>
        </p:nvPicPr>
        <p:blipFill>
          <a:blip r:embed="rId7"/>
          <a:stretch>
            <a:fillRect/>
          </a:stretch>
        </p:blipFill>
        <p:spPr>
          <a:xfrm>
            <a:off x="213265" y="3726885"/>
            <a:ext cx="400546" cy="453699"/>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xmlns="" id="{943D9F6E-C12F-4CAD-AA56-013883E90793}"/>
              </a:ext>
            </a:extLst>
          </p:cNvPr>
          <p:cNvPicPr>
            <a:picLocks noChangeAspect="1"/>
          </p:cNvPicPr>
          <p:nvPr/>
        </p:nvPicPr>
        <p:blipFill rotWithShape="1">
          <a:blip r:embed="rId8"/>
          <a:srcRect t="26490" b="25873"/>
          <a:stretch/>
        </p:blipFill>
        <p:spPr>
          <a:xfrm>
            <a:off x="0" y="2827120"/>
            <a:ext cx="881639" cy="315829"/>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xmlns="" id="{BD48418C-4003-4D4D-87F0-5BC4BB9B470D}"/>
              </a:ext>
            </a:extLst>
          </p:cNvPr>
          <p:cNvPicPr>
            <a:picLocks noChangeAspect="1"/>
          </p:cNvPicPr>
          <p:nvPr/>
        </p:nvPicPr>
        <p:blipFill>
          <a:blip r:embed="rId9"/>
          <a:stretch>
            <a:fillRect/>
          </a:stretch>
        </p:blipFill>
        <p:spPr>
          <a:xfrm>
            <a:off x="28523" y="3207373"/>
            <a:ext cx="846981" cy="443254"/>
          </a:xfrm>
          <a:prstGeom prst="rect">
            <a:avLst/>
          </a:prstGeom>
          <a:effectLst>
            <a:outerShdw blurRad="50800" dist="38100" dir="2700000" algn="tl" rotWithShape="0">
              <a:prstClr val="black">
                <a:alpha val="40000"/>
              </a:prstClr>
            </a:outerShdw>
          </a:effectLst>
        </p:spPr>
      </p:pic>
      <p:pic>
        <p:nvPicPr>
          <p:cNvPr id="22" name="Picture 21">
            <a:extLst>
              <a:ext uri="{FF2B5EF4-FFF2-40B4-BE49-F238E27FC236}">
                <a16:creationId xmlns:a16="http://schemas.microsoft.com/office/drawing/2014/main" xmlns="" id="{3C45ECA8-172D-4FBD-88F0-4B97E62B6F7A}"/>
              </a:ext>
            </a:extLst>
          </p:cNvPr>
          <p:cNvPicPr>
            <a:picLocks noChangeAspect="1"/>
          </p:cNvPicPr>
          <p:nvPr/>
        </p:nvPicPr>
        <p:blipFill>
          <a:blip r:embed="rId10"/>
          <a:stretch>
            <a:fillRect/>
          </a:stretch>
        </p:blipFill>
        <p:spPr>
          <a:xfrm>
            <a:off x="993409" y="2687353"/>
            <a:ext cx="1010363" cy="279534"/>
          </a:xfrm>
          <a:prstGeom prst="rect">
            <a:avLst/>
          </a:prstGeom>
        </p:spPr>
      </p:pic>
      <p:pic>
        <p:nvPicPr>
          <p:cNvPr id="23" name="Picture 22">
            <a:extLst>
              <a:ext uri="{FF2B5EF4-FFF2-40B4-BE49-F238E27FC236}">
                <a16:creationId xmlns:a16="http://schemas.microsoft.com/office/drawing/2014/main" xmlns="" id="{4C8FBA57-5EC1-449D-B199-0A72DAAD7485}"/>
              </a:ext>
            </a:extLst>
          </p:cNvPr>
          <p:cNvPicPr>
            <a:picLocks noChangeAspect="1"/>
          </p:cNvPicPr>
          <p:nvPr/>
        </p:nvPicPr>
        <p:blipFill>
          <a:blip r:embed="rId11"/>
          <a:stretch>
            <a:fillRect/>
          </a:stretch>
        </p:blipFill>
        <p:spPr>
          <a:xfrm>
            <a:off x="7010400" y="3439919"/>
            <a:ext cx="2133600" cy="1196006"/>
          </a:xfrm>
          <a:prstGeom prst="rect">
            <a:avLst/>
          </a:prstGeom>
        </p:spPr>
      </p:pic>
      <p:pic>
        <p:nvPicPr>
          <p:cNvPr id="24" name="Picture 23">
            <a:extLst>
              <a:ext uri="{FF2B5EF4-FFF2-40B4-BE49-F238E27FC236}">
                <a16:creationId xmlns:a16="http://schemas.microsoft.com/office/drawing/2014/main" xmlns="" id="{F367607D-97E8-4BA0-83AD-29F6ABF53997}"/>
              </a:ext>
            </a:extLst>
          </p:cNvPr>
          <p:cNvPicPr>
            <a:picLocks noChangeAspect="1"/>
          </p:cNvPicPr>
          <p:nvPr/>
        </p:nvPicPr>
        <p:blipFill>
          <a:blip r:embed="rId12"/>
          <a:stretch>
            <a:fillRect/>
          </a:stretch>
        </p:blipFill>
        <p:spPr>
          <a:xfrm>
            <a:off x="7041693" y="4635925"/>
            <a:ext cx="2102308" cy="1277351"/>
          </a:xfrm>
          <a:prstGeom prst="rect">
            <a:avLst/>
          </a:prstGeom>
        </p:spPr>
      </p:pic>
      <p:cxnSp>
        <p:nvCxnSpPr>
          <p:cNvPr id="26" name="Connector: Elbow 25">
            <a:extLst>
              <a:ext uri="{FF2B5EF4-FFF2-40B4-BE49-F238E27FC236}">
                <a16:creationId xmlns:a16="http://schemas.microsoft.com/office/drawing/2014/main" xmlns="" id="{7B3C95DA-94ED-4A23-90BB-08DA2495C224}"/>
              </a:ext>
            </a:extLst>
          </p:cNvPr>
          <p:cNvCxnSpPr/>
          <p:nvPr/>
        </p:nvCxnSpPr>
        <p:spPr bwMode="auto">
          <a:xfrm>
            <a:off x="8458918" y="3044788"/>
            <a:ext cx="370001" cy="358214"/>
          </a:xfrm>
          <a:prstGeom prst="bentConnector3">
            <a:avLst>
              <a:gd name="adj1" fmla="val 101898"/>
            </a:avLst>
          </a:prstGeom>
          <a:solidFill>
            <a:schemeClr val="accent1"/>
          </a:solidFill>
          <a:ln w="28575" cap="flat" cmpd="sng" algn="ctr">
            <a:solidFill>
              <a:srgbClr val="007749"/>
            </a:solidFill>
            <a:prstDash val="solid"/>
            <a:round/>
            <a:headEnd type="none" w="med" len="med"/>
            <a:tailEnd type="triangle"/>
          </a:ln>
          <a:effectLst/>
        </p:spPr>
      </p:cxnSp>
      <p:sp>
        <p:nvSpPr>
          <p:cNvPr id="16" name="Rectangle 15"/>
          <p:cNvSpPr/>
          <p:nvPr/>
        </p:nvSpPr>
        <p:spPr>
          <a:xfrm>
            <a:off x="4680164" y="4890284"/>
            <a:ext cx="789768" cy="300082"/>
          </a:xfrm>
          <a:prstGeom prst="rect">
            <a:avLst/>
          </a:prstGeom>
          <a:noFill/>
        </p:spPr>
        <p:txBody>
          <a:bodyPr wrap="none" lIns="68580" tIns="34290" rIns="68580" bIns="34290">
            <a:spAutoFit/>
          </a:bodyPr>
          <a:lstStyle/>
          <a:p>
            <a:pPr algn="ctr"/>
            <a:r>
              <a:rPr lang="en-US" sz="1500" b="1" dirty="0">
                <a:ln w="0"/>
              </a:rPr>
              <a:t>DATCOV</a:t>
            </a:r>
          </a:p>
        </p:txBody>
      </p:sp>
      <p:pic>
        <p:nvPicPr>
          <p:cNvPr id="21" name="Picture 20">
            <a:extLst>
              <a:ext uri="{FF2B5EF4-FFF2-40B4-BE49-F238E27FC236}">
                <a16:creationId xmlns:a16="http://schemas.microsoft.com/office/drawing/2014/main" xmlns="" id="{4EA3C282-8D99-4712-9598-C97361635A87}"/>
              </a:ext>
            </a:extLst>
          </p:cNvPr>
          <p:cNvPicPr>
            <a:picLocks noChangeAspect="1"/>
          </p:cNvPicPr>
          <p:nvPr/>
        </p:nvPicPr>
        <p:blipFill>
          <a:blip r:embed="rId3"/>
          <a:stretch>
            <a:fillRect/>
          </a:stretch>
        </p:blipFill>
        <p:spPr>
          <a:xfrm>
            <a:off x="7007589" y="3435902"/>
            <a:ext cx="1248017" cy="431667"/>
          </a:xfrm>
          <a:prstGeom prst="rect">
            <a:avLst/>
          </a:prstGeom>
          <a:effectLst>
            <a:outerShdw blurRad="50800" dist="38100" dir="2700000" algn="tl" rotWithShape="0">
              <a:prstClr val="black">
                <a:alpha val="40000"/>
              </a:prstClr>
            </a:outerShdw>
          </a:effectLst>
        </p:spPr>
      </p:pic>
      <p:sp>
        <p:nvSpPr>
          <p:cNvPr id="25" name="Rectangle 24"/>
          <p:cNvSpPr/>
          <p:nvPr/>
        </p:nvSpPr>
        <p:spPr>
          <a:xfrm>
            <a:off x="3113838" y="2835805"/>
            <a:ext cx="933827" cy="196208"/>
          </a:xfrm>
          <a:prstGeom prst="rect">
            <a:avLst/>
          </a:prstGeom>
          <a:noFill/>
          <a:ln>
            <a:solidFill>
              <a:schemeClr val="tx1"/>
            </a:solidFill>
          </a:ln>
        </p:spPr>
        <p:txBody>
          <a:bodyPr wrap="square" lIns="68580" tIns="34290" rIns="68580" bIns="34290">
            <a:spAutoFit/>
          </a:bodyPr>
          <a:lstStyle/>
          <a:p>
            <a:pPr algn="ctr"/>
            <a:r>
              <a:rPr lang="en-US" sz="825" b="1" dirty="0">
                <a:ln w="0"/>
              </a:rPr>
              <a:t>Track and Trace</a:t>
            </a:r>
          </a:p>
        </p:txBody>
      </p:sp>
      <p:cxnSp>
        <p:nvCxnSpPr>
          <p:cNvPr id="17" name="Elbow Connector 16"/>
          <p:cNvCxnSpPr>
            <a:endCxn id="25" idx="1"/>
          </p:cNvCxnSpPr>
          <p:nvPr/>
        </p:nvCxnSpPr>
        <p:spPr bwMode="auto">
          <a:xfrm flipV="1">
            <a:off x="2627784" y="2933909"/>
            <a:ext cx="486054" cy="185292"/>
          </a:xfrm>
          <a:prstGeom prst="bentConnector3">
            <a:avLst>
              <a:gd name="adj1" fmla="val 50000"/>
            </a:avLst>
          </a:prstGeom>
          <a:solidFill>
            <a:schemeClr val="accent1"/>
          </a:solidFill>
          <a:ln w="9525" cap="flat" cmpd="sng" algn="ctr">
            <a:solidFill>
              <a:schemeClr val="tx1"/>
            </a:solidFill>
            <a:prstDash val="solid"/>
            <a:round/>
            <a:headEnd type="none" w="med" len="med"/>
            <a:tailEnd type="triangle"/>
          </a:ln>
          <a:effectLst/>
        </p:spPr>
      </p:cxnSp>
      <p:cxnSp>
        <p:nvCxnSpPr>
          <p:cNvPr id="27" name="Elbow Connector 26"/>
          <p:cNvCxnSpPr/>
          <p:nvPr/>
        </p:nvCxnSpPr>
        <p:spPr bwMode="auto">
          <a:xfrm flipV="1">
            <a:off x="4055479" y="2966887"/>
            <a:ext cx="462515" cy="1"/>
          </a:xfrm>
          <a:prstGeom prst="bentConnector3">
            <a:avLst/>
          </a:prstGeom>
          <a:solidFill>
            <a:schemeClr val="accent1"/>
          </a:solidFill>
          <a:ln w="9525" cap="flat" cmpd="sng" algn="ctr">
            <a:solidFill>
              <a:schemeClr val="tx1"/>
            </a:solidFill>
            <a:prstDash val="solid"/>
            <a:round/>
            <a:headEnd type="none" w="med" len="med"/>
            <a:tailEnd type="triangle"/>
          </a:ln>
          <a:effectLst/>
        </p:spPr>
      </p:cxnSp>
      <p:sp>
        <p:nvSpPr>
          <p:cNvPr id="29" name="Rectangle 28"/>
          <p:cNvSpPr/>
          <p:nvPr/>
        </p:nvSpPr>
        <p:spPr>
          <a:xfrm>
            <a:off x="3207667" y="3868567"/>
            <a:ext cx="609791" cy="196208"/>
          </a:xfrm>
          <a:prstGeom prst="rect">
            <a:avLst/>
          </a:prstGeom>
          <a:noFill/>
          <a:ln>
            <a:solidFill>
              <a:schemeClr val="tx1"/>
            </a:solidFill>
          </a:ln>
        </p:spPr>
        <p:txBody>
          <a:bodyPr wrap="square" lIns="68580" tIns="34290" rIns="68580" bIns="34290">
            <a:spAutoFit/>
          </a:bodyPr>
          <a:lstStyle/>
          <a:p>
            <a:pPr algn="ctr"/>
            <a:r>
              <a:rPr lang="en-US" sz="825" b="1" dirty="0">
                <a:ln w="0"/>
              </a:rPr>
              <a:t>NMC</a:t>
            </a:r>
          </a:p>
        </p:txBody>
      </p:sp>
      <p:sp>
        <p:nvSpPr>
          <p:cNvPr id="28" name="TextBox 27">
            <a:extLst>
              <a:ext uri="{FF2B5EF4-FFF2-40B4-BE49-F238E27FC236}">
                <a16:creationId xmlns:a16="http://schemas.microsoft.com/office/drawing/2014/main" xmlns="" id="{B6AC7779-5AF4-6747-987C-E514912FBDB3}"/>
              </a:ext>
            </a:extLst>
          </p:cNvPr>
          <p:cNvSpPr txBox="1"/>
          <p:nvPr/>
        </p:nvSpPr>
        <p:spPr>
          <a:xfrm>
            <a:off x="360966" y="4774867"/>
            <a:ext cx="1440802" cy="553998"/>
          </a:xfrm>
          <a:prstGeom prst="rect">
            <a:avLst/>
          </a:prstGeom>
          <a:noFill/>
        </p:spPr>
        <p:txBody>
          <a:bodyPr wrap="square" rtlCol="0">
            <a:spAutoFit/>
          </a:bodyPr>
          <a:lstStyle/>
          <a:p>
            <a:r>
              <a:rPr lang="en-US" sz="1500" dirty="0"/>
              <a:t>Examples of  processes</a:t>
            </a:r>
          </a:p>
        </p:txBody>
      </p:sp>
    </p:spTree>
    <p:extLst>
      <p:ext uri="{BB962C8B-B14F-4D97-AF65-F5344CB8AC3E}">
        <p14:creationId xmlns:p14="http://schemas.microsoft.com/office/powerpoint/2010/main" xmlns="" val="29051315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0B110D-EE31-45EA-8A64-BBA607661EFB}"/>
              </a:ext>
            </a:extLst>
          </p:cNvPr>
          <p:cNvSpPr>
            <a:spLocks noGrp="1"/>
          </p:cNvSpPr>
          <p:nvPr>
            <p:ph type="title"/>
          </p:nvPr>
        </p:nvSpPr>
        <p:spPr>
          <a:xfrm>
            <a:off x="0" y="0"/>
            <a:ext cx="9144000" cy="991028"/>
          </a:xfrm>
          <a:solidFill>
            <a:srgbClr val="CC9B00"/>
          </a:solidFill>
        </p:spPr>
        <p:txBody>
          <a:bodyPr>
            <a:normAutofit/>
          </a:bodyPr>
          <a:lstStyle/>
          <a:p>
            <a:r>
              <a:rPr lang="en-US" sz="3600" b="1" dirty="0">
                <a:solidFill>
                  <a:schemeClr val="bg1"/>
                </a:solidFill>
              </a:rPr>
              <a:t>GO.DATA</a:t>
            </a:r>
          </a:p>
        </p:txBody>
      </p:sp>
      <p:sp>
        <p:nvSpPr>
          <p:cNvPr id="4" name="Slide Number Placeholder 3">
            <a:extLst>
              <a:ext uri="{FF2B5EF4-FFF2-40B4-BE49-F238E27FC236}">
                <a16:creationId xmlns:a16="http://schemas.microsoft.com/office/drawing/2014/main" xmlns="" id="{95CE5ADA-51AD-4F43-B4E2-BE4E2D3C8813}"/>
              </a:ext>
            </a:extLst>
          </p:cNvPr>
          <p:cNvSpPr>
            <a:spLocks noGrp="1"/>
          </p:cNvSpPr>
          <p:nvPr>
            <p:ph type="sldNum" sz="quarter" idx="12"/>
          </p:nvPr>
        </p:nvSpPr>
        <p:spPr/>
        <p:txBody>
          <a:bodyPr/>
          <a:lstStyle/>
          <a:p>
            <a:fld id="{AA2B397F-753F-4568-BB2C-85234F7F0F06}" type="slidenum">
              <a:rPr lang="en-GB" altLang="en-US" smtClean="0"/>
              <a:pPr/>
              <a:t>22</a:t>
            </a:fld>
            <a:endParaRPr lang="en-GB" altLang="en-US" dirty="0"/>
          </a:p>
        </p:txBody>
      </p:sp>
      <p:sp>
        <p:nvSpPr>
          <p:cNvPr id="76" name="Subtitle 2">
            <a:extLst>
              <a:ext uri="{FF2B5EF4-FFF2-40B4-BE49-F238E27FC236}">
                <a16:creationId xmlns:a16="http://schemas.microsoft.com/office/drawing/2014/main" xmlns="" id="{1C4B7DE5-4E7E-4F4A-9D57-F7038E6A74E8}"/>
              </a:ext>
            </a:extLst>
          </p:cNvPr>
          <p:cNvSpPr txBox="1">
            <a:spLocks/>
          </p:cNvSpPr>
          <p:nvPr/>
        </p:nvSpPr>
        <p:spPr>
          <a:xfrm>
            <a:off x="4552585" y="4277783"/>
            <a:ext cx="1778492" cy="1020549"/>
          </a:xfrm>
          <a:prstGeom prst="rect">
            <a:avLst/>
          </a:prstGeom>
          <a:ln>
            <a:noFill/>
          </a:ln>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4000"/>
              </a:lnSpc>
              <a:spcBef>
                <a:spcPts val="0"/>
              </a:spcBef>
            </a:pPr>
            <a:r>
              <a:rPr lang="en-US" sz="1200" dirty="0">
                <a:solidFill>
                  <a:prstClr val="white"/>
                </a:solidFill>
                <a:latin typeface="Calibri" panose="020F0502020204030204"/>
              </a:rPr>
              <a:t>4x Laptops</a:t>
            </a:r>
          </a:p>
          <a:p>
            <a:pPr>
              <a:lnSpc>
                <a:spcPct val="114000"/>
              </a:lnSpc>
              <a:spcBef>
                <a:spcPts val="0"/>
              </a:spcBef>
            </a:pPr>
            <a:r>
              <a:rPr lang="en-US" sz="1200" dirty="0">
                <a:solidFill>
                  <a:prstClr val="white"/>
                </a:solidFill>
                <a:latin typeface="Calibri" panose="020F0502020204030204"/>
              </a:rPr>
              <a:t>4x Smartphones</a:t>
            </a:r>
          </a:p>
          <a:p>
            <a:pPr>
              <a:lnSpc>
                <a:spcPct val="114000"/>
              </a:lnSpc>
              <a:spcBef>
                <a:spcPts val="0"/>
              </a:spcBef>
            </a:pPr>
            <a:r>
              <a:rPr lang="en-US" sz="1200" dirty="0">
                <a:solidFill>
                  <a:prstClr val="white"/>
                </a:solidFill>
                <a:latin typeface="Calibri" panose="020F0502020204030204"/>
              </a:rPr>
              <a:t>8x Tablets</a:t>
            </a:r>
          </a:p>
          <a:p>
            <a:pPr>
              <a:lnSpc>
                <a:spcPct val="114000"/>
              </a:lnSpc>
              <a:spcBef>
                <a:spcPts val="0"/>
              </a:spcBef>
            </a:pPr>
            <a:r>
              <a:rPr lang="en-US" sz="1200" dirty="0">
                <a:solidFill>
                  <a:prstClr val="white"/>
                </a:solidFill>
                <a:latin typeface="Calibri" panose="020F0502020204030204"/>
              </a:rPr>
              <a:t>2x Desktops</a:t>
            </a:r>
          </a:p>
          <a:p>
            <a:pPr>
              <a:lnSpc>
                <a:spcPct val="114000"/>
              </a:lnSpc>
              <a:spcBef>
                <a:spcPts val="0"/>
              </a:spcBef>
            </a:pPr>
            <a:r>
              <a:rPr lang="en-US" sz="1200" dirty="0">
                <a:solidFill>
                  <a:prstClr val="white"/>
                </a:solidFill>
                <a:latin typeface="Calibri" panose="020F0502020204030204"/>
              </a:rPr>
              <a:t>1x Projector</a:t>
            </a:r>
          </a:p>
        </p:txBody>
      </p:sp>
      <p:sp>
        <p:nvSpPr>
          <p:cNvPr id="77" name="Subtitle 2">
            <a:extLst>
              <a:ext uri="{FF2B5EF4-FFF2-40B4-BE49-F238E27FC236}">
                <a16:creationId xmlns:a16="http://schemas.microsoft.com/office/drawing/2014/main" xmlns="" id="{2C350234-B476-4A4B-AF02-62E9380DD388}"/>
              </a:ext>
            </a:extLst>
          </p:cNvPr>
          <p:cNvSpPr txBox="1">
            <a:spLocks/>
          </p:cNvSpPr>
          <p:nvPr/>
        </p:nvSpPr>
        <p:spPr>
          <a:xfrm>
            <a:off x="7065450" y="4275845"/>
            <a:ext cx="1545323" cy="834756"/>
          </a:xfrm>
          <a:prstGeom prst="rect">
            <a:avLst/>
          </a:prstGeom>
          <a:ln>
            <a:noFill/>
          </a:ln>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4000"/>
              </a:lnSpc>
              <a:spcBef>
                <a:spcPts val="0"/>
              </a:spcBef>
              <a:buNone/>
            </a:pPr>
            <a:r>
              <a:rPr lang="en-US" sz="1200" dirty="0">
                <a:solidFill>
                  <a:prstClr val="white"/>
                </a:solidFill>
                <a:latin typeface="Calibri" panose="020F0502020204030204"/>
              </a:rPr>
              <a:t>4x LTE Modems</a:t>
            </a:r>
          </a:p>
        </p:txBody>
      </p:sp>
      <p:grpSp>
        <p:nvGrpSpPr>
          <p:cNvPr id="5" name="Group 4">
            <a:extLst>
              <a:ext uri="{FF2B5EF4-FFF2-40B4-BE49-F238E27FC236}">
                <a16:creationId xmlns:a16="http://schemas.microsoft.com/office/drawing/2014/main" xmlns="" id="{1E1E0773-1D87-4BA1-B3D2-33B0B95DBBF8}"/>
              </a:ext>
            </a:extLst>
          </p:cNvPr>
          <p:cNvGrpSpPr/>
          <p:nvPr/>
        </p:nvGrpSpPr>
        <p:grpSpPr>
          <a:xfrm>
            <a:off x="41338" y="2953060"/>
            <a:ext cx="1102958" cy="1623806"/>
            <a:chOff x="44173" y="1264791"/>
            <a:chExt cx="2489200" cy="3896369"/>
          </a:xfrm>
        </p:grpSpPr>
        <p:pic>
          <p:nvPicPr>
            <p:cNvPr id="73" name="Picture 72">
              <a:extLst>
                <a:ext uri="{FF2B5EF4-FFF2-40B4-BE49-F238E27FC236}">
                  <a16:creationId xmlns:a16="http://schemas.microsoft.com/office/drawing/2014/main" xmlns="" id="{D98D724B-9BEF-483E-A9E2-D952F290DA1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173" y="1264791"/>
              <a:ext cx="2489200" cy="3896369"/>
            </a:xfrm>
            <a:prstGeom prst="rect">
              <a:avLst/>
            </a:prstGeom>
          </p:spPr>
        </p:pic>
        <p:pic>
          <p:nvPicPr>
            <p:cNvPr id="98" name="Picture 97">
              <a:extLst>
                <a:ext uri="{FF2B5EF4-FFF2-40B4-BE49-F238E27FC236}">
                  <a16:creationId xmlns:a16="http://schemas.microsoft.com/office/drawing/2014/main" xmlns="" id="{3AF3C7A2-9F7F-44CA-8654-36B44BD3F13F}"/>
                </a:ext>
              </a:extLst>
            </p:cNvPr>
            <p:cNvPicPr>
              <a:picLocks noChangeAspect="1"/>
            </p:cNvPicPr>
            <p:nvPr/>
          </p:nvPicPr>
          <p:blipFill>
            <a:blip r:embed="rId3"/>
            <a:stretch>
              <a:fillRect/>
            </a:stretch>
          </p:blipFill>
          <p:spPr>
            <a:xfrm>
              <a:off x="203291" y="1772816"/>
              <a:ext cx="2191673" cy="2952328"/>
            </a:xfrm>
            <a:prstGeom prst="rect">
              <a:avLst/>
            </a:prstGeom>
          </p:spPr>
        </p:pic>
      </p:grpSp>
      <p:sp>
        <p:nvSpPr>
          <p:cNvPr id="52" name="TextBox 51">
            <a:extLst>
              <a:ext uri="{FF2B5EF4-FFF2-40B4-BE49-F238E27FC236}">
                <a16:creationId xmlns:a16="http://schemas.microsoft.com/office/drawing/2014/main" xmlns="" id="{93DA837F-78FB-4964-A16D-46815C29FDF7}"/>
              </a:ext>
            </a:extLst>
          </p:cNvPr>
          <p:cNvSpPr txBox="1">
            <a:spLocks/>
          </p:cNvSpPr>
          <p:nvPr/>
        </p:nvSpPr>
        <p:spPr>
          <a:xfrm>
            <a:off x="2148050" y="2392383"/>
            <a:ext cx="1416682" cy="184666"/>
          </a:xfrm>
          <a:prstGeom prst="rect">
            <a:avLst/>
          </a:prstGeom>
          <a:noFill/>
        </p:spPr>
        <p:txBody>
          <a:bodyPr wrap="square" lIns="0" tIns="0" rIns="0" bIns="0" rtlCol="0">
            <a:spAutoFit/>
          </a:bodyPr>
          <a:lstStyle/>
          <a:p>
            <a:r>
              <a:rPr lang="en-US" sz="1200" b="1" spc="-23" dirty="0">
                <a:solidFill>
                  <a:srgbClr val="5B9BD5"/>
                </a:solidFill>
                <a:latin typeface="Poppins" panose="02000000000000000000" pitchFamily="2" charset="0"/>
                <a:cs typeface="Poppins" panose="02000000000000000000" pitchFamily="2" charset="0"/>
              </a:rPr>
              <a:t>Xhariep</a:t>
            </a:r>
          </a:p>
        </p:txBody>
      </p:sp>
      <p:sp>
        <p:nvSpPr>
          <p:cNvPr id="53" name="TextBox 52">
            <a:extLst>
              <a:ext uri="{FF2B5EF4-FFF2-40B4-BE49-F238E27FC236}">
                <a16:creationId xmlns:a16="http://schemas.microsoft.com/office/drawing/2014/main" xmlns="" id="{4665EF6C-A8F1-4E47-AD04-CF703BAB9C8E}"/>
              </a:ext>
            </a:extLst>
          </p:cNvPr>
          <p:cNvSpPr txBox="1"/>
          <p:nvPr/>
        </p:nvSpPr>
        <p:spPr>
          <a:xfrm>
            <a:off x="3813056" y="2266560"/>
            <a:ext cx="4817366" cy="409086"/>
          </a:xfrm>
          <a:prstGeom prst="rect">
            <a:avLst/>
          </a:prstGeom>
          <a:noFill/>
        </p:spPr>
        <p:txBody>
          <a:bodyPr wrap="square" lIns="0" tIns="0" rIns="0" bIns="0" rtlCol="0">
            <a:spAutoFit/>
          </a:bodyPr>
          <a:lstStyle/>
          <a:p>
            <a:pPr>
              <a:lnSpc>
                <a:spcPct val="114000"/>
              </a:lnSpc>
            </a:pPr>
            <a:r>
              <a:rPr lang="en-US" sz="1200" spc="-23" dirty="0">
                <a:solidFill>
                  <a:srgbClr val="A5A5A5">
                    <a:lumMod val="50000"/>
                  </a:srgbClr>
                </a:solidFill>
                <a:latin typeface="Poppins" panose="02000000000000000000" pitchFamily="2" charset="0"/>
                <a:cs typeface="Poppins" panose="02000000000000000000" pitchFamily="2" charset="0"/>
              </a:rPr>
              <a:t>Training of data capturers, district champion, clinicians and DRT completed | </a:t>
            </a:r>
            <a:r>
              <a:rPr lang="en-US" sz="1200" b="1" spc="-23" dirty="0">
                <a:solidFill>
                  <a:srgbClr val="A5A5A5">
                    <a:lumMod val="50000"/>
                  </a:srgbClr>
                </a:solidFill>
                <a:latin typeface="Poppins" panose="02000000000000000000" pitchFamily="2" charset="0"/>
                <a:cs typeface="Poppins" panose="02000000000000000000" pitchFamily="2" charset="0"/>
              </a:rPr>
              <a:t>Go Live = 27 June 2020</a:t>
            </a:r>
          </a:p>
        </p:txBody>
      </p:sp>
      <p:cxnSp>
        <p:nvCxnSpPr>
          <p:cNvPr id="54" name="Straight Connector 53">
            <a:extLst>
              <a:ext uri="{FF2B5EF4-FFF2-40B4-BE49-F238E27FC236}">
                <a16:creationId xmlns:a16="http://schemas.microsoft.com/office/drawing/2014/main" xmlns="" id="{958822AC-1255-4C02-9870-50352FB55E8C}"/>
              </a:ext>
            </a:extLst>
          </p:cNvPr>
          <p:cNvCxnSpPr/>
          <p:nvPr/>
        </p:nvCxnSpPr>
        <p:spPr>
          <a:xfrm>
            <a:off x="3649623" y="2298615"/>
            <a:ext cx="0" cy="381965"/>
          </a:xfrm>
          <a:prstGeom prst="line">
            <a:avLst/>
          </a:prstGeom>
          <a:noFill/>
          <a:ln w="12700" cap="rnd" cmpd="sng" algn="ctr">
            <a:solidFill>
              <a:srgbClr val="5B9BD5"/>
            </a:solidFill>
            <a:prstDash val="solid"/>
            <a:miter lim="800000"/>
          </a:ln>
          <a:effectLst/>
        </p:spPr>
      </p:cxnSp>
      <p:sp>
        <p:nvSpPr>
          <p:cNvPr id="55" name="TextBox 54">
            <a:extLst>
              <a:ext uri="{FF2B5EF4-FFF2-40B4-BE49-F238E27FC236}">
                <a16:creationId xmlns:a16="http://schemas.microsoft.com/office/drawing/2014/main" xmlns="" id="{1A7F7E89-0CEB-4CC0-B05C-8B7940F0E73C}"/>
              </a:ext>
            </a:extLst>
          </p:cNvPr>
          <p:cNvSpPr txBox="1">
            <a:spLocks/>
          </p:cNvSpPr>
          <p:nvPr/>
        </p:nvSpPr>
        <p:spPr>
          <a:xfrm>
            <a:off x="2459298" y="2958021"/>
            <a:ext cx="1285632" cy="184666"/>
          </a:xfrm>
          <a:prstGeom prst="rect">
            <a:avLst/>
          </a:prstGeom>
          <a:noFill/>
        </p:spPr>
        <p:txBody>
          <a:bodyPr wrap="square" lIns="0" tIns="0" rIns="0" bIns="0" rtlCol="0">
            <a:spAutoFit/>
          </a:bodyPr>
          <a:lstStyle/>
          <a:p>
            <a:r>
              <a:rPr lang="en-US" sz="1200" b="1" spc="-23" dirty="0">
                <a:solidFill>
                  <a:srgbClr val="ED7D31"/>
                </a:solidFill>
                <a:latin typeface="Poppins" panose="02000000000000000000" pitchFamily="2" charset="0"/>
                <a:cs typeface="Poppins" panose="02000000000000000000" pitchFamily="2" charset="0"/>
              </a:rPr>
              <a:t>Fezile </a:t>
            </a:r>
            <a:r>
              <a:rPr lang="en-US" sz="1200" b="1" spc="-23" dirty="0" err="1">
                <a:solidFill>
                  <a:srgbClr val="ED7D31"/>
                </a:solidFill>
                <a:latin typeface="Poppins" panose="02000000000000000000" pitchFamily="2" charset="0"/>
                <a:cs typeface="Poppins" panose="02000000000000000000" pitchFamily="2" charset="0"/>
              </a:rPr>
              <a:t>Dabi</a:t>
            </a:r>
            <a:endParaRPr lang="en-US" sz="1200" b="1" spc="-23" dirty="0">
              <a:solidFill>
                <a:srgbClr val="ED7D31"/>
              </a:solidFill>
              <a:latin typeface="Poppins" panose="02000000000000000000" pitchFamily="2" charset="0"/>
              <a:cs typeface="Poppins" panose="02000000000000000000" pitchFamily="2" charset="0"/>
            </a:endParaRPr>
          </a:p>
        </p:txBody>
      </p:sp>
      <p:sp>
        <p:nvSpPr>
          <p:cNvPr id="56" name="TextBox 55">
            <a:extLst>
              <a:ext uri="{FF2B5EF4-FFF2-40B4-BE49-F238E27FC236}">
                <a16:creationId xmlns:a16="http://schemas.microsoft.com/office/drawing/2014/main" xmlns="" id="{D092B326-B4E2-4B77-841C-20D525F33C3F}"/>
              </a:ext>
            </a:extLst>
          </p:cNvPr>
          <p:cNvSpPr txBox="1"/>
          <p:nvPr/>
        </p:nvSpPr>
        <p:spPr>
          <a:xfrm>
            <a:off x="4124303" y="2847949"/>
            <a:ext cx="4583175" cy="409086"/>
          </a:xfrm>
          <a:prstGeom prst="rect">
            <a:avLst/>
          </a:prstGeom>
          <a:noFill/>
        </p:spPr>
        <p:txBody>
          <a:bodyPr wrap="square" lIns="0" tIns="0" rIns="0" bIns="0" rtlCol="0">
            <a:spAutoFit/>
          </a:bodyPr>
          <a:lstStyle/>
          <a:p>
            <a:pPr>
              <a:lnSpc>
                <a:spcPct val="114000"/>
              </a:lnSpc>
            </a:pPr>
            <a:r>
              <a:rPr lang="en-US" sz="1200" dirty="0">
                <a:solidFill>
                  <a:srgbClr val="A5A5A5">
                    <a:lumMod val="50000"/>
                  </a:srgbClr>
                </a:solidFill>
                <a:latin typeface="Poppins" panose="02000000000000000000" pitchFamily="2" charset="0"/>
                <a:cs typeface="Poppins" panose="02000000000000000000" pitchFamily="2" charset="0"/>
              </a:rPr>
              <a:t>Training of data capturers and district champion completed | DRT training scheduled for 17 July 2020 | </a:t>
            </a:r>
            <a:r>
              <a:rPr lang="en-US" sz="1200" b="1" dirty="0">
                <a:solidFill>
                  <a:srgbClr val="A5A5A5">
                    <a:lumMod val="50000"/>
                  </a:srgbClr>
                </a:solidFill>
                <a:latin typeface="Poppins" panose="02000000000000000000" pitchFamily="2" charset="0"/>
                <a:cs typeface="Poppins" panose="02000000000000000000" pitchFamily="2" charset="0"/>
              </a:rPr>
              <a:t>Go Live = 20 July 2020</a:t>
            </a:r>
            <a:endParaRPr lang="en-US" sz="1200" b="1" spc="-23" dirty="0">
              <a:solidFill>
                <a:srgbClr val="A5A5A5">
                  <a:lumMod val="50000"/>
                </a:srgbClr>
              </a:solidFill>
              <a:latin typeface="Poppins" panose="02000000000000000000" pitchFamily="2" charset="0"/>
              <a:cs typeface="Poppins" panose="02000000000000000000" pitchFamily="2" charset="0"/>
            </a:endParaRPr>
          </a:p>
        </p:txBody>
      </p:sp>
      <p:cxnSp>
        <p:nvCxnSpPr>
          <p:cNvPr id="57" name="Straight Connector 56">
            <a:extLst>
              <a:ext uri="{FF2B5EF4-FFF2-40B4-BE49-F238E27FC236}">
                <a16:creationId xmlns:a16="http://schemas.microsoft.com/office/drawing/2014/main" xmlns="" id="{842366E1-C535-4EE0-B20C-4D03EB9046D9}"/>
              </a:ext>
            </a:extLst>
          </p:cNvPr>
          <p:cNvCxnSpPr/>
          <p:nvPr/>
        </p:nvCxnSpPr>
        <p:spPr>
          <a:xfrm>
            <a:off x="3960871" y="2866543"/>
            <a:ext cx="0" cy="381965"/>
          </a:xfrm>
          <a:prstGeom prst="line">
            <a:avLst/>
          </a:prstGeom>
          <a:noFill/>
          <a:ln w="12700" cap="rnd" cmpd="sng" algn="ctr">
            <a:solidFill>
              <a:srgbClr val="ED7D31"/>
            </a:solidFill>
            <a:prstDash val="solid"/>
            <a:miter lim="800000"/>
          </a:ln>
          <a:effectLst/>
        </p:spPr>
      </p:cxnSp>
      <p:sp>
        <p:nvSpPr>
          <p:cNvPr id="58" name="TextBox 57">
            <a:extLst>
              <a:ext uri="{FF2B5EF4-FFF2-40B4-BE49-F238E27FC236}">
                <a16:creationId xmlns:a16="http://schemas.microsoft.com/office/drawing/2014/main" xmlns="" id="{790A1D14-7DB1-4246-B394-5B727A95E55F}"/>
              </a:ext>
            </a:extLst>
          </p:cNvPr>
          <p:cNvSpPr txBox="1">
            <a:spLocks/>
          </p:cNvSpPr>
          <p:nvPr/>
        </p:nvSpPr>
        <p:spPr>
          <a:xfrm>
            <a:off x="2596458" y="3741480"/>
            <a:ext cx="1364230" cy="184666"/>
          </a:xfrm>
          <a:prstGeom prst="rect">
            <a:avLst/>
          </a:prstGeom>
          <a:noFill/>
        </p:spPr>
        <p:txBody>
          <a:bodyPr wrap="square" lIns="0" tIns="0" rIns="0" bIns="0" rtlCol="0">
            <a:spAutoFit/>
          </a:bodyPr>
          <a:lstStyle/>
          <a:p>
            <a:r>
              <a:rPr lang="en-US" sz="1200" b="1" spc="-23" dirty="0">
                <a:solidFill>
                  <a:srgbClr val="A5A5A5"/>
                </a:solidFill>
                <a:latin typeface="Poppins" panose="02000000000000000000" pitchFamily="2" charset="0"/>
                <a:cs typeface="Poppins" panose="02000000000000000000" pitchFamily="2" charset="0"/>
              </a:rPr>
              <a:t>Mangaung</a:t>
            </a:r>
          </a:p>
        </p:txBody>
      </p:sp>
      <p:sp>
        <p:nvSpPr>
          <p:cNvPr id="59" name="TextBox 58">
            <a:extLst>
              <a:ext uri="{FF2B5EF4-FFF2-40B4-BE49-F238E27FC236}">
                <a16:creationId xmlns:a16="http://schemas.microsoft.com/office/drawing/2014/main" xmlns="" id="{49094835-4940-4498-99F9-B549CD83C088}"/>
              </a:ext>
            </a:extLst>
          </p:cNvPr>
          <p:cNvSpPr txBox="1"/>
          <p:nvPr/>
        </p:nvSpPr>
        <p:spPr>
          <a:xfrm>
            <a:off x="4261463" y="3609360"/>
            <a:ext cx="4446015" cy="409086"/>
          </a:xfrm>
          <a:prstGeom prst="rect">
            <a:avLst/>
          </a:prstGeom>
          <a:noFill/>
        </p:spPr>
        <p:txBody>
          <a:bodyPr wrap="square" lIns="0" tIns="0" rIns="0" bIns="0" rtlCol="0">
            <a:spAutoFit/>
          </a:bodyPr>
          <a:lstStyle/>
          <a:p>
            <a:pPr>
              <a:lnSpc>
                <a:spcPct val="114000"/>
              </a:lnSpc>
            </a:pPr>
            <a:r>
              <a:rPr lang="en-US" sz="1200" dirty="0">
                <a:solidFill>
                  <a:srgbClr val="A5A5A5">
                    <a:lumMod val="50000"/>
                  </a:srgbClr>
                </a:solidFill>
                <a:latin typeface="Poppins" panose="02000000000000000000" pitchFamily="2" charset="0"/>
                <a:cs typeface="Poppins" panose="02000000000000000000" pitchFamily="2" charset="0"/>
              </a:rPr>
              <a:t>Training of data capturers and district champion completed | DRT training scheduled for 20 July 2020 | </a:t>
            </a:r>
            <a:r>
              <a:rPr lang="en-US" sz="1200" b="1" dirty="0">
                <a:solidFill>
                  <a:srgbClr val="A5A5A5">
                    <a:lumMod val="50000"/>
                  </a:srgbClr>
                </a:solidFill>
                <a:latin typeface="Poppins" panose="02000000000000000000" pitchFamily="2" charset="0"/>
                <a:cs typeface="Poppins" panose="02000000000000000000" pitchFamily="2" charset="0"/>
              </a:rPr>
              <a:t>Go Live = 24 July 2020</a:t>
            </a:r>
            <a:endParaRPr lang="en-US" sz="1200" b="1" spc="-23" dirty="0">
              <a:solidFill>
                <a:srgbClr val="A5A5A5">
                  <a:lumMod val="50000"/>
                </a:srgbClr>
              </a:solidFill>
              <a:latin typeface="Poppins" panose="02000000000000000000" pitchFamily="2" charset="0"/>
              <a:cs typeface="Poppins" panose="02000000000000000000" pitchFamily="2" charset="0"/>
            </a:endParaRPr>
          </a:p>
        </p:txBody>
      </p:sp>
      <p:cxnSp>
        <p:nvCxnSpPr>
          <p:cNvPr id="60" name="Straight Connector 59">
            <a:extLst>
              <a:ext uri="{FF2B5EF4-FFF2-40B4-BE49-F238E27FC236}">
                <a16:creationId xmlns:a16="http://schemas.microsoft.com/office/drawing/2014/main" xmlns="" id="{C7BA1AAF-79C5-4F23-A93C-54F73C66C333}"/>
              </a:ext>
            </a:extLst>
          </p:cNvPr>
          <p:cNvCxnSpPr/>
          <p:nvPr/>
        </p:nvCxnSpPr>
        <p:spPr>
          <a:xfrm>
            <a:off x="4098031" y="3642831"/>
            <a:ext cx="0" cy="381965"/>
          </a:xfrm>
          <a:prstGeom prst="line">
            <a:avLst/>
          </a:prstGeom>
          <a:noFill/>
          <a:ln w="12700" cap="rnd" cmpd="sng" algn="ctr">
            <a:solidFill>
              <a:srgbClr val="A5A5A5"/>
            </a:solidFill>
            <a:prstDash val="solid"/>
            <a:miter lim="800000"/>
          </a:ln>
          <a:effectLst/>
        </p:spPr>
      </p:cxnSp>
      <p:sp>
        <p:nvSpPr>
          <p:cNvPr id="61" name="TextBox 60">
            <a:extLst>
              <a:ext uri="{FF2B5EF4-FFF2-40B4-BE49-F238E27FC236}">
                <a16:creationId xmlns:a16="http://schemas.microsoft.com/office/drawing/2014/main" xmlns="" id="{649625A7-2400-414C-B718-D13E003168B8}"/>
              </a:ext>
            </a:extLst>
          </p:cNvPr>
          <p:cNvSpPr txBox="1">
            <a:spLocks/>
          </p:cNvSpPr>
          <p:nvPr/>
        </p:nvSpPr>
        <p:spPr>
          <a:xfrm>
            <a:off x="2459298" y="4507534"/>
            <a:ext cx="1580114" cy="184666"/>
          </a:xfrm>
          <a:prstGeom prst="rect">
            <a:avLst/>
          </a:prstGeom>
          <a:noFill/>
        </p:spPr>
        <p:txBody>
          <a:bodyPr wrap="square" lIns="0" tIns="0" rIns="0" bIns="0" rtlCol="0">
            <a:spAutoFit/>
          </a:bodyPr>
          <a:lstStyle/>
          <a:p>
            <a:r>
              <a:rPr lang="en-US" sz="1200" b="1" spc="-23" dirty="0">
                <a:solidFill>
                  <a:srgbClr val="FFC000"/>
                </a:solidFill>
                <a:latin typeface="Poppins" panose="02000000000000000000" pitchFamily="2" charset="0"/>
                <a:cs typeface="Poppins" panose="02000000000000000000" pitchFamily="2" charset="0"/>
              </a:rPr>
              <a:t>Thabo Mofutsanyana</a:t>
            </a:r>
          </a:p>
        </p:txBody>
      </p:sp>
      <p:sp>
        <p:nvSpPr>
          <p:cNvPr id="62" name="TextBox 61">
            <a:extLst>
              <a:ext uri="{FF2B5EF4-FFF2-40B4-BE49-F238E27FC236}">
                <a16:creationId xmlns:a16="http://schemas.microsoft.com/office/drawing/2014/main" xmlns="" id="{01A151B5-A9C1-4E97-897B-F86D79AE8DBD}"/>
              </a:ext>
            </a:extLst>
          </p:cNvPr>
          <p:cNvSpPr txBox="1"/>
          <p:nvPr/>
        </p:nvSpPr>
        <p:spPr>
          <a:xfrm>
            <a:off x="4124304" y="4381682"/>
            <a:ext cx="4714171" cy="409086"/>
          </a:xfrm>
          <a:prstGeom prst="rect">
            <a:avLst/>
          </a:prstGeom>
          <a:noFill/>
        </p:spPr>
        <p:txBody>
          <a:bodyPr wrap="square" lIns="0" tIns="0" rIns="0" bIns="0" rtlCol="0">
            <a:spAutoFit/>
          </a:bodyPr>
          <a:lstStyle/>
          <a:p>
            <a:pPr>
              <a:lnSpc>
                <a:spcPct val="114000"/>
              </a:lnSpc>
            </a:pPr>
            <a:r>
              <a:rPr lang="en-US" sz="1200" dirty="0">
                <a:solidFill>
                  <a:srgbClr val="A5A5A5">
                    <a:lumMod val="50000"/>
                  </a:srgbClr>
                </a:solidFill>
                <a:latin typeface="Poppins" panose="02000000000000000000" pitchFamily="2" charset="0"/>
                <a:cs typeface="Poppins" panose="02000000000000000000" pitchFamily="2" charset="0"/>
              </a:rPr>
              <a:t>Training of data capturers and district champion completed | DRT training scheduled for 21 July 2020 | </a:t>
            </a:r>
            <a:r>
              <a:rPr lang="en-US" sz="1200" b="1" dirty="0">
                <a:solidFill>
                  <a:srgbClr val="A5A5A5">
                    <a:lumMod val="50000"/>
                  </a:srgbClr>
                </a:solidFill>
                <a:latin typeface="Poppins" panose="02000000000000000000" pitchFamily="2" charset="0"/>
                <a:cs typeface="Poppins" panose="02000000000000000000" pitchFamily="2" charset="0"/>
              </a:rPr>
              <a:t>Go Live = 27 July 2020</a:t>
            </a:r>
            <a:endParaRPr lang="en-US" sz="1200" b="1" spc="-23" dirty="0">
              <a:solidFill>
                <a:srgbClr val="A5A5A5">
                  <a:lumMod val="50000"/>
                </a:srgbClr>
              </a:solidFill>
              <a:latin typeface="Poppins" panose="02000000000000000000" pitchFamily="2" charset="0"/>
              <a:cs typeface="Poppins" panose="02000000000000000000" pitchFamily="2" charset="0"/>
            </a:endParaRPr>
          </a:p>
        </p:txBody>
      </p:sp>
      <p:cxnSp>
        <p:nvCxnSpPr>
          <p:cNvPr id="63" name="Straight Connector 62">
            <a:extLst>
              <a:ext uri="{FF2B5EF4-FFF2-40B4-BE49-F238E27FC236}">
                <a16:creationId xmlns:a16="http://schemas.microsoft.com/office/drawing/2014/main" xmlns="" id="{4ACD68F8-5878-4DEC-ACEA-0740D30B8597}"/>
              </a:ext>
            </a:extLst>
          </p:cNvPr>
          <p:cNvCxnSpPr/>
          <p:nvPr/>
        </p:nvCxnSpPr>
        <p:spPr>
          <a:xfrm>
            <a:off x="3960871" y="4419118"/>
            <a:ext cx="0" cy="381965"/>
          </a:xfrm>
          <a:prstGeom prst="line">
            <a:avLst/>
          </a:prstGeom>
          <a:noFill/>
          <a:ln w="12700" cap="rnd" cmpd="sng" algn="ctr">
            <a:solidFill>
              <a:srgbClr val="FFC000"/>
            </a:solidFill>
            <a:prstDash val="solid"/>
            <a:miter lim="800000"/>
          </a:ln>
          <a:effectLst/>
        </p:spPr>
      </p:cxnSp>
      <p:sp>
        <p:nvSpPr>
          <p:cNvPr id="64" name="TextBox 63">
            <a:extLst>
              <a:ext uri="{FF2B5EF4-FFF2-40B4-BE49-F238E27FC236}">
                <a16:creationId xmlns:a16="http://schemas.microsoft.com/office/drawing/2014/main" xmlns="" id="{277618EE-92BD-45F4-82A7-4E3341E2F61C}"/>
              </a:ext>
            </a:extLst>
          </p:cNvPr>
          <p:cNvSpPr txBox="1">
            <a:spLocks/>
          </p:cNvSpPr>
          <p:nvPr/>
        </p:nvSpPr>
        <p:spPr>
          <a:xfrm>
            <a:off x="2148050" y="5092838"/>
            <a:ext cx="1563482" cy="184666"/>
          </a:xfrm>
          <a:prstGeom prst="rect">
            <a:avLst/>
          </a:prstGeom>
          <a:noFill/>
        </p:spPr>
        <p:txBody>
          <a:bodyPr wrap="square" lIns="0" tIns="0" rIns="0" bIns="0" rtlCol="0">
            <a:spAutoFit/>
          </a:bodyPr>
          <a:lstStyle/>
          <a:p>
            <a:r>
              <a:rPr lang="en-US" sz="1200" b="1" spc="-23" dirty="0">
                <a:solidFill>
                  <a:srgbClr val="70AD47"/>
                </a:solidFill>
                <a:latin typeface="Poppins" panose="02000000000000000000" pitchFamily="2" charset="0"/>
                <a:cs typeface="Poppins" panose="02000000000000000000" pitchFamily="2" charset="0"/>
              </a:rPr>
              <a:t>Lejweleputswa</a:t>
            </a:r>
          </a:p>
        </p:txBody>
      </p:sp>
      <p:sp>
        <p:nvSpPr>
          <p:cNvPr id="65" name="TextBox 64">
            <a:extLst>
              <a:ext uri="{FF2B5EF4-FFF2-40B4-BE49-F238E27FC236}">
                <a16:creationId xmlns:a16="http://schemas.microsoft.com/office/drawing/2014/main" xmlns="" id="{3B2A7B99-B0E7-4A86-ACE3-3D3B03D814CC}"/>
              </a:ext>
            </a:extLst>
          </p:cNvPr>
          <p:cNvSpPr txBox="1"/>
          <p:nvPr/>
        </p:nvSpPr>
        <p:spPr>
          <a:xfrm>
            <a:off x="3813056" y="4969740"/>
            <a:ext cx="4894423" cy="409086"/>
          </a:xfrm>
          <a:prstGeom prst="rect">
            <a:avLst/>
          </a:prstGeom>
          <a:noFill/>
        </p:spPr>
        <p:txBody>
          <a:bodyPr wrap="square" lIns="0" tIns="0" rIns="0" bIns="0" rtlCol="0">
            <a:spAutoFit/>
          </a:bodyPr>
          <a:lstStyle/>
          <a:p>
            <a:pPr>
              <a:lnSpc>
                <a:spcPct val="114000"/>
              </a:lnSpc>
            </a:pPr>
            <a:r>
              <a:rPr lang="en-US" sz="1200" dirty="0">
                <a:solidFill>
                  <a:srgbClr val="A5A5A5">
                    <a:lumMod val="50000"/>
                  </a:srgbClr>
                </a:solidFill>
                <a:latin typeface="Poppins" panose="02000000000000000000" pitchFamily="2" charset="0"/>
                <a:cs typeface="Poppins" panose="02000000000000000000" pitchFamily="2" charset="0"/>
              </a:rPr>
              <a:t>Training district champion completed | DRT training not yet scheduled | </a:t>
            </a:r>
            <a:r>
              <a:rPr lang="en-US" sz="1200" b="1" dirty="0">
                <a:solidFill>
                  <a:srgbClr val="A5A5A5">
                    <a:lumMod val="50000"/>
                  </a:srgbClr>
                </a:solidFill>
                <a:latin typeface="Poppins" panose="02000000000000000000" pitchFamily="2" charset="0"/>
                <a:cs typeface="Poppins" panose="02000000000000000000" pitchFamily="2" charset="0"/>
              </a:rPr>
              <a:t>Go Live = 31 July 2020</a:t>
            </a:r>
            <a:endParaRPr lang="en-US" sz="1200" b="1" spc="-23" dirty="0">
              <a:solidFill>
                <a:srgbClr val="A5A5A5">
                  <a:lumMod val="50000"/>
                </a:srgbClr>
              </a:solidFill>
              <a:latin typeface="Poppins" panose="02000000000000000000" pitchFamily="2" charset="0"/>
              <a:cs typeface="Poppins" panose="02000000000000000000" pitchFamily="2" charset="0"/>
            </a:endParaRPr>
          </a:p>
        </p:txBody>
      </p:sp>
      <p:cxnSp>
        <p:nvCxnSpPr>
          <p:cNvPr id="66" name="Straight Connector 65">
            <a:extLst>
              <a:ext uri="{FF2B5EF4-FFF2-40B4-BE49-F238E27FC236}">
                <a16:creationId xmlns:a16="http://schemas.microsoft.com/office/drawing/2014/main" xmlns="" id="{50122319-9180-495B-B699-2653A0A7E8E5}"/>
              </a:ext>
            </a:extLst>
          </p:cNvPr>
          <p:cNvCxnSpPr/>
          <p:nvPr/>
        </p:nvCxnSpPr>
        <p:spPr>
          <a:xfrm>
            <a:off x="3649623" y="4987046"/>
            <a:ext cx="0" cy="381965"/>
          </a:xfrm>
          <a:prstGeom prst="line">
            <a:avLst/>
          </a:prstGeom>
          <a:noFill/>
          <a:ln w="12700" cap="rnd" cmpd="sng" algn="ctr">
            <a:solidFill>
              <a:srgbClr val="70AD47"/>
            </a:solidFill>
            <a:prstDash val="solid"/>
            <a:miter lim="800000"/>
          </a:ln>
          <a:effectLst/>
        </p:spPr>
      </p:cxnSp>
      <p:sp>
        <p:nvSpPr>
          <p:cNvPr id="68" name="Freeform 1140">
            <a:extLst>
              <a:ext uri="{FF2B5EF4-FFF2-40B4-BE49-F238E27FC236}">
                <a16:creationId xmlns:a16="http://schemas.microsoft.com/office/drawing/2014/main" xmlns="" id="{33D5F992-015C-4D2D-A4D2-05E5A8857381}"/>
              </a:ext>
            </a:extLst>
          </p:cNvPr>
          <p:cNvSpPr>
            <a:spLocks/>
          </p:cNvSpPr>
          <p:nvPr/>
        </p:nvSpPr>
        <p:spPr bwMode="auto">
          <a:xfrm>
            <a:off x="1191" y="2250054"/>
            <a:ext cx="1577692" cy="3155384"/>
          </a:xfrm>
          <a:custGeom>
            <a:avLst/>
            <a:gdLst>
              <a:gd name="T0" fmla="*/ 0 w 660"/>
              <a:gd name="T1" fmla="*/ 1320 h 1320"/>
              <a:gd name="T2" fmla="*/ 0 w 660"/>
              <a:gd name="T3" fmla="*/ 1304 h 1320"/>
              <a:gd name="T4" fmla="*/ 644 w 660"/>
              <a:gd name="T5" fmla="*/ 660 h 1320"/>
              <a:gd name="T6" fmla="*/ 0 w 660"/>
              <a:gd name="T7" fmla="*/ 16 h 1320"/>
              <a:gd name="T8" fmla="*/ 0 w 660"/>
              <a:gd name="T9" fmla="*/ 0 h 1320"/>
              <a:gd name="T10" fmla="*/ 660 w 660"/>
              <a:gd name="T11" fmla="*/ 660 h 1320"/>
              <a:gd name="T12" fmla="*/ 0 w 660"/>
              <a:gd name="T13" fmla="*/ 1320 h 1320"/>
            </a:gdLst>
            <a:ahLst/>
            <a:cxnLst>
              <a:cxn ang="0">
                <a:pos x="T0" y="T1"/>
              </a:cxn>
              <a:cxn ang="0">
                <a:pos x="T2" y="T3"/>
              </a:cxn>
              <a:cxn ang="0">
                <a:pos x="T4" y="T5"/>
              </a:cxn>
              <a:cxn ang="0">
                <a:pos x="T6" y="T7"/>
              </a:cxn>
              <a:cxn ang="0">
                <a:pos x="T8" y="T9"/>
              </a:cxn>
              <a:cxn ang="0">
                <a:pos x="T10" y="T11"/>
              </a:cxn>
              <a:cxn ang="0">
                <a:pos x="T12" y="T13"/>
              </a:cxn>
            </a:cxnLst>
            <a:rect l="0" t="0" r="r" b="b"/>
            <a:pathLst>
              <a:path w="660" h="1320">
                <a:moveTo>
                  <a:pt x="0" y="1320"/>
                </a:moveTo>
                <a:cubicBezTo>
                  <a:pt x="0" y="1304"/>
                  <a:pt x="0" y="1304"/>
                  <a:pt x="0" y="1304"/>
                </a:cubicBezTo>
                <a:cubicBezTo>
                  <a:pt x="355" y="1304"/>
                  <a:pt x="644" y="1015"/>
                  <a:pt x="644" y="660"/>
                </a:cubicBezTo>
                <a:cubicBezTo>
                  <a:pt x="644" y="305"/>
                  <a:pt x="355" y="16"/>
                  <a:pt x="0" y="16"/>
                </a:cubicBezTo>
                <a:cubicBezTo>
                  <a:pt x="0" y="0"/>
                  <a:pt x="0" y="0"/>
                  <a:pt x="0" y="0"/>
                </a:cubicBezTo>
                <a:cubicBezTo>
                  <a:pt x="364" y="0"/>
                  <a:pt x="660" y="296"/>
                  <a:pt x="660" y="660"/>
                </a:cubicBezTo>
                <a:cubicBezTo>
                  <a:pt x="660" y="1024"/>
                  <a:pt x="364" y="1320"/>
                  <a:pt x="0" y="1320"/>
                </a:cubicBezTo>
                <a:close/>
              </a:path>
            </a:pathLst>
          </a:custGeom>
          <a:solidFill>
            <a:srgbClr val="A5A5A5">
              <a:alpha val="30000"/>
            </a:srgbClr>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0" spc="-23">
              <a:solidFill>
                <a:prstClr val="black"/>
              </a:solidFill>
              <a:latin typeface="Poppins" panose="02000000000000000000" pitchFamily="2" charset="0"/>
              <a:cs typeface="Poppins" panose="02000000000000000000" pitchFamily="2" charset="0"/>
            </a:endParaRPr>
          </a:p>
        </p:txBody>
      </p:sp>
      <p:sp>
        <p:nvSpPr>
          <p:cNvPr id="69" name="Freeform 1143">
            <a:extLst>
              <a:ext uri="{FF2B5EF4-FFF2-40B4-BE49-F238E27FC236}">
                <a16:creationId xmlns:a16="http://schemas.microsoft.com/office/drawing/2014/main" xmlns="" id="{74FF018A-3028-48E3-8F18-4A12DF6CEEC5}"/>
              </a:ext>
            </a:extLst>
          </p:cNvPr>
          <p:cNvSpPr>
            <a:spLocks noEditPoints="1"/>
          </p:cNvSpPr>
          <p:nvPr/>
        </p:nvSpPr>
        <p:spPr bwMode="auto">
          <a:xfrm>
            <a:off x="767954" y="2478881"/>
            <a:ext cx="1008460" cy="19050"/>
          </a:xfrm>
          <a:custGeom>
            <a:avLst/>
            <a:gdLst>
              <a:gd name="T0" fmla="*/ 148 w 424"/>
              <a:gd name="T1" fmla="*/ 8 h 8"/>
              <a:gd name="T2" fmla="*/ 132 w 424"/>
              <a:gd name="T3" fmla="*/ 0 h 8"/>
              <a:gd name="T4" fmla="*/ 136 w 424"/>
              <a:gd name="T5" fmla="*/ 4 h 8"/>
              <a:gd name="T6" fmla="*/ 176 w 424"/>
              <a:gd name="T7" fmla="*/ 4 h 8"/>
              <a:gd name="T8" fmla="*/ 180 w 424"/>
              <a:gd name="T9" fmla="*/ 0 h 8"/>
              <a:gd name="T10" fmla="*/ 212 w 424"/>
              <a:gd name="T11" fmla="*/ 8 h 8"/>
              <a:gd name="T12" fmla="*/ 196 w 424"/>
              <a:gd name="T13" fmla="*/ 0 h 8"/>
              <a:gd name="T14" fmla="*/ 200 w 424"/>
              <a:gd name="T15" fmla="*/ 4 h 8"/>
              <a:gd name="T16" fmla="*/ 112 w 424"/>
              <a:gd name="T17" fmla="*/ 4 h 8"/>
              <a:gd name="T18" fmla="*/ 116 w 424"/>
              <a:gd name="T19" fmla="*/ 0 h 8"/>
              <a:gd name="T20" fmla="*/ 164 w 424"/>
              <a:gd name="T21" fmla="*/ 8 h 8"/>
              <a:gd name="T22" fmla="*/ 20 w 424"/>
              <a:gd name="T23" fmla="*/ 0 h 8"/>
              <a:gd name="T24" fmla="*/ 24 w 424"/>
              <a:gd name="T25" fmla="*/ 4 h 8"/>
              <a:gd name="T26" fmla="*/ 96 w 424"/>
              <a:gd name="T27" fmla="*/ 4 h 8"/>
              <a:gd name="T28" fmla="*/ 100 w 424"/>
              <a:gd name="T29" fmla="*/ 0 h 8"/>
              <a:gd name="T30" fmla="*/ 4 w 424"/>
              <a:gd name="T31" fmla="*/ 8 h 8"/>
              <a:gd name="T32" fmla="*/ 36 w 424"/>
              <a:gd name="T33" fmla="*/ 0 h 8"/>
              <a:gd name="T34" fmla="*/ 40 w 424"/>
              <a:gd name="T35" fmla="*/ 4 h 8"/>
              <a:gd name="T36" fmla="*/ 80 w 424"/>
              <a:gd name="T37" fmla="*/ 4 h 8"/>
              <a:gd name="T38" fmla="*/ 84 w 424"/>
              <a:gd name="T39" fmla="*/ 0 h 8"/>
              <a:gd name="T40" fmla="*/ 68 w 424"/>
              <a:gd name="T41" fmla="*/ 8 h 8"/>
              <a:gd name="T42" fmla="*/ 52 w 424"/>
              <a:gd name="T43" fmla="*/ 0 h 8"/>
              <a:gd name="T44" fmla="*/ 56 w 424"/>
              <a:gd name="T45" fmla="*/ 4 h 8"/>
              <a:gd name="T46" fmla="*/ 336 w 424"/>
              <a:gd name="T47" fmla="*/ 4 h 8"/>
              <a:gd name="T48" fmla="*/ 340 w 424"/>
              <a:gd name="T49" fmla="*/ 0 h 8"/>
              <a:gd name="T50" fmla="*/ 372 w 424"/>
              <a:gd name="T51" fmla="*/ 8 h 8"/>
              <a:gd name="T52" fmla="*/ 356 w 424"/>
              <a:gd name="T53" fmla="*/ 0 h 8"/>
              <a:gd name="T54" fmla="*/ 360 w 424"/>
              <a:gd name="T55" fmla="*/ 4 h 8"/>
              <a:gd name="T56" fmla="*/ 384 w 424"/>
              <a:gd name="T57" fmla="*/ 4 h 8"/>
              <a:gd name="T58" fmla="*/ 388 w 424"/>
              <a:gd name="T59" fmla="*/ 0 h 8"/>
              <a:gd name="T60" fmla="*/ 420 w 424"/>
              <a:gd name="T61" fmla="*/ 8 h 8"/>
              <a:gd name="T62" fmla="*/ 404 w 424"/>
              <a:gd name="T63" fmla="*/ 0 h 8"/>
              <a:gd name="T64" fmla="*/ 408 w 424"/>
              <a:gd name="T65" fmla="*/ 4 h 8"/>
              <a:gd name="T66" fmla="*/ 224 w 424"/>
              <a:gd name="T67" fmla="*/ 4 h 8"/>
              <a:gd name="T68" fmla="*/ 228 w 424"/>
              <a:gd name="T69" fmla="*/ 0 h 8"/>
              <a:gd name="T70" fmla="*/ 260 w 424"/>
              <a:gd name="T71" fmla="*/ 8 h 8"/>
              <a:gd name="T72" fmla="*/ 244 w 424"/>
              <a:gd name="T73" fmla="*/ 0 h 8"/>
              <a:gd name="T74" fmla="*/ 248 w 424"/>
              <a:gd name="T75" fmla="*/ 4 h 8"/>
              <a:gd name="T76" fmla="*/ 272 w 424"/>
              <a:gd name="T77" fmla="*/ 4 h 8"/>
              <a:gd name="T78" fmla="*/ 276 w 424"/>
              <a:gd name="T79" fmla="*/ 0 h 8"/>
              <a:gd name="T80" fmla="*/ 308 w 424"/>
              <a:gd name="T81" fmla="*/ 8 h 8"/>
              <a:gd name="T82" fmla="*/ 324 w 424"/>
              <a:gd name="T83" fmla="*/ 0 h 8"/>
              <a:gd name="T84" fmla="*/ 328 w 424"/>
              <a:gd name="T85" fmla="*/ 4 h 8"/>
              <a:gd name="T86" fmla="*/ 288 w 424"/>
              <a:gd name="T87" fmla="*/ 4 h 8"/>
              <a:gd name="T88" fmla="*/ 292 w 424"/>
              <a:gd name="T8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4" h="8">
                <a:moveTo>
                  <a:pt x="148" y="0"/>
                </a:moveTo>
                <a:cubicBezTo>
                  <a:pt x="146" y="0"/>
                  <a:pt x="144" y="2"/>
                  <a:pt x="144" y="4"/>
                </a:cubicBezTo>
                <a:cubicBezTo>
                  <a:pt x="144" y="7"/>
                  <a:pt x="146" y="8"/>
                  <a:pt x="148" y="8"/>
                </a:cubicBezTo>
                <a:cubicBezTo>
                  <a:pt x="150" y="8"/>
                  <a:pt x="152" y="7"/>
                  <a:pt x="152" y="4"/>
                </a:cubicBezTo>
                <a:cubicBezTo>
                  <a:pt x="152" y="2"/>
                  <a:pt x="150" y="0"/>
                  <a:pt x="148" y="0"/>
                </a:cubicBezTo>
                <a:close/>
                <a:moveTo>
                  <a:pt x="132" y="0"/>
                </a:moveTo>
                <a:cubicBezTo>
                  <a:pt x="130" y="0"/>
                  <a:pt x="128" y="2"/>
                  <a:pt x="128" y="4"/>
                </a:cubicBezTo>
                <a:cubicBezTo>
                  <a:pt x="128" y="7"/>
                  <a:pt x="130" y="8"/>
                  <a:pt x="132" y="8"/>
                </a:cubicBezTo>
                <a:cubicBezTo>
                  <a:pt x="134" y="8"/>
                  <a:pt x="136" y="7"/>
                  <a:pt x="136" y="4"/>
                </a:cubicBezTo>
                <a:cubicBezTo>
                  <a:pt x="136" y="2"/>
                  <a:pt x="134" y="0"/>
                  <a:pt x="132" y="0"/>
                </a:cubicBezTo>
                <a:close/>
                <a:moveTo>
                  <a:pt x="180" y="0"/>
                </a:moveTo>
                <a:cubicBezTo>
                  <a:pt x="178" y="0"/>
                  <a:pt x="176" y="2"/>
                  <a:pt x="176" y="4"/>
                </a:cubicBezTo>
                <a:cubicBezTo>
                  <a:pt x="176" y="7"/>
                  <a:pt x="178" y="8"/>
                  <a:pt x="180" y="8"/>
                </a:cubicBezTo>
                <a:cubicBezTo>
                  <a:pt x="182" y="8"/>
                  <a:pt x="184" y="7"/>
                  <a:pt x="184" y="4"/>
                </a:cubicBezTo>
                <a:cubicBezTo>
                  <a:pt x="184" y="2"/>
                  <a:pt x="182" y="0"/>
                  <a:pt x="180" y="0"/>
                </a:cubicBezTo>
                <a:close/>
                <a:moveTo>
                  <a:pt x="212" y="0"/>
                </a:moveTo>
                <a:cubicBezTo>
                  <a:pt x="210" y="0"/>
                  <a:pt x="208" y="2"/>
                  <a:pt x="208" y="4"/>
                </a:cubicBezTo>
                <a:cubicBezTo>
                  <a:pt x="208" y="7"/>
                  <a:pt x="210" y="8"/>
                  <a:pt x="212" y="8"/>
                </a:cubicBezTo>
                <a:cubicBezTo>
                  <a:pt x="214" y="8"/>
                  <a:pt x="216" y="7"/>
                  <a:pt x="216" y="4"/>
                </a:cubicBezTo>
                <a:cubicBezTo>
                  <a:pt x="216" y="2"/>
                  <a:pt x="214" y="0"/>
                  <a:pt x="212" y="0"/>
                </a:cubicBezTo>
                <a:close/>
                <a:moveTo>
                  <a:pt x="196" y="0"/>
                </a:moveTo>
                <a:cubicBezTo>
                  <a:pt x="194" y="0"/>
                  <a:pt x="192" y="2"/>
                  <a:pt x="192" y="4"/>
                </a:cubicBezTo>
                <a:cubicBezTo>
                  <a:pt x="192" y="7"/>
                  <a:pt x="194" y="8"/>
                  <a:pt x="196" y="8"/>
                </a:cubicBezTo>
                <a:cubicBezTo>
                  <a:pt x="198" y="8"/>
                  <a:pt x="200" y="7"/>
                  <a:pt x="200" y="4"/>
                </a:cubicBezTo>
                <a:cubicBezTo>
                  <a:pt x="200" y="2"/>
                  <a:pt x="198" y="0"/>
                  <a:pt x="196" y="0"/>
                </a:cubicBezTo>
                <a:close/>
                <a:moveTo>
                  <a:pt x="116" y="0"/>
                </a:moveTo>
                <a:cubicBezTo>
                  <a:pt x="114" y="0"/>
                  <a:pt x="112" y="2"/>
                  <a:pt x="112" y="4"/>
                </a:cubicBezTo>
                <a:cubicBezTo>
                  <a:pt x="112" y="7"/>
                  <a:pt x="114" y="8"/>
                  <a:pt x="116" y="8"/>
                </a:cubicBezTo>
                <a:cubicBezTo>
                  <a:pt x="118" y="8"/>
                  <a:pt x="120" y="7"/>
                  <a:pt x="120" y="4"/>
                </a:cubicBezTo>
                <a:cubicBezTo>
                  <a:pt x="120" y="2"/>
                  <a:pt x="118" y="0"/>
                  <a:pt x="116" y="0"/>
                </a:cubicBezTo>
                <a:close/>
                <a:moveTo>
                  <a:pt x="164" y="0"/>
                </a:moveTo>
                <a:cubicBezTo>
                  <a:pt x="162" y="0"/>
                  <a:pt x="160" y="2"/>
                  <a:pt x="160" y="4"/>
                </a:cubicBezTo>
                <a:cubicBezTo>
                  <a:pt x="160" y="7"/>
                  <a:pt x="162" y="8"/>
                  <a:pt x="164" y="8"/>
                </a:cubicBezTo>
                <a:cubicBezTo>
                  <a:pt x="166" y="8"/>
                  <a:pt x="168" y="7"/>
                  <a:pt x="168" y="4"/>
                </a:cubicBezTo>
                <a:cubicBezTo>
                  <a:pt x="168" y="2"/>
                  <a:pt x="166" y="0"/>
                  <a:pt x="164" y="0"/>
                </a:cubicBezTo>
                <a:close/>
                <a:moveTo>
                  <a:pt x="20" y="0"/>
                </a:moveTo>
                <a:cubicBezTo>
                  <a:pt x="18" y="0"/>
                  <a:pt x="16" y="2"/>
                  <a:pt x="16" y="4"/>
                </a:cubicBezTo>
                <a:cubicBezTo>
                  <a:pt x="16" y="7"/>
                  <a:pt x="18" y="8"/>
                  <a:pt x="20" y="8"/>
                </a:cubicBezTo>
                <a:cubicBezTo>
                  <a:pt x="22" y="8"/>
                  <a:pt x="24" y="7"/>
                  <a:pt x="24" y="4"/>
                </a:cubicBezTo>
                <a:cubicBezTo>
                  <a:pt x="24" y="2"/>
                  <a:pt x="22" y="0"/>
                  <a:pt x="20" y="0"/>
                </a:cubicBezTo>
                <a:close/>
                <a:moveTo>
                  <a:pt x="100" y="0"/>
                </a:moveTo>
                <a:cubicBezTo>
                  <a:pt x="98" y="0"/>
                  <a:pt x="96" y="2"/>
                  <a:pt x="96" y="4"/>
                </a:cubicBezTo>
                <a:cubicBezTo>
                  <a:pt x="96" y="7"/>
                  <a:pt x="98" y="8"/>
                  <a:pt x="100" y="8"/>
                </a:cubicBezTo>
                <a:cubicBezTo>
                  <a:pt x="102" y="8"/>
                  <a:pt x="104" y="7"/>
                  <a:pt x="104" y="4"/>
                </a:cubicBezTo>
                <a:cubicBezTo>
                  <a:pt x="104" y="2"/>
                  <a:pt x="102" y="0"/>
                  <a:pt x="100" y="0"/>
                </a:cubicBezTo>
                <a:close/>
                <a:moveTo>
                  <a:pt x="4" y="0"/>
                </a:moveTo>
                <a:cubicBezTo>
                  <a:pt x="2" y="0"/>
                  <a:pt x="0" y="2"/>
                  <a:pt x="0" y="4"/>
                </a:cubicBezTo>
                <a:cubicBezTo>
                  <a:pt x="0" y="7"/>
                  <a:pt x="2" y="8"/>
                  <a:pt x="4" y="8"/>
                </a:cubicBezTo>
                <a:cubicBezTo>
                  <a:pt x="6" y="8"/>
                  <a:pt x="8" y="7"/>
                  <a:pt x="8" y="4"/>
                </a:cubicBezTo>
                <a:cubicBezTo>
                  <a:pt x="8" y="2"/>
                  <a:pt x="6" y="0"/>
                  <a:pt x="4" y="0"/>
                </a:cubicBezTo>
                <a:close/>
                <a:moveTo>
                  <a:pt x="36" y="0"/>
                </a:moveTo>
                <a:cubicBezTo>
                  <a:pt x="34" y="0"/>
                  <a:pt x="32" y="2"/>
                  <a:pt x="32" y="4"/>
                </a:cubicBezTo>
                <a:cubicBezTo>
                  <a:pt x="32" y="7"/>
                  <a:pt x="34" y="8"/>
                  <a:pt x="36" y="8"/>
                </a:cubicBezTo>
                <a:cubicBezTo>
                  <a:pt x="38" y="8"/>
                  <a:pt x="40" y="7"/>
                  <a:pt x="40" y="4"/>
                </a:cubicBezTo>
                <a:cubicBezTo>
                  <a:pt x="40" y="2"/>
                  <a:pt x="38" y="0"/>
                  <a:pt x="36" y="0"/>
                </a:cubicBezTo>
                <a:close/>
                <a:moveTo>
                  <a:pt x="84" y="0"/>
                </a:moveTo>
                <a:cubicBezTo>
                  <a:pt x="82" y="0"/>
                  <a:pt x="80" y="2"/>
                  <a:pt x="80" y="4"/>
                </a:cubicBezTo>
                <a:cubicBezTo>
                  <a:pt x="80" y="7"/>
                  <a:pt x="82" y="8"/>
                  <a:pt x="84" y="8"/>
                </a:cubicBezTo>
                <a:cubicBezTo>
                  <a:pt x="86" y="8"/>
                  <a:pt x="88" y="7"/>
                  <a:pt x="88" y="4"/>
                </a:cubicBezTo>
                <a:cubicBezTo>
                  <a:pt x="88" y="2"/>
                  <a:pt x="86" y="0"/>
                  <a:pt x="84" y="0"/>
                </a:cubicBezTo>
                <a:close/>
                <a:moveTo>
                  <a:pt x="68" y="0"/>
                </a:moveTo>
                <a:cubicBezTo>
                  <a:pt x="66" y="0"/>
                  <a:pt x="64" y="2"/>
                  <a:pt x="64" y="4"/>
                </a:cubicBezTo>
                <a:cubicBezTo>
                  <a:pt x="64" y="7"/>
                  <a:pt x="66" y="8"/>
                  <a:pt x="68" y="8"/>
                </a:cubicBezTo>
                <a:cubicBezTo>
                  <a:pt x="70" y="8"/>
                  <a:pt x="72" y="7"/>
                  <a:pt x="72" y="4"/>
                </a:cubicBezTo>
                <a:cubicBezTo>
                  <a:pt x="72" y="2"/>
                  <a:pt x="70" y="0"/>
                  <a:pt x="68" y="0"/>
                </a:cubicBezTo>
                <a:close/>
                <a:moveTo>
                  <a:pt x="52" y="0"/>
                </a:moveTo>
                <a:cubicBezTo>
                  <a:pt x="50" y="0"/>
                  <a:pt x="48" y="2"/>
                  <a:pt x="48" y="4"/>
                </a:cubicBezTo>
                <a:cubicBezTo>
                  <a:pt x="48" y="7"/>
                  <a:pt x="50" y="8"/>
                  <a:pt x="52" y="8"/>
                </a:cubicBezTo>
                <a:cubicBezTo>
                  <a:pt x="54" y="8"/>
                  <a:pt x="56" y="7"/>
                  <a:pt x="56" y="4"/>
                </a:cubicBezTo>
                <a:cubicBezTo>
                  <a:pt x="56" y="2"/>
                  <a:pt x="54" y="0"/>
                  <a:pt x="52" y="0"/>
                </a:cubicBezTo>
                <a:close/>
                <a:moveTo>
                  <a:pt x="340" y="0"/>
                </a:moveTo>
                <a:cubicBezTo>
                  <a:pt x="338" y="0"/>
                  <a:pt x="336" y="2"/>
                  <a:pt x="336" y="4"/>
                </a:cubicBezTo>
                <a:cubicBezTo>
                  <a:pt x="336" y="7"/>
                  <a:pt x="338" y="8"/>
                  <a:pt x="340" y="8"/>
                </a:cubicBezTo>
                <a:cubicBezTo>
                  <a:pt x="342" y="8"/>
                  <a:pt x="344" y="7"/>
                  <a:pt x="344" y="4"/>
                </a:cubicBezTo>
                <a:cubicBezTo>
                  <a:pt x="344" y="2"/>
                  <a:pt x="342" y="0"/>
                  <a:pt x="340" y="0"/>
                </a:cubicBezTo>
                <a:close/>
                <a:moveTo>
                  <a:pt x="372" y="0"/>
                </a:moveTo>
                <a:cubicBezTo>
                  <a:pt x="370" y="0"/>
                  <a:pt x="368" y="2"/>
                  <a:pt x="368" y="4"/>
                </a:cubicBezTo>
                <a:cubicBezTo>
                  <a:pt x="368" y="7"/>
                  <a:pt x="370" y="8"/>
                  <a:pt x="372" y="8"/>
                </a:cubicBezTo>
                <a:cubicBezTo>
                  <a:pt x="374" y="8"/>
                  <a:pt x="376" y="7"/>
                  <a:pt x="376" y="4"/>
                </a:cubicBezTo>
                <a:cubicBezTo>
                  <a:pt x="376" y="2"/>
                  <a:pt x="374" y="0"/>
                  <a:pt x="372" y="0"/>
                </a:cubicBezTo>
                <a:close/>
                <a:moveTo>
                  <a:pt x="356" y="0"/>
                </a:moveTo>
                <a:cubicBezTo>
                  <a:pt x="354" y="0"/>
                  <a:pt x="352" y="2"/>
                  <a:pt x="352" y="4"/>
                </a:cubicBezTo>
                <a:cubicBezTo>
                  <a:pt x="352" y="7"/>
                  <a:pt x="354" y="8"/>
                  <a:pt x="356" y="8"/>
                </a:cubicBezTo>
                <a:cubicBezTo>
                  <a:pt x="358" y="8"/>
                  <a:pt x="360" y="7"/>
                  <a:pt x="360" y="4"/>
                </a:cubicBezTo>
                <a:cubicBezTo>
                  <a:pt x="360" y="2"/>
                  <a:pt x="358" y="0"/>
                  <a:pt x="356" y="0"/>
                </a:cubicBezTo>
                <a:close/>
                <a:moveTo>
                  <a:pt x="388" y="0"/>
                </a:moveTo>
                <a:cubicBezTo>
                  <a:pt x="386" y="0"/>
                  <a:pt x="384" y="2"/>
                  <a:pt x="384" y="4"/>
                </a:cubicBezTo>
                <a:cubicBezTo>
                  <a:pt x="384" y="7"/>
                  <a:pt x="386" y="8"/>
                  <a:pt x="388" y="8"/>
                </a:cubicBezTo>
                <a:cubicBezTo>
                  <a:pt x="390" y="8"/>
                  <a:pt x="392" y="7"/>
                  <a:pt x="392" y="4"/>
                </a:cubicBezTo>
                <a:cubicBezTo>
                  <a:pt x="392" y="2"/>
                  <a:pt x="390" y="0"/>
                  <a:pt x="388" y="0"/>
                </a:cubicBezTo>
                <a:close/>
                <a:moveTo>
                  <a:pt x="420" y="0"/>
                </a:moveTo>
                <a:cubicBezTo>
                  <a:pt x="418" y="0"/>
                  <a:pt x="416" y="2"/>
                  <a:pt x="416" y="4"/>
                </a:cubicBezTo>
                <a:cubicBezTo>
                  <a:pt x="416" y="7"/>
                  <a:pt x="418" y="8"/>
                  <a:pt x="420" y="8"/>
                </a:cubicBezTo>
                <a:cubicBezTo>
                  <a:pt x="422" y="8"/>
                  <a:pt x="424" y="7"/>
                  <a:pt x="424" y="4"/>
                </a:cubicBezTo>
                <a:cubicBezTo>
                  <a:pt x="424" y="2"/>
                  <a:pt x="422" y="0"/>
                  <a:pt x="420" y="0"/>
                </a:cubicBezTo>
                <a:close/>
                <a:moveTo>
                  <a:pt x="404" y="0"/>
                </a:moveTo>
                <a:cubicBezTo>
                  <a:pt x="402" y="0"/>
                  <a:pt x="400" y="2"/>
                  <a:pt x="400" y="4"/>
                </a:cubicBezTo>
                <a:cubicBezTo>
                  <a:pt x="400" y="7"/>
                  <a:pt x="402" y="8"/>
                  <a:pt x="404" y="8"/>
                </a:cubicBezTo>
                <a:cubicBezTo>
                  <a:pt x="406" y="8"/>
                  <a:pt x="408" y="7"/>
                  <a:pt x="408" y="4"/>
                </a:cubicBezTo>
                <a:cubicBezTo>
                  <a:pt x="408" y="2"/>
                  <a:pt x="406" y="0"/>
                  <a:pt x="404" y="0"/>
                </a:cubicBezTo>
                <a:close/>
                <a:moveTo>
                  <a:pt x="228" y="0"/>
                </a:moveTo>
                <a:cubicBezTo>
                  <a:pt x="226" y="0"/>
                  <a:pt x="224" y="2"/>
                  <a:pt x="224" y="4"/>
                </a:cubicBezTo>
                <a:cubicBezTo>
                  <a:pt x="224" y="7"/>
                  <a:pt x="226" y="8"/>
                  <a:pt x="228" y="8"/>
                </a:cubicBezTo>
                <a:cubicBezTo>
                  <a:pt x="230" y="8"/>
                  <a:pt x="232" y="7"/>
                  <a:pt x="232" y="4"/>
                </a:cubicBezTo>
                <a:cubicBezTo>
                  <a:pt x="232" y="2"/>
                  <a:pt x="230" y="0"/>
                  <a:pt x="228" y="0"/>
                </a:cubicBezTo>
                <a:close/>
                <a:moveTo>
                  <a:pt x="260" y="0"/>
                </a:moveTo>
                <a:cubicBezTo>
                  <a:pt x="258" y="0"/>
                  <a:pt x="256" y="2"/>
                  <a:pt x="256" y="4"/>
                </a:cubicBezTo>
                <a:cubicBezTo>
                  <a:pt x="256" y="7"/>
                  <a:pt x="258" y="8"/>
                  <a:pt x="260" y="8"/>
                </a:cubicBezTo>
                <a:cubicBezTo>
                  <a:pt x="262" y="8"/>
                  <a:pt x="264" y="7"/>
                  <a:pt x="264" y="4"/>
                </a:cubicBezTo>
                <a:cubicBezTo>
                  <a:pt x="264" y="2"/>
                  <a:pt x="262" y="0"/>
                  <a:pt x="260" y="0"/>
                </a:cubicBezTo>
                <a:close/>
                <a:moveTo>
                  <a:pt x="244" y="0"/>
                </a:moveTo>
                <a:cubicBezTo>
                  <a:pt x="242" y="0"/>
                  <a:pt x="240" y="2"/>
                  <a:pt x="240" y="4"/>
                </a:cubicBezTo>
                <a:cubicBezTo>
                  <a:pt x="240" y="7"/>
                  <a:pt x="242" y="8"/>
                  <a:pt x="244" y="8"/>
                </a:cubicBezTo>
                <a:cubicBezTo>
                  <a:pt x="246" y="8"/>
                  <a:pt x="248" y="7"/>
                  <a:pt x="248" y="4"/>
                </a:cubicBezTo>
                <a:cubicBezTo>
                  <a:pt x="248" y="2"/>
                  <a:pt x="246" y="0"/>
                  <a:pt x="244" y="0"/>
                </a:cubicBezTo>
                <a:close/>
                <a:moveTo>
                  <a:pt x="276" y="0"/>
                </a:moveTo>
                <a:cubicBezTo>
                  <a:pt x="274" y="0"/>
                  <a:pt x="272" y="2"/>
                  <a:pt x="272" y="4"/>
                </a:cubicBezTo>
                <a:cubicBezTo>
                  <a:pt x="272" y="7"/>
                  <a:pt x="274" y="8"/>
                  <a:pt x="276" y="8"/>
                </a:cubicBezTo>
                <a:cubicBezTo>
                  <a:pt x="278" y="8"/>
                  <a:pt x="280" y="7"/>
                  <a:pt x="280" y="4"/>
                </a:cubicBezTo>
                <a:cubicBezTo>
                  <a:pt x="280" y="2"/>
                  <a:pt x="278" y="0"/>
                  <a:pt x="276" y="0"/>
                </a:cubicBezTo>
                <a:close/>
                <a:moveTo>
                  <a:pt x="308" y="0"/>
                </a:moveTo>
                <a:cubicBezTo>
                  <a:pt x="306" y="0"/>
                  <a:pt x="304" y="2"/>
                  <a:pt x="304" y="4"/>
                </a:cubicBezTo>
                <a:cubicBezTo>
                  <a:pt x="304" y="7"/>
                  <a:pt x="306" y="8"/>
                  <a:pt x="308" y="8"/>
                </a:cubicBezTo>
                <a:cubicBezTo>
                  <a:pt x="310" y="8"/>
                  <a:pt x="312" y="7"/>
                  <a:pt x="312" y="4"/>
                </a:cubicBezTo>
                <a:cubicBezTo>
                  <a:pt x="312" y="2"/>
                  <a:pt x="310" y="0"/>
                  <a:pt x="308" y="0"/>
                </a:cubicBezTo>
                <a:close/>
                <a:moveTo>
                  <a:pt x="324" y="0"/>
                </a:moveTo>
                <a:cubicBezTo>
                  <a:pt x="322" y="0"/>
                  <a:pt x="320" y="2"/>
                  <a:pt x="320" y="4"/>
                </a:cubicBezTo>
                <a:cubicBezTo>
                  <a:pt x="320" y="7"/>
                  <a:pt x="322" y="8"/>
                  <a:pt x="324" y="8"/>
                </a:cubicBezTo>
                <a:cubicBezTo>
                  <a:pt x="326" y="8"/>
                  <a:pt x="328" y="7"/>
                  <a:pt x="328" y="4"/>
                </a:cubicBezTo>
                <a:cubicBezTo>
                  <a:pt x="328" y="2"/>
                  <a:pt x="326" y="0"/>
                  <a:pt x="324" y="0"/>
                </a:cubicBezTo>
                <a:close/>
                <a:moveTo>
                  <a:pt x="292" y="0"/>
                </a:moveTo>
                <a:cubicBezTo>
                  <a:pt x="290" y="0"/>
                  <a:pt x="288" y="2"/>
                  <a:pt x="288" y="4"/>
                </a:cubicBezTo>
                <a:cubicBezTo>
                  <a:pt x="288" y="7"/>
                  <a:pt x="290" y="8"/>
                  <a:pt x="292" y="8"/>
                </a:cubicBezTo>
                <a:cubicBezTo>
                  <a:pt x="294" y="8"/>
                  <a:pt x="296" y="7"/>
                  <a:pt x="296" y="4"/>
                </a:cubicBezTo>
                <a:cubicBezTo>
                  <a:pt x="296" y="2"/>
                  <a:pt x="294" y="0"/>
                  <a:pt x="292" y="0"/>
                </a:cubicBezTo>
                <a:close/>
              </a:path>
            </a:pathLst>
          </a:custGeom>
          <a:solidFill>
            <a:srgbClr val="5B9BD5"/>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0" spc="-23">
              <a:solidFill>
                <a:prstClr val="black"/>
              </a:solidFill>
              <a:latin typeface="Poppins" panose="02000000000000000000" pitchFamily="2" charset="0"/>
              <a:cs typeface="Poppins" panose="02000000000000000000" pitchFamily="2" charset="0"/>
            </a:endParaRPr>
          </a:p>
        </p:txBody>
      </p:sp>
      <p:sp>
        <p:nvSpPr>
          <p:cNvPr id="70" name="Freeform 1144">
            <a:extLst>
              <a:ext uri="{FF2B5EF4-FFF2-40B4-BE49-F238E27FC236}">
                <a16:creationId xmlns:a16="http://schemas.microsoft.com/office/drawing/2014/main" xmlns="" id="{41AC4E29-0EDD-4627-8267-76302E5338D8}"/>
              </a:ext>
            </a:extLst>
          </p:cNvPr>
          <p:cNvSpPr>
            <a:spLocks noEditPoints="1"/>
          </p:cNvSpPr>
          <p:nvPr/>
        </p:nvSpPr>
        <p:spPr bwMode="auto">
          <a:xfrm>
            <a:off x="1337073" y="3048000"/>
            <a:ext cx="741760" cy="19050"/>
          </a:xfrm>
          <a:custGeom>
            <a:avLst/>
            <a:gdLst>
              <a:gd name="T0" fmla="*/ 96 w 312"/>
              <a:gd name="T1" fmla="*/ 4 h 8"/>
              <a:gd name="T2" fmla="*/ 104 w 312"/>
              <a:gd name="T3" fmla="*/ 4 h 8"/>
              <a:gd name="T4" fmla="*/ 116 w 312"/>
              <a:gd name="T5" fmla="*/ 0 h 8"/>
              <a:gd name="T6" fmla="*/ 116 w 312"/>
              <a:gd name="T7" fmla="*/ 8 h 8"/>
              <a:gd name="T8" fmla="*/ 116 w 312"/>
              <a:gd name="T9" fmla="*/ 0 h 8"/>
              <a:gd name="T10" fmla="*/ 128 w 312"/>
              <a:gd name="T11" fmla="*/ 4 h 8"/>
              <a:gd name="T12" fmla="*/ 136 w 312"/>
              <a:gd name="T13" fmla="*/ 4 h 8"/>
              <a:gd name="T14" fmla="*/ 84 w 312"/>
              <a:gd name="T15" fmla="*/ 0 h 8"/>
              <a:gd name="T16" fmla="*/ 84 w 312"/>
              <a:gd name="T17" fmla="*/ 8 h 8"/>
              <a:gd name="T18" fmla="*/ 84 w 312"/>
              <a:gd name="T19" fmla="*/ 0 h 8"/>
              <a:gd name="T20" fmla="*/ 144 w 312"/>
              <a:gd name="T21" fmla="*/ 4 h 8"/>
              <a:gd name="T22" fmla="*/ 152 w 312"/>
              <a:gd name="T23" fmla="*/ 4 h 8"/>
              <a:gd name="T24" fmla="*/ 68 w 312"/>
              <a:gd name="T25" fmla="*/ 0 h 8"/>
              <a:gd name="T26" fmla="*/ 68 w 312"/>
              <a:gd name="T27" fmla="*/ 8 h 8"/>
              <a:gd name="T28" fmla="*/ 68 w 312"/>
              <a:gd name="T29" fmla="*/ 0 h 8"/>
              <a:gd name="T30" fmla="*/ 16 w 312"/>
              <a:gd name="T31" fmla="*/ 4 h 8"/>
              <a:gd name="T32" fmla="*/ 24 w 312"/>
              <a:gd name="T33" fmla="*/ 4 h 8"/>
              <a:gd name="T34" fmla="*/ 4 w 312"/>
              <a:gd name="T35" fmla="*/ 0 h 8"/>
              <a:gd name="T36" fmla="*/ 4 w 312"/>
              <a:gd name="T37" fmla="*/ 8 h 8"/>
              <a:gd name="T38" fmla="*/ 4 w 312"/>
              <a:gd name="T39" fmla="*/ 0 h 8"/>
              <a:gd name="T40" fmla="*/ 48 w 312"/>
              <a:gd name="T41" fmla="*/ 4 h 8"/>
              <a:gd name="T42" fmla="*/ 56 w 312"/>
              <a:gd name="T43" fmla="*/ 4 h 8"/>
              <a:gd name="T44" fmla="*/ 36 w 312"/>
              <a:gd name="T45" fmla="*/ 0 h 8"/>
              <a:gd name="T46" fmla="*/ 36 w 312"/>
              <a:gd name="T47" fmla="*/ 8 h 8"/>
              <a:gd name="T48" fmla="*/ 36 w 312"/>
              <a:gd name="T49" fmla="*/ 0 h 8"/>
              <a:gd name="T50" fmla="*/ 160 w 312"/>
              <a:gd name="T51" fmla="*/ 4 h 8"/>
              <a:gd name="T52" fmla="*/ 168 w 312"/>
              <a:gd name="T53" fmla="*/ 4 h 8"/>
              <a:gd name="T54" fmla="*/ 276 w 312"/>
              <a:gd name="T55" fmla="*/ 0 h 8"/>
              <a:gd name="T56" fmla="*/ 276 w 312"/>
              <a:gd name="T57" fmla="*/ 8 h 8"/>
              <a:gd name="T58" fmla="*/ 276 w 312"/>
              <a:gd name="T59" fmla="*/ 0 h 8"/>
              <a:gd name="T60" fmla="*/ 288 w 312"/>
              <a:gd name="T61" fmla="*/ 4 h 8"/>
              <a:gd name="T62" fmla="*/ 296 w 312"/>
              <a:gd name="T63" fmla="*/ 4 h 8"/>
              <a:gd name="T64" fmla="*/ 180 w 312"/>
              <a:gd name="T65" fmla="*/ 0 h 8"/>
              <a:gd name="T66" fmla="*/ 180 w 312"/>
              <a:gd name="T67" fmla="*/ 8 h 8"/>
              <a:gd name="T68" fmla="*/ 180 w 312"/>
              <a:gd name="T69" fmla="*/ 0 h 8"/>
              <a:gd name="T70" fmla="*/ 304 w 312"/>
              <a:gd name="T71" fmla="*/ 4 h 8"/>
              <a:gd name="T72" fmla="*/ 312 w 312"/>
              <a:gd name="T73" fmla="*/ 4 h 8"/>
              <a:gd name="T74" fmla="*/ 260 w 312"/>
              <a:gd name="T75" fmla="*/ 0 h 8"/>
              <a:gd name="T76" fmla="*/ 260 w 312"/>
              <a:gd name="T77" fmla="*/ 8 h 8"/>
              <a:gd name="T78" fmla="*/ 260 w 312"/>
              <a:gd name="T79" fmla="*/ 0 h 8"/>
              <a:gd name="T80" fmla="*/ 192 w 312"/>
              <a:gd name="T81" fmla="*/ 4 h 8"/>
              <a:gd name="T82" fmla="*/ 200 w 312"/>
              <a:gd name="T83" fmla="*/ 4 h 8"/>
              <a:gd name="T84" fmla="*/ 244 w 312"/>
              <a:gd name="T85" fmla="*/ 0 h 8"/>
              <a:gd name="T86" fmla="*/ 244 w 312"/>
              <a:gd name="T87" fmla="*/ 8 h 8"/>
              <a:gd name="T88" fmla="*/ 244 w 312"/>
              <a:gd name="T89" fmla="*/ 0 h 8"/>
              <a:gd name="T90" fmla="*/ 208 w 312"/>
              <a:gd name="T91" fmla="*/ 4 h 8"/>
              <a:gd name="T92" fmla="*/ 216 w 312"/>
              <a:gd name="T93" fmla="*/ 4 h 8"/>
              <a:gd name="T94" fmla="*/ 228 w 312"/>
              <a:gd name="T95" fmla="*/ 0 h 8"/>
              <a:gd name="T96" fmla="*/ 228 w 312"/>
              <a:gd name="T97" fmla="*/ 8 h 8"/>
              <a:gd name="T98" fmla="*/ 228 w 312"/>
              <a:gd name="T9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2" h="8">
                <a:moveTo>
                  <a:pt x="100" y="0"/>
                </a:moveTo>
                <a:cubicBezTo>
                  <a:pt x="97" y="0"/>
                  <a:pt x="96" y="2"/>
                  <a:pt x="96" y="4"/>
                </a:cubicBezTo>
                <a:cubicBezTo>
                  <a:pt x="96" y="6"/>
                  <a:pt x="97" y="8"/>
                  <a:pt x="100" y="8"/>
                </a:cubicBezTo>
                <a:cubicBezTo>
                  <a:pt x="102" y="8"/>
                  <a:pt x="104" y="6"/>
                  <a:pt x="104" y="4"/>
                </a:cubicBezTo>
                <a:cubicBezTo>
                  <a:pt x="104" y="2"/>
                  <a:pt x="102" y="0"/>
                  <a:pt x="100" y="0"/>
                </a:cubicBezTo>
                <a:close/>
                <a:moveTo>
                  <a:pt x="116" y="0"/>
                </a:moveTo>
                <a:cubicBezTo>
                  <a:pt x="113" y="0"/>
                  <a:pt x="112" y="2"/>
                  <a:pt x="112" y="4"/>
                </a:cubicBezTo>
                <a:cubicBezTo>
                  <a:pt x="112" y="6"/>
                  <a:pt x="113" y="8"/>
                  <a:pt x="116" y="8"/>
                </a:cubicBezTo>
                <a:cubicBezTo>
                  <a:pt x="118" y="8"/>
                  <a:pt x="120" y="6"/>
                  <a:pt x="120" y="4"/>
                </a:cubicBezTo>
                <a:cubicBezTo>
                  <a:pt x="120" y="2"/>
                  <a:pt x="118" y="0"/>
                  <a:pt x="116" y="0"/>
                </a:cubicBezTo>
                <a:close/>
                <a:moveTo>
                  <a:pt x="132" y="0"/>
                </a:moveTo>
                <a:cubicBezTo>
                  <a:pt x="129" y="0"/>
                  <a:pt x="128" y="2"/>
                  <a:pt x="128" y="4"/>
                </a:cubicBezTo>
                <a:cubicBezTo>
                  <a:pt x="128" y="6"/>
                  <a:pt x="129" y="8"/>
                  <a:pt x="132" y="8"/>
                </a:cubicBezTo>
                <a:cubicBezTo>
                  <a:pt x="134" y="8"/>
                  <a:pt x="136" y="6"/>
                  <a:pt x="136" y="4"/>
                </a:cubicBezTo>
                <a:cubicBezTo>
                  <a:pt x="136" y="2"/>
                  <a:pt x="134" y="0"/>
                  <a:pt x="132" y="0"/>
                </a:cubicBezTo>
                <a:close/>
                <a:moveTo>
                  <a:pt x="84" y="0"/>
                </a:moveTo>
                <a:cubicBezTo>
                  <a:pt x="81" y="0"/>
                  <a:pt x="80" y="2"/>
                  <a:pt x="80" y="4"/>
                </a:cubicBezTo>
                <a:cubicBezTo>
                  <a:pt x="80" y="6"/>
                  <a:pt x="81" y="8"/>
                  <a:pt x="84" y="8"/>
                </a:cubicBezTo>
                <a:cubicBezTo>
                  <a:pt x="86" y="8"/>
                  <a:pt x="88" y="6"/>
                  <a:pt x="88" y="4"/>
                </a:cubicBezTo>
                <a:cubicBezTo>
                  <a:pt x="88" y="2"/>
                  <a:pt x="86" y="0"/>
                  <a:pt x="84" y="0"/>
                </a:cubicBezTo>
                <a:close/>
                <a:moveTo>
                  <a:pt x="148" y="0"/>
                </a:moveTo>
                <a:cubicBezTo>
                  <a:pt x="145" y="0"/>
                  <a:pt x="144" y="2"/>
                  <a:pt x="144" y="4"/>
                </a:cubicBezTo>
                <a:cubicBezTo>
                  <a:pt x="144" y="6"/>
                  <a:pt x="145" y="8"/>
                  <a:pt x="148" y="8"/>
                </a:cubicBezTo>
                <a:cubicBezTo>
                  <a:pt x="150" y="8"/>
                  <a:pt x="152" y="6"/>
                  <a:pt x="152" y="4"/>
                </a:cubicBezTo>
                <a:cubicBezTo>
                  <a:pt x="152" y="2"/>
                  <a:pt x="150" y="0"/>
                  <a:pt x="148" y="0"/>
                </a:cubicBezTo>
                <a:close/>
                <a:moveTo>
                  <a:pt x="68" y="0"/>
                </a:moveTo>
                <a:cubicBezTo>
                  <a:pt x="65" y="0"/>
                  <a:pt x="64" y="2"/>
                  <a:pt x="64" y="4"/>
                </a:cubicBezTo>
                <a:cubicBezTo>
                  <a:pt x="64" y="6"/>
                  <a:pt x="65" y="8"/>
                  <a:pt x="68" y="8"/>
                </a:cubicBezTo>
                <a:cubicBezTo>
                  <a:pt x="70" y="8"/>
                  <a:pt x="72" y="6"/>
                  <a:pt x="72" y="4"/>
                </a:cubicBezTo>
                <a:cubicBezTo>
                  <a:pt x="72" y="2"/>
                  <a:pt x="70" y="0"/>
                  <a:pt x="68" y="0"/>
                </a:cubicBezTo>
                <a:close/>
                <a:moveTo>
                  <a:pt x="20" y="0"/>
                </a:moveTo>
                <a:cubicBezTo>
                  <a:pt x="17" y="0"/>
                  <a:pt x="16" y="2"/>
                  <a:pt x="16" y="4"/>
                </a:cubicBezTo>
                <a:cubicBezTo>
                  <a:pt x="16" y="6"/>
                  <a:pt x="17" y="8"/>
                  <a:pt x="20" y="8"/>
                </a:cubicBezTo>
                <a:cubicBezTo>
                  <a:pt x="22" y="8"/>
                  <a:pt x="24" y="6"/>
                  <a:pt x="24" y="4"/>
                </a:cubicBezTo>
                <a:cubicBezTo>
                  <a:pt x="24" y="2"/>
                  <a:pt x="22" y="0"/>
                  <a:pt x="20" y="0"/>
                </a:cubicBezTo>
                <a:close/>
                <a:moveTo>
                  <a:pt x="4" y="0"/>
                </a:moveTo>
                <a:cubicBezTo>
                  <a:pt x="1" y="0"/>
                  <a:pt x="0" y="2"/>
                  <a:pt x="0" y="4"/>
                </a:cubicBezTo>
                <a:cubicBezTo>
                  <a:pt x="0" y="6"/>
                  <a:pt x="1" y="8"/>
                  <a:pt x="4" y="8"/>
                </a:cubicBezTo>
                <a:cubicBezTo>
                  <a:pt x="6" y="8"/>
                  <a:pt x="8" y="6"/>
                  <a:pt x="8" y="4"/>
                </a:cubicBezTo>
                <a:cubicBezTo>
                  <a:pt x="8" y="2"/>
                  <a:pt x="6" y="0"/>
                  <a:pt x="4" y="0"/>
                </a:cubicBezTo>
                <a:close/>
                <a:moveTo>
                  <a:pt x="52" y="0"/>
                </a:moveTo>
                <a:cubicBezTo>
                  <a:pt x="49" y="0"/>
                  <a:pt x="48" y="2"/>
                  <a:pt x="48" y="4"/>
                </a:cubicBezTo>
                <a:cubicBezTo>
                  <a:pt x="48" y="6"/>
                  <a:pt x="49" y="8"/>
                  <a:pt x="52" y="8"/>
                </a:cubicBezTo>
                <a:cubicBezTo>
                  <a:pt x="54" y="8"/>
                  <a:pt x="56" y="6"/>
                  <a:pt x="56" y="4"/>
                </a:cubicBezTo>
                <a:cubicBezTo>
                  <a:pt x="56" y="2"/>
                  <a:pt x="54" y="0"/>
                  <a:pt x="52" y="0"/>
                </a:cubicBezTo>
                <a:close/>
                <a:moveTo>
                  <a:pt x="36" y="0"/>
                </a:moveTo>
                <a:cubicBezTo>
                  <a:pt x="33" y="0"/>
                  <a:pt x="32" y="2"/>
                  <a:pt x="32" y="4"/>
                </a:cubicBezTo>
                <a:cubicBezTo>
                  <a:pt x="32" y="6"/>
                  <a:pt x="33" y="8"/>
                  <a:pt x="36" y="8"/>
                </a:cubicBezTo>
                <a:cubicBezTo>
                  <a:pt x="38" y="8"/>
                  <a:pt x="40" y="6"/>
                  <a:pt x="40" y="4"/>
                </a:cubicBezTo>
                <a:cubicBezTo>
                  <a:pt x="40" y="2"/>
                  <a:pt x="38" y="0"/>
                  <a:pt x="36" y="0"/>
                </a:cubicBezTo>
                <a:close/>
                <a:moveTo>
                  <a:pt x="164" y="0"/>
                </a:moveTo>
                <a:cubicBezTo>
                  <a:pt x="161" y="0"/>
                  <a:pt x="160" y="2"/>
                  <a:pt x="160" y="4"/>
                </a:cubicBezTo>
                <a:cubicBezTo>
                  <a:pt x="160" y="6"/>
                  <a:pt x="161" y="8"/>
                  <a:pt x="164" y="8"/>
                </a:cubicBezTo>
                <a:cubicBezTo>
                  <a:pt x="166" y="8"/>
                  <a:pt x="168" y="6"/>
                  <a:pt x="168" y="4"/>
                </a:cubicBezTo>
                <a:cubicBezTo>
                  <a:pt x="168" y="2"/>
                  <a:pt x="166" y="0"/>
                  <a:pt x="164" y="0"/>
                </a:cubicBezTo>
                <a:close/>
                <a:moveTo>
                  <a:pt x="276" y="0"/>
                </a:moveTo>
                <a:cubicBezTo>
                  <a:pt x="273" y="0"/>
                  <a:pt x="272" y="2"/>
                  <a:pt x="272" y="4"/>
                </a:cubicBezTo>
                <a:cubicBezTo>
                  <a:pt x="272" y="6"/>
                  <a:pt x="273" y="8"/>
                  <a:pt x="276" y="8"/>
                </a:cubicBezTo>
                <a:cubicBezTo>
                  <a:pt x="278" y="8"/>
                  <a:pt x="280" y="6"/>
                  <a:pt x="280" y="4"/>
                </a:cubicBezTo>
                <a:cubicBezTo>
                  <a:pt x="280" y="2"/>
                  <a:pt x="278" y="0"/>
                  <a:pt x="276" y="0"/>
                </a:cubicBezTo>
                <a:close/>
                <a:moveTo>
                  <a:pt x="292" y="0"/>
                </a:moveTo>
                <a:cubicBezTo>
                  <a:pt x="289" y="0"/>
                  <a:pt x="288" y="2"/>
                  <a:pt x="288" y="4"/>
                </a:cubicBezTo>
                <a:cubicBezTo>
                  <a:pt x="288" y="6"/>
                  <a:pt x="289" y="8"/>
                  <a:pt x="292" y="8"/>
                </a:cubicBezTo>
                <a:cubicBezTo>
                  <a:pt x="294" y="8"/>
                  <a:pt x="296" y="6"/>
                  <a:pt x="296" y="4"/>
                </a:cubicBezTo>
                <a:cubicBezTo>
                  <a:pt x="296" y="2"/>
                  <a:pt x="294" y="0"/>
                  <a:pt x="292" y="0"/>
                </a:cubicBezTo>
                <a:close/>
                <a:moveTo>
                  <a:pt x="180" y="0"/>
                </a:moveTo>
                <a:cubicBezTo>
                  <a:pt x="177" y="0"/>
                  <a:pt x="176" y="2"/>
                  <a:pt x="176" y="4"/>
                </a:cubicBezTo>
                <a:cubicBezTo>
                  <a:pt x="176" y="6"/>
                  <a:pt x="177" y="8"/>
                  <a:pt x="180" y="8"/>
                </a:cubicBezTo>
                <a:cubicBezTo>
                  <a:pt x="182" y="8"/>
                  <a:pt x="184" y="6"/>
                  <a:pt x="184" y="4"/>
                </a:cubicBezTo>
                <a:cubicBezTo>
                  <a:pt x="184" y="2"/>
                  <a:pt x="182" y="0"/>
                  <a:pt x="180" y="0"/>
                </a:cubicBezTo>
                <a:close/>
                <a:moveTo>
                  <a:pt x="308" y="0"/>
                </a:moveTo>
                <a:cubicBezTo>
                  <a:pt x="305" y="0"/>
                  <a:pt x="304" y="2"/>
                  <a:pt x="304" y="4"/>
                </a:cubicBezTo>
                <a:cubicBezTo>
                  <a:pt x="304" y="6"/>
                  <a:pt x="305" y="8"/>
                  <a:pt x="308" y="8"/>
                </a:cubicBezTo>
                <a:cubicBezTo>
                  <a:pt x="310" y="8"/>
                  <a:pt x="312" y="6"/>
                  <a:pt x="312" y="4"/>
                </a:cubicBezTo>
                <a:cubicBezTo>
                  <a:pt x="312" y="2"/>
                  <a:pt x="310" y="0"/>
                  <a:pt x="308" y="0"/>
                </a:cubicBezTo>
                <a:close/>
                <a:moveTo>
                  <a:pt x="260" y="0"/>
                </a:moveTo>
                <a:cubicBezTo>
                  <a:pt x="257" y="0"/>
                  <a:pt x="256" y="2"/>
                  <a:pt x="256" y="4"/>
                </a:cubicBezTo>
                <a:cubicBezTo>
                  <a:pt x="256" y="6"/>
                  <a:pt x="257" y="8"/>
                  <a:pt x="260" y="8"/>
                </a:cubicBezTo>
                <a:cubicBezTo>
                  <a:pt x="262" y="8"/>
                  <a:pt x="264" y="6"/>
                  <a:pt x="264" y="4"/>
                </a:cubicBezTo>
                <a:cubicBezTo>
                  <a:pt x="264" y="2"/>
                  <a:pt x="262" y="0"/>
                  <a:pt x="260" y="0"/>
                </a:cubicBezTo>
                <a:close/>
                <a:moveTo>
                  <a:pt x="196" y="0"/>
                </a:moveTo>
                <a:cubicBezTo>
                  <a:pt x="193" y="0"/>
                  <a:pt x="192" y="2"/>
                  <a:pt x="192" y="4"/>
                </a:cubicBezTo>
                <a:cubicBezTo>
                  <a:pt x="192" y="6"/>
                  <a:pt x="193" y="8"/>
                  <a:pt x="196" y="8"/>
                </a:cubicBezTo>
                <a:cubicBezTo>
                  <a:pt x="198" y="8"/>
                  <a:pt x="200" y="6"/>
                  <a:pt x="200" y="4"/>
                </a:cubicBezTo>
                <a:cubicBezTo>
                  <a:pt x="200" y="2"/>
                  <a:pt x="198" y="0"/>
                  <a:pt x="196" y="0"/>
                </a:cubicBezTo>
                <a:close/>
                <a:moveTo>
                  <a:pt x="244" y="0"/>
                </a:moveTo>
                <a:cubicBezTo>
                  <a:pt x="241" y="0"/>
                  <a:pt x="240" y="2"/>
                  <a:pt x="240" y="4"/>
                </a:cubicBezTo>
                <a:cubicBezTo>
                  <a:pt x="240" y="6"/>
                  <a:pt x="241" y="8"/>
                  <a:pt x="244" y="8"/>
                </a:cubicBezTo>
                <a:cubicBezTo>
                  <a:pt x="246" y="8"/>
                  <a:pt x="248" y="6"/>
                  <a:pt x="248" y="4"/>
                </a:cubicBezTo>
                <a:cubicBezTo>
                  <a:pt x="248" y="2"/>
                  <a:pt x="246" y="0"/>
                  <a:pt x="244" y="0"/>
                </a:cubicBezTo>
                <a:close/>
                <a:moveTo>
                  <a:pt x="212" y="0"/>
                </a:moveTo>
                <a:cubicBezTo>
                  <a:pt x="209" y="0"/>
                  <a:pt x="208" y="2"/>
                  <a:pt x="208" y="4"/>
                </a:cubicBezTo>
                <a:cubicBezTo>
                  <a:pt x="208" y="6"/>
                  <a:pt x="209" y="8"/>
                  <a:pt x="212" y="8"/>
                </a:cubicBezTo>
                <a:cubicBezTo>
                  <a:pt x="214" y="8"/>
                  <a:pt x="216" y="6"/>
                  <a:pt x="216" y="4"/>
                </a:cubicBezTo>
                <a:cubicBezTo>
                  <a:pt x="216" y="2"/>
                  <a:pt x="214" y="0"/>
                  <a:pt x="212" y="0"/>
                </a:cubicBezTo>
                <a:close/>
                <a:moveTo>
                  <a:pt x="228" y="0"/>
                </a:moveTo>
                <a:cubicBezTo>
                  <a:pt x="225" y="0"/>
                  <a:pt x="224" y="2"/>
                  <a:pt x="224" y="4"/>
                </a:cubicBezTo>
                <a:cubicBezTo>
                  <a:pt x="224" y="6"/>
                  <a:pt x="225" y="8"/>
                  <a:pt x="228" y="8"/>
                </a:cubicBezTo>
                <a:cubicBezTo>
                  <a:pt x="230" y="8"/>
                  <a:pt x="232" y="6"/>
                  <a:pt x="232" y="4"/>
                </a:cubicBezTo>
                <a:cubicBezTo>
                  <a:pt x="232" y="2"/>
                  <a:pt x="230" y="0"/>
                  <a:pt x="228" y="0"/>
                </a:cubicBezTo>
                <a:close/>
              </a:path>
            </a:pathLst>
          </a:custGeom>
          <a:solidFill>
            <a:srgbClr val="ED7D31"/>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0" spc="-23">
              <a:solidFill>
                <a:prstClr val="black"/>
              </a:solidFill>
              <a:latin typeface="Poppins" panose="02000000000000000000" pitchFamily="2" charset="0"/>
              <a:cs typeface="Poppins" panose="02000000000000000000" pitchFamily="2" charset="0"/>
            </a:endParaRPr>
          </a:p>
        </p:txBody>
      </p:sp>
      <p:sp>
        <p:nvSpPr>
          <p:cNvPr id="71" name="Freeform 1145">
            <a:extLst>
              <a:ext uri="{FF2B5EF4-FFF2-40B4-BE49-F238E27FC236}">
                <a16:creationId xmlns:a16="http://schemas.microsoft.com/office/drawing/2014/main" xmlns="" id="{881C05C5-58D8-42B6-837B-F8B97318AEBD}"/>
              </a:ext>
            </a:extLst>
          </p:cNvPr>
          <p:cNvSpPr>
            <a:spLocks noEditPoints="1"/>
          </p:cNvSpPr>
          <p:nvPr/>
        </p:nvSpPr>
        <p:spPr bwMode="auto">
          <a:xfrm>
            <a:off x="1544241" y="3824288"/>
            <a:ext cx="665560" cy="19050"/>
          </a:xfrm>
          <a:custGeom>
            <a:avLst/>
            <a:gdLst>
              <a:gd name="T0" fmla="*/ 64 w 280"/>
              <a:gd name="T1" fmla="*/ 4 h 8"/>
              <a:gd name="T2" fmla="*/ 72 w 280"/>
              <a:gd name="T3" fmla="*/ 4 h 8"/>
              <a:gd name="T4" fmla="*/ 84 w 280"/>
              <a:gd name="T5" fmla="*/ 0 h 8"/>
              <a:gd name="T6" fmla="*/ 84 w 280"/>
              <a:gd name="T7" fmla="*/ 8 h 8"/>
              <a:gd name="T8" fmla="*/ 84 w 280"/>
              <a:gd name="T9" fmla="*/ 0 h 8"/>
              <a:gd name="T10" fmla="*/ 112 w 280"/>
              <a:gd name="T11" fmla="*/ 4 h 8"/>
              <a:gd name="T12" fmla="*/ 120 w 280"/>
              <a:gd name="T13" fmla="*/ 4 h 8"/>
              <a:gd name="T14" fmla="*/ 100 w 280"/>
              <a:gd name="T15" fmla="*/ 0 h 8"/>
              <a:gd name="T16" fmla="*/ 100 w 280"/>
              <a:gd name="T17" fmla="*/ 8 h 8"/>
              <a:gd name="T18" fmla="*/ 100 w 280"/>
              <a:gd name="T19" fmla="*/ 0 h 8"/>
              <a:gd name="T20" fmla="*/ 32 w 280"/>
              <a:gd name="T21" fmla="*/ 4 h 8"/>
              <a:gd name="T22" fmla="*/ 40 w 280"/>
              <a:gd name="T23" fmla="*/ 4 h 8"/>
              <a:gd name="T24" fmla="*/ 4 w 280"/>
              <a:gd name="T25" fmla="*/ 0 h 8"/>
              <a:gd name="T26" fmla="*/ 4 w 280"/>
              <a:gd name="T27" fmla="*/ 8 h 8"/>
              <a:gd name="T28" fmla="*/ 4 w 280"/>
              <a:gd name="T29" fmla="*/ 0 h 8"/>
              <a:gd name="T30" fmla="*/ 16 w 280"/>
              <a:gd name="T31" fmla="*/ 4 h 8"/>
              <a:gd name="T32" fmla="*/ 24 w 280"/>
              <a:gd name="T33" fmla="*/ 4 h 8"/>
              <a:gd name="T34" fmla="*/ 52 w 280"/>
              <a:gd name="T35" fmla="*/ 0 h 8"/>
              <a:gd name="T36" fmla="*/ 52 w 280"/>
              <a:gd name="T37" fmla="*/ 8 h 8"/>
              <a:gd name="T38" fmla="*/ 52 w 280"/>
              <a:gd name="T39" fmla="*/ 0 h 8"/>
              <a:gd name="T40" fmla="*/ 128 w 280"/>
              <a:gd name="T41" fmla="*/ 4 h 8"/>
              <a:gd name="T42" fmla="*/ 136 w 280"/>
              <a:gd name="T43" fmla="*/ 4 h 8"/>
              <a:gd name="T44" fmla="*/ 260 w 280"/>
              <a:gd name="T45" fmla="*/ 0 h 8"/>
              <a:gd name="T46" fmla="*/ 260 w 280"/>
              <a:gd name="T47" fmla="*/ 8 h 8"/>
              <a:gd name="T48" fmla="*/ 260 w 280"/>
              <a:gd name="T49" fmla="*/ 0 h 8"/>
              <a:gd name="T50" fmla="*/ 144 w 280"/>
              <a:gd name="T51" fmla="*/ 4 h 8"/>
              <a:gd name="T52" fmla="*/ 152 w 280"/>
              <a:gd name="T53" fmla="*/ 4 h 8"/>
              <a:gd name="T54" fmla="*/ 244 w 280"/>
              <a:gd name="T55" fmla="*/ 0 h 8"/>
              <a:gd name="T56" fmla="*/ 244 w 280"/>
              <a:gd name="T57" fmla="*/ 8 h 8"/>
              <a:gd name="T58" fmla="*/ 244 w 280"/>
              <a:gd name="T59" fmla="*/ 0 h 8"/>
              <a:gd name="T60" fmla="*/ 272 w 280"/>
              <a:gd name="T61" fmla="*/ 4 h 8"/>
              <a:gd name="T62" fmla="*/ 280 w 280"/>
              <a:gd name="T63" fmla="*/ 4 h 8"/>
              <a:gd name="T64" fmla="*/ 228 w 280"/>
              <a:gd name="T65" fmla="*/ 0 h 8"/>
              <a:gd name="T66" fmla="*/ 228 w 280"/>
              <a:gd name="T67" fmla="*/ 8 h 8"/>
              <a:gd name="T68" fmla="*/ 228 w 280"/>
              <a:gd name="T69" fmla="*/ 0 h 8"/>
              <a:gd name="T70" fmla="*/ 176 w 280"/>
              <a:gd name="T71" fmla="*/ 4 h 8"/>
              <a:gd name="T72" fmla="*/ 184 w 280"/>
              <a:gd name="T73" fmla="*/ 4 h 8"/>
              <a:gd name="T74" fmla="*/ 164 w 280"/>
              <a:gd name="T75" fmla="*/ 0 h 8"/>
              <a:gd name="T76" fmla="*/ 164 w 280"/>
              <a:gd name="T77" fmla="*/ 8 h 8"/>
              <a:gd name="T78" fmla="*/ 164 w 280"/>
              <a:gd name="T79" fmla="*/ 0 h 8"/>
              <a:gd name="T80" fmla="*/ 192 w 280"/>
              <a:gd name="T81" fmla="*/ 4 h 8"/>
              <a:gd name="T82" fmla="*/ 200 w 280"/>
              <a:gd name="T83" fmla="*/ 4 h 8"/>
              <a:gd name="T84" fmla="*/ 212 w 280"/>
              <a:gd name="T85" fmla="*/ 0 h 8"/>
              <a:gd name="T86" fmla="*/ 212 w 280"/>
              <a:gd name="T87" fmla="*/ 8 h 8"/>
              <a:gd name="T88" fmla="*/ 212 w 280"/>
              <a:gd name="T8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0" h="8">
                <a:moveTo>
                  <a:pt x="68" y="0"/>
                </a:moveTo>
                <a:cubicBezTo>
                  <a:pt x="66" y="0"/>
                  <a:pt x="64" y="2"/>
                  <a:pt x="64" y="4"/>
                </a:cubicBezTo>
                <a:cubicBezTo>
                  <a:pt x="64" y="6"/>
                  <a:pt x="66" y="8"/>
                  <a:pt x="68" y="8"/>
                </a:cubicBezTo>
                <a:cubicBezTo>
                  <a:pt x="70" y="8"/>
                  <a:pt x="72" y="6"/>
                  <a:pt x="72" y="4"/>
                </a:cubicBezTo>
                <a:cubicBezTo>
                  <a:pt x="72" y="2"/>
                  <a:pt x="70" y="0"/>
                  <a:pt x="68" y="0"/>
                </a:cubicBezTo>
                <a:close/>
                <a:moveTo>
                  <a:pt x="84" y="0"/>
                </a:moveTo>
                <a:cubicBezTo>
                  <a:pt x="82" y="0"/>
                  <a:pt x="80" y="2"/>
                  <a:pt x="80" y="4"/>
                </a:cubicBezTo>
                <a:cubicBezTo>
                  <a:pt x="80" y="6"/>
                  <a:pt x="82" y="8"/>
                  <a:pt x="84" y="8"/>
                </a:cubicBezTo>
                <a:cubicBezTo>
                  <a:pt x="86" y="8"/>
                  <a:pt x="88" y="6"/>
                  <a:pt x="88" y="4"/>
                </a:cubicBezTo>
                <a:cubicBezTo>
                  <a:pt x="88" y="2"/>
                  <a:pt x="86" y="0"/>
                  <a:pt x="84" y="0"/>
                </a:cubicBezTo>
                <a:close/>
                <a:moveTo>
                  <a:pt x="116" y="0"/>
                </a:moveTo>
                <a:cubicBezTo>
                  <a:pt x="114" y="0"/>
                  <a:pt x="112" y="2"/>
                  <a:pt x="112" y="4"/>
                </a:cubicBezTo>
                <a:cubicBezTo>
                  <a:pt x="112" y="6"/>
                  <a:pt x="114" y="8"/>
                  <a:pt x="116" y="8"/>
                </a:cubicBezTo>
                <a:cubicBezTo>
                  <a:pt x="118" y="8"/>
                  <a:pt x="120" y="6"/>
                  <a:pt x="120" y="4"/>
                </a:cubicBezTo>
                <a:cubicBezTo>
                  <a:pt x="120" y="2"/>
                  <a:pt x="118" y="0"/>
                  <a:pt x="116" y="0"/>
                </a:cubicBezTo>
                <a:close/>
                <a:moveTo>
                  <a:pt x="100" y="0"/>
                </a:moveTo>
                <a:cubicBezTo>
                  <a:pt x="98" y="0"/>
                  <a:pt x="96" y="2"/>
                  <a:pt x="96" y="4"/>
                </a:cubicBezTo>
                <a:cubicBezTo>
                  <a:pt x="96" y="6"/>
                  <a:pt x="98" y="8"/>
                  <a:pt x="100" y="8"/>
                </a:cubicBezTo>
                <a:cubicBezTo>
                  <a:pt x="102" y="8"/>
                  <a:pt x="104" y="6"/>
                  <a:pt x="104" y="4"/>
                </a:cubicBezTo>
                <a:cubicBezTo>
                  <a:pt x="104" y="2"/>
                  <a:pt x="102" y="0"/>
                  <a:pt x="100" y="0"/>
                </a:cubicBezTo>
                <a:close/>
                <a:moveTo>
                  <a:pt x="36" y="0"/>
                </a:moveTo>
                <a:cubicBezTo>
                  <a:pt x="34" y="0"/>
                  <a:pt x="32" y="2"/>
                  <a:pt x="32" y="4"/>
                </a:cubicBezTo>
                <a:cubicBezTo>
                  <a:pt x="32" y="6"/>
                  <a:pt x="34" y="8"/>
                  <a:pt x="36" y="8"/>
                </a:cubicBezTo>
                <a:cubicBezTo>
                  <a:pt x="38" y="8"/>
                  <a:pt x="40" y="6"/>
                  <a:pt x="40" y="4"/>
                </a:cubicBezTo>
                <a:cubicBezTo>
                  <a:pt x="40" y="2"/>
                  <a:pt x="38" y="0"/>
                  <a:pt x="36" y="0"/>
                </a:cubicBezTo>
                <a:close/>
                <a:moveTo>
                  <a:pt x="4" y="0"/>
                </a:moveTo>
                <a:cubicBezTo>
                  <a:pt x="2" y="0"/>
                  <a:pt x="0" y="2"/>
                  <a:pt x="0" y="4"/>
                </a:cubicBezTo>
                <a:cubicBezTo>
                  <a:pt x="0" y="6"/>
                  <a:pt x="2" y="8"/>
                  <a:pt x="4" y="8"/>
                </a:cubicBezTo>
                <a:cubicBezTo>
                  <a:pt x="6" y="8"/>
                  <a:pt x="8" y="6"/>
                  <a:pt x="8" y="4"/>
                </a:cubicBezTo>
                <a:cubicBezTo>
                  <a:pt x="8" y="2"/>
                  <a:pt x="6" y="0"/>
                  <a:pt x="4" y="0"/>
                </a:cubicBezTo>
                <a:close/>
                <a:moveTo>
                  <a:pt x="20" y="0"/>
                </a:moveTo>
                <a:cubicBezTo>
                  <a:pt x="18" y="0"/>
                  <a:pt x="16" y="2"/>
                  <a:pt x="16" y="4"/>
                </a:cubicBezTo>
                <a:cubicBezTo>
                  <a:pt x="16" y="6"/>
                  <a:pt x="18" y="8"/>
                  <a:pt x="20" y="8"/>
                </a:cubicBezTo>
                <a:cubicBezTo>
                  <a:pt x="22" y="8"/>
                  <a:pt x="24" y="6"/>
                  <a:pt x="24" y="4"/>
                </a:cubicBezTo>
                <a:cubicBezTo>
                  <a:pt x="24" y="2"/>
                  <a:pt x="22" y="0"/>
                  <a:pt x="20" y="0"/>
                </a:cubicBezTo>
                <a:close/>
                <a:moveTo>
                  <a:pt x="52" y="0"/>
                </a:moveTo>
                <a:cubicBezTo>
                  <a:pt x="50" y="0"/>
                  <a:pt x="48" y="2"/>
                  <a:pt x="48" y="4"/>
                </a:cubicBezTo>
                <a:cubicBezTo>
                  <a:pt x="48" y="6"/>
                  <a:pt x="50" y="8"/>
                  <a:pt x="52" y="8"/>
                </a:cubicBezTo>
                <a:cubicBezTo>
                  <a:pt x="54" y="8"/>
                  <a:pt x="56" y="6"/>
                  <a:pt x="56" y="4"/>
                </a:cubicBezTo>
                <a:cubicBezTo>
                  <a:pt x="56" y="2"/>
                  <a:pt x="54" y="0"/>
                  <a:pt x="52" y="0"/>
                </a:cubicBezTo>
                <a:close/>
                <a:moveTo>
                  <a:pt x="132" y="0"/>
                </a:moveTo>
                <a:cubicBezTo>
                  <a:pt x="130" y="0"/>
                  <a:pt x="128" y="2"/>
                  <a:pt x="128" y="4"/>
                </a:cubicBezTo>
                <a:cubicBezTo>
                  <a:pt x="128" y="6"/>
                  <a:pt x="130" y="8"/>
                  <a:pt x="132" y="8"/>
                </a:cubicBezTo>
                <a:cubicBezTo>
                  <a:pt x="134" y="8"/>
                  <a:pt x="136" y="6"/>
                  <a:pt x="136" y="4"/>
                </a:cubicBezTo>
                <a:cubicBezTo>
                  <a:pt x="136" y="2"/>
                  <a:pt x="134" y="0"/>
                  <a:pt x="132" y="0"/>
                </a:cubicBezTo>
                <a:close/>
                <a:moveTo>
                  <a:pt x="260" y="0"/>
                </a:moveTo>
                <a:cubicBezTo>
                  <a:pt x="258" y="0"/>
                  <a:pt x="256" y="2"/>
                  <a:pt x="256" y="4"/>
                </a:cubicBezTo>
                <a:cubicBezTo>
                  <a:pt x="256" y="6"/>
                  <a:pt x="258" y="8"/>
                  <a:pt x="260" y="8"/>
                </a:cubicBezTo>
                <a:cubicBezTo>
                  <a:pt x="262" y="8"/>
                  <a:pt x="264" y="6"/>
                  <a:pt x="264" y="4"/>
                </a:cubicBezTo>
                <a:cubicBezTo>
                  <a:pt x="264" y="2"/>
                  <a:pt x="262" y="0"/>
                  <a:pt x="260" y="0"/>
                </a:cubicBezTo>
                <a:close/>
                <a:moveTo>
                  <a:pt x="148" y="0"/>
                </a:moveTo>
                <a:cubicBezTo>
                  <a:pt x="146" y="0"/>
                  <a:pt x="144" y="2"/>
                  <a:pt x="144" y="4"/>
                </a:cubicBezTo>
                <a:cubicBezTo>
                  <a:pt x="144" y="6"/>
                  <a:pt x="146" y="8"/>
                  <a:pt x="148" y="8"/>
                </a:cubicBezTo>
                <a:cubicBezTo>
                  <a:pt x="150" y="8"/>
                  <a:pt x="152" y="6"/>
                  <a:pt x="152" y="4"/>
                </a:cubicBezTo>
                <a:cubicBezTo>
                  <a:pt x="152" y="2"/>
                  <a:pt x="150" y="0"/>
                  <a:pt x="148" y="0"/>
                </a:cubicBezTo>
                <a:close/>
                <a:moveTo>
                  <a:pt x="244" y="0"/>
                </a:moveTo>
                <a:cubicBezTo>
                  <a:pt x="242" y="0"/>
                  <a:pt x="240" y="2"/>
                  <a:pt x="240" y="4"/>
                </a:cubicBezTo>
                <a:cubicBezTo>
                  <a:pt x="240" y="6"/>
                  <a:pt x="242" y="8"/>
                  <a:pt x="244" y="8"/>
                </a:cubicBezTo>
                <a:cubicBezTo>
                  <a:pt x="246" y="8"/>
                  <a:pt x="248" y="6"/>
                  <a:pt x="248" y="4"/>
                </a:cubicBezTo>
                <a:cubicBezTo>
                  <a:pt x="248" y="2"/>
                  <a:pt x="246" y="0"/>
                  <a:pt x="244" y="0"/>
                </a:cubicBezTo>
                <a:close/>
                <a:moveTo>
                  <a:pt x="276" y="0"/>
                </a:moveTo>
                <a:cubicBezTo>
                  <a:pt x="274" y="0"/>
                  <a:pt x="272" y="2"/>
                  <a:pt x="272" y="4"/>
                </a:cubicBezTo>
                <a:cubicBezTo>
                  <a:pt x="272" y="6"/>
                  <a:pt x="274" y="8"/>
                  <a:pt x="276" y="8"/>
                </a:cubicBezTo>
                <a:cubicBezTo>
                  <a:pt x="278" y="8"/>
                  <a:pt x="280" y="6"/>
                  <a:pt x="280" y="4"/>
                </a:cubicBezTo>
                <a:cubicBezTo>
                  <a:pt x="280" y="2"/>
                  <a:pt x="278" y="0"/>
                  <a:pt x="276" y="0"/>
                </a:cubicBezTo>
                <a:close/>
                <a:moveTo>
                  <a:pt x="228" y="0"/>
                </a:moveTo>
                <a:cubicBezTo>
                  <a:pt x="226" y="0"/>
                  <a:pt x="224" y="2"/>
                  <a:pt x="224" y="4"/>
                </a:cubicBezTo>
                <a:cubicBezTo>
                  <a:pt x="224" y="6"/>
                  <a:pt x="226" y="8"/>
                  <a:pt x="228" y="8"/>
                </a:cubicBezTo>
                <a:cubicBezTo>
                  <a:pt x="230" y="8"/>
                  <a:pt x="232" y="6"/>
                  <a:pt x="232" y="4"/>
                </a:cubicBezTo>
                <a:cubicBezTo>
                  <a:pt x="232" y="2"/>
                  <a:pt x="230" y="0"/>
                  <a:pt x="228" y="0"/>
                </a:cubicBezTo>
                <a:close/>
                <a:moveTo>
                  <a:pt x="180" y="0"/>
                </a:moveTo>
                <a:cubicBezTo>
                  <a:pt x="178" y="0"/>
                  <a:pt x="176" y="2"/>
                  <a:pt x="176" y="4"/>
                </a:cubicBezTo>
                <a:cubicBezTo>
                  <a:pt x="176" y="6"/>
                  <a:pt x="178" y="8"/>
                  <a:pt x="180" y="8"/>
                </a:cubicBezTo>
                <a:cubicBezTo>
                  <a:pt x="182" y="8"/>
                  <a:pt x="184" y="6"/>
                  <a:pt x="184" y="4"/>
                </a:cubicBezTo>
                <a:cubicBezTo>
                  <a:pt x="184" y="2"/>
                  <a:pt x="182" y="0"/>
                  <a:pt x="180" y="0"/>
                </a:cubicBezTo>
                <a:close/>
                <a:moveTo>
                  <a:pt x="164" y="0"/>
                </a:moveTo>
                <a:cubicBezTo>
                  <a:pt x="162" y="0"/>
                  <a:pt x="160" y="2"/>
                  <a:pt x="160" y="4"/>
                </a:cubicBezTo>
                <a:cubicBezTo>
                  <a:pt x="160" y="6"/>
                  <a:pt x="162" y="8"/>
                  <a:pt x="164" y="8"/>
                </a:cubicBezTo>
                <a:cubicBezTo>
                  <a:pt x="166" y="8"/>
                  <a:pt x="168" y="6"/>
                  <a:pt x="168" y="4"/>
                </a:cubicBezTo>
                <a:cubicBezTo>
                  <a:pt x="168" y="2"/>
                  <a:pt x="166" y="0"/>
                  <a:pt x="164" y="0"/>
                </a:cubicBezTo>
                <a:close/>
                <a:moveTo>
                  <a:pt x="196" y="0"/>
                </a:moveTo>
                <a:cubicBezTo>
                  <a:pt x="194" y="0"/>
                  <a:pt x="192" y="2"/>
                  <a:pt x="192" y="4"/>
                </a:cubicBezTo>
                <a:cubicBezTo>
                  <a:pt x="192" y="6"/>
                  <a:pt x="194" y="8"/>
                  <a:pt x="196" y="8"/>
                </a:cubicBezTo>
                <a:cubicBezTo>
                  <a:pt x="198" y="8"/>
                  <a:pt x="200" y="6"/>
                  <a:pt x="200" y="4"/>
                </a:cubicBezTo>
                <a:cubicBezTo>
                  <a:pt x="200" y="2"/>
                  <a:pt x="198" y="0"/>
                  <a:pt x="196" y="0"/>
                </a:cubicBezTo>
                <a:close/>
                <a:moveTo>
                  <a:pt x="212" y="0"/>
                </a:moveTo>
                <a:cubicBezTo>
                  <a:pt x="210" y="0"/>
                  <a:pt x="208" y="2"/>
                  <a:pt x="208" y="4"/>
                </a:cubicBezTo>
                <a:cubicBezTo>
                  <a:pt x="208" y="6"/>
                  <a:pt x="210" y="8"/>
                  <a:pt x="212" y="8"/>
                </a:cubicBezTo>
                <a:cubicBezTo>
                  <a:pt x="214" y="8"/>
                  <a:pt x="216" y="6"/>
                  <a:pt x="216" y="4"/>
                </a:cubicBezTo>
                <a:cubicBezTo>
                  <a:pt x="216" y="2"/>
                  <a:pt x="214" y="0"/>
                  <a:pt x="212" y="0"/>
                </a:cubicBezTo>
                <a:close/>
              </a:path>
            </a:pathLst>
          </a:custGeom>
          <a:solidFill>
            <a:srgbClr val="A5A5A5"/>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0" spc="-23">
              <a:solidFill>
                <a:prstClr val="black"/>
              </a:solidFill>
              <a:latin typeface="Poppins" panose="02000000000000000000" pitchFamily="2" charset="0"/>
              <a:cs typeface="Poppins" panose="02000000000000000000" pitchFamily="2" charset="0"/>
            </a:endParaRPr>
          </a:p>
        </p:txBody>
      </p:sp>
      <p:sp>
        <p:nvSpPr>
          <p:cNvPr id="72" name="Freeform 1146">
            <a:extLst>
              <a:ext uri="{FF2B5EF4-FFF2-40B4-BE49-F238E27FC236}">
                <a16:creationId xmlns:a16="http://schemas.microsoft.com/office/drawing/2014/main" xmlns="" id="{ACFC1AC6-B023-4A7F-B90C-8FA079E13059}"/>
              </a:ext>
            </a:extLst>
          </p:cNvPr>
          <p:cNvSpPr>
            <a:spLocks noEditPoints="1"/>
          </p:cNvSpPr>
          <p:nvPr/>
        </p:nvSpPr>
        <p:spPr bwMode="auto">
          <a:xfrm>
            <a:off x="1337073" y="4600575"/>
            <a:ext cx="741760" cy="19050"/>
          </a:xfrm>
          <a:custGeom>
            <a:avLst/>
            <a:gdLst>
              <a:gd name="T0" fmla="*/ 96 w 312"/>
              <a:gd name="T1" fmla="*/ 4 h 8"/>
              <a:gd name="T2" fmla="*/ 104 w 312"/>
              <a:gd name="T3" fmla="*/ 4 h 8"/>
              <a:gd name="T4" fmla="*/ 84 w 312"/>
              <a:gd name="T5" fmla="*/ 0 h 8"/>
              <a:gd name="T6" fmla="*/ 84 w 312"/>
              <a:gd name="T7" fmla="*/ 8 h 8"/>
              <a:gd name="T8" fmla="*/ 84 w 312"/>
              <a:gd name="T9" fmla="*/ 0 h 8"/>
              <a:gd name="T10" fmla="*/ 112 w 312"/>
              <a:gd name="T11" fmla="*/ 4 h 8"/>
              <a:gd name="T12" fmla="*/ 120 w 312"/>
              <a:gd name="T13" fmla="*/ 4 h 8"/>
              <a:gd name="T14" fmla="*/ 132 w 312"/>
              <a:gd name="T15" fmla="*/ 0 h 8"/>
              <a:gd name="T16" fmla="*/ 132 w 312"/>
              <a:gd name="T17" fmla="*/ 8 h 8"/>
              <a:gd name="T18" fmla="*/ 132 w 312"/>
              <a:gd name="T19" fmla="*/ 0 h 8"/>
              <a:gd name="T20" fmla="*/ 32 w 312"/>
              <a:gd name="T21" fmla="*/ 4 h 8"/>
              <a:gd name="T22" fmla="*/ 40 w 312"/>
              <a:gd name="T23" fmla="*/ 4 h 8"/>
              <a:gd name="T24" fmla="*/ 20 w 312"/>
              <a:gd name="T25" fmla="*/ 0 h 8"/>
              <a:gd name="T26" fmla="*/ 20 w 312"/>
              <a:gd name="T27" fmla="*/ 8 h 8"/>
              <a:gd name="T28" fmla="*/ 20 w 312"/>
              <a:gd name="T29" fmla="*/ 0 h 8"/>
              <a:gd name="T30" fmla="*/ 0 w 312"/>
              <a:gd name="T31" fmla="*/ 4 h 8"/>
              <a:gd name="T32" fmla="*/ 8 w 312"/>
              <a:gd name="T33" fmla="*/ 4 h 8"/>
              <a:gd name="T34" fmla="*/ 52 w 312"/>
              <a:gd name="T35" fmla="*/ 0 h 8"/>
              <a:gd name="T36" fmla="*/ 52 w 312"/>
              <a:gd name="T37" fmla="*/ 8 h 8"/>
              <a:gd name="T38" fmla="*/ 52 w 312"/>
              <a:gd name="T39" fmla="*/ 0 h 8"/>
              <a:gd name="T40" fmla="*/ 64 w 312"/>
              <a:gd name="T41" fmla="*/ 4 h 8"/>
              <a:gd name="T42" fmla="*/ 72 w 312"/>
              <a:gd name="T43" fmla="*/ 4 h 8"/>
              <a:gd name="T44" fmla="*/ 148 w 312"/>
              <a:gd name="T45" fmla="*/ 0 h 8"/>
              <a:gd name="T46" fmla="*/ 148 w 312"/>
              <a:gd name="T47" fmla="*/ 8 h 8"/>
              <a:gd name="T48" fmla="*/ 148 w 312"/>
              <a:gd name="T49" fmla="*/ 0 h 8"/>
              <a:gd name="T50" fmla="*/ 192 w 312"/>
              <a:gd name="T51" fmla="*/ 4 h 8"/>
              <a:gd name="T52" fmla="*/ 200 w 312"/>
              <a:gd name="T53" fmla="*/ 4 h 8"/>
              <a:gd name="T54" fmla="*/ 276 w 312"/>
              <a:gd name="T55" fmla="*/ 0 h 8"/>
              <a:gd name="T56" fmla="*/ 276 w 312"/>
              <a:gd name="T57" fmla="*/ 8 h 8"/>
              <a:gd name="T58" fmla="*/ 276 w 312"/>
              <a:gd name="T59" fmla="*/ 0 h 8"/>
              <a:gd name="T60" fmla="*/ 160 w 312"/>
              <a:gd name="T61" fmla="*/ 4 h 8"/>
              <a:gd name="T62" fmla="*/ 168 w 312"/>
              <a:gd name="T63" fmla="*/ 4 h 8"/>
              <a:gd name="T64" fmla="*/ 292 w 312"/>
              <a:gd name="T65" fmla="*/ 0 h 8"/>
              <a:gd name="T66" fmla="*/ 292 w 312"/>
              <a:gd name="T67" fmla="*/ 8 h 8"/>
              <a:gd name="T68" fmla="*/ 292 w 312"/>
              <a:gd name="T69" fmla="*/ 0 h 8"/>
              <a:gd name="T70" fmla="*/ 304 w 312"/>
              <a:gd name="T71" fmla="*/ 4 h 8"/>
              <a:gd name="T72" fmla="*/ 312 w 312"/>
              <a:gd name="T73" fmla="*/ 4 h 8"/>
              <a:gd name="T74" fmla="*/ 260 w 312"/>
              <a:gd name="T75" fmla="*/ 0 h 8"/>
              <a:gd name="T76" fmla="*/ 260 w 312"/>
              <a:gd name="T77" fmla="*/ 8 h 8"/>
              <a:gd name="T78" fmla="*/ 260 w 312"/>
              <a:gd name="T79" fmla="*/ 0 h 8"/>
              <a:gd name="T80" fmla="*/ 240 w 312"/>
              <a:gd name="T81" fmla="*/ 4 h 8"/>
              <a:gd name="T82" fmla="*/ 248 w 312"/>
              <a:gd name="T83" fmla="*/ 4 h 8"/>
              <a:gd name="T84" fmla="*/ 212 w 312"/>
              <a:gd name="T85" fmla="*/ 0 h 8"/>
              <a:gd name="T86" fmla="*/ 212 w 312"/>
              <a:gd name="T87" fmla="*/ 8 h 8"/>
              <a:gd name="T88" fmla="*/ 212 w 312"/>
              <a:gd name="T89" fmla="*/ 0 h 8"/>
              <a:gd name="T90" fmla="*/ 176 w 312"/>
              <a:gd name="T91" fmla="*/ 4 h 8"/>
              <a:gd name="T92" fmla="*/ 184 w 312"/>
              <a:gd name="T93" fmla="*/ 4 h 8"/>
              <a:gd name="T94" fmla="*/ 228 w 312"/>
              <a:gd name="T95" fmla="*/ 0 h 8"/>
              <a:gd name="T96" fmla="*/ 228 w 312"/>
              <a:gd name="T97" fmla="*/ 8 h 8"/>
              <a:gd name="T98" fmla="*/ 228 w 312"/>
              <a:gd name="T9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2" h="8">
                <a:moveTo>
                  <a:pt x="100" y="0"/>
                </a:moveTo>
                <a:cubicBezTo>
                  <a:pt x="97" y="0"/>
                  <a:pt x="96" y="2"/>
                  <a:pt x="96" y="4"/>
                </a:cubicBezTo>
                <a:cubicBezTo>
                  <a:pt x="96" y="6"/>
                  <a:pt x="97" y="8"/>
                  <a:pt x="100" y="8"/>
                </a:cubicBezTo>
                <a:cubicBezTo>
                  <a:pt x="102" y="8"/>
                  <a:pt x="104" y="6"/>
                  <a:pt x="104" y="4"/>
                </a:cubicBezTo>
                <a:cubicBezTo>
                  <a:pt x="104" y="2"/>
                  <a:pt x="102" y="0"/>
                  <a:pt x="100" y="0"/>
                </a:cubicBezTo>
                <a:close/>
                <a:moveTo>
                  <a:pt x="84" y="0"/>
                </a:moveTo>
                <a:cubicBezTo>
                  <a:pt x="81" y="0"/>
                  <a:pt x="80" y="2"/>
                  <a:pt x="80" y="4"/>
                </a:cubicBezTo>
                <a:cubicBezTo>
                  <a:pt x="80" y="6"/>
                  <a:pt x="81" y="8"/>
                  <a:pt x="84" y="8"/>
                </a:cubicBezTo>
                <a:cubicBezTo>
                  <a:pt x="86" y="8"/>
                  <a:pt x="88" y="6"/>
                  <a:pt x="88" y="4"/>
                </a:cubicBezTo>
                <a:cubicBezTo>
                  <a:pt x="88" y="2"/>
                  <a:pt x="86" y="0"/>
                  <a:pt x="84" y="0"/>
                </a:cubicBezTo>
                <a:close/>
                <a:moveTo>
                  <a:pt x="116" y="0"/>
                </a:moveTo>
                <a:cubicBezTo>
                  <a:pt x="113" y="0"/>
                  <a:pt x="112" y="2"/>
                  <a:pt x="112" y="4"/>
                </a:cubicBezTo>
                <a:cubicBezTo>
                  <a:pt x="112" y="6"/>
                  <a:pt x="113" y="8"/>
                  <a:pt x="116" y="8"/>
                </a:cubicBezTo>
                <a:cubicBezTo>
                  <a:pt x="118" y="8"/>
                  <a:pt x="120" y="6"/>
                  <a:pt x="120" y="4"/>
                </a:cubicBezTo>
                <a:cubicBezTo>
                  <a:pt x="120" y="2"/>
                  <a:pt x="118" y="0"/>
                  <a:pt x="116" y="0"/>
                </a:cubicBezTo>
                <a:close/>
                <a:moveTo>
                  <a:pt x="132" y="0"/>
                </a:moveTo>
                <a:cubicBezTo>
                  <a:pt x="129" y="0"/>
                  <a:pt x="128" y="2"/>
                  <a:pt x="128" y="4"/>
                </a:cubicBezTo>
                <a:cubicBezTo>
                  <a:pt x="128" y="6"/>
                  <a:pt x="129" y="8"/>
                  <a:pt x="132" y="8"/>
                </a:cubicBezTo>
                <a:cubicBezTo>
                  <a:pt x="134" y="8"/>
                  <a:pt x="136" y="6"/>
                  <a:pt x="136" y="4"/>
                </a:cubicBezTo>
                <a:cubicBezTo>
                  <a:pt x="136" y="2"/>
                  <a:pt x="134" y="0"/>
                  <a:pt x="132" y="0"/>
                </a:cubicBezTo>
                <a:close/>
                <a:moveTo>
                  <a:pt x="36" y="0"/>
                </a:moveTo>
                <a:cubicBezTo>
                  <a:pt x="33" y="0"/>
                  <a:pt x="32" y="2"/>
                  <a:pt x="32" y="4"/>
                </a:cubicBezTo>
                <a:cubicBezTo>
                  <a:pt x="32" y="6"/>
                  <a:pt x="33" y="8"/>
                  <a:pt x="36" y="8"/>
                </a:cubicBezTo>
                <a:cubicBezTo>
                  <a:pt x="38" y="8"/>
                  <a:pt x="40" y="6"/>
                  <a:pt x="40" y="4"/>
                </a:cubicBezTo>
                <a:cubicBezTo>
                  <a:pt x="40" y="2"/>
                  <a:pt x="38" y="0"/>
                  <a:pt x="36" y="0"/>
                </a:cubicBezTo>
                <a:close/>
                <a:moveTo>
                  <a:pt x="20" y="0"/>
                </a:moveTo>
                <a:cubicBezTo>
                  <a:pt x="17" y="0"/>
                  <a:pt x="16" y="2"/>
                  <a:pt x="16" y="4"/>
                </a:cubicBezTo>
                <a:cubicBezTo>
                  <a:pt x="16" y="6"/>
                  <a:pt x="17" y="8"/>
                  <a:pt x="20" y="8"/>
                </a:cubicBezTo>
                <a:cubicBezTo>
                  <a:pt x="22" y="8"/>
                  <a:pt x="24" y="6"/>
                  <a:pt x="24" y="4"/>
                </a:cubicBezTo>
                <a:cubicBezTo>
                  <a:pt x="24" y="2"/>
                  <a:pt x="22" y="0"/>
                  <a:pt x="20" y="0"/>
                </a:cubicBezTo>
                <a:close/>
                <a:moveTo>
                  <a:pt x="4" y="0"/>
                </a:moveTo>
                <a:cubicBezTo>
                  <a:pt x="1" y="0"/>
                  <a:pt x="0" y="2"/>
                  <a:pt x="0" y="4"/>
                </a:cubicBezTo>
                <a:cubicBezTo>
                  <a:pt x="0" y="6"/>
                  <a:pt x="1" y="8"/>
                  <a:pt x="4" y="8"/>
                </a:cubicBezTo>
                <a:cubicBezTo>
                  <a:pt x="6" y="8"/>
                  <a:pt x="8" y="6"/>
                  <a:pt x="8" y="4"/>
                </a:cubicBezTo>
                <a:cubicBezTo>
                  <a:pt x="8" y="2"/>
                  <a:pt x="6" y="0"/>
                  <a:pt x="4" y="0"/>
                </a:cubicBezTo>
                <a:close/>
                <a:moveTo>
                  <a:pt x="52" y="0"/>
                </a:moveTo>
                <a:cubicBezTo>
                  <a:pt x="49" y="0"/>
                  <a:pt x="48" y="2"/>
                  <a:pt x="48" y="4"/>
                </a:cubicBezTo>
                <a:cubicBezTo>
                  <a:pt x="48" y="6"/>
                  <a:pt x="49" y="8"/>
                  <a:pt x="52" y="8"/>
                </a:cubicBezTo>
                <a:cubicBezTo>
                  <a:pt x="54" y="8"/>
                  <a:pt x="56" y="6"/>
                  <a:pt x="56" y="4"/>
                </a:cubicBezTo>
                <a:cubicBezTo>
                  <a:pt x="56" y="2"/>
                  <a:pt x="54" y="0"/>
                  <a:pt x="52" y="0"/>
                </a:cubicBezTo>
                <a:close/>
                <a:moveTo>
                  <a:pt x="68" y="0"/>
                </a:moveTo>
                <a:cubicBezTo>
                  <a:pt x="65" y="0"/>
                  <a:pt x="64" y="2"/>
                  <a:pt x="64" y="4"/>
                </a:cubicBezTo>
                <a:cubicBezTo>
                  <a:pt x="64" y="6"/>
                  <a:pt x="65" y="8"/>
                  <a:pt x="68" y="8"/>
                </a:cubicBezTo>
                <a:cubicBezTo>
                  <a:pt x="70" y="8"/>
                  <a:pt x="72" y="6"/>
                  <a:pt x="72" y="4"/>
                </a:cubicBezTo>
                <a:cubicBezTo>
                  <a:pt x="72" y="2"/>
                  <a:pt x="70" y="0"/>
                  <a:pt x="68" y="0"/>
                </a:cubicBezTo>
                <a:close/>
                <a:moveTo>
                  <a:pt x="148" y="0"/>
                </a:moveTo>
                <a:cubicBezTo>
                  <a:pt x="145" y="0"/>
                  <a:pt x="144" y="2"/>
                  <a:pt x="144" y="4"/>
                </a:cubicBezTo>
                <a:cubicBezTo>
                  <a:pt x="144" y="6"/>
                  <a:pt x="145" y="8"/>
                  <a:pt x="148" y="8"/>
                </a:cubicBezTo>
                <a:cubicBezTo>
                  <a:pt x="150" y="8"/>
                  <a:pt x="152" y="6"/>
                  <a:pt x="152" y="4"/>
                </a:cubicBezTo>
                <a:cubicBezTo>
                  <a:pt x="152" y="2"/>
                  <a:pt x="150" y="0"/>
                  <a:pt x="148" y="0"/>
                </a:cubicBezTo>
                <a:close/>
                <a:moveTo>
                  <a:pt x="196" y="0"/>
                </a:moveTo>
                <a:cubicBezTo>
                  <a:pt x="193" y="0"/>
                  <a:pt x="192" y="2"/>
                  <a:pt x="192" y="4"/>
                </a:cubicBezTo>
                <a:cubicBezTo>
                  <a:pt x="192" y="6"/>
                  <a:pt x="193" y="8"/>
                  <a:pt x="196" y="8"/>
                </a:cubicBezTo>
                <a:cubicBezTo>
                  <a:pt x="198" y="8"/>
                  <a:pt x="200" y="6"/>
                  <a:pt x="200" y="4"/>
                </a:cubicBezTo>
                <a:cubicBezTo>
                  <a:pt x="200" y="2"/>
                  <a:pt x="198" y="0"/>
                  <a:pt x="196" y="0"/>
                </a:cubicBezTo>
                <a:close/>
                <a:moveTo>
                  <a:pt x="276" y="0"/>
                </a:moveTo>
                <a:cubicBezTo>
                  <a:pt x="273" y="0"/>
                  <a:pt x="272" y="2"/>
                  <a:pt x="272" y="4"/>
                </a:cubicBezTo>
                <a:cubicBezTo>
                  <a:pt x="272" y="6"/>
                  <a:pt x="273" y="8"/>
                  <a:pt x="276" y="8"/>
                </a:cubicBezTo>
                <a:cubicBezTo>
                  <a:pt x="278" y="8"/>
                  <a:pt x="280" y="6"/>
                  <a:pt x="280" y="4"/>
                </a:cubicBezTo>
                <a:cubicBezTo>
                  <a:pt x="280" y="2"/>
                  <a:pt x="278" y="0"/>
                  <a:pt x="276" y="0"/>
                </a:cubicBezTo>
                <a:close/>
                <a:moveTo>
                  <a:pt x="164" y="0"/>
                </a:moveTo>
                <a:cubicBezTo>
                  <a:pt x="161" y="0"/>
                  <a:pt x="160" y="2"/>
                  <a:pt x="160" y="4"/>
                </a:cubicBezTo>
                <a:cubicBezTo>
                  <a:pt x="160" y="6"/>
                  <a:pt x="161" y="8"/>
                  <a:pt x="164" y="8"/>
                </a:cubicBezTo>
                <a:cubicBezTo>
                  <a:pt x="166" y="8"/>
                  <a:pt x="168" y="6"/>
                  <a:pt x="168" y="4"/>
                </a:cubicBezTo>
                <a:cubicBezTo>
                  <a:pt x="168" y="2"/>
                  <a:pt x="166" y="0"/>
                  <a:pt x="164" y="0"/>
                </a:cubicBezTo>
                <a:close/>
                <a:moveTo>
                  <a:pt x="292" y="0"/>
                </a:moveTo>
                <a:cubicBezTo>
                  <a:pt x="289" y="0"/>
                  <a:pt x="288" y="2"/>
                  <a:pt x="288" y="4"/>
                </a:cubicBezTo>
                <a:cubicBezTo>
                  <a:pt x="288" y="6"/>
                  <a:pt x="289" y="8"/>
                  <a:pt x="292" y="8"/>
                </a:cubicBezTo>
                <a:cubicBezTo>
                  <a:pt x="294" y="8"/>
                  <a:pt x="296" y="6"/>
                  <a:pt x="296" y="4"/>
                </a:cubicBezTo>
                <a:cubicBezTo>
                  <a:pt x="296" y="2"/>
                  <a:pt x="294" y="0"/>
                  <a:pt x="292" y="0"/>
                </a:cubicBezTo>
                <a:close/>
                <a:moveTo>
                  <a:pt x="308" y="0"/>
                </a:moveTo>
                <a:cubicBezTo>
                  <a:pt x="305" y="0"/>
                  <a:pt x="304" y="2"/>
                  <a:pt x="304" y="4"/>
                </a:cubicBezTo>
                <a:cubicBezTo>
                  <a:pt x="304" y="6"/>
                  <a:pt x="305" y="8"/>
                  <a:pt x="308" y="8"/>
                </a:cubicBezTo>
                <a:cubicBezTo>
                  <a:pt x="310" y="8"/>
                  <a:pt x="312" y="6"/>
                  <a:pt x="312" y="4"/>
                </a:cubicBezTo>
                <a:cubicBezTo>
                  <a:pt x="312" y="2"/>
                  <a:pt x="310" y="0"/>
                  <a:pt x="308" y="0"/>
                </a:cubicBezTo>
                <a:close/>
                <a:moveTo>
                  <a:pt x="260" y="0"/>
                </a:moveTo>
                <a:cubicBezTo>
                  <a:pt x="257" y="0"/>
                  <a:pt x="256" y="2"/>
                  <a:pt x="256" y="4"/>
                </a:cubicBezTo>
                <a:cubicBezTo>
                  <a:pt x="256" y="6"/>
                  <a:pt x="257" y="8"/>
                  <a:pt x="260" y="8"/>
                </a:cubicBezTo>
                <a:cubicBezTo>
                  <a:pt x="262" y="8"/>
                  <a:pt x="264" y="6"/>
                  <a:pt x="264" y="4"/>
                </a:cubicBezTo>
                <a:cubicBezTo>
                  <a:pt x="264" y="2"/>
                  <a:pt x="262" y="0"/>
                  <a:pt x="260" y="0"/>
                </a:cubicBezTo>
                <a:close/>
                <a:moveTo>
                  <a:pt x="244" y="0"/>
                </a:moveTo>
                <a:cubicBezTo>
                  <a:pt x="241" y="0"/>
                  <a:pt x="240" y="2"/>
                  <a:pt x="240" y="4"/>
                </a:cubicBezTo>
                <a:cubicBezTo>
                  <a:pt x="240" y="6"/>
                  <a:pt x="241" y="8"/>
                  <a:pt x="244" y="8"/>
                </a:cubicBezTo>
                <a:cubicBezTo>
                  <a:pt x="246" y="8"/>
                  <a:pt x="248" y="6"/>
                  <a:pt x="248" y="4"/>
                </a:cubicBezTo>
                <a:cubicBezTo>
                  <a:pt x="248" y="2"/>
                  <a:pt x="246" y="0"/>
                  <a:pt x="244" y="0"/>
                </a:cubicBezTo>
                <a:close/>
                <a:moveTo>
                  <a:pt x="212" y="0"/>
                </a:moveTo>
                <a:cubicBezTo>
                  <a:pt x="209" y="0"/>
                  <a:pt x="208" y="2"/>
                  <a:pt x="208" y="4"/>
                </a:cubicBezTo>
                <a:cubicBezTo>
                  <a:pt x="208" y="6"/>
                  <a:pt x="209" y="8"/>
                  <a:pt x="212" y="8"/>
                </a:cubicBezTo>
                <a:cubicBezTo>
                  <a:pt x="214" y="8"/>
                  <a:pt x="216" y="6"/>
                  <a:pt x="216" y="4"/>
                </a:cubicBezTo>
                <a:cubicBezTo>
                  <a:pt x="216" y="2"/>
                  <a:pt x="214" y="0"/>
                  <a:pt x="212" y="0"/>
                </a:cubicBezTo>
                <a:close/>
                <a:moveTo>
                  <a:pt x="180" y="0"/>
                </a:moveTo>
                <a:cubicBezTo>
                  <a:pt x="177" y="0"/>
                  <a:pt x="176" y="2"/>
                  <a:pt x="176" y="4"/>
                </a:cubicBezTo>
                <a:cubicBezTo>
                  <a:pt x="176" y="6"/>
                  <a:pt x="177" y="8"/>
                  <a:pt x="180" y="8"/>
                </a:cubicBezTo>
                <a:cubicBezTo>
                  <a:pt x="182" y="8"/>
                  <a:pt x="184" y="6"/>
                  <a:pt x="184" y="4"/>
                </a:cubicBezTo>
                <a:cubicBezTo>
                  <a:pt x="184" y="2"/>
                  <a:pt x="182" y="0"/>
                  <a:pt x="180" y="0"/>
                </a:cubicBezTo>
                <a:close/>
                <a:moveTo>
                  <a:pt x="228" y="0"/>
                </a:moveTo>
                <a:cubicBezTo>
                  <a:pt x="225" y="0"/>
                  <a:pt x="224" y="2"/>
                  <a:pt x="224" y="4"/>
                </a:cubicBezTo>
                <a:cubicBezTo>
                  <a:pt x="224" y="6"/>
                  <a:pt x="225" y="8"/>
                  <a:pt x="228" y="8"/>
                </a:cubicBezTo>
                <a:cubicBezTo>
                  <a:pt x="230" y="8"/>
                  <a:pt x="232" y="6"/>
                  <a:pt x="232" y="4"/>
                </a:cubicBezTo>
                <a:cubicBezTo>
                  <a:pt x="232" y="2"/>
                  <a:pt x="230" y="0"/>
                  <a:pt x="228" y="0"/>
                </a:cubicBezTo>
                <a:close/>
              </a:path>
            </a:pathLst>
          </a:custGeom>
          <a:solidFill>
            <a:srgbClr val="FFC000"/>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0" spc="-23">
              <a:solidFill>
                <a:prstClr val="black"/>
              </a:solidFill>
              <a:latin typeface="Poppins" panose="02000000000000000000" pitchFamily="2" charset="0"/>
              <a:cs typeface="Poppins" panose="02000000000000000000" pitchFamily="2" charset="0"/>
            </a:endParaRPr>
          </a:p>
        </p:txBody>
      </p:sp>
      <p:sp>
        <p:nvSpPr>
          <p:cNvPr id="74" name="Freeform 1147">
            <a:extLst>
              <a:ext uri="{FF2B5EF4-FFF2-40B4-BE49-F238E27FC236}">
                <a16:creationId xmlns:a16="http://schemas.microsoft.com/office/drawing/2014/main" xmlns="" id="{087BF4F0-481D-4ABC-8EF1-9191A7110F1D}"/>
              </a:ext>
            </a:extLst>
          </p:cNvPr>
          <p:cNvSpPr>
            <a:spLocks noEditPoints="1"/>
          </p:cNvSpPr>
          <p:nvPr/>
        </p:nvSpPr>
        <p:spPr bwMode="auto">
          <a:xfrm>
            <a:off x="767954" y="5169694"/>
            <a:ext cx="1008460" cy="19050"/>
          </a:xfrm>
          <a:custGeom>
            <a:avLst/>
            <a:gdLst>
              <a:gd name="T0" fmla="*/ 132 w 424"/>
              <a:gd name="T1" fmla="*/ 8 h 8"/>
              <a:gd name="T2" fmla="*/ 148 w 424"/>
              <a:gd name="T3" fmla="*/ 0 h 8"/>
              <a:gd name="T4" fmla="*/ 152 w 424"/>
              <a:gd name="T5" fmla="*/ 4 h 8"/>
              <a:gd name="T6" fmla="*/ 112 w 424"/>
              <a:gd name="T7" fmla="*/ 4 h 8"/>
              <a:gd name="T8" fmla="*/ 116 w 424"/>
              <a:gd name="T9" fmla="*/ 0 h 8"/>
              <a:gd name="T10" fmla="*/ 100 w 424"/>
              <a:gd name="T11" fmla="*/ 8 h 8"/>
              <a:gd name="T12" fmla="*/ 164 w 424"/>
              <a:gd name="T13" fmla="*/ 0 h 8"/>
              <a:gd name="T14" fmla="*/ 168 w 424"/>
              <a:gd name="T15" fmla="*/ 4 h 8"/>
              <a:gd name="T16" fmla="*/ 192 w 424"/>
              <a:gd name="T17" fmla="*/ 4 h 8"/>
              <a:gd name="T18" fmla="*/ 196 w 424"/>
              <a:gd name="T19" fmla="*/ 0 h 8"/>
              <a:gd name="T20" fmla="*/ 36 w 424"/>
              <a:gd name="T21" fmla="*/ 8 h 8"/>
              <a:gd name="T22" fmla="*/ 20 w 424"/>
              <a:gd name="T23" fmla="*/ 0 h 8"/>
              <a:gd name="T24" fmla="*/ 24 w 424"/>
              <a:gd name="T25" fmla="*/ 4 h 8"/>
              <a:gd name="T26" fmla="*/ 0 w 424"/>
              <a:gd name="T27" fmla="*/ 4 h 8"/>
              <a:gd name="T28" fmla="*/ 4 w 424"/>
              <a:gd name="T29" fmla="*/ 0 h 8"/>
              <a:gd name="T30" fmla="*/ 212 w 424"/>
              <a:gd name="T31" fmla="*/ 8 h 8"/>
              <a:gd name="T32" fmla="*/ 84 w 424"/>
              <a:gd name="T33" fmla="*/ 0 h 8"/>
              <a:gd name="T34" fmla="*/ 88 w 424"/>
              <a:gd name="T35" fmla="*/ 4 h 8"/>
              <a:gd name="T36" fmla="*/ 48 w 424"/>
              <a:gd name="T37" fmla="*/ 4 h 8"/>
              <a:gd name="T38" fmla="*/ 52 w 424"/>
              <a:gd name="T39" fmla="*/ 0 h 8"/>
              <a:gd name="T40" fmla="*/ 68 w 424"/>
              <a:gd name="T41" fmla="*/ 8 h 8"/>
              <a:gd name="T42" fmla="*/ 180 w 424"/>
              <a:gd name="T43" fmla="*/ 0 h 8"/>
              <a:gd name="T44" fmla="*/ 184 w 424"/>
              <a:gd name="T45" fmla="*/ 4 h 8"/>
              <a:gd name="T46" fmla="*/ 336 w 424"/>
              <a:gd name="T47" fmla="*/ 4 h 8"/>
              <a:gd name="T48" fmla="*/ 340 w 424"/>
              <a:gd name="T49" fmla="*/ 0 h 8"/>
              <a:gd name="T50" fmla="*/ 228 w 424"/>
              <a:gd name="T51" fmla="*/ 8 h 8"/>
              <a:gd name="T52" fmla="*/ 356 w 424"/>
              <a:gd name="T53" fmla="*/ 0 h 8"/>
              <a:gd name="T54" fmla="*/ 360 w 424"/>
              <a:gd name="T55" fmla="*/ 4 h 8"/>
              <a:gd name="T56" fmla="*/ 384 w 424"/>
              <a:gd name="T57" fmla="*/ 4 h 8"/>
              <a:gd name="T58" fmla="*/ 388 w 424"/>
              <a:gd name="T59" fmla="*/ 0 h 8"/>
              <a:gd name="T60" fmla="*/ 404 w 424"/>
              <a:gd name="T61" fmla="*/ 8 h 8"/>
              <a:gd name="T62" fmla="*/ 420 w 424"/>
              <a:gd name="T63" fmla="*/ 0 h 8"/>
              <a:gd name="T64" fmla="*/ 424 w 424"/>
              <a:gd name="T65" fmla="*/ 4 h 8"/>
              <a:gd name="T66" fmla="*/ 368 w 424"/>
              <a:gd name="T67" fmla="*/ 4 h 8"/>
              <a:gd name="T68" fmla="*/ 372 w 424"/>
              <a:gd name="T69" fmla="*/ 0 h 8"/>
              <a:gd name="T70" fmla="*/ 260 w 424"/>
              <a:gd name="T71" fmla="*/ 8 h 8"/>
              <a:gd name="T72" fmla="*/ 276 w 424"/>
              <a:gd name="T73" fmla="*/ 0 h 8"/>
              <a:gd name="T74" fmla="*/ 280 w 424"/>
              <a:gd name="T75" fmla="*/ 4 h 8"/>
              <a:gd name="T76" fmla="*/ 240 w 424"/>
              <a:gd name="T77" fmla="*/ 4 h 8"/>
              <a:gd name="T78" fmla="*/ 244 w 424"/>
              <a:gd name="T79" fmla="*/ 0 h 8"/>
              <a:gd name="T80" fmla="*/ 324 w 424"/>
              <a:gd name="T81" fmla="*/ 8 h 8"/>
              <a:gd name="T82" fmla="*/ 308 w 424"/>
              <a:gd name="T83" fmla="*/ 0 h 8"/>
              <a:gd name="T84" fmla="*/ 312 w 424"/>
              <a:gd name="T85" fmla="*/ 4 h 8"/>
              <a:gd name="T86" fmla="*/ 288 w 424"/>
              <a:gd name="T87" fmla="*/ 4 h 8"/>
              <a:gd name="T88" fmla="*/ 292 w 424"/>
              <a:gd name="T8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4" h="8">
                <a:moveTo>
                  <a:pt x="132" y="0"/>
                </a:moveTo>
                <a:cubicBezTo>
                  <a:pt x="130" y="0"/>
                  <a:pt x="128" y="1"/>
                  <a:pt x="128" y="4"/>
                </a:cubicBezTo>
                <a:cubicBezTo>
                  <a:pt x="128" y="6"/>
                  <a:pt x="130" y="8"/>
                  <a:pt x="132" y="8"/>
                </a:cubicBezTo>
                <a:cubicBezTo>
                  <a:pt x="134" y="8"/>
                  <a:pt x="136" y="6"/>
                  <a:pt x="136" y="4"/>
                </a:cubicBezTo>
                <a:cubicBezTo>
                  <a:pt x="136" y="1"/>
                  <a:pt x="134" y="0"/>
                  <a:pt x="132" y="0"/>
                </a:cubicBezTo>
                <a:close/>
                <a:moveTo>
                  <a:pt x="148" y="0"/>
                </a:moveTo>
                <a:cubicBezTo>
                  <a:pt x="146" y="0"/>
                  <a:pt x="144" y="1"/>
                  <a:pt x="144" y="4"/>
                </a:cubicBezTo>
                <a:cubicBezTo>
                  <a:pt x="144" y="6"/>
                  <a:pt x="146" y="8"/>
                  <a:pt x="148" y="8"/>
                </a:cubicBezTo>
                <a:cubicBezTo>
                  <a:pt x="150" y="8"/>
                  <a:pt x="152" y="6"/>
                  <a:pt x="152" y="4"/>
                </a:cubicBezTo>
                <a:cubicBezTo>
                  <a:pt x="152" y="1"/>
                  <a:pt x="150" y="0"/>
                  <a:pt x="148" y="0"/>
                </a:cubicBezTo>
                <a:close/>
                <a:moveTo>
                  <a:pt x="116" y="0"/>
                </a:moveTo>
                <a:cubicBezTo>
                  <a:pt x="114" y="0"/>
                  <a:pt x="112" y="1"/>
                  <a:pt x="112" y="4"/>
                </a:cubicBezTo>
                <a:cubicBezTo>
                  <a:pt x="112" y="6"/>
                  <a:pt x="114" y="8"/>
                  <a:pt x="116" y="8"/>
                </a:cubicBezTo>
                <a:cubicBezTo>
                  <a:pt x="118" y="8"/>
                  <a:pt x="120" y="6"/>
                  <a:pt x="120" y="4"/>
                </a:cubicBezTo>
                <a:cubicBezTo>
                  <a:pt x="120" y="1"/>
                  <a:pt x="118" y="0"/>
                  <a:pt x="116" y="0"/>
                </a:cubicBezTo>
                <a:close/>
                <a:moveTo>
                  <a:pt x="100" y="0"/>
                </a:moveTo>
                <a:cubicBezTo>
                  <a:pt x="98" y="0"/>
                  <a:pt x="96" y="1"/>
                  <a:pt x="96" y="4"/>
                </a:cubicBezTo>
                <a:cubicBezTo>
                  <a:pt x="96" y="6"/>
                  <a:pt x="98" y="8"/>
                  <a:pt x="100" y="8"/>
                </a:cubicBezTo>
                <a:cubicBezTo>
                  <a:pt x="102" y="8"/>
                  <a:pt x="104" y="6"/>
                  <a:pt x="104" y="4"/>
                </a:cubicBezTo>
                <a:cubicBezTo>
                  <a:pt x="104" y="1"/>
                  <a:pt x="102" y="0"/>
                  <a:pt x="100" y="0"/>
                </a:cubicBezTo>
                <a:close/>
                <a:moveTo>
                  <a:pt x="164" y="0"/>
                </a:moveTo>
                <a:cubicBezTo>
                  <a:pt x="162" y="0"/>
                  <a:pt x="160" y="1"/>
                  <a:pt x="160" y="4"/>
                </a:cubicBezTo>
                <a:cubicBezTo>
                  <a:pt x="160" y="6"/>
                  <a:pt x="162" y="8"/>
                  <a:pt x="164" y="8"/>
                </a:cubicBezTo>
                <a:cubicBezTo>
                  <a:pt x="166" y="8"/>
                  <a:pt x="168" y="6"/>
                  <a:pt x="168" y="4"/>
                </a:cubicBezTo>
                <a:cubicBezTo>
                  <a:pt x="168" y="1"/>
                  <a:pt x="166" y="0"/>
                  <a:pt x="164" y="0"/>
                </a:cubicBezTo>
                <a:close/>
                <a:moveTo>
                  <a:pt x="196" y="0"/>
                </a:moveTo>
                <a:cubicBezTo>
                  <a:pt x="194" y="0"/>
                  <a:pt x="192" y="1"/>
                  <a:pt x="192" y="4"/>
                </a:cubicBezTo>
                <a:cubicBezTo>
                  <a:pt x="192" y="6"/>
                  <a:pt x="194" y="8"/>
                  <a:pt x="196" y="8"/>
                </a:cubicBezTo>
                <a:cubicBezTo>
                  <a:pt x="198" y="8"/>
                  <a:pt x="200" y="6"/>
                  <a:pt x="200" y="4"/>
                </a:cubicBezTo>
                <a:cubicBezTo>
                  <a:pt x="200" y="1"/>
                  <a:pt x="198" y="0"/>
                  <a:pt x="196" y="0"/>
                </a:cubicBezTo>
                <a:close/>
                <a:moveTo>
                  <a:pt x="36" y="0"/>
                </a:moveTo>
                <a:cubicBezTo>
                  <a:pt x="34" y="0"/>
                  <a:pt x="32" y="1"/>
                  <a:pt x="32" y="4"/>
                </a:cubicBezTo>
                <a:cubicBezTo>
                  <a:pt x="32" y="6"/>
                  <a:pt x="34" y="8"/>
                  <a:pt x="36" y="8"/>
                </a:cubicBezTo>
                <a:cubicBezTo>
                  <a:pt x="38" y="8"/>
                  <a:pt x="40" y="6"/>
                  <a:pt x="40" y="4"/>
                </a:cubicBezTo>
                <a:cubicBezTo>
                  <a:pt x="40" y="1"/>
                  <a:pt x="38" y="0"/>
                  <a:pt x="36" y="0"/>
                </a:cubicBezTo>
                <a:close/>
                <a:moveTo>
                  <a:pt x="20" y="0"/>
                </a:moveTo>
                <a:cubicBezTo>
                  <a:pt x="18" y="0"/>
                  <a:pt x="16" y="1"/>
                  <a:pt x="16" y="4"/>
                </a:cubicBezTo>
                <a:cubicBezTo>
                  <a:pt x="16" y="6"/>
                  <a:pt x="18" y="8"/>
                  <a:pt x="20" y="8"/>
                </a:cubicBezTo>
                <a:cubicBezTo>
                  <a:pt x="22" y="8"/>
                  <a:pt x="24" y="6"/>
                  <a:pt x="24" y="4"/>
                </a:cubicBezTo>
                <a:cubicBezTo>
                  <a:pt x="24" y="1"/>
                  <a:pt x="22" y="0"/>
                  <a:pt x="20" y="0"/>
                </a:cubicBezTo>
                <a:close/>
                <a:moveTo>
                  <a:pt x="4" y="0"/>
                </a:moveTo>
                <a:cubicBezTo>
                  <a:pt x="2" y="0"/>
                  <a:pt x="0" y="1"/>
                  <a:pt x="0" y="4"/>
                </a:cubicBezTo>
                <a:cubicBezTo>
                  <a:pt x="0" y="6"/>
                  <a:pt x="2" y="8"/>
                  <a:pt x="4" y="8"/>
                </a:cubicBezTo>
                <a:cubicBezTo>
                  <a:pt x="6" y="8"/>
                  <a:pt x="8" y="6"/>
                  <a:pt x="8" y="4"/>
                </a:cubicBezTo>
                <a:cubicBezTo>
                  <a:pt x="8" y="1"/>
                  <a:pt x="6" y="0"/>
                  <a:pt x="4" y="0"/>
                </a:cubicBezTo>
                <a:close/>
                <a:moveTo>
                  <a:pt x="212" y="0"/>
                </a:moveTo>
                <a:cubicBezTo>
                  <a:pt x="210" y="0"/>
                  <a:pt x="208" y="1"/>
                  <a:pt x="208" y="4"/>
                </a:cubicBezTo>
                <a:cubicBezTo>
                  <a:pt x="208" y="6"/>
                  <a:pt x="210" y="8"/>
                  <a:pt x="212" y="8"/>
                </a:cubicBezTo>
                <a:cubicBezTo>
                  <a:pt x="214" y="8"/>
                  <a:pt x="216" y="6"/>
                  <a:pt x="216" y="4"/>
                </a:cubicBezTo>
                <a:cubicBezTo>
                  <a:pt x="216" y="1"/>
                  <a:pt x="214" y="0"/>
                  <a:pt x="212" y="0"/>
                </a:cubicBezTo>
                <a:close/>
                <a:moveTo>
                  <a:pt x="84" y="0"/>
                </a:moveTo>
                <a:cubicBezTo>
                  <a:pt x="82" y="0"/>
                  <a:pt x="80" y="1"/>
                  <a:pt x="80" y="4"/>
                </a:cubicBezTo>
                <a:cubicBezTo>
                  <a:pt x="80" y="6"/>
                  <a:pt x="82" y="8"/>
                  <a:pt x="84" y="8"/>
                </a:cubicBezTo>
                <a:cubicBezTo>
                  <a:pt x="86" y="8"/>
                  <a:pt x="88" y="6"/>
                  <a:pt x="88" y="4"/>
                </a:cubicBezTo>
                <a:cubicBezTo>
                  <a:pt x="88" y="1"/>
                  <a:pt x="86" y="0"/>
                  <a:pt x="84" y="0"/>
                </a:cubicBezTo>
                <a:close/>
                <a:moveTo>
                  <a:pt x="52" y="0"/>
                </a:moveTo>
                <a:cubicBezTo>
                  <a:pt x="50" y="0"/>
                  <a:pt x="48" y="1"/>
                  <a:pt x="48" y="4"/>
                </a:cubicBezTo>
                <a:cubicBezTo>
                  <a:pt x="48" y="6"/>
                  <a:pt x="50" y="8"/>
                  <a:pt x="52" y="8"/>
                </a:cubicBezTo>
                <a:cubicBezTo>
                  <a:pt x="54" y="8"/>
                  <a:pt x="56" y="6"/>
                  <a:pt x="56" y="4"/>
                </a:cubicBezTo>
                <a:cubicBezTo>
                  <a:pt x="56" y="1"/>
                  <a:pt x="54" y="0"/>
                  <a:pt x="52" y="0"/>
                </a:cubicBezTo>
                <a:close/>
                <a:moveTo>
                  <a:pt x="68" y="0"/>
                </a:moveTo>
                <a:cubicBezTo>
                  <a:pt x="66" y="0"/>
                  <a:pt x="64" y="1"/>
                  <a:pt x="64" y="4"/>
                </a:cubicBezTo>
                <a:cubicBezTo>
                  <a:pt x="64" y="6"/>
                  <a:pt x="66" y="8"/>
                  <a:pt x="68" y="8"/>
                </a:cubicBezTo>
                <a:cubicBezTo>
                  <a:pt x="70" y="8"/>
                  <a:pt x="72" y="6"/>
                  <a:pt x="72" y="4"/>
                </a:cubicBezTo>
                <a:cubicBezTo>
                  <a:pt x="72" y="1"/>
                  <a:pt x="70" y="0"/>
                  <a:pt x="68" y="0"/>
                </a:cubicBezTo>
                <a:close/>
                <a:moveTo>
                  <a:pt x="180" y="0"/>
                </a:moveTo>
                <a:cubicBezTo>
                  <a:pt x="178" y="0"/>
                  <a:pt x="176" y="1"/>
                  <a:pt x="176" y="4"/>
                </a:cubicBezTo>
                <a:cubicBezTo>
                  <a:pt x="176" y="6"/>
                  <a:pt x="178" y="8"/>
                  <a:pt x="180" y="8"/>
                </a:cubicBezTo>
                <a:cubicBezTo>
                  <a:pt x="182" y="8"/>
                  <a:pt x="184" y="6"/>
                  <a:pt x="184" y="4"/>
                </a:cubicBezTo>
                <a:cubicBezTo>
                  <a:pt x="184" y="1"/>
                  <a:pt x="182" y="0"/>
                  <a:pt x="180" y="0"/>
                </a:cubicBezTo>
                <a:close/>
                <a:moveTo>
                  <a:pt x="340" y="0"/>
                </a:moveTo>
                <a:cubicBezTo>
                  <a:pt x="338" y="0"/>
                  <a:pt x="336" y="1"/>
                  <a:pt x="336" y="4"/>
                </a:cubicBezTo>
                <a:cubicBezTo>
                  <a:pt x="336" y="6"/>
                  <a:pt x="338" y="8"/>
                  <a:pt x="340" y="8"/>
                </a:cubicBezTo>
                <a:cubicBezTo>
                  <a:pt x="342" y="8"/>
                  <a:pt x="344" y="6"/>
                  <a:pt x="344" y="4"/>
                </a:cubicBezTo>
                <a:cubicBezTo>
                  <a:pt x="344" y="1"/>
                  <a:pt x="342" y="0"/>
                  <a:pt x="340" y="0"/>
                </a:cubicBezTo>
                <a:close/>
                <a:moveTo>
                  <a:pt x="228" y="0"/>
                </a:moveTo>
                <a:cubicBezTo>
                  <a:pt x="226" y="0"/>
                  <a:pt x="224" y="1"/>
                  <a:pt x="224" y="4"/>
                </a:cubicBezTo>
                <a:cubicBezTo>
                  <a:pt x="224" y="6"/>
                  <a:pt x="226" y="8"/>
                  <a:pt x="228" y="8"/>
                </a:cubicBezTo>
                <a:cubicBezTo>
                  <a:pt x="230" y="8"/>
                  <a:pt x="232" y="6"/>
                  <a:pt x="232" y="4"/>
                </a:cubicBezTo>
                <a:cubicBezTo>
                  <a:pt x="232" y="1"/>
                  <a:pt x="230" y="0"/>
                  <a:pt x="228" y="0"/>
                </a:cubicBezTo>
                <a:close/>
                <a:moveTo>
                  <a:pt x="356" y="0"/>
                </a:moveTo>
                <a:cubicBezTo>
                  <a:pt x="354" y="0"/>
                  <a:pt x="352" y="1"/>
                  <a:pt x="352" y="4"/>
                </a:cubicBezTo>
                <a:cubicBezTo>
                  <a:pt x="352" y="6"/>
                  <a:pt x="354" y="8"/>
                  <a:pt x="356" y="8"/>
                </a:cubicBezTo>
                <a:cubicBezTo>
                  <a:pt x="358" y="8"/>
                  <a:pt x="360" y="6"/>
                  <a:pt x="360" y="4"/>
                </a:cubicBezTo>
                <a:cubicBezTo>
                  <a:pt x="360" y="1"/>
                  <a:pt x="358" y="0"/>
                  <a:pt x="356" y="0"/>
                </a:cubicBezTo>
                <a:close/>
                <a:moveTo>
                  <a:pt x="388" y="0"/>
                </a:moveTo>
                <a:cubicBezTo>
                  <a:pt x="386" y="0"/>
                  <a:pt x="384" y="1"/>
                  <a:pt x="384" y="4"/>
                </a:cubicBezTo>
                <a:cubicBezTo>
                  <a:pt x="384" y="6"/>
                  <a:pt x="386" y="8"/>
                  <a:pt x="388" y="8"/>
                </a:cubicBezTo>
                <a:cubicBezTo>
                  <a:pt x="390" y="8"/>
                  <a:pt x="392" y="6"/>
                  <a:pt x="392" y="4"/>
                </a:cubicBezTo>
                <a:cubicBezTo>
                  <a:pt x="392" y="1"/>
                  <a:pt x="390" y="0"/>
                  <a:pt x="388" y="0"/>
                </a:cubicBezTo>
                <a:close/>
                <a:moveTo>
                  <a:pt x="404" y="0"/>
                </a:moveTo>
                <a:cubicBezTo>
                  <a:pt x="402" y="0"/>
                  <a:pt x="400" y="1"/>
                  <a:pt x="400" y="4"/>
                </a:cubicBezTo>
                <a:cubicBezTo>
                  <a:pt x="400" y="6"/>
                  <a:pt x="402" y="8"/>
                  <a:pt x="404" y="8"/>
                </a:cubicBezTo>
                <a:cubicBezTo>
                  <a:pt x="406" y="8"/>
                  <a:pt x="408" y="6"/>
                  <a:pt x="408" y="4"/>
                </a:cubicBezTo>
                <a:cubicBezTo>
                  <a:pt x="408" y="1"/>
                  <a:pt x="406" y="0"/>
                  <a:pt x="404" y="0"/>
                </a:cubicBezTo>
                <a:close/>
                <a:moveTo>
                  <a:pt x="420" y="0"/>
                </a:moveTo>
                <a:cubicBezTo>
                  <a:pt x="418" y="0"/>
                  <a:pt x="416" y="1"/>
                  <a:pt x="416" y="4"/>
                </a:cubicBezTo>
                <a:cubicBezTo>
                  <a:pt x="416" y="6"/>
                  <a:pt x="418" y="8"/>
                  <a:pt x="420" y="8"/>
                </a:cubicBezTo>
                <a:cubicBezTo>
                  <a:pt x="422" y="8"/>
                  <a:pt x="424" y="6"/>
                  <a:pt x="424" y="4"/>
                </a:cubicBezTo>
                <a:cubicBezTo>
                  <a:pt x="424" y="1"/>
                  <a:pt x="422" y="0"/>
                  <a:pt x="420" y="0"/>
                </a:cubicBezTo>
                <a:close/>
                <a:moveTo>
                  <a:pt x="372" y="0"/>
                </a:moveTo>
                <a:cubicBezTo>
                  <a:pt x="370" y="0"/>
                  <a:pt x="368" y="1"/>
                  <a:pt x="368" y="4"/>
                </a:cubicBezTo>
                <a:cubicBezTo>
                  <a:pt x="368" y="6"/>
                  <a:pt x="370" y="8"/>
                  <a:pt x="372" y="8"/>
                </a:cubicBezTo>
                <a:cubicBezTo>
                  <a:pt x="374" y="8"/>
                  <a:pt x="376" y="6"/>
                  <a:pt x="376" y="4"/>
                </a:cubicBezTo>
                <a:cubicBezTo>
                  <a:pt x="376" y="1"/>
                  <a:pt x="374" y="0"/>
                  <a:pt x="372" y="0"/>
                </a:cubicBezTo>
                <a:close/>
                <a:moveTo>
                  <a:pt x="260" y="0"/>
                </a:moveTo>
                <a:cubicBezTo>
                  <a:pt x="258" y="0"/>
                  <a:pt x="256" y="1"/>
                  <a:pt x="256" y="4"/>
                </a:cubicBezTo>
                <a:cubicBezTo>
                  <a:pt x="256" y="6"/>
                  <a:pt x="258" y="8"/>
                  <a:pt x="260" y="8"/>
                </a:cubicBezTo>
                <a:cubicBezTo>
                  <a:pt x="262" y="8"/>
                  <a:pt x="264" y="6"/>
                  <a:pt x="264" y="4"/>
                </a:cubicBezTo>
                <a:cubicBezTo>
                  <a:pt x="264" y="1"/>
                  <a:pt x="262" y="0"/>
                  <a:pt x="260" y="0"/>
                </a:cubicBezTo>
                <a:close/>
                <a:moveTo>
                  <a:pt x="276" y="0"/>
                </a:moveTo>
                <a:cubicBezTo>
                  <a:pt x="274" y="0"/>
                  <a:pt x="272" y="1"/>
                  <a:pt x="272" y="4"/>
                </a:cubicBezTo>
                <a:cubicBezTo>
                  <a:pt x="272" y="6"/>
                  <a:pt x="274" y="8"/>
                  <a:pt x="276" y="8"/>
                </a:cubicBezTo>
                <a:cubicBezTo>
                  <a:pt x="278" y="8"/>
                  <a:pt x="280" y="6"/>
                  <a:pt x="280" y="4"/>
                </a:cubicBezTo>
                <a:cubicBezTo>
                  <a:pt x="280" y="1"/>
                  <a:pt x="278" y="0"/>
                  <a:pt x="276" y="0"/>
                </a:cubicBezTo>
                <a:close/>
                <a:moveTo>
                  <a:pt x="244" y="0"/>
                </a:moveTo>
                <a:cubicBezTo>
                  <a:pt x="242" y="0"/>
                  <a:pt x="240" y="1"/>
                  <a:pt x="240" y="4"/>
                </a:cubicBezTo>
                <a:cubicBezTo>
                  <a:pt x="240" y="6"/>
                  <a:pt x="242" y="8"/>
                  <a:pt x="244" y="8"/>
                </a:cubicBezTo>
                <a:cubicBezTo>
                  <a:pt x="246" y="8"/>
                  <a:pt x="248" y="6"/>
                  <a:pt x="248" y="4"/>
                </a:cubicBezTo>
                <a:cubicBezTo>
                  <a:pt x="248" y="1"/>
                  <a:pt x="246" y="0"/>
                  <a:pt x="244" y="0"/>
                </a:cubicBezTo>
                <a:close/>
                <a:moveTo>
                  <a:pt x="324" y="0"/>
                </a:moveTo>
                <a:cubicBezTo>
                  <a:pt x="322" y="0"/>
                  <a:pt x="320" y="1"/>
                  <a:pt x="320" y="4"/>
                </a:cubicBezTo>
                <a:cubicBezTo>
                  <a:pt x="320" y="6"/>
                  <a:pt x="322" y="8"/>
                  <a:pt x="324" y="8"/>
                </a:cubicBezTo>
                <a:cubicBezTo>
                  <a:pt x="326" y="8"/>
                  <a:pt x="328" y="6"/>
                  <a:pt x="328" y="4"/>
                </a:cubicBezTo>
                <a:cubicBezTo>
                  <a:pt x="328" y="1"/>
                  <a:pt x="326" y="0"/>
                  <a:pt x="324" y="0"/>
                </a:cubicBezTo>
                <a:close/>
                <a:moveTo>
                  <a:pt x="308" y="0"/>
                </a:moveTo>
                <a:cubicBezTo>
                  <a:pt x="306" y="0"/>
                  <a:pt x="304" y="1"/>
                  <a:pt x="304" y="4"/>
                </a:cubicBezTo>
                <a:cubicBezTo>
                  <a:pt x="304" y="6"/>
                  <a:pt x="306" y="8"/>
                  <a:pt x="308" y="8"/>
                </a:cubicBezTo>
                <a:cubicBezTo>
                  <a:pt x="310" y="8"/>
                  <a:pt x="312" y="6"/>
                  <a:pt x="312" y="4"/>
                </a:cubicBezTo>
                <a:cubicBezTo>
                  <a:pt x="312" y="1"/>
                  <a:pt x="310" y="0"/>
                  <a:pt x="308" y="0"/>
                </a:cubicBezTo>
                <a:close/>
                <a:moveTo>
                  <a:pt x="292" y="0"/>
                </a:moveTo>
                <a:cubicBezTo>
                  <a:pt x="290" y="0"/>
                  <a:pt x="288" y="1"/>
                  <a:pt x="288" y="4"/>
                </a:cubicBezTo>
                <a:cubicBezTo>
                  <a:pt x="288" y="6"/>
                  <a:pt x="290" y="8"/>
                  <a:pt x="292" y="8"/>
                </a:cubicBezTo>
                <a:cubicBezTo>
                  <a:pt x="294" y="8"/>
                  <a:pt x="296" y="6"/>
                  <a:pt x="296" y="4"/>
                </a:cubicBezTo>
                <a:cubicBezTo>
                  <a:pt x="296" y="1"/>
                  <a:pt x="294" y="0"/>
                  <a:pt x="292" y="0"/>
                </a:cubicBezTo>
                <a:close/>
              </a:path>
            </a:pathLst>
          </a:custGeom>
          <a:solidFill>
            <a:srgbClr val="70AD47"/>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0" spc="-23">
              <a:solidFill>
                <a:prstClr val="black"/>
              </a:solidFill>
              <a:latin typeface="Poppins" panose="02000000000000000000" pitchFamily="2" charset="0"/>
              <a:cs typeface="Poppins" panose="02000000000000000000" pitchFamily="2" charset="0"/>
            </a:endParaRPr>
          </a:p>
        </p:txBody>
      </p:sp>
      <p:sp>
        <p:nvSpPr>
          <p:cNvPr id="75" name="Oval 1148">
            <a:extLst>
              <a:ext uri="{FF2B5EF4-FFF2-40B4-BE49-F238E27FC236}">
                <a16:creationId xmlns:a16="http://schemas.microsoft.com/office/drawing/2014/main" xmlns="" id="{E51A4B76-56E2-4DF6-80BD-45A571A3B405}"/>
              </a:ext>
            </a:extLst>
          </p:cNvPr>
          <p:cNvSpPr>
            <a:spLocks noChangeArrowheads="1"/>
          </p:cNvSpPr>
          <p:nvPr/>
        </p:nvSpPr>
        <p:spPr bwMode="auto">
          <a:xfrm>
            <a:off x="1568054" y="4962526"/>
            <a:ext cx="429816" cy="431006"/>
          </a:xfrm>
          <a:prstGeom prst="ellipse">
            <a:avLst/>
          </a:prstGeom>
          <a:solidFill>
            <a:srgbClr val="70AD47"/>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0" spc="-23">
              <a:solidFill>
                <a:prstClr val="black"/>
              </a:solidFill>
              <a:latin typeface="Poppins" panose="02000000000000000000" pitchFamily="2" charset="0"/>
              <a:cs typeface="Poppins" panose="02000000000000000000" pitchFamily="2" charset="0"/>
            </a:endParaRPr>
          </a:p>
        </p:txBody>
      </p:sp>
      <p:sp>
        <p:nvSpPr>
          <p:cNvPr id="78" name="Oval 1149">
            <a:extLst>
              <a:ext uri="{FF2B5EF4-FFF2-40B4-BE49-F238E27FC236}">
                <a16:creationId xmlns:a16="http://schemas.microsoft.com/office/drawing/2014/main" xmlns="" id="{B32A0ED5-D7C9-440D-8CCA-FCD264B8895A}"/>
              </a:ext>
            </a:extLst>
          </p:cNvPr>
          <p:cNvSpPr>
            <a:spLocks noChangeArrowheads="1"/>
          </p:cNvSpPr>
          <p:nvPr/>
        </p:nvSpPr>
        <p:spPr bwMode="auto">
          <a:xfrm>
            <a:off x="1418035" y="3698081"/>
            <a:ext cx="271463" cy="271463"/>
          </a:xfrm>
          <a:prstGeom prst="ellipse">
            <a:avLst/>
          </a:prstGeom>
          <a:solidFill>
            <a:srgbClr val="FFC000"/>
          </a:solidFill>
          <a:ln>
            <a:noFill/>
          </a:ln>
        </p:spPr>
        <p:txBody>
          <a:bodyPr vert="horz" wrap="square" lIns="68580" tIns="34290" rIns="68580" bIns="34290" numCol="1" anchor="ctr" anchorCtr="0" compatLnSpc="1">
            <a:prstTxWarp prst="textNoShape">
              <a:avLst/>
            </a:prstTxWarp>
          </a:bodyPr>
          <a:lstStyle/>
          <a:p>
            <a:pPr algn="ctr" defTabSz="685800">
              <a:defRPr/>
            </a:pPr>
            <a:r>
              <a:rPr lang="en-US" sz="1350" b="1" kern="0" spc="-23" dirty="0">
                <a:solidFill>
                  <a:schemeClr val="bg1"/>
                </a:solidFill>
                <a:effectLst>
                  <a:outerShdw blurRad="38100" dist="38100" dir="2700000" algn="tl">
                    <a:srgbClr val="000000">
                      <a:alpha val="43137"/>
                    </a:srgbClr>
                  </a:outerShdw>
                </a:effectLst>
                <a:latin typeface="Poppins" panose="02000000000000000000" pitchFamily="2" charset="0"/>
                <a:cs typeface="Poppins" panose="02000000000000000000" pitchFamily="2" charset="0"/>
              </a:rPr>
              <a:t>A</a:t>
            </a:r>
          </a:p>
        </p:txBody>
      </p:sp>
      <p:sp>
        <p:nvSpPr>
          <p:cNvPr id="79" name="Freeform 1150">
            <a:extLst>
              <a:ext uri="{FF2B5EF4-FFF2-40B4-BE49-F238E27FC236}">
                <a16:creationId xmlns:a16="http://schemas.microsoft.com/office/drawing/2014/main" xmlns="" id="{86543C61-3C4A-46E3-955D-D0B720755580}"/>
              </a:ext>
            </a:extLst>
          </p:cNvPr>
          <p:cNvSpPr>
            <a:spLocks noEditPoints="1"/>
          </p:cNvSpPr>
          <p:nvPr/>
        </p:nvSpPr>
        <p:spPr bwMode="auto">
          <a:xfrm>
            <a:off x="1408510" y="3688556"/>
            <a:ext cx="290513" cy="290513"/>
          </a:xfrm>
          <a:custGeom>
            <a:avLst/>
            <a:gdLst>
              <a:gd name="T0" fmla="*/ 61 w 122"/>
              <a:gd name="T1" fmla="*/ 122 h 122"/>
              <a:gd name="T2" fmla="*/ 61 w 122"/>
              <a:gd name="T3" fmla="*/ 122 h 122"/>
              <a:gd name="T4" fmla="*/ 61 w 122"/>
              <a:gd name="T5" fmla="*/ 122 h 122"/>
              <a:gd name="T6" fmla="*/ 0 w 122"/>
              <a:gd name="T7" fmla="*/ 61 h 122"/>
              <a:gd name="T8" fmla="*/ 18 w 122"/>
              <a:gd name="T9" fmla="*/ 18 h 122"/>
              <a:gd name="T10" fmla="*/ 61 w 122"/>
              <a:gd name="T11" fmla="*/ 0 h 122"/>
              <a:gd name="T12" fmla="*/ 122 w 122"/>
              <a:gd name="T13" fmla="*/ 61 h 122"/>
              <a:gd name="T14" fmla="*/ 61 w 122"/>
              <a:gd name="T15" fmla="*/ 122 h 122"/>
              <a:gd name="T16" fmla="*/ 61 w 122"/>
              <a:gd name="T17" fmla="*/ 8 h 122"/>
              <a:gd name="T18" fmla="*/ 24 w 122"/>
              <a:gd name="T19" fmla="*/ 24 h 122"/>
              <a:gd name="T20" fmla="*/ 8 w 122"/>
              <a:gd name="T21" fmla="*/ 61 h 122"/>
              <a:gd name="T22" fmla="*/ 61 w 122"/>
              <a:gd name="T23" fmla="*/ 114 h 122"/>
              <a:gd name="T24" fmla="*/ 61 w 122"/>
              <a:gd name="T25" fmla="*/ 114 h 122"/>
              <a:gd name="T26" fmla="*/ 114 w 122"/>
              <a:gd name="T27" fmla="*/ 61 h 122"/>
              <a:gd name="T28" fmla="*/ 61 w 122"/>
              <a:gd name="T29" fmla="*/ 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2" h="122">
                <a:moveTo>
                  <a:pt x="61" y="122"/>
                </a:moveTo>
                <a:cubicBezTo>
                  <a:pt x="61" y="122"/>
                  <a:pt x="61" y="122"/>
                  <a:pt x="61" y="122"/>
                </a:cubicBezTo>
                <a:cubicBezTo>
                  <a:pt x="61" y="122"/>
                  <a:pt x="61" y="122"/>
                  <a:pt x="61" y="122"/>
                </a:cubicBezTo>
                <a:cubicBezTo>
                  <a:pt x="27" y="122"/>
                  <a:pt x="0" y="95"/>
                  <a:pt x="0" y="61"/>
                </a:cubicBezTo>
                <a:cubicBezTo>
                  <a:pt x="0" y="45"/>
                  <a:pt x="7" y="30"/>
                  <a:pt x="18" y="18"/>
                </a:cubicBezTo>
                <a:cubicBezTo>
                  <a:pt x="30" y="7"/>
                  <a:pt x="45" y="0"/>
                  <a:pt x="61" y="0"/>
                </a:cubicBezTo>
                <a:cubicBezTo>
                  <a:pt x="94" y="0"/>
                  <a:pt x="122" y="28"/>
                  <a:pt x="122" y="61"/>
                </a:cubicBezTo>
                <a:cubicBezTo>
                  <a:pt x="122" y="95"/>
                  <a:pt x="94" y="122"/>
                  <a:pt x="61" y="122"/>
                </a:cubicBezTo>
                <a:close/>
                <a:moveTo>
                  <a:pt x="61" y="8"/>
                </a:moveTo>
                <a:cubicBezTo>
                  <a:pt x="47" y="8"/>
                  <a:pt x="34" y="14"/>
                  <a:pt x="24" y="24"/>
                </a:cubicBezTo>
                <a:cubicBezTo>
                  <a:pt x="14" y="34"/>
                  <a:pt x="8" y="47"/>
                  <a:pt x="8" y="61"/>
                </a:cubicBezTo>
                <a:cubicBezTo>
                  <a:pt x="8" y="90"/>
                  <a:pt x="32" y="114"/>
                  <a:pt x="61" y="114"/>
                </a:cubicBezTo>
                <a:cubicBezTo>
                  <a:pt x="61" y="114"/>
                  <a:pt x="61" y="114"/>
                  <a:pt x="61" y="114"/>
                </a:cubicBezTo>
                <a:cubicBezTo>
                  <a:pt x="90" y="114"/>
                  <a:pt x="114" y="90"/>
                  <a:pt x="114" y="61"/>
                </a:cubicBezTo>
                <a:cubicBezTo>
                  <a:pt x="114" y="32"/>
                  <a:pt x="90" y="8"/>
                  <a:pt x="61" y="8"/>
                </a:cubicBezTo>
                <a:close/>
              </a:path>
            </a:pathLst>
          </a:custGeom>
          <a:solidFill>
            <a:srgbClr val="FFC000"/>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0" spc="-23">
              <a:solidFill>
                <a:prstClr val="black"/>
              </a:solidFill>
              <a:latin typeface="Poppins" panose="02000000000000000000" pitchFamily="2" charset="0"/>
              <a:cs typeface="Poppins" panose="02000000000000000000" pitchFamily="2" charset="0"/>
            </a:endParaRPr>
          </a:p>
        </p:txBody>
      </p:sp>
      <p:sp>
        <p:nvSpPr>
          <p:cNvPr id="80" name="Freeform 1151">
            <a:extLst>
              <a:ext uri="{FF2B5EF4-FFF2-40B4-BE49-F238E27FC236}">
                <a16:creationId xmlns:a16="http://schemas.microsoft.com/office/drawing/2014/main" xmlns="" id="{A0383456-4E98-4877-A189-1DD890B07CE3}"/>
              </a:ext>
            </a:extLst>
          </p:cNvPr>
          <p:cNvSpPr>
            <a:spLocks/>
          </p:cNvSpPr>
          <p:nvPr/>
        </p:nvSpPr>
        <p:spPr bwMode="auto">
          <a:xfrm>
            <a:off x="1191817" y="4455319"/>
            <a:ext cx="307181" cy="309563"/>
          </a:xfrm>
          <a:custGeom>
            <a:avLst/>
            <a:gdLst>
              <a:gd name="T0" fmla="*/ 36 w 129"/>
              <a:gd name="T1" fmla="*/ 114 h 130"/>
              <a:gd name="T2" fmla="*/ 114 w 129"/>
              <a:gd name="T3" fmla="*/ 93 h 130"/>
              <a:gd name="T4" fmla="*/ 93 w 129"/>
              <a:gd name="T5" fmla="*/ 16 h 130"/>
              <a:gd name="T6" fmla="*/ 16 w 129"/>
              <a:gd name="T7" fmla="*/ 37 h 130"/>
              <a:gd name="T8" fmla="*/ 36 w 129"/>
              <a:gd name="T9" fmla="*/ 114 h 130"/>
            </a:gdLst>
            <a:ahLst/>
            <a:cxnLst>
              <a:cxn ang="0">
                <a:pos x="T0" y="T1"/>
              </a:cxn>
              <a:cxn ang="0">
                <a:pos x="T2" y="T3"/>
              </a:cxn>
              <a:cxn ang="0">
                <a:pos x="T4" y="T5"/>
              </a:cxn>
              <a:cxn ang="0">
                <a:pos x="T6" y="T7"/>
              </a:cxn>
              <a:cxn ang="0">
                <a:pos x="T8" y="T9"/>
              </a:cxn>
            </a:cxnLst>
            <a:rect l="0" t="0" r="r" b="b"/>
            <a:pathLst>
              <a:path w="129" h="130">
                <a:moveTo>
                  <a:pt x="36" y="114"/>
                </a:moveTo>
                <a:cubicBezTo>
                  <a:pt x="63" y="130"/>
                  <a:pt x="98" y="121"/>
                  <a:pt x="114" y="93"/>
                </a:cubicBezTo>
                <a:cubicBezTo>
                  <a:pt x="129" y="66"/>
                  <a:pt x="120" y="32"/>
                  <a:pt x="93" y="16"/>
                </a:cubicBezTo>
                <a:cubicBezTo>
                  <a:pt x="66" y="0"/>
                  <a:pt x="31" y="10"/>
                  <a:pt x="16" y="37"/>
                </a:cubicBezTo>
                <a:cubicBezTo>
                  <a:pt x="0" y="64"/>
                  <a:pt x="9" y="98"/>
                  <a:pt x="36" y="114"/>
                </a:cubicBezTo>
                <a:close/>
              </a:path>
            </a:pathLst>
          </a:custGeom>
          <a:solidFill>
            <a:srgbClr val="FF0000"/>
          </a:solidFill>
          <a:ln>
            <a:noFill/>
          </a:ln>
        </p:spPr>
        <p:txBody>
          <a:bodyPr vert="horz" wrap="square" lIns="68580" tIns="34290" rIns="68580" bIns="34290" numCol="1" anchor="ctr" anchorCtr="0" compatLnSpc="1">
            <a:prstTxWarp prst="textNoShape">
              <a:avLst/>
            </a:prstTxWarp>
          </a:bodyPr>
          <a:lstStyle/>
          <a:p>
            <a:pPr algn="ctr" defTabSz="685800">
              <a:defRPr/>
            </a:pPr>
            <a:r>
              <a:rPr lang="en-US" sz="1350" b="1" kern="0" spc="-23" dirty="0">
                <a:solidFill>
                  <a:schemeClr val="bg1"/>
                </a:solidFill>
                <a:effectLst>
                  <a:outerShdw blurRad="38100" dist="38100" dir="2700000" algn="tl">
                    <a:srgbClr val="000000">
                      <a:alpha val="43137"/>
                    </a:srgbClr>
                  </a:outerShdw>
                </a:effectLst>
                <a:latin typeface="Poppins" panose="02000000000000000000" pitchFamily="2" charset="0"/>
                <a:cs typeface="Poppins" panose="02000000000000000000" pitchFamily="2" charset="0"/>
              </a:rPr>
              <a:t>R</a:t>
            </a:r>
          </a:p>
        </p:txBody>
      </p:sp>
      <p:sp>
        <p:nvSpPr>
          <p:cNvPr id="81" name="Freeform 1152">
            <a:extLst>
              <a:ext uri="{FF2B5EF4-FFF2-40B4-BE49-F238E27FC236}">
                <a16:creationId xmlns:a16="http://schemas.microsoft.com/office/drawing/2014/main" xmlns="" id="{E82ABBD3-CE65-4BD7-A1D7-B2198BDFCC37}"/>
              </a:ext>
            </a:extLst>
          </p:cNvPr>
          <p:cNvSpPr>
            <a:spLocks noEditPoints="1"/>
          </p:cNvSpPr>
          <p:nvPr/>
        </p:nvSpPr>
        <p:spPr bwMode="auto">
          <a:xfrm>
            <a:off x="1179910" y="4464844"/>
            <a:ext cx="314325" cy="290513"/>
          </a:xfrm>
          <a:custGeom>
            <a:avLst/>
            <a:gdLst>
              <a:gd name="T0" fmla="*/ 70 w 132"/>
              <a:gd name="T1" fmla="*/ 122 h 122"/>
              <a:gd name="T2" fmla="*/ 70 w 132"/>
              <a:gd name="T3" fmla="*/ 122 h 122"/>
              <a:gd name="T4" fmla="*/ 39 w 132"/>
              <a:gd name="T5" fmla="*/ 114 h 122"/>
              <a:gd name="T6" fmla="*/ 17 w 132"/>
              <a:gd name="T7" fmla="*/ 31 h 122"/>
              <a:gd name="T8" fmla="*/ 70 w 132"/>
              <a:gd name="T9" fmla="*/ 0 h 122"/>
              <a:gd name="T10" fmla="*/ 100 w 132"/>
              <a:gd name="T11" fmla="*/ 9 h 122"/>
              <a:gd name="T12" fmla="*/ 128 w 132"/>
              <a:gd name="T13" fmla="*/ 45 h 122"/>
              <a:gd name="T14" fmla="*/ 122 w 132"/>
              <a:gd name="T15" fmla="*/ 91 h 122"/>
              <a:gd name="T16" fmla="*/ 70 w 132"/>
              <a:gd name="T17" fmla="*/ 122 h 122"/>
              <a:gd name="T18" fmla="*/ 70 w 132"/>
              <a:gd name="T19" fmla="*/ 8 h 122"/>
              <a:gd name="T20" fmla="*/ 24 w 132"/>
              <a:gd name="T21" fmla="*/ 35 h 122"/>
              <a:gd name="T22" fmla="*/ 43 w 132"/>
              <a:gd name="T23" fmla="*/ 107 h 122"/>
              <a:gd name="T24" fmla="*/ 70 w 132"/>
              <a:gd name="T25" fmla="*/ 114 h 122"/>
              <a:gd name="T26" fmla="*/ 115 w 132"/>
              <a:gd name="T27" fmla="*/ 87 h 122"/>
              <a:gd name="T28" fmla="*/ 121 w 132"/>
              <a:gd name="T29" fmla="*/ 47 h 122"/>
              <a:gd name="T30" fmla="*/ 96 w 132"/>
              <a:gd name="T31" fmla="*/ 15 h 122"/>
              <a:gd name="T32" fmla="*/ 70 w 132"/>
              <a:gd name="T33" fmla="*/ 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2" h="122">
                <a:moveTo>
                  <a:pt x="70" y="122"/>
                </a:moveTo>
                <a:cubicBezTo>
                  <a:pt x="70" y="122"/>
                  <a:pt x="70" y="122"/>
                  <a:pt x="70" y="122"/>
                </a:cubicBezTo>
                <a:cubicBezTo>
                  <a:pt x="59" y="122"/>
                  <a:pt x="48" y="119"/>
                  <a:pt x="39" y="114"/>
                </a:cubicBezTo>
                <a:cubicBezTo>
                  <a:pt x="10" y="97"/>
                  <a:pt x="0" y="60"/>
                  <a:pt x="17" y="31"/>
                </a:cubicBezTo>
                <a:cubicBezTo>
                  <a:pt x="28" y="12"/>
                  <a:pt x="48" y="0"/>
                  <a:pt x="70" y="0"/>
                </a:cubicBezTo>
                <a:cubicBezTo>
                  <a:pt x="80" y="0"/>
                  <a:pt x="91" y="3"/>
                  <a:pt x="100" y="9"/>
                </a:cubicBezTo>
                <a:cubicBezTo>
                  <a:pt x="114" y="17"/>
                  <a:pt x="124" y="30"/>
                  <a:pt x="128" y="45"/>
                </a:cubicBezTo>
                <a:cubicBezTo>
                  <a:pt x="132" y="61"/>
                  <a:pt x="130" y="77"/>
                  <a:pt x="122" y="91"/>
                </a:cubicBezTo>
                <a:cubicBezTo>
                  <a:pt x="111" y="110"/>
                  <a:pt x="91" y="122"/>
                  <a:pt x="70" y="122"/>
                </a:cubicBezTo>
                <a:close/>
                <a:moveTo>
                  <a:pt x="70" y="8"/>
                </a:moveTo>
                <a:cubicBezTo>
                  <a:pt x="51" y="8"/>
                  <a:pt x="33" y="18"/>
                  <a:pt x="24" y="35"/>
                </a:cubicBezTo>
                <a:cubicBezTo>
                  <a:pt x="9" y="60"/>
                  <a:pt x="18" y="92"/>
                  <a:pt x="43" y="107"/>
                </a:cubicBezTo>
                <a:cubicBezTo>
                  <a:pt x="51" y="111"/>
                  <a:pt x="60" y="114"/>
                  <a:pt x="70" y="114"/>
                </a:cubicBezTo>
                <a:cubicBezTo>
                  <a:pt x="88" y="114"/>
                  <a:pt x="106" y="104"/>
                  <a:pt x="115" y="87"/>
                </a:cubicBezTo>
                <a:cubicBezTo>
                  <a:pt x="122" y="75"/>
                  <a:pt x="124" y="61"/>
                  <a:pt x="121" y="47"/>
                </a:cubicBezTo>
                <a:cubicBezTo>
                  <a:pt x="117" y="34"/>
                  <a:pt x="108" y="22"/>
                  <a:pt x="96" y="15"/>
                </a:cubicBezTo>
                <a:cubicBezTo>
                  <a:pt x="88" y="11"/>
                  <a:pt x="79" y="8"/>
                  <a:pt x="70" y="8"/>
                </a:cubicBezTo>
                <a:close/>
              </a:path>
            </a:pathLst>
          </a:custGeom>
          <a:solidFill>
            <a:srgbClr val="FF0000"/>
          </a:solidFill>
          <a:ln>
            <a:noFill/>
          </a:ln>
        </p:spPr>
        <p:txBody>
          <a:bodyPr vert="horz" wrap="square" lIns="68580" tIns="34290" rIns="68580" bIns="34290" numCol="1" anchor="t" anchorCtr="0" compatLnSpc="1">
            <a:prstTxWarp prst="textNoShape">
              <a:avLst/>
            </a:prstTxWarp>
          </a:bodyPr>
          <a:lstStyle/>
          <a:p>
            <a:pPr algn="ctr" defTabSz="685800">
              <a:defRPr/>
            </a:pPr>
            <a:endParaRPr lang="en-US" sz="1350" kern="0" spc="-23" dirty="0">
              <a:solidFill>
                <a:prstClr val="black"/>
              </a:solidFill>
              <a:latin typeface="Poppins" panose="02000000000000000000" pitchFamily="2" charset="0"/>
              <a:cs typeface="Poppins" panose="02000000000000000000" pitchFamily="2" charset="0"/>
            </a:endParaRPr>
          </a:p>
        </p:txBody>
      </p:sp>
      <p:sp>
        <p:nvSpPr>
          <p:cNvPr id="82" name="Freeform 1153">
            <a:extLst>
              <a:ext uri="{FF2B5EF4-FFF2-40B4-BE49-F238E27FC236}">
                <a16:creationId xmlns:a16="http://schemas.microsoft.com/office/drawing/2014/main" xmlns="" id="{4DCA49A1-3575-4294-BFF8-66DFBD12F3E2}"/>
              </a:ext>
            </a:extLst>
          </p:cNvPr>
          <p:cNvSpPr>
            <a:spLocks/>
          </p:cNvSpPr>
          <p:nvPr/>
        </p:nvSpPr>
        <p:spPr bwMode="auto">
          <a:xfrm>
            <a:off x="622697" y="5024438"/>
            <a:ext cx="309563" cy="307181"/>
          </a:xfrm>
          <a:custGeom>
            <a:avLst/>
            <a:gdLst>
              <a:gd name="T0" fmla="*/ 16 w 130"/>
              <a:gd name="T1" fmla="*/ 93 h 129"/>
              <a:gd name="T2" fmla="*/ 93 w 130"/>
              <a:gd name="T3" fmla="*/ 114 h 129"/>
              <a:gd name="T4" fmla="*/ 114 w 130"/>
              <a:gd name="T5" fmla="*/ 36 h 129"/>
              <a:gd name="T6" fmla="*/ 37 w 130"/>
              <a:gd name="T7" fmla="*/ 16 h 129"/>
              <a:gd name="T8" fmla="*/ 16 w 130"/>
              <a:gd name="T9" fmla="*/ 93 h 129"/>
            </a:gdLst>
            <a:ahLst/>
            <a:cxnLst>
              <a:cxn ang="0">
                <a:pos x="T0" y="T1"/>
              </a:cxn>
              <a:cxn ang="0">
                <a:pos x="T2" y="T3"/>
              </a:cxn>
              <a:cxn ang="0">
                <a:pos x="T4" y="T5"/>
              </a:cxn>
              <a:cxn ang="0">
                <a:pos x="T6" y="T7"/>
              </a:cxn>
              <a:cxn ang="0">
                <a:pos x="T8" y="T9"/>
              </a:cxn>
            </a:cxnLst>
            <a:rect l="0" t="0" r="r" b="b"/>
            <a:pathLst>
              <a:path w="130" h="129">
                <a:moveTo>
                  <a:pt x="16" y="93"/>
                </a:moveTo>
                <a:cubicBezTo>
                  <a:pt x="32" y="120"/>
                  <a:pt x="66" y="129"/>
                  <a:pt x="93" y="114"/>
                </a:cubicBezTo>
                <a:cubicBezTo>
                  <a:pt x="120" y="98"/>
                  <a:pt x="130" y="63"/>
                  <a:pt x="114" y="36"/>
                </a:cubicBezTo>
                <a:cubicBezTo>
                  <a:pt x="98" y="9"/>
                  <a:pt x="64" y="0"/>
                  <a:pt x="37" y="16"/>
                </a:cubicBezTo>
                <a:cubicBezTo>
                  <a:pt x="10" y="31"/>
                  <a:pt x="0" y="66"/>
                  <a:pt x="16" y="93"/>
                </a:cubicBezTo>
                <a:close/>
              </a:path>
            </a:pathLst>
          </a:custGeom>
          <a:solidFill>
            <a:srgbClr val="FF0000"/>
          </a:solidFill>
          <a:ln>
            <a:noFill/>
          </a:ln>
        </p:spPr>
        <p:txBody>
          <a:bodyPr vert="horz" wrap="square" lIns="68580" tIns="34290" rIns="68580" bIns="34290" numCol="1" anchor="t" anchorCtr="0" compatLnSpc="1">
            <a:prstTxWarp prst="textNoShape">
              <a:avLst/>
            </a:prstTxWarp>
          </a:bodyPr>
          <a:lstStyle/>
          <a:p>
            <a:pPr algn="ctr" defTabSz="685800">
              <a:defRPr/>
            </a:pPr>
            <a:r>
              <a:rPr lang="en-US" sz="1350" b="1" kern="0" spc="-23" dirty="0">
                <a:solidFill>
                  <a:schemeClr val="bg1"/>
                </a:solidFill>
                <a:effectLst>
                  <a:outerShdw blurRad="38100" dist="38100" dir="2700000" algn="tl">
                    <a:srgbClr val="000000">
                      <a:alpha val="43137"/>
                    </a:srgbClr>
                  </a:outerShdw>
                </a:effectLst>
                <a:latin typeface="Poppins" panose="02000000000000000000" pitchFamily="2" charset="0"/>
                <a:cs typeface="Poppins" panose="02000000000000000000" pitchFamily="2" charset="0"/>
              </a:rPr>
              <a:t>R</a:t>
            </a:r>
          </a:p>
        </p:txBody>
      </p:sp>
      <p:sp>
        <p:nvSpPr>
          <p:cNvPr id="83" name="Freeform 1154">
            <a:extLst>
              <a:ext uri="{FF2B5EF4-FFF2-40B4-BE49-F238E27FC236}">
                <a16:creationId xmlns:a16="http://schemas.microsoft.com/office/drawing/2014/main" xmlns="" id="{3C8B62AE-09A3-4D8A-A48A-C48215F9F144}"/>
              </a:ext>
            </a:extLst>
          </p:cNvPr>
          <p:cNvSpPr>
            <a:spLocks noEditPoints="1"/>
          </p:cNvSpPr>
          <p:nvPr/>
        </p:nvSpPr>
        <p:spPr bwMode="auto">
          <a:xfrm>
            <a:off x="613172" y="5033963"/>
            <a:ext cx="328613" cy="288131"/>
          </a:xfrm>
          <a:custGeom>
            <a:avLst/>
            <a:gdLst>
              <a:gd name="T0" fmla="*/ 69 w 138"/>
              <a:gd name="T1" fmla="*/ 121 h 121"/>
              <a:gd name="T2" fmla="*/ 69 w 138"/>
              <a:gd name="T3" fmla="*/ 121 h 121"/>
              <a:gd name="T4" fmla="*/ 16 w 138"/>
              <a:gd name="T5" fmla="*/ 91 h 121"/>
              <a:gd name="T6" fmla="*/ 39 w 138"/>
              <a:gd name="T7" fmla="*/ 8 h 121"/>
              <a:gd name="T8" fmla="*/ 69 w 138"/>
              <a:gd name="T9" fmla="*/ 0 h 121"/>
              <a:gd name="T10" fmla="*/ 122 w 138"/>
              <a:gd name="T11" fmla="*/ 30 h 121"/>
              <a:gd name="T12" fmla="*/ 99 w 138"/>
              <a:gd name="T13" fmla="*/ 113 h 121"/>
              <a:gd name="T14" fmla="*/ 69 w 138"/>
              <a:gd name="T15" fmla="*/ 121 h 121"/>
              <a:gd name="T16" fmla="*/ 69 w 138"/>
              <a:gd name="T17" fmla="*/ 8 h 121"/>
              <a:gd name="T18" fmla="*/ 43 w 138"/>
              <a:gd name="T19" fmla="*/ 15 h 121"/>
              <a:gd name="T20" fmla="*/ 23 w 138"/>
              <a:gd name="T21" fmla="*/ 87 h 121"/>
              <a:gd name="T22" fmla="*/ 69 w 138"/>
              <a:gd name="T23" fmla="*/ 113 h 121"/>
              <a:gd name="T24" fmla="*/ 69 w 138"/>
              <a:gd name="T25" fmla="*/ 113 h 121"/>
              <a:gd name="T26" fmla="*/ 95 w 138"/>
              <a:gd name="T27" fmla="*/ 106 h 121"/>
              <a:gd name="T28" fmla="*/ 115 w 138"/>
              <a:gd name="T29" fmla="*/ 34 h 121"/>
              <a:gd name="T30" fmla="*/ 69 w 138"/>
              <a:gd name="T31" fmla="*/ 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8" h="121">
                <a:moveTo>
                  <a:pt x="69" y="121"/>
                </a:moveTo>
                <a:cubicBezTo>
                  <a:pt x="69" y="121"/>
                  <a:pt x="69" y="121"/>
                  <a:pt x="69" y="121"/>
                </a:cubicBezTo>
                <a:cubicBezTo>
                  <a:pt x="47" y="121"/>
                  <a:pt x="27" y="110"/>
                  <a:pt x="16" y="91"/>
                </a:cubicBezTo>
                <a:cubicBezTo>
                  <a:pt x="0" y="62"/>
                  <a:pt x="10" y="25"/>
                  <a:pt x="39" y="8"/>
                </a:cubicBezTo>
                <a:cubicBezTo>
                  <a:pt x="48" y="3"/>
                  <a:pt x="58" y="0"/>
                  <a:pt x="69" y="0"/>
                </a:cubicBezTo>
                <a:cubicBezTo>
                  <a:pt x="91" y="0"/>
                  <a:pt x="111" y="12"/>
                  <a:pt x="122" y="30"/>
                </a:cubicBezTo>
                <a:cubicBezTo>
                  <a:pt x="138" y="59"/>
                  <a:pt x="128" y="97"/>
                  <a:pt x="99" y="113"/>
                </a:cubicBezTo>
                <a:cubicBezTo>
                  <a:pt x="90" y="119"/>
                  <a:pt x="80" y="121"/>
                  <a:pt x="69" y="121"/>
                </a:cubicBezTo>
                <a:close/>
                <a:moveTo>
                  <a:pt x="69" y="8"/>
                </a:moveTo>
                <a:cubicBezTo>
                  <a:pt x="60" y="8"/>
                  <a:pt x="51" y="10"/>
                  <a:pt x="43" y="15"/>
                </a:cubicBezTo>
                <a:cubicBezTo>
                  <a:pt x="17" y="30"/>
                  <a:pt x="9" y="62"/>
                  <a:pt x="23" y="87"/>
                </a:cubicBezTo>
                <a:cubicBezTo>
                  <a:pt x="33" y="103"/>
                  <a:pt x="50" y="113"/>
                  <a:pt x="69" y="113"/>
                </a:cubicBezTo>
                <a:cubicBezTo>
                  <a:pt x="69" y="113"/>
                  <a:pt x="69" y="113"/>
                  <a:pt x="69" y="113"/>
                </a:cubicBezTo>
                <a:cubicBezTo>
                  <a:pt x="78" y="113"/>
                  <a:pt x="87" y="111"/>
                  <a:pt x="95" y="106"/>
                </a:cubicBezTo>
                <a:cubicBezTo>
                  <a:pt x="120" y="92"/>
                  <a:pt x="129" y="60"/>
                  <a:pt x="115" y="34"/>
                </a:cubicBezTo>
                <a:cubicBezTo>
                  <a:pt x="105" y="18"/>
                  <a:pt x="88" y="8"/>
                  <a:pt x="69" y="8"/>
                </a:cubicBezTo>
                <a:close/>
              </a:path>
            </a:pathLst>
          </a:custGeom>
          <a:solidFill>
            <a:srgbClr val="FF0000"/>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0" spc="-23">
              <a:solidFill>
                <a:prstClr val="black"/>
              </a:solidFill>
              <a:latin typeface="Poppins" panose="02000000000000000000" pitchFamily="2" charset="0"/>
              <a:cs typeface="Poppins" panose="02000000000000000000" pitchFamily="2" charset="0"/>
            </a:endParaRPr>
          </a:p>
        </p:txBody>
      </p:sp>
      <p:sp>
        <p:nvSpPr>
          <p:cNvPr id="84" name="Freeform 1155">
            <a:extLst>
              <a:ext uri="{FF2B5EF4-FFF2-40B4-BE49-F238E27FC236}">
                <a16:creationId xmlns:a16="http://schemas.microsoft.com/office/drawing/2014/main" xmlns="" id="{534801FF-9899-4936-B6BE-234A425FB56C}"/>
              </a:ext>
            </a:extLst>
          </p:cNvPr>
          <p:cNvSpPr>
            <a:spLocks/>
          </p:cNvSpPr>
          <p:nvPr/>
        </p:nvSpPr>
        <p:spPr bwMode="auto">
          <a:xfrm>
            <a:off x="622697" y="2336007"/>
            <a:ext cx="309563" cy="307181"/>
          </a:xfrm>
          <a:custGeom>
            <a:avLst/>
            <a:gdLst>
              <a:gd name="T0" fmla="*/ 114 w 130"/>
              <a:gd name="T1" fmla="*/ 93 h 129"/>
              <a:gd name="T2" fmla="*/ 93 w 130"/>
              <a:gd name="T3" fmla="*/ 15 h 129"/>
              <a:gd name="T4" fmla="*/ 16 w 130"/>
              <a:gd name="T5" fmla="*/ 36 h 129"/>
              <a:gd name="T6" fmla="*/ 37 w 130"/>
              <a:gd name="T7" fmla="*/ 114 h 129"/>
              <a:gd name="T8" fmla="*/ 114 w 130"/>
              <a:gd name="T9" fmla="*/ 93 h 129"/>
            </a:gdLst>
            <a:ahLst/>
            <a:cxnLst>
              <a:cxn ang="0">
                <a:pos x="T0" y="T1"/>
              </a:cxn>
              <a:cxn ang="0">
                <a:pos x="T2" y="T3"/>
              </a:cxn>
              <a:cxn ang="0">
                <a:pos x="T4" y="T5"/>
              </a:cxn>
              <a:cxn ang="0">
                <a:pos x="T6" y="T7"/>
              </a:cxn>
              <a:cxn ang="0">
                <a:pos x="T8" y="T9"/>
              </a:cxn>
            </a:cxnLst>
            <a:rect l="0" t="0" r="r" b="b"/>
            <a:pathLst>
              <a:path w="130" h="129">
                <a:moveTo>
                  <a:pt x="114" y="93"/>
                </a:moveTo>
                <a:cubicBezTo>
                  <a:pt x="130" y="66"/>
                  <a:pt x="120" y="31"/>
                  <a:pt x="93" y="15"/>
                </a:cubicBezTo>
                <a:cubicBezTo>
                  <a:pt x="66" y="0"/>
                  <a:pt x="32" y="9"/>
                  <a:pt x="16" y="36"/>
                </a:cubicBezTo>
                <a:cubicBezTo>
                  <a:pt x="0" y="63"/>
                  <a:pt x="10" y="98"/>
                  <a:pt x="37" y="114"/>
                </a:cubicBezTo>
                <a:cubicBezTo>
                  <a:pt x="64" y="129"/>
                  <a:pt x="98" y="120"/>
                  <a:pt x="114" y="93"/>
                </a:cubicBezTo>
                <a:close/>
              </a:path>
            </a:pathLst>
          </a:custGeom>
          <a:solidFill>
            <a:srgbClr val="007749"/>
          </a:solidFill>
          <a:ln>
            <a:noFill/>
          </a:ln>
        </p:spPr>
        <p:txBody>
          <a:bodyPr vert="horz" wrap="square" lIns="68580" tIns="34290" rIns="68580" bIns="34290" numCol="1" anchor="t" anchorCtr="0" compatLnSpc="1">
            <a:prstTxWarp prst="textNoShape">
              <a:avLst/>
            </a:prstTxWarp>
          </a:bodyPr>
          <a:lstStyle/>
          <a:p>
            <a:pPr algn="ctr" defTabSz="685800">
              <a:defRPr/>
            </a:pPr>
            <a:r>
              <a:rPr lang="en-US" sz="1350" b="1" kern="0" spc="-23" dirty="0">
                <a:solidFill>
                  <a:schemeClr val="bg1"/>
                </a:solidFill>
                <a:effectLst>
                  <a:outerShdw blurRad="38100" dist="38100" dir="2700000" algn="tl">
                    <a:srgbClr val="000000">
                      <a:alpha val="43137"/>
                    </a:srgbClr>
                  </a:outerShdw>
                </a:effectLst>
                <a:latin typeface="Poppins" panose="02000000000000000000" pitchFamily="2" charset="0"/>
                <a:cs typeface="Poppins" panose="02000000000000000000" pitchFamily="2" charset="0"/>
              </a:rPr>
              <a:t>G</a:t>
            </a:r>
          </a:p>
        </p:txBody>
      </p:sp>
      <p:sp>
        <p:nvSpPr>
          <p:cNvPr id="85" name="Freeform 1156">
            <a:extLst>
              <a:ext uri="{FF2B5EF4-FFF2-40B4-BE49-F238E27FC236}">
                <a16:creationId xmlns:a16="http://schemas.microsoft.com/office/drawing/2014/main" xmlns="" id="{35EC3BB8-012D-459F-90FA-50D278DC928D}"/>
              </a:ext>
            </a:extLst>
          </p:cNvPr>
          <p:cNvSpPr>
            <a:spLocks noEditPoints="1"/>
          </p:cNvSpPr>
          <p:nvPr/>
        </p:nvSpPr>
        <p:spPr bwMode="auto">
          <a:xfrm>
            <a:off x="627460" y="2345532"/>
            <a:ext cx="300038" cy="288131"/>
          </a:xfrm>
          <a:custGeom>
            <a:avLst/>
            <a:gdLst>
              <a:gd name="T0" fmla="*/ 63 w 126"/>
              <a:gd name="T1" fmla="*/ 121 h 121"/>
              <a:gd name="T2" fmla="*/ 63 w 126"/>
              <a:gd name="T3" fmla="*/ 121 h 121"/>
              <a:gd name="T4" fmla="*/ 33 w 126"/>
              <a:gd name="T5" fmla="*/ 113 h 121"/>
              <a:gd name="T6" fmla="*/ 4 w 126"/>
              <a:gd name="T7" fmla="*/ 76 h 121"/>
              <a:gd name="T8" fmla="*/ 10 w 126"/>
              <a:gd name="T9" fmla="*/ 30 h 121"/>
              <a:gd name="T10" fmla="*/ 63 w 126"/>
              <a:gd name="T11" fmla="*/ 0 h 121"/>
              <a:gd name="T12" fmla="*/ 93 w 126"/>
              <a:gd name="T13" fmla="*/ 8 h 121"/>
              <a:gd name="T14" fmla="*/ 122 w 126"/>
              <a:gd name="T15" fmla="*/ 45 h 121"/>
              <a:gd name="T16" fmla="*/ 116 w 126"/>
              <a:gd name="T17" fmla="*/ 91 h 121"/>
              <a:gd name="T18" fmla="*/ 63 w 126"/>
              <a:gd name="T19" fmla="*/ 121 h 121"/>
              <a:gd name="T20" fmla="*/ 63 w 126"/>
              <a:gd name="T21" fmla="*/ 8 h 121"/>
              <a:gd name="T22" fmla="*/ 17 w 126"/>
              <a:gd name="T23" fmla="*/ 34 h 121"/>
              <a:gd name="T24" fmla="*/ 12 w 126"/>
              <a:gd name="T25" fmla="*/ 74 h 121"/>
              <a:gd name="T26" fmla="*/ 37 w 126"/>
              <a:gd name="T27" fmla="*/ 106 h 121"/>
              <a:gd name="T28" fmla="*/ 63 w 126"/>
              <a:gd name="T29" fmla="*/ 113 h 121"/>
              <a:gd name="T30" fmla="*/ 109 w 126"/>
              <a:gd name="T31" fmla="*/ 87 h 121"/>
              <a:gd name="T32" fmla="*/ 114 w 126"/>
              <a:gd name="T33" fmla="*/ 47 h 121"/>
              <a:gd name="T34" fmla="*/ 89 w 126"/>
              <a:gd name="T35" fmla="*/ 15 h 121"/>
              <a:gd name="T36" fmla="*/ 63 w 126"/>
              <a:gd name="T37" fmla="*/ 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6" h="121">
                <a:moveTo>
                  <a:pt x="63" y="121"/>
                </a:moveTo>
                <a:cubicBezTo>
                  <a:pt x="63" y="121"/>
                  <a:pt x="63" y="121"/>
                  <a:pt x="63" y="121"/>
                </a:cubicBezTo>
                <a:cubicBezTo>
                  <a:pt x="52" y="121"/>
                  <a:pt x="42" y="118"/>
                  <a:pt x="33" y="113"/>
                </a:cubicBezTo>
                <a:cubicBezTo>
                  <a:pt x="19" y="105"/>
                  <a:pt x="9" y="92"/>
                  <a:pt x="4" y="76"/>
                </a:cubicBezTo>
                <a:cubicBezTo>
                  <a:pt x="0" y="61"/>
                  <a:pt x="2" y="44"/>
                  <a:pt x="10" y="30"/>
                </a:cubicBezTo>
                <a:cubicBezTo>
                  <a:pt x="21" y="11"/>
                  <a:pt x="41" y="0"/>
                  <a:pt x="63" y="0"/>
                </a:cubicBezTo>
                <a:cubicBezTo>
                  <a:pt x="74" y="0"/>
                  <a:pt x="84" y="3"/>
                  <a:pt x="93" y="8"/>
                </a:cubicBezTo>
                <a:cubicBezTo>
                  <a:pt x="107" y="16"/>
                  <a:pt x="117" y="29"/>
                  <a:pt x="122" y="45"/>
                </a:cubicBezTo>
                <a:cubicBezTo>
                  <a:pt x="126" y="60"/>
                  <a:pt x="124" y="77"/>
                  <a:pt x="116" y="91"/>
                </a:cubicBezTo>
                <a:cubicBezTo>
                  <a:pt x="105" y="110"/>
                  <a:pt x="85" y="121"/>
                  <a:pt x="63" y="121"/>
                </a:cubicBezTo>
                <a:close/>
                <a:moveTo>
                  <a:pt x="63" y="8"/>
                </a:moveTo>
                <a:cubicBezTo>
                  <a:pt x="44" y="8"/>
                  <a:pt x="27" y="18"/>
                  <a:pt x="17" y="34"/>
                </a:cubicBezTo>
                <a:cubicBezTo>
                  <a:pt x="10" y="46"/>
                  <a:pt x="8" y="61"/>
                  <a:pt x="12" y="74"/>
                </a:cubicBezTo>
                <a:cubicBezTo>
                  <a:pt x="16" y="88"/>
                  <a:pt x="24" y="99"/>
                  <a:pt x="37" y="106"/>
                </a:cubicBezTo>
                <a:cubicBezTo>
                  <a:pt x="45" y="111"/>
                  <a:pt x="54" y="113"/>
                  <a:pt x="63" y="113"/>
                </a:cubicBezTo>
                <a:cubicBezTo>
                  <a:pt x="82" y="113"/>
                  <a:pt x="99" y="103"/>
                  <a:pt x="109" y="87"/>
                </a:cubicBezTo>
                <a:cubicBezTo>
                  <a:pt x="116" y="75"/>
                  <a:pt x="118" y="60"/>
                  <a:pt x="114" y="47"/>
                </a:cubicBezTo>
                <a:cubicBezTo>
                  <a:pt x="110" y="33"/>
                  <a:pt x="102" y="22"/>
                  <a:pt x="89" y="15"/>
                </a:cubicBezTo>
                <a:cubicBezTo>
                  <a:pt x="81" y="10"/>
                  <a:pt x="72" y="8"/>
                  <a:pt x="63" y="8"/>
                </a:cubicBezTo>
                <a:close/>
              </a:path>
            </a:pathLst>
          </a:custGeom>
          <a:solidFill>
            <a:srgbClr val="007749"/>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0" spc="-23">
              <a:solidFill>
                <a:prstClr val="black"/>
              </a:solidFill>
              <a:latin typeface="Poppins" panose="02000000000000000000" pitchFamily="2" charset="0"/>
              <a:cs typeface="Poppins" panose="02000000000000000000" pitchFamily="2" charset="0"/>
            </a:endParaRPr>
          </a:p>
        </p:txBody>
      </p:sp>
      <p:sp>
        <p:nvSpPr>
          <p:cNvPr id="86" name="Freeform 1157">
            <a:extLst>
              <a:ext uri="{FF2B5EF4-FFF2-40B4-BE49-F238E27FC236}">
                <a16:creationId xmlns:a16="http://schemas.microsoft.com/office/drawing/2014/main" xmlns="" id="{D5689099-F321-4ACF-881A-0E8103587EE1}"/>
              </a:ext>
            </a:extLst>
          </p:cNvPr>
          <p:cNvSpPr>
            <a:spLocks/>
          </p:cNvSpPr>
          <p:nvPr/>
        </p:nvSpPr>
        <p:spPr bwMode="auto">
          <a:xfrm>
            <a:off x="1191817" y="2902744"/>
            <a:ext cx="307181" cy="309563"/>
          </a:xfrm>
          <a:custGeom>
            <a:avLst/>
            <a:gdLst>
              <a:gd name="T0" fmla="*/ 93 w 129"/>
              <a:gd name="T1" fmla="*/ 114 h 130"/>
              <a:gd name="T2" fmla="*/ 114 w 129"/>
              <a:gd name="T3" fmla="*/ 37 h 130"/>
              <a:gd name="T4" fmla="*/ 36 w 129"/>
              <a:gd name="T5" fmla="*/ 16 h 130"/>
              <a:gd name="T6" fmla="*/ 16 w 129"/>
              <a:gd name="T7" fmla="*/ 93 h 130"/>
              <a:gd name="T8" fmla="*/ 93 w 129"/>
              <a:gd name="T9" fmla="*/ 114 h 130"/>
            </a:gdLst>
            <a:ahLst/>
            <a:cxnLst>
              <a:cxn ang="0">
                <a:pos x="T0" y="T1"/>
              </a:cxn>
              <a:cxn ang="0">
                <a:pos x="T2" y="T3"/>
              </a:cxn>
              <a:cxn ang="0">
                <a:pos x="T4" y="T5"/>
              </a:cxn>
              <a:cxn ang="0">
                <a:pos x="T6" y="T7"/>
              </a:cxn>
              <a:cxn ang="0">
                <a:pos x="T8" y="T9"/>
              </a:cxn>
            </a:cxnLst>
            <a:rect l="0" t="0" r="r" b="b"/>
            <a:pathLst>
              <a:path w="129" h="130">
                <a:moveTo>
                  <a:pt x="93" y="114"/>
                </a:moveTo>
                <a:cubicBezTo>
                  <a:pt x="120" y="99"/>
                  <a:pt x="129" y="64"/>
                  <a:pt x="114" y="37"/>
                </a:cubicBezTo>
                <a:cubicBezTo>
                  <a:pt x="98" y="10"/>
                  <a:pt x="63" y="0"/>
                  <a:pt x="36" y="16"/>
                </a:cubicBezTo>
                <a:cubicBezTo>
                  <a:pt x="9" y="32"/>
                  <a:pt x="0" y="66"/>
                  <a:pt x="16" y="93"/>
                </a:cubicBezTo>
                <a:cubicBezTo>
                  <a:pt x="31" y="121"/>
                  <a:pt x="66" y="130"/>
                  <a:pt x="93" y="114"/>
                </a:cubicBezTo>
                <a:close/>
              </a:path>
            </a:pathLst>
          </a:custGeom>
          <a:solidFill>
            <a:srgbClr val="007749"/>
          </a:solidFill>
          <a:ln>
            <a:noFill/>
          </a:ln>
        </p:spPr>
        <p:txBody>
          <a:bodyPr vert="horz" wrap="square" lIns="68580" tIns="34290" rIns="68580" bIns="34290" numCol="1" anchor="t" anchorCtr="0" compatLnSpc="1">
            <a:prstTxWarp prst="textNoShape">
              <a:avLst/>
            </a:prstTxWarp>
          </a:bodyPr>
          <a:lstStyle/>
          <a:p>
            <a:pPr algn="ctr" defTabSz="685800">
              <a:defRPr/>
            </a:pPr>
            <a:r>
              <a:rPr lang="en-US" sz="1350" b="1" kern="0" spc="-23" dirty="0">
                <a:solidFill>
                  <a:schemeClr val="bg1"/>
                </a:solidFill>
                <a:effectLst>
                  <a:outerShdw blurRad="38100" dist="38100" dir="2700000" algn="tl">
                    <a:srgbClr val="000000">
                      <a:alpha val="43137"/>
                    </a:srgbClr>
                  </a:outerShdw>
                </a:effectLst>
                <a:latin typeface="Poppins" panose="02000000000000000000" pitchFamily="2" charset="0"/>
                <a:cs typeface="Poppins" panose="02000000000000000000" pitchFamily="2" charset="0"/>
              </a:rPr>
              <a:t>G</a:t>
            </a:r>
          </a:p>
        </p:txBody>
      </p:sp>
      <p:sp>
        <p:nvSpPr>
          <p:cNvPr id="87" name="Freeform 1158">
            <a:extLst>
              <a:ext uri="{FF2B5EF4-FFF2-40B4-BE49-F238E27FC236}">
                <a16:creationId xmlns:a16="http://schemas.microsoft.com/office/drawing/2014/main" xmlns="" id="{B8F93975-2942-4A51-9BFB-562F1D8F11A9}"/>
              </a:ext>
            </a:extLst>
          </p:cNvPr>
          <p:cNvSpPr>
            <a:spLocks noEditPoints="1"/>
          </p:cNvSpPr>
          <p:nvPr/>
        </p:nvSpPr>
        <p:spPr bwMode="auto">
          <a:xfrm>
            <a:off x="1196579" y="2912269"/>
            <a:ext cx="314325" cy="290513"/>
          </a:xfrm>
          <a:custGeom>
            <a:avLst/>
            <a:gdLst>
              <a:gd name="T0" fmla="*/ 63 w 132"/>
              <a:gd name="T1" fmla="*/ 122 h 122"/>
              <a:gd name="T2" fmla="*/ 63 w 132"/>
              <a:gd name="T3" fmla="*/ 122 h 122"/>
              <a:gd name="T4" fmla="*/ 10 w 132"/>
              <a:gd name="T5" fmla="*/ 91 h 122"/>
              <a:gd name="T6" fmla="*/ 4 w 132"/>
              <a:gd name="T7" fmla="*/ 45 h 122"/>
              <a:gd name="T8" fmla="*/ 32 w 132"/>
              <a:gd name="T9" fmla="*/ 9 h 122"/>
              <a:gd name="T10" fmla="*/ 63 w 132"/>
              <a:gd name="T11" fmla="*/ 0 h 122"/>
              <a:gd name="T12" fmla="*/ 115 w 132"/>
              <a:gd name="T13" fmla="*/ 31 h 122"/>
              <a:gd name="T14" fmla="*/ 93 w 132"/>
              <a:gd name="T15" fmla="*/ 114 h 122"/>
              <a:gd name="T16" fmla="*/ 63 w 132"/>
              <a:gd name="T17" fmla="*/ 122 h 122"/>
              <a:gd name="T18" fmla="*/ 63 w 132"/>
              <a:gd name="T19" fmla="*/ 8 h 122"/>
              <a:gd name="T20" fmla="*/ 36 w 132"/>
              <a:gd name="T21" fmla="*/ 15 h 122"/>
              <a:gd name="T22" fmla="*/ 12 w 132"/>
              <a:gd name="T23" fmla="*/ 47 h 122"/>
              <a:gd name="T24" fmla="*/ 17 w 132"/>
              <a:gd name="T25" fmla="*/ 87 h 122"/>
              <a:gd name="T26" fmla="*/ 63 w 132"/>
              <a:gd name="T27" fmla="*/ 114 h 122"/>
              <a:gd name="T28" fmla="*/ 63 w 132"/>
              <a:gd name="T29" fmla="*/ 114 h 122"/>
              <a:gd name="T30" fmla="*/ 89 w 132"/>
              <a:gd name="T31" fmla="*/ 107 h 122"/>
              <a:gd name="T32" fmla="*/ 108 w 132"/>
              <a:gd name="T33" fmla="*/ 35 h 122"/>
              <a:gd name="T34" fmla="*/ 63 w 132"/>
              <a:gd name="T35" fmla="*/ 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22">
                <a:moveTo>
                  <a:pt x="63" y="122"/>
                </a:moveTo>
                <a:cubicBezTo>
                  <a:pt x="63" y="122"/>
                  <a:pt x="63" y="122"/>
                  <a:pt x="63" y="122"/>
                </a:cubicBezTo>
                <a:cubicBezTo>
                  <a:pt x="41" y="122"/>
                  <a:pt x="21" y="110"/>
                  <a:pt x="10" y="91"/>
                </a:cubicBezTo>
                <a:cubicBezTo>
                  <a:pt x="2" y="77"/>
                  <a:pt x="0" y="61"/>
                  <a:pt x="4" y="45"/>
                </a:cubicBezTo>
                <a:cubicBezTo>
                  <a:pt x="8" y="30"/>
                  <a:pt x="18" y="17"/>
                  <a:pt x="32" y="9"/>
                </a:cubicBezTo>
                <a:cubicBezTo>
                  <a:pt x="42" y="3"/>
                  <a:pt x="52" y="0"/>
                  <a:pt x="63" y="0"/>
                </a:cubicBezTo>
                <a:cubicBezTo>
                  <a:pt x="84" y="0"/>
                  <a:pt x="104" y="12"/>
                  <a:pt x="115" y="31"/>
                </a:cubicBezTo>
                <a:cubicBezTo>
                  <a:pt x="132" y="60"/>
                  <a:pt x="122" y="97"/>
                  <a:pt x="93" y="114"/>
                </a:cubicBezTo>
                <a:cubicBezTo>
                  <a:pt x="84" y="119"/>
                  <a:pt x="73" y="122"/>
                  <a:pt x="63" y="122"/>
                </a:cubicBezTo>
                <a:close/>
                <a:moveTo>
                  <a:pt x="63" y="8"/>
                </a:moveTo>
                <a:cubicBezTo>
                  <a:pt x="53" y="8"/>
                  <a:pt x="44" y="11"/>
                  <a:pt x="36" y="15"/>
                </a:cubicBezTo>
                <a:cubicBezTo>
                  <a:pt x="24" y="23"/>
                  <a:pt x="15" y="34"/>
                  <a:pt x="12" y="47"/>
                </a:cubicBezTo>
                <a:cubicBezTo>
                  <a:pt x="8" y="61"/>
                  <a:pt x="10" y="75"/>
                  <a:pt x="17" y="87"/>
                </a:cubicBezTo>
                <a:cubicBezTo>
                  <a:pt x="26" y="104"/>
                  <a:pt x="44" y="114"/>
                  <a:pt x="63" y="114"/>
                </a:cubicBezTo>
                <a:cubicBezTo>
                  <a:pt x="63" y="114"/>
                  <a:pt x="63" y="114"/>
                  <a:pt x="63" y="114"/>
                </a:cubicBezTo>
                <a:cubicBezTo>
                  <a:pt x="72" y="114"/>
                  <a:pt x="81" y="111"/>
                  <a:pt x="89" y="107"/>
                </a:cubicBezTo>
                <a:cubicBezTo>
                  <a:pt x="114" y="92"/>
                  <a:pt x="123" y="60"/>
                  <a:pt x="108" y="35"/>
                </a:cubicBezTo>
                <a:cubicBezTo>
                  <a:pt x="99" y="19"/>
                  <a:pt x="81" y="8"/>
                  <a:pt x="63" y="8"/>
                </a:cubicBezTo>
                <a:close/>
              </a:path>
            </a:pathLst>
          </a:custGeom>
          <a:solidFill>
            <a:srgbClr val="007749"/>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0" spc="-23">
              <a:solidFill>
                <a:prstClr val="black"/>
              </a:solidFill>
              <a:latin typeface="Poppins" panose="02000000000000000000" pitchFamily="2" charset="0"/>
              <a:cs typeface="Poppins" panose="02000000000000000000" pitchFamily="2" charset="0"/>
            </a:endParaRPr>
          </a:p>
        </p:txBody>
      </p:sp>
      <p:sp>
        <p:nvSpPr>
          <p:cNvPr id="88" name="Oval 1159">
            <a:extLst>
              <a:ext uri="{FF2B5EF4-FFF2-40B4-BE49-F238E27FC236}">
                <a16:creationId xmlns:a16="http://schemas.microsoft.com/office/drawing/2014/main" xmlns="" id="{944A8209-D978-4A51-A031-74F13ECC302A}"/>
              </a:ext>
            </a:extLst>
          </p:cNvPr>
          <p:cNvSpPr>
            <a:spLocks noChangeArrowheads="1"/>
          </p:cNvSpPr>
          <p:nvPr/>
        </p:nvSpPr>
        <p:spPr bwMode="auto">
          <a:xfrm>
            <a:off x="1568054" y="2274094"/>
            <a:ext cx="429816" cy="431006"/>
          </a:xfrm>
          <a:prstGeom prst="ellipse">
            <a:avLst/>
          </a:prstGeom>
          <a:solidFill>
            <a:srgbClr val="5B9BD5"/>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0" spc="-23">
              <a:solidFill>
                <a:prstClr val="black"/>
              </a:solidFill>
              <a:latin typeface="Poppins" panose="02000000000000000000" pitchFamily="2" charset="0"/>
              <a:cs typeface="Poppins" panose="02000000000000000000" pitchFamily="2" charset="0"/>
            </a:endParaRPr>
          </a:p>
        </p:txBody>
      </p:sp>
      <p:sp>
        <p:nvSpPr>
          <p:cNvPr id="89" name="Freeform 1160">
            <a:extLst>
              <a:ext uri="{FF2B5EF4-FFF2-40B4-BE49-F238E27FC236}">
                <a16:creationId xmlns:a16="http://schemas.microsoft.com/office/drawing/2014/main" xmlns="" id="{0A16EEDA-3C33-4C71-83E4-38F7462115A1}"/>
              </a:ext>
            </a:extLst>
          </p:cNvPr>
          <p:cNvSpPr>
            <a:spLocks noEditPoints="1"/>
          </p:cNvSpPr>
          <p:nvPr/>
        </p:nvSpPr>
        <p:spPr bwMode="auto">
          <a:xfrm>
            <a:off x="1691879" y="2359819"/>
            <a:ext cx="184547" cy="269081"/>
          </a:xfrm>
          <a:custGeom>
            <a:avLst/>
            <a:gdLst>
              <a:gd name="T0" fmla="*/ 22 w 78"/>
              <a:gd name="T1" fmla="*/ 98 h 113"/>
              <a:gd name="T2" fmla="*/ 23 w 78"/>
              <a:gd name="T3" fmla="*/ 104 h 113"/>
              <a:gd name="T4" fmla="*/ 28 w 78"/>
              <a:gd name="T5" fmla="*/ 107 h 113"/>
              <a:gd name="T6" fmla="*/ 29 w 78"/>
              <a:gd name="T7" fmla="*/ 110 h 113"/>
              <a:gd name="T8" fmla="*/ 39 w 78"/>
              <a:gd name="T9" fmla="*/ 113 h 113"/>
              <a:gd name="T10" fmla="*/ 48 w 78"/>
              <a:gd name="T11" fmla="*/ 110 h 113"/>
              <a:gd name="T12" fmla="*/ 49 w 78"/>
              <a:gd name="T13" fmla="*/ 107 h 113"/>
              <a:gd name="T14" fmla="*/ 54 w 78"/>
              <a:gd name="T15" fmla="*/ 104 h 113"/>
              <a:gd name="T16" fmla="*/ 55 w 78"/>
              <a:gd name="T17" fmla="*/ 98 h 113"/>
              <a:gd name="T18" fmla="*/ 39 w 78"/>
              <a:gd name="T19" fmla="*/ 100 h 113"/>
              <a:gd name="T20" fmla="*/ 22 w 78"/>
              <a:gd name="T21" fmla="*/ 98 h 113"/>
              <a:gd name="T22" fmla="*/ 21 w 78"/>
              <a:gd name="T23" fmla="*/ 87 h 113"/>
              <a:gd name="T24" fmla="*/ 21 w 78"/>
              <a:gd name="T25" fmla="*/ 92 h 113"/>
              <a:gd name="T26" fmla="*/ 39 w 78"/>
              <a:gd name="T27" fmla="*/ 96 h 113"/>
              <a:gd name="T28" fmla="*/ 56 w 78"/>
              <a:gd name="T29" fmla="*/ 93 h 113"/>
              <a:gd name="T30" fmla="*/ 57 w 78"/>
              <a:gd name="T31" fmla="*/ 87 h 113"/>
              <a:gd name="T32" fmla="*/ 39 w 78"/>
              <a:gd name="T33" fmla="*/ 90 h 113"/>
              <a:gd name="T34" fmla="*/ 21 w 78"/>
              <a:gd name="T35" fmla="*/ 87 h 113"/>
              <a:gd name="T36" fmla="*/ 47 w 78"/>
              <a:gd name="T37" fmla="*/ 53 h 113"/>
              <a:gd name="T38" fmla="*/ 39 w 78"/>
              <a:gd name="T39" fmla="*/ 37 h 113"/>
              <a:gd name="T40" fmla="*/ 30 w 78"/>
              <a:gd name="T41" fmla="*/ 53 h 113"/>
              <a:gd name="T42" fmla="*/ 26 w 78"/>
              <a:gd name="T43" fmla="*/ 45 h 113"/>
              <a:gd name="T44" fmla="*/ 21 w 78"/>
              <a:gd name="T45" fmla="*/ 48 h 113"/>
              <a:gd name="T46" fmla="*/ 30 w 78"/>
              <a:gd name="T47" fmla="*/ 66 h 113"/>
              <a:gd name="T48" fmla="*/ 39 w 78"/>
              <a:gd name="T49" fmla="*/ 50 h 113"/>
              <a:gd name="T50" fmla="*/ 48 w 78"/>
              <a:gd name="T51" fmla="*/ 66 h 113"/>
              <a:gd name="T52" fmla="*/ 56 w 78"/>
              <a:gd name="T53" fmla="*/ 48 h 113"/>
              <a:gd name="T54" fmla="*/ 51 w 78"/>
              <a:gd name="T55" fmla="*/ 45 h 113"/>
              <a:gd name="T56" fmla="*/ 47 w 78"/>
              <a:gd name="T57" fmla="*/ 53 h 113"/>
              <a:gd name="T58" fmla="*/ 39 w 78"/>
              <a:gd name="T59" fmla="*/ 0 h 113"/>
              <a:gd name="T60" fmla="*/ 0 w 78"/>
              <a:gd name="T61" fmla="*/ 39 h 113"/>
              <a:gd name="T62" fmla="*/ 18 w 78"/>
              <a:gd name="T63" fmla="*/ 72 h 113"/>
              <a:gd name="T64" fmla="*/ 20 w 78"/>
              <a:gd name="T65" fmla="*/ 82 h 113"/>
              <a:gd name="T66" fmla="*/ 39 w 78"/>
              <a:gd name="T67" fmla="*/ 85 h 113"/>
              <a:gd name="T68" fmla="*/ 57 w 78"/>
              <a:gd name="T69" fmla="*/ 82 h 113"/>
              <a:gd name="T70" fmla="*/ 59 w 78"/>
              <a:gd name="T71" fmla="*/ 72 h 113"/>
              <a:gd name="T72" fmla="*/ 78 w 78"/>
              <a:gd name="T73" fmla="*/ 39 h 113"/>
              <a:gd name="T74" fmla="*/ 39 w 78"/>
              <a:gd name="T75" fmla="*/ 0 h 113"/>
              <a:gd name="T76" fmla="*/ 53 w 78"/>
              <a:gd name="T77" fmla="*/ 67 h 113"/>
              <a:gd name="T78" fmla="*/ 52 w 78"/>
              <a:gd name="T79" fmla="*/ 76 h 113"/>
              <a:gd name="T80" fmla="*/ 39 w 78"/>
              <a:gd name="T81" fmla="*/ 78 h 113"/>
              <a:gd name="T82" fmla="*/ 25 w 78"/>
              <a:gd name="T83" fmla="*/ 76 h 113"/>
              <a:gd name="T84" fmla="*/ 24 w 78"/>
              <a:gd name="T85" fmla="*/ 67 h 113"/>
              <a:gd name="T86" fmla="*/ 7 w 78"/>
              <a:gd name="T87" fmla="*/ 39 h 113"/>
              <a:gd name="T88" fmla="*/ 39 w 78"/>
              <a:gd name="T89" fmla="*/ 6 h 113"/>
              <a:gd name="T90" fmla="*/ 71 w 78"/>
              <a:gd name="T91" fmla="*/ 39 h 113"/>
              <a:gd name="T92" fmla="*/ 53 w 78"/>
              <a:gd name="T93" fmla="*/ 67 h 113"/>
              <a:gd name="T94" fmla="*/ 39 w 78"/>
              <a:gd name="T95" fmla="*/ 16 h 113"/>
              <a:gd name="T96" fmla="*/ 41 w 78"/>
              <a:gd name="T97" fmla="*/ 14 h 113"/>
              <a:gd name="T98" fmla="*/ 39 w 78"/>
              <a:gd name="T99" fmla="*/ 11 h 113"/>
              <a:gd name="T100" fmla="*/ 12 w 78"/>
              <a:gd name="T101" fmla="*/ 39 h 113"/>
              <a:gd name="T102" fmla="*/ 14 w 78"/>
              <a:gd name="T103" fmla="*/ 41 h 113"/>
              <a:gd name="T104" fmla="*/ 16 w 78"/>
              <a:gd name="T105" fmla="*/ 39 h 113"/>
              <a:gd name="T106" fmla="*/ 39 w 78"/>
              <a:gd name="T107" fmla="*/ 1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8" h="113">
                <a:moveTo>
                  <a:pt x="22" y="98"/>
                </a:moveTo>
                <a:cubicBezTo>
                  <a:pt x="23" y="104"/>
                  <a:pt x="23" y="104"/>
                  <a:pt x="23" y="104"/>
                </a:cubicBezTo>
                <a:cubicBezTo>
                  <a:pt x="23" y="104"/>
                  <a:pt x="24" y="105"/>
                  <a:pt x="28" y="107"/>
                </a:cubicBezTo>
                <a:cubicBezTo>
                  <a:pt x="29" y="110"/>
                  <a:pt x="29" y="110"/>
                  <a:pt x="29" y="110"/>
                </a:cubicBezTo>
                <a:cubicBezTo>
                  <a:pt x="29" y="110"/>
                  <a:pt x="31" y="113"/>
                  <a:pt x="39" y="113"/>
                </a:cubicBezTo>
                <a:cubicBezTo>
                  <a:pt x="46" y="113"/>
                  <a:pt x="48" y="110"/>
                  <a:pt x="48" y="110"/>
                </a:cubicBezTo>
                <a:cubicBezTo>
                  <a:pt x="49" y="107"/>
                  <a:pt x="49" y="107"/>
                  <a:pt x="49" y="107"/>
                </a:cubicBezTo>
                <a:cubicBezTo>
                  <a:pt x="53" y="105"/>
                  <a:pt x="54" y="104"/>
                  <a:pt x="54" y="104"/>
                </a:cubicBezTo>
                <a:cubicBezTo>
                  <a:pt x="55" y="98"/>
                  <a:pt x="55" y="98"/>
                  <a:pt x="55" y="98"/>
                </a:cubicBezTo>
                <a:cubicBezTo>
                  <a:pt x="50" y="99"/>
                  <a:pt x="44" y="100"/>
                  <a:pt x="39" y="100"/>
                </a:cubicBezTo>
                <a:cubicBezTo>
                  <a:pt x="33" y="100"/>
                  <a:pt x="27" y="99"/>
                  <a:pt x="22" y="98"/>
                </a:cubicBezTo>
                <a:close/>
                <a:moveTo>
                  <a:pt x="21" y="87"/>
                </a:moveTo>
                <a:cubicBezTo>
                  <a:pt x="21" y="92"/>
                  <a:pt x="21" y="92"/>
                  <a:pt x="21" y="92"/>
                </a:cubicBezTo>
                <a:cubicBezTo>
                  <a:pt x="27" y="95"/>
                  <a:pt x="32" y="96"/>
                  <a:pt x="39" y="96"/>
                </a:cubicBezTo>
                <a:cubicBezTo>
                  <a:pt x="45" y="96"/>
                  <a:pt x="51" y="95"/>
                  <a:pt x="56" y="93"/>
                </a:cubicBezTo>
                <a:cubicBezTo>
                  <a:pt x="57" y="87"/>
                  <a:pt x="57" y="87"/>
                  <a:pt x="57" y="87"/>
                </a:cubicBezTo>
                <a:cubicBezTo>
                  <a:pt x="51" y="89"/>
                  <a:pt x="45" y="90"/>
                  <a:pt x="39" y="90"/>
                </a:cubicBezTo>
                <a:cubicBezTo>
                  <a:pt x="32" y="90"/>
                  <a:pt x="26" y="89"/>
                  <a:pt x="21" y="87"/>
                </a:cubicBezTo>
                <a:close/>
                <a:moveTo>
                  <a:pt x="47" y="53"/>
                </a:moveTo>
                <a:cubicBezTo>
                  <a:pt x="39" y="37"/>
                  <a:pt x="39" y="37"/>
                  <a:pt x="39" y="37"/>
                </a:cubicBezTo>
                <a:cubicBezTo>
                  <a:pt x="30" y="53"/>
                  <a:pt x="30" y="53"/>
                  <a:pt x="30" y="53"/>
                </a:cubicBezTo>
                <a:cubicBezTo>
                  <a:pt x="26" y="45"/>
                  <a:pt x="26" y="45"/>
                  <a:pt x="26" y="45"/>
                </a:cubicBezTo>
                <a:cubicBezTo>
                  <a:pt x="21" y="48"/>
                  <a:pt x="21" y="48"/>
                  <a:pt x="21" y="48"/>
                </a:cubicBezTo>
                <a:cubicBezTo>
                  <a:pt x="30" y="66"/>
                  <a:pt x="30" y="66"/>
                  <a:pt x="30" y="66"/>
                </a:cubicBezTo>
                <a:cubicBezTo>
                  <a:pt x="39" y="50"/>
                  <a:pt x="39" y="50"/>
                  <a:pt x="39" y="50"/>
                </a:cubicBezTo>
                <a:cubicBezTo>
                  <a:pt x="48" y="66"/>
                  <a:pt x="48" y="66"/>
                  <a:pt x="48" y="66"/>
                </a:cubicBezTo>
                <a:cubicBezTo>
                  <a:pt x="56" y="48"/>
                  <a:pt x="56" y="48"/>
                  <a:pt x="56" y="48"/>
                </a:cubicBezTo>
                <a:cubicBezTo>
                  <a:pt x="51" y="45"/>
                  <a:pt x="51" y="45"/>
                  <a:pt x="51" y="45"/>
                </a:cubicBezTo>
                <a:lnTo>
                  <a:pt x="47" y="53"/>
                </a:lnTo>
                <a:close/>
                <a:moveTo>
                  <a:pt x="39" y="0"/>
                </a:moveTo>
                <a:cubicBezTo>
                  <a:pt x="17" y="0"/>
                  <a:pt x="0" y="17"/>
                  <a:pt x="0" y="39"/>
                </a:cubicBezTo>
                <a:cubicBezTo>
                  <a:pt x="0" y="53"/>
                  <a:pt x="7" y="65"/>
                  <a:pt x="18" y="72"/>
                </a:cubicBezTo>
                <a:cubicBezTo>
                  <a:pt x="20" y="82"/>
                  <a:pt x="20" y="82"/>
                  <a:pt x="20" y="82"/>
                </a:cubicBezTo>
                <a:cubicBezTo>
                  <a:pt x="25" y="84"/>
                  <a:pt x="32" y="85"/>
                  <a:pt x="39" y="85"/>
                </a:cubicBezTo>
                <a:cubicBezTo>
                  <a:pt x="45" y="85"/>
                  <a:pt x="52" y="84"/>
                  <a:pt x="57" y="82"/>
                </a:cubicBezTo>
                <a:cubicBezTo>
                  <a:pt x="59" y="72"/>
                  <a:pt x="59" y="72"/>
                  <a:pt x="59" y="72"/>
                </a:cubicBezTo>
                <a:cubicBezTo>
                  <a:pt x="70" y="65"/>
                  <a:pt x="78" y="53"/>
                  <a:pt x="78" y="39"/>
                </a:cubicBezTo>
                <a:cubicBezTo>
                  <a:pt x="78" y="17"/>
                  <a:pt x="60" y="0"/>
                  <a:pt x="39" y="0"/>
                </a:cubicBezTo>
                <a:close/>
                <a:moveTo>
                  <a:pt x="53" y="67"/>
                </a:moveTo>
                <a:cubicBezTo>
                  <a:pt x="52" y="76"/>
                  <a:pt x="52" y="76"/>
                  <a:pt x="52" y="76"/>
                </a:cubicBezTo>
                <a:cubicBezTo>
                  <a:pt x="52" y="76"/>
                  <a:pt x="48" y="78"/>
                  <a:pt x="39" y="78"/>
                </a:cubicBezTo>
                <a:cubicBezTo>
                  <a:pt x="29" y="78"/>
                  <a:pt x="25" y="76"/>
                  <a:pt x="25" y="76"/>
                </a:cubicBezTo>
                <a:cubicBezTo>
                  <a:pt x="24" y="67"/>
                  <a:pt x="24" y="67"/>
                  <a:pt x="24" y="67"/>
                </a:cubicBezTo>
                <a:cubicBezTo>
                  <a:pt x="14" y="62"/>
                  <a:pt x="7" y="51"/>
                  <a:pt x="7" y="39"/>
                </a:cubicBezTo>
                <a:cubicBezTo>
                  <a:pt x="7" y="21"/>
                  <a:pt x="21" y="6"/>
                  <a:pt x="39" y="6"/>
                </a:cubicBezTo>
                <a:cubicBezTo>
                  <a:pt x="56" y="6"/>
                  <a:pt x="71" y="21"/>
                  <a:pt x="71" y="39"/>
                </a:cubicBezTo>
                <a:cubicBezTo>
                  <a:pt x="71" y="51"/>
                  <a:pt x="63" y="62"/>
                  <a:pt x="53" y="67"/>
                </a:cubicBezTo>
                <a:close/>
                <a:moveTo>
                  <a:pt x="39" y="16"/>
                </a:moveTo>
                <a:cubicBezTo>
                  <a:pt x="40" y="16"/>
                  <a:pt x="41" y="15"/>
                  <a:pt x="41" y="14"/>
                </a:cubicBezTo>
                <a:cubicBezTo>
                  <a:pt x="41" y="12"/>
                  <a:pt x="40" y="11"/>
                  <a:pt x="39" y="11"/>
                </a:cubicBezTo>
                <a:cubicBezTo>
                  <a:pt x="24" y="11"/>
                  <a:pt x="12" y="24"/>
                  <a:pt x="12" y="39"/>
                </a:cubicBezTo>
                <a:cubicBezTo>
                  <a:pt x="12" y="40"/>
                  <a:pt x="12" y="41"/>
                  <a:pt x="14" y="41"/>
                </a:cubicBezTo>
                <a:cubicBezTo>
                  <a:pt x="15" y="41"/>
                  <a:pt x="16" y="40"/>
                  <a:pt x="16" y="39"/>
                </a:cubicBezTo>
                <a:cubicBezTo>
                  <a:pt x="16" y="26"/>
                  <a:pt x="26" y="16"/>
                  <a:pt x="39" y="16"/>
                </a:cubicBezTo>
                <a:close/>
              </a:path>
            </a:pathLst>
          </a:custGeom>
          <a:solidFill>
            <a:sysClr val="window" lastClr="FFFFFF"/>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0" spc="-23">
              <a:solidFill>
                <a:prstClr val="black"/>
              </a:solidFill>
              <a:latin typeface="Poppins" panose="02000000000000000000" pitchFamily="2" charset="0"/>
              <a:cs typeface="Poppins" panose="02000000000000000000" pitchFamily="2" charset="0"/>
            </a:endParaRPr>
          </a:p>
        </p:txBody>
      </p:sp>
      <p:sp>
        <p:nvSpPr>
          <p:cNvPr id="90" name="Oval 1161">
            <a:extLst>
              <a:ext uri="{FF2B5EF4-FFF2-40B4-BE49-F238E27FC236}">
                <a16:creationId xmlns:a16="http://schemas.microsoft.com/office/drawing/2014/main" xmlns="" id="{64009513-CD99-4BCB-88E8-D9128A74353F}"/>
              </a:ext>
            </a:extLst>
          </p:cNvPr>
          <p:cNvSpPr>
            <a:spLocks noChangeArrowheads="1"/>
          </p:cNvSpPr>
          <p:nvPr/>
        </p:nvSpPr>
        <p:spPr bwMode="auto">
          <a:xfrm>
            <a:off x="1878808" y="2840831"/>
            <a:ext cx="431006" cy="433388"/>
          </a:xfrm>
          <a:prstGeom prst="ellipse">
            <a:avLst/>
          </a:prstGeom>
          <a:solidFill>
            <a:srgbClr val="ED7D31"/>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0" spc="-23">
              <a:solidFill>
                <a:prstClr val="black"/>
              </a:solidFill>
              <a:latin typeface="Poppins" panose="02000000000000000000" pitchFamily="2" charset="0"/>
              <a:cs typeface="Poppins" panose="02000000000000000000" pitchFamily="2" charset="0"/>
            </a:endParaRPr>
          </a:p>
        </p:txBody>
      </p:sp>
      <p:sp>
        <p:nvSpPr>
          <p:cNvPr id="91" name="Freeform 1162">
            <a:extLst>
              <a:ext uri="{FF2B5EF4-FFF2-40B4-BE49-F238E27FC236}">
                <a16:creationId xmlns:a16="http://schemas.microsoft.com/office/drawing/2014/main" xmlns="" id="{D9301667-E568-4470-976A-0D7563A1393C}"/>
              </a:ext>
            </a:extLst>
          </p:cNvPr>
          <p:cNvSpPr>
            <a:spLocks noEditPoints="1"/>
          </p:cNvSpPr>
          <p:nvPr/>
        </p:nvSpPr>
        <p:spPr bwMode="auto">
          <a:xfrm>
            <a:off x="1971676" y="2959894"/>
            <a:ext cx="245269" cy="207169"/>
          </a:xfrm>
          <a:custGeom>
            <a:avLst/>
            <a:gdLst>
              <a:gd name="T0" fmla="*/ 4 w 103"/>
              <a:gd name="T1" fmla="*/ 83 h 87"/>
              <a:gd name="T2" fmla="*/ 8 w 103"/>
              <a:gd name="T3" fmla="*/ 87 h 87"/>
              <a:gd name="T4" fmla="*/ 27 w 103"/>
              <a:gd name="T5" fmla="*/ 87 h 87"/>
              <a:gd name="T6" fmla="*/ 27 w 103"/>
              <a:gd name="T7" fmla="*/ 47 h 87"/>
              <a:gd name="T8" fmla="*/ 4 w 103"/>
              <a:gd name="T9" fmla="*/ 70 h 87"/>
              <a:gd name="T10" fmla="*/ 4 w 103"/>
              <a:gd name="T11" fmla="*/ 83 h 87"/>
              <a:gd name="T12" fmla="*/ 36 w 103"/>
              <a:gd name="T13" fmla="*/ 56 h 87"/>
              <a:gd name="T14" fmla="*/ 36 w 103"/>
              <a:gd name="T15" fmla="*/ 87 h 87"/>
              <a:gd name="T16" fmla="*/ 59 w 103"/>
              <a:gd name="T17" fmla="*/ 87 h 87"/>
              <a:gd name="T18" fmla="*/ 59 w 103"/>
              <a:gd name="T19" fmla="*/ 60 h 87"/>
              <a:gd name="T20" fmla="*/ 49 w 103"/>
              <a:gd name="T21" fmla="*/ 70 h 87"/>
              <a:gd name="T22" fmla="*/ 36 w 103"/>
              <a:gd name="T23" fmla="*/ 56 h 87"/>
              <a:gd name="T24" fmla="*/ 68 w 103"/>
              <a:gd name="T25" fmla="*/ 50 h 87"/>
              <a:gd name="T26" fmla="*/ 68 w 103"/>
              <a:gd name="T27" fmla="*/ 87 h 87"/>
              <a:gd name="T28" fmla="*/ 88 w 103"/>
              <a:gd name="T29" fmla="*/ 87 h 87"/>
              <a:gd name="T30" fmla="*/ 91 w 103"/>
              <a:gd name="T31" fmla="*/ 83 h 87"/>
              <a:gd name="T32" fmla="*/ 91 w 103"/>
              <a:gd name="T33" fmla="*/ 47 h 87"/>
              <a:gd name="T34" fmla="*/ 91 w 103"/>
              <a:gd name="T35" fmla="*/ 27 h 87"/>
              <a:gd name="T36" fmla="*/ 72 w 103"/>
              <a:gd name="T37" fmla="*/ 47 h 87"/>
              <a:gd name="T38" fmla="*/ 68 w 103"/>
              <a:gd name="T39" fmla="*/ 50 h 87"/>
              <a:gd name="T40" fmla="*/ 82 w 103"/>
              <a:gd name="T41" fmla="*/ 1 h 87"/>
              <a:gd name="T42" fmla="*/ 78 w 103"/>
              <a:gd name="T43" fmla="*/ 6 h 87"/>
              <a:gd name="T44" fmla="*/ 83 w 103"/>
              <a:gd name="T45" fmla="*/ 10 h 87"/>
              <a:gd name="T46" fmla="*/ 87 w 103"/>
              <a:gd name="T47" fmla="*/ 9 h 87"/>
              <a:gd name="T48" fmla="*/ 49 w 103"/>
              <a:gd name="T49" fmla="*/ 47 h 87"/>
              <a:gd name="T50" fmla="*/ 27 w 103"/>
              <a:gd name="T51" fmla="*/ 25 h 87"/>
              <a:gd name="T52" fmla="*/ 1 w 103"/>
              <a:gd name="T53" fmla="*/ 51 h 87"/>
              <a:gd name="T54" fmla="*/ 1 w 103"/>
              <a:gd name="T55" fmla="*/ 57 h 87"/>
              <a:gd name="T56" fmla="*/ 7 w 103"/>
              <a:gd name="T57" fmla="*/ 57 h 87"/>
              <a:gd name="T58" fmla="*/ 27 w 103"/>
              <a:gd name="T59" fmla="*/ 37 h 87"/>
              <a:gd name="T60" fmla="*/ 49 w 103"/>
              <a:gd name="T61" fmla="*/ 59 h 87"/>
              <a:gd name="T62" fmla="*/ 93 w 103"/>
              <a:gd name="T63" fmla="*/ 15 h 87"/>
              <a:gd name="T64" fmla="*/ 93 w 103"/>
              <a:gd name="T65" fmla="*/ 19 h 87"/>
              <a:gd name="T66" fmla="*/ 97 w 103"/>
              <a:gd name="T67" fmla="*/ 24 h 87"/>
              <a:gd name="T68" fmla="*/ 97 w 103"/>
              <a:gd name="T69" fmla="*/ 24 h 87"/>
              <a:gd name="T70" fmla="*/ 101 w 103"/>
              <a:gd name="T71" fmla="*/ 20 h 87"/>
              <a:gd name="T72" fmla="*/ 103 w 103"/>
              <a:gd name="T73" fmla="*/ 0 h 87"/>
              <a:gd name="T74" fmla="*/ 82 w 103"/>
              <a:gd name="T75"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3" h="87">
                <a:moveTo>
                  <a:pt x="4" y="83"/>
                </a:moveTo>
                <a:cubicBezTo>
                  <a:pt x="4" y="85"/>
                  <a:pt x="6" y="87"/>
                  <a:pt x="8" y="87"/>
                </a:cubicBezTo>
                <a:cubicBezTo>
                  <a:pt x="27" y="87"/>
                  <a:pt x="27" y="87"/>
                  <a:pt x="27" y="87"/>
                </a:cubicBezTo>
                <a:cubicBezTo>
                  <a:pt x="27" y="47"/>
                  <a:pt x="27" y="47"/>
                  <a:pt x="27" y="47"/>
                </a:cubicBezTo>
                <a:cubicBezTo>
                  <a:pt x="4" y="70"/>
                  <a:pt x="4" y="70"/>
                  <a:pt x="4" y="70"/>
                </a:cubicBezTo>
                <a:lnTo>
                  <a:pt x="4" y="83"/>
                </a:lnTo>
                <a:close/>
                <a:moveTo>
                  <a:pt x="36" y="56"/>
                </a:moveTo>
                <a:cubicBezTo>
                  <a:pt x="36" y="87"/>
                  <a:pt x="36" y="87"/>
                  <a:pt x="36" y="87"/>
                </a:cubicBezTo>
                <a:cubicBezTo>
                  <a:pt x="59" y="87"/>
                  <a:pt x="59" y="87"/>
                  <a:pt x="59" y="87"/>
                </a:cubicBezTo>
                <a:cubicBezTo>
                  <a:pt x="59" y="60"/>
                  <a:pt x="59" y="60"/>
                  <a:pt x="59" y="60"/>
                </a:cubicBezTo>
                <a:cubicBezTo>
                  <a:pt x="49" y="70"/>
                  <a:pt x="49" y="70"/>
                  <a:pt x="49" y="70"/>
                </a:cubicBezTo>
                <a:lnTo>
                  <a:pt x="36" y="56"/>
                </a:lnTo>
                <a:close/>
                <a:moveTo>
                  <a:pt x="68" y="50"/>
                </a:moveTo>
                <a:cubicBezTo>
                  <a:pt x="68" y="87"/>
                  <a:pt x="68" y="87"/>
                  <a:pt x="68" y="87"/>
                </a:cubicBezTo>
                <a:cubicBezTo>
                  <a:pt x="88" y="87"/>
                  <a:pt x="88" y="87"/>
                  <a:pt x="88" y="87"/>
                </a:cubicBezTo>
                <a:cubicBezTo>
                  <a:pt x="90" y="87"/>
                  <a:pt x="91" y="85"/>
                  <a:pt x="91" y="83"/>
                </a:cubicBezTo>
                <a:cubicBezTo>
                  <a:pt x="91" y="47"/>
                  <a:pt x="91" y="47"/>
                  <a:pt x="91" y="47"/>
                </a:cubicBezTo>
                <a:cubicBezTo>
                  <a:pt x="91" y="27"/>
                  <a:pt x="91" y="27"/>
                  <a:pt x="91" y="27"/>
                </a:cubicBezTo>
                <a:cubicBezTo>
                  <a:pt x="72" y="47"/>
                  <a:pt x="72" y="47"/>
                  <a:pt x="72" y="47"/>
                </a:cubicBezTo>
                <a:lnTo>
                  <a:pt x="68" y="50"/>
                </a:lnTo>
                <a:close/>
                <a:moveTo>
                  <a:pt x="82" y="1"/>
                </a:moveTo>
                <a:cubicBezTo>
                  <a:pt x="80" y="2"/>
                  <a:pt x="78" y="4"/>
                  <a:pt x="78" y="6"/>
                </a:cubicBezTo>
                <a:cubicBezTo>
                  <a:pt x="79" y="8"/>
                  <a:pt x="81" y="10"/>
                  <a:pt x="83" y="10"/>
                </a:cubicBezTo>
                <a:cubicBezTo>
                  <a:pt x="87" y="9"/>
                  <a:pt x="87" y="9"/>
                  <a:pt x="87" y="9"/>
                </a:cubicBezTo>
                <a:cubicBezTo>
                  <a:pt x="49" y="47"/>
                  <a:pt x="49" y="47"/>
                  <a:pt x="49" y="47"/>
                </a:cubicBezTo>
                <a:cubicBezTo>
                  <a:pt x="27" y="25"/>
                  <a:pt x="27" y="25"/>
                  <a:pt x="27" y="25"/>
                </a:cubicBezTo>
                <a:cubicBezTo>
                  <a:pt x="1" y="51"/>
                  <a:pt x="1" y="51"/>
                  <a:pt x="1" y="51"/>
                </a:cubicBezTo>
                <a:cubicBezTo>
                  <a:pt x="0" y="52"/>
                  <a:pt x="0" y="55"/>
                  <a:pt x="1" y="57"/>
                </a:cubicBezTo>
                <a:cubicBezTo>
                  <a:pt x="3" y="58"/>
                  <a:pt x="5" y="58"/>
                  <a:pt x="7" y="57"/>
                </a:cubicBezTo>
                <a:cubicBezTo>
                  <a:pt x="27" y="37"/>
                  <a:pt x="27" y="37"/>
                  <a:pt x="27" y="37"/>
                </a:cubicBezTo>
                <a:cubicBezTo>
                  <a:pt x="49" y="59"/>
                  <a:pt x="49" y="59"/>
                  <a:pt x="49" y="59"/>
                </a:cubicBezTo>
                <a:cubicBezTo>
                  <a:pt x="93" y="15"/>
                  <a:pt x="93" y="15"/>
                  <a:pt x="93" y="15"/>
                </a:cubicBezTo>
                <a:cubicBezTo>
                  <a:pt x="93" y="19"/>
                  <a:pt x="93" y="19"/>
                  <a:pt x="93" y="19"/>
                </a:cubicBezTo>
                <a:cubicBezTo>
                  <a:pt x="93" y="22"/>
                  <a:pt x="94" y="24"/>
                  <a:pt x="97" y="24"/>
                </a:cubicBezTo>
                <a:cubicBezTo>
                  <a:pt x="97" y="24"/>
                  <a:pt x="97" y="24"/>
                  <a:pt x="97" y="24"/>
                </a:cubicBezTo>
                <a:cubicBezTo>
                  <a:pt x="99" y="24"/>
                  <a:pt x="101" y="22"/>
                  <a:pt x="101" y="20"/>
                </a:cubicBezTo>
                <a:cubicBezTo>
                  <a:pt x="103" y="0"/>
                  <a:pt x="103" y="0"/>
                  <a:pt x="103" y="0"/>
                </a:cubicBezTo>
                <a:lnTo>
                  <a:pt x="82" y="1"/>
                </a:lnTo>
                <a:close/>
              </a:path>
            </a:pathLst>
          </a:custGeom>
          <a:solidFill>
            <a:sysClr val="window" lastClr="FFFFFF"/>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0" spc="-23">
              <a:solidFill>
                <a:prstClr val="black"/>
              </a:solidFill>
              <a:latin typeface="Poppins" panose="02000000000000000000" pitchFamily="2" charset="0"/>
              <a:cs typeface="Poppins" panose="02000000000000000000" pitchFamily="2" charset="0"/>
            </a:endParaRPr>
          </a:p>
        </p:txBody>
      </p:sp>
      <p:sp>
        <p:nvSpPr>
          <p:cNvPr id="92" name="Oval 1163">
            <a:extLst>
              <a:ext uri="{FF2B5EF4-FFF2-40B4-BE49-F238E27FC236}">
                <a16:creationId xmlns:a16="http://schemas.microsoft.com/office/drawing/2014/main" xmlns="" id="{FAEEB1B1-C102-4208-ADDB-E23B6B75A881}"/>
              </a:ext>
            </a:extLst>
          </p:cNvPr>
          <p:cNvSpPr>
            <a:spLocks noChangeArrowheads="1"/>
          </p:cNvSpPr>
          <p:nvPr/>
        </p:nvSpPr>
        <p:spPr bwMode="auto">
          <a:xfrm>
            <a:off x="2016920" y="3617119"/>
            <a:ext cx="431006" cy="433388"/>
          </a:xfrm>
          <a:prstGeom prst="ellipse">
            <a:avLst/>
          </a:prstGeom>
          <a:solidFill>
            <a:srgbClr val="A5A5A5"/>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0" spc="-23">
              <a:solidFill>
                <a:prstClr val="black"/>
              </a:solidFill>
              <a:latin typeface="Poppins" panose="02000000000000000000" pitchFamily="2" charset="0"/>
              <a:cs typeface="Poppins" panose="02000000000000000000" pitchFamily="2" charset="0"/>
            </a:endParaRPr>
          </a:p>
        </p:txBody>
      </p:sp>
      <p:sp>
        <p:nvSpPr>
          <p:cNvPr id="93" name="Freeform 1164">
            <a:extLst>
              <a:ext uri="{FF2B5EF4-FFF2-40B4-BE49-F238E27FC236}">
                <a16:creationId xmlns:a16="http://schemas.microsoft.com/office/drawing/2014/main" xmlns="" id="{9722B999-FDE5-4771-97F3-0C827CE52A96}"/>
              </a:ext>
            </a:extLst>
          </p:cNvPr>
          <p:cNvSpPr>
            <a:spLocks noEditPoints="1"/>
          </p:cNvSpPr>
          <p:nvPr/>
        </p:nvSpPr>
        <p:spPr bwMode="auto">
          <a:xfrm>
            <a:off x="2128838" y="3702844"/>
            <a:ext cx="209550" cy="264319"/>
          </a:xfrm>
          <a:custGeom>
            <a:avLst/>
            <a:gdLst>
              <a:gd name="T0" fmla="*/ 126 w 176"/>
              <a:gd name="T1" fmla="*/ 36 h 222"/>
              <a:gd name="T2" fmla="*/ 30 w 176"/>
              <a:gd name="T3" fmla="*/ 36 h 222"/>
              <a:gd name="T4" fmla="*/ 30 w 176"/>
              <a:gd name="T5" fmla="*/ 50 h 222"/>
              <a:gd name="T6" fmla="*/ 126 w 176"/>
              <a:gd name="T7" fmla="*/ 50 h 222"/>
              <a:gd name="T8" fmla="*/ 126 w 176"/>
              <a:gd name="T9" fmla="*/ 36 h 222"/>
              <a:gd name="T10" fmla="*/ 126 w 176"/>
              <a:gd name="T11" fmla="*/ 64 h 222"/>
              <a:gd name="T12" fmla="*/ 30 w 176"/>
              <a:gd name="T13" fmla="*/ 64 h 222"/>
              <a:gd name="T14" fmla="*/ 30 w 176"/>
              <a:gd name="T15" fmla="*/ 76 h 222"/>
              <a:gd name="T16" fmla="*/ 126 w 176"/>
              <a:gd name="T17" fmla="*/ 76 h 222"/>
              <a:gd name="T18" fmla="*/ 126 w 176"/>
              <a:gd name="T19" fmla="*/ 64 h 222"/>
              <a:gd name="T20" fmla="*/ 156 w 176"/>
              <a:gd name="T21" fmla="*/ 18 h 222"/>
              <a:gd name="T22" fmla="*/ 156 w 176"/>
              <a:gd name="T23" fmla="*/ 0 h 222"/>
              <a:gd name="T24" fmla="*/ 0 w 176"/>
              <a:gd name="T25" fmla="*/ 0 h 222"/>
              <a:gd name="T26" fmla="*/ 0 w 176"/>
              <a:gd name="T27" fmla="*/ 202 h 222"/>
              <a:gd name="T28" fmla="*/ 18 w 176"/>
              <a:gd name="T29" fmla="*/ 202 h 222"/>
              <a:gd name="T30" fmla="*/ 18 w 176"/>
              <a:gd name="T31" fmla="*/ 222 h 222"/>
              <a:gd name="T32" fmla="*/ 176 w 176"/>
              <a:gd name="T33" fmla="*/ 222 h 222"/>
              <a:gd name="T34" fmla="*/ 176 w 176"/>
              <a:gd name="T35" fmla="*/ 18 h 222"/>
              <a:gd name="T36" fmla="*/ 156 w 176"/>
              <a:gd name="T37" fmla="*/ 18 h 222"/>
              <a:gd name="T38" fmla="*/ 10 w 176"/>
              <a:gd name="T39" fmla="*/ 190 h 222"/>
              <a:gd name="T40" fmla="*/ 10 w 176"/>
              <a:gd name="T41" fmla="*/ 10 h 222"/>
              <a:gd name="T42" fmla="*/ 144 w 176"/>
              <a:gd name="T43" fmla="*/ 10 h 222"/>
              <a:gd name="T44" fmla="*/ 144 w 176"/>
              <a:gd name="T45" fmla="*/ 144 h 222"/>
              <a:gd name="T46" fmla="*/ 98 w 176"/>
              <a:gd name="T47" fmla="*/ 144 h 222"/>
              <a:gd name="T48" fmla="*/ 98 w 176"/>
              <a:gd name="T49" fmla="*/ 190 h 222"/>
              <a:gd name="T50" fmla="*/ 10 w 176"/>
              <a:gd name="T51" fmla="*/ 190 h 222"/>
              <a:gd name="T52" fmla="*/ 164 w 176"/>
              <a:gd name="T53" fmla="*/ 210 h 222"/>
              <a:gd name="T54" fmla="*/ 30 w 176"/>
              <a:gd name="T55" fmla="*/ 210 h 222"/>
              <a:gd name="T56" fmla="*/ 30 w 176"/>
              <a:gd name="T57" fmla="*/ 202 h 222"/>
              <a:gd name="T58" fmla="*/ 104 w 176"/>
              <a:gd name="T59" fmla="*/ 202 h 222"/>
              <a:gd name="T60" fmla="*/ 156 w 176"/>
              <a:gd name="T61" fmla="*/ 150 h 222"/>
              <a:gd name="T62" fmla="*/ 156 w 176"/>
              <a:gd name="T63" fmla="*/ 30 h 222"/>
              <a:gd name="T64" fmla="*/ 164 w 176"/>
              <a:gd name="T65" fmla="*/ 30 h 222"/>
              <a:gd name="T66" fmla="*/ 164 w 176"/>
              <a:gd name="T67" fmla="*/ 210 h 222"/>
              <a:gd name="T68" fmla="*/ 30 w 176"/>
              <a:gd name="T69" fmla="*/ 130 h 222"/>
              <a:gd name="T70" fmla="*/ 78 w 176"/>
              <a:gd name="T71" fmla="*/ 130 h 222"/>
              <a:gd name="T72" fmla="*/ 78 w 176"/>
              <a:gd name="T73" fmla="*/ 118 h 222"/>
              <a:gd name="T74" fmla="*/ 30 w 176"/>
              <a:gd name="T75" fmla="*/ 118 h 222"/>
              <a:gd name="T76" fmla="*/ 30 w 176"/>
              <a:gd name="T77" fmla="*/ 130 h 222"/>
              <a:gd name="T78" fmla="*/ 126 w 176"/>
              <a:gd name="T79" fmla="*/ 90 h 222"/>
              <a:gd name="T80" fmla="*/ 30 w 176"/>
              <a:gd name="T81" fmla="*/ 90 h 222"/>
              <a:gd name="T82" fmla="*/ 30 w 176"/>
              <a:gd name="T83" fmla="*/ 104 h 222"/>
              <a:gd name="T84" fmla="*/ 126 w 176"/>
              <a:gd name="T85" fmla="*/ 104 h 222"/>
              <a:gd name="T86" fmla="*/ 126 w 176"/>
              <a:gd name="T87" fmla="*/ 9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222">
                <a:moveTo>
                  <a:pt x="126" y="36"/>
                </a:moveTo>
                <a:lnTo>
                  <a:pt x="30" y="36"/>
                </a:lnTo>
                <a:lnTo>
                  <a:pt x="30" y="50"/>
                </a:lnTo>
                <a:lnTo>
                  <a:pt x="126" y="50"/>
                </a:lnTo>
                <a:lnTo>
                  <a:pt x="126" y="36"/>
                </a:lnTo>
                <a:close/>
                <a:moveTo>
                  <a:pt x="126" y="64"/>
                </a:moveTo>
                <a:lnTo>
                  <a:pt x="30" y="64"/>
                </a:lnTo>
                <a:lnTo>
                  <a:pt x="30" y="76"/>
                </a:lnTo>
                <a:lnTo>
                  <a:pt x="126" y="76"/>
                </a:lnTo>
                <a:lnTo>
                  <a:pt x="126" y="64"/>
                </a:lnTo>
                <a:close/>
                <a:moveTo>
                  <a:pt x="156" y="18"/>
                </a:moveTo>
                <a:lnTo>
                  <a:pt x="156" y="0"/>
                </a:lnTo>
                <a:lnTo>
                  <a:pt x="0" y="0"/>
                </a:lnTo>
                <a:lnTo>
                  <a:pt x="0" y="202"/>
                </a:lnTo>
                <a:lnTo>
                  <a:pt x="18" y="202"/>
                </a:lnTo>
                <a:lnTo>
                  <a:pt x="18" y="222"/>
                </a:lnTo>
                <a:lnTo>
                  <a:pt x="176" y="222"/>
                </a:lnTo>
                <a:lnTo>
                  <a:pt x="176" y="18"/>
                </a:lnTo>
                <a:lnTo>
                  <a:pt x="156" y="18"/>
                </a:lnTo>
                <a:close/>
                <a:moveTo>
                  <a:pt x="10" y="190"/>
                </a:moveTo>
                <a:lnTo>
                  <a:pt x="10" y="10"/>
                </a:lnTo>
                <a:lnTo>
                  <a:pt x="144" y="10"/>
                </a:lnTo>
                <a:lnTo>
                  <a:pt x="144" y="144"/>
                </a:lnTo>
                <a:lnTo>
                  <a:pt x="98" y="144"/>
                </a:lnTo>
                <a:lnTo>
                  <a:pt x="98" y="190"/>
                </a:lnTo>
                <a:lnTo>
                  <a:pt x="10" y="190"/>
                </a:lnTo>
                <a:close/>
                <a:moveTo>
                  <a:pt x="164" y="210"/>
                </a:moveTo>
                <a:lnTo>
                  <a:pt x="30" y="210"/>
                </a:lnTo>
                <a:lnTo>
                  <a:pt x="30" y="202"/>
                </a:lnTo>
                <a:lnTo>
                  <a:pt x="104" y="202"/>
                </a:lnTo>
                <a:lnTo>
                  <a:pt x="156" y="150"/>
                </a:lnTo>
                <a:lnTo>
                  <a:pt x="156" y="30"/>
                </a:lnTo>
                <a:lnTo>
                  <a:pt x="164" y="30"/>
                </a:lnTo>
                <a:lnTo>
                  <a:pt x="164" y="210"/>
                </a:lnTo>
                <a:close/>
                <a:moveTo>
                  <a:pt x="30" y="130"/>
                </a:moveTo>
                <a:lnTo>
                  <a:pt x="78" y="130"/>
                </a:lnTo>
                <a:lnTo>
                  <a:pt x="78" y="118"/>
                </a:lnTo>
                <a:lnTo>
                  <a:pt x="30" y="118"/>
                </a:lnTo>
                <a:lnTo>
                  <a:pt x="30" y="130"/>
                </a:lnTo>
                <a:close/>
                <a:moveTo>
                  <a:pt x="126" y="90"/>
                </a:moveTo>
                <a:lnTo>
                  <a:pt x="30" y="90"/>
                </a:lnTo>
                <a:lnTo>
                  <a:pt x="30" y="104"/>
                </a:lnTo>
                <a:lnTo>
                  <a:pt x="126" y="104"/>
                </a:lnTo>
                <a:lnTo>
                  <a:pt x="126" y="90"/>
                </a:lnTo>
                <a:close/>
              </a:path>
            </a:pathLst>
          </a:custGeom>
          <a:solidFill>
            <a:sysClr val="window" lastClr="FFFFFF"/>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0" spc="-23">
              <a:solidFill>
                <a:prstClr val="black"/>
              </a:solidFill>
              <a:latin typeface="Poppins" panose="02000000000000000000" pitchFamily="2" charset="0"/>
              <a:cs typeface="Poppins" panose="02000000000000000000" pitchFamily="2" charset="0"/>
            </a:endParaRPr>
          </a:p>
        </p:txBody>
      </p:sp>
      <p:sp>
        <p:nvSpPr>
          <p:cNvPr id="94" name="Oval 1165">
            <a:extLst>
              <a:ext uri="{FF2B5EF4-FFF2-40B4-BE49-F238E27FC236}">
                <a16:creationId xmlns:a16="http://schemas.microsoft.com/office/drawing/2014/main" xmlns="" id="{4965DD66-B117-4767-970D-414263B628A0}"/>
              </a:ext>
            </a:extLst>
          </p:cNvPr>
          <p:cNvSpPr>
            <a:spLocks noChangeArrowheads="1"/>
          </p:cNvSpPr>
          <p:nvPr/>
        </p:nvSpPr>
        <p:spPr bwMode="auto">
          <a:xfrm>
            <a:off x="1878808" y="4393406"/>
            <a:ext cx="431006" cy="433388"/>
          </a:xfrm>
          <a:prstGeom prst="ellipse">
            <a:avLst/>
          </a:prstGeom>
          <a:solidFill>
            <a:srgbClr val="FFC000"/>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0" spc="-23">
              <a:solidFill>
                <a:prstClr val="black"/>
              </a:solidFill>
              <a:latin typeface="Poppins" panose="02000000000000000000" pitchFamily="2" charset="0"/>
              <a:cs typeface="Poppins" panose="02000000000000000000" pitchFamily="2" charset="0"/>
            </a:endParaRPr>
          </a:p>
        </p:txBody>
      </p:sp>
      <p:sp>
        <p:nvSpPr>
          <p:cNvPr id="95" name="Freeform 1166">
            <a:extLst>
              <a:ext uri="{FF2B5EF4-FFF2-40B4-BE49-F238E27FC236}">
                <a16:creationId xmlns:a16="http://schemas.microsoft.com/office/drawing/2014/main" xmlns="" id="{81E429AB-2DC3-423F-9A0B-9130904F82FA}"/>
              </a:ext>
            </a:extLst>
          </p:cNvPr>
          <p:cNvSpPr>
            <a:spLocks noEditPoints="1"/>
          </p:cNvSpPr>
          <p:nvPr/>
        </p:nvSpPr>
        <p:spPr bwMode="auto">
          <a:xfrm>
            <a:off x="1983582" y="4491038"/>
            <a:ext cx="219075" cy="216694"/>
          </a:xfrm>
          <a:custGeom>
            <a:avLst/>
            <a:gdLst>
              <a:gd name="T0" fmla="*/ 90 w 92"/>
              <a:gd name="T1" fmla="*/ 28 h 91"/>
              <a:gd name="T2" fmla="*/ 50 w 92"/>
              <a:gd name="T3" fmla="*/ 1 h 91"/>
              <a:gd name="T4" fmla="*/ 43 w 92"/>
              <a:gd name="T5" fmla="*/ 1 h 91"/>
              <a:gd name="T6" fmla="*/ 3 w 92"/>
              <a:gd name="T7" fmla="*/ 28 h 91"/>
              <a:gd name="T8" fmla="*/ 0 w 92"/>
              <a:gd name="T9" fmla="*/ 33 h 91"/>
              <a:gd name="T10" fmla="*/ 0 w 92"/>
              <a:gd name="T11" fmla="*/ 85 h 91"/>
              <a:gd name="T12" fmla="*/ 6 w 92"/>
              <a:gd name="T13" fmla="*/ 91 h 91"/>
              <a:gd name="T14" fmla="*/ 87 w 92"/>
              <a:gd name="T15" fmla="*/ 91 h 91"/>
              <a:gd name="T16" fmla="*/ 92 w 92"/>
              <a:gd name="T17" fmla="*/ 85 h 91"/>
              <a:gd name="T18" fmla="*/ 92 w 92"/>
              <a:gd name="T19" fmla="*/ 33 h 91"/>
              <a:gd name="T20" fmla="*/ 90 w 92"/>
              <a:gd name="T21" fmla="*/ 28 h 91"/>
              <a:gd name="T22" fmla="*/ 87 w 92"/>
              <a:gd name="T23" fmla="*/ 41 h 91"/>
              <a:gd name="T24" fmla="*/ 46 w 92"/>
              <a:gd name="T25" fmla="*/ 69 h 91"/>
              <a:gd name="T26" fmla="*/ 6 w 92"/>
              <a:gd name="T27" fmla="*/ 41 h 91"/>
              <a:gd name="T28" fmla="*/ 6 w 92"/>
              <a:gd name="T29" fmla="*/ 36 h 91"/>
              <a:gd name="T30" fmla="*/ 9 w 92"/>
              <a:gd name="T31" fmla="*/ 33 h 91"/>
              <a:gd name="T32" fmla="*/ 84 w 92"/>
              <a:gd name="T33" fmla="*/ 33 h 91"/>
              <a:gd name="T34" fmla="*/ 87 w 92"/>
              <a:gd name="T35" fmla="*/ 36 h 91"/>
              <a:gd name="T36" fmla="*/ 87 w 92"/>
              <a:gd name="T37" fmla="*/ 41 h 91"/>
              <a:gd name="T38" fmla="*/ 33 w 92"/>
              <a:gd name="T39" fmla="*/ 54 h 91"/>
              <a:gd name="T40" fmla="*/ 60 w 92"/>
              <a:gd name="T41" fmla="*/ 54 h 91"/>
              <a:gd name="T42" fmla="*/ 66 w 92"/>
              <a:gd name="T43" fmla="*/ 50 h 91"/>
              <a:gd name="T44" fmla="*/ 26 w 92"/>
              <a:gd name="T45" fmla="*/ 50 h 91"/>
              <a:gd name="T46" fmla="*/ 33 w 92"/>
              <a:gd name="T47" fmla="*/ 54 h 91"/>
              <a:gd name="T48" fmla="*/ 46 w 92"/>
              <a:gd name="T49" fmla="*/ 63 h 91"/>
              <a:gd name="T50" fmla="*/ 47 w 92"/>
              <a:gd name="T51" fmla="*/ 63 h 91"/>
              <a:gd name="T52" fmla="*/ 54 w 92"/>
              <a:gd name="T53" fmla="*/ 59 h 91"/>
              <a:gd name="T54" fmla="*/ 39 w 92"/>
              <a:gd name="T55" fmla="*/ 59 h 91"/>
              <a:gd name="T56" fmla="*/ 46 w 92"/>
              <a:gd name="T57" fmla="*/ 63 h 91"/>
              <a:gd name="T58" fmla="*/ 19 w 92"/>
              <a:gd name="T59" fmla="*/ 45 h 91"/>
              <a:gd name="T60" fmla="*/ 20 w 92"/>
              <a:gd name="T61" fmla="*/ 46 h 91"/>
              <a:gd name="T62" fmla="*/ 73 w 92"/>
              <a:gd name="T63" fmla="*/ 46 h 91"/>
              <a:gd name="T64" fmla="*/ 74 w 92"/>
              <a:gd name="T65" fmla="*/ 45 h 91"/>
              <a:gd name="T66" fmla="*/ 74 w 92"/>
              <a:gd name="T67" fmla="*/ 41 h 91"/>
              <a:gd name="T68" fmla="*/ 19 w 92"/>
              <a:gd name="T69" fmla="*/ 41 h 91"/>
              <a:gd name="T70" fmla="*/ 19 w 92"/>
              <a:gd name="T71"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2" h="91">
                <a:moveTo>
                  <a:pt x="90" y="28"/>
                </a:moveTo>
                <a:cubicBezTo>
                  <a:pt x="50" y="1"/>
                  <a:pt x="50" y="1"/>
                  <a:pt x="50" y="1"/>
                </a:cubicBezTo>
                <a:cubicBezTo>
                  <a:pt x="48" y="0"/>
                  <a:pt x="45" y="0"/>
                  <a:pt x="43" y="1"/>
                </a:cubicBezTo>
                <a:cubicBezTo>
                  <a:pt x="3" y="28"/>
                  <a:pt x="3" y="28"/>
                  <a:pt x="3" y="28"/>
                </a:cubicBezTo>
                <a:cubicBezTo>
                  <a:pt x="1" y="29"/>
                  <a:pt x="0" y="31"/>
                  <a:pt x="0" y="33"/>
                </a:cubicBezTo>
                <a:cubicBezTo>
                  <a:pt x="0" y="85"/>
                  <a:pt x="0" y="85"/>
                  <a:pt x="0" y="85"/>
                </a:cubicBezTo>
                <a:cubicBezTo>
                  <a:pt x="0" y="88"/>
                  <a:pt x="3" y="91"/>
                  <a:pt x="6" y="91"/>
                </a:cubicBezTo>
                <a:cubicBezTo>
                  <a:pt x="87" y="91"/>
                  <a:pt x="87" y="91"/>
                  <a:pt x="87" y="91"/>
                </a:cubicBezTo>
                <a:cubicBezTo>
                  <a:pt x="90" y="91"/>
                  <a:pt x="92" y="88"/>
                  <a:pt x="92" y="85"/>
                </a:cubicBezTo>
                <a:cubicBezTo>
                  <a:pt x="92" y="33"/>
                  <a:pt x="92" y="33"/>
                  <a:pt x="92" y="33"/>
                </a:cubicBezTo>
                <a:cubicBezTo>
                  <a:pt x="92" y="31"/>
                  <a:pt x="92" y="29"/>
                  <a:pt x="90" y="28"/>
                </a:cubicBezTo>
                <a:close/>
                <a:moveTo>
                  <a:pt x="87" y="41"/>
                </a:moveTo>
                <a:cubicBezTo>
                  <a:pt x="46" y="69"/>
                  <a:pt x="46" y="69"/>
                  <a:pt x="46" y="69"/>
                </a:cubicBezTo>
                <a:cubicBezTo>
                  <a:pt x="6" y="41"/>
                  <a:pt x="6" y="41"/>
                  <a:pt x="6" y="41"/>
                </a:cubicBezTo>
                <a:cubicBezTo>
                  <a:pt x="6" y="36"/>
                  <a:pt x="6" y="36"/>
                  <a:pt x="6" y="36"/>
                </a:cubicBezTo>
                <a:cubicBezTo>
                  <a:pt x="6" y="34"/>
                  <a:pt x="7" y="33"/>
                  <a:pt x="9" y="33"/>
                </a:cubicBezTo>
                <a:cubicBezTo>
                  <a:pt x="84" y="33"/>
                  <a:pt x="84" y="33"/>
                  <a:pt x="84" y="33"/>
                </a:cubicBezTo>
                <a:cubicBezTo>
                  <a:pt x="85" y="33"/>
                  <a:pt x="87" y="34"/>
                  <a:pt x="87" y="36"/>
                </a:cubicBezTo>
                <a:lnTo>
                  <a:pt x="87" y="41"/>
                </a:lnTo>
                <a:close/>
                <a:moveTo>
                  <a:pt x="33" y="54"/>
                </a:moveTo>
                <a:cubicBezTo>
                  <a:pt x="60" y="54"/>
                  <a:pt x="60" y="54"/>
                  <a:pt x="60" y="54"/>
                </a:cubicBezTo>
                <a:cubicBezTo>
                  <a:pt x="66" y="50"/>
                  <a:pt x="66" y="50"/>
                  <a:pt x="66" y="50"/>
                </a:cubicBezTo>
                <a:cubicBezTo>
                  <a:pt x="26" y="50"/>
                  <a:pt x="26" y="50"/>
                  <a:pt x="26" y="50"/>
                </a:cubicBezTo>
                <a:lnTo>
                  <a:pt x="33" y="54"/>
                </a:lnTo>
                <a:close/>
                <a:moveTo>
                  <a:pt x="46" y="63"/>
                </a:moveTo>
                <a:cubicBezTo>
                  <a:pt x="47" y="63"/>
                  <a:pt x="47" y="63"/>
                  <a:pt x="47" y="63"/>
                </a:cubicBezTo>
                <a:cubicBezTo>
                  <a:pt x="54" y="59"/>
                  <a:pt x="54" y="59"/>
                  <a:pt x="54" y="59"/>
                </a:cubicBezTo>
                <a:cubicBezTo>
                  <a:pt x="39" y="59"/>
                  <a:pt x="39" y="59"/>
                  <a:pt x="39" y="59"/>
                </a:cubicBezTo>
                <a:lnTo>
                  <a:pt x="46" y="63"/>
                </a:lnTo>
                <a:close/>
                <a:moveTo>
                  <a:pt x="19" y="45"/>
                </a:moveTo>
                <a:cubicBezTo>
                  <a:pt x="20" y="46"/>
                  <a:pt x="20" y="46"/>
                  <a:pt x="20" y="46"/>
                </a:cubicBezTo>
                <a:cubicBezTo>
                  <a:pt x="73" y="46"/>
                  <a:pt x="73" y="46"/>
                  <a:pt x="73" y="46"/>
                </a:cubicBezTo>
                <a:cubicBezTo>
                  <a:pt x="74" y="45"/>
                  <a:pt x="74" y="45"/>
                  <a:pt x="74" y="45"/>
                </a:cubicBezTo>
                <a:cubicBezTo>
                  <a:pt x="74" y="41"/>
                  <a:pt x="74" y="41"/>
                  <a:pt x="74" y="41"/>
                </a:cubicBezTo>
                <a:cubicBezTo>
                  <a:pt x="19" y="41"/>
                  <a:pt x="19" y="41"/>
                  <a:pt x="19" y="41"/>
                </a:cubicBezTo>
                <a:lnTo>
                  <a:pt x="19" y="45"/>
                </a:lnTo>
                <a:close/>
              </a:path>
            </a:pathLst>
          </a:custGeom>
          <a:solidFill>
            <a:sysClr val="window" lastClr="FFFFFF"/>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0" spc="-23">
              <a:solidFill>
                <a:prstClr val="black"/>
              </a:solidFill>
              <a:latin typeface="Poppins" panose="02000000000000000000" pitchFamily="2" charset="0"/>
              <a:cs typeface="Poppins" panose="02000000000000000000" pitchFamily="2" charset="0"/>
            </a:endParaRPr>
          </a:p>
        </p:txBody>
      </p:sp>
      <p:sp>
        <p:nvSpPr>
          <p:cNvPr id="96" name="Freeform 1167">
            <a:extLst>
              <a:ext uri="{FF2B5EF4-FFF2-40B4-BE49-F238E27FC236}">
                <a16:creationId xmlns:a16="http://schemas.microsoft.com/office/drawing/2014/main" xmlns="" id="{19A9AEDF-E9FA-4D17-B914-48E660C87270}"/>
              </a:ext>
            </a:extLst>
          </p:cNvPr>
          <p:cNvSpPr>
            <a:spLocks noEditPoints="1"/>
          </p:cNvSpPr>
          <p:nvPr/>
        </p:nvSpPr>
        <p:spPr bwMode="auto">
          <a:xfrm>
            <a:off x="1672829" y="5060157"/>
            <a:ext cx="220266" cy="250031"/>
          </a:xfrm>
          <a:custGeom>
            <a:avLst/>
            <a:gdLst>
              <a:gd name="T0" fmla="*/ 90 w 93"/>
              <a:gd name="T1" fmla="*/ 4 h 105"/>
              <a:gd name="T2" fmla="*/ 79 w 93"/>
              <a:gd name="T3" fmla="*/ 4 h 105"/>
              <a:gd name="T4" fmla="*/ 76 w 93"/>
              <a:gd name="T5" fmla="*/ 0 h 105"/>
              <a:gd name="T6" fmla="*/ 20 w 93"/>
              <a:gd name="T7" fmla="*/ 0 h 105"/>
              <a:gd name="T8" fmla="*/ 17 w 93"/>
              <a:gd name="T9" fmla="*/ 4 h 105"/>
              <a:gd name="T10" fmla="*/ 3 w 93"/>
              <a:gd name="T11" fmla="*/ 4 h 105"/>
              <a:gd name="T12" fmla="*/ 0 w 93"/>
              <a:gd name="T13" fmla="*/ 7 h 105"/>
              <a:gd name="T14" fmla="*/ 0 w 93"/>
              <a:gd name="T15" fmla="*/ 20 h 105"/>
              <a:gd name="T16" fmla="*/ 42 w 93"/>
              <a:gd name="T17" fmla="*/ 59 h 105"/>
              <a:gd name="T18" fmla="*/ 42 w 93"/>
              <a:gd name="T19" fmla="*/ 80 h 105"/>
              <a:gd name="T20" fmla="*/ 25 w 93"/>
              <a:gd name="T21" fmla="*/ 85 h 105"/>
              <a:gd name="T22" fmla="*/ 23 w 93"/>
              <a:gd name="T23" fmla="*/ 87 h 105"/>
              <a:gd name="T24" fmla="*/ 23 w 93"/>
              <a:gd name="T25" fmla="*/ 90 h 105"/>
              <a:gd name="T26" fmla="*/ 20 w 93"/>
              <a:gd name="T27" fmla="*/ 93 h 105"/>
              <a:gd name="T28" fmla="*/ 17 w 93"/>
              <a:gd name="T29" fmla="*/ 96 h 105"/>
              <a:gd name="T30" fmla="*/ 17 w 93"/>
              <a:gd name="T31" fmla="*/ 101 h 105"/>
              <a:gd name="T32" fmla="*/ 20 w 93"/>
              <a:gd name="T33" fmla="*/ 105 h 105"/>
              <a:gd name="T34" fmla="*/ 73 w 93"/>
              <a:gd name="T35" fmla="*/ 105 h 105"/>
              <a:gd name="T36" fmla="*/ 76 w 93"/>
              <a:gd name="T37" fmla="*/ 101 h 105"/>
              <a:gd name="T38" fmla="*/ 76 w 93"/>
              <a:gd name="T39" fmla="*/ 96 h 105"/>
              <a:gd name="T40" fmla="*/ 73 w 93"/>
              <a:gd name="T41" fmla="*/ 93 h 105"/>
              <a:gd name="T42" fmla="*/ 70 w 93"/>
              <a:gd name="T43" fmla="*/ 90 h 105"/>
              <a:gd name="T44" fmla="*/ 70 w 93"/>
              <a:gd name="T45" fmla="*/ 87 h 105"/>
              <a:gd name="T46" fmla="*/ 68 w 93"/>
              <a:gd name="T47" fmla="*/ 85 h 105"/>
              <a:gd name="T48" fmla="*/ 52 w 93"/>
              <a:gd name="T49" fmla="*/ 80 h 105"/>
              <a:gd name="T50" fmla="*/ 52 w 93"/>
              <a:gd name="T51" fmla="*/ 59 h 105"/>
              <a:gd name="T52" fmla="*/ 93 w 93"/>
              <a:gd name="T53" fmla="*/ 20 h 105"/>
              <a:gd name="T54" fmla="*/ 93 w 93"/>
              <a:gd name="T55" fmla="*/ 7 h 105"/>
              <a:gd name="T56" fmla="*/ 90 w 93"/>
              <a:gd name="T57" fmla="*/ 4 h 105"/>
              <a:gd name="T58" fmla="*/ 6 w 93"/>
              <a:gd name="T59" fmla="*/ 18 h 105"/>
              <a:gd name="T60" fmla="*/ 6 w 93"/>
              <a:gd name="T61" fmla="*/ 14 h 105"/>
              <a:gd name="T62" fmla="*/ 10 w 93"/>
              <a:gd name="T63" fmla="*/ 11 h 105"/>
              <a:gd name="T64" fmla="*/ 18 w 93"/>
              <a:gd name="T65" fmla="*/ 11 h 105"/>
              <a:gd name="T66" fmla="*/ 23 w 93"/>
              <a:gd name="T67" fmla="*/ 39 h 105"/>
              <a:gd name="T68" fmla="*/ 6 w 93"/>
              <a:gd name="T69" fmla="*/ 18 h 105"/>
              <a:gd name="T70" fmla="*/ 87 w 93"/>
              <a:gd name="T71" fmla="*/ 18 h 105"/>
              <a:gd name="T72" fmla="*/ 70 w 93"/>
              <a:gd name="T73" fmla="*/ 39 h 105"/>
              <a:gd name="T74" fmla="*/ 76 w 93"/>
              <a:gd name="T75" fmla="*/ 11 h 105"/>
              <a:gd name="T76" fmla="*/ 84 w 93"/>
              <a:gd name="T77" fmla="*/ 11 h 105"/>
              <a:gd name="T78" fmla="*/ 87 w 93"/>
              <a:gd name="T79" fmla="*/ 14 h 105"/>
              <a:gd name="T80" fmla="*/ 87 w 93"/>
              <a:gd name="T81" fmla="*/ 1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3" h="105">
                <a:moveTo>
                  <a:pt x="90" y="4"/>
                </a:moveTo>
                <a:cubicBezTo>
                  <a:pt x="79" y="4"/>
                  <a:pt x="79" y="4"/>
                  <a:pt x="79" y="4"/>
                </a:cubicBezTo>
                <a:cubicBezTo>
                  <a:pt x="77" y="4"/>
                  <a:pt x="76" y="2"/>
                  <a:pt x="76" y="0"/>
                </a:cubicBezTo>
                <a:cubicBezTo>
                  <a:pt x="20" y="0"/>
                  <a:pt x="20" y="0"/>
                  <a:pt x="20" y="0"/>
                </a:cubicBezTo>
                <a:cubicBezTo>
                  <a:pt x="19" y="0"/>
                  <a:pt x="17" y="2"/>
                  <a:pt x="17" y="4"/>
                </a:cubicBezTo>
                <a:cubicBezTo>
                  <a:pt x="3" y="4"/>
                  <a:pt x="3" y="4"/>
                  <a:pt x="3" y="4"/>
                </a:cubicBezTo>
                <a:cubicBezTo>
                  <a:pt x="1" y="4"/>
                  <a:pt x="0" y="5"/>
                  <a:pt x="0" y="7"/>
                </a:cubicBezTo>
                <a:cubicBezTo>
                  <a:pt x="0" y="20"/>
                  <a:pt x="0" y="20"/>
                  <a:pt x="0" y="20"/>
                </a:cubicBezTo>
                <a:cubicBezTo>
                  <a:pt x="0" y="38"/>
                  <a:pt x="29" y="54"/>
                  <a:pt x="42" y="59"/>
                </a:cubicBezTo>
                <a:cubicBezTo>
                  <a:pt x="42" y="80"/>
                  <a:pt x="42" y="80"/>
                  <a:pt x="42" y="80"/>
                </a:cubicBezTo>
                <a:cubicBezTo>
                  <a:pt x="42" y="80"/>
                  <a:pt x="32" y="81"/>
                  <a:pt x="25" y="85"/>
                </a:cubicBezTo>
                <a:cubicBezTo>
                  <a:pt x="24" y="85"/>
                  <a:pt x="23" y="86"/>
                  <a:pt x="23" y="87"/>
                </a:cubicBezTo>
                <a:cubicBezTo>
                  <a:pt x="23" y="90"/>
                  <a:pt x="23" y="90"/>
                  <a:pt x="23" y="90"/>
                </a:cubicBezTo>
                <a:cubicBezTo>
                  <a:pt x="23" y="91"/>
                  <a:pt x="22" y="93"/>
                  <a:pt x="20" y="93"/>
                </a:cubicBezTo>
                <a:cubicBezTo>
                  <a:pt x="19" y="93"/>
                  <a:pt x="17" y="94"/>
                  <a:pt x="17" y="96"/>
                </a:cubicBezTo>
                <a:cubicBezTo>
                  <a:pt x="17" y="101"/>
                  <a:pt x="17" y="101"/>
                  <a:pt x="17" y="101"/>
                </a:cubicBezTo>
                <a:cubicBezTo>
                  <a:pt x="17" y="103"/>
                  <a:pt x="19" y="105"/>
                  <a:pt x="20" y="105"/>
                </a:cubicBezTo>
                <a:cubicBezTo>
                  <a:pt x="73" y="105"/>
                  <a:pt x="73" y="105"/>
                  <a:pt x="73" y="105"/>
                </a:cubicBezTo>
                <a:cubicBezTo>
                  <a:pt x="75" y="105"/>
                  <a:pt x="76" y="103"/>
                  <a:pt x="76" y="101"/>
                </a:cubicBezTo>
                <a:cubicBezTo>
                  <a:pt x="76" y="96"/>
                  <a:pt x="76" y="96"/>
                  <a:pt x="76" y="96"/>
                </a:cubicBezTo>
                <a:cubicBezTo>
                  <a:pt x="76" y="94"/>
                  <a:pt x="75" y="93"/>
                  <a:pt x="73" y="93"/>
                </a:cubicBezTo>
                <a:cubicBezTo>
                  <a:pt x="71" y="93"/>
                  <a:pt x="70" y="91"/>
                  <a:pt x="70" y="90"/>
                </a:cubicBezTo>
                <a:cubicBezTo>
                  <a:pt x="70" y="87"/>
                  <a:pt x="70" y="87"/>
                  <a:pt x="70" y="87"/>
                </a:cubicBezTo>
                <a:cubicBezTo>
                  <a:pt x="70" y="86"/>
                  <a:pt x="69" y="85"/>
                  <a:pt x="68" y="85"/>
                </a:cubicBezTo>
                <a:cubicBezTo>
                  <a:pt x="61" y="81"/>
                  <a:pt x="52" y="80"/>
                  <a:pt x="52" y="80"/>
                </a:cubicBezTo>
                <a:cubicBezTo>
                  <a:pt x="52" y="59"/>
                  <a:pt x="52" y="59"/>
                  <a:pt x="52" y="59"/>
                </a:cubicBezTo>
                <a:cubicBezTo>
                  <a:pt x="64" y="54"/>
                  <a:pt x="93" y="38"/>
                  <a:pt x="93" y="20"/>
                </a:cubicBezTo>
                <a:cubicBezTo>
                  <a:pt x="93" y="7"/>
                  <a:pt x="93" y="7"/>
                  <a:pt x="93" y="7"/>
                </a:cubicBezTo>
                <a:cubicBezTo>
                  <a:pt x="93" y="5"/>
                  <a:pt x="92" y="4"/>
                  <a:pt x="90" y="4"/>
                </a:cubicBezTo>
                <a:close/>
                <a:moveTo>
                  <a:pt x="6" y="18"/>
                </a:moveTo>
                <a:cubicBezTo>
                  <a:pt x="6" y="14"/>
                  <a:pt x="6" y="14"/>
                  <a:pt x="6" y="14"/>
                </a:cubicBezTo>
                <a:cubicBezTo>
                  <a:pt x="6" y="12"/>
                  <a:pt x="8" y="11"/>
                  <a:pt x="10" y="11"/>
                </a:cubicBezTo>
                <a:cubicBezTo>
                  <a:pt x="18" y="11"/>
                  <a:pt x="18" y="11"/>
                  <a:pt x="18" y="11"/>
                </a:cubicBezTo>
                <a:cubicBezTo>
                  <a:pt x="18" y="11"/>
                  <a:pt x="18" y="30"/>
                  <a:pt x="23" y="39"/>
                </a:cubicBezTo>
                <a:cubicBezTo>
                  <a:pt x="23" y="39"/>
                  <a:pt x="6" y="32"/>
                  <a:pt x="6" y="18"/>
                </a:cubicBezTo>
                <a:close/>
                <a:moveTo>
                  <a:pt x="87" y="18"/>
                </a:moveTo>
                <a:cubicBezTo>
                  <a:pt x="87" y="32"/>
                  <a:pt x="70" y="39"/>
                  <a:pt x="70" y="39"/>
                </a:cubicBezTo>
                <a:cubicBezTo>
                  <a:pt x="75" y="30"/>
                  <a:pt x="76" y="11"/>
                  <a:pt x="76" y="11"/>
                </a:cubicBezTo>
                <a:cubicBezTo>
                  <a:pt x="84" y="11"/>
                  <a:pt x="84" y="11"/>
                  <a:pt x="84" y="11"/>
                </a:cubicBezTo>
                <a:cubicBezTo>
                  <a:pt x="86" y="11"/>
                  <a:pt x="87" y="12"/>
                  <a:pt x="87" y="14"/>
                </a:cubicBezTo>
                <a:lnTo>
                  <a:pt x="87" y="18"/>
                </a:lnTo>
                <a:close/>
              </a:path>
            </a:pathLst>
          </a:custGeom>
          <a:solidFill>
            <a:sysClr val="window" lastClr="FFFFFF"/>
          </a:solidFill>
          <a:ln>
            <a:noFill/>
          </a:ln>
        </p:spPr>
        <p:txBody>
          <a:bodyPr vert="horz" wrap="square" lIns="68580" tIns="34290" rIns="68580" bIns="34290" numCol="1" anchor="t" anchorCtr="0" compatLnSpc="1">
            <a:prstTxWarp prst="textNoShape">
              <a:avLst/>
            </a:prstTxWarp>
          </a:bodyPr>
          <a:lstStyle/>
          <a:p>
            <a:pPr defTabSz="685800">
              <a:defRPr/>
            </a:pPr>
            <a:endParaRPr lang="en-US" sz="1350" kern="0" spc="-23">
              <a:solidFill>
                <a:prstClr val="black"/>
              </a:solidFill>
              <a:latin typeface="Poppins" panose="02000000000000000000" pitchFamily="2" charset="0"/>
              <a:cs typeface="Poppins" panose="02000000000000000000" pitchFamily="2" charset="0"/>
            </a:endParaRPr>
          </a:p>
        </p:txBody>
      </p:sp>
      <p:sp>
        <p:nvSpPr>
          <p:cNvPr id="99" name="TextBox 98">
            <a:extLst>
              <a:ext uri="{FF2B5EF4-FFF2-40B4-BE49-F238E27FC236}">
                <a16:creationId xmlns:a16="http://schemas.microsoft.com/office/drawing/2014/main" xmlns="" id="{E800508C-F2AE-491F-9C17-104FC744DF93}"/>
              </a:ext>
            </a:extLst>
          </p:cNvPr>
          <p:cNvSpPr txBox="1"/>
          <p:nvPr/>
        </p:nvSpPr>
        <p:spPr>
          <a:xfrm>
            <a:off x="413539" y="1689211"/>
            <a:ext cx="6246920" cy="261131"/>
          </a:xfrm>
          <a:prstGeom prst="rect">
            <a:avLst/>
          </a:prstGeom>
          <a:noFill/>
        </p:spPr>
        <p:txBody>
          <a:bodyPr anchor="ctr">
            <a:normAutofit fontScale="92500" lnSpcReduction="10000"/>
          </a:bodyPr>
          <a:lstStyle>
            <a:lvl1pPr algn="ctr">
              <a:defRPr lang="en-GB" altLang="en-US" sz="2000" b="1" i="0" kern="0" dirty="0" smtClean="0">
                <a:latin typeface="Arial" panose="020B0604020202020204" pitchFamily="34" charset="0"/>
                <a:ea typeface="+mj-ea"/>
              </a:defRPr>
            </a:lvl1pPr>
            <a:lvl2pPr algn="ctr">
              <a:defRPr sz="4400">
                <a:latin typeface="Calibri" pitchFamily="34" charset="0"/>
              </a:defRPr>
            </a:lvl2pPr>
            <a:lvl3pPr algn="ctr">
              <a:defRPr sz="4400">
                <a:latin typeface="Calibri" pitchFamily="34" charset="0"/>
              </a:defRPr>
            </a:lvl3pPr>
            <a:lvl4pPr algn="ctr">
              <a:defRPr sz="4400">
                <a:latin typeface="Calibri" pitchFamily="34" charset="0"/>
              </a:defRPr>
            </a:lvl4pPr>
            <a:lvl5pPr algn="ctr">
              <a:defRPr sz="4400">
                <a:latin typeface="Calibri" pitchFamily="34" charset="0"/>
              </a:defRPr>
            </a:lvl5pPr>
            <a:lvl6pPr marL="457200" algn="ctr" eaLnBrk="0" fontAlgn="base" hangingPunct="0">
              <a:spcBef>
                <a:spcPct val="0"/>
              </a:spcBef>
              <a:spcAft>
                <a:spcPct val="0"/>
              </a:spcAft>
              <a:defRPr sz="4400">
                <a:latin typeface="Calibri" pitchFamily="34" charset="0"/>
              </a:defRPr>
            </a:lvl6pPr>
            <a:lvl7pPr marL="914400" algn="ctr" eaLnBrk="0" fontAlgn="base" hangingPunct="0">
              <a:spcBef>
                <a:spcPct val="0"/>
              </a:spcBef>
              <a:spcAft>
                <a:spcPct val="0"/>
              </a:spcAft>
              <a:defRPr sz="4400">
                <a:latin typeface="Calibri" pitchFamily="34" charset="0"/>
              </a:defRPr>
            </a:lvl7pPr>
            <a:lvl8pPr marL="1371600" algn="ctr" eaLnBrk="0" fontAlgn="base" hangingPunct="0">
              <a:spcBef>
                <a:spcPct val="0"/>
              </a:spcBef>
              <a:spcAft>
                <a:spcPct val="0"/>
              </a:spcAft>
              <a:defRPr sz="4400">
                <a:latin typeface="Calibri" pitchFamily="34" charset="0"/>
              </a:defRPr>
            </a:lvl8pPr>
            <a:lvl9pPr marL="1828800" algn="ctr" eaLnBrk="0" fontAlgn="base" hangingPunct="0">
              <a:spcBef>
                <a:spcPct val="0"/>
              </a:spcBef>
              <a:spcAft>
                <a:spcPct val="0"/>
              </a:spcAft>
              <a:defRPr sz="4400">
                <a:latin typeface="Calibri" pitchFamily="34" charset="0"/>
              </a:defRPr>
            </a:lvl9pPr>
          </a:lstStyle>
          <a:p>
            <a:pPr algn="l"/>
            <a:r>
              <a:rPr lang="en-ZA" sz="1350" dirty="0"/>
              <a:t>Progress:</a:t>
            </a:r>
          </a:p>
        </p:txBody>
      </p:sp>
    </p:spTree>
    <p:extLst>
      <p:ext uri="{BB962C8B-B14F-4D97-AF65-F5344CB8AC3E}">
        <p14:creationId xmlns:p14="http://schemas.microsoft.com/office/powerpoint/2010/main" xmlns="" val="21498684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documents.app.lucidchart.com/documents/6ad50884-0ce8-43aa-bd2f-4e1244e969c6/pages/YGcM5DNywbTK?a=5535&amp;x=-147&amp;y=-48&amp;w=1894&amp;h=1034&amp;store=1&amp;accept=image%2F*&amp;auth=LCA%200af00663c17ddc51862010454c817f2909a53db2-ts%3D159723510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3568" y="1639491"/>
            <a:ext cx="7426696" cy="405045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itle 3"/>
          <p:cNvSpPr>
            <a:spLocks noGrp="1"/>
          </p:cNvSpPr>
          <p:nvPr>
            <p:ph type="title"/>
          </p:nvPr>
        </p:nvSpPr>
        <p:spPr>
          <a:xfrm>
            <a:off x="0" y="1"/>
            <a:ext cx="9144000" cy="987552"/>
          </a:xfrm>
          <a:solidFill>
            <a:srgbClr val="CC9B00"/>
          </a:solidFill>
        </p:spPr>
        <p:txBody>
          <a:bodyPr>
            <a:normAutofit/>
          </a:bodyPr>
          <a:lstStyle/>
          <a:p>
            <a:r>
              <a:rPr lang="en-US" sz="3600" b="1" dirty="0">
                <a:solidFill>
                  <a:schemeClr val="bg1"/>
                </a:solidFill>
              </a:rPr>
              <a:t>Mortality Surveillance Process</a:t>
            </a:r>
            <a:endParaRPr lang="en-ZA" sz="3600" b="1" dirty="0">
              <a:solidFill>
                <a:schemeClr val="bg1"/>
              </a:solidFill>
            </a:endParaRPr>
          </a:p>
        </p:txBody>
      </p:sp>
    </p:spTree>
    <p:extLst>
      <p:ext uri="{BB962C8B-B14F-4D97-AF65-F5344CB8AC3E}">
        <p14:creationId xmlns:p14="http://schemas.microsoft.com/office/powerpoint/2010/main" xmlns="" val="14487144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F35780-FA8F-AA4F-91FC-40DB7540F51D}"/>
              </a:ext>
            </a:extLst>
          </p:cNvPr>
          <p:cNvSpPr>
            <a:spLocks noGrp="1"/>
          </p:cNvSpPr>
          <p:nvPr>
            <p:ph type="title"/>
          </p:nvPr>
        </p:nvSpPr>
        <p:spPr>
          <a:xfrm>
            <a:off x="0" y="371"/>
            <a:ext cx="9144000" cy="1143000"/>
          </a:xfrm>
          <a:solidFill>
            <a:srgbClr val="CC9B00"/>
          </a:solidFill>
        </p:spPr>
        <p:txBody>
          <a:bodyPr>
            <a:noAutofit/>
          </a:bodyPr>
          <a:lstStyle/>
          <a:p>
            <a:r>
              <a:rPr lang="en-US" sz="3200" b="1" dirty="0">
                <a:solidFill>
                  <a:schemeClr val="bg1"/>
                </a:solidFill>
              </a:rPr>
              <a:t>Challenges in implementing various interventions</a:t>
            </a:r>
          </a:p>
        </p:txBody>
      </p:sp>
      <p:sp>
        <p:nvSpPr>
          <p:cNvPr id="3" name="Content Placeholder 2">
            <a:extLst>
              <a:ext uri="{FF2B5EF4-FFF2-40B4-BE49-F238E27FC236}">
                <a16:creationId xmlns:a16="http://schemas.microsoft.com/office/drawing/2014/main" xmlns="" id="{6B25047F-A4F4-BA43-B806-FEC904C9C29D}"/>
              </a:ext>
            </a:extLst>
          </p:cNvPr>
          <p:cNvSpPr>
            <a:spLocks noGrp="1"/>
          </p:cNvSpPr>
          <p:nvPr>
            <p:ph idx="1"/>
          </p:nvPr>
        </p:nvSpPr>
        <p:spPr>
          <a:xfrm>
            <a:off x="0" y="1143371"/>
            <a:ext cx="9144000" cy="4155281"/>
          </a:xfrm>
        </p:spPr>
        <p:txBody>
          <a:bodyPr>
            <a:noAutofit/>
          </a:bodyPr>
          <a:lstStyle/>
          <a:p>
            <a:pPr lvl="1">
              <a:lnSpc>
                <a:spcPct val="150000"/>
              </a:lnSpc>
              <a:spcAft>
                <a:spcPts val="600"/>
              </a:spcAft>
              <a:buFont typeface="Symbol" panose="05050102010706020507" pitchFamily="18" charset="2"/>
              <a:buChar char=""/>
            </a:pPr>
            <a:r>
              <a:rPr lang="en-ZA" sz="1600" b="1" dirty="0">
                <a:ea typeface="Times New Roman" panose="02020603050405020304" pitchFamily="18" charset="0"/>
                <a:cs typeface="Calibri" panose="020F0502020204030204" pitchFamily="34" charset="0"/>
              </a:rPr>
              <a:t>The logistics and safety of Health Care Workers conducting screenings in the community. </a:t>
            </a:r>
            <a:endParaRPr lang="en-ZA" sz="1600" b="1" dirty="0"/>
          </a:p>
          <a:p>
            <a:pPr lvl="2">
              <a:lnSpc>
                <a:spcPct val="150000"/>
              </a:lnSpc>
              <a:spcAft>
                <a:spcPts val="600"/>
              </a:spcAft>
              <a:buFont typeface="Courier New" panose="02070309020205020404" pitchFamily="49" charset="0"/>
              <a:buChar char="o"/>
            </a:pPr>
            <a:r>
              <a:rPr lang="en-ZA" sz="1600" b="1" dirty="0">
                <a:ea typeface="Times New Roman" panose="02020603050405020304" pitchFamily="18" charset="0"/>
                <a:cs typeface="Calibri" panose="020F0502020204030204" pitchFamily="34" charset="0"/>
              </a:rPr>
              <a:t>Certain community members were not allowing the screeners into their households.</a:t>
            </a:r>
            <a:endParaRPr lang="en-ZA" sz="1600" b="1" dirty="0"/>
          </a:p>
          <a:p>
            <a:pPr lvl="1">
              <a:lnSpc>
                <a:spcPct val="150000"/>
              </a:lnSpc>
              <a:spcAft>
                <a:spcPts val="600"/>
              </a:spcAft>
              <a:buFont typeface="Symbol" panose="05050102010706020507" pitchFamily="18" charset="2"/>
              <a:buChar char=""/>
            </a:pPr>
            <a:r>
              <a:rPr lang="en-ZA" sz="1600" b="1" dirty="0">
                <a:ea typeface="Times New Roman" panose="02020603050405020304" pitchFamily="18" charset="0"/>
                <a:cs typeface="Calibri" panose="020F0502020204030204" pitchFamily="34" charset="0"/>
              </a:rPr>
              <a:t>COVID-19 placed an additional burden on the current staff compliment of the Department, including the need to reprioritise and repurpose some health care services.</a:t>
            </a:r>
          </a:p>
          <a:p>
            <a:pPr lvl="2">
              <a:lnSpc>
                <a:spcPct val="150000"/>
              </a:lnSpc>
              <a:spcAft>
                <a:spcPts val="600"/>
              </a:spcAft>
              <a:buFont typeface="Symbol" panose="05050102010706020507" pitchFamily="18" charset="2"/>
              <a:buChar char=""/>
            </a:pPr>
            <a:r>
              <a:rPr lang="en-ZA" sz="1600" b="1" dirty="0">
                <a:cs typeface="Calibri" panose="020F0502020204030204" pitchFamily="34" charset="0"/>
              </a:rPr>
              <a:t>E.g. Healthcare workers been infected leading to closure of facilities </a:t>
            </a:r>
            <a:endParaRPr lang="en-ZA" sz="1600" b="1" dirty="0"/>
          </a:p>
          <a:p>
            <a:pPr lvl="1">
              <a:lnSpc>
                <a:spcPct val="150000"/>
              </a:lnSpc>
              <a:spcAft>
                <a:spcPts val="600"/>
              </a:spcAft>
              <a:buFont typeface="Symbol" panose="05050102010706020507" pitchFamily="18" charset="2"/>
              <a:buChar char=""/>
            </a:pPr>
            <a:r>
              <a:rPr lang="en-ZA" sz="1600" b="1" dirty="0"/>
              <a:t>Cluster-based infections, such as those in churches, funerals, workplaces and schools fuelled the increasing number of new cases in the Province.</a:t>
            </a:r>
          </a:p>
          <a:p>
            <a:pPr lvl="1">
              <a:lnSpc>
                <a:spcPct val="150000"/>
              </a:lnSpc>
              <a:spcAft>
                <a:spcPts val="600"/>
              </a:spcAft>
              <a:buFont typeface="Symbol" panose="05050102010706020507" pitchFamily="18" charset="2"/>
              <a:buChar char=""/>
            </a:pPr>
            <a:r>
              <a:rPr lang="en-ZA" sz="1600" b="1" dirty="0"/>
              <a:t>Testing capacity of the laboratories </a:t>
            </a:r>
          </a:p>
          <a:p>
            <a:pPr lvl="2">
              <a:lnSpc>
                <a:spcPct val="150000"/>
              </a:lnSpc>
              <a:spcAft>
                <a:spcPts val="600"/>
              </a:spcAft>
              <a:buFont typeface="Symbol" panose="05050102010706020507" pitchFamily="18" charset="2"/>
              <a:buChar char=""/>
            </a:pPr>
            <a:r>
              <a:rPr lang="en-ZA" sz="1600" b="1" dirty="0"/>
              <a:t> shortage of reagents due to global constraints</a:t>
            </a:r>
          </a:p>
          <a:p>
            <a:pPr lvl="2">
              <a:lnSpc>
                <a:spcPct val="150000"/>
              </a:lnSpc>
              <a:spcAft>
                <a:spcPts val="600"/>
              </a:spcAft>
              <a:buFont typeface="Symbol" panose="05050102010706020507" pitchFamily="18" charset="2"/>
              <a:buChar char=""/>
            </a:pPr>
            <a:r>
              <a:rPr lang="en-ZA" sz="1600" b="1" dirty="0"/>
              <a:t>Resulting in delayed turnaround time</a:t>
            </a:r>
          </a:p>
          <a:p>
            <a:pPr lvl="1">
              <a:lnSpc>
                <a:spcPct val="150000"/>
              </a:lnSpc>
            </a:pPr>
            <a:endParaRPr lang="en-US" sz="1600" b="1" dirty="0"/>
          </a:p>
        </p:txBody>
      </p:sp>
      <p:sp>
        <p:nvSpPr>
          <p:cNvPr id="4" name="Slide Number Placeholder 3">
            <a:extLst>
              <a:ext uri="{FF2B5EF4-FFF2-40B4-BE49-F238E27FC236}">
                <a16:creationId xmlns:a16="http://schemas.microsoft.com/office/drawing/2014/main" xmlns="" id="{5FDE2426-5873-BE4A-8336-22BFD6E241C2}"/>
              </a:ext>
            </a:extLst>
          </p:cNvPr>
          <p:cNvSpPr>
            <a:spLocks noGrp="1"/>
          </p:cNvSpPr>
          <p:nvPr>
            <p:ph type="sldNum" sz="quarter" idx="12"/>
          </p:nvPr>
        </p:nvSpPr>
        <p:spPr/>
        <p:txBody>
          <a:bodyPr/>
          <a:lstStyle/>
          <a:p>
            <a:fld id="{AA2B397F-753F-4568-BB2C-85234F7F0F06}" type="slidenum">
              <a:rPr lang="en-GB" altLang="en-US" smtClean="0"/>
              <a:pPr/>
              <a:t>24</a:t>
            </a:fld>
            <a:endParaRPr lang="en-GB" altLang="en-US" dirty="0"/>
          </a:p>
        </p:txBody>
      </p:sp>
    </p:spTree>
    <p:extLst>
      <p:ext uri="{BB962C8B-B14F-4D97-AF65-F5344CB8AC3E}">
        <p14:creationId xmlns:p14="http://schemas.microsoft.com/office/powerpoint/2010/main" xmlns="" val="11157229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Slide Number Placeholder 3"/>
          <p:cNvSpPr txBox="1">
            <a:spLocks noGrp="1"/>
          </p:cNvSpPr>
          <p:nvPr>
            <p:ph type="sldNum" sz="quarter" idx="2"/>
          </p:nvPr>
        </p:nvSpPr>
        <p:spPr>
          <a:xfrm>
            <a:off x="8550764" y="5668321"/>
            <a:ext cx="136037" cy="18623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25</a:t>
            </a:fld>
            <a:endParaRPr/>
          </a:p>
        </p:txBody>
      </p:sp>
      <p:graphicFrame>
        <p:nvGraphicFramePr>
          <p:cNvPr id="3" name="Object 2"/>
          <p:cNvGraphicFramePr>
            <a:graphicFrameLocks noChangeAspect="1"/>
          </p:cNvGraphicFramePr>
          <p:nvPr>
            <p:extLst>
              <p:ext uri="{D42A27DB-BD31-4B8C-83A1-F6EECF244321}">
                <p14:modId xmlns:p14="http://schemas.microsoft.com/office/powerpoint/2010/main" xmlns="" val="4149891539"/>
              </p:ext>
            </p:extLst>
          </p:nvPr>
        </p:nvGraphicFramePr>
        <p:xfrm>
          <a:off x="41440" y="1094509"/>
          <a:ext cx="9061120" cy="5268191"/>
        </p:xfrm>
        <a:graphic>
          <a:graphicData uri="http://schemas.openxmlformats.org/presentationml/2006/ole">
            <p:oleObj spid="_x0000_s4134" name="Worksheet" r:id="rId3" imgW="6200721" imgH="5219566" progId="Excel.Sheet.12">
              <p:embed/>
            </p:oleObj>
          </a:graphicData>
        </a:graphic>
      </p:graphicFrame>
      <p:sp>
        <p:nvSpPr>
          <p:cNvPr id="7" name="Title 1">
            <a:extLst>
              <a:ext uri="{FF2B5EF4-FFF2-40B4-BE49-F238E27FC236}">
                <a16:creationId xmlns:a16="http://schemas.microsoft.com/office/drawing/2014/main" xmlns="" id="{8184D6C9-D16D-2545-AC0E-CA469C5AE3ED}"/>
              </a:ext>
            </a:extLst>
          </p:cNvPr>
          <p:cNvSpPr txBox="1">
            <a:spLocks/>
          </p:cNvSpPr>
          <p:nvPr/>
        </p:nvSpPr>
        <p:spPr>
          <a:xfrm>
            <a:off x="0" y="0"/>
            <a:ext cx="9102560" cy="1094509"/>
          </a:xfrm>
          <a:prstGeom prst="rect">
            <a:avLst/>
          </a:prstGeom>
          <a:solidFill>
            <a:srgbClr val="CC9B00"/>
          </a:solidFill>
        </p:spPr>
        <p:txBody>
          <a:bodyPr vert="horz" lIns="91440" tIns="45720" rIns="91440" bIns="45720" rtlCol="0" anchor="ctr">
            <a:normAutofit/>
          </a:bodyPr>
          <a:lstStyle>
            <a:lvl1pPr algn="ctr" defTabSz="457200" rtl="0" eaLnBrk="1" latinLnBrk="0" hangingPunct="1">
              <a:spcBef>
                <a:spcPct val="0"/>
              </a:spcBef>
              <a:buNone/>
              <a:defRPr sz="2700" kern="1200">
                <a:solidFill>
                  <a:schemeClr val="tx1"/>
                </a:solidFill>
                <a:latin typeface="+mj-lt"/>
                <a:ea typeface="+mj-ea"/>
                <a:cs typeface="+mj-cs"/>
              </a:defRPr>
            </a:lvl1pPr>
          </a:lstStyle>
          <a:p>
            <a:r>
              <a:rPr lang="en-ZA" sz="3200" b="1" dirty="0">
                <a:solidFill>
                  <a:schemeClr val="bg1"/>
                </a:solidFill>
                <a:latin typeface="Arial" panose="020B0604020202020204" pitchFamily="34" charset="0"/>
                <a:cs typeface="Arial" panose="020B0604020202020204" pitchFamily="34" charset="0"/>
              </a:rPr>
              <a:t>Quarantine Sites Status </a:t>
            </a:r>
            <a:r>
              <a:rPr lang="en-ZA" sz="3600" b="1" dirty="0">
                <a:solidFill>
                  <a:schemeClr val="bg1"/>
                </a:solidFill>
                <a:latin typeface="Arial" panose="020B0604020202020204" pitchFamily="34" charset="0"/>
                <a:cs typeface="Arial" panose="020B0604020202020204" pitchFamily="34" charset="0"/>
              </a:rPr>
              <a:t/>
            </a:r>
            <a:br>
              <a:rPr lang="en-ZA" sz="3600" b="1" dirty="0">
                <a:solidFill>
                  <a:schemeClr val="bg1"/>
                </a:solidFill>
                <a:latin typeface="Arial" panose="020B0604020202020204" pitchFamily="34" charset="0"/>
                <a:cs typeface="Arial" panose="020B0604020202020204" pitchFamily="34" charset="0"/>
              </a:rPr>
            </a:br>
            <a:endParaRPr lang="en-ZA" sz="2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455017260"/>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Slide Number Placeholder 3"/>
          <p:cNvSpPr txBox="1">
            <a:spLocks noGrp="1"/>
          </p:cNvSpPr>
          <p:nvPr>
            <p:ph type="sldNum" sz="quarter" idx="2"/>
          </p:nvPr>
        </p:nvSpPr>
        <p:spPr>
          <a:xfrm>
            <a:off x="8550764" y="5668321"/>
            <a:ext cx="136037" cy="18623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pPr/>
              <a:t>26</a:t>
            </a:fld>
            <a:endParaRPr/>
          </a:p>
        </p:txBody>
      </p:sp>
      <p:sp>
        <p:nvSpPr>
          <p:cNvPr id="8" name="Title 1">
            <a:extLst>
              <a:ext uri="{FF2B5EF4-FFF2-40B4-BE49-F238E27FC236}">
                <a16:creationId xmlns:a16="http://schemas.microsoft.com/office/drawing/2014/main" xmlns="" id="{EDBC8BA6-2678-3D4B-829F-4BD535FF5B53}"/>
              </a:ext>
            </a:extLst>
          </p:cNvPr>
          <p:cNvSpPr txBox="1">
            <a:spLocks/>
          </p:cNvSpPr>
          <p:nvPr/>
        </p:nvSpPr>
        <p:spPr>
          <a:xfrm>
            <a:off x="0" y="0"/>
            <a:ext cx="9102560" cy="1094509"/>
          </a:xfrm>
          <a:prstGeom prst="rect">
            <a:avLst/>
          </a:prstGeom>
          <a:solidFill>
            <a:srgbClr val="CC9B00"/>
          </a:solidFill>
        </p:spPr>
        <p:txBody>
          <a:bodyPr vert="horz" lIns="91440" tIns="45720" rIns="91440" bIns="45720" rtlCol="0" anchor="ctr">
            <a:normAutofit/>
          </a:bodyPr>
          <a:lstStyle>
            <a:lvl1pPr algn="ctr" defTabSz="457200" rtl="0" eaLnBrk="1" latinLnBrk="0" hangingPunct="1">
              <a:spcBef>
                <a:spcPct val="0"/>
              </a:spcBef>
              <a:buNone/>
              <a:defRPr sz="2700" kern="1200">
                <a:solidFill>
                  <a:schemeClr val="tx1"/>
                </a:solidFill>
                <a:latin typeface="+mj-lt"/>
                <a:ea typeface="+mj-ea"/>
                <a:cs typeface="+mj-cs"/>
              </a:defRPr>
            </a:lvl1pPr>
          </a:lstStyle>
          <a:p>
            <a:r>
              <a:rPr lang="en-ZA" sz="3200" b="1" dirty="0">
                <a:solidFill>
                  <a:schemeClr val="bg1"/>
                </a:solidFill>
                <a:latin typeface="Arial" panose="020B0604020202020204" pitchFamily="34" charset="0"/>
                <a:cs typeface="Arial" panose="020B0604020202020204" pitchFamily="34" charset="0"/>
              </a:rPr>
              <a:t>Beds: Public and Private Hospitals </a:t>
            </a:r>
            <a:r>
              <a:rPr lang="en-ZA" sz="3600" b="1" dirty="0">
                <a:solidFill>
                  <a:schemeClr val="bg1"/>
                </a:solidFill>
                <a:latin typeface="Arial" panose="020B0604020202020204" pitchFamily="34" charset="0"/>
                <a:cs typeface="Arial" panose="020B0604020202020204" pitchFamily="34" charset="0"/>
              </a:rPr>
              <a:t/>
            </a:r>
            <a:br>
              <a:rPr lang="en-ZA" sz="3600" b="1" dirty="0">
                <a:solidFill>
                  <a:schemeClr val="bg1"/>
                </a:solidFill>
                <a:latin typeface="Arial" panose="020B0604020202020204" pitchFamily="34" charset="0"/>
                <a:cs typeface="Arial" panose="020B0604020202020204" pitchFamily="34" charset="0"/>
              </a:rPr>
            </a:br>
            <a:endParaRPr lang="en-ZA" sz="2200" b="1" dirty="0">
              <a:solidFill>
                <a:schemeClr val="bg1"/>
              </a:solidFill>
              <a:latin typeface="Arial" panose="020B0604020202020204" pitchFamily="34" charset="0"/>
              <a:cs typeface="Arial" panose="020B0604020202020204" pitchFamily="34" charset="0"/>
            </a:endParaRPr>
          </a:p>
        </p:txBody>
      </p:sp>
      <p:graphicFrame>
        <p:nvGraphicFramePr>
          <p:cNvPr id="4" name="Table 4">
            <a:extLst>
              <a:ext uri="{FF2B5EF4-FFF2-40B4-BE49-F238E27FC236}">
                <a16:creationId xmlns:a16="http://schemas.microsoft.com/office/drawing/2014/main" xmlns="" id="{A6E07F1D-8093-D74C-9DF8-63C4499E1CB6}"/>
              </a:ext>
            </a:extLst>
          </p:cNvPr>
          <p:cNvGraphicFramePr>
            <a:graphicFrameLocks noGrp="1"/>
          </p:cNvGraphicFramePr>
          <p:nvPr>
            <p:extLst>
              <p:ext uri="{D42A27DB-BD31-4B8C-83A1-F6EECF244321}">
                <p14:modId xmlns:p14="http://schemas.microsoft.com/office/powerpoint/2010/main" xmlns="" val="3407428217"/>
              </p:ext>
            </p:extLst>
          </p:nvPr>
        </p:nvGraphicFramePr>
        <p:xfrm>
          <a:off x="0" y="1094509"/>
          <a:ext cx="9144000" cy="4645670"/>
        </p:xfrm>
        <a:graphic>
          <a:graphicData uri="http://schemas.openxmlformats.org/drawingml/2006/table">
            <a:tbl>
              <a:tblPr firstRow="1" bandRow="1">
                <a:tableStyleId>{5C22544A-7EE6-4342-B048-85BDC9FD1C3A}</a:tableStyleId>
              </a:tblPr>
              <a:tblGrid>
                <a:gridCol w="2118732">
                  <a:extLst>
                    <a:ext uri="{9D8B030D-6E8A-4147-A177-3AD203B41FA5}">
                      <a16:colId xmlns:a16="http://schemas.microsoft.com/office/drawing/2014/main" xmlns="" val="3495343790"/>
                    </a:ext>
                  </a:extLst>
                </a:gridCol>
                <a:gridCol w="1951464">
                  <a:extLst>
                    <a:ext uri="{9D8B030D-6E8A-4147-A177-3AD203B41FA5}">
                      <a16:colId xmlns:a16="http://schemas.microsoft.com/office/drawing/2014/main" xmlns="" val="2337638471"/>
                    </a:ext>
                  </a:extLst>
                </a:gridCol>
                <a:gridCol w="2536902">
                  <a:extLst>
                    <a:ext uri="{9D8B030D-6E8A-4147-A177-3AD203B41FA5}">
                      <a16:colId xmlns:a16="http://schemas.microsoft.com/office/drawing/2014/main" xmlns="" val="2649947594"/>
                    </a:ext>
                  </a:extLst>
                </a:gridCol>
                <a:gridCol w="2536902">
                  <a:extLst>
                    <a:ext uri="{9D8B030D-6E8A-4147-A177-3AD203B41FA5}">
                      <a16:colId xmlns:a16="http://schemas.microsoft.com/office/drawing/2014/main" xmlns="" val="3662891881"/>
                    </a:ext>
                  </a:extLst>
                </a:gridCol>
              </a:tblGrid>
              <a:tr h="1223228">
                <a:tc>
                  <a:txBody>
                    <a:bodyPr/>
                    <a:lstStyle/>
                    <a:p>
                      <a:pPr algn="ctr"/>
                      <a:endParaRPr lang="en-GB" sz="2400" dirty="0"/>
                    </a:p>
                    <a:p>
                      <a:pPr algn="ctr"/>
                      <a:r>
                        <a:rPr lang="en-GB" sz="2400" dirty="0"/>
                        <a:t>Institution</a:t>
                      </a:r>
                    </a:p>
                  </a:txBody>
                  <a:tcPr/>
                </a:tc>
                <a:tc>
                  <a:txBody>
                    <a:bodyPr/>
                    <a:lstStyle/>
                    <a:p>
                      <a:pPr algn="ctr"/>
                      <a:endParaRPr lang="en-GB" sz="2400" b="1" dirty="0"/>
                    </a:p>
                    <a:p>
                      <a:pPr algn="ctr"/>
                      <a:r>
                        <a:rPr lang="en-GB" sz="2400" b="1" dirty="0"/>
                        <a:t>No. Beds</a:t>
                      </a:r>
                    </a:p>
                  </a:txBody>
                  <a:tcPr/>
                </a:tc>
                <a:tc>
                  <a:txBody>
                    <a:bodyPr/>
                    <a:lstStyle/>
                    <a:p>
                      <a:pPr algn="ctr"/>
                      <a:endParaRPr lang="en-GB" sz="2400" b="1" dirty="0"/>
                    </a:p>
                    <a:p>
                      <a:pPr algn="ctr"/>
                      <a:r>
                        <a:rPr lang="en-GB" sz="2400" b="1" dirty="0"/>
                        <a:t>Occupied</a:t>
                      </a:r>
                    </a:p>
                  </a:txBody>
                  <a:tcPr/>
                </a:tc>
                <a:tc>
                  <a:txBody>
                    <a:bodyPr/>
                    <a:lstStyle/>
                    <a:p>
                      <a:pPr algn="ctr"/>
                      <a:endParaRPr lang="en-GB" sz="2400" b="1" dirty="0"/>
                    </a:p>
                    <a:p>
                      <a:pPr algn="ctr"/>
                      <a:r>
                        <a:rPr lang="en-GB" sz="2400" b="1" dirty="0"/>
                        <a:t>Available</a:t>
                      </a:r>
                    </a:p>
                  </a:txBody>
                  <a:tcPr/>
                </a:tc>
                <a:extLst>
                  <a:ext uri="{0D108BD9-81ED-4DB2-BD59-A6C34878D82A}">
                    <a16:rowId xmlns:a16="http://schemas.microsoft.com/office/drawing/2014/main" xmlns="" val="3257007304"/>
                  </a:ext>
                </a:extLst>
              </a:tr>
              <a:tr h="11168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400" b="1" dirty="0"/>
                        <a:t>Public Hospital</a:t>
                      </a:r>
                    </a:p>
                    <a:p>
                      <a:endParaRPr lang="en-GB" sz="2400" b="1" dirty="0"/>
                    </a:p>
                  </a:txBody>
                  <a:tcPr/>
                </a:tc>
                <a:tc>
                  <a:txBody>
                    <a:bodyPr/>
                    <a:lstStyle/>
                    <a:p>
                      <a:pPr algn="ctr"/>
                      <a:r>
                        <a:rPr lang="en-GB" sz="2400" dirty="0"/>
                        <a:t>567</a:t>
                      </a:r>
                    </a:p>
                  </a:txBody>
                  <a:tcPr/>
                </a:tc>
                <a:tc>
                  <a:txBody>
                    <a:bodyPr/>
                    <a:lstStyle/>
                    <a:p>
                      <a:pPr algn="ctr"/>
                      <a:r>
                        <a:rPr lang="en-GB" sz="2400" dirty="0"/>
                        <a:t>234</a:t>
                      </a:r>
                    </a:p>
                  </a:txBody>
                  <a:tcPr/>
                </a:tc>
                <a:tc>
                  <a:txBody>
                    <a:bodyPr/>
                    <a:lstStyle/>
                    <a:p>
                      <a:pPr algn="ctr"/>
                      <a:r>
                        <a:rPr lang="en-GB" sz="2400" dirty="0"/>
                        <a:t>333</a:t>
                      </a:r>
                    </a:p>
                  </a:txBody>
                  <a:tcPr/>
                </a:tc>
                <a:extLst>
                  <a:ext uri="{0D108BD9-81ED-4DB2-BD59-A6C34878D82A}">
                    <a16:rowId xmlns:a16="http://schemas.microsoft.com/office/drawing/2014/main" xmlns="" val="475345173"/>
                  </a:ext>
                </a:extLst>
              </a:tr>
              <a:tr h="11168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400" b="1" dirty="0"/>
                        <a:t>Private Hospital</a:t>
                      </a:r>
                    </a:p>
                    <a:p>
                      <a:endParaRPr lang="en-GB" sz="2400" b="1" dirty="0"/>
                    </a:p>
                  </a:txBody>
                  <a:tcPr/>
                </a:tc>
                <a:tc>
                  <a:txBody>
                    <a:bodyPr/>
                    <a:lstStyle/>
                    <a:p>
                      <a:pPr algn="ctr"/>
                      <a:r>
                        <a:rPr lang="en-GB" sz="2400" dirty="0"/>
                        <a:t>510</a:t>
                      </a:r>
                    </a:p>
                  </a:txBody>
                  <a:tcPr/>
                </a:tc>
                <a:tc>
                  <a:txBody>
                    <a:bodyPr/>
                    <a:lstStyle/>
                    <a:p>
                      <a:pPr algn="ctr"/>
                      <a:r>
                        <a:rPr lang="en-GB" sz="2400" dirty="0"/>
                        <a:t>337</a:t>
                      </a:r>
                    </a:p>
                  </a:txBody>
                  <a:tcPr/>
                </a:tc>
                <a:tc>
                  <a:txBody>
                    <a:bodyPr/>
                    <a:lstStyle/>
                    <a:p>
                      <a:pPr algn="ctr"/>
                      <a:r>
                        <a:rPr lang="en-GB" sz="2400" dirty="0"/>
                        <a:t>173</a:t>
                      </a:r>
                    </a:p>
                  </a:txBody>
                  <a:tcPr/>
                </a:tc>
                <a:extLst>
                  <a:ext uri="{0D108BD9-81ED-4DB2-BD59-A6C34878D82A}">
                    <a16:rowId xmlns:a16="http://schemas.microsoft.com/office/drawing/2014/main" xmlns="" val="549494561"/>
                  </a:ext>
                </a:extLst>
              </a:tr>
              <a:tr h="11168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400" b="1" dirty="0"/>
                        <a:t>Total</a:t>
                      </a:r>
                    </a:p>
                    <a:p>
                      <a:endParaRPr lang="en-GB" sz="2400" b="1" dirty="0"/>
                    </a:p>
                  </a:txBody>
                  <a:tcPr/>
                </a:tc>
                <a:tc>
                  <a:txBody>
                    <a:bodyPr/>
                    <a:lstStyle/>
                    <a:p>
                      <a:pPr algn="ctr"/>
                      <a:r>
                        <a:rPr lang="en-GB" sz="2400" b="1" dirty="0"/>
                        <a:t>1 077</a:t>
                      </a:r>
                    </a:p>
                  </a:txBody>
                  <a:tcPr/>
                </a:tc>
                <a:tc>
                  <a:txBody>
                    <a:bodyPr/>
                    <a:lstStyle/>
                    <a:p>
                      <a:pPr algn="ctr"/>
                      <a:r>
                        <a:rPr lang="en-GB" sz="2400" b="1" dirty="0"/>
                        <a:t>571</a:t>
                      </a:r>
                    </a:p>
                  </a:txBody>
                  <a:tcPr/>
                </a:tc>
                <a:tc>
                  <a:txBody>
                    <a:bodyPr/>
                    <a:lstStyle/>
                    <a:p>
                      <a:pPr algn="ctr"/>
                      <a:r>
                        <a:rPr lang="en-GB" sz="2400" b="1" dirty="0"/>
                        <a:t>506</a:t>
                      </a:r>
                    </a:p>
                  </a:txBody>
                  <a:tcPr/>
                </a:tc>
                <a:extLst>
                  <a:ext uri="{0D108BD9-81ED-4DB2-BD59-A6C34878D82A}">
                    <a16:rowId xmlns:a16="http://schemas.microsoft.com/office/drawing/2014/main" xmlns="" val="1015786110"/>
                  </a:ext>
                </a:extLst>
              </a:tr>
            </a:tbl>
          </a:graphicData>
        </a:graphic>
      </p:graphicFrame>
      <p:sp>
        <p:nvSpPr>
          <p:cNvPr id="5" name="AutoShape 2" descr="Inline image">
            <a:extLst>
              <a:ext uri="{FF2B5EF4-FFF2-40B4-BE49-F238E27FC236}">
                <a16:creationId xmlns:a16="http://schemas.microsoft.com/office/drawing/2014/main" xmlns="" id="{DE0EFFD1-806B-5940-8040-2E4512774E24}"/>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xmlns="" val="3871327651"/>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Slide Number Placeholder 3"/>
          <p:cNvSpPr txBox="1">
            <a:spLocks noGrp="1"/>
          </p:cNvSpPr>
          <p:nvPr>
            <p:ph type="sldNum" sz="quarter" idx="2"/>
          </p:nvPr>
        </p:nvSpPr>
        <p:spPr>
          <a:xfrm>
            <a:off x="8550764" y="5668321"/>
            <a:ext cx="136037" cy="18623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pPr/>
              <a:t>27</a:t>
            </a:fld>
            <a:endParaRPr/>
          </a:p>
        </p:txBody>
      </p:sp>
      <p:sp>
        <p:nvSpPr>
          <p:cNvPr id="8" name="Title 1">
            <a:extLst>
              <a:ext uri="{FF2B5EF4-FFF2-40B4-BE49-F238E27FC236}">
                <a16:creationId xmlns:a16="http://schemas.microsoft.com/office/drawing/2014/main" xmlns="" id="{EDBC8BA6-2678-3D4B-829F-4BD535FF5B53}"/>
              </a:ext>
            </a:extLst>
          </p:cNvPr>
          <p:cNvSpPr txBox="1">
            <a:spLocks/>
          </p:cNvSpPr>
          <p:nvPr/>
        </p:nvSpPr>
        <p:spPr>
          <a:xfrm>
            <a:off x="0" y="0"/>
            <a:ext cx="9102560" cy="1094509"/>
          </a:xfrm>
          <a:prstGeom prst="rect">
            <a:avLst/>
          </a:prstGeom>
          <a:solidFill>
            <a:srgbClr val="CC9B00"/>
          </a:solidFill>
        </p:spPr>
        <p:txBody>
          <a:bodyPr vert="horz" lIns="91440" tIns="45720" rIns="91440" bIns="45720" rtlCol="0" anchor="ctr">
            <a:normAutofit/>
          </a:bodyPr>
          <a:lstStyle>
            <a:lvl1pPr algn="ctr" defTabSz="457200" rtl="0" eaLnBrk="1" latinLnBrk="0" hangingPunct="1">
              <a:spcBef>
                <a:spcPct val="0"/>
              </a:spcBef>
              <a:buNone/>
              <a:defRPr sz="2700" kern="1200">
                <a:solidFill>
                  <a:schemeClr val="tx1"/>
                </a:solidFill>
                <a:latin typeface="+mj-lt"/>
                <a:ea typeface="+mj-ea"/>
                <a:cs typeface="+mj-cs"/>
              </a:defRPr>
            </a:lvl1pPr>
          </a:lstStyle>
          <a:p>
            <a:r>
              <a:rPr lang="en-ZA" sz="3200" b="1" dirty="0">
                <a:solidFill>
                  <a:schemeClr val="bg1"/>
                </a:solidFill>
                <a:latin typeface="Arial" panose="020B0604020202020204" pitchFamily="34" charset="0"/>
                <a:cs typeface="Arial" panose="020B0604020202020204" pitchFamily="34" charset="0"/>
              </a:rPr>
              <a:t>COVID-19 Cases </a:t>
            </a:r>
            <a:r>
              <a:rPr lang="en-ZA" sz="3600" b="1" dirty="0">
                <a:solidFill>
                  <a:schemeClr val="bg1"/>
                </a:solidFill>
                <a:latin typeface="Arial" panose="020B0604020202020204" pitchFamily="34" charset="0"/>
                <a:cs typeface="Arial" panose="020B0604020202020204" pitchFamily="34" charset="0"/>
              </a:rPr>
              <a:t/>
            </a:r>
            <a:br>
              <a:rPr lang="en-ZA" sz="3600" b="1" dirty="0">
                <a:solidFill>
                  <a:schemeClr val="bg1"/>
                </a:solidFill>
                <a:latin typeface="Arial" panose="020B0604020202020204" pitchFamily="34" charset="0"/>
                <a:cs typeface="Arial" panose="020B0604020202020204" pitchFamily="34" charset="0"/>
              </a:rPr>
            </a:br>
            <a:endParaRPr lang="en-ZA" sz="2200" b="1" dirty="0">
              <a:solidFill>
                <a:schemeClr val="bg1"/>
              </a:solidFill>
              <a:latin typeface="Arial" panose="020B0604020202020204" pitchFamily="34" charset="0"/>
              <a:cs typeface="Arial" panose="020B0604020202020204" pitchFamily="34" charset="0"/>
            </a:endParaRPr>
          </a:p>
        </p:txBody>
      </p:sp>
      <p:sp>
        <p:nvSpPr>
          <p:cNvPr id="5" name="AutoShape 2" descr="Inline image">
            <a:extLst>
              <a:ext uri="{FF2B5EF4-FFF2-40B4-BE49-F238E27FC236}">
                <a16:creationId xmlns:a16="http://schemas.microsoft.com/office/drawing/2014/main" xmlns="" id="{DE0EFFD1-806B-5940-8040-2E4512774E24}"/>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 name="Picture 2">
            <a:extLst>
              <a:ext uri="{FF2B5EF4-FFF2-40B4-BE49-F238E27FC236}">
                <a16:creationId xmlns:a16="http://schemas.microsoft.com/office/drawing/2014/main" xmlns="" id="{F2200D7D-369A-C74D-82C7-5284E3C23635}"/>
              </a:ext>
            </a:extLst>
          </p:cNvPr>
          <p:cNvPicPr>
            <a:picLocks noChangeAspect="1"/>
          </p:cNvPicPr>
          <p:nvPr/>
        </p:nvPicPr>
        <p:blipFill>
          <a:blip r:embed="rId3"/>
          <a:stretch>
            <a:fillRect/>
          </a:stretch>
        </p:blipFill>
        <p:spPr>
          <a:xfrm>
            <a:off x="0" y="1094509"/>
            <a:ext cx="9102559" cy="5573920"/>
          </a:xfrm>
          <a:prstGeom prst="rect">
            <a:avLst/>
          </a:prstGeom>
        </p:spPr>
      </p:pic>
    </p:spTree>
    <p:extLst>
      <p:ext uri="{BB962C8B-B14F-4D97-AF65-F5344CB8AC3E}">
        <p14:creationId xmlns:p14="http://schemas.microsoft.com/office/powerpoint/2010/main" xmlns="" val="2579720333"/>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354304" y="5410816"/>
            <a:ext cx="2715893" cy="945534"/>
          </a:xfrm>
          <a:prstGeom prst="rect">
            <a:avLst/>
          </a:prstGeom>
          <a:solidFill>
            <a:schemeClr val="bg1"/>
          </a:solidFill>
        </p:spPr>
      </p:pic>
      <p:sp>
        <p:nvSpPr>
          <p:cNvPr id="7" name="Rectangle 6"/>
          <p:cNvSpPr/>
          <p:nvPr/>
        </p:nvSpPr>
        <p:spPr>
          <a:xfrm>
            <a:off x="370114" y="5870763"/>
            <a:ext cx="4572000" cy="276999"/>
          </a:xfrm>
          <a:prstGeom prst="rect">
            <a:avLst/>
          </a:prstGeom>
        </p:spPr>
        <p:txBody>
          <a:bodyPr>
            <a:spAutoFit/>
          </a:bodyPr>
          <a:lstStyle/>
          <a:p>
            <a:r>
              <a:rPr lang="en-US" sz="1200" dirty="0">
                <a:solidFill>
                  <a:prstClr val="black">
                    <a:tint val="75000"/>
                  </a:prstClr>
                </a:solidFill>
              </a:rPr>
              <a:t>Leading Free State Province towards Service Excellence</a:t>
            </a:r>
          </a:p>
        </p:txBody>
      </p:sp>
      <p:sp>
        <p:nvSpPr>
          <p:cNvPr id="2" name="Title 1"/>
          <p:cNvSpPr>
            <a:spLocks noGrp="1"/>
          </p:cNvSpPr>
          <p:nvPr>
            <p:ph type="ctrTitle"/>
          </p:nvPr>
        </p:nvSpPr>
        <p:spPr>
          <a:xfrm>
            <a:off x="0" y="0"/>
            <a:ext cx="9102560" cy="1094509"/>
          </a:xfrm>
          <a:solidFill>
            <a:srgbClr val="CC9B00"/>
          </a:solidFill>
        </p:spPr>
        <p:txBody>
          <a:bodyPr>
            <a:normAutofit/>
          </a:bodyPr>
          <a:lstStyle/>
          <a:p>
            <a:r>
              <a:rPr lang="en-ZA" sz="3200" b="1" dirty="0">
                <a:solidFill>
                  <a:schemeClr val="bg1"/>
                </a:solidFill>
                <a:latin typeface="Arial" panose="020B0604020202020204" pitchFamily="34" charset="0"/>
                <a:cs typeface="Arial" panose="020B0604020202020204" pitchFamily="34" charset="0"/>
              </a:rPr>
              <a:t>DCS Status Report as at 19 August 2020</a:t>
            </a:r>
            <a:r>
              <a:rPr lang="en-ZA" sz="3600" b="1" dirty="0">
                <a:solidFill>
                  <a:schemeClr val="bg1"/>
                </a:solidFill>
                <a:latin typeface="Arial" panose="020B0604020202020204" pitchFamily="34" charset="0"/>
                <a:cs typeface="Arial" panose="020B0604020202020204" pitchFamily="34" charset="0"/>
              </a:rPr>
              <a:t/>
            </a:r>
            <a:br>
              <a:rPr lang="en-ZA" sz="3600" b="1" dirty="0">
                <a:solidFill>
                  <a:schemeClr val="bg1"/>
                </a:solidFill>
                <a:latin typeface="Arial" panose="020B0604020202020204" pitchFamily="34" charset="0"/>
                <a:cs typeface="Arial" panose="020B0604020202020204" pitchFamily="34" charset="0"/>
              </a:rPr>
            </a:br>
            <a:r>
              <a:rPr lang="en-ZA" sz="2000" b="1" dirty="0">
                <a:solidFill>
                  <a:schemeClr val="bg1"/>
                </a:solidFill>
              </a:rPr>
              <a:t>Screening of Inmates (Sentenced &amp; Remand Detainees)</a:t>
            </a:r>
            <a:endParaRPr lang="en-ZA" sz="2000" b="1"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xmlns="" id="{419C5766-6583-5D43-9D5C-5ECFC1D1AC38}"/>
              </a:ext>
            </a:extLst>
          </p:cNvPr>
          <p:cNvSpPr txBox="1"/>
          <p:nvPr/>
        </p:nvSpPr>
        <p:spPr>
          <a:xfrm>
            <a:off x="5282272" y="3972423"/>
            <a:ext cx="699230" cy="461665"/>
          </a:xfrm>
          <a:prstGeom prst="rect">
            <a:avLst/>
          </a:prstGeom>
          <a:noFill/>
        </p:spPr>
        <p:txBody>
          <a:bodyPr wrap="none" rtlCol="0">
            <a:spAutoFit/>
          </a:bodyPr>
          <a:lstStyle/>
          <a:p>
            <a:r>
              <a:rPr lang="en-GB" sz="2400" b="1" dirty="0">
                <a:solidFill>
                  <a:schemeClr val="bg1"/>
                </a:solidFill>
                <a:latin typeface="Arial" panose="020B0604020202020204" pitchFamily="34" charset="0"/>
                <a:cs typeface="Arial" panose="020B0604020202020204" pitchFamily="34" charset="0"/>
              </a:rPr>
              <a:t>168</a:t>
            </a:r>
          </a:p>
        </p:txBody>
      </p:sp>
      <p:sp>
        <p:nvSpPr>
          <p:cNvPr id="5" name="TextBox 4">
            <a:extLst>
              <a:ext uri="{FF2B5EF4-FFF2-40B4-BE49-F238E27FC236}">
                <a16:creationId xmlns:a16="http://schemas.microsoft.com/office/drawing/2014/main" xmlns="" id="{0E24885D-A5A4-F04D-8BD3-4054C3B54BE2}"/>
              </a:ext>
            </a:extLst>
          </p:cNvPr>
          <p:cNvSpPr txBox="1"/>
          <p:nvPr/>
        </p:nvSpPr>
        <p:spPr>
          <a:xfrm>
            <a:off x="5282272" y="1702945"/>
            <a:ext cx="340158" cy="461665"/>
          </a:xfrm>
          <a:prstGeom prst="rect">
            <a:avLst/>
          </a:prstGeom>
          <a:noFill/>
        </p:spPr>
        <p:txBody>
          <a:bodyPr wrap="none" rtlCol="0">
            <a:spAutoFit/>
          </a:bodyPr>
          <a:lstStyle/>
          <a:p>
            <a:r>
              <a:rPr lang="en-GB" sz="2400" dirty="0">
                <a:solidFill>
                  <a:schemeClr val="bg1"/>
                </a:solidFill>
              </a:rPr>
              <a:t>9</a:t>
            </a:r>
          </a:p>
        </p:txBody>
      </p:sp>
      <p:sp>
        <p:nvSpPr>
          <p:cNvPr id="6" name="TextBox 5">
            <a:extLst>
              <a:ext uri="{FF2B5EF4-FFF2-40B4-BE49-F238E27FC236}">
                <a16:creationId xmlns:a16="http://schemas.microsoft.com/office/drawing/2014/main" xmlns="" id="{4F9AA4CB-42C8-9947-AD21-DE33C651DC40}"/>
              </a:ext>
            </a:extLst>
          </p:cNvPr>
          <p:cNvSpPr txBox="1"/>
          <p:nvPr/>
        </p:nvSpPr>
        <p:spPr>
          <a:xfrm>
            <a:off x="3505200" y="2681045"/>
            <a:ext cx="340158" cy="461665"/>
          </a:xfrm>
          <a:prstGeom prst="rect">
            <a:avLst/>
          </a:prstGeom>
          <a:noFill/>
        </p:spPr>
        <p:txBody>
          <a:bodyPr wrap="square" rtlCol="0">
            <a:spAutoFit/>
          </a:bodyPr>
          <a:lstStyle/>
          <a:p>
            <a:r>
              <a:rPr lang="en-GB" sz="2400" dirty="0">
                <a:solidFill>
                  <a:schemeClr val="bg1"/>
                </a:solidFill>
              </a:rPr>
              <a:t>6</a:t>
            </a:r>
          </a:p>
        </p:txBody>
      </p:sp>
      <p:sp>
        <p:nvSpPr>
          <p:cNvPr id="11" name="TextBox 10">
            <a:extLst>
              <a:ext uri="{FF2B5EF4-FFF2-40B4-BE49-F238E27FC236}">
                <a16:creationId xmlns:a16="http://schemas.microsoft.com/office/drawing/2014/main" xmlns="" id="{F050E3B4-1E43-FC4A-93F0-772538B11714}"/>
              </a:ext>
            </a:extLst>
          </p:cNvPr>
          <p:cNvSpPr txBox="1"/>
          <p:nvPr/>
        </p:nvSpPr>
        <p:spPr>
          <a:xfrm>
            <a:off x="2876375" y="4783589"/>
            <a:ext cx="495649" cy="461665"/>
          </a:xfrm>
          <a:prstGeom prst="rect">
            <a:avLst/>
          </a:prstGeom>
          <a:noFill/>
        </p:spPr>
        <p:txBody>
          <a:bodyPr wrap="none" rtlCol="0">
            <a:spAutoFit/>
          </a:bodyPr>
          <a:lstStyle/>
          <a:p>
            <a:r>
              <a:rPr lang="en-GB" sz="2400" b="1" dirty="0">
                <a:solidFill>
                  <a:schemeClr val="bg1"/>
                </a:solidFill>
              </a:rPr>
              <a:t>21</a:t>
            </a:r>
          </a:p>
        </p:txBody>
      </p:sp>
      <p:graphicFrame>
        <p:nvGraphicFramePr>
          <p:cNvPr id="3" name="Table 2">
            <a:extLst>
              <a:ext uri="{FF2B5EF4-FFF2-40B4-BE49-F238E27FC236}">
                <a16:creationId xmlns:a16="http://schemas.microsoft.com/office/drawing/2014/main" xmlns="" id="{A88F617F-DAD8-9440-B334-8630D0746F37}"/>
              </a:ext>
            </a:extLst>
          </p:cNvPr>
          <p:cNvGraphicFramePr>
            <a:graphicFrameLocks noGrp="1"/>
          </p:cNvGraphicFramePr>
          <p:nvPr>
            <p:extLst>
              <p:ext uri="{D42A27DB-BD31-4B8C-83A1-F6EECF244321}">
                <p14:modId xmlns:p14="http://schemas.microsoft.com/office/powerpoint/2010/main" xmlns="" val="1384304351"/>
              </p:ext>
            </p:extLst>
          </p:nvPr>
        </p:nvGraphicFramePr>
        <p:xfrm>
          <a:off x="-32364" y="1094509"/>
          <a:ext cx="9102560" cy="4150746"/>
        </p:xfrm>
        <a:graphic>
          <a:graphicData uri="http://schemas.openxmlformats.org/drawingml/2006/table">
            <a:tbl>
              <a:tblPr firstRow="1" firstCol="1" bandRow="1">
                <a:tableStyleId>{5C22544A-7EE6-4342-B048-85BDC9FD1C3A}</a:tableStyleId>
              </a:tblPr>
              <a:tblGrid>
                <a:gridCol w="1476654">
                  <a:extLst>
                    <a:ext uri="{9D8B030D-6E8A-4147-A177-3AD203B41FA5}">
                      <a16:colId xmlns:a16="http://schemas.microsoft.com/office/drawing/2014/main" xmlns="" val="3561170264"/>
                    </a:ext>
                  </a:extLst>
                </a:gridCol>
                <a:gridCol w="1389647">
                  <a:extLst>
                    <a:ext uri="{9D8B030D-6E8A-4147-A177-3AD203B41FA5}">
                      <a16:colId xmlns:a16="http://schemas.microsoft.com/office/drawing/2014/main" xmlns="" val="224873736"/>
                    </a:ext>
                  </a:extLst>
                </a:gridCol>
                <a:gridCol w="1303256">
                  <a:extLst>
                    <a:ext uri="{9D8B030D-6E8A-4147-A177-3AD203B41FA5}">
                      <a16:colId xmlns:a16="http://schemas.microsoft.com/office/drawing/2014/main" xmlns="" val="3817523105"/>
                    </a:ext>
                  </a:extLst>
                </a:gridCol>
                <a:gridCol w="1476041">
                  <a:extLst>
                    <a:ext uri="{9D8B030D-6E8A-4147-A177-3AD203B41FA5}">
                      <a16:colId xmlns:a16="http://schemas.microsoft.com/office/drawing/2014/main" xmlns="" val="2383436356"/>
                    </a:ext>
                  </a:extLst>
                </a:gridCol>
                <a:gridCol w="1389647">
                  <a:extLst>
                    <a:ext uri="{9D8B030D-6E8A-4147-A177-3AD203B41FA5}">
                      <a16:colId xmlns:a16="http://schemas.microsoft.com/office/drawing/2014/main" xmlns="" val="1459354936"/>
                    </a:ext>
                  </a:extLst>
                </a:gridCol>
                <a:gridCol w="980351">
                  <a:extLst>
                    <a:ext uri="{9D8B030D-6E8A-4147-A177-3AD203B41FA5}">
                      <a16:colId xmlns:a16="http://schemas.microsoft.com/office/drawing/2014/main" xmlns="" val="4186561711"/>
                    </a:ext>
                  </a:extLst>
                </a:gridCol>
                <a:gridCol w="1086964">
                  <a:extLst>
                    <a:ext uri="{9D8B030D-6E8A-4147-A177-3AD203B41FA5}">
                      <a16:colId xmlns:a16="http://schemas.microsoft.com/office/drawing/2014/main" xmlns="" val="3575186199"/>
                    </a:ext>
                  </a:extLst>
                </a:gridCol>
              </a:tblGrid>
              <a:tr h="1094648">
                <a:tc>
                  <a:txBody>
                    <a:bodyPr/>
                    <a:lstStyle/>
                    <a:p>
                      <a:pPr marL="0" marR="0" algn="ctr">
                        <a:lnSpc>
                          <a:spcPct val="107000"/>
                        </a:lnSpc>
                        <a:spcBef>
                          <a:spcPts val="0"/>
                        </a:spcBef>
                        <a:spcAft>
                          <a:spcPts val="0"/>
                        </a:spcAft>
                      </a:pPr>
                      <a:r>
                        <a:rPr lang="en-ZA" sz="1000">
                          <a:effectLst/>
                        </a:rPr>
                        <a:t>MANAGEMENT AREAS</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852" marR="59852" marT="0" marB="0"/>
                </a:tc>
                <a:tc>
                  <a:txBody>
                    <a:bodyPr/>
                    <a:lstStyle/>
                    <a:p>
                      <a:pPr marL="0" marR="0" algn="ctr">
                        <a:lnSpc>
                          <a:spcPct val="107000"/>
                        </a:lnSpc>
                        <a:spcBef>
                          <a:spcPts val="0"/>
                        </a:spcBef>
                        <a:spcAft>
                          <a:spcPts val="0"/>
                        </a:spcAft>
                      </a:pPr>
                      <a:r>
                        <a:rPr lang="en-ZA" sz="1000">
                          <a:effectLst/>
                        </a:rPr>
                        <a:t>NUMBER OF INMATES SCREENED </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852" marR="59852" marT="0" marB="0"/>
                </a:tc>
                <a:tc>
                  <a:txBody>
                    <a:bodyPr/>
                    <a:lstStyle/>
                    <a:p>
                      <a:pPr marL="0" marR="0" algn="ctr">
                        <a:lnSpc>
                          <a:spcPct val="107000"/>
                        </a:lnSpc>
                        <a:spcBef>
                          <a:spcPts val="0"/>
                        </a:spcBef>
                        <a:spcAft>
                          <a:spcPts val="0"/>
                        </a:spcAft>
                      </a:pPr>
                      <a:r>
                        <a:rPr lang="en-ZA" sz="1000">
                          <a:effectLst/>
                        </a:rPr>
                        <a:t>NUMBER OF INMATES ISOLATED</a:t>
                      </a:r>
                      <a:endParaRPr lang="en-US" sz="1000">
                        <a:effectLst/>
                      </a:endParaRPr>
                    </a:p>
                    <a:p>
                      <a:pPr marL="0" marR="0" algn="ctr">
                        <a:lnSpc>
                          <a:spcPct val="107000"/>
                        </a:lnSpc>
                        <a:spcBef>
                          <a:spcPts val="0"/>
                        </a:spcBef>
                        <a:spcAft>
                          <a:spcPts val="0"/>
                        </a:spcAft>
                      </a:pPr>
                      <a:r>
                        <a:rPr lang="en-ZA" sz="1000">
                          <a:effectLst/>
                        </a:rPr>
                        <a:t> </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852" marR="59852" marT="0" marB="0"/>
                </a:tc>
                <a:tc>
                  <a:txBody>
                    <a:bodyPr/>
                    <a:lstStyle/>
                    <a:p>
                      <a:pPr marL="0" marR="0" algn="ctr">
                        <a:lnSpc>
                          <a:spcPct val="107000"/>
                        </a:lnSpc>
                        <a:spcBef>
                          <a:spcPts val="0"/>
                        </a:spcBef>
                        <a:spcAft>
                          <a:spcPts val="0"/>
                        </a:spcAft>
                      </a:pPr>
                      <a:r>
                        <a:rPr lang="en-ZA" sz="1000">
                          <a:effectLst/>
                        </a:rPr>
                        <a:t>NUMBER OF INMATES TESTED COVID-19 POSITIVE</a:t>
                      </a:r>
                      <a:endParaRPr lang="en-US" sz="1000">
                        <a:effectLst/>
                      </a:endParaRPr>
                    </a:p>
                    <a:p>
                      <a:pPr marL="0" marR="0" algn="ctr">
                        <a:lnSpc>
                          <a:spcPct val="107000"/>
                        </a:lnSpc>
                        <a:spcBef>
                          <a:spcPts val="0"/>
                        </a:spcBef>
                        <a:spcAft>
                          <a:spcPts val="0"/>
                        </a:spcAft>
                      </a:pPr>
                      <a:r>
                        <a:rPr lang="en-ZA" sz="1000">
                          <a:effectLst/>
                        </a:rPr>
                        <a:t>(18.08.2020)</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852" marR="59852" marT="0" marB="0"/>
                </a:tc>
                <a:tc>
                  <a:txBody>
                    <a:bodyPr/>
                    <a:lstStyle/>
                    <a:p>
                      <a:pPr marL="0" marR="0" algn="ctr">
                        <a:lnSpc>
                          <a:spcPct val="107000"/>
                        </a:lnSpc>
                        <a:spcBef>
                          <a:spcPts val="0"/>
                        </a:spcBef>
                        <a:spcAft>
                          <a:spcPts val="0"/>
                        </a:spcAft>
                      </a:pPr>
                      <a:r>
                        <a:rPr lang="en-ZA" sz="1000">
                          <a:effectLst/>
                        </a:rPr>
                        <a:t>NUMBER OF INMATES TESTED </a:t>
                      </a:r>
                      <a:endParaRPr lang="en-US" sz="1000">
                        <a:effectLst/>
                      </a:endParaRPr>
                    </a:p>
                    <a:p>
                      <a:pPr marL="0" marR="0" algn="ctr">
                        <a:lnSpc>
                          <a:spcPct val="107000"/>
                        </a:lnSpc>
                        <a:spcBef>
                          <a:spcPts val="0"/>
                        </a:spcBef>
                        <a:spcAft>
                          <a:spcPts val="0"/>
                        </a:spcAft>
                      </a:pPr>
                      <a:r>
                        <a:rPr lang="en-ZA" sz="1000">
                          <a:effectLst/>
                        </a:rPr>
                        <a:t>COVID-19 POSITIVE</a:t>
                      </a:r>
                      <a:endParaRPr lang="en-US" sz="1000">
                        <a:effectLst/>
                      </a:endParaRPr>
                    </a:p>
                    <a:p>
                      <a:pPr marL="0" marR="0" algn="ctr">
                        <a:lnSpc>
                          <a:spcPct val="107000"/>
                        </a:lnSpc>
                        <a:spcBef>
                          <a:spcPts val="0"/>
                        </a:spcBef>
                        <a:spcAft>
                          <a:spcPts val="0"/>
                        </a:spcAft>
                      </a:pPr>
                      <a:r>
                        <a:rPr lang="en-ZA" sz="1000">
                          <a:effectLst/>
                        </a:rPr>
                        <a:t>(CUMULATIVE)</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852" marR="59852" marT="0" marB="0"/>
                </a:tc>
                <a:tc>
                  <a:txBody>
                    <a:bodyPr/>
                    <a:lstStyle/>
                    <a:p>
                      <a:pPr marL="0" marR="0" algn="ctr">
                        <a:lnSpc>
                          <a:spcPct val="107000"/>
                        </a:lnSpc>
                        <a:spcBef>
                          <a:spcPts val="0"/>
                        </a:spcBef>
                        <a:spcAft>
                          <a:spcPts val="0"/>
                        </a:spcAft>
                      </a:pPr>
                      <a:r>
                        <a:rPr lang="en-ZA" sz="1000" dirty="0">
                          <a:effectLst/>
                        </a:rPr>
                        <a:t>NUMBER OF DEATHS</a:t>
                      </a:r>
                      <a:endParaRPr lang="en-US" sz="1000" dirty="0">
                        <a:effectLst/>
                      </a:endParaRPr>
                    </a:p>
                    <a:p>
                      <a:pPr marL="0" marR="0" algn="ctr">
                        <a:lnSpc>
                          <a:spcPct val="107000"/>
                        </a:lnSpc>
                        <a:spcBef>
                          <a:spcPts val="0"/>
                        </a:spcBef>
                        <a:spcAft>
                          <a:spcPts val="0"/>
                        </a:spcAft>
                      </a:pPr>
                      <a:r>
                        <a:rPr lang="en-ZA" sz="1000" dirty="0">
                          <a:effectLst/>
                        </a:rPr>
                        <a:t> </a:t>
                      </a:r>
                      <a:endParaRPr lang="en-US" sz="1000" dirty="0">
                        <a:effectLst/>
                      </a:endParaRPr>
                    </a:p>
                    <a:p>
                      <a:pPr marL="0" marR="0" algn="ctr">
                        <a:lnSpc>
                          <a:spcPct val="107000"/>
                        </a:lnSpc>
                        <a:spcBef>
                          <a:spcPts val="0"/>
                        </a:spcBef>
                        <a:spcAft>
                          <a:spcPts val="0"/>
                        </a:spcAft>
                      </a:pPr>
                      <a:r>
                        <a:rPr lang="en-ZA" sz="1000" dirty="0">
                          <a:effectLst/>
                        </a:rPr>
                        <a:t> </a:t>
                      </a:r>
                      <a:endParaRPr lang="en-US" sz="1000" dirty="0">
                        <a:effectLst/>
                      </a:endParaRPr>
                    </a:p>
                    <a:p>
                      <a:pPr marL="0" marR="0" algn="ctr">
                        <a:lnSpc>
                          <a:spcPct val="107000"/>
                        </a:lnSpc>
                        <a:spcBef>
                          <a:spcPts val="0"/>
                        </a:spcBef>
                        <a:spcAft>
                          <a:spcPts val="0"/>
                        </a:spcAft>
                      </a:pPr>
                      <a:r>
                        <a:rPr lang="en-ZA" sz="1000" dirty="0">
                          <a:effectLst/>
                        </a:rPr>
                        <a:t> </a:t>
                      </a:r>
                      <a:endParaRPr lang="en-US" sz="1000" dirty="0">
                        <a:effectLst/>
                        <a:latin typeface="Calibri" panose="020F0502020204030204" pitchFamily="34" charset="0"/>
                        <a:ea typeface="Calibri" panose="020F0502020204030204" pitchFamily="34" charset="0"/>
                        <a:cs typeface="Mangal" panose="02040503050203030202" pitchFamily="18" charset="0"/>
                      </a:endParaRPr>
                    </a:p>
                  </a:txBody>
                  <a:tcPr marL="59852" marR="59852" marT="0" marB="0">
                    <a:solidFill>
                      <a:srgbClr val="FF0000"/>
                    </a:solidFill>
                  </a:tcPr>
                </a:tc>
                <a:tc>
                  <a:txBody>
                    <a:bodyPr/>
                    <a:lstStyle/>
                    <a:p>
                      <a:pPr marL="0" marR="0" algn="ctr">
                        <a:lnSpc>
                          <a:spcPct val="107000"/>
                        </a:lnSpc>
                        <a:spcBef>
                          <a:spcPts val="0"/>
                        </a:spcBef>
                        <a:spcAft>
                          <a:spcPts val="0"/>
                        </a:spcAft>
                      </a:pPr>
                      <a:r>
                        <a:rPr lang="en-ZA" sz="1000">
                          <a:effectLst/>
                        </a:rPr>
                        <a:t>NUMBER OF RECOVERIES</a:t>
                      </a:r>
                      <a:endParaRPr lang="en-US" sz="1000">
                        <a:effectLst/>
                      </a:endParaRPr>
                    </a:p>
                    <a:p>
                      <a:pPr marL="0" marR="0" algn="ctr">
                        <a:lnSpc>
                          <a:spcPct val="107000"/>
                        </a:lnSpc>
                        <a:spcBef>
                          <a:spcPts val="0"/>
                        </a:spcBef>
                        <a:spcAft>
                          <a:spcPts val="0"/>
                        </a:spcAft>
                      </a:pPr>
                      <a:r>
                        <a:rPr lang="en-ZA" sz="1000">
                          <a:effectLst/>
                        </a:rPr>
                        <a:t>(CUMULATIVE)</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852" marR="59852" marT="0" marB="0"/>
                </a:tc>
                <a:extLst>
                  <a:ext uri="{0D108BD9-81ED-4DB2-BD59-A6C34878D82A}">
                    <a16:rowId xmlns:a16="http://schemas.microsoft.com/office/drawing/2014/main" xmlns="" val="2485175575"/>
                  </a:ext>
                </a:extLst>
              </a:tr>
              <a:tr h="503855">
                <a:tc>
                  <a:txBody>
                    <a:bodyPr/>
                    <a:lstStyle/>
                    <a:p>
                      <a:pPr marL="0" marR="0">
                        <a:lnSpc>
                          <a:spcPct val="107000"/>
                        </a:lnSpc>
                        <a:spcBef>
                          <a:spcPts val="0"/>
                        </a:spcBef>
                        <a:spcAft>
                          <a:spcPts val="0"/>
                        </a:spcAft>
                      </a:pPr>
                      <a:r>
                        <a:rPr lang="en-ZA" sz="1200">
                          <a:effectLst/>
                        </a:rPr>
                        <a:t>Bizzah Makhate</a:t>
                      </a:r>
                      <a:endParaRPr lang="en-US" sz="1000">
                        <a:effectLst/>
                      </a:endParaRPr>
                    </a:p>
                    <a:p>
                      <a:pPr marL="0" marR="0">
                        <a:lnSpc>
                          <a:spcPct val="107000"/>
                        </a:lnSpc>
                        <a:spcBef>
                          <a:spcPts val="0"/>
                        </a:spcBef>
                        <a:spcAft>
                          <a:spcPts val="0"/>
                        </a:spcAft>
                      </a:pPr>
                      <a:r>
                        <a:rPr lang="en-ZA" sz="1200">
                          <a:effectLst/>
                        </a:rPr>
                        <a:t> </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852" marR="59852" marT="0" marB="0"/>
                </a:tc>
                <a:tc>
                  <a:txBody>
                    <a:bodyPr/>
                    <a:lstStyle/>
                    <a:p>
                      <a:pPr marL="0" marR="0" algn="ctr">
                        <a:lnSpc>
                          <a:spcPct val="107000"/>
                        </a:lnSpc>
                        <a:spcBef>
                          <a:spcPts val="0"/>
                        </a:spcBef>
                        <a:spcAft>
                          <a:spcPts val="0"/>
                        </a:spcAft>
                      </a:pPr>
                      <a:r>
                        <a:rPr lang="en-ZA" sz="1200">
                          <a:effectLst/>
                        </a:rPr>
                        <a:t>2675</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852" marR="59852" marT="0" marB="0"/>
                </a:tc>
                <a:tc>
                  <a:txBody>
                    <a:bodyPr/>
                    <a:lstStyle/>
                    <a:p>
                      <a:pPr marL="0" marR="0" algn="ctr">
                        <a:lnSpc>
                          <a:spcPct val="107000"/>
                        </a:lnSpc>
                        <a:spcBef>
                          <a:spcPts val="0"/>
                        </a:spcBef>
                        <a:spcAft>
                          <a:spcPts val="0"/>
                        </a:spcAft>
                        <a:tabLst>
                          <a:tab pos="786130" algn="ctr"/>
                          <a:tab pos="1114425" algn="l"/>
                        </a:tabLst>
                      </a:pPr>
                      <a:r>
                        <a:rPr lang="en-ZA" sz="1200">
                          <a:effectLst/>
                        </a:rPr>
                        <a:t>0</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852" marR="59852" marT="0" marB="0"/>
                </a:tc>
                <a:tc>
                  <a:txBody>
                    <a:bodyPr/>
                    <a:lstStyle/>
                    <a:p>
                      <a:pPr marL="0" marR="0" algn="ctr">
                        <a:lnSpc>
                          <a:spcPct val="107000"/>
                        </a:lnSpc>
                        <a:spcBef>
                          <a:spcPts val="0"/>
                        </a:spcBef>
                        <a:spcAft>
                          <a:spcPts val="0"/>
                        </a:spcAft>
                        <a:tabLst>
                          <a:tab pos="656590" algn="l"/>
                        </a:tabLst>
                      </a:pPr>
                      <a:r>
                        <a:rPr lang="en-ZA" sz="1200">
                          <a:effectLst/>
                        </a:rPr>
                        <a:t>0</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852" marR="59852" marT="0" marB="0"/>
                </a:tc>
                <a:tc>
                  <a:txBody>
                    <a:bodyPr/>
                    <a:lstStyle/>
                    <a:p>
                      <a:pPr marL="0" marR="0" algn="ctr">
                        <a:lnSpc>
                          <a:spcPct val="107000"/>
                        </a:lnSpc>
                        <a:spcBef>
                          <a:spcPts val="0"/>
                        </a:spcBef>
                        <a:spcAft>
                          <a:spcPts val="0"/>
                        </a:spcAft>
                      </a:pPr>
                      <a:r>
                        <a:rPr lang="en-ZA" sz="1200">
                          <a:effectLst/>
                        </a:rPr>
                        <a:t>1</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852" marR="59852" marT="0" marB="0"/>
                </a:tc>
                <a:tc>
                  <a:txBody>
                    <a:bodyPr/>
                    <a:lstStyle/>
                    <a:p>
                      <a:pPr marL="0" marR="0" algn="ctr">
                        <a:lnSpc>
                          <a:spcPct val="107000"/>
                        </a:lnSpc>
                        <a:spcBef>
                          <a:spcPts val="0"/>
                        </a:spcBef>
                        <a:spcAft>
                          <a:spcPts val="0"/>
                        </a:spcAft>
                      </a:pPr>
                      <a:r>
                        <a:rPr lang="en-ZA" sz="1200" dirty="0">
                          <a:effectLst/>
                        </a:rPr>
                        <a:t>0</a:t>
                      </a:r>
                      <a:endParaRPr lang="en-US" sz="1000" dirty="0">
                        <a:effectLst/>
                        <a:latin typeface="Calibri" panose="020F0502020204030204" pitchFamily="34" charset="0"/>
                        <a:ea typeface="Calibri" panose="020F0502020204030204" pitchFamily="34" charset="0"/>
                        <a:cs typeface="Mangal" panose="02040503050203030202" pitchFamily="18" charset="0"/>
                      </a:endParaRPr>
                    </a:p>
                  </a:txBody>
                  <a:tcPr marL="59852" marR="59852" marT="0" marB="0">
                    <a:solidFill>
                      <a:srgbClr val="FF0000"/>
                    </a:solidFill>
                  </a:tcPr>
                </a:tc>
                <a:tc>
                  <a:txBody>
                    <a:bodyPr/>
                    <a:lstStyle/>
                    <a:p>
                      <a:pPr marL="0" marR="0" algn="ctr">
                        <a:lnSpc>
                          <a:spcPct val="107000"/>
                        </a:lnSpc>
                        <a:spcBef>
                          <a:spcPts val="0"/>
                        </a:spcBef>
                        <a:spcAft>
                          <a:spcPts val="0"/>
                        </a:spcAft>
                      </a:pPr>
                      <a:r>
                        <a:rPr lang="en-ZA" sz="1200">
                          <a:effectLst/>
                        </a:rPr>
                        <a:t>0</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852" marR="59852" marT="0" marB="0"/>
                </a:tc>
                <a:extLst>
                  <a:ext uri="{0D108BD9-81ED-4DB2-BD59-A6C34878D82A}">
                    <a16:rowId xmlns:a16="http://schemas.microsoft.com/office/drawing/2014/main" xmlns="" val="3919085796"/>
                  </a:ext>
                </a:extLst>
              </a:tr>
              <a:tr h="503855">
                <a:tc>
                  <a:txBody>
                    <a:bodyPr/>
                    <a:lstStyle/>
                    <a:p>
                      <a:pPr marL="0" marR="0">
                        <a:lnSpc>
                          <a:spcPct val="107000"/>
                        </a:lnSpc>
                        <a:spcBef>
                          <a:spcPts val="0"/>
                        </a:spcBef>
                        <a:spcAft>
                          <a:spcPts val="0"/>
                        </a:spcAft>
                      </a:pPr>
                      <a:r>
                        <a:rPr lang="en-ZA" sz="1200">
                          <a:effectLst/>
                        </a:rPr>
                        <a:t>Groenpunt                </a:t>
                      </a:r>
                      <a:endParaRPr lang="en-US" sz="1000">
                        <a:effectLst/>
                      </a:endParaRPr>
                    </a:p>
                    <a:p>
                      <a:pPr marL="7620" marR="0">
                        <a:lnSpc>
                          <a:spcPct val="107000"/>
                        </a:lnSpc>
                        <a:spcBef>
                          <a:spcPts val="0"/>
                        </a:spcBef>
                        <a:spcAft>
                          <a:spcPts val="0"/>
                        </a:spcAft>
                      </a:pPr>
                      <a:r>
                        <a:rPr lang="en-ZA" sz="1200">
                          <a:effectLst/>
                        </a:rPr>
                        <a:t> </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852" marR="59852" marT="0" marB="0"/>
                </a:tc>
                <a:tc>
                  <a:txBody>
                    <a:bodyPr/>
                    <a:lstStyle/>
                    <a:p>
                      <a:pPr marL="0" marR="0" algn="ctr">
                        <a:lnSpc>
                          <a:spcPct val="107000"/>
                        </a:lnSpc>
                        <a:spcBef>
                          <a:spcPts val="0"/>
                        </a:spcBef>
                        <a:spcAft>
                          <a:spcPts val="0"/>
                        </a:spcAft>
                      </a:pPr>
                      <a:r>
                        <a:rPr lang="en-ZA" sz="1200">
                          <a:effectLst/>
                        </a:rPr>
                        <a:t>1467</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852" marR="59852" marT="0" marB="0"/>
                </a:tc>
                <a:tc>
                  <a:txBody>
                    <a:bodyPr/>
                    <a:lstStyle/>
                    <a:p>
                      <a:pPr marL="0" marR="0" algn="ctr">
                        <a:lnSpc>
                          <a:spcPct val="107000"/>
                        </a:lnSpc>
                        <a:spcBef>
                          <a:spcPts val="0"/>
                        </a:spcBef>
                        <a:spcAft>
                          <a:spcPts val="0"/>
                        </a:spcAft>
                      </a:pPr>
                      <a:r>
                        <a:rPr lang="en-ZA" sz="1200">
                          <a:effectLst/>
                        </a:rPr>
                        <a:t>1</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852" marR="59852" marT="0" marB="0"/>
                </a:tc>
                <a:tc>
                  <a:txBody>
                    <a:bodyPr/>
                    <a:lstStyle/>
                    <a:p>
                      <a:pPr marL="0" marR="0" algn="ctr">
                        <a:lnSpc>
                          <a:spcPct val="107000"/>
                        </a:lnSpc>
                        <a:spcBef>
                          <a:spcPts val="0"/>
                        </a:spcBef>
                        <a:spcAft>
                          <a:spcPts val="0"/>
                        </a:spcAft>
                      </a:pPr>
                      <a:r>
                        <a:rPr lang="en-ZA" sz="1200">
                          <a:effectLst/>
                        </a:rPr>
                        <a:t>1</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852" marR="59852" marT="0" marB="0"/>
                </a:tc>
                <a:tc>
                  <a:txBody>
                    <a:bodyPr/>
                    <a:lstStyle/>
                    <a:p>
                      <a:pPr marL="0" marR="0" algn="ctr">
                        <a:lnSpc>
                          <a:spcPct val="107000"/>
                        </a:lnSpc>
                        <a:spcBef>
                          <a:spcPts val="0"/>
                        </a:spcBef>
                        <a:spcAft>
                          <a:spcPts val="0"/>
                        </a:spcAft>
                      </a:pPr>
                      <a:r>
                        <a:rPr lang="en-ZA" sz="1200">
                          <a:effectLst/>
                        </a:rPr>
                        <a:t>15</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852" marR="59852" marT="0" marB="0"/>
                </a:tc>
                <a:tc>
                  <a:txBody>
                    <a:bodyPr/>
                    <a:lstStyle/>
                    <a:p>
                      <a:pPr marL="0" marR="0" algn="ctr">
                        <a:lnSpc>
                          <a:spcPct val="107000"/>
                        </a:lnSpc>
                        <a:spcBef>
                          <a:spcPts val="0"/>
                        </a:spcBef>
                        <a:spcAft>
                          <a:spcPts val="0"/>
                        </a:spcAft>
                      </a:pPr>
                      <a:r>
                        <a:rPr lang="en-ZA" sz="1200" dirty="0">
                          <a:effectLst/>
                        </a:rPr>
                        <a:t>0</a:t>
                      </a:r>
                      <a:endParaRPr lang="en-US" sz="1000" dirty="0">
                        <a:effectLst/>
                        <a:latin typeface="Calibri" panose="020F0502020204030204" pitchFamily="34" charset="0"/>
                        <a:ea typeface="Calibri" panose="020F0502020204030204" pitchFamily="34" charset="0"/>
                        <a:cs typeface="Mangal" panose="02040503050203030202" pitchFamily="18" charset="0"/>
                      </a:endParaRPr>
                    </a:p>
                  </a:txBody>
                  <a:tcPr marL="59852" marR="59852" marT="0" marB="0">
                    <a:solidFill>
                      <a:srgbClr val="FF0000"/>
                    </a:solidFill>
                  </a:tcPr>
                </a:tc>
                <a:tc>
                  <a:txBody>
                    <a:bodyPr/>
                    <a:lstStyle/>
                    <a:p>
                      <a:pPr marL="0" marR="0" algn="ctr">
                        <a:lnSpc>
                          <a:spcPct val="107000"/>
                        </a:lnSpc>
                        <a:spcBef>
                          <a:spcPts val="0"/>
                        </a:spcBef>
                        <a:spcAft>
                          <a:spcPts val="0"/>
                        </a:spcAft>
                      </a:pPr>
                      <a:r>
                        <a:rPr lang="en-ZA" sz="1200">
                          <a:effectLst/>
                        </a:rPr>
                        <a:t>13</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852" marR="59852" marT="0" marB="0"/>
                </a:tc>
                <a:extLst>
                  <a:ext uri="{0D108BD9-81ED-4DB2-BD59-A6C34878D82A}">
                    <a16:rowId xmlns:a16="http://schemas.microsoft.com/office/drawing/2014/main" xmlns="" val="2410122039"/>
                  </a:ext>
                </a:extLst>
              </a:tr>
              <a:tr h="503855">
                <a:tc>
                  <a:txBody>
                    <a:bodyPr/>
                    <a:lstStyle/>
                    <a:p>
                      <a:pPr marL="0" marR="0">
                        <a:lnSpc>
                          <a:spcPct val="107000"/>
                        </a:lnSpc>
                        <a:spcBef>
                          <a:spcPts val="0"/>
                        </a:spcBef>
                        <a:spcAft>
                          <a:spcPts val="0"/>
                        </a:spcAft>
                      </a:pPr>
                      <a:r>
                        <a:rPr lang="en-ZA" sz="1200">
                          <a:effectLst/>
                        </a:rPr>
                        <a:t>Grootvlei</a:t>
                      </a:r>
                      <a:endParaRPr lang="en-US" sz="1000">
                        <a:effectLst/>
                      </a:endParaRPr>
                    </a:p>
                    <a:p>
                      <a:pPr marL="0" marR="0">
                        <a:lnSpc>
                          <a:spcPct val="107000"/>
                        </a:lnSpc>
                        <a:spcBef>
                          <a:spcPts val="0"/>
                        </a:spcBef>
                        <a:spcAft>
                          <a:spcPts val="0"/>
                        </a:spcAft>
                      </a:pPr>
                      <a:r>
                        <a:rPr lang="en-ZA" sz="1200">
                          <a:effectLst/>
                        </a:rPr>
                        <a:t> </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852" marR="59852" marT="0" marB="0"/>
                </a:tc>
                <a:tc>
                  <a:txBody>
                    <a:bodyPr/>
                    <a:lstStyle/>
                    <a:p>
                      <a:pPr marL="0" marR="0" algn="ctr">
                        <a:lnSpc>
                          <a:spcPct val="107000"/>
                        </a:lnSpc>
                        <a:spcBef>
                          <a:spcPts val="0"/>
                        </a:spcBef>
                        <a:spcAft>
                          <a:spcPts val="0"/>
                        </a:spcAft>
                      </a:pPr>
                      <a:r>
                        <a:rPr lang="en-ZA" sz="1200">
                          <a:effectLst/>
                        </a:rPr>
                        <a:t>1862</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852" marR="59852" marT="0" marB="0"/>
                </a:tc>
                <a:tc>
                  <a:txBody>
                    <a:bodyPr/>
                    <a:lstStyle/>
                    <a:p>
                      <a:pPr marL="0" marR="0" algn="ctr">
                        <a:lnSpc>
                          <a:spcPct val="107000"/>
                        </a:lnSpc>
                        <a:spcBef>
                          <a:spcPts val="0"/>
                        </a:spcBef>
                        <a:spcAft>
                          <a:spcPts val="0"/>
                        </a:spcAft>
                      </a:pPr>
                      <a:r>
                        <a:rPr lang="en-ZA" sz="1200">
                          <a:effectLst/>
                        </a:rPr>
                        <a:t>0</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852" marR="59852" marT="0" marB="0"/>
                </a:tc>
                <a:tc>
                  <a:txBody>
                    <a:bodyPr/>
                    <a:lstStyle/>
                    <a:p>
                      <a:pPr marL="0" marR="0" algn="ctr">
                        <a:lnSpc>
                          <a:spcPct val="107000"/>
                        </a:lnSpc>
                        <a:spcBef>
                          <a:spcPts val="0"/>
                        </a:spcBef>
                        <a:spcAft>
                          <a:spcPts val="0"/>
                        </a:spcAft>
                      </a:pPr>
                      <a:r>
                        <a:rPr lang="en-ZA" sz="1200">
                          <a:effectLst/>
                        </a:rPr>
                        <a:t>0</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852" marR="59852" marT="0" marB="0"/>
                </a:tc>
                <a:tc>
                  <a:txBody>
                    <a:bodyPr/>
                    <a:lstStyle/>
                    <a:p>
                      <a:pPr marL="0" marR="0" algn="ctr">
                        <a:lnSpc>
                          <a:spcPct val="107000"/>
                        </a:lnSpc>
                        <a:spcBef>
                          <a:spcPts val="0"/>
                        </a:spcBef>
                        <a:spcAft>
                          <a:spcPts val="0"/>
                        </a:spcAft>
                      </a:pPr>
                      <a:r>
                        <a:rPr lang="en-ZA" sz="1200">
                          <a:effectLst/>
                        </a:rPr>
                        <a:t>8</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852" marR="59852" marT="0" marB="0"/>
                </a:tc>
                <a:tc>
                  <a:txBody>
                    <a:bodyPr/>
                    <a:lstStyle/>
                    <a:p>
                      <a:pPr marL="0" marR="0" algn="ctr">
                        <a:lnSpc>
                          <a:spcPct val="107000"/>
                        </a:lnSpc>
                        <a:spcBef>
                          <a:spcPts val="0"/>
                        </a:spcBef>
                        <a:spcAft>
                          <a:spcPts val="0"/>
                        </a:spcAft>
                      </a:pPr>
                      <a:r>
                        <a:rPr lang="en-ZA" sz="1200" dirty="0">
                          <a:effectLst/>
                        </a:rPr>
                        <a:t>0</a:t>
                      </a:r>
                      <a:endParaRPr lang="en-US" sz="1000" dirty="0">
                        <a:effectLst/>
                        <a:latin typeface="Calibri" panose="020F0502020204030204" pitchFamily="34" charset="0"/>
                        <a:ea typeface="Calibri" panose="020F0502020204030204" pitchFamily="34" charset="0"/>
                        <a:cs typeface="Mangal" panose="02040503050203030202" pitchFamily="18" charset="0"/>
                      </a:endParaRPr>
                    </a:p>
                  </a:txBody>
                  <a:tcPr marL="59852" marR="59852" marT="0" marB="0">
                    <a:solidFill>
                      <a:srgbClr val="FF0000"/>
                    </a:solidFill>
                  </a:tcPr>
                </a:tc>
                <a:tc>
                  <a:txBody>
                    <a:bodyPr/>
                    <a:lstStyle/>
                    <a:p>
                      <a:pPr marL="0" marR="0" algn="ctr">
                        <a:lnSpc>
                          <a:spcPct val="107000"/>
                        </a:lnSpc>
                        <a:spcBef>
                          <a:spcPts val="0"/>
                        </a:spcBef>
                        <a:spcAft>
                          <a:spcPts val="0"/>
                        </a:spcAft>
                      </a:pPr>
                      <a:r>
                        <a:rPr lang="en-ZA" sz="1200">
                          <a:effectLst/>
                        </a:rPr>
                        <a:t>4</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852" marR="59852" marT="0" marB="0"/>
                </a:tc>
                <a:extLst>
                  <a:ext uri="{0D108BD9-81ED-4DB2-BD59-A6C34878D82A}">
                    <a16:rowId xmlns:a16="http://schemas.microsoft.com/office/drawing/2014/main" xmlns="" val="1906250086"/>
                  </a:ext>
                </a:extLst>
              </a:tr>
              <a:tr h="503855">
                <a:tc>
                  <a:txBody>
                    <a:bodyPr/>
                    <a:lstStyle/>
                    <a:p>
                      <a:pPr marL="0" marR="0">
                        <a:lnSpc>
                          <a:spcPct val="107000"/>
                        </a:lnSpc>
                        <a:spcBef>
                          <a:spcPts val="0"/>
                        </a:spcBef>
                        <a:spcAft>
                          <a:spcPts val="0"/>
                        </a:spcAft>
                      </a:pPr>
                      <a:r>
                        <a:rPr lang="en-ZA" sz="1200">
                          <a:effectLst/>
                        </a:rPr>
                        <a:t>Goedemoed</a:t>
                      </a:r>
                      <a:endParaRPr lang="en-US" sz="1000">
                        <a:effectLst/>
                      </a:endParaRPr>
                    </a:p>
                    <a:p>
                      <a:pPr marL="0" marR="0">
                        <a:lnSpc>
                          <a:spcPct val="107000"/>
                        </a:lnSpc>
                        <a:spcBef>
                          <a:spcPts val="0"/>
                        </a:spcBef>
                        <a:spcAft>
                          <a:spcPts val="0"/>
                        </a:spcAft>
                      </a:pPr>
                      <a:r>
                        <a:rPr lang="en-ZA" sz="1200">
                          <a:effectLst/>
                        </a:rPr>
                        <a:t> </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852" marR="59852" marT="0" marB="0"/>
                </a:tc>
                <a:tc>
                  <a:txBody>
                    <a:bodyPr/>
                    <a:lstStyle/>
                    <a:p>
                      <a:pPr marL="0" marR="0" algn="ctr">
                        <a:lnSpc>
                          <a:spcPct val="107000"/>
                        </a:lnSpc>
                        <a:spcBef>
                          <a:spcPts val="0"/>
                        </a:spcBef>
                        <a:spcAft>
                          <a:spcPts val="0"/>
                        </a:spcAft>
                      </a:pPr>
                      <a:r>
                        <a:rPr lang="en-ZA" sz="1200">
                          <a:effectLst/>
                        </a:rPr>
                        <a:t>1101</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852" marR="59852" marT="0" marB="0"/>
                </a:tc>
                <a:tc>
                  <a:txBody>
                    <a:bodyPr/>
                    <a:lstStyle/>
                    <a:p>
                      <a:pPr marL="0" marR="0" algn="ctr">
                        <a:lnSpc>
                          <a:spcPct val="107000"/>
                        </a:lnSpc>
                        <a:spcBef>
                          <a:spcPts val="0"/>
                        </a:spcBef>
                        <a:spcAft>
                          <a:spcPts val="0"/>
                        </a:spcAft>
                      </a:pPr>
                      <a:r>
                        <a:rPr lang="en-ZA" sz="1200">
                          <a:effectLst/>
                        </a:rPr>
                        <a:t>0</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852" marR="59852" marT="0" marB="0"/>
                </a:tc>
                <a:tc>
                  <a:txBody>
                    <a:bodyPr/>
                    <a:lstStyle/>
                    <a:p>
                      <a:pPr marL="0" marR="0" algn="ctr">
                        <a:lnSpc>
                          <a:spcPct val="107000"/>
                        </a:lnSpc>
                        <a:spcBef>
                          <a:spcPts val="0"/>
                        </a:spcBef>
                        <a:spcAft>
                          <a:spcPts val="0"/>
                        </a:spcAft>
                      </a:pPr>
                      <a:r>
                        <a:rPr lang="en-ZA" sz="1200">
                          <a:effectLst/>
                        </a:rPr>
                        <a:t>0</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852" marR="59852" marT="0" marB="0"/>
                </a:tc>
                <a:tc>
                  <a:txBody>
                    <a:bodyPr/>
                    <a:lstStyle/>
                    <a:p>
                      <a:pPr marL="0" marR="0" algn="ctr">
                        <a:lnSpc>
                          <a:spcPct val="107000"/>
                        </a:lnSpc>
                        <a:spcBef>
                          <a:spcPts val="0"/>
                        </a:spcBef>
                        <a:spcAft>
                          <a:spcPts val="0"/>
                        </a:spcAft>
                      </a:pPr>
                      <a:r>
                        <a:rPr lang="en-ZA" sz="1200">
                          <a:effectLst/>
                        </a:rPr>
                        <a:t>0</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852" marR="59852" marT="0" marB="0"/>
                </a:tc>
                <a:tc>
                  <a:txBody>
                    <a:bodyPr/>
                    <a:lstStyle/>
                    <a:p>
                      <a:pPr marL="0" marR="0" algn="ctr">
                        <a:lnSpc>
                          <a:spcPct val="107000"/>
                        </a:lnSpc>
                        <a:spcBef>
                          <a:spcPts val="0"/>
                        </a:spcBef>
                        <a:spcAft>
                          <a:spcPts val="0"/>
                        </a:spcAft>
                      </a:pPr>
                      <a:r>
                        <a:rPr lang="en-ZA" sz="1200" dirty="0">
                          <a:effectLst/>
                        </a:rPr>
                        <a:t>0</a:t>
                      </a:r>
                      <a:endParaRPr lang="en-US" sz="1000" dirty="0">
                        <a:effectLst/>
                        <a:latin typeface="Calibri" panose="020F0502020204030204" pitchFamily="34" charset="0"/>
                        <a:ea typeface="Calibri" panose="020F0502020204030204" pitchFamily="34" charset="0"/>
                        <a:cs typeface="Mangal" panose="02040503050203030202" pitchFamily="18" charset="0"/>
                      </a:endParaRPr>
                    </a:p>
                  </a:txBody>
                  <a:tcPr marL="59852" marR="59852" marT="0" marB="0">
                    <a:solidFill>
                      <a:srgbClr val="FF0000"/>
                    </a:solidFill>
                  </a:tcPr>
                </a:tc>
                <a:tc>
                  <a:txBody>
                    <a:bodyPr/>
                    <a:lstStyle/>
                    <a:p>
                      <a:pPr marL="0" marR="0" algn="ctr">
                        <a:lnSpc>
                          <a:spcPct val="107000"/>
                        </a:lnSpc>
                        <a:spcBef>
                          <a:spcPts val="0"/>
                        </a:spcBef>
                        <a:spcAft>
                          <a:spcPts val="0"/>
                        </a:spcAft>
                      </a:pPr>
                      <a:r>
                        <a:rPr lang="en-ZA" sz="1200">
                          <a:effectLst/>
                        </a:rPr>
                        <a:t>0</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852" marR="59852" marT="0" marB="0"/>
                </a:tc>
                <a:extLst>
                  <a:ext uri="{0D108BD9-81ED-4DB2-BD59-A6C34878D82A}">
                    <a16:rowId xmlns:a16="http://schemas.microsoft.com/office/drawing/2014/main" xmlns="" val="710388660"/>
                  </a:ext>
                </a:extLst>
              </a:tr>
              <a:tr h="503855">
                <a:tc>
                  <a:txBody>
                    <a:bodyPr/>
                    <a:lstStyle/>
                    <a:p>
                      <a:pPr marL="0" marR="0">
                        <a:lnSpc>
                          <a:spcPct val="107000"/>
                        </a:lnSpc>
                        <a:spcBef>
                          <a:spcPts val="0"/>
                        </a:spcBef>
                        <a:spcAft>
                          <a:spcPts val="0"/>
                        </a:spcAft>
                      </a:pPr>
                      <a:r>
                        <a:rPr lang="en-ZA" sz="1200">
                          <a:effectLst/>
                        </a:rPr>
                        <a:t>Mangaung</a:t>
                      </a:r>
                      <a:endParaRPr lang="en-US" sz="1000">
                        <a:effectLst/>
                      </a:endParaRPr>
                    </a:p>
                    <a:p>
                      <a:pPr marL="0" marR="0">
                        <a:lnSpc>
                          <a:spcPct val="107000"/>
                        </a:lnSpc>
                        <a:spcBef>
                          <a:spcPts val="0"/>
                        </a:spcBef>
                        <a:spcAft>
                          <a:spcPts val="0"/>
                        </a:spcAft>
                      </a:pPr>
                      <a:r>
                        <a:rPr lang="en-ZA" sz="1200">
                          <a:effectLst/>
                        </a:rPr>
                        <a:t> </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852" marR="59852" marT="0" marB="0"/>
                </a:tc>
                <a:tc>
                  <a:txBody>
                    <a:bodyPr/>
                    <a:lstStyle/>
                    <a:p>
                      <a:pPr marL="0" marR="0" algn="ctr">
                        <a:lnSpc>
                          <a:spcPct val="107000"/>
                        </a:lnSpc>
                        <a:spcBef>
                          <a:spcPts val="0"/>
                        </a:spcBef>
                        <a:spcAft>
                          <a:spcPts val="0"/>
                        </a:spcAft>
                      </a:pPr>
                      <a:r>
                        <a:rPr lang="en-ZA" sz="1200">
                          <a:effectLst/>
                        </a:rPr>
                        <a:t>2729</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852" marR="59852" marT="0" marB="0"/>
                </a:tc>
                <a:tc>
                  <a:txBody>
                    <a:bodyPr/>
                    <a:lstStyle/>
                    <a:p>
                      <a:pPr marL="0" marR="0" algn="ctr">
                        <a:lnSpc>
                          <a:spcPct val="107000"/>
                        </a:lnSpc>
                        <a:spcBef>
                          <a:spcPts val="0"/>
                        </a:spcBef>
                        <a:spcAft>
                          <a:spcPts val="0"/>
                        </a:spcAft>
                      </a:pPr>
                      <a:r>
                        <a:rPr lang="en-ZA" sz="1200">
                          <a:effectLst/>
                        </a:rPr>
                        <a:t>0</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852" marR="59852" marT="0" marB="0"/>
                </a:tc>
                <a:tc>
                  <a:txBody>
                    <a:bodyPr/>
                    <a:lstStyle/>
                    <a:p>
                      <a:pPr marL="0" marR="0" algn="ctr">
                        <a:lnSpc>
                          <a:spcPct val="107000"/>
                        </a:lnSpc>
                        <a:spcBef>
                          <a:spcPts val="0"/>
                        </a:spcBef>
                        <a:spcAft>
                          <a:spcPts val="0"/>
                        </a:spcAft>
                      </a:pPr>
                      <a:r>
                        <a:rPr lang="en-ZA" sz="1200">
                          <a:effectLst/>
                        </a:rPr>
                        <a:t>0</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852" marR="59852" marT="0" marB="0"/>
                </a:tc>
                <a:tc>
                  <a:txBody>
                    <a:bodyPr/>
                    <a:lstStyle/>
                    <a:p>
                      <a:pPr marL="0" marR="0" algn="ctr">
                        <a:lnSpc>
                          <a:spcPct val="107000"/>
                        </a:lnSpc>
                        <a:spcBef>
                          <a:spcPts val="0"/>
                        </a:spcBef>
                        <a:spcAft>
                          <a:spcPts val="0"/>
                        </a:spcAft>
                      </a:pPr>
                      <a:r>
                        <a:rPr lang="en-ZA" sz="1200">
                          <a:effectLst/>
                        </a:rPr>
                        <a:t>14</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852" marR="59852" marT="0" marB="0"/>
                </a:tc>
                <a:tc>
                  <a:txBody>
                    <a:bodyPr/>
                    <a:lstStyle/>
                    <a:p>
                      <a:pPr marL="0" marR="0" algn="ctr">
                        <a:lnSpc>
                          <a:spcPct val="107000"/>
                        </a:lnSpc>
                        <a:spcBef>
                          <a:spcPts val="0"/>
                        </a:spcBef>
                        <a:spcAft>
                          <a:spcPts val="0"/>
                        </a:spcAft>
                      </a:pPr>
                      <a:r>
                        <a:rPr lang="en-ZA" sz="1200" dirty="0">
                          <a:effectLst/>
                        </a:rPr>
                        <a:t>1</a:t>
                      </a:r>
                      <a:endParaRPr lang="en-US" sz="1000" dirty="0">
                        <a:effectLst/>
                        <a:latin typeface="Calibri" panose="020F0502020204030204" pitchFamily="34" charset="0"/>
                        <a:ea typeface="Calibri" panose="020F0502020204030204" pitchFamily="34" charset="0"/>
                        <a:cs typeface="Mangal" panose="02040503050203030202" pitchFamily="18" charset="0"/>
                      </a:endParaRPr>
                    </a:p>
                  </a:txBody>
                  <a:tcPr marL="59852" marR="59852" marT="0" marB="0">
                    <a:solidFill>
                      <a:srgbClr val="FF0000"/>
                    </a:solidFill>
                  </a:tcPr>
                </a:tc>
                <a:tc>
                  <a:txBody>
                    <a:bodyPr/>
                    <a:lstStyle/>
                    <a:p>
                      <a:pPr marL="0" marR="0" algn="ctr">
                        <a:lnSpc>
                          <a:spcPct val="107000"/>
                        </a:lnSpc>
                        <a:spcBef>
                          <a:spcPts val="0"/>
                        </a:spcBef>
                        <a:spcAft>
                          <a:spcPts val="0"/>
                        </a:spcAft>
                      </a:pPr>
                      <a:r>
                        <a:rPr lang="en-ZA" sz="1200">
                          <a:effectLst/>
                        </a:rPr>
                        <a:t>6</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852" marR="59852" marT="0" marB="0"/>
                </a:tc>
                <a:extLst>
                  <a:ext uri="{0D108BD9-81ED-4DB2-BD59-A6C34878D82A}">
                    <a16:rowId xmlns:a16="http://schemas.microsoft.com/office/drawing/2014/main" xmlns="" val="795251764"/>
                  </a:ext>
                </a:extLst>
              </a:tr>
              <a:tr h="536823">
                <a:tc>
                  <a:txBody>
                    <a:bodyPr/>
                    <a:lstStyle/>
                    <a:p>
                      <a:pPr marL="0" marR="0">
                        <a:lnSpc>
                          <a:spcPct val="107000"/>
                        </a:lnSpc>
                        <a:spcBef>
                          <a:spcPts val="0"/>
                        </a:spcBef>
                        <a:spcAft>
                          <a:spcPts val="0"/>
                        </a:spcAft>
                      </a:pPr>
                      <a:r>
                        <a:rPr lang="en-ZA" sz="1200">
                          <a:effectLst/>
                        </a:rPr>
                        <a:t>Grand Totals</a:t>
                      </a:r>
                      <a:endParaRPr lang="en-US" sz="1000">
                        <a:effectLst/>
                        <a:latin typeface="Calibri" panose="020F0502020204030204" pitchFamily="34" charset="0"/>
                        <a:ea typeface="Calibri" panose="020F0502020204030204" pitchFamily="34" charset="0"/>
                        <a:cs typeface="Mangal" panose="02040503050203030202" pitchFamily="18" charset="0"/>
                      </a:endParaRPr>
                    </a:p>
                  </a:txBody>
                  <a:tcPr marL="59852" marR="59852" marT="0" marB="0"/>
                </a:tc>
                <a:tc>
                  <a:txBody>
                    <a:bodyPr/>
                    <a:lstStyle/>
                    <a:p>
                      <a:pPr marL="0" marR="0" algn="ctr">
                        <a:lnSpc>
                          <a:spcPct val="107000"/>
                        </a:lnSpc>
                        <a:spcBef>
                          <a:spcPts val="0"/>
                        </a:spcBef>
                        <a:spcAft>
                          <a:spcPts val="0"/>
                        </a:spcAft>
                      </a:pPr>
                      <a:r>
                        <a:rPr lang="en-ZA" sz="1200" b="1" dirty="0">
                          <a:effectLst/>
                        </a:rPr>
                        <a:t>9834</a:t>
                      </a:r>
                      <a:endParaRPr lang="en-US" sz="1000" b="1" dirty="0">
                        <a:effectLst/>
                        <a:latin typeface="Calibri" panose="020F0502020204030204" pitchFamily="34" charset="0"/>
                        <a:ea typeface="Calibri" panose="020F0502020204030204" pitchFamily="34" charset="0"/>
                        <a:cs typeface="Mangal" panose="02040503050203030202" pitchFamily="18" charset="0"/>
                      </a:endParaRPr>
                    </a:p>
                  </a:txBody>
                  <a:tcPr marL="59852" marR="59852" marT="0" marB="0"/>
                </a:tc>
                <a:tc>
                  <a:txBody>
                    <a:bodyPr/>
                    <a:lstStyle/>
                    <a:p>
                      <a:pPr marL="0" marR="0" algn="ctr">
                        <a:lnSpc>
                          <a:spcPct val="107000"/>
                        </a:lnSpc>
                        <a:spcBef>
                          <a:spcPts val="0"/>
                        </a:spcBef>
                        <a:spcAft>
                          <a:spcPts val="0"/>
                        </a:spcAft>
                      </a:pPr>
                      <a:r>
                        <a:rPr lang="en-ZA" sz="1200" b="1" dirty="0">
                          <a:effectLst/>
                        </a:rPr>
                        <a:t>1</a:t>
                      </a:r>
                      <a:endParaRPr lang="en-US" sz="1000" b="1" dirty="0">
                        <a:effectLst/>
                        <a:latin typeface="Calibri" panose="020F0502020204030204" pitchFamily="34" charset="0"/>
                        <a:ea typeface="Calibri" panose="020F0502020204030204" pitchFamily="34" charset="0"/>
                        <a:cs typeface="Mangal" panose="02040503050203030202" pitchFamily="18" charset="0"/>
                      </a:endParaRPr>
                    </a:p>
                  </a:txBody>
                  <a:tcPr marL="59852" marR="59852" marT="0" marB="0"/>
                </a:tc>
                <a:tc>
                  <a:txBody>
                    <a:bodyPr/>
                    <a:lstStyle/>
                    <a:p>
                      <a:pPr marL="0" marR="0" algn="ctr">
                        <a:lnSpc>
                          <a:spcPct val="107000"/>
                        </a:lnSpc>
                        <a:spcBef>
                          <a:spcPts val="0"/>
                        </a:spcBef>
                        <a:spcAft>
                          <a:spcPts val="0"/>
                        </a:spcAft>
                        <a:tabLst>
                          <a:tab pos="504825" algn="l"/>
                          <a:tab pos="561340" algn="ctr"/>
                        </a:tabLst>
                      </a:pPr>
                      <a:r>
                        <a:rPr lang="en-ZA" sz="1200" b="1" dirty="0">
                          <a:effectLst/>
                        </a:rPr>
                        <a:t>1</a:t>
                      </a:r>
                      <a:endParaRPr lang="en-US" sz="1000" b="1" dirty="0">
                        <a:effectLst/>
                        <a:latin typeface="Calibri" panose="020F0502020204030204" pitchFamily="34" charset="0"/>
                        <a:ea typeface="Calibri" panose="020F0502020204030204" pitchFamily="34" charset="0"/>
                        <a:cs typeface="Mangal" panose="02040503050203030202" pitchFamily="18" charset="0"/>
                      </a:endParaRPr>
                    </a:p>
                  </a:txBody>
                  <a:tcPr marL="59852" marR="59852" marT="0" marB="0"/>
                </a:tc>
                <a:tc>
                  <a:txBody>
                    <a:bodyPr/>
                    <a:lstStyle/>
                    <a:p>
                      <a:pPr marL="0" marR="0" algn="ctr">
                        <a:lnSpc>
                          <a:spcPct val="107000"/>
                        </a:lnSpc>
                        <a:spcBef>
                          <a:spcPts val="0"/>
                        </a:spcBef>
                        <a:spcAft>
                          <a:spcPts val="0"/>
                        </a:spcAft>
                      </a:pPr>
                      <a:r>
                        <a:rPr lang="en-ZA" sz="1200" b="1" dirty="0">
                          <a:effectLst/>
                        </a:rPr>
                        <a:t>38</a:t>
                      </a:r>
                      <a:endParaRPr lang="en-US" sz="1000" b="1" dirty="0">
                        <a:effectLst/>
                        <a:latin typeface="Calibri" panose="020F0502020204030204" pitchFamily="34" charset="0"/>
                        <a:ea typeface="Calibri" panose="020F0502020204030204" pitchFamily="34" charset="0"/>
                        <a:cs typeface="Mangal" panose="02040503050203030202" pitchFamily="18" charset="0"/>
                      </a:endParaRPr>
                    </a:p>
                  </a:txBody>
                  <a:tcPr marL="59852" marR="59852" marT="0" marB="0"/>
                </a:tc>
                <a:tc>
                  <a:txBody>
                    <a:bodyPr/>
                    <a:lstStyle/>
                    <a:p>
                      <a:pPr marL="0" marR="0" algn="ctr">
                        <a:lnSpc>
                          <a:spcPct val="107000"/>
                        </a:lnSpc>
                        <a:spcBef>
                          <a:spcPts val="0"/>
                        </a:spcBef>
                        <a:spcAft>
                          <a:spcPts val="0"/>
                        </a:spcAft>
                      </a:pPr>
                      <a:r>
                        <a:rPr lang="en-ZA" sz="1200" b="1" dirty="0">
                          <a:effectLst/>
                        </a:rPr>
                        <a:t>1</a:t>
                      </a:r>
                      <a:endParaRPr lang="en-US" sz="1000" b="1" dirty="0">
                        <a:effectLst/>
                        <a:latin typeface="Calibri" panose="020F0502020204030204" pitchFamily="34" charset="0"/>
                        <a:ea typeface="Calibri" panose="020F0502020204030204" pitchFamily="34" charset="0"/>
                        <a:cs typeface="Mangal" panose="02040503050203030202" pitchFamily="18" charset="0"/>
                      </a:endParaRPr>
                    </a:p>
                  </a:txBody>
                  <a:tcPr marL="59852" marR="59852" marT="0" marB="0">
                    <a:solidFill>
                      <a:srgbClr val="FF0000"/>
                    </a:solidFill>
                  </a:tcPr>
                </a:tc>
                <a:tc>
                  <a:txBody>
                    <a:bodyPr/>
                    <a:lstStyle/>
                    <a:p>
                      <a:pPr marL="0" marR="0" algn="ctr">
                        <a:lnSpc>
                          <a:spcPct val="107000"/>
                        </a:lnSpc>
                        <a:spcBef>
                          <a:spcPts val="0"/>
                        </a:spcBef>
                        <a:spcAft>
                          <a:spcPts val="0"/>
                        </a:spcAft>
                      </a:pPr>
                      <a:r>
                        <a:rPr lang="en-ZA" sz="1200" b="1" dirty="0">
                          <a:effectLst/>
                        </a:rPr>
                        <a:t>23</a:t>
                      </a:r>
                      <a:endParaRPr lang="en-US" sz="1000" b="1" dirty="0">
                        <a:effectLst/>
                        <a:latin typeface="Calibri" panose="020F0502020204030204" pitchFamily="34" charset="0"/>
                        <a:ea typeface="Calibri" panose="020F0502020204030204" pitchFamily="34" charset="0"/>
                        <a:cs typeface="Mangal" panose="02040503050203030202" pitchFamily="18" charset="0"/>
                      </a:endParaRPr>
                    </a:p>
                  </a:txBody>
                  <a:tcPr marL="59852" marR="59852" marT="0" marB="0"/>
                </a:tc>
                <a:extLst>
                  <a:ext uri="{0D108BD9-81ED-4DB2-BD59-A6C34878D82A}">
                    <a16:rowId xmlns:a16="http://schemas.microsoft.com/office/drawing/2014/main" xmlns="" val="3138085110"/>
                  </a:ext>
                </a:extLst>
              </a:tr>
            </a:tbl>
          </a:graphicData>
        </a:graphic>
      </p:graphicFrame>
    </p:spTree>
    <p:extLst>
      <p:ext uri="{BB962C8B-B14F-4D97-AF65-F5344CB8AC3E}">
        <p14:creationId xmlns:p14="http://schemas.microsoft.com/office/powerpoint/2010/main" xmlns="" val="2424219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270172" y="5246915"/>
            <a:ext cx="2832388" cy="986092"/>
          </a:xfrm>
          <a:prstGeom prst="rect">
            <a:avLst/>
          </a:prstGeom>
          <a:solidFill>
            <a:schemeClr val="bg1"/>
          </a:solidFill>
        </p:spPr>
      </p:pic>
      <p:sp>
        <p:nvSpPr>
          <p:cNvPr id="5" name="Rectangle 4"/>
          <p:cNvSpPr/>
          <p:nvPr/>
        </p:nvSpPr>
        <p:spPr>
          <a:xfrm>
            <a:off x="370114" y="5870763"/>
            <a:ext cx="4572000" cy="276999"/>
          </a:xfrm>
          <a:prstGeom prst="rect">
            <a:avLst/>
          </a:prstGeom>
        </p:spPr>
        <p:txBody>
          <a:bodyPr>
            <a:spAutoFit/>
          </a:bodyPr>
          <a:lstStyle/>
          <a:p>
            <a:r>
              <a:rPr lang="en-US" sz="1200" dirty="0">
                <a:solidFill>
                  <a:prstClr val="black">
                    <a:tint val="75000"/>
                  </a:prstClr>
                </a:solidFill>
              </a:rPr>
              <a:t>Leading Free State Province towards Service Excellence</a:t>
            </a:r>
          </a:p>
        </p:txBody>
      </p:sp>
      <p:sp>
        <p:nvSpPr>
          <p:cNvPr id="2" name="Title 1"/>
          <p:cNvSpPr>
            <a:spLocks noGrp="1"/>
          </p:cNvSpPr>
          <p:nvPr>
            <p:ph type="ctrTitle"/>
          </p:nvPr>
        </p:nvSpPr>
        <p:spPr>
          <a:xfrm>
            <a:off x="552797" y="0"/>
            <a:ext cx="7772400" cy="1470025"/>
          </a:xfrm>
        </p:spPr>
        <p:txBody>
          <a:bodyPr>
            <a:normAutofit/>
          </a:bodyPr>
          <a:lstStyle/>
          <a:p>
            <a:r>
              <a:rPr lang="en-ZA" sz="3600" b="1" dirty="0">
                <a:solidFill>
                  <a:schemeClr val="bg1"/>
                </a:solidFill>
                <a:latin typeface="Arial" panose="020B0604020202020204" pitchFamily="34" charset="0"/>
                <a:cs typeface="Arial" panose="020B0604020202020204" pitchFamily="34" charset="0"/>
              </a:rPr>
              <a:t>Background </a:t>
            </a:r>
          </a:p>
        </p:txBody>
      </p:sp>
      <p:sp>
        <p:nvSpPr>
          <p:cNvPr id="3" name="Subtitle 2"/>
          <p:cNvSpPr>
            <a:spLocks noGrp="1"/>
          </p:cNvSpPr>
          <p:nvPr>
            <p:ph type="subTitle" idx="1"/>
          </p:nvPr>
        </p:nvSpPr>
        <p:spPr>
          <a:xfrm>
            <a:off x="552796" y="1470025"/>
            <a:ext cx="8188247" cy="3776890"/>
          </a:xfrm>
        </p:spPr>
        <p:txBody>
          <a:bodyPr>
            <a:normAutofit lnSpcReduction="10000"/>
          </a:bodyPr>
          <a:lstStyle/>
          <a:p>
            <a:pPr algn="just">
              <a:lnSpc>
                <a:spcPct val="150000"/>
              </a:lnSpc>
            </a:pPr>
            <a:r>
              <a:rPr lang="en-GB" sz="2800" b="1" dirty="0">
                <a:solidFill>
                  <a:schemeClr val="tx1"/>
                </a:solidFill>
                <a:latin typeface="Arial" panose="020B0604020202020204" pitchFamily="34" charset="0"/>
                <a:cs typeface="Arial" panose="020B0604020202020204" pitchFamily="34" charset="0"/>
              </a:rPr>
              <a:t>This Presentation outlines progress  on the Contingency Plan that the Free State Provincial Government has embarked upon to mitigate COVID -19 Pandemic Impact in the Province and the Province Readiness for the Anticipated Peak of the Virus Spread.</a:t>
            </a:r>
            <a:endParaRPr lang="en-ZA" sz="2800" b="1" i="1" u="sng" dirty="0">
              <a:solidFill>
                <a:srgbClr val="FF0000"/>
              </a:solidFill>
              <a:latin typeface="Arial" panose="020B0604020202020204" pitchFamily="34" charset="0"/>
              <a:cs typeface="Arial" panose="020B0604020202020204" pitchFamily="34" charset="0"/>
            </a:endParaRPr>
          </a:p>
          <a:p>
            <a:pPr algn="l"/>
            <a:endParaRPr lang="en-ZA" dirty="0"/>
          </a:p>
        </p:txBody>
      </p:sp>
    </p:spTree>
    <p:extLst>
      <p:ext uri="{BB962C8B-B14F-4D97-AF65-F5344CB8AC3E}">
        <p14:creationId xmlns:p14="http://schemas.microsoft.com/office/powerpoint/2010/main" xmlns="" val="29989168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02560" cy="1094509"/>
          </a:xfrm>
          <a:solidFill>
            <a:srgbClr val="CC9B00"/>
          </a:solidFill>
        </p:spPr>
        <p:txBody>
          <a:bodyPr>
            <a:normAutofit/>
          </a:bodyPr>
          <a:lstStyle/>
          <a:p>
            <a:r>
              <a:rPr lang="en-ZA" sz="3200" b="1" dirty="0">
                <a:solidFill>
                  <a:schemeClr val="bg1"/>
                </a:solidFill>
                <a:latin typeface="Arial" panose="020B0604020202020204" pitchFamily="34" charset="0"/>
                <a:cs typeface="Arial" panose="020B0604020202020204" pitchFamily="34" charset="0"/>
              </a:rPr>
              <a:t>DCS Status Report as at 19 August 2020</a:t>
            </a:r>
            <a:r>
              <a:rPr lang="en-ZA" sz="3600" b="1" dirty="0">
                <a:solidFill>
                  <a:schemeClr val="bg1"/>
                </a:solidFill>
                <a:latin typeface="Arial" panose="020B0604020202020204" pitchFamily="34" charset="0"/>
                <a:cs typeface="Arial" panose="020B0604020202020204" pitchFamily="34" charset="0"/>
              </a:rPr>
              <a:t/>
            </a:r>
            <a:br>
              <a:rPr lang="en-ZA" sz="3600" b="1" dirty="0">
                <a:solidFill>
                  <a:schemeClr val="bg1"/>
                </a:solidFill>
                <a:latin typeface="Arial" panose="020B0604020202020204" pitchFamily="34" charset="0"/>
                <a:cs typeface="Arial" panose="020B0604020202020204" pitchFamily="34" charset="0"/>
              </a:rPr>
            </a:br>
            <a:r>
              <a:rPr lang="en-ZA" sz="2200" b="1" dirty="0">
                <a:solidFill>
                  <a:schemeClr val="bg1"/>
                </a:solidFill>
              </a:rPr>
              <a:t>Screening of Correctional Officials</a:t>
            </a:r>
            <a:endParaRPr lang="en-ZA" sz="2200" b="1"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xmlns="" id="{419C5766-6583-5D43-9D5C-5ECFC1D1AC38}"/>
              </a:ext>
            </a:extLst>
          </p:cNvPr>
          <p:cNvSpPr txBox="1"/>
          <p:nvPr/>
        </p:nvSpPr>
        <p:spPr>
          <a:xfrm>
            <a:off x="5282272" y="3972423"/>
            <a:ext cx="699230" cy="461665"/>
          </a:xfrm>
          <a:prstGeom prst="rect">
            <a:avLst/>
          </a:prstGeom>
          <a:noFill/>
        </p:spPr>
        <p:txBody>
          <a:bodyPr wrap="none" rtlCol="0">
            <a:spAutoFit/>
          </a:bodyPr>
          <a:lstStyle/>
          <a:p>
            <a:r>
              <a:rPr lang="en-GB" sz="2400" b="1" dirty="0">
                <a:solidFill>
                  <a:schemeClr val="bg1"/>
                </a:solidFill>
                <a:latin typeface="Arial" panose="020B0604020202020204" pitchFamily="34" charset="0"/>
                <a:cs typeface="Arial" panose="020B0604020202020204" pitchFamily="34" charset="0"/>
              </a:rPr>
              <a:t>168</a:t>
            </a:r>
          </a:p>
        </p:txBody>
      </p:sp>
      <p:sp>
        <p:nvSpPr>
          <p:cNvPr id="5" name="TextBox 4">
            <a:extLst>
              <a:ext uri="{FF2B5EF4-FFF2-40B4-BE49-F238E27FC236}">
                <a16:creationId xmlns:a16="http://schemas.microsoft.com/office/drawing/2014/main" xmlns="" id="{0E24885D-A5A4-F04D-8BD3-4054C3B54BE2}"/>
              </a:ext>
            </a:extLst>
          </p:cNvPr>
          <p:cNvSpPr txBox="1"/>
          <p:nvPr/>
        </p:nvSpPr>
        <p:spPr>
          <a:xfrm>
            <a:off x="5282272" y="1702945"/>
            <a:ext cx="340158" cy="461665"/>
          </a:xfrm>
          <a:prstGeom prst="rect">
            <a:avLst/>
          </a:prstGeom>
          <a:noFill/>
        </p:spPr>
        <p:txBody>
          <a:bodyPr wrap="none" rtlCol="0">
            <a:spAutoFit/>
          </a:bodyPr>
          <a:lstStyle/>
          <a:p>
            <a:r>
              <a:rPr lang="en-GB" sz="2400" dirty="0">
                <a:solidFill>
                  <a:schemeClr val="bg1"/>
                </a:solidFill>
              </a:rPr>
              <a:t>9</a:t>
            </a:r>
          </a:p>
        </p:txBody>
      </p:sp>
      <p:sp>
        <p:nvSpPr>
          <p:cNvPr id="6" name="TextBox 5">
            <a:extLst>
              <a:ext uri="{FF2B5EF4-FFF2-40B4-BE49-F238E27FC236}">
                <a16:creationId xmlns:a16="http://schemas.microsoft.com/office/drawing/2014/main" xmlns="" id="{4F9AA4CB-42C8-9947-AD21-DE33C651DC40}"/>
              </a:ext>
            </a:extLst>
          </p:cNvPr>
          <p:cNvSpPr txBox="1"/>
          <p:nvPr/>
        </p:nvSpPr>
        <p:spPr>
          <a:xfrm>
            <a:off x="3505200" y="2681045"/>
            <a:ext cx="340158" cy="461665"/>
          </a:xfrm>
          <a:prstGeom prst="rect">
            <a:avLst/>
          </a:prstGeom>
          <a:noFill/>
        </p:spPr>
        <p:txBody>
          <a:bodyPr wrap="square" rtlCol="0">
            <a:spAutoFit/>
          </a:bodyPr>
          <a:lstStyle/>
          <a:p>
            <a:r>
              <a:rPr lang="en-GB" sz="2400" dirty="0">
                <a:solidFill>
                  <a:schemeClr val="bg1"/>
                </a:solidFill>
              </a:rPr>
              <a:t>6</a:t>
            </a:r>
          </a:p>
        </p:txBody>
      </p:sp>
      <p:sp>
        <p:nvSpPr>
          <p:cNvPr id="11" name="TextBox 10">
            <a:extLst>
              <a:ext uri="{FF2B5EF4-FFF2-40B4-BE49-F238E27FC236}">
                <a16:creationId xmlns:a16="http://schemas.microsoft.com/office/drawing/2014/main" xmlns="" id="{F050E3B4-1E43-FC4A-93F0-772538B11714}"/>
              </a:ext>
            </a:extLst>
          </p:cNvPr>
          <p:cNvSpPr txBox="1"/>
          <p:nvPr/>
        </p:nvSpPr>
        <p:spPr>
          <a:xfrm>
            <a:off x="2876375" y="4783589"/>
            <a:ext cx="495649" cy="461665"/>
          </a:xfrm>
          <a:prstGeom prst="rect">
            <a:avLst/>
          </a:prstGeom>
          <a:noFill/>
        </p:spPr>
        <p:txBody>
          <a:bodyPr wrap="none" rtlCol="0">
            <a:spAutoFit/>
          </a:bodyPr>
          <a:lstStyle/>
          <a:p>
            <a:r>
              <a:rPr lang="en-GB" sz="2400" b="1" dirty="0">
                <a:solidFill>
                  <a:schemeClr val="bg1"/>
                </a:solidFill>
              </a:rPr>
              <a:t>21</a:t>
            </a:r>
          </a:p>
        </p:txBody>
      </p:sp>
      <p:graphicFrame>
        <p:nvGraphicFramePr>
          <p:cNvPr id="3" name="Table 2">
            <a:extLst>
              <a:ext uri="{FF2B5EF4-FFF2-40B4-BE49-F238E27FC236}">
                <a16:creationId xmlns:a16="http://schemas.microsoft.com/office/drawing/2014/main" xmlns="" id="{0D8352AE-5EE9-A248-A244-DCF14B09F178}"/>
              </a:ext>
            </a:extLst>
          </p:cNvPr>
          <p:cNvGraphicFramePr>
            <a:graphicFrameLocks noGrp="1"/>
          </p:cNvGraphicFramePr>
          <p:nvPr>
            <p:extLst>
              <p:ext uri="{D42A27DB-BD31-4B8C-83A1-F6EECF244321}">
                <p14:modId xmlns:p14="http://schemas.microsoft.com/office/powerpoint/2010/main" xmlns="" val="3097330201"/>
              </p:ext>
            </p:extLst>
          </p:nvPr>
        </p:nvGraphicFramePr>
        <p:xfrm>
          <a:off x="41440" y="1094509"/>
          <a:ext cx="9061120" cy="5257303"/>
        </p:xfrm>
        <a:graphic>
          <a:graphicData uri="http://schemas.openxmlformats.org/drawingml/2006/table">
            <a:tbl>
              <a:tblPr firstRow="1" firstCol="1" bandRow="1">
                <a:tableStyleId>{5C22544A-7EE6-4342-B048-85BDC9FD1C3A}</a:tableStyleId>
              </a:tblPr>
              <a:tblGrid>
                <a:gridCol w="1250113">
                  <a:extLst>
                    <a:ext uri="{9D8B030D-6E8A-4147-A177-3AD203B41FA5}">
                      <a16:colId xmlns:a16="http://schemas.microsoft.com/office/drawing/2014/main" xmlns="" val="3745949794"/>
                    </a:ext>
                  </a:extLst>
                </a:gridCol>
                <a:gridCol w="1332985">
                  <a:extLst>
                    <a:ext uri="{9D8B030D-6E8A-4147-A177-3AD203B41FA5}">
                      <a16:colId xmlns:a16="http://schemas.microsoft.com/office/drawing/2014/main" xmlns="" val="3603726339"/>
                    </a:ext>
                  </a:extLst>
                </a:gridCol>
                <a:gridCol w="1582772">
                  <a:extLst>
                    <a:ext uri="{9D8B030D-6E8A-4147-A177-3AD203B41FA5}">
                      <a16:colId xmlns:a16="http://schemas.microsoft.com/office/drawing/2014/main" xmlns="" val="2672845253"/>
                    </a:ext>
                  </a:extLst>
                </a:gridCol>
                <a:gridCol w="1666230">
                  <a:extLst>
                    <a:ext uri="{9D8B030D-6E8A-4147-A177-3AD203B41FA5}">
                      <a16:colId xmlns:a16="http://schemas.microsoft.com/office/drawing/2014/main" xmlns="" val="3249700818"/>
                    </a:ext>
                  </a:extLst>
                </a:gridCol>
                <a:gridCol w="1499901">
                  <a:extLst>
                    <a:ext uri="{9D8B030D-6E8A-4147-A177-3AD203B41FA5}">
                      <a16:colId xmlns:a16="http://schemas.microsoft.com/office/drawing/2014/main" xmlns="" val="4288452518"/>
                    </a:ext>
                  </a:extLst>
                </a:gridCol>
                <a:gridCol w="1729119">
                  <a:extLst>
                    <a:ext uri="{9D8B030D-6E8A-4147-A177-3AD203B41FA5}">
                      <a16:colId xmlns:a16="http://schemas.microsoft.com/office/drawing/2014/main" xmlns="" val="2977796939"/>
                    </a:ext>
                  </a:extLst>
                </a:gridCol>
              </a:tblGrid>
              <a:tr h="1014495">
                <a:tc>
                  <a:txBody>
                    <a:bodyPr/>
                    <a:lstStyle/>
                    <a:p>
                      <a:pPr marL="0" marR="0" algn="ctr">
                        <a:lnSpc>
                          <a:spcPct val="107000"/>
                        </a:lnSpc>
                        <a:spcBef>
                          <a:spcPts val="0"/>
                        </a:spcBef>
                        <a:spcAft>
                          <a:spcPts val="0"/>
                        </a:spcAft>
                      </a:pPr>
                      <a:r>
                        <a:rPr lang="en-ZA" sz="1000">
                          <a:effectLst/>
                        </a:rPr>
                        <a:t>MANAGEMENT AREAS</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39" marR="57639" marT="0" marB="0"/>
                </a:tc>
                <a:tc>
                  <a:txBody>
                    <a:bodyPr/>
                    <a:lstStyle/>
                    <a:p>
                      <a:pPr marL="0" marR="0" algn="ctr">
                        <a:lnSpc>
                          <a:spcPct val="107000"/>
                        </a:lnSpc>
                        <a:spcBef>
                          <a:spcPts val="0"/>
                        </a:spcBef>
                        <a:spcAft>
                          <a:spcPts val="0"/>
                        </a:spcAft>
                      </a:pPr>
                      <a:r>
                        <a:rPr lang="en-ZA" sz="1000">
                          <a:effectLst/>
                        </a:rPr>
                        <a:t>NUMBER OF OFFICIALS SCREENED</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39" marR="57639" marT="0" marB="0"/>
                </a:tc>
                <a:tc>
                  <a:txBody>
                    <a:bodyPr/>
                    <a:lstStyle/>
                    <a:p>
                      <a:pPr marL="0" marR="0" algn="ctr">
                        <a:lnSpc>
                          <a:spcPct val="107000"/>
                        </a:lnSpc>
                        <a:spcBef>
                          <a:spcPts val="0"/>
                        </a:spcBef>
                        <a:spcAft>
                          <a:spcPts val="0"/>
                        </a:spcAft>
                      </a:pPr>
                      <a:r>
                        <a:rPr lang="en-ZA" sz="1000">
                          <a:effectLst/>
                        </a:rPr>
                        <a:t>NUMBER OF OFFICIALS TESTED POSITIVE FOR COVID-19 </a:t>
                      </a:r>
                      <a:endParaRPr lang="en-US" sz="900">
                        <a:effectLst/>
                      </a:endParaRPr>
                    </a:p>
                    <a:p>
                      <a:pPr marL="0" marR="0" algn="ctr">
                        <a:lnSpc>
                          <a:spcPct val="107000"/>
                        </a:lnSpc>
                        <a:spcBef>
                          <a:spcPts val="0"/>
                        </a:spcBef>
                        <a:spcAft>
                          <a:spcPts val="0"/>
                        </a:spcAft>
                      </a:pPr>
                      <a:r>
                        <a:rPr lang="en-ZA" sz="1000">
                          <a:effectLst/>
                        </a:rPr>
                        <a:t>(17.08.2020)</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39" marR="57639" marT="0" marB="0"/>
                </a:tc>
                <a:tc>
                  <a:txBody>
                    <a:bodyPr/>
                    <a:lstStyle/>
                    <a:p>
                      <a:pPr marL="0" marR="0" algn="ctr">
                        <a:lnSpc>
                          <a:spcPct val="107000"/>
                        </a:lnSpc>
                        <a:spcBef>
                          <a:spcPts val="0"/>
                        </a:spcBef>
                        <a:spcAft>
                          <a:spcPts val="0"/>
                        </a:spcAft>
                      </a:pPr>
                      <a:r>
                        <a:rPr lang="en-ZA" sz="1000" dirty="0">
                          <a:effectLst/>
                        </a:rPr>
                        <a:t>NUMBER OF DEATHS DUE TO COVID-19</a:t>
                      </a:r>
                      <a:endParaRPr lang="en-US" sz="900" dirty="0">
                        <a:effectLst/>
                      </a:endParaRPr>
                    </a:p>
                    <a:p>
                      <a:pPr marL="0" marR="0" algn="ctr">
                        <a:lnSpc>
                          <a:spcPct val="107000"/>
                        </a:lnSpc>
                        <a:spcBef>
                          <a:spcPts val="0"/>
                        </a:spcBef>
                        <a:spcAft>
                          <a:spcPts val="0"/>
                        </a:spcAft>
                      </a:pPr>
                      <a:r>
                        <a:rPr lang="en-ZA" sz="1000" dirty="0">
                          <a:effectLst/>
                        </a:rPr>
                        <a:t> </a:t>
                      </a:r>
                      <a:endParaRPr lang="en-US" sz="900" dirty="0">
                        <a:effectLst/>
                      </a:endParaRPr>
                    </a:p>
                    <a:p>
                      <a:pPr marL="0" marR="0" algn="ctr">
                        <a:lnSpc>
                          <a:spcPct val="107000"/>
                        </a:lnSpc>
                        <a:spcBef>
                          <a:spcPts val="0"/>
                        </a:spcBef>
                        <a:spcAft>
                          <a:spcPts val="0"/>
                        </a:spcAft>
                      </a:pPr>
                      <a:r>
                        <a:rPr lang="en-ZA" sz="1000" dirty="0">
                          <a:effectLst/>
                        </a:rPr>
                        <a:t>CUMULATIVE</a:t>
                      </a:r>
                      <a:endParaRPr lang="en-US" sz="900" dirty="0">
                        <a:effectLst/>
                        <a:latin typeface="Calibri" panose="020F0502020204030204" pitchFamily="34" charset="0"/>
                        <a:ea typeface="Calibri" panose="020F0502020204030204" pitchFamily="34" charset="0"/>
                        <a:cs typeface="Mangal" panose="02040503050203030202" pitchFamily="18" charset="0"/>
                      </a:endParaRPr>
                    </a:p>
                  </a:txBody>
                  <a:tcPr marL="57639" marR="57639" marT="0" marB="0">
                    <a:solidFill>
                      <a:srgbClr val="FF0000"/>
                    </a:solidFill>
                  </a:tcPr>
                </a:tc>
                <a:tc>
                  <a:txBody>
                    <a:bodyPr/>
                    <a:lstStyle/>
                    <a:p>
                      <a:pPr marL="0" marR="0" algn="ctr">
                        <a:lnSpc>
                          <a:spcPct val="107000"/>
                        </a:lnSpc>
                        <a:spcBef>
                          <a:spcPts val="0"/>
                        </a:spcBef>
                        <a:spcAft>
                          <a:spcPts val="0"/>
                        </a:spcAft>
                      </a:pPr>
                      <a:r>
                        <a:rPr lang="en-ZA" sz="1000">
                          <a:effectLst/>
                        </a:rPr>
                        <a:t>NUMBER OF RECOVERIES </a:t>
                      </a:r>
                      <a:endParaRPr lang="en-US" sz="900">
                        <a:effectLst/>
                      </a:endParaRPr>
                    </a:p>
                    <a:p>
                      <a:pPr marL="0" marR="0" algn="ctr">
                        <a:lnSpc>
                          <a:spcPct val="107000"/>
                        </a:lnSpc>
                        <a:spcBef>
                          <a:spcPts val="0"/>
                        </a:spcBef>
                        <a:spcAft>
                          <a:spcPts val="0"/>
                        </a:spcAft>
                      </a:pPr>
                      <a:r>
                        <a:rPr lang="en-ZA" sz="1000">
                          <a:effectLst/>
                        </a:rPr>
                        <a:t>CUMULATIVE</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39" marR="57639" marT="0" marB="0"/>
                </a:tc>
                <a:tc>
                  <a:txBody>
                    <a:bodyPr/>
                    <a:lstStyle/>
                    <a:p>
                      <a:pPr marL="0" marR="0">
                        <a:lnSpc>
                          <a:spcPct val="107000"/>
                        </a:lnSpc>
                        <a:spcBef>
                          <a:spcPts val="0"/>
                        </a:spcBef>
                        <a:spcAft>
                          <a:spcPts val="0"/>
                        </a:spcAft>
                      </a:pPr>
                      <a:r>
                        <a:rPr lang="en-ZA" sz="1000">
                          <a:effectLst/>
                        </a:rPr>
                        <a:t>NUMBER OF OFFICIALS TESTED POSITIVE FOR COVID-19 (CUMULATIVE)</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39" marR="57639" marT="0" marB="0"/>
                </a:tc>
                <a:extLst>
                  <a:ext uri="{0D108BD9-81ED-4DB2-BD59-A6C34878D82A}">
                    <a16:rowId xmlns:a16="http://schemas.microsoft.com/office/drawing/2014/main" xmlns="" val="1555258864"/>
                  </a:ext>
                </a:extLst>
              </a:tr>
              <a:tr h="596748">
                <a:tc>
                  <a:txBody>
                    <a:bodyPr/>
                    <a:lstStyle/>
                    <a:p>
                      <a:pPr marL="0" marR="0">
                        <a:lnSpc>
                          <a:spcPct val="107000"/>
                        </a:lnSpc>
                        <a:spcBef>
                          <a:spcPts val="0"/>
                        </a:spcBef>
                        <a:spcAft>
                          <a:spcPts val="0"/>
                        </a:spcAft>
                      </a:pPr>
                      <a:r>
                        <a:rPr lang="en-ZA" sz="1200">
                          <a:effectLst/>
                        </a:rPr>
                        <a:t>Regional Office</a:t>
                      </a:r>
                      <a:endParaRPr lang="en-US" sz="900">
                        <a:effectLst/>
                      </a:endParaRPr>
                    </a:p>
                    <a:p>
                      <a:pPr marL="0" marR="0">
                        <a:lnSpc>
                          <a:spcPct val="107000"/>
                        </a:lnSpc>
                        <a:spcBef>
                          <a:spcPts val="0"/>
                        </a:spcBef>
                        <a:spcAft>
                          <a:spcPts val="0"/>
                        </a:spcAft>
                      </a:pPr>
                      <a:r>
                        <a:rPr lang="en-ZA" sz="1200">
                          <a:effectLst/>
                        </a:rPr>
                        <a:t> </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39" marR="57639" marT="0" marB="0"/>
                </a:tc>
                <a:tc>
                  <a:txBody>
                    <a:bodyPr/>
                    <a:lstStyle/>
                    <a:p>
                      <a:pPr marL="0" marR="0" algn="ctr">
                        <a:lnSpc>
                          <a:spcPct val="107000"/>
                        </a:lnSpc>
                        <a:spcBef>
                          <a:spcPts val="0"/>
                        </a:spcBef>
                        <a:spcAft>
                          <a:spcPts val="0"/>
                        </a:spcAft>
                      </a:pPr>
                      <a:r>
                        <a:rPr lang="en-ZA" sz="1200">
                          <a:effectLst/>
                        </a:rPr>
                        <a:t>44</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39" marR="57639" marT="0" marB="0"/>
                </a:tc>
                <a:tc>
                  <a:txBody>
                    <a:bodyPr/>
                    <a:lstStyle/>
                    <a:p>
                      <a:pPr marL="0" marR="0" algn="ctr">
                        <a:lnSpc>
                          <a:spcPct val="107000"/>
                        </a:lnSpc>
                        <a:spcBef>
                          <a:spcPts val="0"/>
                        </a:spcBef>
                        <a:spcAft>
                          <a:spcPts val="0"/>
                        </a:spcAft>
                      </a:pPr>
                      <a:r>
                        <a:rPr lang="en-ZA" sz="1200">
                          <a:effectLst/>
                        </a:rPr>
                        <a:t>0</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39" marR="57639" marT="0" marB="0"/>
                </a:tc>
                <a:tc>
                  <a:txBody>
                    <a:bodyPr/>
                    <a:lstStyle/>
                    <a:p>
                      <a:pPr marL="0" marR="0" algn="ctr">
                        <a:lnSpc>
                          <a:spcPct val="107000"/>
                        </a:lnSpc>
                        <a:spcBef>
                          <a:spcPts val="0"/>
                        </a:spcBef>
                        <a:spcAft>
                          <a:spcPts val="0"/>
                        </a:spcAft>
                        <a:tabLst>
                          <a:tab pos="619125" algn="l"/>
                          <a:tab pos="656590" algn="l"/>
                          <a:tab pos="741045" algn="ctr"/>
                        </a:tabLst>
                      </a:pPr>
                      <a:r>
                        <a:rPr lang="en-ZA" sz="1200" dirty="0">
                          <a:effectLst/>
                        </a:rPr>
                        <a:t>0</a:t>
                      </a:r>
                      <a:endParaRPr lang="en-US" sz="900" dirty="0">
                        <a:effectLst/>
                        <a:latin typeface="Calibri" panose="020F0502020204030204" pitchFamily="34" charset="0"/>
                        <a:ea typeface="Calibri" panose="020F0502020204030204" pitchFamily="34" charset="0"/>
                        <a:cs typeface="Mangal" panose="02040503050203030202" pitchFamily="18" charset="0"/>
                      </a:endParaRPr>
                    </a:p>
                  </a:txBody>
                  <a:tcPr marL="57639" marR="57639" marT="0" marB="0">
                    <a:solidFill>
                      <a:srgbClr val="FF0000"/>
                    </a:solidFill>
                  </a:tcPr>
                </a:tc>
                <a:tc>
                  <a:txBody>
                    <a:bodyPr/>
                    <a:lstStyle/>
                    <a:p>
                      <a:pPr marL="0" marR="0" algn="ctr">
                        <a:lnSpc>
                          <a:spcPct val="107000"/>
                        </a:lnSpc>
                        <a:spcBef>
                          <a:spcPts val="0"/>
                        </a:spcBef>
                        <a:spcAft>
                          <a:spcPts val="0"/>
                        </a:spcAft>
                      </a:pPr>
                      <a:r>
                        <a:rPr lang="en-ZA" sz="1200">
                          <a:effectLst/>
                        </a:rPr>
                        <a:t>7</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39" marR="57639" marT="0" marB="0"/>
                </a:tc>
                <a:tc>
                  <a:txBody>
                    <a:bodyPr/>
                    <a:lstStyle/>
                    <a:p>
                      <a:pPr marL="0" marR="0" algn="ctr">
                        <a:lnSpc>
                          <a:spcPct val="107000"/>
                        </a:lnSpc>
                        <a:spcBef>
                          <a:spcPts val="0"/>
                        </a:spcBef>
                        <a:spcAft>
                          <a:spcPts val="0"/>
                        </a:spcAft>
                        <a:tabLst>
                          <a:tab pos="505460" algn="ctr"/>
                        </a:tabLst>
                      </a:pPr>
                      <a:r>
                        <a:rPr lang="en-ZA" sz="1200">
                          <a:effectLst/>
                        </a:rPr>
                        <a:t>9</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39" marR="57639" marT="0" marB="0"/>
                </a:tc>
                <a:extLst>
                  <a:ext uri="{0D108BD9-81ED-4DB2-BD59-A6C34878D82A}">
                    <a16:rowId xmlns:a16="http://schemas.microsoft.com/office/drawing/2014/main" xmlns="" val="1378054344"/>
                  </a:ext>
                </a:extLst>
              </a:tr>
              <a:tr h="635775">
                <a:tc>
                  <a:txBody>
                    <a:bodyPr/>
                    <a:lstStyle/>
                    <a:p>
                      <a:pPr marL="0" marR="0">
                        <a:lnSpc>
                          <a:spcPct val="107000"/>
                        </a:lnSpc>
                        <a:spcBef>
                          <a:spcPts val="0"/>
                        </a:spcBef>
                        <a:spcAft>
                          <a:spcPts val="0"/>
                        </a:spcAft>
                      </a:pPr>
                      <a:r>
                        <a:rPr lang="en-ZA" sz="1200">
                          <a:effectLst/>
                        </a:rPr>
                        <a:t>Bizzah Makhate</a:t>
                      </a:r>
                      <a:endParaRPr lang="en-US" sz="900">
                        <a:effectLst/>
                      </a:endParaRPr>
                    </a:p>
                    <a:p>
                      <a:pPr marL="0" marR="0">
                        <a:lnSpc>
                          <a:spcPct val="107000"/>
                        </a:lnSpc>
                        <a:spcBef>
                          <a:spcPts val="0"/>
                        </a:spcBef>
                        <a:spcAft>
                          <a:spcPts val="0"/>
                        </a:spcAft>
                      </a:pPr>
                      <a:r>
                        <a:rPr lang="en-ZA" sz="1200">
                          <a:effectLst/>
                        </a:rPr>
                        <a:t> </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39" marR="57639" marT="0" marB="0"/>
                </a:tc>
                <a:tc>
                  <a:txBody>
                    <a:bodyPr/>
                    <a:lstStyle/>
                    <a:p>
                      <a:pPr marL="0" marR="0" algn="ctr">
                        <a:lnSpc>
                          <a:spcPct val="107000"/>
                        </a:lnSpc>
                        <a:spcBef>
                          <a:spcPts val="0"/>
                        </a:spcBef>
                        <a:spcAft>
                          <a:spcPts val="0"/>
                        </a:spcAft>
                      </a:pPr>
                      <a:r>
                        <a:rPr lang="en-ZA" sz="1200">
                          <a:effectLst/>
                        </a:rPr>
                        <a:t>623</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39" marR="57639" marT="0" marB="0"/>
                </a:tc>
                <a:tc>
                  <a:txBody>
                    <a:bodyPr/>
                    <a:lstStyle/>
                    <a:p>
                      <a:pPr marL="0" marR="0" algn="ctr">
                        <a:lnSpc>
                          <a:spcPct val="107000"/>
                        </a:lnSpc>
                        <a:spcBef>
                          <a:spcPts val="0"/>
                        </a:spcBef>
                        <a:spcAft>
                          <a:spcPts val="0"/>
                        </a:spcAft>
                        <a:tabLst>
                          <a:tab pos="615950" algn="l"/>
                          <a:tab pos="786130" algn="ctr"/>
                        </a:tabLst>
                      </a:pPr>
                      <a:r>
                        <a:rPr lang="en-ZA" sz="1200">
                          <a:effectLst/>
                        </a:rPr>
                        <a:t>0</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39" marR="57639" marT="0" marB="0"/>
                </a:tc>
                <a:tc>
                  <a:txBody>
                    <a:bodyPr/>
                    <a:lstStyle/>
                    <a:p>
                      <a:pPr marL="0" marR="0" algn="ctr">
                        <a:lnSpc>
                          <a:spcPct val="107000"/>
                        </a:lnSpc>
                        <a:spcBef>
                          <a:spcPts val="0"/>
                        </a:spcBef>
                        <a:spcAft>
                          <a:spcPts val="0"/>
                        </a:spcAft>
                        <a:tabLst>
                          <a:tab pos="656590" algn="l"/>
                        </a:tabLst>
                      </a:pPr>
                      <a:r>
                        <a:rPr lang="en-ZA" sz="1200" dirty="0">
                          <a:effectLst/>
                        </a:rPr>
                        <a:t>0</a:t>
                      </a:r>
                      <a:endParaRPr lang="en-US" sz="900" dirty="0">
                        <a:effectLst/>
                        <a:latin typeface="Calibri" panose="020F0502020204030204" pitchFamily="34" charset="0"/>
                        <a:ea typeface="Calibri" panose="020F0502020204030204" pitchFamily="34" charset="0"/>
                        <a:cs typeface="Mangal" panose="02040503050203030202" pitchFamily="18" charset="0"/>
                      </a:endParaRPr>
                    </a:p>
                  </a:txBody>
                  <a:tcPr marL="57639" marR="57639" marT="0" marB="0">
                    <a:solidFill>
                      <a:srgbClr val="FF0000"/>
                    </a:solidFill>
                  </a:tcPr>
                </a:tc>
                <a:tc>
                  <a:txBody>
                    <a:bodyPr/>
                    <a:lstStyle/>
                    <a:p>
                      <a:pPr marL="0" marR="0" algn="ctr">
                        <a:lnSpc>
                          <a:spcPct val="107000"/>
                        </a:lnSpc>
                        <a:spcBef>
                          <a:spcPts val="0"/>
                        </a:spcBef>
                        <a:spcAft>
                          <a:spcPts val="0"/>
                        </a:spcAft>
                      </a:pPr>
                      <a:r>
                        <a:rPr lang="en-ZA" sz="1200">
                          <a:effectLst/>
                        </a:rPr>
                        <a:t>25</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39" marR="57639" marT="0" marB="0"/>
                </a:tc>
                <a:tc>
                  <a:txBody>
                    <a:bodyPr/>
                    <a:lstStyle/>
                    <a:p>
                      <a:pPr marL="0" marR="0" algn="ctr">
                        <a:lnSpc>
                          <a:spcPct val="107000"/>
                        </a:lnSpc>
                        <a:spcBef>
                          <a:spcPts val="0"/>
                        </a:spcBef>
                        <a:spcAft>
                          <a:spcPts val="0"/>
                        </a:spcAft>
                      </a:pPr>
                      <a:r>
                        <a:rPr lang="en-ZA" sz="1200">
                          <a:effectLst/>
                        </a:rPr>
                        <a:t>102</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39" marR="57639" marT="0" marB="0"/>
                </a:tc>
                <a:extLst>
                  <a:ext uri="{0D108BD9-81ED-4DB2-BD59-A6C34878D82A}">
                    <a16:rowId xmlns:a16="http://schemas.microsoft.com/office/drawing/2014/main" xmlns="" val="3165818867"/>
                  </a:ext>
                </a:extLst>
              </a:tr>
              <a:tr h="596748">
                <a:tc>
                  <a:txBody>
                    <a:bodyPr/>
                    <a:lstStyle/>
                    <a:p>
                      <a:pPr marL="0" marR="0">
                        <a:lnSpc>
                          <a:spcPct val="107000"/>
                        </a:lnSpc>
                        <a:spcBef>
                          <a:spcPts val="0"/>
                        </a:spcBef>
                        <a:spcAft>
                          <a:spcPts val="0"/>
                        </a:spcAft>
                      </a:pPr>
                      <a:r>
                        <a:rPr lang="en-ZA" sz="1200">
                          <a:effectLst/>
                        </a:rPr>
                        <a:t>Groenpunt                </a:t>
                      </a:r>
                      <a:endParaRPr lang="en-US" sz="900">
                        <a:effectLst/>
                      </a:endParaRPr>
                    </a:p>
                    <a:p>
                      <a:pPr marL="7620" marR="0">
                        <a:lnSpc>
                          <a:spcPct val="107000"/>
                        </a:lnSpc>
                        <a:spcBef>
                          <a:spcPts val="0"/>
                        </a:spcBef>
                        <a:spcAft>
                          <a:spcPts val="0"/>
                        </a:spcAft>
                      </a:pPr>
                      <a:r>
                        <a:rPr lang="en-ZA" sz="1200">
                          <a:effectLst/>
                        </a:rPr>
                        <a:t> </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39" marR="57639" marT="0" marB="0"/>
                </a:tc>
                <a:tc>
                  <a:txBody>
                    <a:bodyPr/>
                    <a:lstStyle/>
                    <a:p>
                      <a:pPr marL="0" marR="0" algn="ctr">
                        <a:lnSpc>
                          <a:spcPct val="107000"/>
                        </a:lnSpc>
                        <a:spcBef>
                          <a:spcPts val="0"/>
                        </a:spcBef>
                        <a:spcAft>
                          <a:spcPts val="0"/>
                        </a:spcAft>
                      </a:pPr>
                      <a:r>
                        <a:rPr lang="en-ZA" sz="1200">
                          <a:effectLst/>
                        </a:rPr>
                        <a:t>473</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39" marR="57639" marT="0" marB="0"/>
                </a:tc>
                <a:tc>
                  <a:txBody>
                    <a:bodyPr/>
                    <a:lstStyle/>
                    <a:p>
                      <a:pPr marL="0" marR="0" algn="ctr">
                        <a:lnSpc>
                          <a:spcPct val="107000"/>
                        </a:lnSpc>
                        <a:spcBef>
                          <a:spcPts val="0"/>
                        </a:spcBef>
                        <a:spcAft>
                          <a:spcPts val="0"/>
                        </a:spcAft>
                      </a:pPr>
                      <a:r>
                        <a:rPr lang="en-ZA" sz="1200">
                          <a:effectLst/>
                        </a:rPr>
                        <a:t>0</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39" marR="57639" marT="0" marB="0"/>
                </a:tc>
                <a:tc>
                  <a:txBody>
                    <a:bodyPr/>
                    <a:lstStyle/>
                    <a:p>
                      <a:pPr marL="0" marR="0" algn="ctr">
                        <a:lnSpc>
                          <a:spcPct val="107000"/>
                        </a:lnSpc>
                        <a:spcBef>
                          <a:spcPts val="0"/>
                        </a:spcBef>
                        <a:spcAft>
                          <a:spcPts val="0"/>
                        </a:spcAft>
                      </a:pPr>
                      <a:r>
                        <a:rPr lang="en-ZA" sz="1200" dirty="0">
                          <a:effectLst/>
                        </a:rPr>
                        <a:t>1</a:t>
                      </a:r>
                      <a:endParaRPr lang="en-US" sz="900" dirty="0">
                        <a:effectLst/>
                        <a:latin typeface="Calibri" panose="020F0502020204030204" pitchFamily="34" charset="0"/>
                        <a:ea typeface="Calibri" panose="020F0502020204030204" pitchFamily="34" charset="0"/>
                        <a:cs typeface="Mangal" panose="02040503050203030202" pitchFamily="18" charset="0"/>
                      </a:endParaRPr>
                    </a:p>
                  </a:txBody>
                  <a:tcPr marL="57639" marR="57639" marT="0" marB="0">
                    <a:solidFill>
                      <a:srgbClr val="FF0000"/>
                    </a:solidFill>
                  </a:tcPr>
                </a:tc>
                <a:tc>
                  <a:txBody>
                    <a:bodyPr/>
                    <a:lstStyle/>
                    <a:p>
                      <a:pPr marL="0" marR="0" algn="ctr">
                        <a:lnSpc>
                          <a:spcPct val="107000"/>
                        </a:lnSpc>
                        <a:spcBef>
                          <a:spcPts val="0"/>
                        </a:spcBef>
                        <a:spcAft>
                          <a:spcPts val="0"/>
                        </a:spcAft>
                      </a:pPr>
                      <a:r>
                        <a:rPr lang="en-ZA" sz="1200">
                          <a:effectLst/>
                        </a:rPr>
                        <a:t>53</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39" marR="57639" marT="0" marB="0"/>
                </a:tc>
                <a:tc>
                  <a:txBody>
                    <a:bodyPr/>
                    <a:lstStyle/>
                    <a:p>
                      <a:pPr marL="0" marR="0" algn="ctr">
                        <a:lnSpc>
                          <a:spcPct val="107000"/>
                        </a:lnSpc>
                        <a:spcBef>
                          <a:spcPts val="0"/>
                        </a:spcBef>
                        <a:spcAft>
                          <a:spcPts val="0"/>
                        </a:spcAft>
                      </a:pPr>
                      <a:r>
                        <a:rPr lang="en-ZA" sz="1200">
                          <a:effectLst/>
                        </a:rPr>
                        <a:t>91</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39" marR="57639" marT="0" marB="0"/>
                </a:tc>
                <a:extLst>
                  <a:ext uri="{0D108BD9-81ED-4DB2-BD59-A6C34878D82A}">
                    <a16:rowId xmlns:a16="http://schemas.microsoft.com/office/drawing/2014/main" xmlns="" val="507146310"/>
                  </a:ext>
                </a:extLst>
              </a:tr>
              <a:tr h="596748">
                <a:tc>
                  <a:txBody>
                    <a:bodyPr/>
                    <a:lstStyle/>
                    <a:p>
                      <a:pPr marL="0" marR="0">
                        <a:lnSpc>
                          <a:spcPct val="107000"/>
                        </a:lnSpc>
                        <a:spcBef>
                          <a:spcPts val="0"/>
                        </a:spcBef>
                        <a:spcAft>
                          <a:spcPts val="0"/>
                        </a:spcAft>
                      </a:pPr>
                      <a:r>
                        <a:rPr lang="en-ZA" sz="1200">
                          <a:effectLst/>
                        </a:rPr>
                        <a:t>Grootvlei</a:t>
                      </a:r>
                      <a:endParaRPr lang="en-US" sz="900">
                        <a:effectLst/>
                      </a:endParaRPr>
                    </a:p>
                    <a:p>
                      <a:pPr marL="0" marR="0">
                        <a:lnSpc>
                          <a:spcPct val="107000"/>
                        </a:lnSpc>
                        <a:spcBef>
                          <a:spcPts val="0"/>
                        </a:spcBef>
                        <a:spcAft>
                          <a:spcPts val="0"/>
                        </a:spcAft>
                      </a:pPr>
                      <a:r>
                        <a:rPr lang="en-ZA" sz="1200">
                          <a:effectLst/>
                        </a:rPr>
                        <a:t> </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39" marR="57639" marT="0" marB="0"/>
                </a:tc>
                <a:tc>
                  <a:txBody>
                    <a:bodyPr/>
                    <a:lstStyle/>
                    <a:p>
                      <a:pPr marL="0" marR="0" algn="ctr">
                        <a:lnSpc>
                          <a:spcPct val="107000"/>
                        </a:lnSpc>
                        <a:spcBef>
                          <a:spcPts val="0"/>
                        </a:spcBef>
                        <a:spcAft>
                          <a:spcPts val="0"/>
                        </a:spcAft>
                      </a:pPr>
                      <a:r>
                        <a:rPr lang="en-ZA" sz="1200">
                          <a:effectLst/>
                        </a:rPr>
                        <a:t>380</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39" marR="57639" marT="0" marB="0"/>
                </a:tc>
                <a:tc>
                  <a:txBody>
                    <a:bodyPr/>
                    <a:lstStyle/>
                    <a:p>
                      <a:pPr marL="0" marR="0" algn="ctr">
                        <a:lnSpc>
                          <a:spcPct val="107000"/>
                        </a:lnSpc>
                        <a:spcBef>
                          <a:spcPts val="0"/>
                        </a:spcBef>
                        <a:spcAft>
                          <a:spcPts val="0"/>
                        </a:spcAft>
                      </a:pPr>
                      <a:r>
                        <a:rPr lang="en-ZA" sz="1200">
                          <a:effectLst/>
                        </a:rPr>
                        <a:t>0</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39" marR="57639" marT="0" marB="0"/>
                </a:tc>
                <a:tc>
                  <a:txBody>
                    <a:bodyPr/>
                    <a:lstStyle/>
                    <a:p>
                      <a:pPr marL="0" marR="0" algn="ctr">
                        <a:lnSpc>
                          <a:spcPct val="107000"/>
                        </a:lnSpc>
                        <a:spcBef>
                          <a:spcPts val="0"/>
                        </a:spcBef>
                        <a:spcAft>
                          <a:spcPts val="0"/>
                        </a:spcAft>
                      </a:pPr>
                      <a:r>
                        <a:rPr lang="en-ZA" sz="1200" dirty="0">
                          <a:effectLst/>
                        </a:rPr>
                        <a:t>1</a:t>
                      </a:r>
                      <a:endParaRPr lang="en-US" sz="900" dirty="0">
                        <a:effectLst/>
                        <a:latin typeface="Calibri" panose="020F0502020204030204" pitchFamily="34" charset="0"/>
                        <a:ea typeface="Calibri" panose="020F0502020204030204" pitchFamily="34" charset="0"/>
                        <a:cs typeface="Mangal" panose="02040503050203030202" pitchFamily="18" charset="0"/>
                      </a:endParaRPr>
                    </a:p>
                  </a:txBody>
                  <a:tcPr marL="57639" marR="57639" marT="0" marB="0">
                    <a:solidFill>
                      <a:srgbClr val="FF0000"/>
                    </a:solidFill>
                  </a:tcPr>
                </a:tc>
                <a:tc>
                  <a:txBody>
                    <a:bodyPr/>
                    <a:lstStyle/>
                    <a:p>
                      <a:pPr marL="0" marR="0" algn="ctr">
                        <a:lnSpc>
                          <a:spcPct val="107000"/>
                        </a:lnSpc>
                        <a:spcBef>
                          <a:spcPts val="0"/>
                        </a:spcBef>
                        <a:spcAft>
                          <a:spcPts val="0"/>
                        </a:spcAft>
                      </a:pPr>
                      <a:r>
                        <a:rPr lang="en-ZA" sz="1200">
                          <a:effectLst/>
                        </a:rPr>
                        <a:t>5</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39" marR="57639" marT="0" marB="0"/>
                </a:tc>
                <a:tc>
                  <a:txBody>
                    <a:bodyPr/>
                    <a:lstStyle/>
                    <a:p>
                      <a:pPr marL="0" marR="0" algn="ctr">
                        <a:lnSpc>
                          <a:spcPct val="107000"/>
                        </a:lnSpc>
                        <a:spcBef>
                          <a:spcPts val="0"/>
                        </a:spcBef>
                        <a:spcAft>
                          <a:spcPts val="0"/>
                        </a:spcAft>
                      </a:pPr>
                      <a:r>
                        <a:rPr lang="en-ZA" sz="1200">
                          <a:effectLst/>
                        </a:rPr>
                        <a:t>56</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39" marR="57639" marT="0" marB="0"/>
                </a:tc>
                <a:extLst>
                  <a:ext uri="{0D108BD9-81ED-4DB2-BD59-A6C34878D82A}">
                    <a16:rowId xmlns:a16="http://schemas.microsoft.com/office/drawing/2014/main" xmlns="" val="219548197"/>
                  </a:ext>
                </a:extLst>
              </a:tr>
              <a:tr h="596748">
                <a:tc>
                  <a:txBody>
                    <a:bodyPr/>
                    <a:lstStyle/>
                    <a:p>
                      <a:pPr marL="0" marR="0">
                        <a:lnSpc>
                          <a:spcPct val="107000"/>
                        </a:lnSpc>
                        <a:spcBef>
                          <a:spcPts val="0"/>
                        </a:spcBef>
                        <a:spcAft>
                          <a:spcPts val="0"/>
                        </a:spcAft>
                      </a:pPr>
                      <a:r>
                        <a:rPr lang="en-ZA" sz="1200">
                          <a:effectLst/>
                        </a:rPr>
                        <a:t>Mangaung</a:t>
                      </a:r>
                      <a:endParaRPr lang="en-US" sz="900">
                        <a:effectLst/>
                      </a:endParaRPr>
                    </a:p>
                    <a:p>
                      <a:pPr marL="0" marR="0">
                        <a:lnSpc>
                          <a:spcPct val="107000"/>
                        </a:lnSpc>
                        <a:spcBef>
                          <a:spcPts val="0"/>
                        </a:spcBef>
                        <a:spcAft>
                          <a:spcPts val="0"/>
                        </a:spcAft>
                      </a:pPr>
                      <a:r>
                        <a:rPr lang="en-ZA" sz="1200">
                          <a:effectLst/>
                        </a:rPr>
                        <a:t> </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39" marR="57639" marT="0" marB="0"/>
                </a:tc>
                <a:tc>
                  <a:txBody>
                    <a:bodyPr/>
                    <a:lstStyle/>
                    <a:p>
                      <a:pPr marL="0" marR="0" algn="ctr">
                        <a:lnSpc>
                          <a:spcPct val="107000"/>
                        </a:lnSpc>
                        <a:spcBef>
                          <a:spcPts val="0"/>
                        </a:spcBef>
                        <a:spcAft>
                          <a:spcPts val="0"/>
                        </a:spcAft>
                      </a:pPr>
                      <a:r>
                        <a:rPr lang="en-ZA" sz="1200">
                          <a:effectLst/>
                        </a:rPr>
                        <a:t>229</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39" marR="57639" marT="0" marB="0"/>
                </a:tc>
                <a:tc>
                  <a:txBody>
                    <a:bodyPr/>
                    <a:lstStyle/>
                    <a:p>
                      <a:pPr marL="0" marR="0" algn="ctr">
                        <a:lnSpc>
                          <a:spcPct val="107000"/>
                        </a:lnSpc>
                        <a:spcBef>
                          <a:spcPts val="0"/>
                        </a:spcBef>
                        <a:spcAft>
                          <a:spcPts val="0"/>
                        </a:spcAft>
                      </a:pPr>
                      <a:r>
                        <a:rPr lang="en-ZA" sz="1200" dirty="0">
                          <a:effectLst/>
                        </a:rPr>
                        <a:t>3</a:t>
                      </a:r>
                      <a:endParaRPr lang="en-US" sz="900" dirty="0">
                        <a:effectLst/>
                        <a:latin typeface="Calibri" panose="020F0502020204030204" pitchFamily="34" charset="0"/>
                        <a:ea typeface="Calibri" panose="020F0502020204030204" pitchFamily="34" charset="0"/>
                        <a:cs typeface="Mangal" panose="02040503050203030202" pitchFamily="18" charset="0"/>
                      </a:endParaRPr>
                    </a:p>
                  </a:txBody>
                  <a:tcPr marL="57639" marR="57639" marT="0" marB="0"/>
                </a:tc>
                <a:tc>
                  <a:txBody>
                    <a:bodyPr/>
                    <a:lstStyle/>
                    <a:p>
                      <a:pPr marL="0" marR="0" algn="ctr">
                        <a:lnSpc>
                          <a:spcPct val="107000"/>
                        </a:lnSpc>
                        <a:spcBef>
                          <a:spcPts val="0"/>
                        </a:spcBef>
                        <a:spcAft>
                          <a:spcPts val="0"/>
                        </a:spcAft>
                      </a:pPr>
                      <a:r>
                        <a:rPr lang="en-ZA" sz="1200" dirty="0">
                          <a:effectLst/>
                        </a:rPr>
                        <a:t>1</a:t>
                      </a:r>
                      <a:endParaRPr lang="en-US" sz="900" dirty="0">
                        <a:effectLst/>
                        <a:latin typeface="Calibri" panose="020F0502020204030204" pitchFamily="34" charset="0"/>
                        <a:ea typeface="Calibri" panose="020F0502020204030204" pitchFamily="34" charset="0"/>
                        <a:cs typeface="Mangal" panose="02040503050203030202" pitchFamily="18" charset="0"/>
                      </a:endParaRPr>
                    </a:p>
                  </a:txBody>
                  <a:tcPr marL="57639" marR="57639" marT="0" marB="0">
                    <a:solidFill>
                      <a:srgbClr val="FF0000"/>
                    </a:solidFill>
                  </a:tcPr>
                </a:tc>
                <a:tc>
                  <a:txBody>
                    <a:bodyPr/>
                    <a:lstStyle/>
                    <a:p>
                      <a:pPr marL="0" marR="0" algn="ctr">
                        <a:lnSpc>
                          <a:spcPct val="107000"/>
                        </a:lnSpc>
                        <a:spcBef>
                          <a:spcPts val="0"/>
                        </a:spcBef>
                        <a:spcAft>
                          <a:spcPts val="0"/>
                        </a:spcAft>
                      </a:pPr>
                      <a:r>
                        <a:rPr lang="en-ZA" sz="1200">
                          <a:effectLst/>
                        </a:rPr>
                        <a:t>19</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39" marR="57639" marT="0" marB="0"/>
                </a:tc>
                <a:tc>
                  <a:txBody>
                    <a:bodyPr/>
                    <a:lstStyle/>
                    <a:p>
                      <a:pPr marL="0" marR="0" algn="ctr">
                        <a:lnSpc>
                          <a:spcPct val="107000"/>
                        </a:lnSpc>
                        <a:spcBef>
                          <a:spcPts val="0"/>
                        </a:spcBef>
                        <a:spcAft>
                          <a:spcPts val="0"/>
                        </a:spcAft>
                      </a:pPr>
                      <a:r>
                        <a:rPr lang="en-ZA" sz="1200">
                          <a:effectLst/>
                        </a:rPr>
                        <a:t>57</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39" marR="57639" marT="0" marB="0"/>
                </a:tc>
                <a:extLst>
                  <a:ext uri="{0D108BD9-81ED-4DB2-BD59-A6C34878D82A}">
                    <a16:rowId xmlns:a16="http://schemas.microsoft.com/office/drawing/2014/main" xmlns="" val="1741429060"/>
                  </a:ext>
                </a:extLst>
              </a:tr>
              <a:tr h="596748">
                <a:tc>
                  <a:txBody>
                    <a:bodyPr/>
                    <a:lstStyle/>
                    <a:p>
                      <a:pPr marL="0" marR="0">
                        <a:lnSpc>
                          <a:spcPct val="107000"/>
                        </a:lnSpc>
                        <a:spcBef>
                          <a:spcPts val="0"/>
                        </a:spcBef>
                        <a:spcAft>
                          <a:spcPts val="0"/>
                        </a:spcAft>
                      </a:pPr>
                      <a:r>
                        <a:rPr lang="en-ZA" sz="1200">
                          <a:effectLst/>
                        </a:rPr>
                        <a:t>Goedemoed</a:t>
                      </a:r>
                      <a:endParaRPr lang="en-US" sz="900">
                        <a:effectLst/>
                      </a:endParaRPr>
                    </a:p>
                    <a:p>
                      <a:pPr marL="0" marR="0">
                        <a:lnSpc>
                          <a:spcPct val="107000"/>
                        </a:lnSpc>
                        <a:spcBef>
                          <a:spcPts val="0"/>
                        </a:spcBef>
                        <a:spcAft>
                          <a:spcPts val="0"/>
                        </a:spcAft>
                      </a:pPr>
                      <a:r>
                        <a:rPr lang="en-ZA" sz="1200">
                          <a:effectLst/>
                        </a:rPr>
                        <a:t> </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39" marR="57639" marT="0" marB="0"/>
                </a:tc>
                <a:tc>
                  <a:txBody>
                    <a:bodyPr/>
                    <a:lstStyle/>
                    <a:p>
                      <a:pPr marL="0" marR="0" algn="ctr">
                        <a:lnSpc>
                          <a:spcPct val="107000"/>
                        </a:lnSpc>
                        <a:spcBef>
                          <a:spcPts val="0"/>
                        </a:spcBef>
                        <a:spcAft>
                          <a:spcPts val="0"/>
                        </a:spcAft>
                      </a:pPr>
                      <a:r>
                        <a:rPr lang="en-ZA" sz="1200">
                          <a:effectLst/>
                        </a:rPr>
                        <a:t>243</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39" marR="57639" marT="0" marB="0"/>
                </a:tc>
                <a:tc>
                  <a:txBody>
                    <a:bodyPr/>
                    <a:lstStyle/>
                    <a:p>
                      <a:pPr marL="0" marR="0" algn="ctr">
                        <a:lnSpc>
                          <a:spcPct val="107000"/>
                        </a:lnSpc>
                        <a:spcBef>
                          <a:spcPts val="0"/>
                        </a:spcBef>
                        <a:spcAft>
                          <a:spcPts val="0"/>
                        </a:spcAft>
                      </a:pPr>
                      <a:r>
                        <a:rPr lang="en-ZA" sz="1200">
                          <a:effectLst/>
                        </a:rPr>
                        <a:t>0</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39" marR="57639" marT="0" marB="0"/>
                </a:tc>
                <a:tc>
                  <a:txBody>
                    <a:bodyPr/>
                    <a:lstStyle/>
                    <a:p>
                      <a:pPr marL="0" marR="0" algn="ctr">
                        <a:lnSpc>
                          <a:spcPct val="107000"/>
                        </a:lnSpc>
                        <a:spcBef>
                          <a:spcPts val="0"/>
                        </a:spcBef>
                        <a:spcAft>
                          <a:spcPts val="0"/>
                        </a:spcAft>
                      </a:pPr>
                      <a:r>
                        <a:rPr lang="en-ZA" sz="1200" dirty="0">
                          <a:effectLst/>
                        </a:rPr>
                        <a:t>1</a:t>
                      </a:r>
                      <a:endParaRPr lang="en-US" sz="900" dirty="0">
                        <a:effectLst/>
                        <a:latin typeface="Calibri" panose="020F0502020204030204" pitchFamily="34" charset="0"/>
                        <a:ea typeface="Calibri" panose="020F0502020204030204" pitchFamily="34" charset="0"/>
                        <a:cs typeface="Mangal" panose="02040503050203030202" pitchFamily="18" charset="0"/>
                      </a:endParaRPr>
                    </a:p>
                  </a:txBody>
                  <a:tcPr marL="57639" marR="57639" marT="0" marB="0">
                    <a:solidFill>
                      <a:srgbClr val="FF0000"/>
                    </a:solidFill>
                  </a:tcPr>
                </a:tc>
                <a:tc>
                  <a:txBody>
                    <a:bodyPr/>
                    <a:lstStyle/>
                    <a:p>
                      <a:pPr marL="0" marR="0" algn="ctr">
                        <a:lnSpc>
                          <a:spcPct val="107000"/>
                        </a:lnSpc>
                        <a:spcBef>
                          <a:spcPts val="0"/>
                        </a:spcBef>
                        <a:spcAft>
                          <a:spcPts val="0"/>
                        </a:spcAft>
                      </a:pPr>
                      <a:r>
                        <a:rPr lang="en-ZA" sz="1200">
                          <a:effectLst/>
                        </a:rPr>
                        <a:t>11</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39" marR="57639" marT="0" marB="0"/>
                </a:tc>
                <a:tc>
                  <a:txBody>
                    <a:bodyPr/>
                    <a:lstStyle/>
                    <a:p>
                      <a:pPr marL="0" marR="0" algn="ctr">
                        <a:lnSpc>
                          <a:spcPct val="107000"/>
                        </a:lnSpc>
                        <a:spcBef>
                          <a:spcPts val="0"/>
                        </a:spcBef>
                        <a:spcAft>
                          <a:spcPts val="0"/>
                        </a:spcAft>
                      </a:pPr>
                      <a:r>
                        <a:rPr lang="en-ZA" sz="1200">
                          <a:effectLst/>
                        </a:rPr>
                        <a:t>25</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39" marR="57639" marT="0" marB="0"/>
                </a:tc>
                <a:extLst>
                  <a:ext uri="{0D108BD9-81ED-4DB2-BD59-A6C34878D82A}">
                    <a16:rowId xmlns:a16="http://schemas.microsoft.com/office/drawing/2014/main" xmlns="" val="2799928871"/>
                  </a:ext>
                </a:extLst>
              </a:tr>
              <a:tr h="623293">
                <a:tc>
                  <a:txBody>
                    <a:bodyPr/>
                    <a:lstStyle/>
                    <a:p>
                      <a:pPr marL="0" marR="0">
                        <a:lnSpc>
                          <a:spcPct val="107000"/>
                        </a:lnSpc>
                        <a:spcBef>
                          <a:spcPts val="0"/>
                        </a:spcBef>
                        <a:spcAft>
                          <a:spcPts val="0"/>
                        </a:spcAft>
                      </a:pPr>
                      <a:r>
                        <a:rPr lang="en-ZA" sz="1200">
                          <a:effectLst/>
                        </a:rPr>
                        <a:t>Grand Totals</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39" marR="57639" marT="0" marB="0"/>
                </a:tc>
                <a:tc>
                  <a:txBody>
                    <a:bodyPr/>
                    <a:lstStyle/>
                    <a:p>
                      <a:pPr marL="0" marR="0" algn="ctr">
                        <a:lnSpc>
                          <a:spcPct val="107000"/>
                        </a:lnSpc>
                        <a:spcBef>
                          <a:spcPts val="0"/>
                        </a:spcBef>
                        <a:spcAft>
                          <a:spcPts val="0"/>
                        </a:spcAft>
                      </a:pPr>
                      <a:r>
                        <a:rPr lang="en-ZA" sz="1200">
                          <a:effectLst/>
                        </a:rPr>
                        <a:t>1992</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39" marR="57639" marT="0" marB="0"/>
                </a:tc>
                <a:tc>
                  <a:txBody>
                    <a:bodyPr/>
                    <a:lstStyle/>
                    <a:p>
                      <a:pPr marL="0" marR="0" algn="ctr">
                        <a:lnSpc>
                          <a:spcPct val="107000"/>
                        </a:lnSpc>
                        <a:spcBef>
                          <a:spcPts val="0"/>
                        </a:spcBef>
                        <a:spcAft>
                          <a:spcPts val="0"/>
                        </a:spcAft>
                      </a:pPr>
                      <a:r>
                        <a:rPr lang="en-ZA" sz="1200">
                          <a:effectLst/>
                        </a:rPr>
                        <a:t>3</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39" marR="57639" marT="0" marB="0"/>
                </a:tc>
                <a:tc>
                  <a:txBody>
                    <a:bodyPr/>
                    <a:lstStyle/>
                    <a:p>
                      <a:pPr marL="0" marR="0" algn="ctr">
                        <a:lnSpc>
                          <a:spcPct val="107000"/>
                        </a:lnSpc>
                        <a:spcBef>
                          <a:spcPts val="0"/>
                        </a:spcBef>
                        <a:spcAft>
                          <a:spcPts val="0"/>
                        </a:spcAft>
                      </a:pPr>
                      <a:r>
                        <a:rPr lang="en-ZA" sz="1200" dirty="0">
                          <a:effectLst/>
                        </a:rPr>
                        <a:t>4</a:t>
                      </a:r>
                      <a:endParaRPr lang="en-US" sz="900" dirty="0">
                        <a:effectLst/>
                        <a:latin typeface="Calibri" panose="020F0502020204030204" pitchFamily="34" charset="0"/>
                        <a:ea typeface="Calibri" panose="020F0502020204030204" pitchFamily="34" charset="0"/>
                        <a:cs typeface="Mangal" panose="02040503050203030202" pitchFamily="18" charset="0"/>
                      </a:endParaRPr>
                    </a:p>
                  </a:txBody>
                  <a:tcPr marL="57639" marR="57639" marT="0" marB="0">
                    <a:solidFill>
                      <a:srgbClr val="FF0000"/>
                    </a:solidFill>
                  </a:tcPr>
                </a:tc>
                <a:tc>
                  <a:txBody>
                    <a:bodyPr/>
                    <a:lstStyle/>
                    <a:p>
                      <a:pPr marL="0" marR="0" algn="ctr">
                        <a:lnSpc>
                          <a:spcPct val="107000"/>
                        </a:lnSpc>
                        <a:spcBef>
                          <a:spcPts val="0"/>
                        </a:spcBef>
                        <a:spcAft>
                          <a:spcPts val="0"/>
                        </a:spcAft>
                      </a:pPr>
                      <a:r>
                        <a:rPr lang="en-ZA" sz="1200">
                          <a:effectLst/>
                        </a:rPr>
                        <a:t>120</a:t>
                      </a:r>
                      <a:endParaRPr lang="en-US" sz="900">
                        <a:effectLst/>
                        <a:latin typeface="Calibri" panose="020F0502020204030204" pitchFamily="34" charset="0"/>
                        <a:ea typeface="Calibri" panose="020F0502020204030204" pitchFamily="34" charset="0"/>
                        <a:cs typeface="Mangal" panose="02040503050203030202" pitchFamily="18" charset="0"/>
                      </a:endParaRPr>
                    </a:p>
                  </a:txBody>
                  <a:tcPr marL="57639" marR="57639" marT="0" marB="0"/>
                </a:tc>
                <a:tc>
                  <a:txBody>
                    <a:bodyPr/>
                    <a:lstStyle/>
                    <a:p>
                      <a:pPr marL="0" marR="0" algn="ctr">
                        <a:lnSpc>
                          <a:spcPct val="107000"/>
                        </a:lnSpc>
                        <a:spcBef>
                          <a:spcPts val="0"/>
                        </a:spcBef>
                        <a:spcAft>
                          <a:spcPts val="0"/>
                        </a:spcAft>
                      </a:pPr>
                      <a:r>
                        <a:rPr lang="en-ZA" sz="1200" dirty="0">
                          <a:effectLst/>
                        </a:rPr>
                        <a:t>340</a:t>
                      </a:r>
                      <a:endParaRPr lang="en-US" sz="900" dirty="0">
                        <a:effectLst/>
                        <a:latin typeface="Calibri" panose="020F0502020204030204" pitchFamily="34" charset="0"/>
                        <a:ea typeface="Calibri" panose="020F0502020204030204" pitchFamily="34" charset="0"/>
                        <a:cs typeface="Mangal" panose="02040503050203030202" pitchFamily="18" charset="0"/>
                      </a:endParaRPr>
                    </a:p>
                  </a:txBody>
                  <a:tcPr marL="57639" marR="57639" marT="0" marB="0"/>
                </a:tc>
                <a:extLst>
                  <a:ext uri="{0D108BD9-81ED-4DB2-BD59-A6C34878D82A}">
                    <a16:rowId xmlns:a16="http://schemas.microsoft.com/office/drawing/2014/main" xmlns="" val="2956400005"/>
                  </a:ext>
                </a:extLst>
              </a:tr>
            </a:tbl>
          </a:graphicData>
        </a:graphic>
      </p:graphicFrame>
    </p:spTree>
    <p:extLst>
      <p:ext uri="{BB962C8B-B14F-4D97-AF65-F5344CB8AC3E}">
        <p14:creationId xmlns:p14="http://schemas.microsoft.com/office/powerpoint/2010/main" xmlns="" val="1771562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58B811-ABDD-6448-AD40-7CED4D8F5F58}"/>
              </a:ext>
            </a:extLst>
          </p:cNvPr>
          <p:cNvSpPr>
            <a:spLocks noGrp="1"/>
          </p:cNvSpPr>
          <p:nvPr>
            <p:ph type="title"/>
          </p:nvPr>
        </p:nvSpPr>
        <p:spPr>
          <a:xfrm>
            <a:off x="0" y="35306"/>
            <a:ext cx="9144000" cy="568198"/>
          </a:xfrm>
          <a:solidFill>
            <a:srgbClr val="CC9B00"/>
          </a:solidFill>
        </p:spPr>
        <p:txBody>
          <a:bodyPr>
            <a:noAutofit/>
          </a:bodyPr>
          <a:lstStyle/>
          <a:p>
            <a:r>
              <a:rPr lang="en-US" sz="3200" b="1" dirty="0">
                <a:solidFill>
                  <a:schemeClr val="bg1"/>
                </a:solidFill>
              </a:rPr>
              <a:t>Challenges in implementing various interventions</a:t>
            </a:r>
          </a:p>
        </p:txBody>
      </p:sp>
      <p:sp>
        <p:nvSpPr>
          <p:cNvPr id="3" name="Content Placeholder 2">
            <a:extLst>
              <a:ext uri="{FF2B5EF4-FFF2-40B4-BE49-F238E27FC236}">
                <a16:creationId xmlns:a16="http://schemas.microsoft.com/office/drawing/2014/main" xmlns="" id="{574F0F6B-9BB5-A842-94DD-03CE9DAD398F}"/>
              </a:ext>
            </a:extLst>
          </p:cNvPr>
          <p:cNvSpPr>
            <a:spLocks noGrp="1"/>
          </p:cNvSpPr>
          <p:nvPr>
            <p:ph idx="1"/>
          </p:nvPr>
        </p:nvSpPr>
        <p:spPr>
          <a:xfrm>
            <a:off x="0" y="603504"/>
            <a:ext cx="9144000" cy="5047488"/>
          </a:xfrm>
        </p:spPr>
        <p:txBody>
          <a:bodyPr>
            <a:noAutofit/>
          </a:bodyPr>
          <a:lstStyle/>
          <a:p>
            <a:pPr lvl="1">
              <a:lnSpc>
                <a:spcPct val="150000"/>
              </a:lnSpc>
              <a:spcAft>
                <a:spcPts val="600"/>
              </a:spcAft>
              <a:buFont typeface="Symbol" panose="05050102010706020507" pitchFamily="18" charset="2"/>
              <a:buChar char=""/>
            </a:pPr>
            <a:r>
              <a:rPr lang="en-ZA" sz="2000" b="1" dirty="0"/>
              <a:t>The centrality of the province also has its own challenges, due to inter-provincial travelling and the neighbouring countries. </a:t>
            </a:r>
          </a:p>
          <a:p>
            <a:pPr lvl="1">
              <a:lnSpc>
                <a:spcPct val="150000"/>
              </a:lnSpc>
              <a:spcAft>
                <a:spcPts val="600"/>
              </a:spcAft>
              <a:buFont typeface="Symbol" panose="05050102010706020507" pitchFamily="18" charset="2"/>
              <a:buChar char=""/>
            </a:pPr>
            <a:r>
              <a:rPr lang="en-ZA" sz="2000" b="1" dirty="0"/>
              <a:t>The district specific challenges are attended to in the COVID-19 designated forums that happen on regular basis</a:t>
            </a:r>
          </a:p>
          <a:p>
            <a:pPr lvl="2">
              <a:lnSpc>
                <a:spcPct val="150000"/>
              </a:lnSpc>
              <a:spcAft>
                <a:spcPts val="600"/>
              </a:spcAft>
              <a:buFont typeface="Symbol" panose="05050102010706020507" pitchFamily="18" charset="2"/>
              <a:buChar char=""/>
            </a:pPr>
            <a:r>
              <a:rPr lang="en-ZA" sz="2000" b="1" dirty="0"/>
              <a:t>For example: mines in Lejweleputswa</a:t>
            </a:r>
          </a:p>
          <a:p>
            <a:pPr lvl="2">
              <a:lnSpc>
                <a:spcPct val="150000"/>
              </a:lnSpc>
              <a:spcAft>
                <a:spcPts val="600"/>
              </a:spcAft>
              <a:buFont typeface="Symbol" panose="05050102010706020507" pitchFamily="18" charset="2"/>
              <a:buChar char=""/>
            </a:pPr>
            <a:r>
              <a:rPr lang="en-ZA" sz="2000" b="1" dirty="0"/>
              <a:t>Districts bordered by other provinces with high COVID-19 prevalence</a:t>
            </a:r>
          </a:p>
          <a:p>
            <a:pPr lvl="1">
              <a:lnSpc>
                <a:spcPct val="150000"/>
              </a:lnSpc>
              <a:spcAft>
                <a:spcPts val="600"/>
              </a:spcAft>
              <a:buFont typeface="Symbol" panose="05050102010706020507" pitchFamily="18" charset="2"/>
              <a:buChar char=""/>
            </a:pPr>
            <a:r>
              <a:rPr lang="en-ZA" sz="2000" b="1" dirty="0">
                <a:ea typeface="Times New Roman" panose="02020603050405020304" pitchFamily="18" charset="0"/>
                <a:cs typeface="Calibri" panose="020F0502020204030204" pitchFamily="34" charset="0"/>
              </a:rPr>
              <a:t>Rapid rise in cases complicated case management</a:t>
            </a:r>
          </a:p>
          <a:p>
            <a:pPr lvl="2">
              <a:lnSpc>
                <a:spcPct val="150000"/>
              </a:lnSpc>
              <a:spcAft>
                <a:spcPts val="600"/>
              </a:spcAft>
              <a:buFont typeface="Symbol" panose="05050102010706020507" pitchFamily="18" charset="2"/>
              <a:buChar char=""/>
            </a:pPr>
            <a:r>
              <a:rPr lang="en-ZA" sz="2000" b="1" dirty="0">
                <a:cs typeface="Calibri" panose="020F0502020204030204" pitchFamily="34" charset="0"/>
              </a:rPr>
              <a:t>low index engagement </a:t>
            </a:r>
          </a:p>
          <a:p>
            <a:pPr lvl="2">
              <a:lnSpc>
                <a:spcPct val="150000"/>
              </a:lnSpc>
              <a:spcAft>
                <a:spcPts val="600"/>
              </a:spcAft>
              <a:buFont typeface="Symbol" panose="05050102010706020507" pitchFamily="18" charset="2"/>
              <a:buChar char=""/>
            </a:pPr>
            <a:r>
              <a:rPr lang="en-ZA" sz="2000" b="1" dirty="0">
                <a:cs typeface="Calibri" panose="020F0502020204030204" pitchFamily="34" charset="0"/>
              </a:rPr>
              <a:t>delays in contact tracing</a:t>
            </a:r>
          </a:p>
          <a:p>
            <a:pPr lvl="2">
              <a:lnSpc>
                <a:spcPct val="150000"/>
              </a:lnSpc>
              <a:spcAft>
                <a:spcPts val="600"/>
              </a:spcAft>
              <a:buFont typeface="Symbol" panose="05050102010706020507" pitchFamily="18" charset="2"/>
              <a:buChar char=""/>
            </a:pPr>
            <a:r>
              <a:rPr lang="en-ZA" sz="2000" b="1" dirty="0">
                <a:cs typeface="Calibri" panose="020F0502020204030204" pitchFamily="34" charset="0"/>
              </a:rPr>
              <a:t>low monitoring rate of index and contacts</a:t>
            </a:r>
            <a:endParaRPr lang="en-ZA" sz="2000" b="1" dirty="0"/>
          </a:p>
          <a:p>
            <a:pPr>
              <a:lnSpc>
                <a:spcPct val="150000"/>
              </a:lnSpc>
            </a:pPr>
            <a:endParaRPr lang="en-US" sz="2000" b="1" dirty="0"/>
          </a:p>
        </p:txBody>
      </p:sp>
      <p:sp>
        <p:nvSpPr>
          <p:cNvPr id="4" name="Slide Number Placeholder 3">
            <a:extLst>
              <a:ext uri="{FF2B5EF4-FFF2-40B4-BE49-F238E27FC236}">
                <a16:creationId xmlns:a16="http://schemas.microsoft.com/office/drawing/2014/main" xmlns="" id="{017C42FD-E7FE-EF4D-8626-A6714467721A}"/>
              </a:ext>
            </a:extLst>
          </p:cNvPr>
          <p:cNvSpPr>
            <a:spLocks noGrp="1"/>
          </p:cNvSpPr>
          <p:nvPr>
            <p:ph type="sldNum" sz="quarter" idx="12"/>
          </p:nvPr>
        </p:nvSpPr>
        <p:spPr/>
        <p:txBody>
          <a:bodyPr/>
          <a:lstStyle/>
          <a:p>
            <a:fld id="{AA2B397F-753F-4568-BB2C-85234F7F0F06}" type="slidenum">
              <a:rPr lang="en-GB" altLang="en-US" smtClean="0"/>
              <a:pPr/>
              <a:t>30</a:t>
            </a:fld>
            <a:endParaRPr lang="en-GB" altLang="en-US" dirty="0"/>
          </a:p>
        </p:txBody>
      </p:sp>
    </p:spTree>
    <p:extLst>
      <p:ext uri="{BB962C8B-B14F-4D97-AF65-F5344CB8AC3E}">
        <p14:creationId xmlns:p14="http://schemas.microsoft.com/office/powerpoint/2010/main" xmlns="" val="3043517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FD2DC9-BF58-0341-831C-1363DBD113B9}"/>
              </a:ext>
            </a:extLst>
          </p:cNvPr>
          <p:cNvSpPr>
            <a:spLocks noGrp="1"/>
          </p:cNvSpPr>
          <p:nvPr>
            <p:ph type="title"/>
          </p:nvPr>
        </p:nvSpPr>
        <p:spPr>
          <a:xfrm>
            <a:off x="0" y="0"/>
            <a:ext cx="9144000" cy="1417638"/>
          </a:xfrm>
          <a:solidFill>
            <a:srgbClr val="CC9B00"/>
          </a:solidFill>
        </p:spPr>
        <p:txBody>
          <a:bodyPr>
            <a:normAutofit/>
          </a:bodyPr>
          <a:lstStyle/>
          <a:p>
            <a:r>
              <a:rPr lang="en-US" sz="3200" b="1" dirty="0">
                <a:solidFill>
                  <a:schemeClr val="bg1"/>
                </a:solidFill>
              </a:rPr>
              <a:t>Lessons learnt from intervention measures implemented</a:t>
            </a:r>
          </a:p>
        </p:txBody>
      </p:sp>
      <p:sp>
        <p:nvSpPr>
          <p:cNvPr id="3" name="Content Placeholder 2">
            <a:extLst>
              <a:ext uri="{FF2B5EF4-FFF2-40B4-BE49-F238E27FC236}">
                <a16:creationId xmlns:a16="http://schemas.microsoft.com/office/drawing/2014/main" xmlns="" id="{DDF7728A-09AD-804B-A057-FB5DD0E39E2C}"/>
              </a:ext>
            </a:extLst>
          </p:cNvPr>
          <p:cNvSpPr>
            <a:spLocks noGrp="1"/>
          </p:cNvSpPr>
          <p:nvPr>
            <p:ph idx="1"/>
          </p:nvPr>
        </p:nvSpPr>
        <p:spPr>
          <a:xfrm>
            <a:off x="0" y="1417638"/>
            <a:ext cx="9144000" cy="4708525"/>
          </a:xfrm>
        </p:spPr>
        <p:txBody>
          <a:bodyPr>
            <a:normAutofit/>
          </a:bodyPr>
          <a:lstStyle/>
          <a:p>
            <a:pPr lvl="1">
              <a:lnSpc>
                <a:spcPct val="150000"/>
              </a:lnSpc>
              <a:buFont typeface="Arial" panose="020B0604020202020204" pitchFamily="34" charset="0"/>
              <a:buChar char="•"/>
            </a:pPr>
            <a:r>
              <a:rPr lang="en-US" sz="1600" b="1" dirty="0"/>
              <a:t>Mass social gatherings, e.g. church meetings are potential key clusters for COVID-19 infections.</a:t>
            </a:r>
          </a:p>
          <a:p>
            <a:pPr lvl="1">
              <a:lnSpc>
                <a:spcPct val="150000"/>
              </a:lnSpc>
              <a:buFont typeface="Arial" panose="020B0604020202020204" pitchFamily="34" charset="0"/>
              <a:buChar char="•"/>
            </a:pPr>
            <a:r>
              <a:rPr lang="en-US" sz="1600" b="1" dirty="0"/>
              <a:t>Self-quarantine and isolation of COVID-19 cases and contacts was found to be ineffective, mainly due to inadequate social distancing and non-compliance to infection prevention and control measures to combat the virus. </a:t>
            </a:r>
          </a:p>
          <a:p>
            <a:pPr lvl="1">
              <a:lnSpc>
                <a:spcPct val="150000"/>
              </a:lnSpc>
              <a:buFont typeface="Arial" panose="020B0604020202020204" pitchFamily="34" charset="0"/>
              <a:buChar char="•"/>
            </a:pPr>
            <a:r>
              <a:rPr lang="en-US" sz="1600" b="1" dirty="0"/>
              <a:t>Essential industries that were open during the different levels of lockdown posed a risk for cluster formation</a:t>
            </a:r>
          </a:p>
          <a:p>
            <a:pPr lvl="1">
              <a:lnSpc>
                <a:spcPct val="150000"/>
              </a:lnSpc>
              <a:buFont typeface="Arial" panose="020B0604020202020204" pitchFamily="34" charset="0"/>
              <a:buChar char="•"/>
            </a:pPr>
            <a:r>
              <a:rPr lang="en-US" sz="1600" b="1" dirty="0"/>
              <a:t>The importance of inter-sectoral collaboration through the PROVJOC, e.g. security for the Community Health Workers (CHWs).</a:t>
            </a:r>
          </a:p>
          <a:p>
            <a:pPr lvl="1">
              <a:lnSpc>
                <a:spcPct val="150000"/>
              </a:lnSpc>
              <a:buFont typeface="Arial" panose="020B0604020202020204" pitchFamily="34" charset="0"/>
              <a:buChar char="•"/>
            </a:pPr>
            <a:r>
              <a:rPr lang="en-US" sz="1600" b="1" dirty="0"/>
              <a:t>Mass community screening for COVID-19 did not yield a sufficient positivity rate and the approach was changed to targeted screening and testing.</a:t>
            </a:r>
          </a:p>
          <a:p>
            <a:pPr lvl="1">
              <a:lnSpc>
                <a:spcPct val="150000"/>
              </a:lnSpc>
              <a:buFont typeface="Arial" panose="020B0604020202020204" pitchFamily="34" charset="0"/>
              <a:buChar char="•"/>
            </a:pPr>
            <a:r>
              <a:rPr lang="en-US" sz="1600" b="1" dirty="0"/>
              <a:t>Incorporating data validation strategies within the formal information flow process.</a:t>
            </a:r>
          </a:p>
        </p:txBody>
      </p:sp>
      <p:sp>
        <p:nvSpPr>
          <p:cNvPr id="4" name="Slide Number Placeholder 3">
            <a:extLst>
              <a:ext uri="{FF2B5EF4-FFF2-40B4-BE49-F238E27FC236}">
                <a16:creationId xmlns:a16="http://schemas.microsoft.com/office/drawing/2014/main" xmlns="" id="{1C20CF06-CF5A-DE46-B7B8-FC06E8DCAD30}"/>
              </a:ext>
            </a:extLst>
          </p:cNvPr>
          <p:cNvSpPr>
            <a:spLocks noGrp="1"/>
          </p:cNvSpPr>
          <p:nvPr>
            <p:ph type="sldNum" sz="quarter" idx="12"/>
          </p:nvPr>
        </p:nvSpPr>
        <p:spPr/>
        <p:txBody>
          <a:bodyPr/>
          <a:lstStyle/>
          <a:p>
            <a:fld id="{AA2B397F-753F-4568-BB2C-85234F7F0F06}" type="slidenum">
              <a:rPr lang="en-GB" altLang="en-US" smtClean="0"/>
              <a:pPr/>
              <a:t>31</a:t>
            </a:fld>
            <a:endParaRPr lang="en-GB" altLang="en-US" dirty="0"/>
          </a:p>
        </p:txBody>
      </p:sp>
    </p:spTree>
    <p:extLst>
      <p:ext uri="{BB962C8B-B14F-4D97-AF65-F5344CB8AC3E}">
        <p14:creationId xmlns:p14="http://schemas.microsoft.com/office/powerpoint/2010/main" xmlns="" val="32486817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36F5EC-07F1-1941-8340-3F2E1D600BF9}"/>
              </a:ext>
            </a:extLst>
          </p:cNvPr>
          <p:cNvSpPr>
            <a:spLocks noGrp="1"/>
          </p:cNvSpPr>
          <p:nvPr>
            <p:ph type="title"/>
          </p:nvPr>
        </p:nvSpPr>
        <p:spPr>
          <a:xfrm>
            <a:off x="0" y="0"/>
            <a:ext cx="9144000" cy="1417638"/>
          </a:xfrm>
          <a:solidFill>
            <a:srgbClr val="CC9B00"/>
          </a:solidFill>
        </p:spPr>
        <p:txBody>
          <a:bodyPr>
            <a:normAutofit/>
          </a:bodyPr>
          <a:lstStyle/>
          <a:p>
            <a:r>
              <a:rPr lang="en-US" sz="3600" b="1" dirty="0">
                <a:solidFill>
                  <a:schemeClr val="bg1"/>
                </a:solidFill>
              </a:rPr>
              <a:t>Lessons learnt from intervention measures implemented</a:t>
            </a:r>
          </a:p>
        </p:txBody>
      </p:sp>
      <p:sp>
        <p:nvSpPr>
          <p:cNvPr id="3" name="Content Placeholder 2">
            <a:extLst>
              <a:ext uri="{FF2B5EF4-FFF2-40B4-BE49-F238E27FC236}">
                <a16:creationId xmlns:a16="http://schemas.microsoft.com/office/drawing/2014/main" xmlns="" id="{CDB8F493-A360-024D-842F-07AB3A01BF82}"/>
              </a:ext>
            </a:extLst>
          </p:cNvPr>
          <p:cNvSpPr>
            <a:spLocks noGrp="1"/>
          </p:cNvSpPr>
          <p:nvPr>
            <p:ph idx="1"/>
          </p:nvPr>
        </p:nvSpPr>
        <p:spPr>
          <a:xfrm>
            <a:off x="0" y="1417638"/>
            <a:ext cx="9144000" cy="4039958"/>
          </a:xfrm>
        </p:spPr>
        <p:txBody>
          <a:bodyPr>
            <a:noAutofit/>
          </a:bodyPr>
          <a:lstStyle/>
          <a:p>
            <a:pPr>
              <a:lnSpc>
                <a:spcPct val="150000"/>
              </a:lnSpc>
            </a:pPr>
            <a:r>
              <a:rPr lang="en-US" sz="1600" b="1" dirty="0"/>
              <a:t>Rapid response in aggressively investigating cases, tracing all the contacts of people that tested positively for COVID 19 resulted in limiting the spread of infection.</a:t>
            </a:r>
          </a:p>
          <a:p>
            <a:pPr>
              <a:lnSpc>
                <a:spcPct val="150000"/>
              </a:lnSpc>
            </a:pPr>
            <a:r>
              <a:rPr lang="en-US" sz="1600" b="1" dirty="0"/>
              <a:t>Implementation of facility isolation and quarantine of both cases and contacts that were unable to self-isolate/quarantine was effective in curbing the spread of infections.</a:t>
            </a:r>
          </a:p>
          <a:p>
            <a:pPr>
              <a:lnSpc>
                <a:spcPct val="150000"/>
              </a:lnSpc>
            </a:pPr>
            <a:r>
              <a:rPr lang="en-US" sz="1600" b="1" dirty="0"/>
              <a:t>Initially it was crucial for identifying and testing eligible contacts by testing all corpses of people that died of respiratory and cardiovascular conditions.</a:t>
            </a:r>
          </a:p>
          <a:p>
            <a:pPr>
              <a:lnSpc>
                <a:spcPct val="150000"/>
              </a:lnSpc>
            </a:pPr>
            <a:r>
              <a:rPr lang="en-US" sz="1600" b="1" dirty="0"/>
              <a:t>Early and continuous community engagement is significant in establishing public compliance with regard to the outbreak.</a:t>
            </a:r>
          </a:p>
          <a:p>
            <a:pPr>
              <a:lnSpc>
                <a:spcPct val="150000"/>
              </a:lnSpc>
            </a:pPr>
            <a:r>
              <a:rPr lang="en-US" sz="1600" b="1" dirty="0"/>
              <a:t>The interoperability across various systems and information flow is pivotal in establishing an effective response.</a:t>
            </a:r>
          </a:p>
          <a:p>
            <a:pPr>
              <a:lnSpc>
                <a:spcPct val="150000"/>
              </a:lnSpc>
            </a:pPr>
            <a:r>
              <a:rPr lang="en-US" sz="1600" b="1" dirty="0"/>
              <a:t>Decentralizing the response to ward level, utilizing WBOTs to strengthen the response and increase capacity during the surge.</a:t>
            </a:r>
          </a:p>
          <a:p>
            <a:pPr>
              <a:lnSpc>
                <a:spcPct val="150000"/>
              </a:lnSpc>
            </a:pPr>
            <a:endParaRPr lang="en-US" sz="1600" b="1" dirty="0"/>
          </a:p>
        </p:txBody>
      </p:sp>
      <p:sp>
        <p:nvSpPr>
          <p:cNvPr id="4" name="Slide Number Placeholder 3">
            <a:extLst>
              <a:ext uri="{FF2B5EF4-FFF2-40B4-BE49-F238E27FC236}">
                <a16:creationId xmlns:a16="http://schemas.microsoft.com/office/drawing/2014/main" xmlns="" id="{1ADAAD49-BC99-D944-AE11-1B73D1D621C4}"/>
              </a:ext>
            </a:extLst>
          </p:cNvPr>
          <p:cNvSpPr>
            <a:spLocks noGrp="1"/>
          </p:cNvSpPr>
          <p:nvPr>
            <p:ph type="sldNum" sz="quarter" idx="12"/>
          </p:nvPr>
        </p:nvSpPr>
        <p:spPr/>
        <p:txBody>
          <a:bodyPr/>
          <a:lstStyle/>
          <a:p>
            <a:fld id="{AA2B397F-753F-4568-BB2C-85234F7F0F06}" type="slidenum">
              <a:rPr lang="en-GB" altLang="en-US" smtClean="0"/>
              <a:pPr/>
              <a:t>32</a:t>
            </a:fld>
            <a:endParaRPr lang="en-GB" altLang="en-US" dirty="0"/>
          </a:p>
        </p:txBody>
      </p:sp>
    </p:spTree>
    <p:extLst>
      <p:ext uri="{BB962C8B-B14F-4D97-AF65-F5344CB8AC3E}">
        <p14:creationId xmlns:p14="http://schemas.microsoft.com/office/powerpoint/2010/main" xmlns="" val="27194159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270172" y="5370258"/>
            <a:ext cx="2832388" cy="986092"/>
          </a:xfrm>
          <a:prstGeom prst="rect">
            <a:avLst/>
          </a:prstGeom>
          <a:solidFill>
            <a:schemeClr val="bg1"/>
          </a:solidFill>
        </p:spPr>
      </p:pic>
      <p:sp>
        <p:nvSpPr>
          <p:cNvPr id="7" name="Rectangle 6"/>
          <p:cNvSpPr/>
          <p:nvPr/>
        </p:nvSpPr>
        <p:spPr>
          <a:xfrm>
            <a:off x="370114" y="5870763"/>
            <a:ext cx="4572000" cy="276999"/>
          </a:xfrm>
          <a:prstGeom prst="rect">
            <a:avLst/>
          </a:prstGeom>
        </p:spPr>
        <p:txBody>
          <a:bodyPr>
            <a:spAutoFit/>
          </a:bodyPr>
          <a:lstStyle/>
          <a:p>
            <a:r>
              <a:rPr lang="en-US" sz="1200" dirty="0">
                <a:solidFill>
                  <a:prstClr val="black">
                    <a:tint val="75000"/>
                  </a:prstClr>
                </a:solidFill>
              </a:rPr>
              <a:t>Leading Free State Province towards Service Excellence</a:t>
            </a:r>
          </a:p>
        </p:txBody>
      </p:sp>
      <p:sp>
        <p:nvSpPr>
          <p:cNvPr id="5" name="TextBox 4"/>
          <p:cNvSpPr txBox="1"/>
          <p:nvPr/>
        </p:nvSpPr>
        <p:spPr>
          <a:xfrm>
            <a:off x="1030778" y="266007"/>
            <a:ext cx="6945284" cy="523220"/>
          </a:xfrm>
          <a:prstGeom prst="rect">
            <a:avLst/>
          </a:prstGeom>
          <a:noFill/>
        </p:spPr>
        <p:txBody>
          <a:bodyPr wrap="square" rtlCol="0">
            <a:spAutoFit/>
          </a:bodyPr>
          <a:lstStyle/>
          <a:p>
            <a:pPr algn="ctr"/>
            <a:r>
              <a:rPr lang="en-GB" sz="2800" b="1" dirty="0">
                <a:solidFill>
                  <a:schemeClr val="bg1"/>
                </a:solidFill>
                <a:latin typeface="Arial" panose="020B0604020202020204" pitchFamily="34" charset="0"/>
                <a:cs typeface="Arial" panose="020B0604020202020204" pitchFamily="34" charset="0"/>
              </a:rPr>
              <a:t>Coordinated Structures Established</a:t>
            </a:r>
            <a:endParaRPr lang="en-ZA" sz="2800" b="1" dirty="0">
              <a:solidFill>
                <a:schemeClr val="bg1"/>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xmlns="" id="{F7BEA177-8B87-5645-8447-FB66472A5152}"/>
              </a:ext>
            </a:extLst>
          </p:cNvPr>
          <p:cNvSpPr>
            <a:spLocks noGrp="1"/>
          </p:cNvSpPr>
          <p:nvPr>
            <p:ph type="ctrTitle"/>
          </p:nvPr>
        </p:nvSpPr>
        <p:spPr>
          <a:xfrm>
            <a:off x="0" y="2"/>
            <a:ext cx="9144000" cy="915568"/>
          </a:xfrm>
          <a:solidFill>
            <a:srgbClr val="CC9B00"/>
          </a:solidFill>
        </p:spPr>
        <p:txBody>
          <a:bodyPr>
            <a:normAutofit/>
          </a:bodyPr>
          <a:lstStyle/>
          <a:p>
            <a:r>
              <a:rPr lang="en-US" sz="3600" b="1" dirty="0">
                <a:solidFill>
                  <a:schemeClr val="bg1"/>
                </a:solidFill>
                <a:latin typeface="Arial" panose="020B0604020202020204" pitchFamily="34" charset="0"/>
                <a:cs typeface="Arial" panose="020B0604020202020204" pitchFamily="34" charset="0"/>
              </a:rPr>
              <a:t>Second Strategic Thrust</a:t>
            </a:r>
          </a:p>
        </p:txBody>
      </p:sp>
      <p:sp>
        <p:nvSpPr>
          <p:cNvPr id="6" name="TextBox 5">
            <a:extLst>
              <a:ext uri="{FF2B5EF4-FFF2-40B4-BE49-F238E27FC236}">
                <a16:creationId xmlns:a16="http://schemas.microsoft.com/office/drawing/2014/main" xmlns="" id="{2CCBF5AD-2BE1-1A4E-93E3-D33970FD8774}"/>
              </a:ext>
            </a:extLst>
          </p:cNvPr>
          <p:cNvSpPr txBox="1"/>
          <p:nvPr/>
        </p:nvSpPr>
        <p:spPr>
          <a:xfrm>
            <a:off x="0" y="915570"/>
            <a:ext cx="9102560" cy="4462760"/>
          </a:xfrm>
          <a:prstGeom prst="rect">
            <a:avLst/>
          </a:prstGeom>
          <a:solidFill>
            <a:schemeClr val="accent6">
              <a:lumMod val="40000"/>
              <a:lumOff val="60000"/>
            </a:schemeClr>
          </a:solidFill>
        </p:spPr>
        <p:txBody>
          <a:bodyPr wrap="square" rtlCol="0" anchor="t">
            <a:spAutoFit/>
          </a:bodyPr>
          <a:lstStyle/>
          <a:p>
            <a:pPr algn="ctr">
              <a:spcBef>
                <a:spcPct val="0"/>
              </a:spcBef>
              <a:buClr>
                <a:srgbClr val="FFFFFF"/>
              </a:buClr>
              <a:buSzPts val="1800"/>
            </a:pPr>
            <a:endParaRPr lang="en-US" altLang="en-US" sz="2800" b="1" dirty="0"/>
          </a:p>
          <a:p>
            <a:pPr algn="ctr">
              <a:spcBef>
                <a:spcPct val="0"/>
              </a:spcBef>
              <a:buClr>
                <a:srgbClr val="FFFFFF"/>
              </a:buClr>
              <a:buSzPts val="1800"/>
            </a:pPr>
            <a:endParaRPr lang="en-US" altLang="en-US" sz="2800" b="1" dirty="0"/>
          </a:p>
          <a:p>
            <a:pPr algn="ctr">
              <a:spcBef>
                <a:spcPct val="0"/>
              </a:spcBef>
              <a:buClr>
                <a:srgbClr val="FFFFFF"/>
              </a:buClr>
              <a:buSzPts val="1800"/>
            </a:pPr>
            <a:endParaRPr lang="en-US" altLang="en-US" sz="2800" b="1" dirty="0"/>
          </a:p>
          <a:p>
            <a:pPr algn="ctr">
              <a:spcBef>
                <a:spcPct val="0"/>
              </a:spcBef>
              <a:buClr>
                <a:srgbClr val="FFFFFF"/>
              </a:buClr>
              <a:buSzPts val="1800"/>
            </a:pPr>
            <a:endParaRPr lang="en-US" altLang="en-US" sz="2800" b="1" dirty="0"/>
          </a:p>
          <a:p>
            <a:pPr algn="ctr">
              <a:spcBef>
                <a:spcPct val="0"/>
              </a:spcBef>
              <a:buClr>
                <a:srgbClr val="FFFFFF"/>
              </a:buClr>
              <a:buSzPts val="1800"/>
            </a:pPr>
            <a:r>
              <a:rPr lang="en-US" altLang="en-US" sz="3200" b="1" dirty="0">
                <a:latin typeface="Arial Black" panose="020B0604020202020204" pitchFamily="34" charset="0"/>
                <a:cs typeface="Arial Black" panose="020B0604020202020204" pitchFamily="34" charset="0"/>
              </a:rPr>
              <a:t>Provision of Food &amp; Shelter</a:t>
            </a:r>
          </a:p>
          <a:p>
            <a:pPr algn="ctr">
              <a:spcBef>
                <a:spcPct val="0"/>
              </a:spcBef>
              <a:buClr>
                <a:srgbClr val="FFFFFF"/>
              </a:buClr>
              <a:buSzPts val="1800"/>
            </a:pPr>
            <a:endParaRPr lang="en-US" altLang="en-US" sz="2800" b="1" dirty="0"/>
          </a:p>
          <a:p>
            <a:pPr algn="ctr">
              <a:spcBef>
                <a:spcPct val="0"/>
              </a:spcBef>
              <a:buClr>
                <a:srgbClr val="FFFFFF"/>
              </a:buClr>
              <a:buSzPts val="1800"/>
            </a:pPr>
            <a:endParaRPr lang="en-US" altLang="en-US" sz="2800" b="1" dirty="0"/>
          </a:p>
          <a:p>
            <a:pPr algn="ctr">
              <a:spcBef>
                <a:spcPct val="0"/>
              </a:spcBef>
              <a:buClr>
                <a:srgbClr val="FFFFFF"/>
              </a:buClr>
              <a:buSzPts val="1800"/>
            </a:pPr>
            <a:endParaRPr lang="en-US" altLang="en-US" sz="2800" b="1" dirty="0"/>
          </a:p>
          <a:p>
            <a:pPr algn="ctr">
              <a:spcBef>
                <a:spcPct val="0"/>
              </a:spcBef>
              <a:buClr>
                <a:srgbClr val="FFFFFF"/>
              </a:buClr>
              <a:buSzPts val="1800"/>
            </a:pPr>
            <a:endParaRPr lang="en-US" altLang="en-US" sz="2800" b="1" dirty="0"/>
          </a:p>
          <a:p>
            <a:pPr algn="ctr">
              <a:spcBef>
                <a:spcPct val="0"/>
              </a:spcBef>
              <a:buClr>
                <a:srgbClr val="FFFFFF"/>
              </a:buClr>
              <a:buSzPts val="1800"/>
            </a:pPr>
            <a:endParaRPr lang="en-US" altLang="en-US" sz="2800" b="1" dirty="0"/>
          </a:p>
        </p:txBody>
      </p:sp>
    </p:spTree>
    <p:extLst>
      <p:ext uri="{BB962C8B-B14F-4D97-AF65-F5344CB8AC3E}">
        <p14:creationId xmlns:p14="http://schemas.microsoft.com/office/powerpoint/2010/main" xmlns="" val="2413292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30778" y="266007"/>
            <a:ext cx="6945284" cy="523220"/>
          </a:xfrm>
          <a:prstGeom prst="rect">
            <a:avLst/>
          </a:prstGeom>
          <a:noFill/>
        </p:spPr>
        <p:txBody>
          <a:bodyPr wrap="square" rtlCol="0">
            <a:spAutoFit/>
          </a:bodyPr>
          <a:lstStyle/>
          <a:p>
            <a:pPr algn="ctr"/>
            <a:r>
              <a:rPr lang="en-GB" sz="2800" b="1" dirty="0">
                <a:solidFill>
                  <a:schemeClr val="bg1"/>
                </a:solidFill>
                <a:latin typeface="Arial" panose="020B0604020202020204" pitchFamily="34" charset="0"/>
                <a:cs typeface="Arial" panose="020B0604020202020204" pitchFamily="34" charset="0"/>
              </a:rPr>
              <a:t>Coordinated Structures Established</a:t>
            </a:r>
            <a:endParaRPr lang="en-ZA" sz="2800" b="1" dirty="0">
              <a:solidFill>
                <a:schemeClr val="bg1"/>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xmlns="" id="{F7BEA177-8B87-5645-8447-FB66472A5152}"/>
              </a:ext>
            </a:extLst>
          </p:cNvPr>
          <p:cNvSpPr>
            <a:spLocks noGrp="1"/>
          </p:cNvSpPr>
          <p:nvPr>
            <p:ph type="ctrTitle"/>
          </p:nvPr>
        </p:nvSpPr>
        <p:spPr>
          <a:xfrm>
            <a:off x="0" y="2"/>
            <a:ext cx="9144000" cy="789225"/>
          </a:xfrm>
          <a:solidFill>
            <a:srgbClr val="CC9B00"/>
          </a:solidFill>
        </p:spPr>
        <p:txBody>
          <a:bodyPr>
            <a:normAutofit fontScale="90000"/>
          </a:bodyPr>
          <a:lstStyle/>
          <a:p>
            <a:pPr lvl="0"/>
            <a:r>
              <a:rPr lang="en-GB" sz="3100" b="1" dirty="0">
                <a:latin typeface="Arial" panose="020B0604020202020204" pitchFamily="34" charset="0"/>
                <a:cs typeface="Arial" panose="020B0604020202020204" pitchFamily="34" charset="0"/>
              </a:rPr>
              <a:t/>
            </a:r>
            <a:br>
              <a:rPr lang="en-GB" sz="3100" b="1" dirty="0">
                <a:latin typeface="Arial" panose="020B0604020202020204" pitchFamily="34" charset="0"/>
                <a:cs typeface="Arial" panose="020B0604020202020204" pitchFamily="34" charset="0"/>
              </a:rPr>
            </a:br>
            <a:r>
              <a:rPr lang="en-GB" sz="3100" b="1" dirty="0">
                <a:latin typeface="Arial" panose="020B0604020202020204" pitchFamily="34" charset="0"/>
                <a:cs typeface="Arial" panose="020B0604020202020204" pitchFamily="34" charset="0"/>
              </a:rPr>
              <a:t/>
            </a:r>
            <a:br>
              <a:rPr lang="en-GB" sz="3100" b="1" dirty="0">
                <a:latin typeface="Arial" panose="020B0604020202020204" pitchFamily="34" charset="0"/>
                <a:cs typeface="Arial" panose="020B0604020202020204" pitchFamily="34" charset="0"/>
              </a:rPr>
            </a:br>
            <a:r>
              <a:rPr lang="en-GB" sz="3100" b="1" dirty="0">
                <a:solidFill>
                  <a:schemeClr val="bg1"/>
                </a:solidFill>
                <a:latin typeface="Arial" panose="020B0604020202020204" pitchFamily="34" charset="0"/>
                <a:cs typeface="Arial" panose="020B0604020202020204" pitchFamily="34" charset="0"/>
              </a:rPr>
              <a:t>Partnership &amp; Food Distribution</a:t>
            </a:r>
            <a:r>
              <a:rPr lang="en-US" b="1" dirty="0">
                <a:solidFill>
                  <a:schemeClr val="bg1"/>
                </a:solidFill>
                <a:latin typeface="Arial" panose="020B0604020202020204" pitchFamily="34" charset="0"/>
                <a:cs typeface="Arial" panose="020B0604020202020204" pitchFamily="34" charset="0"/>
              </a:rPr>
              <a:t/>
            </a:r>
            <a:br>
              <a:rPr lang="en-US" b="1" dirty="0">
                <a:solidFill>
                  <a:schemeClr val="bg1"/>
                </a:solidFill>
                <a:latin typeface="Arial" panose="020B0604020202020204" pitchFamily="34" charset="0"/>
                <a:cs typeface="Arial" panose="020B0604020202020204" pitchFamily="34" charset="0"/>
              </a:rPr>
            </a:br>
            <a:r>
              <a:rPr lang="en-GB" dirty="0"/>
              <a:t> </a:t>
            </a:r>
            <a:r>
              <a:rPr lang="en-US" dirty="0"/>
              <a:t/>
            </a:r>
            <a:br>
              <a:rPr lang="en-US" dirty="0"/>
            </a:br>
            <a:endParaRPr lang="en-US" sz="3200" b="1" dirty="0">
              <a:solidFill>
                <a:schemeClr val="bg1"/>
              </a:solidFill>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xmlns="" id="{67B121CA-A0FF-E945-9E6E-AF1CB0F369B4}"/>
              </a:ext>
            </a:extLst>
          </p:cNvPr>
          <p:cNvSpPr txBox="1">
            <a:spLocks/>
          </p:cNvSpPr>
          <p:nvPr/>
        </p:nvSpPr>
        <p:spPr>
          <a:xfrm>
            <a:off x="0" y="789227"/>
            <a:ext cx="9067799" cy="5391440"/>
          </a:xfrm>
          <a:prstGeom prst="rect">
            <a:avLst/>
          </a:prstGeom>
          <a:ln>
            <a:solidFill>
              <a:srgbClr val="00B050"/>
            </a:solidFill>
          </a:ln>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spcBef>
                <a:spcPts val="0"/>
              </a:spcBef>
            </a:pPr>
            <a:endParaRPr lang="en-US" sz="1600" b="1" dirty="0">
              <a:solidFill>
                <a:schemeClr val="tx1"/>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xmlns="" id="{E2E12EFD-17F9-864B-9639-7E086127F039}"/>
              </a:ext>
            </a:extLst>
          </p:cNvPr>
          <p:cNvSpPr txBox="1">
            <a:spLocks/>
          </p:cNvSpPr>
          <p:nvPr/>
        </p:nvSpPr>
        <p:spPr>
          <a:xfrm>
            <a:off x="0" y="789227"/>
            <a:ext cx="9067799" cy="4849574"/>
          </a:xfrm>
          <a:prstGeom prst="rect">
            <a:avLst/>
          </a:prstGeom>
        </p:spPr>
        <p:txBody>
          <a:bodyPr vert="horz" lIns="91440" tIns="45720" rIns="91440" bIns="45720" rtlCol="0">
            <a:normAutofit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just">
              <a:lnSpc>
                <a:spcPct val="150000"/>
              </a:lnSpc>
              <a:spcBef>
                <a:spcPts val="0"/>
              </a:spcBef>
            </a:pPr>
            <a:r>
              <a:rPr lang="en-US" sz="1400" b="1" dirty="0">
                <a:solidFill>
                  <a:schemeClr val="tx1"/>
                </a:solidFill>
                <a:cs typeface="Arial" panose="020B0604020202020204" pitchFamily="34" charset="0"/>
              </a:rPr>
              <a:t>To date 66 501 of food parcels have been distributed as follows:</a:t>
            </a:r>
          </a:p>
          <a:p>
            <a:pPr marL="180000" algn="just">
              <a:lnSpc>
                <a:spcPct val="150000"/>
              </a:lnSpc>
              <a:spcBef>
                <a:spcPts val="0"/>
              </a:spcBef>
              <a:buFont typeface="Wingdings" panose="05000000000000000000" pitchFamily="2" charset="2"/>
              <a:buChar char="§"/>
            </a:pPr>
            <a:r>
              <a:rPr lang="en-US" sz="1400" b="1" dirty="0">
                <a:solidFill>
                  <a:schemeClr val="tx1"/>
                </a:solidFill>
                <a:cs typeface="Arial" panose="020B0604020202020204" pitchFamily="34" charset="0"/>
              </a:rPr>
              <a:t> 2 482</a:t>
            </a:r>
            <a:r>
              <a:rPr lang="en-US" sz="1400" dirty="0">
                <a:solidFill>
                  <a:schemeClr val="tx1"/>
                </a:solidFill>
                <a:cs typeface="Arial" panose="020B0604020202020204" pitchFamily="34" charset="0"/>
              </a:rPr>
              <a:t>		Food Parcels distributed from the Departmental Equitable Share</a:t>
            </a:r>
          </a:p>
          <a:p>
            <a:pPr marL="180000" algn="just">
              <a:lnSpc>
                <a:spcPct val="150000"/>
              </a:lnSpc>
              <a:spcBef>
                <a:spcPts val="0"/>
              </a:spcBef>
              <a:buFont typeface="Wingdings" panose="05000000000000000000" pitchFamily="2" charset="2"/>
              <a:buChar char="§"/>
            </a:pPr>
            <a:r>
              <a:rPr lang="en-US" sz="1400" b="1" dirty="0">
                <a:solidFill>
                  <a:schemeClr val="tx1"/>
                </a:solidFill>
                <a:cs typeface="Arial" panose="020B0604020202020204" pitchFamily="34" charset="0"/>
              </a:rPr>
              <a:t>   11 500</a:t>
            </a:r>
            <a:r>
              <a:rPr lang="en-US" sz="1400" dirty="0">
                <a:solidFill>
                  <a:schemeClr val="tx1"/>
                </a:solidFill>
                <a:cs typeface="Arial" panose="020B0604020202020204" pitchFamily="34" charset="0"/>
              </a:rPr>
              <a:t> 	Food Parcels distributed from the National Department of Social Development &amp; Solidarity Fund</a:t>
            </a:r>
          </a:p>
          <a:p>
            <a:pPr marL="180000" lvl="1" indent="-342900" algn="just">
              <a:lnSpc>
                <a:spcPct val="150000"/>
              </a:lnSpc>
              <a:spcBef>
                <a:spcPts val="0"/>
              </a:spcBef>
              <a:buFont typeface="Wingdings" panose="05000000000000000000" pitchFamily="2" charset="2"/>
              <a:buChar char="§"/>
            </a:pPr>
            <a:r>
              <a:rPr lang="en-US" sz="1400" b="1" dirty="0">
                <a:solidFill>
                  <a:schemeClr val="tx1"/>
                </a:solidFill>
                <a:cs typeface="Arial" panose="020B0604020202020204" pitchFamily="34" charset="0"/>
              </a:rPr>
              <a:t>    4 120	</a:t>
            </a:r>
            <a:r>
              <a:rPr lang="en-US" sz="1400" dirty="0">
                <a:solidFill>
                  <a:schemeClr val="tx1"/>
                </a:solidFill>
                <a:cs typeface="Arial" panose="020B0604020202020204" pitchFamily="34" charset="0"/>
              </a:rPr>
              <a:t>Food Parcels distributed from DSD Equitable Share through Community Nutrition and Development </a:t>
            </a:r>
            <a:r>
              <a:rPr lang="en-US" sz="1400" dirty="0" err="1">
                <a:solidFill>
                  <a:schemeClr val="tx1"/>
                </a:solidFill>
                <a:cs typeface="Arial" panose="020B0604020202020204" pitchFamily="34" charset="0"/>
              </a:rPr>
              <a:t>Centres</a:t>
            </a:r>
            <a:endParaRPr lang="en-US" sz="1400" dirty="0">
              <a:solidFill>
                <a:schemeClr val="tx1"/>
              </a:solidFill>
              <a:cs typeface="Arial" panose="020B0604020202020204" pitchFamily="34" charset="0"/>
            </a:endParaRPr>
          </a:p>
          <a:p>
            <a:pPr marL="180000" lvl="1" indent="-342900" algn="just">
              <a:lnSpc>
                <a:spcPct val="150000"/>
              </a:lnSpc>
              <a:spcBef>
                <a:spcPts val="0"/>
              </a:spcBef>
              <a:buFont typeface="Wingdings" panose="05000000000000000000" pitchFamily="2" charset="2"/>
              <a:buChar char="§"/>
            </a:pPr>
            <a:r>
              <a:rPr lang="en-US" sz="1400" b="1" dirty="0">
                <a:solidFill>
                  <a:schemeClr val="tx1"/>
                </a:solidFill>
                <a:cs typeface="Arial" panose="020B0604020202020204" pitchFamily="34" charset="0"/>
              </a:rPr>
              <a:t>   10 450</a:t>
            </a:r>
            <a:r>
              <a:rPr lang="en-US" sz="1400" dirty="0">
                <a:solidFill>
                  <a:schemeClr val="tx1"/>
                </a:solidFill>
                <a:cs typeface="Arial" panose="020B0604020202020204" pitchFamily="34" charset="0"/>
              </a:rPr>
              <a:t>	Food Parcels distributed by SASSA</a:t>
            </a:r>
          </a:p>
          <a:p>
            <a:pPr marL="415925" lvl="1" indent="-341313" algn="just">
              <a:lnSpc>
                <a:spcPct val="150000"/>
              </a:lnSpc>
              <a:spcBef>
                <a:spcPts val="0"/>
              </a:spcBef>
              <a:buFont typeface="Wingdings" panose="05000000000000000000" pitchFamily="2" charset="2"/>
              <a:buChar char="§"/>
            </a:pPr>
            <a:r>
              <a:rPr lang="en-US" sz="1400" b="1" dirty="0">
                <a:solidFill>
                  <a:schemeClr val="tx1"/>
                </a:solidFill>
                <a:cs typeface="Arial" panose="020B0604020202020204" pitchFamily="34" charset="0"/>
              </a:rPr>
              <a:t>1 110 </a:t>
            </a:r>
            <a:r>
              <a:rPr lang="en-US" sz="1400" dirty="0">
                <a:solidFill>
                  <a:schemeClr val="tx1"/>
                </a:solidFill>
                <a:cs typeface="Arial" panose="020B0604020202020204" pitchFamily="34" charset="0"/>
              </a:rPr>
              <a:t> 	Food Parcels distributed by NPOs funded by National Lotteries Commission (including food parcels for </a:t>
            </a:r>
            <a:r>
              <a:rPr lang="en-US" sz="1400" b="1" dirty="0">
                <a:solidFill>
                  <a:schemeClr val="tx1"/>
                </a:solidFill>
                <a:cs typeface="Arial" panose="020B0604020202020204" pitchFamily="34" charset="0"/>
              </a:rPr>
              <a:t>407</a:t>
            </a:r>
            <a:r>
              <a:rPr lang="en-US" sz="1400" dirty="0">
                <a:solidFill>
                  <a:schemeClr val="tx1"/>
                </a:solidFill>
                <a:cs typeface="Arial" panose="020B0604020202020204" pitchFamily="34" charset="0"/>
              </a:rPr>
              <a:t> 		Homeless Individuals at the shelters)</a:t>
            </a:r>
          </a:p>
          <a:p>
            <a:pPr marL="180000" lvl="1" indent="-342900" algn="just">
              <a:lnSpc>
                <a:spcPct val="150000"/>
              </a:lnSpc>
              <a:spcBef>
                <a:spcPts val="0"/>
              </a:spcBef>
              <a:buFont typeface="Wingdings" panose="05000000000000000000" pitchFamily="2" charset="2"/>
              <a:buChar char="§"/>
            </a:pPr>
            <a:r>
              <a:rPr lang="en-US" sz="1400" b="1" dirty="0">
                <a:solidFill>
                  <a:schemeClr val="tx1"/>
                </a:solidFill>
                <a:cs typeface="Arial" panose="020B0604020202020204" pitchFamily="34" charset="0"/>
              </a:rPr>
              <a:t>   29 345	</a:t>
            </a:r>
            <a:r>
              <a:rPr lang="en-US" sz="1400" dirty="0">
                <a:solidFill>
                  <a:schemeClr val="tx1"/>
                </a:solidFill>
                <a:cs typeface="Arial" panose="020B0604020202020204" pitchFamily="34" charset="0"/>
              </a:rPr>
              <a:t>Food Parcels distributed by </a:t>
            </a:r>
            <a:r>
              <a:rPr lang="en-US" sz="1400" dirty="0" err="1">
                <a:solidFill>
                  <a:schemeClr val="tx1"/>
                </a:solidFill>
                <a:cs typeface="Arial" panose="020B0604020202020204" pitchFamily="34" charset="0"/>
              </a:rPr>
              <a:t>Mangaung</a:t>
            </a:r>
            <a:r>
              <a:rPr lang="en-US" sz="1400" dirty="0">
                <a:solidFill>
                  <a:schemeClr val="tx1"/>
                </a:solidFill>
                <a:cs typeface="Arial" panose="020B0604020202020204" pitchFamily="34" charset="0"/>
              </a:rPr>
              <a:t> Metro &amp; District Municipalities </a:t>
            </a:r>
          </a:p>
          <a:p>
            <a:pPr marL="180000" lvl="1" indent="-342900" algn="just">
              <a:lnSpc>
                <a:spcPct val="150000"/>
              </a:lnSpc>
              <a:spcBef>
                <a:spcPts val="0"/>
              </a:spcBef>
              <a:buFont typeface="Wingdings" panose="05000000000000000000" pitchFamily="2" charset="2"/>
              <a:buChar char="§"/>
            </a:pPr>
            <a:r>
              <a:rPr lang="en-US" sz="1400" b="1" dirty="0">
                <a:solidFill>
                  <a:schemeClr val="tx1"/>
                </a:solidFill>
                <a:cs typeface="Arial" panose="020B0604020202020204" pitchFamily="34" charset="0"/>
              </a:rPr>
              <a:t>        860	</a:t>
            </a:r>
            <a:r>
              <a:rPr lang="en-US" sz="1400" dirty="0">
                <a:solidFill>
                  <a:schemeClr val="tx1"/>
                </a:solidFill>
                <a:cs typeface="Arial" panose="020B0604020202020204" pitchFamily="34" charset="0"/>
              </a:rPr>
              <a:t>Food Parcels distributed by Old Mutual</a:t>
            </a:r>
          </a:p>
          <a:p>
            <a:pPr marL="180000" lvl="1" indent="-342900" algn="just">
              <a:lnSpc>
                <a:spcPct val="150000"/>
              </a:lnSpc>
              <a:spcBef>
                <a:spcPts val="0"/>
              </a:spcBef>
              <a:buFont typeface="Wingdings" panose="05000000000000000000" pitchFamily="2" charset="2"/>
              <a:buChar char="§"/>
            </a:pPr>
            <a:r>
              <a:rPr lang="en-US" sz="1400" b="1" dirty="0">
                <a:solidFill>
                  <a:schemeClr val="tx1"/>
                </a:solidFill>
                <a:cs typeface="Arial" panose="020B0604020202020204" pitchFamily="34" charset="0"/>
              </a:rPr>
              <a:t>        491	</a:t>
            </a:r>
            <a:r>
              <a:rPr lang="en-US" sz="1400" dirty="0">
                <a:solidFill>
                  <a:schemeClr val="tx1"/>
                </a:solidFill>
                <a:cs typeface="Arial" panose="020B0604020202020204" pitchFamily="34" charset="0"/>
              </a:rPr>
              <a:t>Food Parcels distributed by Red Cross</a:t>
            </a:r>
          </a:p>
          <a:p>
            <a:pPr marL="180000" lvl="1" indent="-342900" algn="just">
              <a:lnSpc>
                <a:spcPct val="150000"/>
              </a:lnSpc>
              <a:spcBef>
                <a:spcPts val="0"/>
              </a:spcBef>
              <a:buFont typeface="Wingdings" panose="05000000000000000000" pitchFamily="2" charset="2"/>
              <a:buChar char="§"/>
            </a:pPr>
            <a:r>
              <a:rPr lang="en-US" sz="1400" b="1" dirty="0">
                <a:solidFill>
                  <a:schemeClr val="tx1"/>
                </a:solidFill>
                <a:cs typeface="Arial" panose="020B0604020202020204" pitchFamily="34" charset="0"/>
              </a:rPr>
              <a:t>     4 376	</a:t>
            </a:r>
            <a:r>
              <a:rPr lang="en-US" sz="1400" dirty="0">
                <a:solidFill>
                  <a:schemeClr val="tx1"/>
                </a:solidFill>
                <a:cs typeface="Arial" panose="020B0604020202020204" pitchFamily="34" charset="0"/>
              </a:rPr>
              <a:t>Food Parcels donated by Meals on Wheels</a:t>
            </a:r>
          </a:p>
          <a:p>
            <a:pPr marL="180000" lvl="1" indent="-342900" algn="just">
              <a:lnSpc>
                <a:spcPct val="150000"/>
              </a:lnSpc>
              <a:spcBef>
                <a:spcPts val="0"/>
              </a:spcBef>
              <a:buFont typeface="Wingdings" panose="05000000000000000000" pitchFamily="2" charset="2"/>
              <a:buChar char="§"/>
            </a:pPr>
            <a:r>
              <a:rPr lang="en-US" sz="1400" b="1" dirty="0">
                <a:solidFill>
                  <a:schemeClr val="tx1"/>
                </a:solidFill>
                <a:cs typeface="Arial" panose="020B0604020202020204" pitchFamily="34" charset="0"/>
              </a:rPr>
              <a:t>     1 500 	</a:t>
            </a:r>
            <a:r>
              <a:rPr lang="en-US" sz="1400" dirty="0">
                <a:solidFill>
                  <a:schemeClr val="tx1"/>
                </a:solidFill>
                <a:cs typeface="Arial" panose="020B0604020202020204" pitchFamily="34" charset="0"/>
              </a:rPr>
              <a:t>Food parcels distributed by METAD in partnership with TRANSNET</a:t>
            </a:r>
          </a:p>
          <a:p>
            <a:pPr marL="180000" lvl="1" indent="-342900" algn="just">
              <a:lnSpc>
                <a:spcPct val="150000"/>
              </a:lnSpc>
              <a:spcBef>
                <a:spcPts val="0"/>
              </a:spcBef>
              <a:buFont typeface="Wingdings" panose="05000000000000000000" pitchFamily="2" charset="2"/>
              <a:buChar char="§"/>
            </a:pPr>
            <a:r>
              <a:rPr lang="en-US" sz="1400" b="1" dirty="0">
                <a:solidFill>
                  <a:schemeClr val="tx1"/>
                </a:solidFill>
                <a:cs typeface="Arial" panose="020B0604020202020204" pitchFamily="34" charset="0"/>
              </a:rPr>
              <a:t>        200 	</a:t>
            </a:r>
            <a:r>
              <a:rPr lang="en-US" sz="1400" dirty="0">
                <a:solidFill>
                  <a:schemeClr val="tx1"/>
                </a:solidFill>
                <a:cs typeface="Arial" panose="020B0604020202020204" pitchFamily="34" charset="0"/>
              </a:rPr>
              <a:t>Food parcels distributed by Harmony Gold Mine</a:t>
            </a:r>
          </a:p>
          <a:p>
            <a:pPr marL="180000" lvl="1" indent="-342900" algn="just">
              <a:lnSpc>
                <a:spcPct val="150000"/>
              </a:lnSpc>
              <a:spcBef>
                <a:spcPts val="0"/>
              </a:spcBef>
              <a:buFont typeface="Wingdings" panose="05000000000000000000" pitchFamily="2" charset="2"/>
              <a:buChar char="§"/>
            </a:pPr>
            <a:r>
              <a:rPr lang="en-US" sz="1400" b="1" dirty="0">
                <a:solidFill>
                  <a:schemeClr val="tx1"/>
                </a:solidFill>
                <a:cs typeface="Arial" panose="020B0604020202020204" pitchFamily="34" charset="0"/>
              </a:rPr>
              <a:t>          76	</a:t>
            </a:r>
            <a:r>
              <a:rPr lang="en-US" sz="1400" dirty="0">
                <a:solidFill>
                  <a:schemeClr val="tx1"/>
                </a:solidFill>
                <a:cs typeface="Arial" panose="020B0604020202020204" pitchFamily="34" charset="0"/>
              </a:rPr>
              <a:t>Food parcels distributed by </a:t>
            </a:r>
            <a:r>
              <a:rPr lang="en-US" sz="1400" dirty="0" err="1">
                <a:solidFill>
                  <a:schemeClr val="tx1"/>
                </a:solidFill>
                <a:cs typeface="Arial" panose="020B0604020202020204" pitchFamily="34" charset="0"/>
              </a:rPr>
              <a:t>Marematlou</a:t>
            </a:r>
            <a:r>
              <a:rPr lang="en-US" sz="1400" dirty="0">
                <a:solidFill>
                  <a:schemeClr val="tx1"/>
                </a:solidFill>
                <a:cs typeface="Arial" panose="020B0604020202020204" pitchFamily="34" charset="0"/>
              </a:rPr>
              <a:t> Training Institution  </a:t>
            </a:r>
          </a:p>
          <a:p>
            <a:pPr marL="180000" lvl="1" indent="-342900" algn="just">
              <a:lnSpc>
                <a:spcPct val="150000"/>
              </a:lnSpc>
              <a:spcBef>
                <a:spcPts val="0"/>
              </a:spcBef>
              <a:buFont typeface="Wingdings" panose="05000000000000000000" pitchFamily="2" charset="2"/>
              <a:buChar char="§"/>
            </a:pPr>
            <a:r>
              <a:rPr lang="en-US" sz="1400" dirty="0">
                <a:solidFill>
                  <a:schemeClr val="tx1"/>
                </a:solidFill>
                <a:cs typeface="Arial" panose="020B0604020202020204" pitchFamily="34" charset="0"/>
              </a:rPr>
              <a:t>      </a:t>
            </a:r>
            <a:r>
              <a:rPr lang="en-US" sz="1400" b="1" dirty="0">
                <a:solidFill>
                  <a:schemeClr val="tx1"/>
                </a:solidFill>
                <a:cs typeface="Arial" panose="020B0604020202020204" pitchFamily="34" charset="0"/>
              </a:rPr>
              <a:t>    82</a:t>
            </a:r>
            <a:r>
              <a:rPr lang="en-US" sz="1400" dirty="0">
                <a:solidFill>
                  <a:schemeClr val="tx1"/>
                </a:solidFill>
                <a:cs typeface="Arial" panose="020B0604020202020204" pitchFamily="34" charset="0"/>
              </a:rPr>
              <a:t>	Food parcels distributed by ADRA</a:t>
            </a:r>
            <a:endParaRPr lang="en-ZA" sz="1400" dirty="0">
              <a:solidFill>
                <a:schemeClr val="tx1"/>
              </a:solidFill>
            </a:endParaRPr>
          </a:p>
        </p:txBody>
      </p:sp>
    </p:spTree>
    <p:extLst>
      <p:ext uri="{BB962C8B-B14F-4D97-AF65-F5344CB8AC3E}">
        <p14:creationId xmlns:p14="http://schemas.microsoft.com/office/powerpoint/2010/main" xmlns="" val="14900861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70114" y="5870763"/>
            <a:ext cx="4572000" cy="276999"/>
          </a:xfrm>
          <a:prstGeom prst="rect">
            <a:avLst/>
          </a:prstGeom>
        </p:spPr>
        <p:txBody>
          <a:bodyPr>
            <a:spAutoFit/>
          </a:bodyPr>
          <a:lstStyle/>
          <a:p>
            <a:r>
              <a:rPr lang="en-US" sz="1200" dirty="0">
                <a:solidFill>
                  <a:prstClr val="black">
                    <a:tint val="75000"/>
                  </a:prstClr>
                </a:solidFill>
              </a:rPr>
              <a:t>Leading Free State Province towards Service Excellence</a:t>
            </a:r>
          </a:p>
        </p:txBody>
      </p:sp>
      <p:sp>
        <p:nvSpPr>
          <p:cNvPr id="5" name="TextBox 4"/>
          <p:cNvSpPr txBox="1"/>
          <p:nvPr/>
        </p:nvSpPr>
        <p:spPr>
          <a:xfrm>
            <a:off x="1030778" y="266007"/>
            <a:ext cx="6945284" cy="523220"/>
          </a:xfrm>
          <a:prstGeom prst="rect">
            <a:avLst/>
          </a:prstGeom>
          <a:noFill/>
        </p:spPr>
        <p:txBody>
          <a:bodyPr wrap="square" rtlCol="0">
            <a:spAutoFit/>
          </a:bodyPr>
          <a:lstStyle/>
          <a:p>
            <a:pPr algn="ctr"/>
            <a:r>
              <a:rPr lang="en-GB" sz="2800" b="1" dirty="0">
                <a:solidFill>
                  <a:schemeClr val="bg1"/>
                </a:solidFill>
                <a:latin typeface="Arial" panose="020B0604020202020204" pitchFamily="34" charset="0"/>
                <a:cs typeface="Arial" panose="020B0604020202020204" pitchFamily="34" charset="0"/>
              </a:rPr>
              <a:t>Coordinated Structures Established</a:t>
            </a:r>
            <a:endParaRPr lang="en-ZA" sz="2800" b="1" dirty="0">
              <a:solidFill>
                <a:schemeClr val="bg1"/>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xmlns="" id="{F7BEA177-8B87-5645-8447-FB66472A5152}"/>
              </a:ext>
            </a:extLst>
          </p:cNvPr>
          <p:cNvSpPr>
            <a:spLocks noGrp="1"/>
          </p:cNvSpPr>
          <p:nvPr>
            <p:ph type="ctrTitle"/>
          </p:nvPr>
        </p:nvSpPr>
        <p:spPr>
          <a:xfrm>
            <a:off x="0" y="2"/>
            <a:ext cx="9144000" cy="789225"/>
          </a:xfrm>
          <a:solidFill>
            <a:srgbClr val="CC9B00"/>
          </a:solidFill>
        </p:spPr>
        <p:txBody>
          <a:bodyPr>
            <a:normAutofit fontScale="90000"/>
          </a:bodyPr>
          <a:lstStyle/>
          <a:p>
            <a:pPr lvl="0"/>
            <a:r>
              <a:rPr lang="en-GB" sz="3100" b="1" dirty="0">
                <a:latin typeface="Arial" panose="020B0604020202020204" pitchFamily="34" charset="0"/>
                <a:cs typeface="Arial" panose="020B0604020202020204" pitchFamily="34" charset="0"/>
              </a:rPr>
              <a:t/>
            </a:r>
            <a:br>
              <a:rPr lang="en-GB" sz="3100" b="1" dirty="0">
                <a:latin typeface="Arial" panose="020B0604020202020204" pitchFamily="34" charset="0"/>
                <a:cs typeface="Arial" panose="020B0604020202020204" pitchFamily="34" charset="0"/>
              </a:rPr>
            </a:br>
            <a:r>
              <a:rPr lang="en-GB" sz="3100" b="1" dirty="0">
                <a:latin typeface="Arial" panose="020B0604020202020204" pitchFamily="34" charset="0"/>
                <a:cs typeface="Arial" panose="020B0604020202020204" pitchFamily="34" charset="0"/>
              </a:rPr>
              <a:t/>
            </a:r>
            <a:br>
              <a:rPr lang="en-GB" sz="3100" b="1" dirty="0">
                <a:latin typeface="Arial" panose="020B0604020202020204" pitchFamily="34" charset="0"/>
                <a:cs typeface="Arial" panose="020B0604020202020204" pitchFamily="34" charset="0"/>
              </a:rPr>
            </a:br>
            <a:r>
              <a:rPr lang="en-GB" sz="3100" b="1" dirty="0">
                <a:solidFill>
                  <a:schemeClr val="bg1"/>
                </a:solidFill>
                <a:latin typeface="Arial" panose="020B0604020202020204" pitchFamily="34" charset="0"/>
                <a:cs typeface="Arial" panose="020B0604020202020204" pitchFamily="34" charset="0"/>
              </a:rPr>
              <a:t>Provision of Shelters</a:t>
            </a:r>
            <a:r>
              <a:rPr lang="en-US" b="1" dirty="0">
                <a:solidFill>
                  <a:schemeClr val="bg1"/>
                </a:solidFill>
                <a:latin typeface="Arial" panose="020B0604020202020204" pitchFamily="34" charset="0"/>
                <a:cs typeface="Arial" panose="020B0604020202020204" pitchFamily="34" charset="0"/>
              </a:rPr>
              <a:t/>
            </a:r>
            <a:br>
              <a:rPr lang="en-US" b="1" dirty="0">
                <a:solidFill>
                  <a:schemeClr val="bg1"/>
                </a:solidFill>
                <a:latin typeface="Arial" panose="020B0604020202020204" pitchFamily="34" charset="0"/>
                <a:cs typeface="Arial" panose="020B0604020202020204" pitchFamily="34" charset="0"/>
              </a:rPr>
            </a:br>
            <a:r>
              <a:rPr lang="en-GB" dirty="0"/>
              <a:t> </a:t>
            </a:r>
            <a:r>
              <a:rPr lang="en-US" dirty="0"/>
              <a:t/>
            </a:r>
            <a:br>
              <a:rPr lang="en-US" dirty="0"/>
            </a:br>
            <a:endParaRPr lang="en-US" sz="3200" b="1"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2CCBF5AD-2BE1-1A4E-93E3-D33970FD8774}"/>
              </a:ext>
            </a:extLst>
          </p:cNvPr>
          <p:cNvSpPr txBox="1"/>
          <p:nvPr/>
        </p:nvSpPr>
        <p:spPr>
          <a:xfrm>
            <a:off x="154983" y="1079900"/>
            <a:ext cx="8818802" cy="2985433"/>
          </a:xfrm>
          <a:prstGeom prst="rect">
            <a:avLst/>
          </a:prstGeom>
          <a:noFill/>
        </p:spPr>
        <p:txBody>
          <a:bodyPr wrap="square" rtlCol="0">
            <a:spAutoFit/>
          </a:bodyPr>
          <a:lstStyle/>
          <a:p>
            <a:pPr lvl="0" algn="just"/>
            <a:endParaRPr lang="en-GB" sz="2400" b="1" dirty="0">
              <a:latin typeface="Arial" panose="020B0604020202020204" pitchFamily="34" charset="0"/>
              <a:cs typeface="Arial" panose="020B0604020202020204" pitchFamily="34" charset="0"/>
            </a:endParaRPr>
          </a:p>
          <a:p>
            <a:pPr algn="just"/>
            <a:endParaRPr lang="en-US" sz="2400" b="1" dirty="0">
              <a:latin typeface="Arial" panose="020B0604020202020204" pitchFamily="34" charset="0"/>
              <a:cs typeface="Arial" panose="020B0604020202020204" pitchFamily="34" charset="0"/>
            </a:endParaRPr>
          </a:p>
          <a:p>
            <a:pPr lvl="0" algn="just"/>
            <a:endParaRPr lang="en-GB" sz="2400" b="1" dirty="0">
              <a:latin typeface="Arial" panose="020B0604020202020204" pitchFamily="34" charset="0"/>
              <a:cs typeface="Arial" panose="020B0604020202020204" pitchFamily="34" charset="0"/>
            </a:endParaRPr>
          </a:p>
          <a:p>
            <a:pPr lvl="0" algn="just"/>
            <a:endParaRPr lang="en-GB" sz="2400" b="1" dirty="0">
              <a:latin typeface="Arial" panose="020B0604020202020204" pitchFamily="34" charset="0"/>
              <a:cs typeface="Arial" panose="020B0604020202020204" pitchFamily="34" charset="0"/>
            </a:endParaRPr>
          </a:p>
          <a:p>
            <a:pPr algn="just"/>
            <a:endParaRPr lang="en-GB" sz="2800" b="1" dirty="0">
              <a:latin typeface="Arial" panose="020B0604020202020204" pitchFamily="34" charset="0"/>
              <a:cs typeface="Arial" panose="020B0604020202020204" pitchFamily="34" charset="0"/>
            </a:endParaRPr>
          </a:p>
          <a:p>
            <a:pPr algn="just"/>
            <a:endParaRPr lang="en-US" sz="2800" b="1" dirty="0">
              <a:latin typeface="Arial" panose="020B0604020202020204" pitchFamily="34" charset="0"/>
              <a:cs typeface="Arial" panose="020B0604020202020204" pitchFamily="34" charset="0"/>
            </a:endParaRPr>
          </a:p>
          <a:p>
            <a:pPr lvl="0" algn="just"/>
            <a:endParaRPr lang="en-US" sz="3600" b="1" dirty="0">
              <a:latin typeface="Arial" panose="020B0604020202020204" pitchFamily="34" charset="0"/>
              <a:cs typeface="Arial" panose="020B0604020202020204" pitchFamily="34" charset="0"/>
            </a:endParaRPr>
          </a:p>
        </p:txBody>
      </p:sp>
      <p:graphicFrame>
        <p:nvGraphicFramePr>
          <p:cNvPr id="9" name="Content Placeholder 4">
            <a:extLst>
              <a:ext uri="{FF2B5EF4-FFF2-40B4-BE49-F238E27FC236}">
                <a16:creationId xmlns:a16="http://schemas.microsoft.com/office/drawing/2014/main" xmlns="" id="{8C75BFB4-7C14-854B-ACC1-02372229F951}"/>
              </a:ext>
            </a:extLst>
          </p:cNvPr>
          <p:cNvGraphicFramePr>
            <a:graphicFrameLocks/>
          </p:cNvGraphicFramePr>
          <p:nvPr>
            <p:extLst>
              <p:ext uri="{D42A27DB-BD31-4B8C-83A1-F6EECF244321}">
                <p14:modId xmlns:p14="http://schemas.microsoft.com/office/powerpoint/2010/main" xmlns="" val="2180685626"/>
              </p:ext>
            </p:extLst>
          </p:nvPr>
        </p:nvGraphicFramePr>
        <p:xfrm>
          <a:off x="154983" y="789226"/>
          <a:ext cx="8989017" cy="4988872"/>
        </p:xfrm>
        <a:graphic>
          <a:graphicData uri="http://schemas.openxmlformats.org/drawingml/2006/table">
            <a:tbl>
              <a:tblPr firstRow="1" bandRow="1">
                <a:tableStyleId>{93296810-A885-4BE3-A3E7-6D5BEEA58F35}</a:tableStyleId>
              </a:tblPr>
              <a:tblGrid>
                <a:gridCol w="2791769">
                  <a:extLst>
                    <a:ext uri="{9D8B030D-6E8A-4147-A177-3AD203B41FA5}">
                      <a16:colId xmlns:a16="http://schemas.microsoft.com/office/drawing/2014/main" xmlns="" val="20000"/>
                    </a:ext>
                  </a:extLst>
                </a:gridCol>
                <a:gridCol w="2707534">
                  <a:extLst>
                    <a:ext uri="{9D8B030D-6E8A-4147-A177-3AD203B41FA5}">
                      <a16:colId xmlns:a16="http://schemas.microsoft.com/office/drawing/2014/main" xmlns="" val="20001"/>
                    </a:ext>
                  </a:extLst>
                </a:gridCol>
                <a:gridCol w="1744857">
                  <a:extLst>
                    <a:ext uri="{9D8B030D-6E8A-4147-A177-3AD203B41FA5}">
                      <a16:colId xmlns:a16="http://schemas.microsoft.com/office/drawing/2014/main" xmlns="" val="20002"/>
                    </a:ext>
                  </a:extLst>
                </a:gridCol>
                <a:gridCol w="1744857">
                  <a:extLst>
                    <a:ext uri="{9D8B030D-6E8A-4147-A177-3AD203B41FA5}">
                      <a16:colId xmlns:a16="http://schemas.microsoft.com/office/drawing/2014/main" xmlns="" val="20003"/>
                    </a:ext>
                  </a:extLst>
                </a:gridCol>
              </a:tblGrid>
              <a:tr h="471890">
                <a:tc>
                  <a:txBody>
                    <a:bodyPr/>
                    <a:lstStyle/>
                    <a:p>
                      <a:r>
                        <a:rPr lang="en-ZA" sz="1200" dirty="0"/>
                        <a:t>District</a:t>
                      </a:r>
                      <a:endParaRPr lang="en-ZA" sz="1200" dirty="0">
                        <a:solidFill>
                          <a:schemeClr val="tx1"/>
                        </a:solidFill>
                      </a:endParaRPr>
                    </a:p>
                  </a:txBody>
                  <a:tcPr/>
                </a:tc>
                <a:tc>
                  <a:txBody>
                    <a:bodyPr/>
                    <a:lstStyle/>
                    <a:p>
                      <a:r>
                        <a:rPr lang="en-ZA" sz="1200" dirty="0"/>
                        <a:t>Shelter</a:t>
                      </a:r>
                      <a:endParaRPr lang="en-ZA" sz="1200" dirty="0">
                        <a:solidFill>
                          <a:schemeClr val="tx1"/>
                        </a:solidFill>
                      </a:endParaRPr>
                    </a:p>
                  </a:txBody>
                  <a:tcPr/>
                </a:tc>
                <a:tc>
                  <a:txBody>
                    <a:bodyPr/>
                    <a:lstStyle/>
                    <a:p>
                      <a:r>
                        <a:rPr lang="en-ZA" sz="1200" dirty="0"/>
                        <a:t>Beneficiaries during level 5 &amp;4 </a:t>
                      </a:r>
                      <a:endParaRPr lang="en-ZA" sz="1200" dirty="0">
                        <a:solidFill>
                          <a:schemeClr val="tx1"/>
                        </a:solidFill>
                      </a:endParaRPr>
                    </a:p>
                  </a:txBody>
                  <a:tcPr/>
                </a:tc>
                <a:tc>
                  <a:txBody>
                    <a:bodyPr/>
                    <a:lstStyle/>
                    <a:p>
                      <a:r>
                        <a:rPr lang="en-ZA" sz="1200" dirty="0"/>
                        <a:t>Beneficiaries during level 3 </a:t>
                      </a:r>
                      <a:endParaRPr lang="en-ZA" sz="1200" dirty="0">
                        <a:solidFill>
                          <a:schemeClr val="tx1"/>
                        </a:solidFill>
                      </a:endParaRPr>
                    </a:p>
                  </a:txBody>
                  <a:tcPr/>
                </a:tc>
                <a:extLst>
                  <a:ext uri="{0D108BD9-81ED-4DB2-BD59-A6C34878D82A}">
                    <a16:rowId xmlns:a16="http://schemas.microsoft.com/office/drawing/2014/main" xmlns="" val="10000"/>
                  </a:ext>
                </a:extLst>
              </a:tr>
              <a:tr h="368592">
                <a:tc>
                  <a:txBody>
                    <a:bodyPr/>
                    <a:lstStyle/>
                    <a:p>
                      <a:r>
                        <a:rPr lang="en-ZA" sz="1200" dirty="0"/>
                        <a:t>Fezile Dabi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dirty="0"/>
                        <a:t>Mimosa Gardens </a:t>
                      </a:r>
                    </a:p>
                  </a:txBody>
                  <a:tcPr/>
                </a:tc>
                <a:tc>
                  <a:txBody>
                    <a:bodyPr/>
                    <a:lstStyle/>
                    <a:p>
                      <a:r>
                        <a:rPr lang="en-ZA" sz="1200" dirty="0"/>
                        <a:t>34</a:t>
                      </a:r>
                    </a:p>
                  </a:txBody>
                  <a:tcPr/>
                </a:tc>
                <a:tc>
                  <a:txBody>
                    <a:bodyPr/>
                    <a:lstStyle/>
                    <a:p>
                      <a:r>
                        <a:rPr lang="en-ZA" sz="1200" dirty="0"/>
                        <a:t>11</a:t>
                      </a:r>
                    </a:p>
                  </a:txBody>
                  <a:tcPr/>
                </a:tc>
                <a:extLst>
                  <a:ext uri="{0D108BD9-81ED-4DB2-BD59-A6C34878D82A}">
                    <a16:rowId xmlns:a16="http://schemas.microsoft.com/office/drawing/2014/main" xmlns="" val="10001"/>
                  </a:ext>
                </a:extLst>
              </a:tr>
              <a:tr h="462470">
                <a:tc>
                  <a:txBody>
                    <a:bodyPr/>
                    <a:lstStyle/>
                    <a:p>
                      <a:endParaRPr lang="en-ZA"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dirty="0"/>
                        <a:t>Corny Island School </a:t>
                      </a:r>
                      <a:endParaRPr lang="en-ZA" sz="1200" b="0" dirty="0"/>
                    </a:p>
                  </a:txBody>
                  <a:tcPr/>
                </a:tc>
                <a:tc>
                  <a:txBody>
                    <a:bodyPr/>
                    <a:lstStyle/>
                    <a:p>
                      <a:r>
                        <a:rPr lang="en-ZA" sz="1200" dirty="0"/>
                        <a:t>13</a:t>
                      </a:r>
                    </a:p>
                  </a:txBody>
                  <a:tcPr/>
                </a:tc>
                <a:tc>
                  <a:txBody>
                    <a:bodyPr/>
                    <a:lstStyle/>
                    <a:p>
                      <a:r>
                        <a:rPr lang="en-ZA" sz="1200" dirty="0"/>
                        <a:t>5</a:t>
                      </a:r>
                    </a:p>
                  </a:txBody>
                  <a:tcPr/>
                </a:tc>
                <a:extLst>
                  <a:ext uri="{0D108BD9-81ED-4DB2-BD59-A6C34878D82A}">
                    <a16:rowId xmlns:a16="http://schemas.microsoft.com/office/drawing/2014/main" xmlns="" val="10002"/>
                  </a:ext>
                </a:extLst>
              </a:tr>
              <a:tr h="368592">
                <a:tc>
                  <a:txBody>
                    <a:bodyPr/>
                    <a:lstStyle/>
                    <a:p>
                      <a:endParaRPr lang="en-ZA" sz="12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dirty="0"/>
                        <a:t>Nyakallong Hall </a:t>
                      </a:r>
                    </a:p>
                  </a:txBody>
                  <a:tcPr/>
                </a:tc>
                <a:tc>
                  <a:txBody>
                    <a:bodyPr/>
                    <a:lstStyle/>
                    <a:p>
                      <a:r>
                        <a:rPr lang="en-ZA" sz="1200" dirty="0"/>
                        <a:t>34</a:t>
                      </a:r>
                    </a:p>
                  </a:txBody>
                  <a:tcPr/>
                </a:tc>
                <a:tc>
                  <a:txBody>
                    <a:bodyPr/>
                    <a:lstStyle/>
                    <a:p>
                      <a:r>
                        <a:rPr lang="en-ZA" sz="1200" dirty="0"/>
                        <a:t>35</a:t>
                      </a:r>
                    </a:p>
                  </a:txBody>
                  <a:tcPr/>
                </a:tc>
                <a:extLst>
                  <a:ext uri="{0D108BD9-81ED-4DB2-BD59-A6C34878D82A}">
                    <a16:rowId xmlns:a16="http://schemas.microsoft.com/office/drawing/2014/main" xmlns="" val="10003"/>
                  </a:ext>
                </a:extLst>
              </a:tr>
              <a:tr h="368592">
                <a:tc>
                  <a:txBody>
                    <a:bodyPr/>
                    <a:lstStyle/>
                    <a:p>
                      <a:r>
                        <a:rPr lang="en-ZA" sz="1200" dirty="0"/>
                        <a:t>Lejweleputswa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dirty="0"/>
                        <a:t>Toronto</a:t>
                      </a:r>
                      <a:r>
                        <a:rPr lang="en-ZA" sz="1200" baseline="0" dirty="0"/>
                        <a:t> Hall </a:t>
                      </a:r>
                      <a:endParaRPr lang="en-ZA" sz="1200" dirty="0"/>
                    </a:p>
                  </a:txBody>
                  <a:tcPr/>
                </a:tc>
                <a:tc>
                  <a:txBody>
                    <a:bodyPr/>
                    <a:lstStyle/>
                    <a:p>
                      <a:r>
                        <a:rPr lang="en-ZA" sz="1200" dirty="0"/>
                        <a:t>13</a:t>
                      </a:r>
                    </a:p>
                  </a:txBody>
                  <a:tcPr/>
                </a:tc>
                <a:tc>
                  <a:txBody>
                    <a:bodyPr/>
                    <a:lstStyle/>
                    <a:p>
                      <a:r>
                        <a:rPr lang="en-ZA" sz="1200" dirty="0"/>
                        <a:t>4</a:t>
                      </a:r>
                    </a:p>
                  </a:txBody>
                  <a:tcPr/>
                </a:tc>
                <a:extLst>
                  <a:ext uri="{0D108BD9-81ED-4DB2-BD59-A6C34878D82A}">
                    <a16:rowId xmlns:a16="http://schemas.microsoft.com/office/drawing/2014/main" xmlns="" val="10004"/>
                  </a:ext>
                </a:extLst>
              </a:tr>
              <a:tr h="368592">
                <a:tc>
                  <a:txBody>
                    <a:bodyPr/>
                    <a:lstStyle/>
                    <a:p>
                      <a:endParaRPr lang="en-ZA" sz="12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dirty="0"/>
                        <a:t>Kgotsong</a:t>
                      </a:r>
                      <a:r>
                        <a:rPr lang="en-ZA" sz="1200" baseline="0" dirty="0"/>
                        <a:t> Hall </a:t>
                      </a:r>
                      <a:endParaRPr lang="en-ZA" sz="1200" dirty="0"/>
                    </a:p>
                  </a:txBody>
                  <a:tcPr/>
                </a:tc>
                <a:tc>
                  <a:txBody>
                    <a:bodyPr/>
                    <a:lstStyle/>
                    <a:p>
                      <a:r>
                        <a:rPr lang="en-ZA" sz="1200" dirty="0"/>
                        <a:t>8</a:t>
                      </a:r>
                    </a:p>
                  </a:txBody>
                  <a:tcPr/>
                </a:tc>
                <a:tc>
                  <a:txBody>
                    <a:bodyPr/>
                    <a:lstStyle/>
                    <a:p>
                      <a:r>
                        <a:rPr lang="en-ZA" sz="1200" dirty="0"/>
                        <a:t>closed</a:t>
                      </a:r>
                    </a:p>
                  </a:txBody>
                  <a:tcPr/>
                </a:tc>
                <a:extLst>
                  <a:ext uri="{0D108BD9-81ED-4DB2-BD59-A6C34878D82A}">
                    <a16:rowId xmlns:a16="http://schemas.microsoft.com/office/drawing/2014/main" xmlns="" val="10005"/>
                  </a:ext>
                </a:extLst>
              </a:tr>
              <a:tr h="368592">
                <a:tc>
                  <a:txBody>
                    <a:bodyPr/>
                    <a:lstStyle/>
                    <a:p>
                      <a:r>
                        <a:rPr lang="en-ZA" sz="1200" dirty="0"/>
                        <a:t>Thabo Mofutsanyana</a:t>
                      </a:r>
                    </a:p>
                  </a:txBody>
                  <a:tcPr/>
                </a:tc>
                <a:tc>
                  <a:txBody>
                    <a:bodyPr/>
                    <a:lstStyle/>
                    <a:p>
                      <a:r>
                        <a:rPr lang="en-ZA" sz="1200" dirty="0"/>
                        <a:t>Makwane Youth Centre</a:t>
                      </a:r>
                    </a:p>
                  </a:txBody>
                  <a:tcPr/>
                </a:tc>
                <a:tc>
                  <a:txBody>
                    <a:bodyPr/>
                    <a:lstStyle/>
                    <a:p>
                      <a:r>
                        <a:rPr lang="en-ZA" sz="1200" dirty="0"/>
                        <a:t>24</a:t>
                      </a:r>
                    </a:p>
                  </a:txBody>
                  <a:tcPr/>
                </a:tc>
                <a:tc>
                  <a:txBody>
                    <a:bodyPr/>
                    <a:lstStyle/>
                    <a:p>
                      <a:r>
                        <a:rPr lang="en-ZA" sz="1200" dirty="0"/>
                        <a:t>19</a:t>
                      </a:r>
                    </a:p>
                  </a:txBody>
                  <a:tcPr/>
                </a:tc>
                <a:extLst>
                  <a:ext uri="{0D108BD9-81ED-4DB2-BD59-A6C34878D82A}">
                    <a16:rowId xmlns:a16="http://schemas.microsoft.com/office/drawing/2014/main" xmlns="" val="10006"/>
                  </a:ext>
                </a:extLst>
              </a:tr>
              <a:tr h="368592">
                <a:tc>
                  <a:txBody>
                    <a:bodyPr/>
                    <a:lstStyle/>
                    <a:p>
                      <a:endParaRPr lang="en-ZA"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dirty="0"/>
                        <a:t>Dihlabeng Show-grounds </a:t>
                      </a:r>
                    </a:p>
                  </a:txBody>
                  <a:tcPr/>
                </a:tc>
                <a:tc>
                  <a:txBody>
                    <a:bodyPr/>
                    <a:lstStyle/>
                    <a:p>
                      <a:r>
                        <a:rPr lang="en-ZA" sz="1200" dirty="0"/>
                        <a:t>32</a:t>
                      </a:r>
                    </a:p>
                  </a:txBody>
                  <a:tcPr/>
                </a:tc>
                <a:tc>
                  <a:txBody>
                    <a:bodyPr/>
                    <a:lstStyle/>
                    <a:p>
                      <a:r>
                        <a:rPr lang="en-ZA" sz="1200" dirty="0"/>
                        <a:t>17</a:t>
                      </a:r>
                    </a:p>
                  </a:txBody>
                  <a:tcPr/>
                </a:tc>
                <a:extLst>
                  <a:ext uri="{0D108BD9-81ED-4DB2-BD59-A6C34878D82A}">
                    <a16:rowId xmlns:a16="http://schemas.microsoft.com/office/drawing/2014/main" xmlns="" val="10007"/>
                  </a:ext>
                </a:extLst>
              </a:tr>
              <a:tr h="368592">
                <a:tc>
                  <a:txBody>
                    <a:bodyPr/>
                    <a:lstStyle/>
                    <a:p>
                      <a:r>
                        <a:rPr lang="en-ZA" sz="1200" dirty="0"/>
                        <a:t>Mangaung Metro</a:t>
                      </a:r>
                    </a:p>
                  </a:txBody>
                  <a:tcPr/>
                </a:tc>
                <a:tc>
                  <a:txBody>
                    <a:bodyPr/>
                    <a:lstStyle/>
                    <a:p>
                      <a:r>
                        <a:rPr lang="en-ZA" sz="1200" dirty="0" err="1"/>
                        <a:t>Tierport</a:t>
                      </a:r>
                      <a:r>
                        <a:rPr lang="en-ZA" sz="1200" dirty="0"/>
                        <a:t> ( Camp Side)</a:t>
                      </a:r>
                    </a:p>
                  </a:txBody>
                  <a:tcPr/>
                </a:tc>
                <a:tc>
                  <a:txBody>
                    <a:bodyPr/>
                    <a:lstStyle/>
                    <a:p>
                      <a:r>
                        <a:rPr lang="en-ZA" sz="1200" dirty="0"/>
                        <a:t>78</a:t>
                      </a:r>
                    </a:p>
                  </a:txBody>
                  <a:tcPr/>
                </a:tc>
                <a:tc>
                  <a:txBody>
                    <a:bodyPr/>
                    <a:lstStyle/>
                    <a:p>
                      <a:r>
                        <a:rPr lang="en-ZA" sz="1200" dirty="0"/>
                        <a:t>23</a:t>
                      </a:r>
                    </a:p>
                  </a:txBody>
                  <a:tcPr/>
                </a:tc>
                <a:extLst>
                  <a:ext uri="{0D108BD9-81ED-4DB2-BD59-A6C34878D82A}">
                    <a16:rowId xmlns:a16="http://schemas.microsoft.com/office/drawing/2014/main" xmlns="" val="10008"/>
                  </a:ext>
                </a:extLst>
              </a:tr>
              <a:tr h="368592">
                <a:tc>
                  <a:txBody>
                    <a:bodyPr/>
                    <a:lstStyle/>
                    <a:p>
                      <a:endParaRPr lang="en-ZA" sz="1200" dirty="0"/>
                    </a:p>
                  </a:txBody>
                  <a:tcPr/>
                </a:tc>
                <a:tc>
                  <a:txBody>
                    <a:bodyPr/>
                    <a:lstStyle/>
                    <a:p>
                      <a:r>
                        <a:rPr lang="en-ZA" sz="1200" dirty="0"/>
                        <a:t>Kagisanong Hall</a:t>
                      </a:r>
                    </a:p>
                  </a:txBody>
                  <a:tcPr/>
                </a:tc>
                <a:tc>
                  <a:txBody>
                    <a:bodyPr/>
                    <a:lstStyle/>
                    <a:p>
                      <a:r>
                        <a:rPr lang="en-ZA" sz="1200" dirty="0"/>
                        <a:t>42</a:t>
                      </a:r>
                    </a:p>
                  </a:txBody>
                  <a:tcPr/>
                </a:tc>
                <a:tc>
                  <a:txBody>
                    <a:bodyPr/>
                    <a:lstStyle/>
                    <a:p>
                      <a:r>
                        <a:rPr lang="en-ZA" sz="1200" dirty="0"/>
                        <a:t>36</a:t>
                      </a:r>
                    </a:p>
                  </a:txBody>
                  <a:tcPr/>
                </a:tc>
                <a:extLst>
                  <a:ext uri="{0D108BD9-81ED-4DB2-BD59-A6C34878D82A}">
                    <a16:rowId xmlns:a16="http://schemas.microsoft.com/office/drawing/2014/main" xmlns="" val="10009"/>
                  </a:ext>
                </a:extLst>
              </a:tr>
              <a:tr h="368592">
                <a:tc>
                  <a:txBody>
                    <a:bodyPr/>
                    <a:lstStyle/>
                    <a:p>
                      <a:endParaRPr lang="en-ZA" sz="1200" dirty="0"/>
                    </a:p>
                  </a:txBody>
                  <a:tcPr/>
                </a:tc>
                <a:tc>
                  <a:txBody>
                    <a:bodyPr/>
                    <a:lstStyle/>
                    <a:p>
                      <a:r>
                        <a:rPr lang="en-ZA" sz="1200" dirty="0"/>
                        <a:t>Norman </a:t>
                      </a:r>
                      <a:r>
                        <a:rPr lang="en-ZA" sz="1200" dirty="0" err="1"/>
                        <a:t>Dubell</a:t>
                      </a:r>
                      <a:r>
                        <a:rPr lang="en-ZA" sz="1200" dirty="0"/>
                        <a:t> Hall</a:t>
                      </a:r>
                    </a:p>
                  </a:txBody>
                  <a:tcPr/>
                </a:tc>
                <a:tc>
                  <a:txBody>
                    <a:bodyPr/>
                    <a:lstStyle/>
                    <a:p>
                      <a:r>
                        <a:rPr lang="en-ZA" sz="1200" dirty="0"/>
                        <a:t>11</a:t>
                      </a:r>
                    </a:p>
                  </a:txBody>
                  <a:tcPr/>
                </a:tc>
                <a:tc>
                  <a:txBody>
                    <a:bodyPr/>
                    <a:lstStyle/>
                    <a:p>
                      <a:r>
                        <a:rPr lang="en-ZA" sz="1200" dirty="0"/>
                        <a:t>6</a:t>
                      </a:r>
                    </a:p>
                  </a:txBody>
                  <a:tcPr/>
                </a:tc>
                <a:extLst>
                  <a:ext uri="{0D108BD9-81ED-4DB2-BD59-A6C34878D82A}">
                    <a16:rowId xmlns:a16="http://schemas.microsoft.com/office/drawing/2014/main" xmlns="" val="10010"/>
                  </a:ext>
                </a:extLst>
              </a:tr>
              <a:tr h="368592">
                <a:tc>
                  <a:txBody>
                    <a:bodyPr/>
                    <a:lstStyle/>
                    <a:p>
                      <a:endParaRPr lang="en-ZA" sz="1200"/>
                    </a:p>
                  </a:txBody>
                  <a:tcPr/>
                </a:tc>
                <a:tc>
                  <a:txBody>
                    <a:bodyPr/>
                    <a:lstStyle/>
                    <a:p>
                      <a:r>
                        <a:rPr lang="en-ZA" sz="1200" dirty="0" err="1"/>
                        <a:t>Samsom</a:t>
                      </a:r>
                      <a:r>
                        <a:rPr lang="en-ZA" sz="1200" dirty="0"/>
                        <a:t> </a:t>
                      </a:r>
                      <a:r>
                        <a:rPr lang="en-ZA" sz="1200" dirty="0" err="1"/>
                        <a:t>Sefithi</a:t>
                      </a:r>
                      <a:r>
                        <a:rPr lang="en-ZA" sz="1200" dirty="0"/>
                        <a:t> Hall</a:t>
                      </a:r>
                    </a:p>
                  </a:txBody>
                  <a:tcPr/>
                </a:tc>
                <a:tc>
                  <a:txBody>
                    <a:bodyPr/>
                    <a:lstStyle/>
                    <a:p>
                      <a:r>
                        <a:rPr lang="en-ZA" sz="1200" dirty="0"/>
                        <a:t>43</a:t>
                      </a:r>
                    </a:p>
                  </a:txBody>
                  <a:tcPr/>
                </a:tc>
                <a:tc>
                  <a:txBody>
                    <a:bodyPr/>
                    <a:lstStyle/>
                    <a:p>
                      <a:r>
                        <a:rPr lang="en-ZA" sz="1200" dirty="0"/>
                        <a:t>8</a:t>
                      </a:r>
                    </a:p>
                  </a:txBody>
                  <a:tcPr/>
                </a:tc>
                <a:extLst>
                  <a:ext uri="{0D108BD9-81ED-4DB2-BD59-A6C34878D82A}">
                    <a16:rowId xmlns:a16="http://schemas.microsoft.com/office/drawing/2014/main" xmlns="" val="10011"/>
                  </a:ext>
                </a:extLst>
              </a:tr>
              <a:tr h="368592">
                <a:tc>
                  <a:txBody>
                    <a:bodyPr/>
                    <a:lstStyle/>
                    <a:p>
                      <a:r>
                        <a:rPr lang="en-ZA" sz="1200" dirty="0"/>
                        <a:t>TOTAL</a:t>
                      </a:r>
                    </a:p>
                  </a:txBody>
                  <a:tcPr/>
                </a:tc>
                <a:tc>
                  <a:txBody>
                    <a:bodyPr/>
                    <a:lstStyle/>
                    <a:p>
                      <a:r>
                        <a:rPr lang="en-ZA" sz="1200" dirty="0"/>
                        <a:t>12</a:t>
                      </a:r>
                    </a:p>
                  </a:txBody>
                  <a:tcPr/>
                </a:tc>
                <a:tc>
                  <a:txBody>
                    <a:bodyPr/>
                    <a:lstStyle/>
                    <a:p>
                      <a:r>
                        <a:rPr lang="en-ZA" sz="1200" dirty="0"/>
                        <a:t>332</a:t>
                      </a:r>
                    </a:p>
                  </a:txBody>
                  <a:tcPr/>
                </a:tc>
                <a:tc>
                  <a:txBody>
                    <a:bodyPr/>
                    <a:lstStyle/>
                    <a:p>
                      <a:r>
                        <a:rPr lang="en-ZA" sz="1200" dirty="0"/>
                        <a:t>164</a:t>
                      </a:r>
                    </a:p>
                  </a:txBody>
                  <a:tcPr/>
                </a:tc>
                <a:extLst>
                  <a:ext uri="{0D108BD9-81ED-4DB2-BD59-A6C34878D82A}">
                    <a16:rowId xmlns:a16="http://schemas.microsoft.com/office/drawing/2014/main" xmlns="" val="10013"/>
                  </a:ext>
                </a:extLst>
              </a:tr>
            </a:tbl>
          </a:graphicData>
        </a:graphic>
      </p:graphicFrame>
    </p:spTree>
    <p:extLst>
      <p:ext uri="{BB962C8B-B14F-4D97-AF65-F5344CB8AC3E}">
        <p14:creationId xmlns:p14="http://schemas.microsoft.com/office/powerpoint/2010/main" xmlns="" val="26510471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5788" y="799039"/>
            <a:ext cx="6503450" cy="2909633"/>
          </a:xfrm>
          <a:noFill/>
          <a:ln>
            <a:solidFill>
              <a:schemeClr val="bg1"/>
            </a:solidFill>
          </a:ln>
        </p:spPr>
        <p:txBody>
          <a:bodyPr>
            <a:noAutofit/>
          </a:bodyPr>
          <a:lstStyle/>
          <a:p>
            <a:pPr marL="0" indent="0">
              <a:buNone/>
            </a:pPr>
            <a:endParaRPr lang="en-US" sz="1500" dirty="0">
              <a:latin typeface="Arial" panose="020B0604020202020204" pitchFamily="34" charset="0"/>
              <a:ea typeface="Times" panose="02020603050405020304" pitchFamily="18" charset="0"/>
              <a:cs typeface="Times New Roman" panose="02020603050405020304" pitchFamily="18" charset="0"/>
            </a:endParaRPr>
          </a:p>
          <a:p>
            <a:pPr marL="214313" indent="-214313">
              <a:spcBef>
                <a:spcPts val="0"/>
              </a:spcBef>
              <a:buFont typeface="Arial" panose="020B0604020202020204" pitchFamily="34" charset="0"/>
              <a:buChar char="•"/>
            </a:pPr>
            <a:endParaRPr lang="en-ZA" sz="1500" dirty="0">
              <a:solidFill>
                <a:srgbClr val="000000"/>
              </a:solidFill>
            </a:endParaRPr>
          </a:p>
          <a:p>
            <a:pPr marL="214313" indent="-214313">
              <a:spcBef>
                <a:spcPts val="0"/>
              </a:spcBef>
              <a:buFont typeface="Arial" panose="020B0604020202020204" pitchFamily="34" charset="0"/>
              <a:buChar char="•"/>
            </a:pPr>
            <a:endParaRPr lang="en-ZA" sz="1500" dirty="0">
              <a:solidFill>
                <a:srgbClr val="000000"/>
              </a:solidFill>
            </a:endParaRPr>
          </a:p>
          <a:p>
            <a:pPr marL="214313" indent="-214313">
              <a:spcBef>
                <a:spcPts val="0"/>
              </a:spcBef>
              <a:buFont typeface="Arial" panose="020B0604020202020204" pitchFamily="34" charset="0"/>
              <a:buChar char="•"/>
              <a:defRPr/>
            </a:pPr>
            <a:endParaRPr lang="en-ZA" sz="1500" dirty="0">
              <a:solidFill>
                <a:srgbClr val="000000"/>
              </a:solidFill>
            </a:endParaRPr>
          </a:p>
          <a:p>
            <a:pPr marL="214313" indent="-214313">
              <a:spcBef>
                <a:spcPts val="0"/>
              </a:spcBef>
              <a:buFont typeface="Arial" panose="020B0604020202020204" pitchFamily="34" charset="0"/>
              <a:buChar char="•"/>
              <a:defRPr/>
            </a:pPr>
            <a:endParaRPr lang="en-ZA" sz="1500" dirty="0">
              <a:solidFill>
                <a:srgbClr val="000000"/>
              </a:solidFill>
            </a:endParaRPr>
          </a:p>
          <a:p>
            <a:pPr marL="214313" indent="-214313">
              <a:spcBef>
                <a:spcPts val="0"/>
              </a:spcBef>
              <a:buFont typeface="Arial" panose="020B0604020202020204" pitchFamily="34" charset="0"/>
              <a:buChar char="•"/>
            </a:pPr>
            <a:endParaRPr lang="en-ZA" sz="1500" dirty="0">
              <a:solidFill>
                <a:srgbClr val="000000"/>
              </a:solidFill>
            </a:endParaRPr>
          </a:p>
          <a:p>
            <a:pPr>
              <a:spcBef>
                <a:spcPts val="0"/>
              </a:spcBef>
            </a:pPr>
            <a:endParaRPr lang="en-ZA" sz="1500" dirty="0">
              <a:solidFill>
                <a:srgbClr val="000000"/>
              </a:solidFill>
            </a:endParaRPr>
          </a:p>
          <a:p>
            <a:pPr>
              <a:spcBef>
                <a:spcPts val="0"/>
              </a:spcBef>
            </a:pPr>
            <a:endParaRPr lang="en-ZA" sz="1500" dirty="0">
              <a:solidFill>
                <a:srgbClr val="000000"/>
              </a:solidFill>
            </a:endParaRPr>
          </a:p>
          <a:p>
            <a:pPr>
              <a:spcBef>
                <a:spcPts val="0"/>
              </a:spcBef>
            </a:pPr>
            <a:endParaRPr lang="en-ZA" sz="1500" dirty="0">
              <a:solidFill>
                <a:srgbClr val="000000"/>
              </a:solidFill>
            </a:endParaRPr>
          </a:p>
          <a:p>
            <a:pPr marL="214313" indent="-214313">
              <a:spcBef>
                <a:spcPts val="0"/>
              </a:spcBef>
              <a:buFont typeface="Wingdings" panose="05000000000000000000" pitchFamily="2" charset="2"/>
              <a:buChar char="§"/>
            </a:pPr>
            <a:endParaRPr lang="en-ZA" sz="1500" dirty="0">
              <a:solidFill>
                <a:srgbClr val="000000"/>
              </a:solidFill>
            </a:endParaRPr>
          </a:p>
          <a:p>
            <a:endParaRPr lang="en-ZA" sz="1500" dirty="0">
              <a:latin typeface="Times" panose="02020603050405020304" pitchFamily="18" charset="0"/>
              <a:ea typeface="Times" panose="02020603050405020304" pitchFamily="18" charset="0"/>
              <a:cs typeface="Times New Roman" panose="02020603050405020304" pitchFamily="18" charset="0"/>
            </a:endParaRPr>
          </a:p>
          <a:p>
            <a:endParaRPr lang="en-US" sz="1050" dirty="0"/>
          </a:p>
          <a:p>
            <a:pPr algn="just"/>
            <a:endParaRPr lang="en-US" sz="1013" dirty="0"/>
          </a:p>
        </p:txBody>
      </p:sp>
      <p:sp>
        <p:nvSpPr>
          <p:cNvPr id="4" name="Content Placeholder 2"/>
          <p:cNvSpPr txBox="1">
            <a:spLocks/>
          </p:cNvSpPr>
          <p:nvPr/>
        </p:nvSpPr>
        <p:spPr>
          <a:xfrm>
            <a:off x="2353867" y="2498014"/>
            <a:ext cx="4436269" cy="1994405"/>
          </a:xfrm>
          <a:prstGeom prst="rect">
            <a:avLst/>
          </a:prstGeom>
        </p:spPr>
        <p:txBody>
          <a:bodyPr vert="horz" lIns="38576" tIns="19289" rIns="38576" bIns="19289"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spcAft>
                <a:spcPct val="0"/>
              </a:spcAft>
              <a:buNone/>
            </a:pPr>
            <a:endParaRPr lang="en-GB" sz="1181" dirty="0">
              <a:solidFill>
                <a:prstClr val="black"/>
              </a:solidFill>
            </a:endParaRPr>
          </a:p>
        </p:txBody>
      </p:sp>
      <p:sp>
        <p:nvSpPr>
          <p:cNvPr id="2" name="Slide Number Placeholder 1"/>
          <p:cNvSpPr>
            <a:spLocks noGrp="1"/>
          </p:cNvSpPr>
          <p:nvPr>
            <p:ph type="sldNum" sz="quarter" idx="12"/>
          </p:nvPr>
        </p:nvSpPr>
        <p:spPr/>
        <p:txBody>
          <a:bodyPr/>
          <a:lstStyle/>
          <a:p>
            <a:fld id="{FCF0EA8F-0CFA-425D-888C-9B143ADAD311}" type="slidenum">
              <a:rPr lang="en-ZA" smtClean="0">
                <a:solidFill>
                  <a:srgbClr val="000000"/>
                </a:solidFill>
              </a:rPr>
              <a:pPr/>
              <a:t>36</a:t>
            </a:fld>
            <a:endParaRPr lang="en-ZA">
              <a:solidFill>
                <a:srgbClr val="000000"/>
              </a:solidFill>
            </a:endParaRPr>
          </a:p>
        </p:txBody>
      </p:sp>
      <p:pic>
        <p:nvPicPr>
          <p:cNvPr id="9" name="table"/>
          <p:cNvPicPr>
            <a:picLocks noChangeAspect="1"/>
          </p:cNvPicPr>
          <p:nvPr/>
        </p:nvPicPr>
        <p:blipFill>
          <a:blip r:embed="rId3"/>
          <a:stretch>
            <a:fillRect/>
          </a:stretch>
        </p:blipFill>
        <p:spPr>
          <a:xfrm>
            <a:off x="-1" y="898133"/>
            <a:ext cx="9080315" cy="4674470"/>
          </a:xfrm>
          <a:prstGeom prst="rect">
            <a:avLst/>
          </a:prstGeom>
        </p:spPr>
      </p:pic>
      <p:sp>
        <p:nvSpPr>
          <p:cNvPr id="11" name="Title 1"/>
          <p:cNvSpPr txBox="1">
            <a:spLocks/>
          </p:cNvSpPr>
          <p:nvPr/>
        </p:nvSpPr>
        <p:spPr bwMode="auto">
          <a:xfrm>
            <a:off x="0" y="15292"/>
            <a:ext cx="9144000" cy="882840"/>
          </a:xfrm>
          <a:prstGeom prst="rect">
            <a:avLst/>
          </a:prstGeom>
          <a:solidFill>
            <a:srgbClr val="CC9B00"/>
          </a:solidFill>
        </p:spPr>
        <p:style>
          <a:lnRef idx="1">
            <a:schemeClr val="accent2"/>
          </a:lnRef>
          <a:fillRef idx="2">
            <a:schemeClr val="accent2"/>
          </a:fillRef>
          <a:effectRef idx="1">
            <a:schemeClr val="accent2"/>
          </a:effectRef>
          <a:fontRef idx="minor">
            <a:schemeClr val="dk1"/>
          </a:fontRef>
        </p:style>
        <p:txBody>
          <a:bodyPr vert="horz" wrap="square" lIns="68580" tIns="34290" rIns="68580" bIns="34290" numCol="1" anchor="ctr" anchorCtr="0" compatLnSpc="1">
            <a:prstTxWarp prst="textNoShape">
              <a:avLst/>
            </a:prstTxWarp>
            <a:noAutofit/>
          </a:bodyPr>
          <a:lstStyle>
            <a:lvl1pPr algn="ctr" rtl="0" eaLnBrk="0" fontAlgn="base" hangingPunct="0">
              <a:spcBef>
                <a:spcPct val="0"/>
              </a:spcBef>
              <a:spcAft>
                <a:spcPct val="0"/>
              </a:spcAft>
              <a:defRPr sz="44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lvl="1" defTabSz="773906">
              <a:spcBef>
                <a:spcPct val="20000"/>
              </a:spcBef>
            </a:pPr>
            <a:r>
              <a:rPr lang="en-US" sz="2400" b="1" dirty="0">
                <a:solidFill>
                  <a:schemeClr val="bg1"/>
                </a:solidFill>
                <a:latin typeface="+mj-lt"/>
                <a:cs typeface="Calibri" panose="020F0502020204030204" pitchFamily="34" charset="0"/>
              </a:rPr>
              <a:t>FREE STATE SOCIAL GRANTS PER GRANT TYPE AS AT 31 JULY 2020 (SASSA) </a:t>
            </a:r>
            <a:endParaRPr lang="en-US" sz="2400" b="1" dirty="0">
              <a:solidFill>
                <a:schemeClr val="bg1"/>
              </a:solidFill>
              <a:effectLst>
                <a:outerShdw blurRad="38100" dist="38100" dir="2700000" algn="tl">
                  <a:srgbClr val="000000">
                    <a:alpha val="43137"/>
                  </a:srgbClr>
                </a:outerShdw>
              </a:effectLst>
              <a:latin typeface="+mj-lt"/>
              <a:cs typeface="Arial" pitchFamily="34" charset="0"/>
            </a:endParaRPr>
          </a:p>
        </p:txBody>
      </p:sp>
    </p:spTree>
    <p:extLst>
      <p:ext uri="{BB962C8B-B14F-4D97-AF65-F5344CB8AC3E}">
        <p14:creationId xmlns:p14="http://schemas.microsoft.com/office/powerpoint/2010/main" xmlns="" val="7357015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938DF63-E903-425A-BB0F-DA38961778A8}" type="slidenum">
              <a:rPr lang="en-US" smtClean="0">
                <a:solidFill>
                  <a:srgbClr val="000000"/>
                </a:solidFill>
              </a:rPr>
              <a:pPr>
                <a:defRPr/>
              </a:pPr>
              <a:t>37</a:t>
            </a:fld>
            <a:endParaRPr lang="en-US" dirty="0">
              <a:solidFill>
                <a:srgbClr val="000000"/>
              </a:solidFill>
            </a:endParaRPr>
          </a:p>
        </p:txBody>
      </p:sp>
      <p:pic>
        <p:nvPicPr>
          <p:cNvPr id="5" name="table"/>
          <p:cNvPicPr>
            <a:picLocks noGrp="1" noChangeAspect="1"/>
          </p:cNvPicPr>
          <p:nvPr>
            <p:ph idx="1"/>
          </p:nvPr>
        </p:nvPicPr>
        <p:blipFill>
          <a:blip r:embed="rId2"/>
          <a:stretch>
            <a:fillRect/>
          </a:stretch>
        </p:blipFill>
        <p:spPr>
          <a:xfrm>
            <a:off x="43430" y="1103356"/>
            <a:ext cx="9100569" cy="4649744"/>
          </a:xfrm>
          <a:prstGeom prst="rect">
            <a:avLst/>
          </a:prstGeom>
        </p:spPr>
      </p:pic>
      <p:sp>
        <p:nvSpPr>
          <p:cNvPr id="7" name="Title 1"/>
          <p:cNvSpPr txBox="1">
            <a:spLocks/>
          </p:cNvSpPr>
          <p:nvPr/>
        </p:nvSpPr>
        <p:spPr bwMode="auto">
          <a:xfrm>
            <a:off x="1" y="0"/>
            <a:ext cx="9144000" cy="1103356"/>
          </a:xfrm>
          <a:prstGeom prst="rect">
            <a:avLst/>
          </a:prstGeom>
          <a:solidFill>
            <a:srgbClr val="CC9B00"/>
          </a:solidFill>
        </p:spPr>
        <p:style>
          <a:lnRef idx="1">
            <a:schemeClr val="accent2"/>
          </a:lnRef>
          <a:fillRef idx="2">
            <a:schemeClr val="accent2"/>
          </a:fillRef>
          <a:effectRef idx="1">
            <a:schemeClr val="accent2"/>
          </a:effectRef>
          <a:fontRef idx="minor">
            <a:schemeClr val="dk1"/>
          </a:fontRef>
        </p:style>
        <p:txBody>
          <a:bodyPr vert="horz" wrap="square" lIns="68580" tIns="34290" rIns="68580" bIns="34290" numCol="1" anchor="ctr" anchorCtr="0" compatLnSpc="1">
            <a:prstTxWarp prst="textNoShape">
              <a:avLst/>
            </a:prstTxWarp>
            <a:noAutofit/>
          </a:bodyPr>
          <a:lstStyle>
            <a:lvl1pPr algn="ctr" rtl="0" eaLnBrk="0" fontAlgn="base" hangingPunct="0">
              <a:spcBef>
                <a:spcPct val="0"/>
              </a:spcBef>
              <a:spcAft>
                <a:spcPct val="0"/>
              </a:spcAft>
              <a:defRPr sz="44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lvl="1" defTabSz="773906">
              <a:spcBef>
                <a:spcPct val="20000"/>
              </a:spcBef>
            </a:pPr>
            <a:r>
              <a:rPr lang="en-US" sz="2400" b="1" dirty="0">
                <a:solidFill>
                  <a:schemeClr val="bg1"/>
                </a:solidFill>
                <a:latin typeface="Arial Narrow" panose="020B0606020202030204" pitchFamily="34" charset="0"/>
                <a:cs typeface="Calibri" panose="020F0502020204030204" pitchFamily="34" charset="0"/>
              </a:rPr>
              <a:t>FREE STATE SOCIAL GRANTS PER DISTRICT AS AT 31 JULY 2020 (SASSA)</a:t>
            </a:r>
            <a:endParaRPr lang="en-US" sz="2400" b="1" dirty="0">
              <a:solidFill>
                <a:schemeClr val="bg1"/>
              </a:solidFill>
              <a:effectLst>
                <a:outerShdw blurRad="38100" dist="38100" dir="2700000" algn="tl">
                  <a:srgbClr val="000000">
                    <a:alpha val="43137"/>
                  </a:srgbClr>
                </a:outerShdw>
              </a:effectLst>
              <a:latin typeface="+mj-lt"/>
              <a:cs typeface="Arial" pitchFamily="34" charset="0"/>
            </a:endParaRPr>
          </a:p>
        </p:txBody>
      </p:sp>
    </p:spTree>
    <p:extLst>
      <p:ext uri="{BB962C8B-B14F-4D97-AF65-F5344CB8AC3E}">
        <p14:creationId xmlns:p14="http://schemas.microsoft.com/office/powerpoint/2010/main" xmlns="" val="33402810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938DF63-E903-425A-BB0F-DA38961778A8}" type="slidenum">
              <a:rPr lang="en-US" smtClean="0">
                <a:solidFill>
                  <a:srgbClr val="000000"/>
                </a:solidFill>
              </a:rPr>
              <a:pPr>
                <a:defRPr/>
              </a:pPr>
              <a:t>38</a:t>
            </a:fld>
            <a:endParaRPr lang="en-US" dirty="0">
              <a:solidFill>
                <a:srgbClr val="000000"/>
              </a:solidFill>
            </a:endParaRPr>
          </a:p>
        </p:txBody>
      </p:sp>
      <p:pic>
        <p:nvPicPr>
          <p:cNvPr id="5" name="table"/>
          <p:cNvPicPr>
            <a:picLocks noGrp="1" noChangeAspect="1"/>
          </p:cNvPicPr>
          <p:nvPr>
            <p:ph idx="1"/>
          </p:nvPr>
        </p:nvPicPr>
        <p:blipFill>
          <a:blip r:embed="rId2"/>
          <a:stretch>
            <a:fillRect/>
          </a:stretch>
        </p:blipFill>
        <p:spPr>
          <a:xfrm>
            <a:off x="19667" y="1047750"/>
            <a:ext cx="9124333" cy="4457699"/>
          </a:xfrm>
          <a:prstGeom prst="rect">
            <a:avLst/>
          </a:prstGeom>
        </p:spPr>
      </p:pic>
      <p:sp>
        <p:nvSpPr>
          <p:cNvPr id="7" name="Title 1"/>
          <p:cNvSpPr txBox="1">
            <a:spLocks/>
          </p:cNvSpPr>
          <p:nvPr/>
        </p:nvSpPr>
        <p:spPr bwMode="auto">
          <a:xfrm>
            <a:off x="0" y="1"/>
            <a:ext cx="9144000" cy="1047750"/>
          </a:xfrm>
          <a:prstGeom prst="rect">
            <a:avLst/>
          </a:prstGeom>
          <a:solidFill>
            <a:srgbClr val="CC9B00"/>
          </a:solidFill>
        </p:spPr>
        <p:style>
          <a:lnRef idx="1">
            <a:schemeClr val="accent2"/>
          </a:lnRef>
          <a:fillRef idx="2">
            <a:schemeClr val="accent2"/>
          </a:fillRef>
          <a:effectRef idx="1">
            <a:schemeClr val="accent2"/>
          </a:effectRef>
          <a:fontRef idx="minor">
            <a:schemeClr val="dk1"/>
          </a:fontRef>
        </p:style>
        <p:txBody>
          <a:bodyPr vert="horz" wrap="square" lIns="68580" tIns="34290" rIns="68580" bIns="34290" numCol="1" anchor="ctr" anchorCtr="0" compatLnSpc="1">
            <a:prstTxWarp prst="textNoShape">
              <a:avLst/>
            </a:prstTxWarp>
            <a:noAutofit/>
          </a:bodyPr>
          <a:lstStyle>
            <a:lvl1pPr algn="ctr" rtl="0" eaLnBrk="0" fontAlgn="base" hangingPunct="0">
              <a:spcBef>
                <a:spcPct val="0"/>
              </a:spcBef>
              <a:spcAft>
                <a:spcPct val="0"/>
              </a:spcAft>
              <a:defRPr sz="44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lvl="1" defTabSz="773906">
              <a:spcBef>
                <a:spcPct val="20000"/>
              </a:spcBef>
            </a:pPr>
            <a:r>
              <a:rPr lang="en-US" sz="1800" b="1" dirty="0">
                <a:solidFill>
                  <a:schemeClr val="bg1"/>
                </a:solidFill>
                <a:latin typeface="+mj-lt"/>
                <a:cs typeface="Calibri" panose="020F0502020204030204" pitchFamily="34" charset="0"/>
              </a:rPr>
              <a:t>SOCIAL RELIEF OF DISTRESS FOOD PARCELS DISTRIBUTION AS AT 31 JULY 2020 (SASSA)</a:t>
            </a:r>
            <a:endParaRPr lang="en-US" sz="1800" b="1" dirty="0">
              <a:solidFill>
                <a:schemeClr val="bg1"/>
              </a:solidFill>
              <a:latin typeface="+mj-lt"/>
              <a:cs typeface="Arial" pitchFamily="34" charset="0"/>
            </a:endParaRPr>
          </a:p>
        </p:txBody>
      </p:sp>
    </p:spTree>
    <p:extLst>
      <p:ext uri="{BB962C8B-B14F-4D97-AF65-F5344CB8AC3E}">
        <p14:creationId xmlns:p14="http://schemas.microsoft.com/office/powerpoint/2010/main" xmlns="" val="82440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0114" y="5870763"/>
            <a:ext cx="4572000" cy="276999"/>
          </a:xfrm>
          <a:prstGeom prst="rect">
            <a:avLst/>
          </a:prstGeom>
        </p:spPr>
        <p:txBody>
          <a:bodyPr>
            <a:spAutoFit/>
          </a:bodyPr>
          <a:lstStyle/>
          <a:p>
            <a:r>
              <a:rPr lang="en-US" sz="1200" dirty="0">
                <a:solidFill>
                  <a:prstClr val="black">
                    <a:tint val="75000"/>
                  </a:prstClr>
                </a:solidFill>
              </a:rPr>
              <a:t>Leading Free State Province towards Service Excellence</a:t>
            </a:r>
          </a:p>
        </p:txBody>
      </p:sp>
      <p:sp>
        <p:nvSpPr>
          <p:cNvPr id="2" name="Title 1"/>
          <p:cNvSpPr>
            <a:spLocks noGrp="1"/>
          </p:cNvSpPr>
          <p:nvPr>
            <p:ph type="ctrTitle"/>
          </p:nvPr>
        </p:nvSpPr>
        <p:spPr>
          <a:xfrm>
            <a:off x="552797" y="0"/>
            <a:ext cx="7772400" cy="1032933"/>
          </a:xfrm>
        </p:spPr>
        <p:txBody>
          <a:bodyPr>
            <a:normAutofit/>
          </a:bodyPr>
          <a:lstStyle/>
          <a:p>
            <a:r>
              <a:rPr lang="en-ZA" sz="3600" b="1" dirty="0">
                <a:solidFill>
                  <a:schemeClr val="bg1"/>
                </a:solidFill>
                <a:latin typeface="Arial" panose="020B0604020202020204" pitchFamily="34" charset="0"/>
                <a:cs typeface="Arial" panose="020B0604020202020204" pitchFamily="34" charset="0"/>
              </a:rPr>
              <a:t>1.I</a:t>
            </a:r>
            <a:r>
              <a:rPr lang="en-ZA" sz="3200" b="1" dirty="0">
                <a:solidFill>
                  <a:schemeClr val="bg1"/>
                </a:solidFill>
                <a:latin typeface="Arial" panose="020B0604020202020204" pitchFamily="34" charset="0"/>
                <a:cs typeface="Arial" panose="020B0604020202020204" pitchFamily="34" charset="0"/>
              </a:rPr>
              <a:t>NTRODUCTION</a:t>
            </a:r>
            <a:r>
              <a:rPr lang="en-ZA" sz="3600" b="1" dirty="0">
                <a:solidFill>
                  <a:schemeClr val="bg1"/>
                </a:solidFill>
                <a:latin typeface="Arial" panose="020B0604020202020204" pitchFamily="34" charset="0"/>
                <a:cs typeface="Arial" panose="020B0604020202020204" pitchFamily="34" charset="0"/>
              </a:rPr>
              <a:t> </a:t>
            </a:r>
          </a:p>
        </p:txBody>
      </p:sp>
      <p:sp>
        <p:nvSpPr>
          <p:cNvPr id="3" name="Subtitle 2"/>
          <p:cNvSpPr>
            <a:spLocks noGrp="1"/>
          </p:cNvSpPr>
          <p:nvPr>
            <p:ph type="subTitle" idx="1"/>
          </p:nvPr>
        </p:nvSpPr>
        <p:spPr>
          <a:xfrm>
            <a:off x="41440" y="586942"/>
            <a:ext cx="9102560" cy="5283821"/>
          </a:xfrm>
        </p:spPr>
        <p:txBody>
          <a:bodyPr>
            <a:noAutofit/>
          </a:bodyPr>
          <a:lstStyle/>
          <a:p>
            <a:pPr marL="285750" indent="-285750" algn="just">
              <a:lnSpc>
                <a:spcPct val="150000"/>
              </a:lnSpc>
              <a:buFont typeface="Arial" panose="020B0604020202020204" pitchFamily="34" charset="0"/>
              <a:buChar char="•"/>
            </a:pPr>
            <a:r>
              <a:rPr lang="en-ZA" sz="2000" b="1" dirty="0">
                <a:solidFill>
                  <a:schemeClr val="tx1"/>
                </a:solidFill>
              </a:rPr>
              <a:t>On 23 March 2020, President Cyril </a:t>
            </a:r>
            <a:r>
              <a:rPr lang="en-ZA" sz="2000" b="1" dirty="0" err="1">
                <a:solidFill>
                  <a:schemeClr val="tx1"/>
                </a:solidFill>
              </a:rPr>
              <a:t>Ramaphosa</a:t>
            </a:r>
            <a:r>
              <a:rPr lang="en-ZA" sz="2000" b="1" dirty="0">
                <a:solidFill>
                  <a:schemeClr val="tx1"/>
                </a:solidFill>
              </a:rPr>
              <a:t> announced a new measure to combat the spread of the Covid-19 in South Africa – a three-week nationwide lockdown with severe restrictions on travel and movement, from midnight on Thursday, 26 March, to midnight on Thursday, 16 April. </a:t>
            </a:r>
          </a:p>
          <a:p>
            <a:pPr marL="171450" indent="-171450" algn="just">
              <a:lnSpc>
                <a:spcPct val="150000"/>
              </a:lnSpc>
              <a:buFont typeface="Arial" panose="020B0604020202020204" pitchFamily="34" charset="0"/>
              <a:buChar char="•"/>
            </a:pPr>
            <a:endParaRPr lang="en-ZA" sz="2000" b="1" dirty="0">
              <a:solidFill>
                <a:schemeClr val="tx1"/>
              </a:solidFill>
            </a:endParaRPr>
          </a:p>
          <a:p>
            <a:pPr marL="285750" indent="-285750" algn="just">
              <a:lnSpc>
                <a:spcPct val="150000"/>
              </a:lnSpc>
              <a:buFont typeface="Arial" panose="020B0604020202020204" pitchFamily="34" charset="0"/>
              <a:buChar char="•"/>
            </a:pPr>
            <a:r>
              <a:rPr lang="en-ZA" sz="2000" b="1" dirty="0">
                <a:solidFill>
                  <a:schemeClr val="tx1"/>
                </a:solidFill>
                <a:ea typeface="Calibri" panose="020F0502020204030204" pitchFamily="34" charset="0"/>
                <a:cs typeface="Arial" panose="020B0604020202020204" pitchFamily="34" charset="0"/>
              </a:rPr>
              <a:t>The first confirmed COVID-19 cases in the Free State  were recorded on the 16</a:t>
            </a:r>
            <a:r>
              <a:rPr lang="en-ZA" sz="2000" b="1" baseline="30000" dirty="0">
                <a:solidFill>
                  <a:schemeClr val="tx1"/>
                </a:solidFill>
                <a:ea typeface="Calibri" panose="020F0502020204030204" pitchFamily="34" charset="0"/>
                <a:cs typeface="Arial" panose="020B0604020202020204" pitchFamily="34" charset="0"/>
              </a:rPr>
              <a:t>th</a:t>
            </a:r>
            <a:r>
              <a:rPr lang="en-ZA" sz="2000" b="1" dirty="0">
                <a:solidFill>
                  <a:schemeClr val="tx1"/>
                </a:solidFill>
                <a:ea typeface="Calibri" panose="020F0502020204030204" pitchFamily="34" charset="0"/>
                <a:cs typeface="Arial" panose="020B0604020202020204" pitchFamily="34" charset="0"/>
              </a:rPr>
              <a:t> March 2020. A </a:t>
            </a:r>
            <a:r>
              <a:rPr lang="en-ZA" sz="2000" b="1" dirty="0">
                <a:solidFill>
                  <a:schemeClr val="tx1"/>
                </a:solidFill>
              </a:rPr>
              <a:t>large number of people were infected at a church gathering held for four (4) days (10th -15th March 2019) attended by 300 congregants. </a:t>
            </a:r>
          </a:p>
          <a:p>
            <a:pPr marL="171450" indent="-171450" algn="l">
              <a:buFont typeface="Arial" panose="020B0604020202020204" pitchFamily="34" charset="0"/>
              <a:buChar char="•"/>
            </a:pPr>
            <a:endParaRPr lang="en-ZA" sz="2000" dirty="0">
              <a:solidFill>
                <a:srgbClr val="008000"/>
              </a:solidFill>
            </a:endParaRPr>
          </a:p>
          <a:p>
            <a:pPr marL="285750" indent="-285750" algn="l">
              <a:lnSpc>
                <a:spcPct val="150000"/>
              </a:lnSpc>
              <a:buFont typeface="Arial" panose="020B0604020202020204" pitchFamily="34" charset="0"/>
              <a:buChar char="•"/>
            </a:pPr>
            <a:r>
              <a:rPr lang="en-ZA" sz="2000" b="1" dirty="0">
                <a:solidFill>
                  <a:schemeClr val="tx1"/>
                </a:solidFill>
              </a:rPr>
              <a:t>Even though it was a challenging task, excellent structured tracing and testing programme was successfully implemented.    </a:t>
            </a:r>
          </a:p>
          <a:p>
            <a:pPr algn="l"/>
            <a:endParaRPr lang="en-ZA" sz="2000" dirty="0"/>
          </a:p>
        </p:txBody>
      </p:sp>
      <p:sp>
        <p:nvSpPr>
          <p:cNvPr id="6" name="TextBox 5">
            <a:extLst>
              <a:ext uri="{FF2B5EF4-FFF2-40B4-BE49-F238E27FC236}">
                <a16:creationId xmlns:a16="http://schemas.microsoft.com/office/drawing/2014/main" xmlns="" id="{075632B8-9335-4B47-9A09-FC77C207076F}"/>
              </a:ext>
            </a:extLst>
          </p:cNvPr>
          <p:cNvSpPr txBox="1"/>
          <p:nvPr/>
        </p:nvSpPr>
        <p:spPr>
          <a:xfrm>
            <a:off x="20720" y="0"/>
            <a:ext cx="9102560" cy="646331"/>
          </a:xfrm>
          <a:prstGeom prst="rect">
            <a:avLst/>
          </a:prstGeom>
          <a:solidFill>
            <a:srgbClr val="CC9B00"/>
          </a:solidFill>
        </p:spPr>
        <p:txBody>
          <a:bodyPr wrap="square" rtlCol="0">
            <a:spAutoFit/>
          </a:bodyPr>
          <a:lstStyle/>
          <a:p>
            <a:pPr algn="ctr"/>
            <a:r>
              <a:rPr lang="en-GB" sz="3600" b="1" dirty="0">
                <a:solidFill>
                  <a:schemeClr val="bg1"/>
                </a:solidFill>
              </a:rPr>
              <a:t>Background</a:t>
            </a:r>
          </a:p>
        </p:txBody>
      </p:sp>
    </p:spTree>
    <p:extLst>
      <p:ext uri="{BB962C8B-B14F-4D97-AF65-F5344CB8AC3E}">
        <p14:creationId xmlns:p14="http://schemas.microsoft.com/office/powerpoint/2010/main" xmlns="" val="35563333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9143998" cy="4895850"/>
          </a:xfrm>
          <a:noFill/>
          <a:ln>
            <a:solidFill>
              <a:schemeClr val="bg1"/>
            </a:solidFill>
          </a:ln>
        </p:spPr>
        <p:txBody>
          <a:bodyPr>
            <a:noAutofit/>
          </a:bodyPr>
          <a:lstStyle/>
          <a:p>
            <a:pPr marL="171450" indent="-171450" algn="just">
              <a:lnSpc>
                <a:spcPct val="150000"/>
              </a:lnSpc>
              <a:spcBef>
                <a:spcPts val="0"/>
              </a:spcBef>
            </a:pPr>
            <a:r>
              <a:rPr lang="en-US" sz="2400" b="1" dirty="0">
                <a:solidFill>
                  <a:srgbClr val="000000"/>
                </a:solidFill>
              </a:rPr>
              <a:t> 457,517 APPLICCATIONS RECEIVED AS AT 17 AUGUST 2020  </a:t>
            </a:r>
          </a:p>
          <a:p>
            <a:pPr marL="471488" lvl="1" indent="-171450" algn="just">
              <a:lnSpc>
                <a:spcPct val="150000"/>
              </a:lnSpc>
              <a:spcBef>
                <a:spcPts val="0"/>
              </a:spcBef>
            </a:pPr>
            <a:r>
              <a:rPr lang="en-US" sz="2400" b="1" dirty="0">
                <a:solidFill>
                  <a:srgbClr val="000000"/>
                </a:solidFill>
              </a:rPr>
              <a:t>DECLINED =</a:t>
            </a:r>
            <a:r>
              <a:rPr lang="en-US" sz="2400" b="1" dirty="0">
                <a:solidFill>
                  <a:prstClr val="black"/>
                </a:solidFill>
              </a:rPr>
              <a:t> </a:t>
            </a:r>
            <a:r>
              <a:rPr lang="en-US" sz="2400" b="1" dirty="0">
                <a:solidFill>
                  <a:srgbClr val="000000"/>
                </a:solidFill>
              </a:rPr>
              <a:t>160,640</a:t>
            </a:r>
            <a:r>
              <a:rPr lang="en-US" sz="2400" b="1" dirty="0">
                <a:solidFill>
                  <a:prstClr val="black"/>
                </a:solidFill>
              </a:rPr>
              <a:t> (35%)</a:t>
            </a:r>
            <a:r>
              <a:rPr lang="en-US" sz="2400" b="1" dirty="0">
                <a:solidFill>
                  <a:srgbClr val="000000"/>
                </a:solidFill>
              </a:rPr>
              <a:t>  </a:t>
            </a:r>
          </a:p>
          <a:p>
            <a:pPr marL="471488" lvl="1" indent="-171450" algn="just">
              <a:lnSpc>
                <a:spcPct val="150000"/>
              </a:lnSpc>
              <a:spcBef>
                <a:spcPts val="0"/>
              </a:spcBef>
            </a:pPr>
            <a:r>
              <a:rPr lang="en-US" sz="2400" b="1" dirty="0">
                <a:solidFill>
                  <a:srgbClr val="000000"/>
                </a:solidFill>
              </a:rPr>
              <a:t>APPROVED = 296, 877 (65%)</a:t>
            </a:r>
          </a:p>
          <a:p>
            <a:pPr lvl="2" algn="just">
              <a:lnSpc>
                <a:spcPct val="150000"/>
              </a:lnSpc>
              <a:spcBef>
                <a:spcPts val="0"/>
              </a:spcBef>
              <a:buFont typeface="Wingdings" panose="05000000000000000000" pitchFamily="2" charset="2"/>
              <a:buChar char="Ø"/>
            </a:pPr>
            <a:r>
              <a:rPr lang="en-US" b="1" dirty="0">
                <a:solidFill>
                  <a:prstClr val="black"/>
                </a:solidFill>
              </a:rPr>
              <a:t>FEMALES = 98,108</a:t>
            </a:r>
          </a:p>
          <a:p>
            <a:pPr lvl="2" algn="just">
              <a:lnSpc>
                <a:spcPct val="150000"/>
              </a:lnSpc>
              <a:spcBef>
                <a:spcPts val="0"/>
              </a:spcBef>
              <a:buFont typeface="Wingdings" panose="05000000000000000000" pitchFamily="2" charset="2"/>
              <a:buChar char="Ø"/>
            </a:pPr>
            <a:r>
              <a:rPr lang="en-US" b="1" dirty="0">
                <a:solidFill>
                  <a:prstClr val="black"/>
                </a:solidFill>
              </a:rPr>
              <a:t>MALES = 198,769</a:t>
            </a:r>
          </a:p>
          <a:p>
            <a:pPr marL="171450" indent="-171450" algn="just">
              <a:lnSpc>
                <a:spcPct val="150000"/>
              </a:lnSpc>
              <a:spcBef>
                <a:spcPts val="0"/>
              </a:spcBef>
            </a:pPr>
            <a:r>
              <a:rPr lang="en-US" sz="2400" b="1" dirty="0">
                <a:solidFill>
                  <a:srgbClr val="000000"/>
                </a:solidFill>
              </a:rPr>
              <a:t>TOTAL PAID  = 223,655  (75% of approved applications)</a:t>
            </a:r>
          </a:p>
          <a:p>
            <a:pPr lvl="1" algn="just">
              <a:lnSpc>
                <a:spcPct val="150000"/>
              </a:lnSpc>
              <a:spcBef>
                <a:spcPts val="0"/>
              </a:spcBef>
            </a:pPr>
            <a:r>
              <a:rPr lang="en-US" sz="2400" b="1" dirty="0">
                <a:solidFill>
                  <a:srgbClr val="000000"/>
                </a:solidFill>
              </a:rPr>
              <a:t>164,795 (74%) paid through SAPO</a:t>
            </a:r>
          </a:p>
          <a:p>
            <a:pPr lvl="1" algn="just">
              <a:lnSpc>
                <a:spcPct val="150000"/>
              </a:lnSpc>
              <a:spcBef>
                <a:spcPts val="0"/>
              </a:spcBef>
            </a:pPr>
            <a:r>
              <a:rPr lang="en-US" sz="2400" b="1" dirty="0">
                <a:solidFill>
                  <a:srgbClr val="000000"/>
                </a:solidFill>
              </a:rPr>
              <a:t>58,832 (26%) paid through other banks)</a:t>
            </a:r>
          </a:p>
          <a:p>
            <a:pPr marL="171450" indent="-171450" algn="just">
              <a:spcBef>
                <a:spcPts val="0"/>
              </a:spcBef>
            </a:pPr>
            <a:r>
              <a:rPr lang="en-US" sz="2400" b="1" dirty="0">
                <a:solidFill>
                  <a:prstClr val="black"/>
                </a:solidFill>
              </a:rPr>
              <a:t>PERSONS WITH DISABILITIES = 52,528  (11% of approved applications)</a:t>
            </a:r>
          </a:p>
          <a:p>
            <a:pPr algn="just">
              <a:lnSpc>
                <a:spcPct val="150000"/>
              </a:lnSpc>
              <a:spcBef>
                <a:spcPts val="0"/>
              </a:spcBef>
              <a:spcAft>
                <a:spcPts val="750"/>
              </a:spcAft>
              <a:buFont typeface="Arial" panose="020B0604020202020204" pitchFamily="34" charset="0"/>
              <a:buChar char="•"/>
            </a:pPr>
            <a:endParaRPr lang="en-ZA" sz="2400" b="1" dirty="0">
              <a:ea typeface="Calibri" panose="020F0502020204030204" pitchFamily="34" charset="0"/>
              <a:cs typeface="Times New Roman" panose="02020603050405020304" pitchFamily="18" charset="0"/>
            </a:endParaRPr>
          </a:p>
          <a:p>
            <a:pPr marL="214313" indent="-214313" algn="just">
              <a:spcBef>
                <a:spcPts val="0"/>
              </a:spcBef>
              <a:buFont typeface="Arial" panose="020B0604020202020204" pitchFamily="34" charset="0"/>
              <a:buChar char="•"/>
            </a:pPr>
            <a:endParaRPr lang="en-ZA" sz="2400" dirty="0">
              <a:solidFill>
                <a:srgbClr val="000000"/>
              </a:solidFill>
            </a:endParaRPr>
          </a:p>
          <a:p>
            <a:pPr marL="214313" indent="-214313" algn="just">
              <a:spcBef>
                <a:spcPts val="0"/>
              </a:spcBef>
              <a:buFont typeface="Arial" panose="020B0604020202020204" pitchFamily="34" charset="0"/>
              <a:buChar char="•"/>
            </a:pPr>
            <a:endParaRPr lang="en-ZA" sz="2400" dirty="0">
              <a:solidFill>
                <a:srgbClr val="000000"/>
              </a:solidFill>
            </a:endParaRPr>
          </a:p>
          <a:p>
            <a:pPr marL="214313" indent="-214313" algn="just">
              <a:spcBef>
                <a:spcPts val="0"/>
              </a:spcBef>
              <a:buFont typeface="Arial" panose="020B0604020202020204" pitchFamily="34" charset="0"/>
              <a:buChar char="•"/>
            </a:pPr>
            <a:endParaRPr lang="en-ZA" sz="2400" dirty="0">
              <a:solidFill>
                <a:srgbClr val="000000"/>
              </a:solidFill>
            </a:endParaRPr>
          </a:p>
          <a:p>
            <a:pPr marL="214313" indent="-214313">
              <a:spcBef>
                <a:spcPts val="0"/>
              </a:spcBef>
              <a:buFont typeface="Arial" panose="020B0604020202020204" pitchFamily="34" charset="0"/>
              <a:buChar char="•"/>
            </a:pPr>
            <a:endParaRPr lang="en-ZA" sz="2400" dirty="0">
              <a:solidFill>
                <a:srgbClr val="000000"/>
              </a:solidFill>
            </a:endParaRPr>
          </a:p>
          <a:p>
            <a:pPr>
              <a:spcBef>
                <a:spcPts val="0"/>
              </a:spcBef>
            </a:pPr>
            <a:endParaRPr lang="en-ZA" sz="2400" dirty="0">
              <a:solidFill>
                <a:srgbClr val="000000"/>
              </a:solidFill>
            </a:endParaRPr>
          </a:p>
          <a:p>
            <a:pPr>
              <a:spcBef>
                <a:spcPts val="0"/>
              </a:spcBef>
            </a:pPr>
            <a:endParaRPr lang="en-ZA" sz="2400" dirty="0">
              <a:solidFill>
                <a:srgbClr val="000000"/>
              </a:solidFill>
            </a:endParaRPr>
          </a:p>
          <a:p>
            <a:pPr>
              <a:spcBef>
                <a:spcPts val="0"/>
              </a:spcBef>
            </a:pPr>
            <a:endParaRPr lang="en-ZA" sz="2400" dirty="0">
              <a:solidFill>
                <a:srgbClr val="000000"/>
              </a:solidFill>
            </a:endParaRPr>
          </a:p>
          <a:p>
            <a:pPr marL="214313" indent="-214313">
              <a:spcBef>
                <a:spcPts val="0"/>
              </a:spcBef>
              <a:buFont typeface="Wingdings" panose="05000000000000000000" pitchFamily="2" charset="2"/>
              <a:buChar char="§"/>
            </a:pPr>
            <a:endParaRPr lang="en-ZA" sz="2400" dirty="0">
              <a:solidFill>
                <a:srgbClr val="000000"/>
              </a:solidFill>
            </a:endParaRPr>
          </a:p>
          <a:p>
            <a:endParaRPr lang="en-ZA" sz="2400" dirty="0">
              <a:latin typeface="Times" panose="02020603050405020304" pitchFamily="18" charset="0"/>
              <a:ea typeface="Times" panose="02020603050405020304" pitchFamily="18" charset="0"/>
              <a:cs typeface="Times New Roman" panose="02020603050405020304" pitchFamily="18" charset="0"/>
            </a:endParaRPr>
          </a:p>
          <a:p>
            <a:endParaRPr lang="en-US" sz="2400" dirty="0"/>
          </a:p>
          <a:p>
            <a:pPr algn="just"/>
            <a:endParaRPr lang="en-US" sz="2400" dirty="0"/>
          </a:p>
        </p:txBody>
      </p:sp>
      <p:sp>
        <p:nvSpPr>
          <p:cNvPr id="4" name="Content Placeholder 2"/>
          <p:cNvSpPr txBox="1">
            <a:spLocks/>
          </p:cNvSpPr>
          <p:nvPr/>
        </p:nvSpPr>
        <p:spPr>
          <a:xfrm>
            <a:off x="2353867" y="2498014"/>
            <a:ext cx="4436269" cy="1994405"/>
          </a:xfrm>
          <a:prstGeom prst="rect">
            <a:avLst/>
          </a:prstGeom>
        </p:spPr>
        <p:txBody>
          <a:bodyPr vert="horz" lIns="38576" tIns="19289" rIns="38576" bIns="19289"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spcAft>
                <a:spcPct val="0"/>
              </a:spcAft>
              <a:buNone/>
            </a:pPr>
            <a:endParaRPr lang="en-GB" sz="1181" dirty="0">
              <a:solidFill>
                <a:prstClr val="black"/>
              </a:solidFill>
            </a:endParaRPr>
          </a:p>
        </p:txBody>
      </p:sp>
      <p:sp>
        <p:nvSpPr>
          <p:cNvPr id="2" name="Slide Number Placeholder 1"/>
          <p:cNvSpPr>
            <a:spLocks noGrp="1"/>
          </p:cNvSpPr>
          <p:nvPr>
            <p:ph type="sldNum" sz="quarter" idx="12"/>
          </p:nvPr>
        </p:nvSpPr>
        <p:spPr/>
        <p:txBody>
          <a:bodyPr/>
          <a:lstStyle/>
          <a:p>
            <a:fld id="{FCF0EA8F-0CFA-425D-888C-9B143ADAD311}" type="slidenum">
              <a:rPr lang="en-ZA" smtClean="0">
                <a:solidFill>
                  <a:srgbClr val="000000"/>
                </a:solidFill>
              </a:rPr>
              <a:pPr/>
              <a:t>39</a:t>
            </a:fld>
            <a:endParaRPr lang="en-ZA">
              <a:solidFill>
                <a:srgbClr val="000000"/>
              </a:solidFill>
            </a:endParaRPr>
          </a:p>
        </p:txBody>
      </p:sp>
      <p:sp>
        <p:nvSpPr>
          <p:cNvPr id="10" name="Title 1"/>
          <p:cNvSpPr txBox="1">
            <a:spLocks/>
          </p:cNvSpPr>
          <p:nvPr/>
        </p:nvSpPr>
        <p:spPr bwMode="auto">
          <a:xfrm>
            <a:off x="0" y="0"/>
            <a:ext cx="9143999" cy="914400"/>
          </a:xfrm>
          <a:prstGeom prst="rect">
            <a:avLst/>
          </a:prstGeom>
          <a:solidFill>
            <a:srgbClr val="CC9B00"/>
          </a:solidFill>
        </p:spPr>
        <p:style>
          <a:lnRef idx="1">
            <a:schemeClr val="accent2"/>
          </a:lnRef>
          <a:fillRef idx="2">
            <a:schemeClr val="accent2"/>
          </a:fillRef>
          <a:effectRef idx="1">
            <a:schemeClr val="accent2"/>
          </a:effectRef>
          <a:fontRef idx="minor">
            <a:schemeClr val="dk1"/>
          </a:fontRef>
        </p:style>
        <p:txBody>
          <a:bodyPr vert="horz" wrap="square" lIns="68580" tIns="34290" rIns="68580" bIns="34290" numCol="1" anchor="ctr" anchorCtr="0" compatLnSpc="1">
            <a:prstTxWarp prst="textNoShape">
              <a:avLst/>
            </a:prstTxWarp>
            <a:noAutofit/>
          </a:bodyPr>
          <a:lstStyle>
            <a:lvl1pPr algn="ctr" rtl="0" eaLnBrk="0" fontAlgn="base" hangingPunct="0">
              <a:spcBef>
                <a:spcPct val="0"/>
              </a:spcBef>
              <a:spcAft>
                <a:spcPct val="0"/>
              </a:spcAft>
              <a:defRPr sz="44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lvl="1"/>
            <a:r>
              <a:rPr lang="en-ZA" sz="2000" b="1" dirty="0">
                <a:solidFill>
                  <a:schemeClr val="bg1"/>
                </a:solidFill>
                <a:latin typeface="+mj-lt"/>
                <a:cs typeface="Arial" pitchFamily="34" charset="0"/>
              </a:rPr>
              <a:t>R350 UNEMPLOYMENT GRANT</a:t>
            </a:r>
          </a:p>
        </p:txBody>
      </p:sp>
    </p:spTree>
    <p:extLst>
      <p:ext uri="{BB962C8B-B14F-4D97-AF65-F5344CB8AC3E}">
        <p14:creationId xmlns:p14="http://schemas.microsoft.com/office/powerpoint/2010/main" xmlns="" val="18407281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CF0EA8F-0CFA-425D-888C-9B143ADAD311}" type="slidenum">
              <a:rPr lang="en-ZA" smtClean="0"/>
              <a:pPr/>
              <a:t>40</a:t>
            </a:fld>
            <a:endParaRPr lang="en-ZA"/>
          </a:p>
        </p:txBody>
      </p:sp>
      <p:sp>
        <p:nvSpPr>
          <p:cNvPr id="7" name="Title 1"/>
          <p:cNvSpPr txBox="1">
            <a:spLocks/>
          </p:cNvSpPr>
          <p:nvPr/>
        </p:nvSpPr>
        <p:spPr>
          <a:xfrm>
            <a:off x="0" y="0"/>
            <a:ext cx="9143999" cy="769392"/>
          </a:xfrm>
          <a:prstGeom prst="rect">
            <a:avLst/>
          </a:prstGeom>
          <a:solidFill>
            <a:srgbClr val="CC9B00"/>
          </a:solidFill>
          <a:effectLst>
            <a:innerShdw blurRad="63500" dist="50800" dir="5400000">
              <a:prstClr val="black">
                <a:alpha val="50000"/>
              </a:prstClr>
            </a:innerShdw>
          </a:effectLst>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altLang="en-US" sz="2800" b="1" dirty="0">
                <a:solidFill>
                  <a:schemeClr val="bg1"/>
                </a:solidFill>
                <a:effectLst>
                  <a:outerShdw blurRad="38100" dist="38100" dir="2700000" algn="tl">
                    <a:srgbClr val="000000">
                      <a:alpha val="43137"/>
                    </a:srgbClr>
                  </a:outerShdw>
                </a:effectLst>
                <a:latin typeface="Arial Narrow" panose="020B0606020202030204" pitchFamily="34" charset="0"/>
                <a:cs typeface="Vrinda" panose="020B0502040204020203" pitchFamily="34" charset="0"/>
              </a:rPr>
              <a:t>SHELTERS IN THE PROVINCE: GENDER BASED VIOLENCE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214695345"/>
              </p:ext>
            </p:extLst>
          </p:nvPr>
        </p:nvGraphicFramePr>
        <p:xfrm>
          <a:off x="0" y="769392"/>
          <a:ext cx="9143999" cy="4831306"/>
        </p:xfrm>
        <a:graphic>
          <a:graphicData uri="http://schemas.openxmlformats.org/drawingml/2006/table">
            <a:tbl>
              <a:tblPr firstRow="1" bandRow="1">
                <a:tableStyleId>{5C22544A-7EE6-4342-B048-85BDC9FD1C3A}</a:tableStyleId>
              </a:tblPr>
              <a:tblGrid>
                <a:gridCol w="2148895">
                  <a:extLst>
                    <a:ext uri="{9D8B030D-6E8A-4147-A177-3AD203B41FA5}">
                      <a16:colId xmlns:a16="http://schemas.microsoft.com/office/drawing/2014/main" xmlns="" val="20000"/>
                    </a:ext>
                  </a:extLst>
                </a:gridCol>
                <a:gridCol w="2880320">
                  <a:extLst>
                    <a:ext uri="{9D8B030D-6E8A-4147-A177-3AD203B41FA5}">
                      <a16:colId xmlns:a16="http://schemas.microsoft.com/office/drawing/2014/main" xmlns="" val="20001"/>
                    </a:ext>
                  </a:extLst>
                </a:gridCol>
                <a:gridCol w="4114784">
                  <a:extLst>
                    <a:ext uri="{9D8B030D-6E8A-4147-A177-3AD203B41FA5}">
                      <a16:colId xmlns:a16="http://schemas.microsoft.com/office/drawing/2014/main" xmlns="" val="20002"/>
                    </a:ext>
                  </a:extLst>
                </a:gridCol>
              </a:tblGrid>
              <a:tr h="592551">
                <a:tc>
                  <a:txBody>
                    <a:bodyPr/>
                    <a:lstStyle/>
                    <a:p>
                      <a:pPr algn="just">
                        <a:lnSpc>
                          <a:spcPct val="150000"/>
                        </a:lnSpc>
                        <a:spcAft>
                          <a:spcPts val="0"/>
                        </a:spcAft>
                      </a:pPr>
                      <a:r>
                        <a:rPr lang="en-ZA" sz="2400" b="1" baseline="-25000" dirty="0">
                          <a:solidFill>
                            <a:schemeClr val="tx1"/>
                          </a:solidFill>
                          <a:effectLst/>
                          <a:latin typeface="Arial Narrow" panose="020B0606020202030204" pitchFamily="34" charset="0"/>
                        </a:rPr>
                        <a:t>DISTIRCT</a:t>
                      </a:r>
                      <a:endParaRPr lang="en-ZA" sz="2400" b="1" dirty="0">
                        <a:solidFill>
                          <a:schemeClr val="tx1"/>
                        </a:solidFill>
                        <a:effectLst/>
                        <a:latin typeface="Arial Narrow" panose="020B0606020202030204" pitchFamily="34" charset="0"/>
                        <a:ea typeface="SimSun" panose="02010600030101010101" pitchFamily="2" charset="-122"/>
                      </a:endParaRPr>
                    </a:p>
                  </a:txBody>
                  <a:tcPr marL="0" marR="0" marT="0" marB="0"/>
                </a:tc>
                <a:tc>
                  <a:txBody>
                    <a:bodyPr/>
                    <a:lstStyle/>
                    <a:p>
                      <a:pPr algn="just">
                        <a:lnSpc>
                          <a:spcPct val="150000"/>
                        </a:lnSpc>
                        <a:spcAft>
                          <a:spcPts val="0"/>
                        </a:spcAft>
                      </a:pPr>
                      <a:r>
                        <a:rPr lang="en-ZA" sz="2400" b="1" baseline="-25000" dirty="0">
                          <a:solidFill>
                            <a:schemeClr val="tx1"/>
                          </a:solidFill>
                          <a:effectLst/>
                          <a:latin typeface="Arial Narrow" panose="020B0606020202030204" pitchFamily="34" charset="0"/>
                        </a:rPr>
                        <a:t>TOWN</a:t>
                      </a:r>
                      <a:endParaRPr lang="en-ZA" sz="2400" b="1" dirty="0">
                        <a:solidFill>
                          <a:schemeClr val="tx1"/>
                        </a:solidFill>
                        <a:effectLst/>
                        <a:latin typeface="Arial Narrow" panose="020B0606020202030204" pitchFamily="34" charset="0"/>
                        <a:ea typeface="SimSun" panose="02010600030101010101" pitchFamily="2" charset="-122"/>
                      </a:endParaRPr>
                    </a:p>
                  </a:txBody>
                  <a:tcPr marL="0" marR="0" marT="0" marB="0"/>
                </a:tc>
                <a:tc>
                  <a:txBody>
                    <a:bodyPr/>
                    <a:lstStyle/>
                    <a:p>
                      <a:pPr algn="just">
                        <a:lnSpc>
                          <a:spcPct val="150000"/>
                        </a:lnSpc>
                        <a:spcAft>
                          <a:spcPts val="0"/>
                        </a:spcAft>
                      </a:pPr>
                      <a:r>
                        <a:rPr lang="en-ZA" sz="2400" b="1" baseline="-25000" dirty="0">
                          <a:solidFill>
                            <a:schemeClr val="tx1"/>
                          </a:solidFill>
                          <a:effectLst/>
                          <a:latin typeface="Arial Narrow" panose="020B0606020202030204" pitchFamily="34" charset="0"/>
                        </a:rPr>
                        <a:t>SHELTER</a:t>
                      </a:r>
                      <a:endParaRPr lang="en-ZA" sz="2400" b="1" dirty="0">
                        <a:solidFill>
                          <a:schemeClr val="tx1"/>
                        </a:solidFill>
                        <a:effectLst/>
                        <a:latin typeface="Arial Narrow" panose="020B0606020202030204" pitchFamily="34" charset="0"/>
                        <a:ea typeface="SimSun" panose="02010600030101010101" pitchFamily="2" charset="-122"/>
                      </a:endParaRPr>
                    </a:p>
                  </a:txBody>
                  <a:tcPr marL="0" marR="0" marT="0" marB="0"/>
                </a:tc>
                <a:extLst>
                  <a:ext uri="{0D108BD9-81ED-4DB2-BD59-A6C34878D82A}">
                    <a16:rowId xmlns:a16="http://schemas.microsoft.com/office/drawing/2014/main" xmlns="" val="10000"/>
                  </a:ext>
                </a:extLst>
              </a:tr>
              <a:tr h="593305">
                <a:tc>
                  <a:txBody>
                    <a:bodyPr/>
                    <a:lstStyle/>
                    <a:p>
                      <a:pPr algn="just">
                        <a:lnSpc>
                          <a:spcPct val="150000"/>
                        </a:lnSpc>
                        <a:spcAft>
                          <a:spcPts val="0"/>
                        </a:spcAft>
                      </a:pPr>
                      <a:r>
                        <a:rPr lang="en-ZA" sz="2400" b="1" baseline="-25000" dirty="0">
                          <a:effectLst/>
                          <a:latin typeface="Arial Narrow" panose="020B0606020202030204" pitchFamily="34" charset="0"/>
                        </a:rPr>
                        <a:t>Lejweleputswa</a:t>
                      </a:r>
                      <a:endParaRPr lang="en-ZA" sz="2400" b="1" dirty="0">
                        <a:effectLst/>
                        <a:latin typeface="Arial Narrow" panose="020B0606020202030204" pitchFamily="34" charset="0"/>
                        <a:ea typeface="SimSun" panose="02010600030101010101" pitchFamily="2" charset="-122"/>
                      </a:endParaRPr>
                    </a:p>
                  </a:txBody>
                  <a:tcPr marL="0" marR="0" marT="0" marB="0"/>
                </a:tc>
                <a:tc>
                  <a:txBody>
                    <a:bodyPr/>
                    <a:lstStyle/>
                    <a:p>
                      <a:pPr algn="just">
                        <a:lnSpc>
                          <a:spcPct val="150000"/>
                        </a:lnSpc>
                        <a:spcAft>
                          <a:spcPts val="0"/>
                        </a:spcAft>
                      </a:pPr>
                      <a:r>
                        <a:rPr lang="en-ZA" sz="2400" b="1" baseline="-25000" dirty="0">
                          <a:effectLst/>
                          <a:latin typeface="Arial Narrow" panose="020B0606020202030204" pitchFamily="34" charset="0"/>
                        </a:rPr>
                        <a:t>Welkom</a:t>
                      </a:r>
                      <a:endParaRPr lang="en-ZA" sz="2400" b="1" dirty="0">
                        <a:effectLst/>
                        <a:latin typeface="Arial Narrow" panose="020B0606020202030204" pitchFamily="34" charset="0"/>
                        <a:ea typeface="SimSun" panose="02010600030101010101" pitchFamily="2" charset="-122"/>
                      </a:endParaRPr>
                    </a:p>
                  </a:txBody>
                  <a:tcPr marL="0" marR="0" marT="0" marB="0"/>
                </a:tc>
                <a:tc>
                  <a:txBody>
                    <a:bodyPr/>
                    <a:lstStyle/>
                    <a:p>
                      <a:pPr algn="just">
                        <a:lnSpc>
                          <a:spcPct val="150000"/>
                        </a:lnSpc>
                        <a:spcAft>
                          <a:spcPts val="0"/>
                        </a:spcAft>
                      </a:pPr>
                      <a:r>
                        <a:rPr lang="en-ZA" sz="2400" b="1" baseline="-25000" dirty="0">
                          <a:effectLst/>
                          <a:latin typeface="Arial Narrow" panose="020B0606020202030204" pitchFamily="34" charset="0"/>
                        </a:rPr>
                        <a:t>Goldfields Advise Organisation</a:t>
                      </a:r>
                      <a:endParaRPr lang="en-ZA" sz="2400" b="1" dirty="0">
                        <a:effectLst/>
                        <a:latin typeface="Arial Narrow" panose="020B0606020202030204" pitchFamily="34" charset="0"/>
                        <a:ea typeface="SimSun" panose="02010600030101010101" pitchFamily="2" charset="-122"/>
                      </a:endParaRPr>
                    </a:p>
                  </a:txBody>
                  <a:tcPr marL="0" marR="0" marT="0" marB="0"/>
                </a:tc>
                <a:extLst>
                  <a:ext uri="{0D108BD9-81ED-4DB2-BD59-A6C34878D82A}">
                    <a16:rowId xmlns:a16="http://schemas.microsoft.com/office/drawing/2014/main" xmlns="" val="10001"/>
                  </a:ext>
                </a:extLst>
              </a:tr>
              <a:tr h="678925">
                <a:tc>
                  <a:txBody>
                    <a:bodyPr/>
                    <a:lstStyle/>
                    <a:p>
                      <a:endParaRPr lang="en-ZA" sz="2400" b="1" dirty="0">
                        <a:latin typeface="Arial Narrow" panose="020B0606020202030204" pitchFamily="34" charset="0"/>
                      </a:endParaRPr>
                    </a:p>
                  </a:txBody>
                  <a:tcPr/>
                </a:tc>
                <a:tc>
                  <a:txBody>
                    <a:bodyPr/>
                    <a:lstStyle/>
                    <a:p>
                      <a:pPr algn="just">
                        <a:lnSpc>
                          <a:spcPct val="150000"/>
                        </a:lnSpc>
                        <a:spcAft>
                          <a:spcPts val="0"/>
                        </a:spcAft>
                      </a:pPr>
                      <a:r>
                        <a:rPr lang="en-ZA" sz="2400" b="1" baseline="-25000" dirty="0" err="1">
                          <a:effectLst/>
                          <a:latin typeface="Arial Narrow" panose="020B0606020202030204" pitchFamily="34" charset="0"/>
                        </a:rPr>
                        <a:t>Bothaville</a:t>
                      </a:r>
                      <a:endParaRPr lang="en-ZA" sz="2400" b="1" dirty="0">
                        <a:effectLst/>
                        <a:latin typeface="Arial Narrow" panose="020B0606020202030204" pitchFamily="34" charset="0"/>
                        <a:ea typeface="SimSun" panose="02010600030101010101" pitchFamily="2" charset="-122"/>
                      </a:endParaRPr>
                    </a:p>
                  </a:txBody>
                  <a:tcPr marL="0" marR="0" marT="0" marB="0"/>
                </a:tc>
                <a:tc>
                  <a:txBody>
                    <a:bodyPr/>
                    <a:lstStyle/>
                    <a:p>
                      <a:pPr algn="just">
                        <a:lnSpc>
                          <a:spcPct val="150000"/>
                        </a:lnSpc>
                        <a:spcAft>
                          <a:spcPts val="0"/>
                        </a:spcAft>
                      </a:pPr>
                      <a:r>
                        <a:rPr lang="en-ZA" sz="2400" b="1" baseline="-25000" dirty="0" err="1">
                          <a:effectLst/>
                          <a:latin typeface="Arial Narrow" panose="020B0606020202030204" pitchFamily="34" charset="0"/>
                        </a:rPr>
                        <a:t>Phelononofa</a:t>
                      </a:r>
                      <a:endParaRPr lang="en-ZA" sz="2400" b="1" dirty="0">
                        <a:effectLst/>
                        <a:latin typeface="Arial Narrow" panose="020B0606020202030204" pitchFamily="34" charset="0"/>
                        <a:ea typeface="SimSun" panose="02010600030101010101" pitchFamily="2" charset="-122"/>
                      </a:endParaRPr>
                    </a:p>
                  </a:txBody>
                  <a:tcPr marL="0" marR="0" marT="0" marB="0"/>
                </a:tc>
                <a:extLst>
                  <a:ext uri="{0D108BD9-81ED-4DB2-BD59-A6C34878D82A}">
                    <a16:rowId xmlns:a16="http://schemas.microsoft.com/office/drawing/2014/main" xmlns="" val="10002"/>
                  </a:ext>
                </a:extLst>
              </a:tr>
              <a:tr h="593305">
                <a:tc>
                  <a:txBody>
                    <a:bodyPr/>
                    <a:lstStyle/>
                    <a:p>
                      <a:pPr algn="just">
                        <a:lnSpc>
                          <a:spcPct val="150000"/>
                        </a:lnSpc>
                        <a:spcAft>
                          <a:spcPts val="0"/>
                        </a:spcAft>
                      </a:pPr>
                      <a:r>
                        <a:rPr lang="en-ZA" sz="2400" b="1" baseline="-25000" dirty="0">
                          <a:effectLst/>
                          <a:latin typeface="Arial Narrow" panose="020B0606020202030204" pitchFamily="34" charset="0"/>
                        </a:rPr>
                        <a:t>Thabo Mofutsanyana</a:t>
                      </a:r>
                      <a:endParaRPr lang="en-ZA" sz="2400" b="1" dirty="0">
                        <a:effectLst/>
                        <a:latin typeface="Arial Narrow" panose="020B0606020202030204" pitchFamily="34" charset="0"/>
                        <a:ea typeface="SimSun" panose="02010600030101010101" pitchFamily="2" charset="-122"/>
                      </a:endParaRPr>
                    </a:p>
                  </a:txBody>
                  <a:tcPr marL="0" marR="0" marT="0" marB="0"/>
                </a:tc>
                <a:tc>
                  <a:txBody>
                    <a:bodyPr/>
                    <a:lstStyle/>
                    <a:p>
                      <a:pPr algn="just">
                        <a:lnSpc>
                          <a:spcPct val="150000"/>
                        </a:lnSpc>
                        <a:spcAft>
                          <a:spcPts val="0"/>
                        </a:spcAft>
                      </a:pPr>
                      <a:r>
                        <a:rPr lang="en-ZA" sz="2400" b="1" baseline="-25000" dirty="0" err="1">
                          <a:effectLst/>
                          <a:latin typeface="Arial Narrow" panose="020B0606020202030204" pitchFamily="34" charset="0"/>
                        </a:rPr>
                        <a:t>Qwa-Qwa</a:t>
                      </a:r>
                      <a:endParaRPr lang="en-ZA" sz="2400" b="1" dirty="0">
                        <a:effectLst/>
                        <a:latin typeface="Arial Narrow" panose="020B0606020202030204" pitchFamily="34" charset="0"/>
                        <a:ea typeface="SimSun" panose="02010600030101010101" pitchFamily="2" charset="-122"/>
                      </a:endParaRPr>
                    </a:p>
                  </a:txBody>
                  <a:tcPr marL="0" marR="0" marT="0" marB="0"/>
                </a:tc>
                <a:tc>
                  <a:txBody>
                    <a:bodyPr/>
                    <a:lstStyle/>
                    <a:p>
                      <a:pPr algn="just">
                        <a:lnSpc>
                          <a:spcPct val="150000"/>
                        </a:lnSpc>
                        <a:spcAft>
                          <a:spcPts val="0"/>
                        </a:spcAft>
                      </a:pPr>
                      <a:r>
                        <a:rPr lang="en-ZA" sz="2400" b="1" baseline="-25000" dirty="0" err="1">
                          <a:effectLst/>
                          <a:latin typeface="Arial Narrow" panose="020B0606020202030204" pitchFamily="34" charset="0"/>
                        </a:rPr>
                        <a:t>Thusanong</a:t>
                      </a:r>
                      <a:r>
                        <a:rPr lang="en-ZA" sz="2400" b="1" baseline="-25000" dirty="0">
                          <a:effectLst/>
                          <a:latin typeface="Arial Narrow" panose="020B0606020202030204" pitchFamily="34" charset="0"/>
                        </a:rPr>
                        <a:t> Advice Centre</a:t>
                      </a:r>
                      <a:endParaRPr lang="en-ZA" sz="2400" b="1" dirty="0">
                        <a:effectLst/>
                        <a:latin typeface="Arial Narrow" panose="020B0606020202030204" pitchFamily="34" charset="0"/>
                        <a:ea typeface="SimSun" panose="02010600030101010101" pitchFamily="2" charset="-122"/>
                      </a:endParaRPr>
                    </a:p>
                  </a:txBody>
                  <a:tcPr marL="0" marR="0" marT="0" marB="0"/>
                </a:tc>
                <a:extLst>
                  <a:ext uri="{0D108BD9-81ED-4DB2-BD59-A6C34878D82A}">
                    <a16:rowId xmlns:a16="http://schemas.microsoft.com/office/drawing/2014/main" xmlns="" val="10003"/>
                  </a:ext>
                </a:extLst>
              </a:tr>
              <a:tr h="593305">
                <a:tc>
                  <a:txBody>
                    <a:bodyPr/>
                    <a:lstStyle/>
                    <a:p>
                      <a:pPr algn="just">
                        <a:lnSpc>
                          <a:spcPct val="150000"/>
                        </a:lnSpc>
                        <a:spcAft>
                          <a:spcPts val="0"/>
                        </a:spcAft>
                      </a:pPr>
                      <a:r>
                        <a:rPr lang="en-ZA" sz="2400" b="1" baseline="-25000" dirty="0">
                          <a:effectLst/>
                          <a:latin typeface="Arial Narrow" panose="020B0606020202030204" pitchFamily="34" charset="0"/>
                        </a:rPr>
                        <a:t> </a:t>
                      </a:r>
                      <a:endParaRPr lang="en-ZA" sz="2400" b="1" dirty="0">
                        <a:effectLst/>
                        <a:latin typeface="Arial Narrow" panose="020B0606020202030204" pitchFamily="34" charset="0"/>
                        <a:ea typeface="SimSun" panose="02010600030101010101" pitchFamily="2" charset="-122"/>
                      </a:endParaRPr>
                    </a:p>
                  </a:txBody>
                  <a:tcPr marL="0" marR="0" marT="0" marB="0"/>
                </a:tc>
                <a:tc>
                  <a:txBody>
                    <a:bodyPr/>
                    <a:lstStyle/>
                    <a:p>
                      <a:pPr algn="just">
                        <a:lnSpc>
                          <a:spcPct val="150000"/>
                        </a:lnSpc>
                        <a:spcAft>
                          <a:spcPts val="0"/>
                        </a:spcAft>
                      </a:pPr>
                      <a:r>
                        <a:rPr lang="en-ZA" sz="2400" b="1" baseline="-25000" dirty="0">
                          <a:effectLst/>
                          <a:latin typeface="Arial Narrow" panose="020B0606020202030204" pitchFamily="34" charset="0"/>
                        </a:rPr>
                        <a:t>Bethlehem</a:t>
                      </a:r>
                      <a:endParaRPr lang="en-ZA" sz="2400" b="1" dirty="0">
                        <a:effectLst/>
                        <a:latin typeface="Arial Narrow" panose="020B0606020202030204" pitchFamily="34" charset="0"/>
                        <a:ea typeface="SimSun" panose="02010600030101010101" pitchFamily="2" charset="-122"/>
                      </a:endParaRPr>
                    </a:p>
                  </a:txBody>
                  <a:tcPr marL="0" marR="0" marT="0" marB="0"/>
                </a:tc>
                <a:tc>
                  <a:txBody>
                    <a:bodyPr/>
                    <a:lstStyle/>
                    <a:p>
                      <a:pPr algn="just">
                        <a:lnSpc>
                          <a:spcPct val="150000"/>
                        </a:lnSpc>
                        <a:spcAft>
                          <a:spcPts val="0"/>
                        </a:spcAft>
                      </a:pPr>
                      <a:r>
                        <a:rPr lang="en-ZA" sz="2400" b="1" baseline="-25000" dirty="0">
                          <a:effectLst/>
                          <a:latin typeface="Arial Narrow" panose="020B0606020202030204" pitchFamily="34" charset="0"/>
                        </a:rPr>
                        <a:t>Bethlehem Child Welfare</a:t>
                      </a:r>
                      <a:endParaRPr lang="en-ZA" sz="2400" b="1" dirty="0">
                        <a:effectLst/>
                        <a:latin typeface="Arial Narrow" panose="020B0606020202030204" pitchFamily="34" charset="0"/>
                        <a:ea typeface="SimSun" panose="02010600030101010101" pitchFamily="2" charset="-122"/>
                      </a:endParaRPr>
                    </a:p>
                  </a:txBody>
                  <a:tcPr marL="0" marR="0" marT="0" marB="0"/>
                </a:tc>
                <a:extLst>
                  <a:ext uri="{0D108BD9-81ED-4DB2-BD59-A6C34878D82A}">
                    <a16:rowId xmlns:a16="http://schemas.microsoft.com/office/drawing/2014/main" xmlns="" val="10004"/>
                  </a:ext>
                </a:extLst>
              </a:tr>
              <a:tr h="593305">
                <a:tc>
                  <a:txBody>
                    <a:bodyPr/>
                    <a:lstStyle/>
                    <a:p>
                      <a:pPr algn="just">
                        <a:lnSpc>
                          <a:spcPct val="150000"/>
                        </a:lnSpc>
                        <a:spcAft>
                          <a:spcPts val="0"/>
                        </a:spcAft>
                      </a:pPr>
                      <a:r>
                        <a:rPr lang="en-ZA" sz="2400" b="1" baseline="-25000" dirty="0">
                          <a:effectLst/>
                          <a:latin typeface="Arial Narrow" panose="020B0606020202030204" pitchFamily="34" charset="0"/>
                        </a:rPr>
                        <a:t>Mangaung</a:t>
                      </a:r>
                      <a:endParaRPr lang="en-ZA" sz="2400" b="1" dirty="0">
                        <a:effectLst/>
                        <a:latin typeface="Arial Narrow" panose="020B0606020202030204" pitchFamily="34" charset="0"/>
                        <a:ea typeface="SimSun" panose="02010600030101010101" pitchFamily="2" charset="-122"/>
                      </a:endParaRPr>
                    </a:p>
                  </a:txBody>
                  <a:tcPr marL="0" marR="0" marT="0" marB="0"/>
                </a:tc>
                <a:tc>
                  <a:txBody>
                    <a:bodyPr/>
                    <a:lstStyle/>
                    <a:p>
                      <a:pPr algn="just">
                        <a:lnSpc>
                          <a:spcPct val="150000"/>
                        </a:lnSpc>
                        <a:spcAft>
                          <a:spcPts val="0"/>
                        </a:spcAft>
                      </a:pPr>
                      <a:r>
                        <a:rPr lang="en-ZA" sz="2400" b="1" baseline="-25000">
                          <a:effectLst/>
                          <a:latin typeface="Arial Narrow" panose="020B0606020202030204" pitchFamily="34" charset="0"/>
                        </a:rPr>
                        <a:t>Wepener</a:t>
                      </a:r>
                      <a:endParaRPr lang="en-ZA" sz="2400" b="1">
                        <a:effectLst/>
                        <a:latin typeface="Arial Narrow" panose="020B0606020202030204" pitchFamily="34" charset="0"/>
                        <a:ea typeface="SimSun" panose="02010600030101010101" pitchFamily="2" charset="-122"/>
                      </a:endParaRPr>
                    </a:p>
                  </a:txBody>
                  <a:tcPr marL="0" marR="0" marT="0" marB="0"/>
                </a:tc>
                <a:tc>
                  <a:txBody>
                    <a:bodyPr/>
                    <a:lstStyle/>
                    <a:p>
                      <a:pPr algn="just">
                        <a:lnSpc>
                          <a:spcPct val="150000"/>
                        </a:lnSpc>
                        <a:spcAft>
                          <a:spcPts val="0"/>
                        </a:spcAft>
                      </a:pPr>
                      <a:r>
                        <a:rPr lang="en-ZA" sz="2400" b="1" baseline="-25000" dirty="0">
                          <a:effectLst/>
                          <a:latin typeface="Arial Narrow" panose="020B0606020202030204" pitchFamily="34" charset="0"/>
                        </a:rPr>
                        <a:t>Child Welfare</a:t>
                      </a:r>
                      <a:endParaRPr lang="en-ZA" sz="2400" b="1" dirty="0">
                        <a:effectLst/>
                        <a:latin typeface="Arial Narrow" panose="020B0606020202030204" pitchFamily="34" charset="0"/>
                        <a:ea typeface="SimSun" panose="02010600030101010101" pitchFamily="2" charset="-122"/>
                      </a:endParaRPr>
                    </a:p>
                  </a:txBody>
                  <a:tcPr marL="0" marR="0" marT="0" marB="0"/>
                </a:tc>
                <a:extLst>
                  <a:ext uri="{0D108BD9-81ED-4DB2-BD59-A6C34878D82A}">
                    <a16:rowId xmlns:a16="http://schemas.microsoft.com/office/drawing/2014/main" xmlns="" val="10005"/>
                  </a:ext>
                </a:extLst>
              </a:tr>
              <a:tr h="593305">
                <a:tc>
                  <a:txBody>
                    <a:bodyPr/>
                    <a:lstStyle/>
                    <a:p>
                      <a:pPr algn="just">
                        <a:lnSpc>
                          <a:spcPct val="150000"/>
                        </a:lnSpc>
                        <a:spcAft>
                          <a:spcPts val="0"/>
                        </a:spcAft>
                      </a:pPr>
                      <a:r>
                        <a:rPr lang="en-ZA" sz="2400" b="1" baseline="-25000" dirty="0">
                          <a:effectLst/>
                          <a:latin typeface="Arial Narrow" panose="020B0606020202030204" pitchFamily="34" charset="0"/>
                        </a:rPr>
                        <a:t> </a:t>
                      </a:r>
                      <a:endParaRPr lang="en-ZA" sz="2400" b="1" dirty="0">
                        <a:effectLst/>
                        <a:latin typeface="Arial Narrow" panose="020B0606020202030204" pitchFamily="34" charset="0"/>
                        <a:ea typeface="SimSun" panose="02010600030101010101" pitchFamily="2" charset="-122"/>
                      </a:endParaRPr>
                    </a:p>
                  </a:txBody>
                  <a:tcPr marL="0" marR="0" marT="0" marB="0"/>
                </a:tc>
                <a:tc>
                  <a:txBody>
                    <a:bodyPr/>
                    <a:lstStyle/>
                    <a:p>
                      <a:pPr algn="just">
                        <a:lnSpc>
                          <a:spcPct val="150000"/>
                        </a:lnSpc>
                        <a:spcAft>
                          <a:spcPts val="0"/>
                        </a:spcAft>
                      </a:pPr>
                      <a:r>
                        <a:rPr lang="en-ZA" sz="2400" b="1" baseline="-25000">
                          <a:effectLst/>
                          <a:latin typeface="Arial Narrow" panose="020B0606020202030204" pitchFamily="34" charset="0"/>
                        </a:rPr>
                        <a:t>Bloemfontein</a:t>
                      </a:r>
                      <a:endParaRPr lang="en-ZA" sz="2400" b="1">
                        <a:effectLst/>
                        <a:latin typeface="Arial Narrow" panose="020B0606020202030204" pitchFamily="34" charset="0"/>
                        <a:ea typeface="SimSun" panose="02010600030101010101" pitchFamily="2" charset="-122"/>
                      </a:endParaRPr>
                    </a:p>
                  </a:txBody>
                  <a:tcPr marL="0" marR="0" marT="0" marB="0"/>
                </a:tc>
                <a:tc>
                  <a:txBody>
                    <a:bodyPr/>
                    <a:lstStyle/>
                    <a:p>
                      <a:pPr algn="just">
                        <a:lnSpc>
                          <a:spcPct val="150000"/>
                        </a:lnSpc>
                        <a:spcAft>
                          <a:spcPts val="0"/>
                        </a:spcAft>
                      </a:pPr>
                      <a:r>
                        <a:rPr lang="en-ZA" sz="2400" b="1" baseline="-25000" dirty="0" err="1">
                          <a:effectLst/>
                          <a:latin typeface="Arial Narrow" panose="020B0606020202030204" pitchFamily="34" charset="0"/>
                        </a:rPr>
                        <a:t>Reahola</a:t>
                      </a:r>
                      <a:r>
                        <a:rPr lang="en-ZA" sz="2400" b="1" baseline="-25000" dirty="0">
                          <a:effectLst/>
                          <a:latin typeface="Arial Narrow" panose="020B0606020202030204" pitchFamily="34" charset="0"/>
                        </a:rPr>
                        <a:t> Safe House</a:t>
                      </a:r>
                      <a:endParaRPr lang="en-ZA" sz="2400" b="1" dirty="0">
                        <a:effectLst/>
                        <a:latin typeface="Arial Narrow" panose="020B0606020202030204" pitchFamily="34" charset="0"/>
                        <a:ea typeface="SimSun" panose="02010600030101010101" pitchFamily="2" charset="-122"/>
                      </a:endParaRPr>
                    </a:p>
                  </a:txBody>
                  <a:tcPr marL="0" marR="0" marT="0" marB="0"/>
                </a:tc>
                <a:extLst>
                  <a:ext uri="{0D108BD9-81ED-4DB2-BD59-A6C34878D82A}">
                    <a16:rowId xmlns:a16="http://schemas.microsoft.com/office/drawing/2014/main" xmlns="" val="10006"/>
                  </a:ext>
                </a:extLst>
              </a:tr>
              <a:tr h="593305">
                <a:tc>
                  <a:txBody>
                    <a:bodyPr/>
                    <a:lstStyle/>
                    <a:p>
                      <a:pPr algn="just">
                        <a:lnSpc>
                          <a:spcPct val="150000"/>
                        </a:lnSpc>
                        <a:spcAft>
                          <a:spcPts val="0"/>
                        </a:spcAft>
                      </a:pPr>
                      <a:r>
                        <a:rPr lang="en-ZA" sz="2400" b="1" baseline="-25000" dirty="0">
                          <a:effectLst/>
                          <a:latin typeface="Arial Narrow" panose="020B0606020202030204" pitchFamily="34" charset="0"/>
                        </a:rPr>
                        <a:t>Fezile Dabi</a:t>
                      </a:r>
                      <a:endParaRPr lang="en-ZA" sz="2400" b="1" dirty="0">
                        <a:effectLst/>
                        <a:latin typeface="Arial Narrow" panose="020B0606020202030204" pitchFamily="34" charset="0"/>
                        <a:ea typeface="SimSun" panose="02010600030101010101" pitchFamily="2" charset="-122"/>
                      </a:endParaRPr>
                    </a:p>
                  </a:txBody>
                  <a:tcPr marL="0" marR="0" marT="0" marB="0"/>
                </a:tc>
                <a:tc>
                  <a:txBody>
                    <a:bodyPr/>
                    <a:lstStyle/>
                    <a:p>
                      <a:pPr algn="just">
                        <a:lnSpc>
                          <a:spcPct val="150000"/>
                        </a:lnSpc>
                        <a:spcAft>
                          <a:spcPts val="0"/>
                        </a:spcAft>
                      </a:pPr>
                      <a:r>
                        <a:rPr lang="en-ZA" sz="2400" b="1" baseline="-25000">
                          <a:effectLst/>
                          <a:latin typeface="Arial Narrow" panose="020B0606020202030204" pitchFamily="34" charset="0"/>
                        </a:rPr>
                        <a:t>Parys</a:t>
                      </a:r>
                      <a:endParaRPr lang="en-ZA" sz="2400" b="1">
                        <a:effectLst/>
                        <a:latin typeface="Arial Narrow" panose="020B0606020202030204" pitchFamily="34" charset="0"/>
                        <a:ea typeface="SimSun" panose="02010600030101010101" pitchFamily="2" charset="-122"/>
                      </a:endParaRPr>
                    </a:p>
                  </a:txBody>
                  <a:tcPr marL="0" marR="0" marT="0" marB="0"/>
                </a:tc>
                <a:tc>
                  <a:txBody>
                    <a:bodyPr/>
                    <a:lstStyle/>
                    <a:p>
                      <a:pPr algn="just">
                        <a:lnSpc>
                          <a:spcPct val="150000"/>
                        </a:lnSpc>
                        <a:spcAft>
                          <a:spcPts val="0"/>
                        </a:spcAft>
                      </a:pPr>
                      <a:r>
                        <a:rPr lang="en-ZA" sz="2400" b="1" baseline="-25000" dirty="0" err="1">
                          <a:effectLst/>
                          <a:latin typeface="Arial Narrow" panose="020B0606020202030204" pitchFamily="34" charset="0"/>
                        </a:rPr>
                        <a:t>Tumahole</a:t>
                      </a:r>
                      <a:r>
                        <a:rPr lang="en-ZA" sz="2400" b="1" baseline="-25000" dirty="0">
                          <a:effectLst/>
                          <a:latin typeface="Arial Narrow" panose="020B0606020202030204" pitchFamily="34" charset="0"/>
                        </a:rPr>
                        <a:t> </a:t>
                      </a:r>
                      <a:endParaRPr lang="en-ZA" sz="2400" b="1" dirty="0">
                        <a:effectLst/>
                        <a:latin typeface="Arial Narrow" panose="020B0606020202030204" pitchFamily="34" charset="0"/>
                        <a:ea typeface="SimSun" panose="02010600030101010101" pitchFamily="2" charset="-122"/>
                      </a:endParaRPr>
                    </a:p>
                  </a:txBody>
                  <a:tcPr marL="0" marR="0" marT="0" marB="0"/>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xmlns="" val="20937210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70114" y="5870763"/>
            <a:ext cx="4572000" cy="276999"/>
          </a:xfrm>
          <a:prstGeom prst="rect">
            <a:avLst/>
          </a:prstGeom>
        </p:spPr>
        <p:txBody>
          <a:bodyPr>
            <a:spAutoFit/>
          </a:bodyPr>
          <a:lstStyle/>
          <a:p>
            <a:r>
              <a:rPr lang="en-US" sz="1200" dirty="0">
                <a:solidFill>
                  <a:prstClr val="black">
                    <a:tint val="75000"/>
                  </a:prstClr>
                </a:solidFill>
              </a:rPr>
              <a:t>Leading Free State Province towards Service Excellence</a:t>
            </a:r>
          </a:p>
        </p:txBody>
      </p:sp>
      <p:sp>
        <p:nvSpPr>
          <p:cNvPr id="5" name="TextBox 4"/>
          <p:cNvSpPr txBox="1"/>
          <p:nvPr/>
        </p:nvSpPr>
        <p:spPr>
          <a:xfrm>
            <a:off x="1030778" y="266007"/>
            <a:ext cx="6945284" cy="523220"/>
          </a:xfrm>
          <a:prstGeom prst="rect">
            <a:avLst/>
          </a:prstGeom>
          <a:noFill/>
        </p:spPr>
        <p:txBody>
          <a:bodyPr wrap="square" rtlCol="0">
            <a:spAutoFit/>
          </a:bodyPr>
          <a:lstStyle/>
          <a:p>
            <a:pPr algn="ctr"/>
            <a:r>
              <a:rPr lang="en-GB" sz="2800" b="1" dirty="0">
                <a:solidFill>
                  <a:schemeClr val="bg1"/>
                </a:solidFill>
                <a:latin typeface="Arial" panose="020B0604020202020204" pitchFamily="34" charset="0"/>
                <a:cs typeface="Arial" panose="020B0604020202020204" pitchFamily="34" charset="0"/>
              </a:rPr>
              <a:t>Coordinated Structures Established</a:t>
            </a:r>
            <a:endParaRPr lang="en-ZA" sz="2800" b="1" dirty="0">
              <a:solidFill>
                <a:schemeClr val="bg1"/>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xmlns="" id="{F7BEA177-8B87-5645-8447-FB66472A5152}"/>
              </a:ext>
            </a:extLst>
          </p:cNvPr>
          <p:cNvSpPr>
            <a:spLocks noGrp="1"/>
          </p:cNvSpPr>
          <p:nvPr>
            <p:ph type="ctrTitle"/>
          </p:nvPr>
        </p:nvSpPr>
        <p:spPr>
          <a:xfrm>
            <a:off x="0" y="2"/>
            <a:ext cx="9120128" cy="789225"/>
          </a:xfrm>
          <a:solidFill>
            <a:srgbClr val="CC9B00"/>
          </a:solidFill>
        </p:spPr>
        <p:txBody>
          <a:bodyPr>
            <a:normAutofit fontScale="90000"/>
          </a:bodyPr>
          <a:lstStyle/>
          <a:p>
            <a:pPr lvl="0"/>
            <a:r>
              <a:rPr lang="en-GB" sz="3100" b="1" dirty="0">
                <a:latin typeface="Arial" panose="020B0604020202020204" pitchFamily="34" charset="0"/>
                <a:cs typeface="Arial" panose="020B0604020202020204" pitchFamily="34" charset="0"/>
              </a:rPr>
              <a:t/>
            </a:r>
            <a:br>
              <a:rPr lang="en-GB" sz="3100" b="1" dirty="0">
                <a:latin typeface="Arial" panose="020B0604020202020204" pitchFamily="34" charset="0"/>
                <a:cs typeface="Arial" panose="020B0604020202020204" pitchFamily="34" charset="0"/>
              </a:rPr>
            </a:br>
            <a:r>
              <a:rPr lang="en-GB" sz="3100" b="1" dirty="0">
                <a:latin typeface="Arial" panose="020B0604020202020204" pitchFamily="34" charset="0"/>
                <a:cs typeface="Arial" panose="020B0604020202020204" pitchFamily="34" charset="0"/>
              </a:rPr>
              <a:t/>
            </a:r>
            <a:br>
              <a:rPr lang="en-GB" sz="3100" b="1" dirty="0">
                <a:latin typeface="Arial" panose="020B0604020202020204" pitchFamily="34" charset="0"/>
                <a:cs typeface="Arial" panose="020B0604020202020204" pitchFamily="34" charset="0"/>
              </a:rPr>
            </a:br>
            <a:r>
              <a:rPr lang="en-GB" sz="3100" b="1" dirty="0">
                <a:solidFill>
                  <a:schemeClr val="bg1"/>
                </a:solidFill>
                <a:latin typeface="Arial" panose="020B0604020202020204" pitchFamily="34" charset="0"/>
                <a:cs typeface="Arial" panose="020B0604020202020204" pitchFamily="34" charset="0"/>
              </a:rPr>
              <a:t>Summary of Gender Based Violence </a:t>
            </a:r>
            <a:r>
              <a:rPr lang="en-US" b="1" dirty="0">
                <a:solidFill>
                  <a:schemeClr val="bg1"/>
                </a:solidFill>
                <a:latin typeface="Arial" panose="020B0604020202020204" pitchFamily="34" charset="0"/>
                <a:cs typeface="Arial" panose="020B0604020202020204" pitchFamily="34" charset="0"/>
              </a:rPr>
              <a:t/>
            </a:r>
            <a:br>
              <a:rPr lang="en-US" b="1" dirty="0">
                <a:solidFill>
                  <a:schemeClr val="bg1"/>
                </a:solidFill>
                <a:latin typeface="Arial" panose="020B0604020202020204" pitchFamily="34" charset="0"/>
                <a:cs typeface="Arial" panose="020B0604020202020204" pitchFamily="34" charset="0"/>
              </a:rPr>
            </a:br>
            <a:r>
              <a:rPr lang="en-GB" dirty="0"/>
              <a:t> </a:t>
            </a:r>
            <a:r>
              <a:rPr lang="en-US" dirty="0"/>
              <a:t/>
            </a:r>
            <a:br>
              <a:rPr lang="en-US" dirty="0"/>
            </a:br>
            <a:endParaRPr lang="en-US" sz="3200" b="1"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2CCBF5AD-2BE1-1A4E-93E3-D33970FD8774}"/>
              </a:ext>
            </a:extLst>
          </p:cNvPr>
          <p:cNvSpPr txBox="1"/>
          <p:nvPr/>
        </p:nvSpPr>
        <p:spPr>
          <a:xfrm>
            <a:off x="154983" y="1079900"/>
            <a:ext cx="8818802" cy="2985433"/>
          </a:xfrm>
          <a:prstGeom prst="rect">
            <a:avLst/>
          </a:prstGeom>
          <a:noFill/>
        </p:spPr>
        <p:txBody>
          <a:bodyPr wrap="square" rtlCol="0">
            <a:spAutoFit/>
          </a:bodyPr>
          <a:lstStyle/>
          <a:p>
            <a:pPr lvl="0" algn="just"/>
            <a:endParaRPr lang="en-GB" sz="2400" b="1" dirty="0">
              <a:latin typeface="Arial" panose="020B0604020202020204" pitchFamily="34" charset="0"/>
              <a:cs typeface="Arial" panose="020B0604020202020204" pitchFamily="34" charset="0"/>
            </a:endParaRPr>
          </a:p>
          <a:p>
            <a:pPr algn="just"/>
            <a:endParaRPr lang="en-US" sz="2400" b="1" dirty="0">
              <a:latin typeface="Arial" panose="020B0604020202020204" pitchFamily="34" charset="0"/>
              <a:cs typeface="Arial" panose="020B0604020202020204" pitchFamily="34" charset="0"/>
            </a:endParaRPr>
          </a:p>
          <a:p>
            <a:pPr lvl="0" algn="just"/>
            <a:endParaRPr lang="en-GB" sz="2400" b="1" dirty="0">
              <a:latin typeface="Arial" panose="020B0604020202020204" pitchFamily="34" charset="0"/>
              <a:cs typeface="Arial" panose="020B0604020202020204" pitchFamily="34" charset="0"/>
            </a:endParaRPr>
          </a:p>
          <a:p>
            <a:pPr lvl="0" algn="just"/>
            <a:endParaRPr lang="en-GB" sz="2400" b="1" dirty="0">
              <a:latin typeface="Arial" panose="020B0604020202020204" pitchFamily="34" charset="0"/>
              <a:cs typeface="Arial" panose="020B0604020202020204" pitchFamily="34" charset="0"/>
            </a:endParaRPr>
          </a:p>
          <a:p>
            <a:pPr algn="just"/>
            <a:endParaRPr lang="en-GB" sz="2800" b="1" dirty="0">
              <a:latin typeface="Arial" panose="020B0604020202020204" pitchFamily="34" charset="0"/>
              <a:cs typeface="Arial" panose="020B0604020202020204" pitchFamily="34" charset="0"/>
            </a:endParaRPr>
          </a:p>
          <a:p>
            <a:pPr algn="just"/>
            <a:endParaRPr lang="en-US" sz="2800" b="1" dirty="0">
              <a:latin typeface="Arial" panose="020B0604020202020204" pitchFamily="34" charset="0"/>
              <a:cs typeface="Arial" panose="020B0604020202020204" pitchFamily="34" charset="0"/>
            </a:endParaRPr>
          </a:p>
          <a:p>
            <a:pPr lvl="0" algn="just"/>
            <a:endParaRPr lang="en-US" sz="3600" b="1" dirty="0">
              <a:latin typeface="Arial" panose="020B0604020202020204" pitchFamily="34" charset="0"/>
              <a:cs typeface="Arial" panose="020B0604020202020204" pitchFamily="34" charset="0"/>
            </a:endParaRPr>
          </a:p>
        </p:txBody>
      </p:sp>
      <p:graphicFrame>
        <p:nvGraphicFramePr>
          <p:cNvPr id="9" name="Content Placeholder 1">
            <a:extLst>
              <a:ext uri="{FF2B5EF4-FFF2-40B4-BE49-F238E27FC236}">
                <a16:creationId xmlns:a16="http://schemas.microsoft.com/office/drawing/2014/main" xmlns="" id="{1F36D761-F716-864C-A3BD-18F1BB41CADB}"/>
              </a:ext>
            </a:extLst>
          </p:cNvPr>
          <p:cNvGraphicFramePr>
            <a:graphicFrameLocks/>
          </p:cNvGraphicFramePr>
          <p:nvPr>
            <p:extLst>
              <p:ext uri="{D42A27DB-BD31-4B8C-83A1-F6EECF244321}">
                <p14:modId xmlns:p14="http://schemas.microsoft.com/office/powerpoint/2010/main" xmlns="" val="2757522266"/>
              </p:ext>
            </p:extLst>
          </p:nvPr>
        </p:nvGraphicFramePr>
        <p:xfrm>
          <a:off x="23873" y="789226"/>
          <a:ext cx="9096255" cy="5302128"/>
        </p:xfrm>
        <a:graphic>
          <a:graphicData uri="http://schemas.openxmlformats.org/drawingml/2006/table">
            <a:tbl>
              <a:tblPr firstRow="1" bandRow="1">
                <a:tableStyleId>{5C22544A-7EE6-4342-B048-85BDC9FD1C3A}</a:tableStyleId>
              </a:tblPr>
              <a:tblGrid>
                <a:gridCol w="3032085">
                  <a:extLst>
                    <a:ext uri="{9D8B030D-6E8A-4147-A177-3AD203B41FA5}">
                      <a16:colId xmlns:a16="http://schemas.microsoft.com/office/drawing/2014/main" xmlns="" val="20000"/>
                    </a:ext>
                  </a:extLst>
                </a:gridCol>
                <a:gridCol w="3032085">
                  <a:extLst>
                    <a:ext uri="{9D8B030D-6E8A-4147-A177-3AD203B41FA5}">
                      <a16:colId xmlns:a16="http://schemas.microsoft.com/office/drawing/2014/main" xmlns="" val="20001"/>
                    </a:ext>
                  </a:extLst>
                </a:gridCol>
                <a:gridCol w="3032085">
                  <a:extLst>
                    <a:ext uri="{9D8B030D-6E8A-4147-A177-3AD203B41FA5}">
                      <a16:colId xmlns:a16="http://schemas.microsoft.com/office/drawing/2014/main" xmlns="" val="20002"/>
                    </a:ext>
                  </a:extLst>
                </a:gridCol>
              </a:tblGrid>
              <a:tr h="586927">
                <a:tc>
                  <a:txBody>
                    <a:bodyPr/>
                    <a:lstStyle/>
                    <a:p>
                      <a:r>
                        <a:rPr lang="en-ZA" dirty="0"/>
                        <a:t>PERIOD</a:t>
                      </a:r>
                    </a:p>
                  </a:txBody>
                  <a:tcPr/>
                </a:tc>
                <a:tc>
                  <a:txBody>
                    <a:bodyPr/>
                    <a:lstStyle/>
                    <a:p>
                      <a:r>
                        <a:rPr lang="en-ZA" dirty="0"/>
                        <a:t>NO.</a:t>
                      </a:r>
                      <a:r>
                        <a:rPr lang="en-ZA" baseline="0" dirty="0"/>
                        <a:t> OF PLACEMENTS</a:t>
                      </a:r>
                      <a:endParaRPr lang="en-ZA" dirty="0"/>
                    </a:p>
                  </a:txBody>
                  <a:tcPr/>
                </a:tc>
                <a:tc>
                  <a:txBody>
                    <a:bodyPr/>
                    <a:lstStyle/>
                    <a:p>
                      <a:r>
                        <a:rPr lang="en-ZA" dirty="0"/>
                        <a:t>COMMENT</a:t>
                      </a:r>
                    </a:p>
                  </a:txBody>
                  <a:tcPr/>
                </a:tc>
                <a:extLst>
                  <a:ext uri="{0D108BD9-81ED-4DB2-BD59-A6C34878D82A}">
                    <a16:rowId xmlns:a16="http://schemas.microsoft.com/office/drawing/2014/main" xmlns="" val="10000"/>
                  </a:ext>
                </a:extLst>
              </a:tr>
              <a:tr h="1027121">
                <a:tc>
                  <a:txBody>
                    <a:bodyPr/>
                    <a:lstStyle/>
                    <a:p>
                      <a:r>
                        <a:rPr lang="en-ZA" sz="1600" dirty="0">
                          <a:latin typeface="+mn-lt"/>
                        </a:rPr>
                        <a:t>APRIL/MAY/JUNE ( Shelter</a:t>
                      </a:r>
                      <a:r>
                        <a:rPr lang="en-ZA" sz="1600" baseline="0" dirty="0">
                          <a:latin typeface="+mn-lt"/>
                        </a:rPr>
                        <a:t> services)</a:t>
                      </a:r>
                      <a:endParaRPr lang="en-ZA" sz="1600" dirty="0">
                        <a:latin typeface="+mn-lt"/>
                      </a:endParaRPr>
                    </a:p>
                  </a:txBody>
                  <a:tcPr/>
                </a:tc>
                <a:tc>
                  <a:txBody>
                    <a:bodyPr/>
                    <a:lstStyle/>
                    <a:p>
                      <a:pPr algn="ctr"/>
                      <a:r>
                        <a:rPr lang="en-ZA" sz="1600" b="1" dirty="0">
                          <a:latin typeface="+mn-lt"/>
                        </a:rPr>
                        <a:t>60</a:t>
                      </a:r>
                    </a:p>
                  </a:txBody>
                  <a:tcPr/>
                </a:tc>
                <a:tc>
                  <a:txBody>
                    <a:bodyPr/>
                    <a:lstStyle/>
                    <a:p>
                      <a:pPr algn="just"/>
                      <a:r>
                        <a:rPr lang="en-ZA" sz="1600" dirty="0">
                          <a:latin typeface="+mn-lt"/>
                        </a:rPr>
                        <a:t>During</a:t>
                      </a:r>
                      <a:r>
                        <a:rPr lang="en-ZA" sz="1600" baseline="0" dirty="0">
                          <a:latin typeface="+mn-lt"/>
                        </a:rPr>
                        <a:t> level 4&amp;5 services were restricted and  therefore clients were attended to in shelters.</a:t>
                      </a:r>
                      <a:endParaRPr lang="en-ZA" sz="1600" dirty="0">
                        <a:latin typeface="+mn-lt"/>
                      </a:endParaRPr>
                    </a:p>
                  </a:txBody>
                  <a:tcPr/>
                </a:tc>
                <a:extLst>
                  <a:ext uri="{0D108BD9-81ED-4DB2-BD59-A6C34878D82A}">
                    <a16:rowId xmlns:a16="http://schemas.microsoft.com/office/drawing/2014/main" xmlns="" val="10001"/>
                  </a:ext>
                </a:extLst>
              </a:tr>
              <a:tr h="733657">
                <a:tc>
                  <a:txBody>
                    <a:bodyPr/>
                    <a:lstStyle/>
                    <a:p>
                      <a:r>
                        <a:rPr lang="en-ZA" sz="1600" dirty="0">
                          <a:latin typeface="+mn-lt"/>
                        </a:rPr>
                        <a:t>JULY-AUGUST</a:t>
                      </a:r>
                      <a:r>
                        <a:rPr lang="en-ZA" sz="1600" baseline="0" dirty="0">
                          <a:latin typeface="+mn-lt"/>
                        </a:rPr>
                        <a:t> to date( Shelter services)</a:t>
                      </a:r>
                      <a:endParaRPr lang="en-ZA" sz="1600" dirty="0">
                        <a:latin typeface="+mn-lt"/>
                      </a:endParaRPr>
                    </a:p>
                  </a:txBody>
                  <a:tcPr/>
                </a:tc>
                <a:tc>
                  <a:txBody>
                    <a:bodyPr/>
                    <a:lstStyle/>
                    <a:p>
                      <a:pPr algn="ctr"/>
                      <a:r>
                        <a:rPr lang="en-ZA" sz="1600" b="1" dirty="0">
                          <a:latin typeface="+mn-lt"/>
                        </a:rPr>
                        <a:t>45 </a:t>
                      </a:r>
                    </a:p>
                  </a:txBody>
                  <a:tcPr/>
                </a:tc>
                <a:tc>
                  <a:txBody>
                    <a:bodyPr/>
                    <a:lstStyle/>
                    <a:p>
                      <a:pPr algn="just"/>
                      <a:r>
                        <a:rPr lang="en-ZA" sz="1600" dirty="0">
                          <a:latin typeface="+mn-lt"/>
                        </a:rPr>
                        <a:t>Most</a:t>
                      </a:r>
                      <a:r>
                        <a:rPr lang="en-ZA" sz="1600" baseline="0" dirty="0">
                          <a:latin typeface="+mn-lt"/>
                        </a:rPr>
                        <a:t> cases</a:t>
                      </a:r>
                      <a:r>
                        <a:rPr lang="en-ZA" sz="1600" dirty="0">
                          <a:latin typeface="+mn-lt"/>
                        </a:rPr>
                        <a:t> placed</a:t>
                      </a:r>
                      <a:r>
                        <a:rPr lang="en-ZA" sz="1600" baseline="0" dirty="0">
                          <a:latin typeface="+mn-lt"/>
                        </a:rPr>
                        <a:t> were</a:t>
                      </a:r>
                      <a:r>
                        <a:rPr lang="en-ZA" sz="1600" dirty="0">
                          <a:latin typeface="+mn-lt"/>
                        </a:rPr>
                        <a:t> of domestic violence and sexual offenses.</a:t>
                      </a:r>
                    </a:p>
                  </a:txBody>
                  <a:tcPr/>
                </a:tc>
                <a:extLst>
                  <a:ext uri="{0D108BD9-81ED-4DB2-BD59-A6C34878D82A}">
                    <a16:rowId xmlns:a16="http://schemas.microsoft.com/office/drawing/2014/main" xmlns="" val="10002"/>
                  </a:ext>
                </a:extLst>
              </a:tr>
              <a:tr h="1614047">
                <a:tc>
                  <a:txBody>
                    <a:bodyPr/>
                    <a:lstStyle/>
                    <a:p>
                      <a:r>
                        <a:rPr lang="en-ZA" sz="1600" dirty="0">
                          <a:latin typeface="+mn-lt"/>
                        </a:rPr>
                        <a:t>JULY: Counselling services.</a:t>
                      </a:r>
                    </a:p>
                  </a:txBody>
                  <a:tcPr/>
                </a:tc>
                <a:tc>
                  <a:txBody>
                    <a:bodyPr/>
                    <a:lstStyle/>
                    <a:p>
                      <a:pPr algn="ctr"/>
                      <a:r>
                        <a:rPr lang="en-ZA" sz="1600" b="1" dirty="0">
                          <a:latin typeface="+mn-lt"/>
                        </a:rPr>
                        <a:t>269</a:t>
                      </a:r>
                    </a:p>
                  </a:txBody>
                  <a:tcPr/>
                </a:tc>
                <a:tc>
                  <a:txBody>
                    <a:bodyPr/>
                    <a:lstStyle/>
                    <a:p>
                      <a:pPr algn="just"/>
                      <a:r>
                        <a:rPr lang="en-ZA" sz="1600" dirty="0">
                          <a:latin typeface="+mn-lt"/>
                        </a:rPr>
                        <a:t>Psychosocial support</a:t>
                      </a:r>
                      <a:r>
                        <a:rPr lang="en-ZA" sz="1600" baseline="0" dirty="0">
                          <a:latin typeface="+mn-lt"/>
                        </a:rPr>
                        <a:t> services</a:t>
                      </a:r>
                      <a:r>
                        <a:rPr lang="en-ZA" sz="1600" dirty="0">
                          <a:latin typeface="+mn-lt"/>
                        </a:rPr>
                        <a:t> rendered by social workers in victim</a:t>
                      </a:r>
                      <a:r>
                        <a:rPr lang="en-ZA" sz="1600" baseline="0" dirty="0">
                          <a:latin typeface="+mn-lt"/>
                        </a:rPr>
                        <a:t> support centres  with all types of cases reported. Most cases during level 3 were on  protection orders including family mediation services.</a:t>
                      </a:r>
                      <a:endParaRPr lang="en-ZA" sz="1600" dirty="0">
                        <a:latin typeface="+mn-lt"/>
                      </a:endParaRPr>
                    </a:p>
                  </a:txBody>
                  <a:tcPr/>
                </a:tc>
                <a:extLst>
                  <a:ext uri="{0D108BD9-81ED-4DB2-BD59-A6C34878D82A}">
                    <a16:rowId xmlns:a16="http://schemas.microsoft.com/office/drawing/2014/main" xmlns="" val="10003"/>
                  </a:ext>
                </a:extLst>
              </a:tr>
              <a:tr h="1027121">
                <a:tc>
                  <a:txBody>
                    <a:bodyPr/>
                    <a:lstStyle/>
                    <a:p>
                      <a:r>
                        <a:rPr lang="en-ZA" sz="1600" dirty="0">
                          <a:latin typeface="+mn-lt"/>
                        </a:rPr>
                        <a:t>August: Counselling services.</a:t>
                      </a:r>
                    </a:p>
                  </a:txBody>
                  <a:tcPr/>
                </a:tc>
                <a:tc>
                  <a:txBody>
                    <a:bodyPr/>
                    <a:lstStyle/>
                    <a:p>
                      <a:pPr algn="ctr"/>
                      <a:r>
                        <a:rPr lang="en-ZA" sz="1600" b="1" dirty="0">
                          <a:latin typeface="+mn-lt"/>
                        </a:rPr>
                        <a:t>102</a:t>
                      </a:r>
                    </a:p>
                  </a:txBody>
                  <a:tcPr/>
                </a:tc>
                <a:tc>
                  <a:txBody>
                    <a:bodyPr/>
                    <a:lstStyle/>
                    <a:p>
                      <a:pPr algn="just"/>
                      <a:r>
                        <a:rPr lang="en-ZA" sz="1600" dirty="0">
                          <a:latin typeface="+mn-lt"/>
                        </a:rPr>
                        <a:t>Reporting</a:t>
                      </a:r>
                      <a:r>
                        <a:rPr lang="en-ZA" sz="1600" baseline="0" dirty="0">
                          <a:latin typeface="+mn-lt"/>
                        </a:rPr>
                        <a:t> in this month is affected by closing of offices as a result of a high rate of </a:t>
                      </a:r>
                      <a:r>
                        <a:rPr lang="en-ZA" sz="1600" baseline="0" dirty="0" err="1">
                          <a:latin typeface="+mn-lt"/>
                        </a:rPr>
                        <a:t>covid</a:t>
                      </a:r>
                      <a:r>
                        <a:rPr lang="en-ZA" sz="1600" baseline="0" dirty="0">
                          <a:latin typeface="+mn-lt"/>
                        </a:rPr>
                        <a:t> -19 reported cases in the Department.</a:t>
                      </a:r>
                      <a:endParaRPr lang="en-ZA" sz="1600" dirty="0">
                        <a:latin typeface="+mn-lt"/>
                      </a:endParaRPr>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25844637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30778" y="266007"/>
            <a:ext cx="6945284" cy="523220"/>
          </a:xfrm>
          <a:prstGeom prst="rect">
            <a:avLst/>
          </a:prstGeom>
          <a:noFill/>
        </p:spPr>
        <p:txBody>
          <a:bodyPr wrap="square" rtlCol="0">
            <a:spAutoFit/>
          </a:bodyPr>
          <a:lstStyle/>
          <a:p>
            <a:pPr algn="ctr"/>
            <a:r>
              <a:rPr lang="en-GB" sz="2800" b="1" dirty="0">
                <a:solidFill>
                  <a:schemeClr val="bg1"/>
                </a:solidFill>
                <a:latin typeface="Arial" panose="020B0604020202020204" pitchFamily="34" charset="0"/>
                <a:cs typeface="Arial" panose="020B0604020202020204" pitchFamily="34" charset="0"/>
              </a:rPr>
              <a:t>Coordinated Structures Established</a:t>
            </a:r>
            <a:endParaRPr lang="en-ZA" sz="2800" b="1" dirty="0">
              <a:solidFill>
                <a:schemeClr val="bg1"/>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xmlns="" id="{F7BEA177-8B87-5645-8447-FB66472A5152}"/>
              </a:ext>
            </a:extLst>
          </p:cNvPr>
          <p:cNvSpPr>
            <a:spLocks noGrp="1"/>
          </p:cNvSpPr>
          <p:nvPr>
            <p:ph type="ctrTitle"/>
          </p:nvPr>
        </p:nvSpPr>
        <p:spPr>
          <a:xfrm>
            <a:off x="0" y="2"/>
            <a:ext cx="9144000" cy="897584"/>
          </a:xfrm>
          <a:solidFill>
            <a:srgbClr val="CC9B00"/>
          </a:solidFill>
        </p:spPr>
        <p:txBody>
          <a:bodyPr>
            <a:normAutofit fontScale="90000"/>
          </a:bodyPr>
          <a:lstStyle/>
          <a:p>
            <a:pPr lvl="0"/>
            <a:r>
              <a:rPr lang="en-GB" sz="3100" b="1" dirty="0">
                <a:latin typeface="Arial" panose="020B0604020202020204" pitchFamily="34" charset="0"/>
                <a:cs typeface="Arial" panose="020B0604020202020204" pitchFamily="34" charset="0"/>
              </a:rPr>
              <a:t/>
            </a:r>
            <a:br>
              <a:rPr lang="en-GB" sz="3100" b="1" dirty="0">
                <a:latin typeface="Arial" panose="020B0604020202020204" pitchFamily="34" charset="0"/>
                <a:cs typeface="Arial" panose="020B0604020202020204" pitchFamily="34" charset="0"/>
              </a:rPr>
            </a:br>
            <a:r>
              <a:rPr lang="en-GB" sz="3100" b="1" dirty="0">
                <a:latin typeface="Arial" panose="020B0604020202020204" pitchFamily="34" charset="0"/>
                <a:cs typeface="Arial" panose="020B0604020202020204" pitchFamily="34" charset="0"/>
              </a:rPr>
              <a:t/>
            </a:r>
            <a:br>
              <a:rPr lang="en-GB" sz="3100" b="1" dirty="0">
                <a:latin typeface="Arial" panose="020B0604020202020204" pitchFamily="34" charset="0"/>
                <a:cs typeface="Arial" panose="020B0604020202020204" pitchFamily="34" charset="0"/>
              </a:rPr>
            </a:br>
            <a:r>
              <a:rPr lang="en-GB" sz="3100" b="1" dirty="0">
                <a:latin typeface="Arial" panose="020B0604020202020204" pitchFamily="34" charset="0"/>
                <a:cs typeface="Arial" panose="020B0604020202020204" pitchFamily="34" charset="0"/>
              </a:rPr>
              <a:t/>
            </a:r>
            <a:br>
              <a:rPr lang="en-GB" sz="3100" b="1" dirty="0">
                <a:latin typeface="Arial" panose="020B0604020202020204" pitchFamily="34" charset="0"/>
                <a:cs typeface="Arial" panose="020B0604020202020204" pitchFamily="34" charset="0"/>
              </a:rPr>
            </a:br>
            <a:r>
              <a:rPr lang="en-US" sz="2700" b="1" dirty="0">
                <a:solidFill>
                  <a:schemeClr val="bg1"/>
                </a:solidFill>
              </a:rPr>
              <a:t>INTERVENTION OF TRADITIONAL LEADERSHIP ON COVID-19 PANDEMIC </a:t>
            </a:r>
            <a:r>
              <a:rPr lang="en-US" b="1" dirty="0">
                <a:solidFill>
                  <a:schemeClr val="bg1"/>
                </a:solidFill>
                <a:latin typeface="Arial" panose="020B0604020202020204" pitchFamily="34" charset="0"/>
                <a:cs typeface="Arial" panose="020B0604020202020204" pitchFamily="34" charset="0"/>
              </a:rPr>
              <a:t/>
            </a:r>
            <a:br>
              <a:rPr lang="en-US" b="1" dirty="0">
                <a:solidFill>
                  <a:schemeClr val="bg1"/>
                </a:solidFill>
                <a:latin typeface="Arial" panose="020B0604020202020204" pitchFamily="34" charset="0"/>
                <a:cs typeface="Arial" panose="020B0604020202020204" pitchFamily="34" charset="0"/>
              </a:rPr>
            </a:br>
            <a:r>
              <a:rPr lang="en-GB" dirty="0"/>
              <a:t> </a:t>
            </a:r>
            <a:r>
              <a:rPr lang="en-US" dirty="0"/>
              <a:t/>
            </a:r>
            <a:br>
              <a:rPr lang="en-US" dirty="0"/>
            </a:br>
            <a:endParaRPr lang="en-US" sz="3200" b="1"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2CCBF5AD-2BE1-1A4E-93E3-D33970FD8774}"/>
              </a:ext>
            </a:extLst>
          </p:cNvPr>
          <p:cNvSpPr txBox="1"/>
          <p:nvPr/>
        </p:nvSpPr>
        <p:spPr>
          <a:xfrm>
            <a:off x="0" y="897587"/>
            <a:ext cx="9144000" cy="6370975"/>
          </a:xfrm>
          <a:prstGeom prst="rect">
            <a:avLst/>
          </a:prstGeom>
          <a:noFill/>
        </p:spPr>
        <p:txBody>
          <a:bodyPr wrap="square" rtlCol="0">
            <a:spAutoFit/>
          </a:bodyPr>
          <a:lstStyle/>
          <a:p>
            <a:pPr marL="342900" lvl="0" indent="-342900" algn="just">
              <a:buFont typeface="Arial" panose="020B0604020202020204" pitchFamily="34" charset="0"/>
              <a:buChar char="•"/>
            </a:pPr>
            <a:r>
              <a:rPr lang="en-ZA" sz="2800" b="1" dirty="0"/>
              <a:t>There has been collaboration programme of traditional leaders, Government and stake-holders to distribute food parcels and PPEs in traditional communities.</a:t>
            </a:r>
          </a:p>
          <a:p>
            <a:pPr marL="342900" lvl="0" indent="-342900" algn="just">
              <a:buFont typeface="Arial" panose="020B0604020202020204" pitchFamily="34" charset="0"/>
              <a:buChar char="•"/>
            </a:pPr>
            <a:endParaRPr lang="en-ZA" sz="2800" b="1" dirty="0"/>
          </a:p>
          <a:p>
            <a:pPr marL="342900" lvl="0" indent="-342900" algn="just">
              <a:buFont typeface="Arial" panose="020B0604020202020204" pitchFamily="34" charset="0"/>
              <a:buChar char="•"/>
            </a:pPr>
            <a:r>
              <a:rPr lang="en-ZA" sz="2800" b="1" dirty="0"/>
              <a:t>Traditional leaders have assisted in ensuring that their communities observe COVID-19 regulations, especially on funerals and cultural activities.</a:t>
            </a:r>
          </a:p>
          <a:p>
            <a:pPr marL="342900" lvl="0" indent="-342900" algn="just">
              <a:buFont typeface="Arial" panose="020B0604020202020204" pitchFamily="34" charset="0"/>
              <a:buChar char="•"/>
            </a:pPr>
            <a:endParaRPr lang="en-ZA" sz="2800" b="1" dirty="0"/>
          </a:p>
          <a:p>
            <a:pPr marL="342900" lvl="0" indent="-342900" algn="just">
              <a:buFont typeface="Arial" panose="020B0604020202020204" pitchFamily="34" charset="0"/>
              <a:buChar char="•"/>
            </a:pPr>
            <a:r>
              <a:rPr lang="en-ZA" sz="2800" b="1" dirty="0"/>
              <a:t>The Free State House of Traditional Leaders was instrumental in the process of suspending initiation schools.</a:t>
            </a:r>
          </a:p>
          <a:p>
            <a:pPr lvl="0" algn="just"/>
            <a:endParaRPr lang="en-ZA" sz="2800" b="1" dirty="0"/>
          </a:p>
          <a:p>
            <a:pPr marL="342900" lvl="0" indent="-342900" algn="just">
              <a:buFont typeface="Arial" panose="020B0604020202020204" pitchFamily="34" charset="0"/>
              <a:buChar char="•"/>
            </a:pPr>
            <a:endParaRPr lang="en-ZA" sz="2400" b="1" dirty="0"/>
          </a:p>
          <a:p>
            <a:pPr marL="342900" lvl="0" indent="-342900" algn="just">
              <a:buFont typeface="Arial" panose="020B0604020202020204" pitchFamily="34" charset="0"/>
              <a:buChar char="•"/>
            </a:pPr>
            <a:endParaRPr lang="en-US" sz="2400" b="1" dirty="0"/>
          </a:p>
          <a:p>
            <a:pPr lvl="0" algn="just"/>
            <a:endParaRPr lang="en-US" sz="2400" b="1" dirty="0"/>
          </a:p>
        </p:txBody>
      </p:sp>
    </p:spTree>
    <p:extLst>
      <p:ext uri="{BB962C8B-B14F-4D97-AF65-F5344CB8AC3E}">
        <p14:creationId xmlns:p14="http://schemas.microsoft.com/office/powerpoint/2010/main" xmlns="" val="9939670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270172" y="5370258"/>
            <a:ext cx="2832388" cy="986092"/>
          </a:xfrm>
          <a:prstGeom prst="rect">
            <a:avLst/>
          </a:prstGeom>
          <a:solidFill>
            <a:schemeClr val="bg1"/>
          </a:solidFill>
        </p:spPr>
      </p:pic>
      <p:sp>
        <p:nvSpPr>
          <p:cNvPr id="7" name="Rectangle 6"/>
          <p:cNvSpPr/>
          <p:nvPr/>
        </p:nvSpPr>
        <p:spPr>
          <a:xfrm>
            <a:off x="370114" y="5870763"/>
            <a:ext cx="4572000" cy="276999"/>
          </a:xfrm>
          <a:prstGeom prst="rect">
            <a:avLst/>
          </a:prstGeom>
        </p:spPr>
        <p:txBody>
          <a:bodyPr>
            <a:spAutoFit/>
          </a:bodyPr>
          <a:lstStyle/>
          <a:p>
            <a:r>
              <a:rPr lang="en-US" sz="1200" dirty="0">
                <a:solidFill>
                  <a:prstClr val="black">
                    <a:tint val="75000"/>
                  </a:prstClr>
                </a:solidFill>
              </a:rPr>
              <a:t>Leading Free State Province towards Service Excellence</a:t>
            </a:r>
          </a:p>
        </p:txBody>
      </p:sp>
      <p:sp>
        <p:nvSpPr>
          <p:cNvPr id="5" name="TextBox 4"/>
          <p:cNvSpPr txBox="1"/>
          <p:nvPr/>
        </p:nvSpPr>
        <p:spPr>
          <a:xfrm>
            <a:off x="1030778" y="266007"/>
            <a:ext cx="6945284" cy="523220"/>
          </a:xfrm>
          <a:prstGeom prst="rect">
            <a:avLst/>
          </a:prstGeom>
          <a:noFill/>
        </p:spPr>
        <p:txBody>
          <a:bodyPr wrap="square" rtlCol="0">
            <a:spAutoFit/>
          </a:bodyPr>
          <a:lstStyle/>
          <a:p>
            <a:pPr algn="ctr"/>
            <a:r>
              <a:rPr lang="en-GB" sz="2800" b="1" dirty="0">
                <a:solidFill>
                  <a:schemeClr val="bg1"/>
                </a:solidFill>
                <a:latin typeface="Arial" panose="020B0604020202020204" pitchFamily="34" charset="0"/>
                <a:cs typeface="Arial" panose="020B0604020202020204" pitchFamily="34" charset="0"/>
              </a:rPr>
              <a:t>Coordinated Structures Established</a:t>
            </a:r>
            <a:endParaRPr lang="en-ZA" sz="2800" b="1" dirty="0">
              <a:solidFill>
                <a:schemeClr val="bg1"/>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xmlns="" id="{F7BEA177-8B87-5645-8447-FB66472A5152}"/>
              </a:ext>
            </a:extLst>
          </p:cNvPr>
          <p:cNvSpPr>
            <a:spLocks noGrp="1"/>
          </p:cNvSpPr>
          <p:nvPr>
            <p:ph type="ctrTitle"/>
          </p:nvPr>
        </p:nvSpPr>
        <p:spPr>
          <a:xfrm>
            <a:off x="0" y="2"/>
            <a:ext cx="9102560" cy="915568"/>
          </a:xfrm>
          <a:solidFill>
            <a:srgbClr val="CC9B00"/>
          </a:solidFill>
        </p:spPr>
        <p:txBody>
          <a:bodyPr>
            <a:normAutofit/>
          </a:bodyPr>
          <a:lstStyle/>
          <a:p>
            <a:r>
              <a:rPr lang="en-US" sz="3600" b="1" dirty="0">
                <a:solidFill>
                  <a:schemeClr val="bg1"/>
                </a:solidFill>
                <a:latin typeface="Arial" panose="020B0604020202020204" pitchFamily="34" charset="0"/>
                <a:cs typeface="Arial" panose="020B0604020202020204" pitchFamily="34" charset="0"/>
              </a:rPr>
              <a:t>Third Strategic Thrust</a:t>
            </a:r>
          </a:p>
        </p:txBody>
      </p:sp>
      <p:sp>
        <p:nvSpPr>
          <p:cNvPr id="6" name="TextBox 5">
            <a:extLst>
              <a:ext uri="{FF2B5EF4-FFF2-40B4-BE49-F238E27FC236}">
                <a16:creationId xmlns:a16="http://schemas.microsoft.com/office/drawing/2014/main" xmlns="" id="{2CCBF5AD-2BE1-1A4E-93E3-D33970FD8774}"/>
              </a:ext>
            </a:extLst>
          </p:cNvPr>
          <p:cNvSpPr txBox="1"/>
          <p:nvPr/>
        </p:nvSpPr>
        <p:spPr>
          <a:xfrm>
            <a:off x="20720" y="915569"/>
            <a:ext cx="9102560" cy="4462760"/>
          </a:xfrm>
          <a:prstGeom prst="rect">
            <a:avLst/>
          </a:prstGeom>
          <a:solidFill>
            <a:schemeClr val="accent6">
              <a:lumMod val="40000"/>
              <a:lumOff val="60000"/>
            </a:schemeClr>
          </a:solidFill>
        </p:spPr>
        <p:txBody>
          <a:bodyPr wrap="square" rtlCol="0" anchor="t">
            <a:spAutoFit/>
          </a:bodyPr>
          <a:lstStyle/>
          <a:p>
            <a:pPr algn="ctr">
              <a:spcBef>
                <a:spcPct val="0"/>
              </a:spcBef>
              <a:buClr>
                <a:srgbClr val="FFFFFF"/>
              </a:buClr>
              <a:buSzPts val="1800"/>
            </a:pPr>
            <a:endParaRPr lang="en-US" altLang="en-US" sz="2800" b="1" dirty="0"/>
          </a:p>
          <a:p>
            <a:pPr algn="ctr">
              <a:spcBef>
                <a:spcPct val="0"/>
              </a:spcBef>
              <a:buClr>
                <a:srgbClr val="FFFFFF"/>
              </a:buClr>
              <a:buSzPts val="1800"/>
            </a:pPr>
            <a:endParaRPr lang="en-US" altLang="en-US" sz="2800" b="1" dirty="0"/>
          </a:p>
          <a:p>
            <a:pPr algn="ctr">
              <a:spcBef>
                <a:spcPct val="0"/>
              </a:spcBef>
              <a:buClr>
                <a:srgbClr val="FFFFFF"/>
              </a:buClr>
              <a:buSzPts val="1800"/>
            </a:pPr>
            <a:endParaRPr lang="en-US" altLang="en-US" sz="2800" b="1" dirty="0"/>
          </a:p>
          <a:p>
            <a:pPr algn="ctr">
              <a:spcBef>
                <a:spcPct val="0"/>
              </a:spcBef>
              <a:buClr>
                <a:srgbClr val="FFFFFF"/>
              </a:buClr>
              <a:buSzPts val="1800"/>
            </a:pPr>
            <a:endParaRPr lang="en-US" altLang="en-US" sz="2800" b="1" dirty="0"/>
          </a:p>
          <a:p>
            <a:pPr algn="ctr">
              <a:spcBef>
                <a:spcPct val="0"/>
              </a:spcBef>
              <a:buClr>
                <a:srgbClr val="FFFFFF"/>
              </a:buClr>
              <a:buSzPts val="1800"/>
            </a:pPr>
            <a:r>
              <a:rPr lang="en-US" altLang="en-US" sz="3200" b="1" dirty="0">
                <a:latin typeface="Arial Black" panose="020B0604020202020204" pitchFamily="34" charset="0"/>
                <a:cs typeface="Arial Black" panose="020B0604020202020204" pitchFamily="34" charset="0"/>
              </a:rPr>
              <a:t>Provision of Water &amp; Sanitation</a:t>
            </a:r>
          </a:p>
          <a:p>
            <a:pPr algn="ctr">
              <a:spcBef>
                <a:spcPct val="0"/>
              </a:spcBef>
              <a:buClr>
                <a:srgbClr val="FFFFFF"/>
              </a:buClr>
              <a:buSzPts val="1800"/>
            </a:pPr>
            <a:endParaRPr lang="en-US" altLang="en-US" sz="2800" b="1" dirty="0"/>
          </a:p>
          <a:p>
            <a:pPr algn="ctr">
              <a:spcBef>
                <a:spcPct val="0"/>
              </a:spcBef>
              <a:buClr>
                <a:srgbClr val="FFFFFF"/>
              </a:buClr>
              <a:buSzPts val="1800"/>
            </a:pPr>
            <a:endParaRPr lang="en-US" altLang="en-US" sz="2800" b="1" dirty="0"/>
          </a:p>
          <a:p>
            <a:pPr algn="ctr">
              <a:spcBef>
                <a:spcPct val="0"/>
              </a:spcBef>
              <a:buClr>
                <a:srgbClr val="FFFFFF"/>
              </a:buClr>
              <a:buSzPts val="1800"/>
            </a:pPr>
            <a:endParaRPr lang="en-US" altLang="en-US" sz="2800" b="1" dirty="0"/>
          </a:p>
          <a:p>
            <a:pPr algn="ctr">
              <a:spcBef>
                <a:spcPct val="0"/>
              </a:spcBef>
              <a:buClr>
                <a:srgbClr val="FFFFFF"/>
              </a:buClr>
              <a:buSzPts val="1800"/>
            </a:pPr>
            <a:endParaRPr lang="en-US" altLang="en-US" sz="2800" b="1" dirty="0"/>
          </a:p>
          <a:p>
            <a:pPr algn="ctr">
              <a:spcBef>
                <a:spcPct val="0"/>
              </a:spcBef>
              <a:buClr>
                <a:srgbClr val="FFFFFF"/>
              </a:buClr>
              <a:buSzPts val="1800"/>
            </a:pPr>
            <a:endParaRPr lang="en-US" altLang="en-US" sz="2800" b="1" dirty="0"/>
          </a:p>
        </p:txBody>
      </p:sp>
    </p:spTree>
    <p:extLst>
      <p:ext uri="{BB962C8B-B14F-4D97-AF65-F5344CB8AC3E}">
        <p14:creationId xmlns:p14="http://schemas.microsoft.com/office/powerpoint/2010/main" xmlns="" val="7264984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70114" y="5870763"/>
            <a:ext cx="4572000" cy="276999"/>
          </a:xfrm>
          <a:prstGeom prst="rect">
            <a:avLst/>
          </a:prstGeom>
        </p:spPr>
        <p:txBody>
          <a:bodyPr>
            <a:spAutoFit/>
          </a:bodyPr>
          <a:lstStyle/>
          <a:p>
            <a:r>
              <a:rPr lang="en-US" sz="1200" dirty="0">
                <a:solidFill>
                  <a:prstClr val="black">
                    <a:tint val="75000"/>
                  </a:prstClr>
                </a:solidFill>
              </a:rPr>
              <a:t>Leading Free State Province towards Service Excellence</a:t>
            </a:r>
          </a:p>
        </p:txBody>
      </p:sp>
      <p:sp>
        <p:nvSpPr>
          <p:cNvPr id="5" name="TextBox 4"/>
          <p:cNvSpPr txBox="1"/>
          <p:nvPr/>
        </p:nvSpPr>
        <p:spPr>
          <a:xfrm>
            <a:off x="1030778" y="266007"/>
            <a:ext cx="6945284" cy="523220"/>
          </a:xfrm>
          <a:prstGeom prst="rect">
            <a:avLst/>
          </a:prstGeom>
          <a:noFill/>
        </p:spPr>
        <p:txBody>
          <a:bodyPr wrap="square" rtlCol="0">
            <a:spAutoFit/>
          </a:bodyPr>
          <a:lstStyle/>
          <a:p>
            <a:pPr algn="ctr"/>
            <a:r>
              <a:rPr lang="en-GB" sz="2800" b="1" dirty="0">
                <a:solidFill>
                  <a:schemeClr val="bg1"/>
                </a:solidFill>
                <a:latin typeface="Arial" panose="020B0604020202020204" pitchFamily="34" charset="0"/>
                <a:cs typeface="Arial" panose="020B0604020202020204" pitchFamily="34" charset="0"/>
              </a:rPr>
              <a:t>Coordinated Structures Established</a:t>
            </a:r>
            <a:endParaRPr lang="en-ZA" sz="2800" b="1" dirty="0">
              <a:solidFill>
                <a:schemeClr val="bg1"/>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xmlns="" id="{F7BEA177-8B87-5645-8447-FB66472A5152}"/>
              </a:ext>
            </a:extLst>
          </p:cNvPr>
          <p:cNvSpPr>
            <a:spLocks noGrp="1"/>
          </p:cNvSpPr>
          <p:nvPr>
            <p:ph type="ctrTitle"/>
          </p:nvPr>
        </p:nvSpPr>
        <p:spPr>
          <a:xfrm>
            <a:off x="0" y="2"/>
            <a:ext cx="9102560" cy="789225"/>
          </a:xfrm>
          <a:solidFill>
            <a:srgbClr val="CC9B00"/>
          </a:solidFill>
        </p:spPr>
        <p:txBody>
          <a:bodyPr>
            <a:normAutofit fontScale="90000"/>
          </a:bodyPr>
          <a:lstStyle/>
          <a:p>
            <a:pPr lvl="0"/>
            <a:r>
              <a:rPr lang="en-GB" sz="3100" b="1" dirty="0">
                <a:latin typeface="Arial" panose="020B0604020202020204" pitchFamily="34" charset="0"/>
                <a:cs typeface="Arial" panose="020B0604020202020204" pitchFamily="34" charset="0"/>
              </a:rPr>
              <a:t/>
            </a:r>
            <a:br>
              <a:rPr lang="en-GB" sz="3100" b="1" dirty="0">
                <a:latin typeface="Arial" panose="020B0604020202020204" pitchFamily="34" charset="0"/>
                <a:cs typeface="Arial" panose="020B0604020202020204" pitchFamily="34" charset="0"/>
              </a:rPr>
            </a:br>
            <a:r>
              <a:rPr lang="en-GB" sz="3100" b="1" dirty="0">
                <a:latin typeface="Arial" panose="020B0604020202020204" pitchFamily="34" charset="0"/>
                <a:cs typeface="Arial" panose="020B0604020202020204" pitchFamily="34" charset="0"/>
              </a:rPr>
              <a:t/>
            </a:r>
            <a:br>
              <a:rPr lang="en-GB" sz="3100" b="1" dirty="0">
                <a:latin typeface="Arial" panose="020B0604020202020204" pitchFamily="34" charset="0"/>
                <a:cs typeface="Arial" panose="020B0604020202020204" pitchFamily="34" charset="0"/>
              </a:rPr>
            </a:br>
            <a:r>
              <a:rPr lang="en-GB" sz="3100" b="1" dirty="0">
                <a:solidFill>
                  <a:schemeClr val="bg1"/>
                </a:solidFill>
                <a:latin typeface="Arial" panose="020B0604020202020204" pitchFamily="34" charset="0"/>
                <a:cs typeface="Arial" panose="020B0604020202020204" pitchFamily="34" charset="0"/>
              </a:rPr>
              <a:t>Provision of Water &amp; Social Distancing </a:t>
            </a:r>
            <a:r>
              <a:rPr lang="en-US" b="1" dirty="0">
                <a:solidFill>
                  <a:schemeClr val="bg1"/>
                </a:solidFill>
                <a:latin typeface="Arial" panose="020B0604020202020204" pitchFamily="34" charset="0"/>
                <a:cs typeface="Arial" panose="020B0604020202020204" pitchFamily="34" charset="0"/>
              </a:rPr>
              <a:t/>
            </a:r>
            <a:br>
              <a:rPr lang="en-US" b="1" dirty="0">
                <a:solidFill>
                  <a:schemeClr val="bg1"/>
                </a:solidFill>
                <a:latin typeface="Arial" panose="020B0604020202020204" pitchFamily="34" charset="0"/>
                <a:cs typeface="Arial" panose="020B0604020202020204" pitchFamily="34" charset="0"/>
              </a:rPr>
            </a:br>
            <a:r>
              <a:rPr lang="en-GB" dirty="0"/>
              <a:t> </a:t>
            </a:r>
            <a:r>
              <a:rPr lang="en-US" dirty="0"/>
              <a:t/>
            </a:r>
            <a:br>
              <a:rPr lang="en-US" dirty="0"/>
            </a:br>
            <a:endParaRPr lang="en-US" sz="3200" b="1"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2CCBF5AD-2BE1-1A4E-93E3-D33970FD8774}"/>
              </a:ext>
            </a:extLst>
          </p:cNvPr>
          <p:cNvSpPr txBox="1"/>
          <p:nvPr/>
        </p:nvSpPr>
        <p:spPr>
          <a:xfrm>
            <a:off x="366155" y="1079900"/>
            <a:ext cx="8607630" cy="2985433"/>
          </a:xfrm>
          <a:prstGeom prst="rect">
            <a:avLst/>
          </a:prstGeom>
          <a:noFill/>
        </p:spPr>
        <p:txBody>
          <a:bodyPr wrap="square" rtlCol="0">
            <a:spAutoFit/>
          </a:bodyPr>
          <a:lstStyle/>
          <a:p>
            <a:pPr lvl="0" algn="just"/>
            <a:endParaRPr lang="en-GB" sz="2400" b="1" dirty="0">
              <a:latin typeface="Arial" panose="020B0604020202020204" pitchFamily="34" charset="0"/>
              <a:cs typeface="Arial" panose="020B0604020202020204" pitchFamily="34" charset="0"/>
            </a:endParaRPr>
          </a:p>
          <a:p>
            <a:pPr algn="just"/>
            <a:endParaRPr lang="en-US" sz="2400" b="1" dirty="0">
              <a:latin typeface="Arial" panose="020B0604020202020204" pitchFamily="34" charset="0"/>
              <a:cs typeface="Arial" panose="020B0604020202020204" pitchFamily="34" charset="0"/>
            </a:endParaRPr>
          </a:p>
          <a:p>
            <a:pPr lvl="0" algn="just"/>
            <a:endParaRPr lang="en-GB" sz="2400" b="1" dirty="0">
              <a:latin typeface="Arial" panose="020B0604020202020204" pitchFamily="34" charset="0"/>
              <a:cs typeface="Arial" panose="020B0604020202020204" pitchFamily="34" charset="0"/>
            </a:endParaRPr>
          </a:p>
          <a:p>
            <a:pPr lvl="0" algn="just"/>
            <a:endParaRPr lang="en-GB" sz="2400" b="1" dirty="0">
              <a:latin typeface="Arial" panose="020B0604020202020204" pitchFamily="34" charset="0"/>
              <a:cs typeface="Arial" panose="020B0604020202020204" pitchFamily="34" charset="0"/>
            </a:endParaRPr>
          </a:p>
          <a:p>
            <a:pPr algn="just"/>
            <a:endParaRPr lang="en-GB" sz="2800" b="1" dirty="0">
              <a:latin typeface="Arial" panose="020B0604020202020204" pitchFamily="34" charset="0"/>
              <a:cs typeface="Arial" panose="020B0604020202020204" pitchFamily="34" charset="0"/>
            </a:endParaRPr>
          </a:p>
          <a:p>
            <a:pPr algn="just"/>
            <a:endParaRPr lang="en-US" sz="2800" b="1" dirty="0">
              <a:latin typeface="Arial" panose="020B0604020202020204" pitchFamily="34" charset="0"/>
              <a:cs typeface="Arial" panose="020B0604020202020204" pitchFamily="34" charset="0"/>
            </a:endParaRPr>
          </a:p>
          <a:p>
            <a:pPr lvl="0" algn="just"/>
            <a:endParaRPr lang="en-US" sz="3600" b="1" dirty="0">
              <a:latin typeface="Arial" panose="020B0604020202020204" pitchFamily="34" charset="0"/>
              <a:cs typeface="Arial" panose="020B0604020202020204" pitchFamily="34" charset="0"/>
            </a:endParaRPr>
          </a:p>
        </p:txBody>
      </p:sp>
      <p:sp>
        <p:nvSpPr>
          <p:cNvPr id="8" name="Content Placeholder 1">
            <a:extLst>
              <a:ext uri="{FF2B5EF4-FFF2-40B4-BE49-F238E27FC236}">
                <a16:creationId xmlns:a16="http://schemas.microsoft.com/office/drawing/2014/main" xmlns="" id="{69312405-253B-E04B-AF1B-A4DD276814D4}"/>
              </a:ext>
            </a:extLst>
          </p:cNvPr>
          <p:cNvSpPr txBox="1">
            <a:spLocks/>
          </p:cNvSpPr>
          <p:nvPr/>
        </p:nvSpPr>
        <p:spPr>
          <a:xfrm>
            <a:off x="0" y="824097"/>
            <a:ext cx="9102560" cy="4848569"/>
          </a:xfrm>
          <a:prstGeom prst="rect">
            <a:avLst/>
          </a:prstGeom>
          <a:ln>
            <a:solidFill>
              <a:schemeClr val="tx1"/>
            </a:solidFill>
          </a:ln>
        </p:spPr>
        <p:txBody>
          <a:bodyPr>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defTabSz="914400">
              <a:spcBef>
                <a:spcPts val="0"/>
              </a:spcBef>
              <a:buFont typeface="Wingdings" panose="05000000000000000000" pitchFamily="2" charset="2"/>
              <a:buChar char="q"/>
            </a:pPr>
            <a:r>
              <a:rPr lang="en-ZA" sz="2400" b="1" dirty="0">
                <a:solidFill>
                  <a:prstClr val="black"/>
                </a:solidFill>
                <a:cs typeface="Arial" pitchFamily="34" charset="0"/>
              </a:rPr>
              <a:t>Free State Human Settlements together with Water and Sanitation  have prioritized the following COVID-19 interventions;</a:t>
            </a:r>
          </a:p>
          <a:p>
            <a:pPr marL="0" indent="0" defTabSz="914400">
              <a:spcBef>
                <a:spcPts val="0"/>
              </a:spcBef>
              <a:buNone/>
            </a:pPr>
            <a:endParaRPr lang="en-ZA" sz="1300" b="1" dirty="0">
              <a:solidFill>
                <a:prstClr val="black"/>
              </a:solidFill>
              <a:cs typeface="Arial" pitchFamily="34" charset="0"/>
            </a:endParaRPr>
          </a:p>
          <a:p>
            <a:pPr marL="914400" lvl="1" indent="-457200">
              <a:spcBef>
                <a:spcPts val="0"/>
              </a:spcBef>
              <a:buFont typeface="+mj-lt"/>
              <a:buAutoNum type="arabicPeriod"/>
            </a:pPr>
            <a:r>
              <a:rPr lang="en-ZA" sz="2400" b="1" dirty="0"/>
              <a:t>Access to water in priority informal settlements with water shortages;</a:t>
            </a:r>
          </a:p>
          <a:p>
            <a:pPr marL="914400" lvl="1" indent="-457200">
              <a:spcBef>
                <a:spcPts val="0"/>
              </a:spcBef>
              <a:buFont typeface="+mj-lt"/>
              <a:buAutoNum type="arabicPeriod"/>
            </a:pPr>
            <a:endParaRPr lang="en-ZA" sz="2400" b="1" dirty="0"/>
          </a:p>
          <a:p>
            <a:pPr marL="914400" lvl="1" indent="-457200">
              <a:spcBef>
                <a:spcPts val="0"/>
              </a:spcBef>
              <a:buFont typeface="+mj-lt"/>
              <a:buAutoNum type="arabicPeriod"/>
            </a:pPr>
            <a:r>
              <a:rPr lang="en-ZA" sz="2400" b="1" dirty="0"/>
              <a:t>Fast tracking of upgrading informal Settlements to aid social distancing;</a:t>
            </a:r>
          </a:p>
          <a:p>
            <a:pPr marL="914400" lvl="1" indent="-457200">
              <a:spcBef>
                <a:spcPts val="0"/>
              </a:spcBef>
              <a:buFont typeface="+mj-lt"/>
              <a:buAutoNum type="arabicPeriod"/>
            </a:pPr>
            <a:endParaRPr lang="en-ZA" sz="2400" b="1" dirty="0"/>
          </a:p>
          <a:p>
            <a:pPr marL="914400" lvl="1" indent="-457200">
              <a:spcBef>
                <a:spcPts val="0"/>
              </a:spcBef>
              <a:buFont typeface="+mj-lt"/>
              <a:buAutoNum type="arabicPeriod"/>
            </a:pPr>
            <a:r>
              <a:rPr lang="en-ZA" sz="2400" b="1" dirty="0"/>
              <a:t>Provision of personal hygiene products to poor households within identified informal settlements in the Free State;</a:t>
            </a:r>
          </a:p>
          <a:p>
            <a:pPr marL="457200" lvl="1" indent="0">
              <a:spcBef>
                <a:spcPts val="0"/>
              </a:spcBef>
              <a:buNone/>
            </a:pPr>
            <a:endParaRPr lang="en-ZA" sz="2400" b="1" dirty="0">
              <a:cs typeface="Arial" panose="020B0604020202020204" pitchFamily="34" charset="0"/>
            </a:endParaRPr>
          </a:p>
          <a:p>
            <a:pPr algn="just">
              <a:spcBef>
                <a:spcPts val="0"/>
              </a:spcBef>
              <a:buFont typeface="Wingdings" panose="05000000000000000000" pitchFamily="2" charset="2"/>
              <a:buChar char="q"/>
            </a:pPr>
            <a:r>
              <a:rPr lang="en-ZA" sz="2400" b="1" dirty="0"/>
              <a:t>In the case of 29 densely populated informal settlements nation-wide, the FS focused on Caleb Motshabi for the  provision of water.</a:t>
            </a:r>
            <a:r>
              <a:rPr lang="en-US" sz="2400" b="1" dirty="0">
                <a:solidFill>
                  <a:sysClr val="windowText" lastClr="000000"/>
                </a:solidFill>
              </a:rPr>
              <a:t> </a:t>
            </a:r>
            <a:endParaRPr lang="en-US" sz="2400" b="1" dirty="0">
              <a:cs typeface="Arial" panose="020B0604020202020204" pitchFamily="34" charset="0"/>
            </a:endParaRPr>
          </a:p>
          <a:p>
            <a:pPr marL="457200" lvl="1" indent="0">
              <a:spcBef>
                <a:spcPts val="0"/>
              </a:spcBef>
              <a:buNone/>
            </a:pPr>
            <a:endParaRPr lang="en-ZA" sz="2400" b="1" dirty="0">
              <a:solidFill>
                <a:prstClr val="black"/>
              </a:solidFill>
              <a:cs typeface="Arial" pitchFamily="34" charset="0"/>
            </a:endParaRPr>
          </a:p>
          <a:p>
            <a:pPr lvl="1">
              <a:spcBef>
                <a:spcPts val="0"/>
              </a:spcBef>
              <a:buFont typeface="Courier New" panose="02070309020205020404" pitchFamily="49" charset="0"/>
              <a:buChar char="o"/>
            </a:pPr>
            <a:endParaRPr lang="en-ZA" sz="20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xmlns="" val="22904982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270172" y="5236029"/>
            <a:ext cx="2832388" cy="986092"/>
          </a:xfrm>
          <a:prstGeom prst="rect">
            <a:avLst/>
          </a:prstGeom>
          <a:solidFill>
            <a:schemeClr val="bg1"/>
          </a:solidFill>
        </p:spPr>
      </p:pic>
      <p:sp>
        <p:nvSpPr>
          <p:cNvPr id="7" name="Rectangle 6"/>
          <p:cNvSpPr/>
          <p:nvPr/>
        </p:nvSpPr>
        <p:spPr>
          <a:xfrm>
            <a:off x="370114" y="5870763"/>
            <a:ext cx="4572000" cy="276999"/>
          </a:xfrm>
          <a:prstGeom prst="rect">
            <a:avLst/>
          </a:prstGeom>
        </p:spPr>
        <p:txBody>
          <a:bodyPr>
            <a:spAutoFit/>
          </a:bodyPr>
          <a:lstStyle/>
          <a:p>
            <a:r>
              <a:rPr lang="en-US" sz="1200" dirty="0">
                <a:solidFill>
                  <a:prstClr val="black">
                    <a:tint val="75000"/>
                  </a:prstClr>
                </a:solidFill>
              </a:rPr>
              <a:t>Leading Free State Province towards Service Excellence</a:t>
            </a:r>
          </a:p>
        </p:txBody>
      </p:sp>
      <p:sp>
        <p:nvSpPr>
          <p:cNvPr id="5" name="TextBox 4"/>
          <p:cNvSpPr txBox="1"/>
          <p:nvPr/>
        </p:nvSpPr>
        <p:spPr>
          <a:xfrm>
            <a:off x="1030778" y="266007"/>
            <a:ext cx="6945284" cy="523220"/>
          </a:xfrm>
          <a:prstGeom prst="rect">
            <a:avLst/>
          </a:prstGeom>
          <a:noFill/>
        </p:spPr>
        <p:txBody>
          <a:bodyPr wrap="square" rtlCol="0">
            <a:spAutoFit/>
          </a:bodyPr>
          <a:lstStyle/>
          <a:p>
            <a:pPr algn="ctr"/>
            <a:r>
              <a:rPr lang="en-GB" sz="2800" b="1" dirty="0">
                <a:solidFill>
                  <a:schemeClr val="bg1"/>
                </a:solidFill>
                <a:latin typeface="Arial" panose="020B0604020202020204" pitchFamily="34" charset="0"/>
                <a:cs typeface="Arial" panose="020B0604020202020204" pitchFamily="34" charset="0"/>
              </a:rPr>
              <a:t>Coordinated Structures Established</a:t>
            </a:r>
            <a:endParaRPr lang="en-ZA" sz="2800" b="1" dirty="0">
              <a:solidFill>
                <a:schemeClr val="bg1"/>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xmlns="" id="{F7BEA177-8B87-5645-8447-FB66472A5152}"/>
              </a:ext>
            </a:extLst>
          </p:cNvPr>
          <p:cNvSpPr>
            <a:spLocks noGrp="1"/>
          </p:cNvSpPr>
          <p:nvPr>
            <p:ph type="ctrTitle"/>
          </p:nvPr>
        </p:nvSpPr>
        <p:spPr>
          <a:xfrm>
            <a:off x="0" y="2"/>
            <a:ext cx="9102560" cy="789225"/>
          </a:xfrm>
          <a:solidFill>
            <a:srgbClr val="CC9B00"/>
          </a:solidFill>
        </p:spPr>
        <p:txBody>
          <a:bodyPr>
            <a:normAutofit fontScale="90000"/>
          </a:bodyPr>
          <a:lstStyle/>
          <a:p>
            <a:pPr lvl="0"/>
            <a:r>
              <a:rPr lang="en-GB" sz="3100" b="1" dirty="0">
                <a:latin typeface="Arial" panose="020B0604020202020204" pitchFamily="34" charset="0"/>
                <a:cs typeface="Arial" panose="020B0604020202020204" pitchFamily="34" charset="0"/>
              </a:rPr>
              <a:t/>
            </a:r>
            <a:br>
              <a:rPr lang="en-GB" sz="3100" b="1" dirty="0">
                <a:latin typeface="Arial" panose="020B0604020202020204" pitchFamily="34" charset="0"/>
                <a:cs typeface="Arial" panose="020B0604020202020204" pitchFamily="34" charset="0"/>
              </a:rPr>
            </a:br>
            <a:r>
              <a:rPr lang="en-GB" sz="3100" b="1" dirty="0">
                <a:latin typeface="Arial" panose="020B0604020202020204" pitchFamily="34" charset="0"/>
                <a:cs typeface="Arial" panose="020B0604020202020204" pitchFamily="34" charset="0"/>
              </a:rPr>
              <a:t/>
            </a:r>
            <a:br>
              <a:rPr lang="en-GB" sz="3100" b="1" dirty="0">
                <a:latin typeface="Arial" panose="020B0604020202020204" pitchFamily="34" charset="0"/>
                <a:cs typeface="Arial" panose="020B0604020202020204" pitchFamily="34" charset="0"/>
              </a:rPr>
            </a:br>
            <a:r>
              <a:rPr lang="en-GB" sz="3100" b="1" dirty="0">
                <a:solidFill>
                  <a:schemeClr val="bg1"/>
                </a:solidFill>
                <a:latin typeface="Arial" panose="020B0604020202020204" pitchFamily="34" charset="0"/>
                <a:cs typeface="Arial" panose="020B0604020202020204" pitchFamily="34" charset="0"/>
              </a:rPr>
              <a:t>Response – Access to Water </a:t>
            </a:r>
            <a:r>
              <a:rPr lang="en-US" b="1" dirty="0">
                <a:solidFill>
                  <a:schemeClr val="bg1"/>
                </a:solidFill>
                <a:latin typeface="Arial" panose="020B0604020202020204" pitchFamily="34" charset="0"/>
                <a:cs typeface="Arial" panose="020B0604020202020204" pitchFamily="34" charset="0"/>
              </a:rPr>
              <a:t/>
            </a:r>
            <a:br>
              <a:rPr lang="en-US" b="1" dirty="0">
                <a:solidFill>
                  <a:schemeClr val="bg1"/>
                </a:solidFill>
                <a:latin typeface="Arial" panose="020B0604020202020204" pitchFamily="34" charset="0"/>
                <a:cs typeface="Arial" panose="020B0604020202020204" pitchFamily="34" charset="0"/>
              </a:rPr>
            </a:br>
            <a:r>
              <a:rPr lang="en-GB" dirty="0"/>
              <a:t> </a:t>
            </a:r>
            <a:r>
              <a:rPr lang="en-US" dirty="0"/>
              <a:t/>
            </a:r>
            <a:br>
              <a:rPr lang="en-US" dirty="0"/>
            </a:br>
            <a:endParaRPr lang="en-US" sz="3200" b="1"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2CCBF5AD-2BE1-1A4E-93E3-D33970FD8774}"/>
              </a:ext>
            </a:extLst>
          </p:cNvPr>
          <p:cNvSpPr txBox="1"/>
          <p:nvPr/>
        </p:nvSpPr>
        <p:spPr>
          <a:xfrm>
            <a:off x="366155" y="1079900"/>
            <a:ext cx="8607630" cy="2985433"/>
          </a:xfrm>
          <a:prstGeom prst="rect">
            <a:avLst/>
          </a:prstGeom>
          <a:noFill/>
        </p:spPr>
        <p:txBody>
          <a:bodyPr wrap="square" rtlCol="0">
            <a:spAutoFit/>
          </a:bodyPr>
          <a:lstStyle/>
          <a:p>
            <a:pPr lvl="0" algn="just"/>
            <a:endParaRPr lang="en-GB" sz="2400" b="1" dirty="0">
              <a:latin typeface="Arial" panose="020B0604020202020204" pitchFamily="34" charset="0"/>
              <a:cs typeface="Arial" panose="020B0604020202020204" pitchFamily="34" charset="0"/>
            </a:endParaRPr>
          </a:p>
          <a:p>
            <a:pPr algn="just"/>
            <a:endParaRPr lang="en-US" sz="2400" b="1" dirty="0">
              <a:latin typeface="Arial" panose="020B0604020202020204" pitchFamily="34" charset="0"/>
              <a:cs typeface="Arial" panose="020B0604020202020204" pitchFamily="34" charset="0"/>
            </a:endParaRPr>
          </a:p>
          <a:p>
            <a:pPr lvl="0" algn="just"/>
            <a:endParaRPr lang="en-GB" sz="2400" b="1" dirty="0">
              <a:latin typeface="Arial" panose="020B0604020202020204" pitchFamily="34" charset="0"/>
              <a:cs typeface="Arial" panose="020B0604020202020204" pitchFamily="34" charset="0"/>
            </a:endParaRPr>
          </a:p>
          <a:p>
            <a:pPr lvl="0" algn="just"/>
            <a:endParaRPr lang="en-GB" sz="2400" b="1" dirty="0">
              <a:latin typeface="Arial" panose="020B0604020202020204" pitchFamily="34" charset="0"/>
              <a:cs typeface="Arial" panose="020B0604020202020204" pitchFamily="34" charset="0"/>
            </a:endParaRPr>
          </a:p>
          <a:p>
            <a:pPr algn="just"/>
            <a:endParaRPr lang="en-GB" sz="2800" b="1" dirty="0">
              <a:latin typeface="Arial" panose="020B0604020202020204" pitchFamily="34" charset="0"/>
              <a:cs typeface="Arial" panose="020B0604020202020204" pitchFamily="34" charset="0"/>
            </a:endParaRPr>
          </a:p>
          <a:p>
            <a:pPr algn="just"/>
            <a:endParaRPr lang="en-US" sz="2800" b="1" dirty="0">
              <a:latin typeface="Arial" panose="020B0604020202020204" pitchFamily="34" charset="0"/>
              <a:cs typeface="Arial" panose="020B0604020202020204" pitchFamily="34" charset="0"/>
            </a:endParaRPr>
          </a:p>
          <a:p>
            <a:pPr lvl="0" algn="just"/>
            <a:endParaRPr lang="en-US" sz="3600" b="1" dirty="0">
              <a:latin typeface="Arial" panose="020B0604020202020204" pitchFamily="34" charset="0"/>
              <a:cs typeface="Arial" panose="020B0604020202020204" pitchFamily="34" charset="0"/>
            </a:endParaRPr>
          </a:p>
        </p:txBody>
      </p:sp>
      <p:graphicFrame>
        <p:nvGraphicFramePr>
          <p:cNvPr id="8" name="Table 7">
            <a:extLst>
              <a:ext uri="{FF2B5EF4-FFF2-40B4-BE49-F238E27FC236}">
                <a16:creationId xmlns:a16="http://schemas.microsoft.com/office/drawing/2014/main" xmlns="" id="{1AFE4376-F3FE-B54C-90AB-DFA62583B575}"/>
              </a:ext>
            </a:extLst>
          </p:cNvPr>
          <p:cNvGraphicFramePr>
            <a:graphicFrameLocks noGrp="1"/>
          </p:cNvGraphicFramePr>
          <p:nvPr>
            <p:extLst>
              <p:ext uri="{D42A27DB-BD31-4B8C-83A1-F6EECF244321}">
                <p14:modId xmlns:p14="http://schemas.microsoft.com/office/powerpoint/2010/main" xmlns="" val="1429571662"/>
              </p:ext>
            </p:extLst>
          </p:nvPr>
        </p:nvGraphicFramePr>
        <p:xfrm>
          <a:off x="0" y="789227"/>
          <a:ext cx="9102560" cy="5081536"/>
        </p:xfrm>
        <a:graphic>
          <a:graphicData uri="http://schemas.openxmlformats.org/drawingml/2006/table">
            <a:tbl>
              <a:tblPr firstRow="1" bandRow="1">
                <a:tableStyleId>{EB344D84-9AFB-497E-A393-DC336BA19D2E}</a:tableStyleId>
              </a:tblPr>
              <a:tblGrid>
                <a:gridCol w="3831509">
                  <a:extLst>
                    <a:ext uri="{9D8B030D-6E8A-4147-A177-3AD203B41FA5}">
                      <a16:colId xmlns:a16="http://schemas.microsoft.com/office/drawing/2014/main" xmlns="" val="253787260"/>
                    </a:ext>
                  </a:extLst>
                </a:gridCol>
                <a:gridCol w="5271051">
                  <a:extLst>
                    <a:ext uri="{9D8B030D-6E8A-4147-A177-3AD203B41FA5}">
                      <a16:colId xmlns:a16="http://schemas.microsoft.com/office/drawing/2014/main" xmlns="" val="2585987846"/>
                    </a:ext>
                  </a:extLst>
                </a:gridCol>
              </a:tblGrid>
              <a:tr h="596332">
                <a:tc>
                  <a:txBody>
                    <a:bodyPr/>
                    <a:lstStyle/>
                    <a:p>
                      <a:r>
                        <a:rPr lang="en-ZA" sz="2000" b="1" dirty="0">
                          <a:solidFill>
                            <a:schemeClr val="tx1"/>
                          </a:solidFill>
                        </a:rPr>
                        <a:t>FOCUS</a:t>
                      </a:r>
                      <a:r>
                        <a:rPr lang="en-ZA" sz="2000" b="1" baseline="0" dirty="0">
                          <a:solidFill>
                            <a:schemeClr val="tx1"/>
                          </a:solidFill>
                        </a:rPr>
                        <a:t> AREA</a:t>
                      </a:r>
                      <a:endParaRPr lang="en-ZA"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2000" b="1" dirty="0">
                          <a:solidFill>
                            <a:schemeClr val="tx1"/>
                          </a:solidFill>
                        </a:rPr>
                        <a:t>PROVINCIAL RESPONSE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806894953"/>
                  </a:ext>
                </a:extLst>
              </a:tr>
              <a:tr h="4485204">
                <a:tc>
                  <a:txBody>
                    <a:bodyPr/>
                    <a:lstStyle/>
                    <a:p>
                      <a:r>
                        <a:rPr lang="en-ZA" sz="2000" b="1" dirty="0">
                          <a:solidFill>
                            <a:schemeClr val="tx1"/>
                          </a:solidFill>
                        </a:rPr>
                        <a:t>Access to water</a:t>
                      </a:r>
                      <a:r>
                        <a:rPr lang="en-ZA" sz="2000" b="1" baseline="0" dirty="0">
                          <a:solidFill>
                            <a:schemeClr val="tx1"/>
                          </a:solidFill>
                        </a:rPr>
                        <a:t> including areas with water shortages</a:t>
                      </a:r>
                      <a:endParaRPr lang="en-ZA"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mn-lt"/>
                          <a:cs typeface="Arial"/>
                        </a:rPr>
                        <a:t>The distribution of the tanks has been made in high risk informal settlements with no access to potable water and those with limited access to augment their supplies. </a:t>
                      </a:r>
                      <a:r>
                        <a:rPr lang="en-ZA" sz="2000" b="1" baseline="0" dirty="0">
                          <a:solidFill>
                            <a:schemeClr val="tx1"/>
                          </a:solidFill>
                        </a:rPr>
                        <a:t>To date, the following progress  has been realized:</a:t>
                      </a:r>
                    </a:p>
                    <a:p>
                      <a:r>
                        <a:rPr lang="en-ZA" sz="2000" b="1" baseline="0" dirty="0">
                          <a:solidFill>
                            <a:schemeClr val="tx1"/>
                          </a:solidFill>
                        </a:rPr>
                        <a:t>	</a:t>
                      </a:r>
                    </a:p>
                    <a:p>
                      <a:pPr marL="285750" indent="-285750">
                        <a:buFont typeface="Arial" panose="020B0604020202020204" pitchFamily="34" charset="0"/>
                        <a:buChar char="•"/>
                      </a:pPr>
                      <a:r>
                        <a:rPr lang="en-ZA" sz="2000" b="1" baseline="0" dirty="0">
                          <a:solidFill>
                            <a:schemeClr val="tx1"/>
                          </a:solidFill>
                        </a:rPr>
                        <a:t>2 622 water tanks procured;</a:t>
                      </a:r>
                      <a:endParaRPr lang="en-ZA" sz="1400" b="1" baseline="0" dirty="0">
                        <a:solidFill>
                          <a:schemeClr val="tx1"/>
                        </a:solidFill>
                      </a:endParaRPr>
                    </a:p>
                    <a:p>
                      <a:pPr marL="285750" indent="-285750">
                        <a:buFont typeface="Arial" panose="020B0604020202020204" pitchFamily="34" charset="0"/>
                        <a:buChar char="•"/>
                      </a:pPr>
                      <a:r>
                        <a:rPr lang="en-ZA" sz="2000" b="1" baseline="0" dirty="0">
                          <a:solidFill>
                            <a:schemeClr val="tx1"/>
                          </a:solidFill>
                        </a:rPr>
                        <a:t>1 991 of these have been delivered across the province</a:t>
                      </a:r>
                      <a:endParaRPr lang="en-ZA" sz="1200" b="1" baseline="0" dirty="0">
                        <a:solidFill>
                          <a:schemeClr val="tx1"/>
                        </a:solidFill>
                      </a:endParaRPr>
                    </a:p>
                    <a:p>
                      <a:pPr marL="285750" indent="-285750">
                        <a:buFont typeface="Arial" panose="020B0604020202020204" pitchFamily="34" charset="0"/>
                        <a:buChar char="•"/>
                      </a:pPr>
                      <a:r>
                        <a:rPr lang="en-ZA" sz="2000" b="1" baseline="0" dirty="0">
                          <a:solidFill>
                            <a:schemeClr val="tx1"/>
                          </a:solidFill>
                        </a:rPr>
                        <a:t>Rand Water &amp; Sedibeng Water are the appointed service providers</a:t>
                      </a:r>
                    </a:p>
                    <a:p>
                      <a:pPr marL="285750" indent="-285750">
                        <a:buFont typeface="Arial" panose="020B0604020202020204" pitchFamily="34" charset="0"/>
                        <a:buChar char="•"/>
                      </a:pPr>
                      <a:r>
                        <a:rPr lang="en-ZA" sz="2000" b="1" baseline="0" dirty="0">
                          <a:solidFill>
                            <a:schemeClr val="tx1"/>
                          </a:solidFill>
                        </a:rPr>
                        <a:t>118 water trucks have been procured and delivered.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19255854"/>
                  </a:ext>
                </a:extLst>
              </a:tr>
            </a:tbl>
          </a:graphicData>
        </a:graphic>
      </p:graphicFrame>
    </p:spTree>
    <p:extLst>
      <p:ext uri="{BB962C8B-B14F-4D97-AF65-F5344CB8AC3E}">
        <p14:creationId xmlns:p14="http://schemas.microsoft.com/office/powerpoint/2010/main" xmlns="" val="38310360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270172" y="5236029"/>
            <a:ext cx="2832388" cy="986092"/>
          </a:xfrm>
          <a:prstGeom prst="rect">
            <a:avLst/>
          </a:prstGeom>
          <a:solidFill>
            <a:schemeClr val="bg1"/>
          </a:solidFill>
        </p:spPr>
      </p:pic>
      <p:sp>
        <p:nvSpPr>
          <p:cNvPr id="7" name="Rectangle 6"/>
          <p:cNvSpPr/>
          <p:nvPr/>
        </p:nvSpPr>
        <p:spPr>
          <a:xfrm>
            <a:off x="370114" y="5870763"/>
            <a:ext cx="4572000" cy="276999"/>
          </a:xfrm>
          <a:prstGeom prst="rect">
            <a:avLst/>
          </a:prstGeom>
        </p:spPr>
        <p:txBody>
          <a:bodyPr>
            <a:spAutoFit/>
          </a:bodyPr>
          <a:lstStyle/>
          <a:p>
            <a:r>
              <a:rPr lang="en-US" sz="1200" dirty="0">
                <a:solidFill>
                  <a:prstClr val="black">
                    <a:tint val="75000"/>
                  </a:prstClr>
                </a:solidFill>
              </a:rPr>
              <a:t>Leading Free State Province towards Service Excellence</a:t>
            </a:r>
          </a:p>
        </p:txBody>
      </p:sp>
      <p:sp>
        <p:nvSpPr>
          <p:cNvPr id="5" name="TextBox 4"/>
          <p:cNvSpPr txBox="1"/>
          <p:nvPr/>
        </p:nvSpPr>
        <p:spPr>
          <a:xfrm>
            <a:off x="1030778" y="266007"/>
            <a:ext cx="6945284" cy="523220"/>
          </a:xfrm>
          <a:prstGeom prst="rect">
            <a:avLst/>
          </a:prstGeom>
          <a:noFill/>
        </p:spPr>
        <p:txBody>
          <a:bodyPr wrap="square" rtlCol="0">
            <a:spAutoFit/>
          </a:bodyPr>
          <a:lstStyle/>
          <a:p>
            <a:pPr algn="ctr"/>
            <a:r>
              <a:rPr lang="en-GB" sz="2800" b="1" dirty="0">
                <a:solidFill>
                  <a:schemeClr val="bg1"/>
                </a:solidFill>
                <a:latin typeface="Arial" panose="020B0604020202020204" pitchFamily="34" charset="0"/>
                <a:cs typeface="Arial" panose="020B0604020202020204" pitchFamily="34" charset="0"/>
              </a:rPr>
              <a:t>Coordinated Structures Established</a:t>
            </a:r>
            <a:endParaRPr lang="en-ZA" sz="2800" b="1" dirty="0">
              <a:solidFill>
                <a:schemeClr val="bg1"/>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xmlns="" id="{F7BEA177-8B87-5645-8447-FB66472A5152}"/>
              </a:ext>
            </a:extLst>
          </p:cNvPr>
          <p:cNvSpPr>
            <a:spLocks noGrp="1"/>
          </p:cNvSpPr>
          <p:nvPr>
            <p:ph type="ctrTitle"/>
          </p:nvPr>
        </p:nvSpPr>
        <p:spPr>
          <a:xfrm>
            <a:off x="0" y="2"/>
            <a:ext cx="9102560" cy="789225"/>
          </a:xfrm>
          <a:solidFill>
            <a:srgbClr val="CC9B00"/>
          </a:solidFill>
        </p:spPr>
        <p:txBody>
          <a:bodyPr>
            <a:normAutofit fontScale="90000"/>
          </a:bodyPr>
          <a:lstStyle/>
          <a:p>
            <a:pPr lvl="0"/>
            <a:r>
              <a:rPr lang="en-GB" sz="3100" b="1" dirty="0">
                <a:latin typeface="Arial" panose="020B0604020202020204" pitchFamily="34" charset="0"/>
                <a:cs typeface="Arial" panose="020B0604020202020204" pitchFamily="34" charset="0"/>
              </a:rPr>
              <a:t/>
            </a:r>
            <a:br>
              <a:rPr lang="en-GB" sz="3100" b="1" dirty="0">
                <a:latin typeface="Arial" panose="020B0604020202020204" pitchFamily="34" charset="0"/>
                <a:cs typeface="Arial" panose="020B0604020202020204" pitchFamily="34" charset="0"/>
              </a:rPr>
            </a:br>
            <a:r>
              <a:rPr lang="en-GB" sz="3100" b="1" dirty="0">
                <a:latin typeface="Arial" panose="020B0604020202020204" pitchFamily="34" charset="0"/>
                <a:cs typeface="Arial" panose="020B0604020202020204" pitchFamily="34" charset="0"/>
              </a:rPr>
              <a:t/>
            </a:r>
            <a:br>
              <a:rPr lang="en-GB" sz="3100" b="1" dirty="0">
                <a:latin typeface="Arial" panose="020B0604020202020204" pitchFamily="34" charset="0"/>
                <a:cs typeface="Arial" panose="020B0604020202020204" pitchFamily="34" charset="0"/>
              </a:rPr>
            </a:br>
            <a:r>
              <a:rPr lang="en-GB" sz="3100" b="1" dirty="0">
                <a:solidFill>
                  <a:schemeClr val="bg1"/>
                </a:solidFill>
                <a:latin typeface="Arial" panose="020B0604020202020204" pitchFamily="34" charset="0"/>
                <a:cs typeface="Arial" panose="020B0604020202020204" pitchFamily="34" charset="0"/>
              </a:rPr>
              <a:t>Response – Access to Water </a:t>
            </a:r>
            <a:r>
              <a:rPr lang="en-US" b="1" dirty="0">
                <a:solidFill>
                  <a:schemeClr val="bg1"/>
                </a:solidFill>
                <a:latin typeface="Arial" panose="020B0604020202020204" pitchFamily="34" charset="0"/>
                <a:cs typeface="Arial" panose="020B0604020202020204" pitchFamily="34" charset="0"/>
              </a:rPr>
              <a:t/>
            </a:r>
            <a:br>
              <a:rPr lang="en-US" b="1" dirty="0">
                <a:solidFill>
                  <a:schemeClr val="bg1"/>
                </a:solidFill>
                <a:latin typeface="Arial" panose="020B0604020202020204" pitchFamily="34" charset="0"/>
                <a:cs typeface="Arial" panose="020B0604020202020204" pitchFamily="34" charset="0"/>
              </a:rPr>
            </a:br>
            <a:r>
              <a:rPr lang="en-GB" dirty="0"/>
              <a:t> </a:t>
            </a:r>
            <a:r>
              <a:rPr lang="en-US" dirty="0"/>
              <a:t/>
            </a:r>
            <a:br>
              <a:rPr lang="en-US" dirty="0"/>
            </a:br>
            <a:endParaRPr lang="en-US" sz="3200" b="1"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2CCBF5AD-2BE1-1A4E-93E3-D33970FD8774}"/>
              </a:ext>
            </a:extLst>
          </p:cNvPr>
          <p:cNvSpPr txBox="1"/>
          <p:nvPr/>
        </p:nvSpPr>
        <p:spPr>
          <a:xfrm>
            <a:off x="366155" y="1079900"/>
            <a:ext cx="8607630" cy="2985433"/>
          </a:xfrm>
          <a:prstGeom prst="rect">
            <a:avLst/>
          </a:prstGeom>
          <a:noFill/>
        </p:spPr>
        <p:txBody>
          <a:bodyPr wrap="square" rtlCol="0">
            <a:spAutoFit/>
          </a:bodyPr>
          <a:lstStyle/>
          <a:p>
            <a:pPr lvl="0" algn="just"/>
            <a:endParaRPr lang="en-GB" sz="2400" b="1" dirty="0">
              <a:latin typeface="Arial" panose="020B0604020202020204" pitchFamily="34" charset="0"/>
              <a:cs typeface="Arial" panose="020B0604020202020204" pitchFamily="34" charset="0"/>
            </a:endParaRPr>
          </a:p>
          <a:p>
            <a:pPr algn="just"/>
            <a:endParaRPr lang="en-US" sz="2400" b="1" dirty="0">
              <a:latin typeface="Arial" panose="020B0604020202020204" pitchFamily="34" charset="0"/>
              <a:cs typeface="Arial" panose="020B0604020202020204" pitchFamily="34" charset="0"/>
            </a:endParaRPr>
          </a:p>
          <a:p>
            <a:pPr lvl="0" algn="just"/>
            <a:endParaRPr lang="en-GB" sz="2400" b="1" dirty="0">
              <a:latin typeface="Arial" panose="020B0604020202020204" pitchFamily="34" charset="0"/>
              <a:cs typeface="Arial" panose="020B0604020202020204" pitchFamily="34" charset="0"/>
            </a:endParaRPr>
          </a:p>
          <a:p>
            <a:pPr lvl="0" algn="just"/>
            <a:endParaRPr lang="en-GB" sz="2400" b="1" dirty="0">
              <a:latin typeface="Arial" panose="020B0604020202020204" pitchFamily="34" charset="0"/>
              <a:cs typeface="Arial" panose="020B0604020202020204" pitchFamily="34" charset="0"/>
            </a:endParaRPr>
          </a:p>
          <a:p>
            <a:pPr algn="just"/>
            <a:endParaRPr lang="en-GB" sz="2800" b="1" dirty="0">
              <a:latin typeface="Arial" panose="020B0604020202020204" pitchFamily="34" charset="0"/>
              <a:cs typeface="Arial" panose="020B0604020202020204" pitchFamily="34" charset="0"/>
            </a:endParaRPr>
          </a:p>
          <a:p>
            <a:pPr algn="just"/>
            <a:endParaRPr lang="en-US" sz="2800" b="1" dirty="0">
              <a:latin typeface="Arial" panose="020B0604020202020204" pitchFamily="34" charset="0"/>
              <a:cs typeface="Arial" panose="020B0604020202020204" pitchFamily="34" charset="0"/>
            </a:endParaRPr>
          </a:p>
          <a:p>
            <a:pPr lvl="0" algn="just"/>
            <a:endParaRPr lang="en-US" sz="3600" b="1" dirty="0">
              <a:latin typeface="Arial" panose="020B0604020202020204" pitchFamily="34" charset="0"/>
              <a:cs typeface="Arial" panose="020B0604020202020204" pitchFamily="34" charset="0"/>
            </a:endParaRPr>
          </a:p>
        </p:txBody>
      </p:sp>
      <p:graphicFrame>
        <p:nvGraphicFramePr>
          <p:cNvPr id="9" name="Table 8">
            <a:extLst>
              <a:ext uri="{FF2B5EF4-FFF2-40B4-BE49-F238E27FC236}">
                <a16:creationId xmlns:a16="http://schemas.microsoft.com/office/drawing/2014/main" xmlns="" id="{9FF2D7F3-958E-D144-9E61-4F9FC3F57F1E}"/>
              </a:ext>
            </a:extLst>
          </p:cNvPr>
          <p:cNvGraphicFramePr>
            <a:graphicFrameLocks noGrp="1"/>
          </p:cNvGraphicFramePr>
          <p:nvPr>
            <p:extLst>
              <p:ext uri="{D42A27DB-BD31-4B8C-83A1-F6EECF244321}">
                <p14:modId xmlns:p14="http://schemas.microsoft.com/office/powerpoint/2010/main" xmlns="" val="1340017665"/>
              </p:ext>
            </p:extLst>
          </p:nvPr>
        </p:nvGraphicFramePr>
        <p:xfrm>
          <a:off x="68827" y="789228"/>
          <a:ext cx="9033733" cy="5611574"/>
        </p:xfrm>
        <a:graphic>
          <a:graphicData uri="http://schemas.openxmlformats.org/drawingml/2006/table">
            <a:tbl>
              <a:tblPr firstRow="1" firstCol="1" bandRow="1">
                <a:tableStyleId>{F5AB1C69-6EDB-4FF4-983F-18BD219EF322}</a:tableStyleId>
              </a:tblPr>
              <a:tblGrid>
                <a:gridCol w="1908696">
                  <a:extLst>
                    <a:ext uri="{9D8B030D-6E8A-4147-A177-3AD203B41FA5}">
                      <a16:colId xmlns:a16="http://schemas.microsoft.com/office/drawing/2014/main" xmlns="" val="3366396141"/>
                    </a:ext>
                  </a:extLst>
                </a:gridCol>
                <a:gridCol w="1792382">
                  <a:extLst>
                    <a:ext uri="{9D8B030D-6E8A-4147-A177-3AD203B41FA5}">
                      <a16:colId xmlns:a16="http://schemas.microsoft.com/office/drawing/2014/main" xmlns="" val="3440015617"/>
                    </a:ext>
                  </a:extLst>
                </a:gridCol>
                <a:gridCol w="1992659">
                  <a:extLst>
                    <a:ext uri="{9D8B030D-6E8A-4147-A177-3AD203B41FA5}">
                      <a16:colId xmlns:a16="http://schemas.microsoft.com/office/drawing/2014/main" xmlns="" val="286507037"/>
                    </a:ext>
                  </a:extLst>
                </a:gridCol>
                <a:gridCol w="1498511">
                  <a:extLst>
                    <a:ext uri="{9D8B030D-6E8A-4147-A177-3AD203B41FA5}">
                      <a16:colId xmlns:a16="http://schemas.microsoft.com/office/drawing/2014/main" xmlns="" val="214464119"/>
                    </a:ext>
                  </a:extLst>
                </a:gridCol>
                <a:gridCol w="1841485">
                  <a:extLst>
                    <a:ext uri="{9D8B030D-6E8A-4147-A177-3AD203B41FA5}">
                      <a16:colId xmlns:a16="http://schemas.microsoft.com/office/drawing/2014/main" xmlns="" val="2844786029"/>
                    </a:ext>
                  </a:extLst>
                </a:gridCol>
              </a:tblGrid>
              <a:tr h="443788">
                <a:tc>
                  <a:txBody>
                    <a:bodyPr/>
                    <a:lstStyle/>
                    <a:p>
                      <a:pPr algn="ctr">
                        <a:lnSpc>
                          <a:spcPct val="107000"/>
                        </a:lnSpc>
                        <a:spcAft>
                          <a:spcPts val="0"/>
                        </a:spcAft>
                      </a:pPr>
                      <a:r>
                        <a:rPr lang="en-ZA" sz="1200" dirty="0">
                          <a:solidFill>
                            <a:schemeClr val="tx1"/>
                          </a:solidFill>
                          <a:effectLst/>
                          <a:latin typeface="Arial" panose="020B0604020202020204" pitchFamily="34" charset="0"/>
                          <a:cs typeface="Arial" panose="020B0604020202020204" pitchFamily="34" charset="0"/>
                        </a:rPr>
                        <a:t>Local Municipality (LM)</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6050" marR="66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457200" algn="ctr">
                        <a:lnSpc>
                          <a:spcPct val="107000"/>
                        </a:lnSpc>
                        <a:spcAft>
                          <a:spcPts val="0"/>
                        </a:spcAft>
                      </a:pPr>
                      <a:r>
                        <a:rPr lang="en-ZA" sz="1200">
                          <a:solidFill>
                            <a:schemeClr val="tx1"/>
                          </a:solidFill>
                          <a:effectLst/>
                          <a:latin typeface="Arial" panose="020B0604020202020204" pitchFamily="34" charset="0"/>
                          <a:cs typeface="Arial" panose="020B0604020202020204" pitchFamily="34" charset="0"/>
                        </a:rPr>
                        <a:t>Delivered</a:t>
                      </a:r>
                      <a:endParaRPr lang="en-ZA"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6050" marR="66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200">
                          <a:solidFill>
                            <a:schemeClr val="tx1"/>
                          </a:solidFill>
                          <a:effectLst/>
                          <a:latin typeface="Arial" panose="020B0604020202020204" pitchFamily="34" charset="0"/>
                          <a:cs typeface="Arial" panose="020B0604020202020204" pitchFamily="34" charset="0"/>
                        </a:rPr>
                        <a:t>Installed/In Use</a:t>
                      </a:r>
                      <a:endParaRPr lang="en-ZA"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6050" marR="66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200">
                          <a:solidFill>
                            <a:schemeClr val="tx1"/>
                          </a:solidFill>
                          <a:effectLst/>
                          <a:latin typeface="Arial" panose="020B0604020202020204" pitchFamily="34" charset="0"/>
                          <a:cs typeface="Arial" panose="020B0604020202020204" pitchFamily="34" charset="0"/>
                        </a:rPr>
                        <a:t>Permanent Installation </a:t>
                      </a:r>
                      <a:endParaRPr lang="en-ZA"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6050" marR="66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200">
                          <a:solidFill>
                            <a:schemeClr val="tx1"/>
                          </a:solidFill>
                          <a:effectLst/>
                          <a:latin typeface="Arial" panose="020B0604020202020204" pitchFamily="34" charset="0"/>
                          <a:cs typeface="Arial" panose="020B0604020202020204" pitchFamily="34" charset="0"/>
                        </a:rPr>
                        <a:t>Water Trucks Delivered</a:t>
                      </a:r>
                      <a:endParaRPr lang="en-ZA"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6050" marR="66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613754519"/>
                  </a:ext>
                </a:extLst>
              </a:tr>
              <a:tr h="203310">
                <a:tc gridSpan="5">
                  <a:txBody>
                    <a:bodyPr/>
                    <a:lstStyle/>
                    <a:p>
                      <a:pPr algn="ctr">
                        <a:lnSpc>
                          <a:spcPct val="107000"/>
                        </a:lnSpc>
                        <a:spcAft>
                          <a:spcPts val="0"/>
                        </a:spcAft>
                      </a:pPr>
                      <a:r>
                        <a:rPr lang="en-ZA" sz="1200" dirty="0">
                          <a:solidFill>
                            <a:schemeClr val="tx1"/>
                          </a:solidFill>
                          <a:effectLst/>
                          <a:latin typeface="Arial" panose="020B0604020202020204" pitchFamily="34" charset="0"/>
                          <a:cs typeface="Arial" panose="020B0604020202020204" pitchFamily="34" charset="0"/>
                        </a:rPr>
                        <a:t> Xhariep District </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6050" marR="66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766037667"/>
                  </a:ext>
                </a:extLst>
              </a:tr>
              <a:tr h="203310">
                <a:tc>
                  <a:txBody>
                    <a:bodyPr/>
                    <a:lstStyle/>
                    <a:p>
                      <a:pPr algn="ctr">
                        <a:lnSpc>
                          <a:spcPct val="107000"/>
                        </a:lnSpc>
                        <a:spcAft>
                          <a:spcPts val="0"/>
                        </a:spcAft>
                      </a:pPr>
                      <a:r>
                        <a:rPr lang="en-ZA" sz="1200">
                          <a:solidFill>
                            <a:schemeClr val="tx1"/>
                          </a:solidFill>
                          <a:effectLst/>
                          <a:latin typeface="Arial" panose="020B0604020202020204" pitchFamily="34" charset="0"/>
                          <a:cs typeface="Arial" panose="020B0604020202020204" pitchFamily="34" charset="0"/>
                        </a:rPr>
                        <a:t>Mohokare</a:t>
                      </a:r>
                      <a:endParaRPr lang="en-ZA"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6050" marR="66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200">
                          <a:effectLst/>
                          <a:latin typeface="Arial" panose="020B0604020202020204" pitchFamily="34" charset="0"/>
                          <a:ea typeface="Calibri" panose="020F0502020204030204" pitchFamily="34" charset="0"/>
                          <a:cs typeface="Arial" panose="020B0604020202020204" pitchFamily="34" charset="0"/>
                        </a:rPr>
                        <a:t>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200">
                          <a:effectLst/>
                          <a:latin typeface="Arial" panose="020B0604020202020204" pitchFamily="34" charset="0"/>
                          <a:ea typeface="Calibri" panose="020F0502020204030204" pitchFamily="34" charset="0"/>
                          <a:cs typeface="Arial" panose="020B0604020202020204" pitchFamily="34" charset="0"/>
                        </a:rPr>
                        <a:t>17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200">
                          <a:effectLst/>
                          <a:latin typeface="Arial" panose="020B0604020202020204" pitchFamily="34" charset="0"/>
                          <a:ea typeface="Calibri" panose="020F0502020204030204" pitchFamily="34" charset="0"/>
                          <a:cs typeface="Arial" panose="020B0604020202020204" pitchFamily="34" charset="0"/>
                        </a:rPr>
                        <a:t>15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200">
                          <a:effectLst/>
                          <a:latin typeface="Arial" panose="020B0604020202020204" pitchFamily="34" charset="0"/>
                          <a:ea typeface="Calibri" panose="020F0502020204030204" pitchFamily="34" charset="0"/>
                          <a:cs typeface="Arial" panose="020B0604020202020204" pitchFamily="34" charset="0"/>
                        </a:rPr>
                        <a:t>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543929738"/>
                  </a:ext>
                </a:extLst>
              </a:tr>
              <a:tr h="203310">
                <a:tc>
                  <a:txBody>
                    <a:bodyPr/>
                    <a:lstStyle/>
                    <a:p>
                      <a:pPr algn="ctr">
                        <a:lnSpc>
                          <a:spcPct val="107000"/>
                        </a:lnSpc>
                        <a:spcAft>
                          <a:spcPts val="0"/>
                        </a:spcAft>
                      </a:pPr>
                      <a:r>
                        <a:rPr lang="en-ZA" sz="1200" dirty="0" err="1">
                          <a:solidFill>
                            <a:schemeClr val="tx1"/>
                          </a:solidFill>
                          <a:effectLst/>
                          <a:latin typeface="Arial" panose="020B0604020202020204" pitchFamily="34" charset="0"/>
                          <a:cs typeface="Arial" panose="020B0604020202020204" pitchFamily="34" charset="0"/>
                        </a:rPr>
                        <a:t>Kopanong</a:t>
                      </a:r>
                      <a:r>
                        <a:rPr lang="en-ZA" sz="1200" dirty="0">
                          <a:solidFill>
                            <a:schemeClr val="tx1"/>
                          </a:solidFill>
                          <a:effectLst/>
                          <a:latin typeface="Arial" panose="020B0604020202020204" pitchFamily="34" charset="0"/>
                          <a:cs typeface="Arial" panose="020B0604020202020204" pitchFamily="34" charset="0"/>
                        </a:rPr>
                        <a:t> </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6050" marR="66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200">
                          <a:effectLst/>
                          <a:latin typeface="Arial" panose="020B0604020202020204" pitchFamily="34" charset="0"/>
                          <a:ea typeface="Calibri" panose="020F0502020204030204" pitchFamily="34" charset="0"/>
                          <a:cs typeface="Arial" panose="020B0604020202020204" pitchFamily="34" charset="0"/>
                        </a:rPr>
                        <a:t>12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200">
                          <a:effectLst/>
                          <a:latin typeface="Arial" panose="020B0604020202020204" pitchFamily="34" charset="0"/>
                          <a:ea typeface="Calibri" panose="020F0502020204030204" pitchFamily="34" charset="0"/>
                          <a:cs typeface="Arial" panose="020B0604020202020204" pitchFamily="34" charset="0"/>
                        </a:rPr>
                        <a:t>12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200">
                          <a:effectLst/>
                          <a:latin typeface="Arial" panose="020B0604020202020204" pitchFamily="34" charset="0"/>
                          <a:ea typeface="Calibri" panose="020F0502020204030204" pitchFamily="34" charset="0"/>
                          <a:cs typeface="Arial" panose="020B0604020202020204" pitchFamily="34" charset="0"/>
                        </a:rPr>
                        <a:t>12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200">
                          <a:effectLst/>
                          <a:latin typeface="Arial" panose="020B0604020202020204" pitchFamily="34" charset="0"/>
                          <a:ea typeface="Calibri" panose="020F0502020204030204" pitchFamily="34" charset="0"/>
                          <a:cs typeface="Arial" panose="020B0604020202020204" pitchFamily="34" charset="0"/>
                        </a:rPr>
                        <a:t>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04921975"/>
                  </a:ext>
                </a:extLst>
              </a:tr>
              <a:tr h="203310">
                <a:tc>
                  <a:txBody>
                    <a:bodyPr/>
                    <a:lstStyle/>
                    <a:p>
                      <a:pPr algn="ctr">
                        <a:lnSpc>
                          <a:spcPct val="107000"/>
                        </a:lnSpc>
                        <a:spcAft>
                          <a:spcPts val="0"/>
                        </a:spcAft>
                      </a:pPr>
                      <a:r>
                        <a:rPr lang="en-ZA" sz="1200">
                          <a:solidFill>
                            <a:schemeClr val="tx1"/>
                          </a:solidFill>
                          <a:effectLst/>
                          <a:latin typeface="Arial" panose="020B0604020202020204" pitchFamily="34" charset="0"/>
                          <a:cs typeface="Arial" panose="020B0604020202020204" pitchFamily="34" charset="0"/>
                        </a:rPr>
                        <a:t>Letsemeng</a:t>
                      </a:r>
                      <a:endParaRPr lang="en-ZA"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6050" marR="66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200">
                          <a:effectLst/>
                          <a:latin typeface="Arial" panose="020B0604020202020204" pitchFamily="34" charset="0"/>
                          <a:ea typeface="Calibri" panose="020F0502020204030204" pitchFamily="34" charset="0"/>
                          <a:cs typeface="Arial" panose="020B0604020202020204" pitchFamily="34" charset="0"/>
                        </a:rPr>
                        <a:t>15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200">
                          <a:effectLst/>
                          <a:latin typeface="Arial" panose="020B0604020202020204" pitchFamily="34" charset="0"/>
                          <a:ea typeface="Calibri" panose="020F0502020204030204" pitchFamily="34" charset="0"/>
                          <a:cs typeface="Arial" panose="020B0604020202020204" pitchFamily="34" charset="0"/>
                        </a:rPr>
                        <a:t>15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200">
                          <a:effectLst/>
                          <a:latin typeface="Arial" panose="020B0604020202020204" pitchFamily="34" charset="0"/>
                          <a:ea typeface="Calibri" panose="020F0502020204030204" pitchFamily="34" charset="0"/>
                          <a:cs typeface="Arial" panose="020B0604020202020204" pitchFamily="34" charset="0"/>
                        </a:rPr>
                        <a:t>15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46062769"/>
                  </a:ext>
                </a:extLst>
              </a:tr>
              <a:tr h="277394">
                <a:tc gridSpan="5">
                  <a:txBody>
                    <a:bodyPr/>
                    <a:lstStyle/>
                    <a:p>
                      <a:pPr algn="ctr">
                        <a:lnSpc>
                          <a:spcPct val="107000"/>
                        </a:lnSpc>
                        <a:spcAft>
                          <a:spcPts val="0"/>
                        </a:spcAft>
                      </a:pPr>
                      <a:r>
                        <a:rPr lang="en-ZA" sz="1200" dirty="0">
                          <a:solidFill>
                            <a:schemeClr val="tx1"/>
                          </a:solidFill>
                          <a:effectLst/>
                          <a:latin typeface="Arial" panose="020B0604020202020204" pitchFamily="34" charset="0"/>
                          <a:cs typeface="Arial" panose="020B0604020202020204" pitchFamily="34" charset="0"/>
                        </a:rPr>
                        <a:t>Lejweleputswa District</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6050" marR="66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475858927"/>
                  </a:ext>
                </a:extLst>
              </a:tr>
              <a:tr h="203310">
                <a:tc>
                  <a:txBody>
                    <a:bodyPr/>
                    <a:lstStyle/>
                    <a:p>
                      <a:pPr algn="ctr">
                        <a:lnSpc>
                          <a:spcPct val="107000"/>
                        </a:lnSpc>
                        <a:spcAft>
                          <a:spcPts val="0"/>
                        </a:spcAft>
                      </a:pPr>
                      <a:r>
                        <a:rPr lang="en-ZA" sz="1200" dirty="0">
                          <a:solidFill>
                            <a:schemeClr val="tx1"/>
                          </a:solidFill>
                          <a:effectLst/>
                          <a:latin typeface="Arial" panose="020B0604020202020204" pitchFamily="34" charset="0"/>
                          <a:cs typeface="Arial" panose="020B0604020202020204" pitchFamily="34" charset="0"/>
                        </a:rPr>
                        <a:t>Masilonyana</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6050" marR="66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200">
                          <a:effectLst/>
                          <a:latin typeface="Arial" panose="020B0604020202020204" pitchFamily="34" charset="0"/>
                          <a:ea typeface="Calibri" panose="020F0502020204030204" pitchFamily="34" charset="0"/>
                          <a:cs typeface="Arial" panose="020B0604020202020204" pitchFamily="34" charset="0"/>
                        </a:rPr>
                        <a:t>22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200">
                          <a:effectLst/>
                          <a:latin typeface="Arial" panose="020B0604020202020204" pitchFamily="34" charset="0"/>
                          <a:ea typeface="Calibri" panose="020F0502020204030204" pitchFamily="34" charset="0"/>
                          <a:cs typeface="Arial" panose="020B0604020202020204" pitchFamily="34" charset="0"/>
                        </a:rPr>
                        <a:t>22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200">
                          <a:effectLst/>
                          <a:latin typeface="Arial" panose="020B0604020202020204" pitchFamily="34" charset="0"/>
                          <a:ea typeface="Calibri" panose="020F0502020204030204" pitchFamily="34" charset="0"/>
                          <a:cs typeface="Arial" panose="020B0604020202020204" pitchFamily="34" charset="0"/>
                        </a:rPr>
                        <a:t>22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2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265924243"/>
                  </a:ext>
                </a:extLst>
              </a:tr>
              <a:tr h="203310">
                <a:tc>
                  <a:txBody>
                    <a:bodyPr/>
                    <a:lstStyle/>
                    <a:p>
                      <a:pPr algn="ctr">
                        <a:lnSpc>
                          <a:spcPct val="107000"/>
                        </a:lnSpc>
                        <a:spcAft>
                          <a:spcPts val="0"/>
                        </a:spcAft>
                      </a:pPr>
                      <a:r>
                        <a:rPr lang="en-ZA" sz="1200">
                          <a:solidFill>
                            <a:schemeClr val="tx1"/>
                          </a:solidFill>
                          <a:effectLst/>
                          <a:latin typeface="Arial" panose="020B0604020202020204" pitchFamily="34" charset="0"/>
                          <a:cs typeface="Arial" panose="020B0604020202020204" pitchFamily="34" charset="0"/>
                        </a:rPr>
                        <a:t>Tokologo</a:t>
                      </a:r>
                      <a:endParaRPr lang="en-ZA"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6050" marR="66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200">
                          <a:effectLst/>
                          <a:latin typeface="Arial" panose="020B0604020202020204" pitchFamily="34" charset="0"/>
                          <a:ea typeface="Calibri" panose="020F0502020204030204" pitchFamily="34" charset="0"/>
                          <a:cs typeface="Arial" panose="020B0604020202020204" pitchFamily="34" charset="0"/>
                        </a:rPr>
                        <a:t>26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200">
                          <a:effectLst/>
                          <a:latin typeface="Arial" panose="020B0604020202020204" pitchFamily="34" charset="0"/>
                          <a:ea typeface="Calibri" panose="020F0502020204030204" pitchFamily="34" charset="0"/>
                          <a:cs typeface="Arial" panose="020B0604020202020204" pitchFamily="34" charset="0"/>
                        </a:rPr>
                        <a:t>26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200">
                          <a:effectLst/>
                          <a:latin typeface="Arial" panose="020B0604020202020204" pitchFamily="34" charset="0"/>
                          <a:ea typeface="Calibri" panose="020F0502020204030204" pitchFamily="34" charset="0"/>
                          <a:cs typeface="Arial" panose="020B0604020202020204" pitchFamily="34" charset="0"/>
                        </a:rPr>
                        <a:t>26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200">
                          <a:effectLst/>
                          <a:latin typeface="Arial" panose="020B0604020202020204" pitchFamily="34" charset="0"/>
                          <a:ea typeface="Calibri" panose="020F0502020204030204" pitchFamily="34" charset="0"/>
                          <a:cs typeface="Arial" panose="020B0604020202020204" pitchFamily="34" charset="0"/>
                        </a:rPr>
                        <a:t>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275485192"/>
                  </a:ext>
                </a:extLst>
              </a:tr>
              <a:tr h="214262">
                <a:tc>
                  <a:txBody>
                    <a:bodyPr/>
                    <a:lstStyle/>
                    <a:p>
                      <a:pPr algn="ctr">
                        <a:lnSpc>
                          <a:spcPct val="107000"/>
                        </a:lnSpc>
                        <a:spcAft>
                          <a:spcPts val="0"/>
                        </a:spcAft>
                      </a:pPr>
                      <a:r>
                        <a:rPr lang="en-ZA" sz="1200">
                          <a:solidFill>
                            <a:schemeClr val="tx1"/>
                          </a:solidFill>
                          <a:effectLst/>
                          <a:latin typeface="Arial" panose="020B0604020202020204" pitchFamily="34" charset="0"/>
                          <a:cs typeface="Arial" panose="020B0604020202020204" pitchFamily="34" charset="0"/>
                        </a:rPr>
                        <a:t>Matjhabeng</a:t>
                      </a:r>
                      <a:endParaRPr lang="en-ZA"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6050" marR="66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200">
                          <a:effectLst/>
                          <a:latin typeface="Arial" panose="020B0604020202020204" pitchFamily="34" charset="0"/>
                          <a:ea typeface="Calibri" panose="020F0502020204030204" pitchFamily="34" charset="0"/>
                          <a:cs typeface="Arial" panose="020B0604020202020204" pitchFamily="34" charset="0"/>
                        </a:rPr>
                        <a:t>45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200">
                          <a:effectLst/>
                          <a:latin typeface="Arial" panose="020B0604020202020204" pitchFamily="34" charset="0"/>
                          <a:ea typeface="Calibri" panose="020F0502020204030204" pitchFamily="34" charset="0"/>
                          <a:cs typeface="Arial" panose="020B0604020202020204" pitchFamily="34" charset="0"/>
                        </a:rPr>
                        <a:t>45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200">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200">
                          <a:effectLst/>
                          <a:latin typeface="Arial" panose="020B0604020202020204" pitchFamily="34" charset="0"/>
                          <a:ea typeface="Calibri" panose="020F0502020204030204" pitchFamily="34" charset="0"/>
                          <a:cs typeface="Arial" panose="020B0604020202020204" pitchFamily="34" charset="0"/>
                        </a:rPr>
                        <a:t>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16341987"/>
                  </a:ext>
                </a:extLst>
              </a:tr>
              <a:tr h="203310">
                <a:tc>
                  <a:txBody>
                    <a:bodyPr/>
                    <a:lstStyle/>
                    <a:p>
                      <a:pPr algn="ctr">
                        <a:lnSpc>
                          <a:spcPct val="107000"/>
                        </a:lnSpc>
                        <a:spcAft>
                          <a:spcPts val="0"/>
                        </a:spcAft>
                      </a:pPr>
                      <a:r>
                        <a:rPr lang="en-ZA" sz="1200">
                          <a:solidFill>
                            <a:schemeClr val="tx1"/>
                          </a:solidFill>
                          <a:effectLst/>
                          <a:latin typeface="Arial" panose="020B0604020202020204" pitchFamily="34" charset="0"/>
                          <a:cs typeface="Arial" panose="020B0604020202020204" pitchFamily="34" charset="0"/>
                        </a:rPr>
                        <a:t>Nala</a:t>
                      </a:r>
                      <a:endParaRPr lang="en-ZA"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6050" marR="66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200">
                          <a:effectLst/>
                          <a:latin typeface="Arial" panose="020B0604020202020204" pitchFamily="34" charset="0"/>
                          <a:ea typeface="Calibri" panose="020F0502020204030204" pitchFamily="34" charset="0"/>
                          <a:cs typeface="Arial" panose="020B0604020202020204" pitchFamily="34" charset="0"/>
                        </a:rPr>
                        <a:t>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200">
                          <a:effectLst/>
                          <a:latin typeface="Arial" panose="020B0604020202020204" pitchFamily="34" charset="0"/>
                          <a:ea typeface="Calibri" panose="020F0502020204030204" pitchFamily="34" charset="0"/>
                          <a:cs typeface="Arial" panose="020B0604020202020204" pitchFamily="34" charset="0"/>
                        </a:rPr>
                        <a:t>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200">
                          <a:effectLst/>
                          <a:latin typeface="Arial" panose="020B0604020202020204" pitchFamily="34" charset="0"/>
                          <a:ea typeface="Calibri" panose="020F0502020204030204" pitchFamily="34" charset="0"/>
                          <a:cs typeface="Arial" panose="020B0604020202020204" pitchFamily="34" charset="0"/>
                        </a:rPr>
                        <a:t>15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200">
                          <a:effectLst/>
                          <a:latin typeface="Arial" panose="020B0604020202020204" pitchFamily="34" charset="0"/>
                          <a:ea typeface="Calibri" panose="020F0502020204030204" pitchFamily="34" charset="0"/>
                          <a:cs typeface="Arial" panose="020B0604020202020204" pitchFamily="34" charset="0"/>
                        </a:rPr>
                        <a:t>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893149106"/>
                  </a:ext>
                </a:extLst>
              </a:tr>
              <a:tr h="203310">
                <a:tc>
                  <a:txBody>
                    <a:bodyPr/>
                    <a:lstStyle/>
                    <a:p>
                      <a:pPr algn="ctr">
                        <a:lnSpc>
                          <a:spcPct val="107000"/>
                        </a:lnSpc>
                        <a:spcAft>
                          <a:spcPts val="0"/>
                        </a:spcAft>
                      </a:pPr>
                      <a:r>
                        <a:rPr lang="en-ZA" sz="1200">
                          <a:solidFill>
                            <a:schemeClr val="tx1"/>
                          </a:solidFill>
                          <a:effectLst/>
                          <a:latin typeface="Arial" panose="020B0604020202020204" pitchFamily="34" charset="0"/>
                          <a:cs typeface="Arial" panose="020B0604020202020204" pitchFamily="34" charset="0"/>
                        </a:rPr>
                        <a:t>Tswelopele</a:t>
                      </a:r>
                      <a:endParaRPr lang="en-ZA"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6050" marR="66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200">
                          <a:effectLst/>
                          <a:latin typeface="Arial" panose="020B0604020202020204" pitchFamily="34" charset="0"/>
                          <a:ea typeface="Calibri" panose="020F0502020204030204" pitchFamily="34" charset="0"/>
                          <a:cs typeface="Arial" panose="020B0604020202020204" pitchFamily="34" charset="0"/>
                        </a:rPr>
                        <a:t>13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200">
                          <a:effectLst/>
                          <a:latin typeface="Arial" panose="020B0604020202020204" pitchFamily="34" charset="0"/>
                          <a:ea typeface="Calibri" panose="020F0502020204030204" pitchFamily="34" charset="0"/>
                          <a:cs typeface="Arial" panose="020B0604020202020204" pitchFamily="34" charset="0"/>
                        </a:rPr>
                        <a:t>13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200">
                          <a:effectLst/>
                          <a:latin typeface="Arial" panose="020B0604020202020204" pitchFamily="34" charset="0"/>
                          <a:ea typeface="Calibri" panose="020F0502020204030204" pitchFamily="34" charset="0"/>
                          <a:cs typeface="Arial" panose="020B0604020202020204" pitchFamily="34" charset="0"/>
                        </a:rPr>
                        <a:t>13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16855604"/>
                  </a:ext>
                </a:extLst>
              </a:tr>
              <a:tr h="203310">
                <a:tc gridSpan="5">
                  <a:txBody>
                    <a:bodyPr/>
                    <a:lstStyle/>
                    <a:p>
                      <a:pPr algn="ctr">
                        <a:lnSpc>
                          <a:spcPct val="107000"/>
                        </a:lnSpc>
                        <a:spcAft>
                          <a:spcPts val="0"/>
                        </a:spcAft>
                      </a:pPr>
                      <a:r>
                        <a:rPr lang="en-ZA" sz="1200" dirty="0">
                          <a:solidFill>
                            <a:schemeClr val="tx1"/>
                          </a:solidFill>
                          <a:effectLst/>
                          <a:latin typeface="Arial" panose="020B0604020202020204" pitchFamily="34" charset="0"/>
                          <a:cs typeface="Arial" panose="020B0604020202020204" pitchFamily="34" charset="0"/>
                        </a:rPr>
                        <a:t> Fezile Dabi District</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6050" marR="66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4061682329"/>
                  </a:ext>
                </a:extLst>
              </a:tr>
              <a:tr h="203310">
                <a:tc>
                  <a:txBody>
                    <a:bodyPr/>
                    <a:lstStyle/>
                    <a:p>
                      <a:pPr algn="ctr">
                        <a:lnSpc>
                          <a:spcPct val="107000"/>
                        </a:lnSpc>
                        <a:spcAft>
                          <a:spcPts val="0"/>
                        </a:spcAft>
                      </a:pPr>
                      <a:r>
                        <a:rPr lang="en-ZA" sz="1200">
                          <a:solidFill>
                            <a:schemeClr val="tx1"/>
                          </a:solidFill>
                          <a:effectLst/>
                          <a:latin typeface="Arial" panose="020B0604020202020204" pitchFamily="34" charset="0"/>
                          <a:cs typeface="Arial" panose="020B0604020202020204" pitchFamily="34" charset="0"/>
                        </a:rPr>
                        <a:t>Ngwathe</a:t>
                      </a:r>
                      <a:endParaRPr lang="en-ZA"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6050" marR="66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200">
                          <a:effectLst/>
                          <a:latin typeface="Arial" panose="020B0604020202020204" pitchFamily="34" charset="0"/>
                          <a:ea typeface="Calibri" panose="020F0502020204030204" pitchFamily="34" charset="0"/>
                          <a:cs typeface="Arial" panose="020B0604020202020204" pitchFamily="34" charset="0"/>
                        </a:rPr>
                        <a:t>111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200">
                          <a:effectLst/>
                          <a:latin typeface="Arial" panose="020B0604020202020204" pitchFamily="34" charset="0"/>
                          <a:ea typeface="Calibri" panose="020F0502020204030204" pitchFamily="34" charset="0"/>
                          <a:cs typeface="Arial" panose="020B0604020202020204" pitchFamily="34" charset="0"/>
                        </a:rPr>
                        <a:t>111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200">
                          <a:effectLst/>
                          <a:latin typeface="Arial" panose="020B0604020202020204" pitchFamily="34" charset="0"/>
                          <a:ea typeface="Calibri" panose="020F0502020204030204" pitchFamily="34" charset="0"/>
                          <a:cs typeface="Arial" panose="020B0604020202020204" pitchFamily="34" charset="0"/>
                        </a:rPr>
                        <a:t>101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200">
                          <a:effectLst/>
                          <a:latin typeface="Arial" panose="020B0604020202020204" pitchFamily="34" charset="0"/>
                          <a:ea typeface="Calibri" panose="020F0502020204030204" pitchFamily="34" charset="0"/>
                          <a:cs typeface="Arial" panose="020B0604020202020204" pitchFamily="34" charset="0"/>
                        </a:rPr>
                        <a:t>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261353804"/>
                  </a:ext>
                </a:extLst>
              </a:tr>
              <a:tr h="203310">
                <a:tc>
                  <a:txBody>
                    <a:bodyPr/>
                    <a:lstStyle/>
                    <a:p>
                      <a:pPr algn="ctr">
                        <a:lnSpc>
                          <a:spcPct val="107000"/>
                        </a:lnSpc>
                        <a:spcAft>
                          <a:spcPts val="0"/>
                        </a:spcAft>
                      </a:pPr>
                      <a:r>
                        <a:rPr lang="en-ZA" sz="1200">
                          <a:solidFill>
                            <a:schemeClr val="tx1"/>
                          </a:solidFill>
                          <a:effectLst/>
                          <a:latin typeface="Arial" panose="020B0604020202020204" pitchFamily="34" charset="0"/>
                          <a:cs typeface="Arial" panose="020B0604020202020204" pitchFamily="34" charset="0"/>
                        </a:rPr>
                        <a:t>Mafube</a:t>
                      </a:r>
                      <a:endParaRPr lang="en-ZA"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6050" marR="66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200">
                          <a:effectLst/>
                          <a:latin typeface="Arial" panose="020B0604020202020204" pitchFamily="34" charset="0"/>
                          <a:ea typeface="Calibri" panose="020F0502020204030204" pitchFamily="34" charset="0"/>
                          <a:cs typeface="Arial" panose="020B0604020202020204" pitchFamily="34" charset="0"/>
                        </a:rPr>
                        <a:t>22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200">
                          <a:effectLst/>
                          <a:latin typeface="Arial" panose="020B0604020202020204" pitchFamily="34" charset="0"/>
                          <a:ea typeface="Calibri" panose="020F0502020204030204" pitchFamily="34" charset="0"/>
                          <a:cs typeface="Arial" panose="020B0604020202020204" pitchFamily="34" charset="0"/>
                        </a:rPr>
                        <a:t>19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200">
                          <a:effectLst/>
                          <a:latin typeface="Arial" panose="020B0604020202020204" pitchFamily="34" charset="0"/>
                          <a:ea typeface="Calibri" panose="020F0502020204030204" pitchFamily="34" charset="0"/>
                          <a:cs typeface="Arial" panose="020B0604020202020204" pitchFamily="34" charset="0"/>
                        </a:rPr>
                        <a:t>19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200">
                          <a:effectLst/>
                          <a:latin typeface="Arial" panose="020B0604020202020204" pitchFamily="34" charset="0"/>
                          <a:ea typeface="Calibri" panose="020F0502020204030204" pitchFamily="34" charset="0"/>
                          <a:cs typeface="Arial" panose="020B0604020202020204" pitchFamily="34" charset="0"/>
                        </a:rPr>
                        <a:t>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62314227"/>
                  </a:ext>
                </a:extLst>
              </a:tr>
              <a:tr h="203310">
                <a:tc>
                  <a:txBody>
                    <a:bodyPr/>
                    <a:lstStyle/>
                    <a:p>
                      <a:pPr algn="ctr">
                        <a:lnSpc>
                          <a:spcPct val="107000"/>
                        </a:lnSpc>
                        <a:spcAft>
                          <a:spcPts val="0"/>
                        </a:spcAft>
                      </a:pPr>
                      <a:r>
                        <a:rPr lang="en-ZA" sz="1200">
                          <a:solidFill>
                            <a:schemeClr val="tx1"/>
                          </a:solidFill>
                          <a:effectLst/>
                          <a:latin typeface="Arial" panose="020B0604020202020204" pitchFamily="34" charset="0"/>
                          <a:cs typeface="Arial" panose="020B0604020202020204" pitchFamily="34" charset="0"/>
                        </a:rPr>
                        <a:t>Moqhaka</a:t>
                      </a:r>
                      <a:endParaRPr lang="en-ZA"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6050" marR="66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200">
                          <a:effectLst/>
                          <a:latin typeface="Arial" panose="020B0604020202020204" pitchFamily="34" charset="0"/>
                          <a:ea typeface="Calibri" panose="020F0502020204030204" pitchFamily="34" charset="0"/>
                          <a:cs typeface="Arial" panose="020B0604020202020204" pitchFamily="34" charset="0"/>
                        </a:rPr>
                        <a:t>12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200">
                          <a:effectLst/>
                          <a:latin typeface="Arial" panose="020B0604020202020204" pitchFamily="34" charset="0"/>
                          <a:ea typeface="Calibri" panose="020F0502020204030204" pitchFamily="34" charset="0"/>
                          <a:cs typeface="Arial" panose="020B0604020202020204" pitchFamily="34" charset="0"/>
                        </a:rPr>
                        <a:t>12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200">
                          <a:effectLst/>
                          <a:latin typeface="Arial" panose="020B0604020202020204" pitchFamily="34" charset="0"/>
                          <a:ea typeface="Calibri" panose="020F0502020204030204" pitchFamily="34" charset="0"/>
                          <a:cs typeface="Arial" panose="020B0604020202020204" pitchFamily="34" charset="0"/>
                        </a:rPr>
                        <a:t>12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200">
                          <a:effectLst/>
                          <a:latin typeface="Arial" panose="020B0604020202020204" pitchFamily="34" charset="0"/>
                          <a:ea typeface="Calibri" panose="020F0502020204030204" pitchFamily="34" charset="0"/>
                          <a:cs typeface="Arial" panose="020B0604020202020204" pitchFamily="34" charset="0"/>
                        </a:rPr>
                        <a:t>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794246018"/>
                  </a:ext>
                </a:extLst>
              </a:tr>
              <a:tr h="203310">
                <a:tc>
                  <a:txBody>
                    <a:bodyPr/>
                    <a:lstStyle/>
                    <a:p>
                      <a:pPr algn="ctr">
                        <a:lnSpc>
                          <a:spcPct val="107000"/>
                        </a:lnSpc>
                        <a:spcAft>
                          <a:spcPts val="0"/>
                        </a:spcAft>
                      </a:pPr>
                      <a:r>
                        <a:rPr lang="en-ZA" sz="1200">
                          <a:solidFill>
                            <a:schemeClr val="tx1"/>
                          </a:solidFill>
                          <a:effectLst/>
                          <a:latin typeface="Arial" panose="020B0604020202020204" pitchFamily="34" charset="0"/>
                          <a:cs typeface="Arial" panose="020B0604020202020204" pitchFamily="34" charset="0"/>
                        </a:rPr>
                        <a:t>Metsimaholo</a:t>
                      </a:r>
                      <a:endParaRPr lang="en-ZA"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6050" marR="66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200">
                          <a:effectLst/>
                          <a:latin typeface="Arial" panose="020B0604020202020204" pitchFamily="34" charset="0"/>
                          <a:ea typeface="Calibri" panose="020F0502020204030204" pitchFamily="34" charset="0"/>
                          <a:cs typeface="Arial" panose="020B0604020202020204" pitchFamily="34" charset="0"/>
                        </a:rPr>
                        <a:t>22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200">
                          <a:effectLst/>
                          <a:latin typeface="Arial" panose="020B0604020202020204" pitchFamily="34" charset="0"/>
                          <a:ea typeface="Calibri" panose="020F0502020204030204" pitchFamily="34" charset="0"/>
                          <a:cs typeface="Arial" panose="020B0604020202020204" pitchFamily="34" charset="0"/>
                        </a:rPr>
                        <a:t>22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200">
                          <a:effectLst/>
                          <a:latin typeface="Arial" panose="020B0604020202020204" pitchFamily="34" charset="0"/>
                          <a:ea typeface="Calibri" panose="020F0502020204030204" pitchFamily="34" charset="0"/>
                          <a:cs typeface="Arial" panose="020B0604020202020204" pitchFamily="34" charset="0"/>
                        </a:rPr>
                        <a:t>22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902640154"/>
                  </a:ext>
                </a:extLst>
              </a:tr>
              <a:tr h="203310">
                <a:tc gridSpan="5">
                  <a:txBody>
                    <a:bodyPr/>
                    <a:lstStyle/>
                    <a:p>
                      <a:pPr algn="ctr">
                        <a:lnSpc>
                          <a:spcPct val="107000"/>
                        </a:lnSpc>
                        <a:spcAft>
                          <a:spcPts val="0"/>
                        </a:spcAft>
                      </a:pPr>
                      <a:r>
                        <a:rPr lang="en-ZA" sz="1200" dirty="0">
                          <a:solidFill>
                            <a:schemeClr val="tx1"/>
                          </a:solidFill>
                          <a:effectLst/>
                          <a:latin typeface="Arial" panose="020B0604020202020204" pitchFamily="34" charset="0"/>
                          <a:cs typeface="Arial" panose="020B0604020202020204" pitchFamily="34" charset="0"/>
                        </a:rPr>
                        <a:t> Thabo-Mofutsanyana District</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6050" marR="66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555732521"/>
                  </a:ext>
                </a:extLst>
              </a:tr>
              <a:tr h="203310">
                <a:tc>
                  <a:txBody>
                    <a:bodyPr/>
                    <a:lstStyle/>
                    <a:p>
                      <a:pPr algn="ctr">
                        <a:lnSpc>
                          <a:spcPct val="107000"/>
                        </a:lnSpc>
                        <a:spcAft>
                          <a:spcPts val="0"/>
                        </a:spcAft>
                      </a:pPr>
                      <a:r>
                        <a:rPr lang="en-ZA" sz="1200">
                          <a:solidFill>
                            <a:schemeClr val="tx1"/>
                          </a:solidFill>
                          <a:effectLst/>
                          <a:latin typeface="Arial" panose="020B0604020202020204" pitchFamily="34" charset="0"/>
                          <a:cs typeface="Arial" panose="020B0604020202020204" pitchFamily="34" charset="0"/>
                        </a:rPr>
                        <a:t>Setsoto</a:t>
                      </a:r>
                      <a:endParaRPr lang="en-ZA"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6050" marR="66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200">
                          <a:effectLst/>
                          <a:latin typeface="Arial" panose="020B0604020202020204" pitchFamily="34" charset="0"/>
                          <a:ea typeface="Calibri" panose="020F0502020204030204" pitchFamily="34" charset="0"/>
                          <a:cs typeface="Arial" panose="020B0604020202020204" pitchFamily="34" charset="0"/>
                        </a:rPr>
                        <a:t>34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200">
                          <a:effectLst/>
                          <a:latin typeface="Arial" panose="020B0604020202020204" pitchFamily="34" charset="0"/>
                          <a:ea typeface="Calibri" panose="020F0502020204030204" pitchFamily="34" charset="0"/>
                          <a:cs typeface="Arial" panose="020B0604020202020204" pitchFamily="34" charset="0"/>
                        </a:rPr>
                        <a:t>34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200">
                          <a:effectLst/>
                          <a:latin typeface="Arial" panose="020B0604020202020204" pitchFamily="34" charset="0"/>
                          <a:ea typeface="Calibri" panose="020F0502020204030204" pitchFamily="34" charset="0"/>
                          <a:cs typeface="Arial" panose="020B0604020202020204" pitchFamily="34" charset="0"/>
                        </a:rPr>
                        <a:t>34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200">
                          <a:effectLst/>
                          <a:latin typeface="Arial" panose="020B0604020202020204" pitchFamily="34" charset="0"/>
                          <a:ea typeface="Calibri" panose="020F0502020204030204" pitchFamily="34" charset="0"/>
                          <a:cs typeface="Arial" panose="020B0604020202020204" pitchFamily="34" charset="0"/>
                        </a:rPr>
                        <a:t>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1710486"/>
                  </a:ext>
                </a:extLst>
              </a:tr>
              <a:tr h="203310">
                <a:tc>
                  <a:txBody>
                    <a:bodyPr/>
                    <a:lstStyle/>
                    <a:p>
                      <a:pPr algn="ctr">
                        <a:lnSpc>
                          <a:spcPct val="107000"/>
                        </a:lnSpc>
                        <a:spcAft>
                          <a:spcPts val="0"/>
                        </a:spcAft>
                      </a:pPr>
                      <a:r>
                        <a:rPr lang="en-ZA" sz="1200">
                          <a:solidFill>
                            <a:schemeClr val="tx1"/>
                          </a:solidFill>
                          <a:effectLst/>
                          <a:latin typeface="Arial" panose="020B0604020202020204" pitchFamily="34" charset="0"/>
                          <a:cs typeface="Arial" panose="020B0604020202020204" pitchFamily="34" charset="0"/>
                        </a:rPr>
                        <a:t>Mantsopa</a:t>
                      </a:r>
                      <a:endParaRPr lang="en-ZA"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6050" marR="66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200">
                          <a:effectLst/>
                          <a:latin typeface="Arial" panose="020B0604020202020204" pitchFamily="34" charset="0"/>
                          <a:ea typeface="Calibri" panose="020F0502020204030204" pitchFamily="34" charset="0"/>
                          <a:cs typeface="Arial" panose="020B0604020202020204" pitchFamily="34" charset="0"/>
                        </a:rPr>
                        <a:t>36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200">
                          <a:effectLst/>
                          <a:latin typeface="Arial" panose="020B0604020202020204" pitchFamily="34" charset="0"/>
                          <a:ea typeface="Calibri" panose="020F0502020204030204" pitchFamily="34" charset="0"/>
                          <a:cs typeface="Arial" panose="020B0604020202020204" pitchFamily="34" charset="0"/>
                        </a:rPr>
                        <a:t>31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200">
                          <a:effectLst/>
                          <a:latin typeface="Arial" panose="020B0604020202020204" pitchFamily="34" charset="0"/>
                          <a:ea typeface="Calibri" panose="020F0502020204030204" pitchFamily="34" charset="0"/>
                          <a:cs typeface="Arial" panose="020B0604020202020204" pitchFamily="34" charset="0"/>
                        </a:rPr>
                        <a:t>31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200">
                          <a:effectLst/>
                          <a:latin typeface="Arial" panose="020B0604020202020204" pitchFamily="34" charset="0"/>
                          <a:ea typeface="Calibri" panose="020F0502020204030204" pitchFamily="34" charset="0"/>
                          <a:cs typeface="Arial" panose="020B0604020202020204" pitchFamily="34" charset="0"/>
                        </a:rPr>
                        <a:t>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32874352"/>
                  </a:ext>
                </a:extLst>
              </a:tr>
              <a:tr h="203310">
                <a:tc>
                  <a:txBody>
                    <a:bodyPr/>
                    <a:lstStyle/>
                    <a:p>
                      <a:pPr algn="ctr">
                        <a:lnSpc>
                          <a:spcPct val="107000"/>
                        </a:lnSpc>
                        <a:spcAft>
                          <a:spcPts val="0"/>
                        </a:spcAft>
                      </a:pPr>
                      <a:r>
                        <a:rPr lang="en-ZA" sz="1200">
                          <a:solidFill>
                            <a:schemeClr val="tx1"/>
                          </a:solidFill>
                          <a:effectLst/>
                          <a:latin typeface="Arial" panose="020B0604020202020204" pitchFamily="34" charset="0"/>
                          <a:cs typeface="Arial" panose="020B0604020202020204" pitchFamily="34" charset="0"/>
                        </a:rPr>
                        <a:t>Dihlabeng </a:t>
                      </a:r>
                      <a:endParaRPr lang="en-ZA"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6050" marR="66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200">
                          <a:solidFill>
                            <a:srgbClr val="000000"/>
                          </a:solidFill>
                          <a:effectLst/>
                          <a:latin typeface="Arial" panose="020B0604020202020204" pitchFamily="34" charset="0"/>
                          <a:ea typeface="Calibri" panose="020F0502020204030204" pitchFamily="34" charset="0"/>
                          <a:cs typeface="Arial" panose="020B0604020202020204" pitchFamily="34" charset="0"/>
                        </a:rPr>
                        <a:t>62</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200">
                          <a:effectLst/>
                          <a:latin typeface="Arial" panose="020B0604020202020204" pitchFamily="34" charset="0"/>
                          <a:ea typeface="Calibri" panose="020F0502020204030204" pitchFamily="34" charset="0"/>
                          <a:cs typeface="Arial" panose="020B0604020202020204" pitchFamily="34" charset="0"/>
                        </a:rPr>
                        <a:t>62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200">
                          <a:effectLst/>
                          <a:latin typeface="Arial" panose="020B0604020202020204" pitchFamily="34" charset="0"/>
                          <a:ea typeface="Calibri" panose="020F0502020204030204" pitchFamily="34" charset="0"/>
                          <a:cs typeface="Arial" panose="020B0604020202020204" pitchFamily="34" charset="0"/>
                        </a:rPr>
                        <a:t>62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200">
                          <a:effectLst/>
                          <a:latin typeface="Arial" panose="020B0604020202020204" pitchFamily="34" charset="0"/>
                          <a:ea typeface="Calibri" panose="020F0502020204030204" pitchFamily="34" charset="0"/>
                          <a:cs typeface="Arial" panose="020B0604020202020204" pitchFamily="34" charset="0"/>
                        </a:rPr>
                        <a:t>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052419253"/>
                  </a:ext>
                </a:extLst>
              </a:tr>
              <a:tr h="203310">
                <a:tc>
                  <a:txBody>
                    <a:bodyPr/>
                    <a:lstStyle/>
                    <a:p>
                      <a:pPr algn="ctr">
                        <a:lnSpc>
                          <a:spcPct val="107000"/>
                        </a:lnSpc>
                        <a:spcAft>
                          <a:spcPts val="0"/>
                        </a:spcAft>
                      </a:pPr>
                      <a:r>
                        <a:rPr lang="en-ZA" sz="1200">
                          <a:solidFill>
                            <a:schemeClr val="tx1"/>
                          </a:solidFill>
                          <a:effectLst/>
                          <a:latin typeface="Arial" panose="020B0604020202020204" pitchFamily="34" charset="0"/>
                          <a:cs typeface="Arial" panose="020B0604020202020204" pitchFamily="34" charset="0"/>
                        </a:rPr>
                        <a:t>Nketoana</a:t>
                      </a:r>
                      <a:endParaRPr lang="en-ZA"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6050" marR="66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200">
                          <a:effectLst/>
                          <a:latin typeface="Arial" panose="020B0604020202020204" pitchFamily="34" charset="0"/>
                          <a:ea typeface="Calibri" panose="020F0502020204030204" pitchFamily="34" charset="0"/>
                          <a:cs typeface="Arial" panose="020B0604020202020204" pitchFamily="34" charset="0"/>
                        </a:rPr>
                        <a:t>22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200">
                          <a:effectLst/>
                          <a:latin typeface="Arial" panose="020B0604020202020204" pitchFamily="34" charset="0"/>
                          <a:ea typeface="Calibri" panose="020F0502020204030204" pitchFamily="34" charset="0"/>
                          <a:cs typeface="Arial" panose="020B0604020202020204" pitchFamily="34" charset="0"/>
                        </a:rPr>
                        <a:t>19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200">
                          <a:effectLst/>
                          <a:latin typeface="Arial" panose="020B0604020202020204" pitchFamily="34" charset="0"/>
                          <a:ea typeface="Calibri" panose="020F0502020204030204" pitchFamily="34" charset="0"/>
                          <a:cs typeface="Arial" panose="020B0604020202020204" pitchFamily="34" charset="0"/>
                        </a:rPr>
                        <a:t>17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200">
                          <a:effectLst/>
                          <a:latin typeface="Arial" panose="020B0604020202020204" pitchFamily="34" charset="0"/>
                          <a:ea typeface="Calibri" panose="020F0502020204030204" pitchFamily="34" charset="0"/>
                          <a:cs typeface="Arial" panose="020B0604020202020204" pitchFamily="34" charset="0"/>
                        </a:rPr>
                        <a:t>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479909465"/>
                  </a:ext>
                </a:extLst>
              </a:tr>
              <a:tr h="203310">
                <a:tc>
                  <a:txBody>
                    <a:bodyPr/>
                    <a:lstStyle/>
                    <a:p>
                      <a:pPr algn="ctr">
                        <a:lnSpc>
                          <a:spcPct val="107000"/>
                        </a:lnSpc>
                        <a:spcAft>
                          <a:spcPts val="0"/>
                        </a:spcAft>
                      </a:pPr>
                      <a:r>
                        <a:rPr lang="en-ZA" sz="1200">
                          <a:solidFill>
                            <a:schemeClr val="tx1"/>
                          </a:solidFill>
                          <a:effectLst/>
                          <a:latin typeface="Arial" panose="020B0604020202020204" pitchFamily="34" charset="0"/>
                          <a:cs typeface="Arial" panose="020B0604020202020204" pitchFamily="34" charset="0"/>
                        </a:rPr>
                        <a:t>Phumelela</a:t>
                      </a:r>
                      <a:endParaRPr lang="en-ZA"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6050" marR="66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200">
                          <a:effectLst/>
                          <a:latin typeface="Arial" panose="020B0604020202020204" pitchFamily="34" charset="0"/>
                          <a:ea typeface="Calibri" panose="020F0502020204030204" pitchFamily="34" charset="0"/>
                          <a:cs typeface="Arial" panose="020B0604020202020204" pitchFamily="34" charset="0"/>
                        </a:rPr>
                        <a:t>61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200">
                          <a:effectLst/>
                          <a:latin typeface="Arial" panose="020B0604020202020204" pitchFamily="34" charset="0"/>
                          <a:ea typeface="Calibri" panose="020F0502020204030204" pitchFamily="34" charset="0"/>
                          <a:cs typeface="Arial" panose="020B0604020202020204" pitchFamily="34" charset="0"/>
                        </a:rPr>
                        <a:t>61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200">
                          <a:effectLst/>
                          <a:latin typeface="Arial" panose="020B0604020202020204" pitchFamily="34" charset="0"/>
                          <a:ea typeface="Calibri" panose="020F0502020204030204" pitchFamily="34" charset="0"/>
                          <a:cs typeface="Arial" panose="020B0604020202020204" pitchFamily="34" charset="0"/>
                        </a:rPr>
                        <a:t>40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200">
                          <a:effectLst/>
                          <a:latin typeface="Arial" panose="020B0604020202020204" pitchFamily="34" charset="0"/>
                          <a:ea typeface="Calibri" panose="020F0502020204030204" pitchFamily="34" charset="0"/>
                          <a:cs typeface="Arial" panose="020B0604020202020204" pitchFamily="34" charset="0"/>
                        </a:rPr>
                        <a:t>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61687429"/>
                  </a:ext>
                </a:extLst>
              </a:tr>
              <a:tr h="203310">
                <a:tc>
                  <a:txBody>
                    <a:bodyPr/>
                    <a:lstStyle/>
                    <a:p>
                      <a:pPr algn="ctr">
                        <a:lnSpc>
                          <a:spcPct val="107000"/>
                        </a:lnSpc>
                        <a:spcAft>
                          <a:spcPts val="0"/>
                        </a:spcAft>
                      </a:pPr>
                      <a:r>
                        <a:rPr lang="en-ZA" sz="1200" dirty="0">
                          <a:solidFill>
                            <a:schemeClr val="tx1"/>
                          </a:solidFill>
                          <a:effectLst/>
                          <a:latin typeface="Arial" panose="020B0604020202020204" pitchFamily="34" charset="0"/>
                          <a:cs typeface="Arial" panose="020B0604020202020204" pitchFamily="34" charset="0"/>
                        </a:rPr>
                        <a:t>Maluti A Phofung</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6050" marR="66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200">
                          <a:solidFill>
                            <a:srgbClr val="000000"/>
                          </a:solidFill>
                          <a:effectLst/>
                          <a:latin typeface="Arial" panose="020B0604020202020204" pitchFamily="34" charset="0"/>
                          <a:ea typeface="Calibri" panose="020F0502020204030204" pitchFamily="34" charset="0"/>
                          <a:cs typeface="Arial" panose="020B0604020202020204" pitchFamily="34" charset="0"/>
                        </a:rPr>
                        <a:t>1349</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200">
                          <a:solidFill>
                            <a:srgbClr val="000000"/>
                          </a:solidFill>
                          <a:effectLst/>
                          <a:latin typeface="Arial" panose="020B0604020202020204" pitchFamily="34" charset="0"/>
                          <a:ea typeface="Calibri" panose="020F0502020204030204" pitchFamily="34" charset="0"/>
                          <a:cs typeface="Arial" panose="020B0604020202020204" pitchFamily="34" charset="0"/>
                        </a:rPr>
                        <a:t>675</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200">
                          <a:solidFill>
                            <a:srgbClr val="000000"/>
                          </a:solidFill>
                          <a:effectLst/>
                          <a:latin typeface="Arial" panose="020B0604020202020204" pitchFamily="34" charset="0"/>
                          <a:ea typeface="Calibri" panose="020F0502020204030204" pitchFamily="34" charset="0"/>
                          <a:cs typeface="Arial" panose="020B0604020202020204" pitchFamily="34" charset="0"/>
                        </a:rPr>
                        <a:t>673</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61</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51227306"/>
                  </a:ext>
                </a:extLst>
              </a:tr>
              <a:tr h="203310">
                <a:tc gridSpan="5">
                  <a:txBody>
                    <a:bodyPr/>
                    <a:lstStyle/>
                    <a:p>
                      <a:pPr algn="ctr">
                        <a:lnSpc>
                          <a:spcPct val="107000"/>
                        </a:lnSpc>
                        <a:spcAft>
                          <a:spcPts val="0"/>
                        </a:spcAft>
                      </a:pPr>
                      <a:r>
                        <a:rPr lang="en-ZA" sz="1200" dirty="0">
                          <a:solidFill>
                            <a:schemeClr val="tx1"/>
                          </a:solidFill>
                          <a:effectLst/>
                          <a:latin typeface="Arial" panose="020B0604020202020204" pitchFamily="34" charset="0"/>
                          <a:cs typeface="Arial" panose="020B0604020202020204" pitchFamily="34" charset="0"/>
                        </a:rPr>
                        <a:t> Mangaung Metro </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6050" marR="66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521502802"/>
                  </a:ext>
                </a:extLst>
              </a:tr>
              <a:tr h="203310">
                <a:tc>
                  <a:txBody>
                    <a:bodyPr/>
                    <a:lstStyle/>
                    <a:p>
                      <a:pPr algn="ctr">
                        <a:lnSpc>
                          <a:spcPct val="107000"/>
                        </a:lnSpc>
                        <a:spcAft>
                          <a:spcPts val="0"/>
                        </a:spcAft>
                      </a:pPr>
                      <a:r>
                        <a:rPr lang="en-ZA" sz="1200" dirty="0">
                          <a:solidFill>
                            <a:schemeClr val="tx1"/>
                          </a:solidFill>
                          <a:effectLst/>
                          <a:latin typeface="Arial" panose="020B0604020202020204" pitchFamily="34" charset="0"/>
                          <a:cs typeface="Arial" panose="020B0604020202020204" pitchFamily="34" charset="0"/>
                        </a:rPr>
                        <a:t>Mangaung</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6050" marR="66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200">
                          <a:effectLst/>
                          <a:latin typeface="Arial" panose="020B0604020202020204" pitchFamily="34" charset="0"/>
                          <a:ea typeface="Calibri" panose="020F0502020204030204" pitchFamily="34" charset="0"/>
                          <a:cs typeface="Arial" panose="020B0604020202020204" pitchFamily="34" charset="0"/>
                        </a:rPr>
                        <a:t>87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200">
                          <a:effectLst/>
                          <a:latin typeface="Arial" panose="020B0604020202020204" pitchFamily="34" charset="0"/>
                          <a:ea typeface="Calibri" panose="020F0502020204030204" pitchFamily="34" charset="0"/>
                          <a:cs typeface="Arial" panose="020B0604020202020204" pitchFamily="34" charset="0"/>
                        </a:rPr>
                        <a:t>87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200">
                          <a:effectLst/>
                          <a:latin typeface="Arial" panose="020B0604020202020204" pitchFamily="34" charset="0"/>
                          <a:ea typeface="Calibri" panose="020F0502020204030204" pitchFamily="34" charset="0"/>
                          <a:cs typeface="Arial" panose="020B0604020202020204" pitchFamily="34" charset="0"/>
                        </a:rPr>
                        <a:t>72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200">
                          <a:effectLst/>
                          <a:latin typeface="Arial" panose="020B0604020202020204" pitchFamily="34" charset="0"/>
                          <a:ea typeface="Calibri" panose="020F0502020204030204" pitchFamily="34" charset="0"/>
                          <a:cs typeface="Arial" panose="020B0604020202020204" pitchFamily="34" charset="0"/>
                        </a:rPr>
                        <a:t>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846644644"/>
                  </a:ext>
                </a:extLst>
              </a:tr>
              <a:tr h="203310">
                <a:tc>
                  <a:txBody>
                    <a:bodyPr/>
                    <a:lstStyle/>
                    <a:p>
                      <a:pPr algn="ctr">
                        <a:lnSpc>
                          <a:spcPct val="107000"/>
                        </a:lnSpc>
                        <a:spcAft>
                          <a:spcPts val="0"/>
                        </a:spcAft>
                      </a:pPr>
                      <a:r>
                        <a:rPr lang="en-ZA" sz="1200" b="1" dirty="0">
                          <a:solidFill>
                            <a:schemeClr val="tx1"/>
                          </a:solidFill>
                          <a:effectLst/>
                          <a:latin typeface="Arial" panose="020B0604020202020204" pitchFamily="34" charset="0"/>
                          <a:cs typeface="Arial" panose="020B0604020202020204" pitchFamily="34" charset="0"/>
                        </a:rPr>
                        <a:t>Total</a:t>
                      </a:r>
                      <a:endPar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6050" marR="66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200" b="1">
                          <a:effectLst/>
                          <a:latin typeface="Arial" panose="020B0604020202020204" pitchFamily="34" charset="0"/>
                          <a:ea typeface="Calibri" panose="020F0502020204030204" pitchFamily="34" charset="0"/>
                          <a:cs typeface="Arial" panose="020B0604020202020204" pitchFamily="34" charset="0"/>
                        </a:rPr>
                        <a:t>1991</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200" b="1">
                          <a:effectLst/>
                          <a:latin typeface="Arial" panose="020B0604020202020204" pitchFamily="34" charset="0"/>
                          <a:ea typeface="Calibri" panose="020F0502020204030204" pitchFamily="34" charset="0"/>
                          <a:cs typeface="Arial" panose="020B0604020202020204" pitchFamily="34" charset="0"/>
                        </a:rPr>
                        <a:t>1303</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200" b="1">
                          <a:effectLst/>
                          <a:latin typeface="Arial" panose="020B0604020202020204" pitchFamily="34" charset="0"/>
                          <a:ea typeface="Calibri" panose="020F0502020204030204" pitchFamily="34" charset="0"/>
                          <a:cs typeface="Arial" panose="020B0604020202020204" pitchFamily="34" charset="0"/>
                        </a:rPr>
                        <a:t>1201</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ZA" sz="1200" b="1" dirty="0">
                          <a:effectLst/>
                          <a:latin typeface="Arial" panose="020B0604020202020204" pitchFamily="34" charset="0"/>
                          <a:ea typeface="Calibri" panose="020F0502020204030204" pitchFamily="34" charset="0"/>
                          <a:cs typeface="Arial" panose="020B0604020202020204" pitchFamily="34" charset="0"/>
                        </a:rPr>
                        <a:t>118</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05029805"/>
                  </a:ext>
                </a:extLst>
              </a:tr>
            </a:tbl>
          </a:graphicData>
        </a:graphic>
      </p:graphicFrame>
    </p:spTree>
    <p:extLst>
      <p:ext uri="{BB962C8B-B14F-4D97-AF65-F5344CB8AC3E}">
        <p14:creationId xmlns:p14="http://schemas.microsoft.com/office/powerpoint/2010/main" xmlns="" val="4151534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270172" y="5370258"/>
            <a:ext cx="2832388" cy="986092"/>
          </a:xfrm>
          <a:prstGeom prst="rect">
            <a:avLst/>
          </a:prstGeom>
          <a:solidFill>
            <a:schemeClr val="bg1"/>
          </a:solidFill>
        </p:spPr>
      </p:pic>
      <p:sp>
        <p:nvSpPr>
          <p:cNvPr id="7" name="Rectangle 6"/>
          <p:cNvSpPr/>
          <p:nvPr/>
        </p:nvSpPr>
        <p:spPr>
          <a:xfrm>
            <a:off x="370114" y="5870763"/>
            <a:ext cx="4572000" cy="276999"/>
          </a:xfrm>
          <a:prstGeom prst="rect">
            <a:avLst/>
          </a:prstGeom>
        </p:spPr>
        <p:txBody>
          <a:bodyPr>
            <a:spAutoFit/>
          </a:bodyPr>
          <a:lstStyle/>
          <a:p>
            <a:r>
              <a:rPr lang="en-US" sz="1200" dirty="0">
                <a:solidFill>
                  <a:prstClr val="black">
                    <a:tint val="75000"/>
                  </a:prstClr>
                </a:solidFill>
              </a:rPr>
              <a:t>Leading Free State Province towards Service Excellence</a:t>
            </a:r>
          </a:p>
        </p:txBody>
      </p:sp>
      <p:sp>
        <p:nvSpPr>
          <p:cNvPr id="5" name="TextBox 4"/>
          <p:cNvSpPr txBox="1"/>
          <p:nvPr/>
        </p:nvSpPr>
        <p:spPr>
          <a:xfrm>
            <a:off x="1030778" y="266007"/>
            <a:ext cx="6945284" cy="523220"/>
          </a:xfrm>
          <a:prstGeom prst="rect">
            <a:avLst/>
          </a:prstGeom>
          <a:noFill/>
        </p:spPr>
        <p:txBody>
          <a:bodyPr wrap="square" rtlCol="0">
            <a:spAutoFit/>
          </a:bodyPr>
          <a:lstStyle/>
          <a:p>
            <a:pPr algn="ctr"/>
            <a:r>
              <a:rPr lang="en-GB" sz="2800" b="1" dirty="0">
                <a:solidFill>
                  <a:schemeClr val="bg1"/>
                </a:solidFill>
                <a:latin typeface="Arial" panose="020B0604020202020204" pitchFamily="34" charset="0"/>
                <a:cs typeface="Arial" panose="020B0604020202020204" pitchFamily="34" charset="0"/>
              </a:rPr>
              <a:t>Coordinated Structures Established</a:t>
            </a:r>
            <a:endParaRPr lang="en-ZA" sz="2800" b="1" dirty="0">
              <a:solidFill>
                <a:schemeClr val="bg1"/>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xmlns="" id="{F7BEA177-8B87-5645-8447-FB66472A5152}"/>
              </a:ext>
            </a:extLst>
          </p:cNvPr>
          <p:cNvSpPr>
            <a:spLocks noGrp="1"/>
          </p:cNvSpPr>
          <p:nvPr>
            <p:ph type="ctrTitle"/>
          </p:nvPr>
        </p:nvSpPr>
        <p:spPr>
          <a:xfrm>
            <a:off x="0" y="2"/>
            <a:ext cx="9102560" cy="915568"/>
          </a:xfrm>
          <a:solidFill>
            <a:srgbClr val="CC9B00"/>
          </a:solidFill>
        </p:spPr>
        <p:txBody>
          <a:bodyPr>
            <a:normAutofit/>
          </a:bodyPr>
          <a:lstStyle/>
          <a:p>
            <a:r>
              <a:rPr lang="en-US" sz="3600" b="1" dirty="0">
                <a:solidFill>
                  <a:schemeClr val="bg1"/>
                </a:solidFill>
                <a:latin typeface="Arial" panose="020B0604020202020204" pitchFamily="34" charset="0"/>
                <a:cs typeface="Arial" panose="020B0604020202020204" pitchFamily="34" charset="0"/>
              </a:rPr>
              <a:t>Fourth Strategic Thrust</a:t>
            </a:r>
          </a:p>
        </p:txBody>
      </p:sp>
      <p:sp>
        <p:nvSpPr>
          <p:cNvPr id="6" name="TextBox 5">
            <a:extLst>
              <a:ext uri="{FF2B5EF4-FFF2-40B4-BE49-F238E27FC236}">
                <a16:creationId xmlns:a16="http://schemas.microsoft.com/office/drawing/2014/main" xmlns="" id="{2CCBF5AD-2BE1-1A4E-93E3-D33970FD8774}"/>
              </a:ext>
            </a:extLst>
          </p:cNvPr>
          <p:cNvSpPr txBox="1"/>
          <p:nvPr/>
        </p:nvSpPr>
        <p:spPr>
          <a:xfrm>
            <a:off x="20720" y="915569"/>
            <a:ext cx="9102560" cy="4462760"/>
          </a:xfrm>
          <a:prstGeom prst="rect">
            <a:avLst/>
          </a:prstGeom>
          <a:solidFill>
            <a:schemeClr val="accent6">
              <a:lumMod val="40000"/>
              <a:lumOff val="60000"/>
            </a:schemeClr>
          </a:solidFill>
        </p:spPr>
        <p:txBody>
          <a:bodyPr wrap="square" rtlCol="0" anchor="t">
            <a:spAutoFit/>
          </a:bodyPr>
          <a:lstStyle/>
          <a:p>
            <a:pPr algn="ctr">
              <a:spcBef>
                <a:spcPct val="0"/>
              </a:spcBef>
              <a:buClr>
                <a:srgbClr val="FFFFFF"/>
              </a:buClr>
              <a:buSzPts val="1800"/>
            </a:pPr>
            <a:endParaRPr lang="en-US" altLang="en-US" sz="2800" b="1" dirty="0"/>
          </a:p>
          <a:p>
            <a:pPr algn="ctr">
              <a:spcBef>
                <a:spcPct val="0"/>
              </a:spcBef>
              <a:buClr>
                <a:srgbClr val="FFFFFF"/>
              </a:buClr>
              <a:buSzPts val="1800"/>
            </a:pPr>
            <a:endParaRPr lang="en-US" altLang="en-US" sz="2800" b="1" dirty="0"/>
          </a:p>
          <a:p>
            <a:pPr algn="ctr">
              <a:spcBef>
                <a:spcPct val="0"/>
              </a:spcBef>
              <a:buClr>
                <a:srgbClr val="FFFFFF"/>
              </a:buClr>
              <a:buSzPts val="1800"/>
            </a:pPr>
            <a:endParaRPr lang="en-US" altLang="en-US" sz="2800" b="1" dirty="0"/>
          </a:p>
          <a:p>
            <a:pPr algn="ctr">
              <a:spcBef>
                <a:spcPct val="0"/>
              </a:spcBef>
              <a:buClr>
                <a:srgbClr val="FFFFFF"/>
              </a:buClr>
              <a:buSzPts val="1800"/>
            </a:pPr>
            <a:endParaRPr lang="en-US" altLang="en-US" sz="2800" b="1" dirty="0"/>
          </a:p>
          <a:p>
            <a:pPr algn="ctr">
              <a:spcBef>
                <a:spcPct val="0"/>
              </a:spcBef>
              <a:buClr>
                <a:srgbClr val="FFFFFF"/>
              </a:buClr>
              <a:buSzPts val="1800"/>
            </a:pPr>
            <a:r>
              <a:rPr lang="en-US" altLang="en-US" sz="3200" b="1" dirty="0">
                <a:latin typeface="Arial Black" panose="020B0604020202020204" pitchFamily="34" charset="0"/>
                <a:cs typeface="Arial Black" panose="020B0604020202020204" pitchFamily="34" charset="0"/>
              </a:rPr>
              <a:t>Enforcement &amp; Compliance Measures</a:t>
            </a:r>
          </a:p>
          <a:p>
            <a:pPr algn="ctr">
              <a:spcBef>
                <a:spcPct val="0"/>
              </a:spcBef>
              <a:buClr>
                <a:srgbClr val="FFFFFF"/>
              </a:buClr>
              <a:buSzPts val="1800"/>
            </a:pPr>
            <a:endParaRPr lang="en-US" altLang="en-US" sz="2800" b="1" dirty="0"/>
          </a:p>
          <a:p>
            <a:pPr algn="ctr">
              <a:spcBef>
                <a:spcPct val="0"/>
              </a:spcBef>
              <a:buClr>
                <a:srgbClr val="FFFFFF"/>
              </a:buClr>
              <a:buSzPts val="1800"/>
            </a:pPr>
            <a:endParaRPr lang="en-US" altLang="en-US" sz="2800" b="1" dirty="0"/>
          </a:p>
          <a:p>
            <a:pPr algn="ctr">
              <a:spcBef>
                <a:spcPct val="0"/>
              </a:spcBef>
              <a:buClr>
                <a:srgbClr val="FFFFFF"/>
              </a:buClr>
              <a:buSzPts val="1800"/>
            </a:pPr>
            <a:endParaRPr lang="en-US" altLang="en-US" sz="2800" b="1" dirty="0"/>
          </a:p>
          <a:p>
            <a:pPr algn="ctr">
              <a:spcBef>
                <a:spcPct val="0"/>
              </a:spcBef>
              <a:buClr>
                <a:srgbClr val="FFFFFF"/>
              </a:buClr>
              <a:buSzPts val="1800"/>
            </a:pPr>
            <a:endParaRPr lang="en-US" altLang="en-US" sz="2800" b="1" dirty="0"/>
          </a:p>
          <a:p>
            <a:pPr algn="ctr">
              <a:spcBef>
                <a:spcPct val="0"/>
              </a:spcBef>
              <a:buClr>
                <a:srgbClr val="FFFFFF"/>
              </a:buClr>
              <a:buSzPts val="1800"/>
            </a:pPr>
            <a:endParaRPr lang="en-US" altLang="en-US" sz="2800" b="1" dirty="0"/>
          </a:p>
        </p:txBody>
      </p:sp>
    </p:spTree>
    <p:extLst>
      <p:ext uri="{BB962C8B-B14F-4D97-AF65-F5344CB8AC3E}">
        <p14:creationId xmlns:p14="http://schemas.microsoft.com/office/powerpoint/2010/main" xmlns="" val="35657361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270172" y="5236029"/>
            <a:ext cx="2832388" cy="986092"/>
          </a:xfrm>
          <a:prstGeom prst="rect">
            <a:avLst/>
          </a:prstGeom>
          <a:solidFill>
            <a:schemeClr val="bg1"/>
          </a:solidFill>
        </p:spPr>
      </p:pic>
      <p:sp>
        <p:nvSpPr>
          <p:cNvPr id="7" name="Rectangle 6"/>
          <p:cNvSpPr/>
          <p:nvPr/>
        </p:nvSpPr>
        <p:spPr>
          <a:xfrm>
            <a:off x="370114" y="5870763"/>
            <a:ext cx="4572000" cy="276999"/>
          </a:xfrm>
          <a:prstGeom prst="rect">
            <a:avLst/>
          </a:prstGeom>
        </p:spPr>
        <p:txBody>
          <a:bodyPr>
            <a:spAutoFit/>
          </a:bodyPr>
          <a:lstStyle/>
          <a:p>
            <a:r>
              <a:rPr lang="en-US" sz="1200" dirty="0">
                <a:solidFill>
                  <a:prstClr val="black">
                    <a:tint val="75000"/>
                  </a:prstClr>
                </a:solidFill>
              </a:rPr>
              <a:t>Leading Free State Province towards Service Excellence</a:t>
            </a:r>
          </a:p>
        </p:txBody>
      </p:sp>
      <p:sp>
        <p:nvSpPr>
          <p:cNvPr id="5" name="Rectangle 4"/>
          <p:cNvSpPr/>
          <p:nvPr/>
        </p:nvSpPr>
        <p:spPr>
          <a:xfrm>
            <a:off x="41441" y="635879"/>
            <a:ext cx="9061118" cy="1015663"/>
          </a:xfrm>
          <a:prstGeom prst="rect">
            <a:avLst/>
          </a:prstGeom>
        </p:spPr>
        <p:txBody>
          <a:bodyPr wrap="square">
            <a:spAutoFit/>
          </a:bodyPr>
          <a:lstStyle/>
          <a:p>
            <a:pPr algn="just">
              <a:spcAft>
                <a:spcPts val="0"/>
              </a:spcAft>
            </a:pPr>
            <a:r>
              <a:rPr lang="en-GB" sz="2000" b="1" dirty="0">
                <a:latin typeface="Arial" panose="020B0604020202020204" pitchFamily="34" charset="0"/>
                <a:ea typeface="Times New Roman" panose="02020603050405020304" pitchFamily="18" charset="0"/>
                <a:cs typeface="Arial" panose="020B0604020202020204" pitchFamily="34" charset="0"/>
              </a:rPr>
              <a:t>Since the inception of the lockdown (</a:t>
            </a:r>
            <a:r>
              <a:rPr lang="en-GB" sz="2000" b="1" dirty="0">
                <a:solidFill>
                  <a:srgbClr val="FF0000"/>
                </a:solidFill>
                <a:latin typeface="Arial" panose="020B0604020202020204" pitchFamily="34" charset="0"/>
                <a:ea typeface="Times New Roman" panose="02020603050405020304" pitchFamily="18" charset="0"/>
                <a:cs typeface="Arial" panose="020B0604020202020204" pitchFamily="34" charset="0"/>
              </a:rPr>
              <a:t>Day 151 of Level 2) </a:t>
            </a:r>
            <a:r>
              <a:rPr lang="en-GB" sz="2000" b="1" u="sng" dirty="0">
                <a:solidFill>
                  <a:srgbClr val="FF0000"/>
                </a:solidFill>
                <a:latin typeface="Arial" panose="020B0604020202020204" pitchFamily="34" charset="0"/>
                <a:ea typeface="Times New Roman" panose="02020603050405020304" pitchFamily="18" charset="0"/>
                <a:cs typeface="Arial" panose="020B0604020202020204" pitchFamily="34" charset="0"/>
              </a:rPr>
              <a:t>37 966 </a:t>
            </a:r>
            <a:r>
              <a:rPr lang="en-GB" sz="2000" b="1" dirty="0">
                <a:latin typeface="Arial" panose="020B0604020202020204" pitchFamily="34" charset="0"/>
                <a:ea typeface="Times New Roman" panose="02020603050405020304" pitchFamily="18" charset="0"/>
                <a:cs typeface="Arial" panose="020B0604020202020204" pitchFamily="34" charset="0"/>
              </a:rPr>
              <a:t>people in total have been arrested for different violations. The arrests can be broken down per district as follows</a:t>
            </a:r>
            <a:endParaRPr lang="en-ZA" sz="2000" b="1"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xmlns="" id="{0BEA386C-36D1-284B-9300-2BC0191E3F6F}"/>
              </a:ext>
            </a:extLst>
          </p:cNvPr>
          <p:cNvSpPr txBox="1"/>
          <p:nvPr/>
        </p:nvSpPr>
        <p:spPr>
          <a:xfrm>
            <a:off x="0" y="0"/>
            <a:ext cx="9102560" cy="523220"/>
          </a:xfrm>
          <a:prstGeom prst="rect">
            <a:avLst/>
          </a:prstGeom>
          <a:solidFill>
            <a:srgbClr val="CC9B00"/>
          </a:solid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Status of Law Enforcement in the Province</a:t>
            </a:r>
          </a:p>
        </p:txBody>
      </p:sp>
      <p:graphicFrame>
        <p:nvGraphicFramePr>
          <p:cNvPr id="2" name="Table 1">
            <a:extLst>
              <a:ext uri="{FF2B5EF4-FFF2-40B4-BE49-F238E27FC236}">
                <a16:creationId xmlns:a16="http://schemas.microsoft.com/office/drawing/2014/main" xmlns="" id="{FAEC364E-0AA7-E747-BCBD-5F2618B48721}"/>
              </a:ext>
            </a:extLst>
          </p:cNvPr>
          <p:cNvGraphicFramePr>
            <a:graphicFrameLocks noGrp="1"/>
          </p:cNvGraphicFramePr>
          <p:nvPr>
            <p:extLst>
              <p:ext uri="{D42A27DB-BD31-4B8C-83A1-F6EECF244321}">
                <p14:modId xmlns:p14="http://schemas.microsoft.com/office/powerpoint/2010/main" xmlns="" val="1731324027"/>
              </p:ext>
            </p:extLst>
          </p:nvPr>
        </p:nvGraphicFramePr>
        <p:xfrm>
          <a:off x="0" y="1748312"/>
          <a:ext cx="9102559" cy="3487715"/>
        </p:xfrm>
        <a:graphic>
          <a:graphicData uri="http://schemas.openxmlformats.org/drawingml/2006/table">
            <a:tbl>
              <a:tblPr firstRow="1" firstCol="1" bandRow="1">
                <a:tableStyleId>{5C22544A-7EE6-4342-B048-85BDC9FD1C3A}</a:tableStyleId>
              </a:tblPr>
              <a:tblGrid>
                <a:gridCol w="4287011">
                  <a:extLst>
                    <a:ext uri="{9D8B030D-6E8A-4147-A177-3AD203B41FA5}">
                      <a16:colId xmlns:a16="http://schemas.microsoft.com/office/drawing/2014/main" xmlns="" val="1114402078"/>
                    </a:ext>
                  </a:extLst>
                </a:gridCol>
                <a:gridCol w="4815548">
                  <a:extLst>
                    <a:ext uri="{9D8B030D-6E8A-4147-A177-3AD203B41FA5}">
                      <a16:colId xmlns:a16="http://schemas.microsoft.com/office/drawing/2014/main" xmlns="" val="1918954359"/>
                    </a:ext>
                  </a:extLst>
                </a:gridCol>
              </a:tblGrid>
              <a:tr h="483185">
                <a:tc>
                  <a:txBody>
                    <a:bodyPr/>
                    <a:lstStyle/>
                    <a:p>
                      <a:pPr marL="0" marR="0" indent="171450" algn="ctr">
                        <a:lnSpc>
                          <a:spcPct val="115000"/>
                        </a:lnSpc>
                        <a:spcBef>
                          <a:spcPts val="0"/>
                        </a:spcBef>
                        <a:spcAft>
                          <a:spcPts val="0"/>
                        </a:spcAft>
                        <a:tabLst>
                          <a:tab pos="445135" algn="l"/>
                        </a:tabLst>
                      </a:pPr>
                      <a:r>
                        <a:rPr lang="en-US" sz="1400" b="1" i="0" dirty="0">
                          <a:effectLst/>
                          <a:latin typeface="Arial" panose="020B0604020202020204" pitchFamily="34" charset="0"/>
                          <a:cs typeface="Arial" panose="020B0604020202020204" pitchFamily="34" charset="0"/>
                        </a:rPr>
                        <a:t>District</a:t>
                      </a:r>
                      <a:endParaRPr lang="en-US" sz="1400" b="1" i="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400" b="1" i="0">
                          <a:effectLst/>
                          <a:latin typeface="Arial" panose="020B0604020202020204" pitchFamily="34" charset="0"/>
                          <a:cs typeface="Arial" panose="020B0604020202020204" pitchFamily="34" charset="0"/>
                        </a:rPr>
                        <a:t>Number</a:t>
                      </a:r>
                      <a:endParaRPr lang="en-US" sz="1400" b="1" i="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2068976336"/>
                  </a:ext>
                </a:extLst>
              </a:tr>
              <a:tr h="600906">
                <a:tc>
                  <a:txBody>
                    <a:bodyPr/>
                    <a:lstStyle/>
                    <a:p>
                      <a:pPr marL="0" marR="0" indent="-69215" algn="ctr">
                        <a:lnSpc>
                          <a:spcPct val="150000"/>
                        </a:lnSpc>
                        <a:spcBef>
                          <a:spcPts val="0"/>
                        </a:spcBef>
                        <a:spcAft>
                          <a:spcPts val="0"/>
                        </a:spcAft>
                      </a:pPr>
                      <a:r>
                        <a:rPr lang="en-US" sz="1400" b="1" i="0" dirty="0">
                          <a:effectLst/>
                          <a:latin typeface="Arial" panose="020B0604020202020204" pitchFamily="34" charset="0"/>
                          <a:cs typeface="Arial" panose="020B0604020202020204" pitchFamily="34" charset="0"/>
                        </a:rPr>
                        <a:t>Thabo </a:t>
                      </a:r>
                      <a:r>
                        <a:rPr lang="en-US" sz="1400" b="1" i="0" dirty="0" err="1">
                          <a:effectLst/>
                          <a:latin typeface="Arial" panose="020B0604020202020204" pitchFamily="34" charset="0"/>
                          <a:cs typeface="Arial" panose="020B0604020202020204" pitchFamily="34" charset="0"/>
                        </a:rPr>
                        <a:t>Mofutsanyana</a:t>
                      </a:r>
                      <a:endParaRPr lang="en-US" sz="1400" b="1" i="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pPr>
                      <a:r>
                        <a:rPr lang="en-US" sz="1400" b="1" i="0">
                          <a:effectLst/>
                          <a:latin typeface="Arial" panose="020B0604020202020204" pitchFamily="34" charset="0"/>
                          <a:cs typeface="Arial" panose="020B0604020202020204" pitchFamily="34" charset="0"/>
                        </a:rPr>
                        <a:t>7 056</a:t>
                      </a:r>
                      <a:endParaRPr lang="en-US" sz="1400" b="1" i="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xmlns="" val="2676527983"/>
                  </a:ext>
                </a:extLst>
              </a:tr>
              <a:tr h="600906">
                <a:tc>
                  <a:txBody>
                    <a:bodyPr/>
                    <a:lstStyle/>
                    <a:p>
                      <a:pPr marL="0" marR="0" indent="-69215" algn="ctr">
                        <a:lnSpc>
                          <a:spcPct val="150000"/>
                        </a:lnSpc>
                        <a:spcBef>
                          <a:spcPts val="0"/>
                        </a:spcBef>
                        <a:spcAft>
                          <a:spcPts val="0"/>
                        </a:spcAft>
                      </a:pPr>
                      <a:r>
                        <a:rPr lang="en-US" sz="1400" b="1" i="0" dirty="0" err="1">
                          <a:effectLst/>
                          <a:latin typeface="Arial" panose="020B0604020202020204" pitchFamily="34" charset="0"/>
                          <a:cs typeface="Arial" panose="020B0604020202020204" pitchFamily="34" charset="0"/>
                        </a:rPr>
                        <a:t>Mangaung</a:t>
                      </a:r>
                      <a:r>
                        <a:rPr lang="en-US" sz="1400" b="1" i="0" dirty="0">
                          <a:effectLst/>
                          <a:latin typeface="Arial" panose="020B0604020202020204" pitchFamily="34" charset="0"/>
                          <a:cs typeface="Arial" panose="020B0604020202020204" pitchFamily="34" charset="0"/>
                        </a:rPr>
                        <a:t> Metro</a:t>
                      </a:r>
                      <a:endParaRPr lang="en-US" sz="1400" b="1" i="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FF0000"/>
                    </a:solidFill>
                  </a:tcPr>
                </a:tc>
                <a:tc>
                  <a:txBody>
                    <a:bodyPr/>
                    <a:lstStyle/>
                    <a:p>
                      <a:pPr marL="0" marR="0" algn="ctr">
                        <a:lnSpc>
                          <a:spcPct val="150000"/>
                        </a:lnSpc>
                        <a:spcBef>
                          <a:spcPts val="0"/>
                        </a:spcBef>
                        <a:spcAft>
                          <a:spcPts val="0"/>
                        </a:spcAft>
                      </a:pPr>
                      <a:r>
                        <a:rPr lang="en-US" sz="1400" b="1" i="0" dirty="0">
                          <a:solidFill>
                            <a:schemeClr val="bg1"/>
                          </a:solidFill>
                          <a:effectLst/>
                          <a:latin typeface="Arial" panose="020B0604020202020204" pitchFamily="34" charset="0"/>
                          <a:cs typeface="Arial" panose="020B0604020202020204" pitchFamily="34" charset="0"/>
                        </a:rPr>
                        <a:t>11 578</a:t>
                      </a:r>
                      <a:endParaRPr lang="en-US" sz="1400" b="1" i="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FF0000"/>
                    </a:solidFill>
                  </a:tcPr>
                </a:tc>
                <a:extLst>
                  <a:ext uri="{0D108BD9-81ED-4DB2-BD59-A6C34878D82A}">
                    <a16:rowId xmlns:a16="http://schemas.microsoft.com/office/drawing/2014/main" xmlns="" val="250902148"/>
                  </a:ext>
                </a:extLst>
              </a:tr>
              <a:tr h="600906">
                <a:tc>
                  <a:txBody>
                    <a:bodyPr/>
                    <a:lstStyle/>
                    <a:p>
                      <a:pPr marL="0" marR="0" indent="-69215" algn="ctr">
                        <a:lnSpc>
                          <a:spcPct val="150000"/>
                        </a:lnSpc>
                        <a:spcBef>
                          <a:spcPts val="0"/>
                        </a:spcBef>
                        <a:spcAft>
                          <a:spcPts val="0"/>
                        </a:spcAft>
                      </a:pPr>
                      <a:r>
                        <a:rPr lang="en-US" sz="1400" b="1" i="0" dirty="0">
                          <a:effectLst/>
                          <a:latin typeface="Arial" panose="020B0604020202020204" pitchFamily="34" charset="0"/>
                          <a:cs typeface="Arial" panose="020B0604020202020204" pitchFamily="34" charset="0"/>
                        </a:rPr>
                        <a:t>Lejweleputswa</a:t>
                      </a:r>
                      <a:endParaRPr lang="en-US" sz="1400" b="1" i="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pPr>
                      <a:r>
                        <a:rPr lang="en-US" sz="1400" b="1" i="0" dirty="0">
                          <a:effectLst/>
                          <a:latin typeface="Arial" panose="020B0604020202020204" pitchFamily="34" charset="0"/>
                          <a:cs typeface="Arial" panose="020B0604020202020204" pitchFamily="34" charset="0"/>
                        </a:rPr>
                        <a:t>3 846</a:t>
                      </a:r>
                      <a:endParaRPr lang="en-US" sz="1400" b="1" i="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xmlns="" val="827056001"/>
                  </a:ext>
                </a:extLst>
              </a:tr>
              <a:tr h="600906">
                <a:tc>
                  <a:txBody>
                    <a:bodyPr/>
                    <a:lstStyle/>
                    <a:p>
                      <a:pPr marL="0" marR="0" indent="-69215" algn="ctr">
                        <a:lnSpc>
                          <a:spcPct val="150000"/>
                        </a:lnSpc>
                        <a:spcBef>
                          <a:spcPts val="0"/>
                        </a:spcBef>
                        <a:spcAft>
                          <a:spcPts val="0"/>
                        </a:spcAft>
                      </a:pPr>
                      <a:r>
                        <a:rPr lang="en-US" sz="1400" b="1" i="0" dirty="0" err="1">
                          <a:effectLst/>
                          <a:latin typeface="Arial" panose="020B0604020202020204" pitchFamily="34" charset="0"/>
                          <a:cs typeface="Arial" panose="020B0604020202020204" pitchFamily="34" charset="0"/>
                        </a:rPr>
                        <a:t>Fezile</a:t>
                      </a:r>
                      <a:r>
                        <a:rPr lang="en-US" sz="1400" b="1" i="0" dirty="0">
                          <a:effectLst/>
                          <a:latin typeface="Arial" panose="020B0604020202020204" pitchFamily="34" charset="0"/>
                          <a:cs typeface="Arial" panose="020B0604020202020204" pitchFamily="34" charset="0"/>
                        </a:rPr>
                        <a:t> </a:t>
                      </a:r>
                      <a:r>
                        <a:rPr lang="en-US" sz="1400" b="1" i="0" dirty="0" err="1">
                          <a:effectLst/>
                          <a:latin typeface="Arial" panose="020B0604020202020204" pitchFamily="34" charset="0"/>
                          <a:cs typeface="Arial" panose="020B0604020202020204" pitchFamily="34" charset="0"/>
                        </a:rPr>
                        <a:t>Dabi</a:t>
                      </a:r>
                      <a:endParaRPr lang="en-US" sz="1400" b="1" i="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pPr>
                      <a:r>
                        <a:rPr lang="en-US" sz="1400" b="1" i="0" dirty="0">
                          <a:effectLst/>
                          <a:latin typeface="Arial" panose="020B0604020202020204" pitchFamily="34" charset="0"/>
                          <a:cs typeface="Arial" panose="020B0604020202020204" pitchFamily="34" charset="0"/>
                        </a:rPr>
                        <a:t>3 940</a:t>
                      </a:r>
                      <a:endParaRPr lang="en-US" sz="1400" b="1" i="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xmlns="" val="3344255687"/>
                  </a:ext>
                </a:extLst>
              </a:tr>
              <a:tr h="600906">
                <a:tc>
                  <a:txBody>
                    <a:bodyPr/>
                    <a:lstStyle/>
                    <a:p>
                      <a:pPr marL="0" marR="0" indent="-69215" algn="ctr">
                        <a:lnSpc>
                          <a:spcPct val="150000"/>
                        </a:lnSpc>
                        <a:spcBef>
                          <a:spcPts val="0"/>
                        </a:spcBef>
                        <a:spcAft>
                          <a:spcPts val="0"/>
                        </a:spcAft>
                      </a:pPr>
                      <a:r>
                        <a:rPr lang="en-US" sz="1400" b="1" i="0">
                          <a:effectLst/>
                          <a:latin typeface="Arial" panose="020B0604020202020204" pitchFamily="34" charset="0"/>
                          <a:cs typeface="Arial" panose="020B0604020202020204" pitchFamily="34" charset="0"/>
                        </a:rPr>
                        <a:t>Xhariep</a:t>
                      </a:r>
                      <a:endParaRPr lang="en-US" sz="1400" b="1" i="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pPr>
                      <a:r>
                        <a:rPr lang="en-US" sz="1400" b="1" i="0" dirty="0">
                          <a:effectLst/>
                          <a:latin typeface="Arial" panose="020B0604020202020204" pitchFamily="34" charset="0"/>
                          <a:cs typeface="Arial" panose="020B0604020202020204" pitchFamily="34" charset="0"/>
                        </a:rPr>
                        <a:t>2 493</a:t>
                      </a:r>
                      <a:endParaRPr lang="en-US" sz="1400" b="1" i="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xmlns="" val="444651357"/>
                  </a:ext>
                </a:extLst>
              </a:tr>
            </a:tbl>
          </a:graphicData>
        </a:graphic>
      </p:graphicFrame>
    </p:spTree>
    <p:extLst>
      <p:ext uri="{BB962C8B-B14F-4D97-AF65-F5344CB8AC3E}">
        <p14:creationId xmlns:p14="http://schemas.microsoft.com/office/powerpoint/2010/main" xmlns="" val="274534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94DA5B9B-ACB6-4448-9458-4803386B546E}"/>
              </a:ext>
            </a:extLst>
          </p:cNvPr>
          <p:cNvPicPr>
            <a:picLocks noChangeAspect="1"/>
          </p:cNvPicPr>
          <p:nvPr/>
        </p:nvPicPr>
        <p:blipFill>
          <a:blip r:embed="rId3"/>
          <a:stretch>
            <a:fillRect/>
          </a:stretch>
        </p:blipFill>
        <p:spPr>
          <a:xfrm>
            <a:off x="2895309" y="2337592"/>
            <a:ext cx="3009546" cy="1975020"/>
          </a:xfrm>
          <a:prstGeom prst="rect">
            <a:avLst/>
          </a:prstGeom>
        </p:spPr>
      </p:pic>
      <p:cxnSp>
        <p:nvCxnSpPr>
          <p:cNvPr id="10" name="Straight Arrow Connector 9">
            <a:extLst>
              <a:ext uri="{FF2B5EF4-FFF2-40B4-BE49-F238E27FC236}">
                <a16:creationId xmlns:a16="http://schemas.microsoft.com/office/drawing/2014/main" xmlns="" id="{485EFC1E-4347-F84B-B7F5-A17DFF4AAA6F}"/>
              </a:ext>
            </a:extLst>
          </p:cNvPr>
          <p:cNvCxnSpPr>
            <a:cxnSpLocks/>
            <a:endCxn id="11" idx="1"/>
          </p:cNvCxnSpPr>
          <p:nvPr/>
        </p:nvCxnSpPr>
        <p:spPr>
          <a:xfrm flipV="1">
            <a:off x="5904855" y="2199104"/>
            <a:ext cx="1022887" cy="13849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xmlns="" id="{A014EB52-6524-AD41-A48A-F793A341963C}"/>
              </a:ext>
            </a:extLst>
          </p:cNvPr>
          <p:cNvSpPr txBox="1"/>
          <p:nvPr/>
        </p:nvSpPr>
        <p:spPr>
          <a:xfrm>
            <a:off x="6927742" y="1875938"/>
            <a:ext cx="2174818" cy="646331"/>
          </a:xfrm>
          <a:prstGeom prst="rect">
            <a:avLst/>
          </a:prstGeom>
          <a:solidFill>
            <a:srgbClr val="0070C0"/>
          </a:solidFill>
        </p:spPr>
        <p:txBody>
          <a:bodyPr wrap="square" rtlCol="0">
            <a:spAutoFit/>
          </a:bodyPr>
          <a:lstStyle/>
          <a:p>
            <a:pPr algn="ctr"/>
            <a:r>
              <a:rPr lang="en-GB" b="1" dirty="0">
                <a:solidFill>
                  <a:schemeClr val="bg1"/>
                </a:solidFill>
                <a:latin typeface="Arial" panose="020B0604020202020204" pitchFamily="34" charset="0"/>
                <a:cs typeface="Arial" panose="020B0604020202020204" pitchFamily="34" charset="0"/>
              </a:rPr>
              <a:t>Provision of Food &amp; Shelter</a:t>
            </a:r>
          </a:p>
        </p:txBody>
      </p:sp>
      <p:cxnSp>
        <p:nvCxnSpPr>
          <p:cNvPr id="13" name="Straight Arrow Connector 12">
            <a:extLst>
              <a:ext uri="{FF2B5EF4-FFF2-40B4-BE49-F238E27FC236}">
                <a16:creationId xmlns:a16="http://schemas.microsoft.com/office/drawing/2014/main" xmlns="" id="{0073E07A-7F02-DE48-AC86-1A2AB0191F10}"/>
              </a:ext>
            </a:extLst>
          </p:cNvPr>
          <p:cNvCxnSpPr>
            <a:cxnSpLocks/>
          </p:cNvCxnSpPr>
          <p:nvPr/>
        </p:nvCxnSpPr>
        <p:spPr>
          <a:xfrm>
            <a:off x="5870985" y="4252339"/>
            <a:ext cx="855279" cy="53357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xmlns="" id="{E4B475B0-4E12-C14A-8033-648E9A57A962}"/>
              </a:ext>
            </a:extLst>
          </p:cNvPr>
          <p:cNvCxnSpPr>
            <a:cxnSpLocks/>
          </p:cNvCxnSpPr>
          <p:nvPr/>
        </p:nvCxnSpPr>
        <p:spPr>
          <a:xfrm flipH="1" flipV="1">
            <a:off x="1872422" y="2201262"/>
            <a:ext cx="1022886" cy="17450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xmlns="" id="{29D2AFA8-1DD5-9C4F-B353-53DE8FD6D310}"/>
              </a:ext>
            </a:extLst>
          </p:cNvPr>
          <p:cNvCxnSpPr>
            <a:cxnSpLocks/>
          </p:cNvCxnSpPr>
          <p:nvPr/>
        </p:nvCxnSpPr>
        <p:spPr>
          <a:xfrm>
            <a:off x="4551279" y="4361102"/>
            <a:ext cx="0" cy="74437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xmlns="" id="{2CDBE193-2FAC-174B-B060-99A17F35E5B9}"/>
              </a:ext>
            </a:extLst>
          </p:cNvPr>
          <p:cNvSpPr txBox="1"/>
          <p:nvPr/>
        </p:nvSpPr>
        <p:spPr>
          <a:xfrm>
            <a:off x="6768130" y="4578199"/>
            <a:ext cx="2227918" cy="646331"/>
          </a:xfrm>
          <a:prstGeom prst="rect">
            <a:avLst/>
          </a:prstGeom>
          <a:solidFill>
            <a:srgbClr val="FFC000"/>
          </a:solidFill>
        </p:spPr>
        <p:txBody>
          <a:bodyPr wrap="none" rtlCol="0">
            <a:spAutoFit/>
          </a:bodyPr>
          <a:lstStyle/>
          <a:p>
            <a:pPr algn="ctr"/>
            <a:r>
              <a:rPr lang="en-GB" b="1" dirty="0">
                <a:solidFill>
                  <a:schemeClr val="bg1"/>
                </a:solidFill>
                <a:latin typeface="Arial" panose="020B0604020202020204" pitchFamily="34" charset="0"/>
                <a:cs typeface="Arial" panose="020B0604020202020204" pitchFamily="34" charset="0"/>
              </a:rPr>
              <a:t>Provision of</a:t>
            </a:r>
          </a:p>
          <a:p>
            <a:pPr algn="ctr"/>
            <a:r>
              <a:rPr lang="en-GB" b="1" dirty="0">
                <a:solidFill>
                  <a:schemeClr val="bg1"/>
                </a:solidFill>
                <a:latin typeface="Arial" panose="020B0604020202020204" pitchFamily="34" charset="0"/>
                <a:cs typeface="Arial" panose="020B0604020202020204" pitchFamily="34" charset="0"/>
              </a:rPr>
              <a:t>Water &amp; Sanitation</a:t>
            </a:r>
          </a:p>
        </p:txBody>
      </p:sp>
      <p:sp>
        <p:nvSpPr>
          <p:cNvPr id="22" name="Title 21">
            <a:extLst>
              <a:ext uri="{FF2B5EF4-FFF2-40B4-BE49-F238E27FC236}">
                <a16:creationId xmlns:a16="http://schemas.microsoft.com/office/drawing/2014/main" xmlns="" id="{B5BD2B84-BE61-5042-AA8E-242C286364E5}"/>
              </a:ext>
            </a:extLst>
          </p:cNvPr>
          <p:cNvSpPr>
            <a:spLocks noGrp="1"/>
          </p:cNvSpPr>
          <p:nvPr>
            <p:ph type="ctrTitle"/>
          </p:nvPr>
        </p:nvSpPr>
        <p:spPr>
          <a:xfrm>
            <a:off x="2210577" y="2450469"/>
            <a:ext cx="4342623" cy="1400371"/>
          </a:xfrm>
        </p:spPr>
        <p:txBody>
          <a:bodyPr anchor="t">
            <a:normAutofit fontScale="90000"/>
          </a:bodyPr>
          <a:lstStyle/>
          <a:p>
            <a:r>
              <a:rPr lang="en-GB" sz="2400" b="1" dirty="0" err="1">
                <a:solidFill>
                  <a:schemeClr val="bg1"/>
                </a:solidFill>
                <a:latin typeface="Arial" panose="020B0604020202020204" pitchFamily="34" charset="0"/>
                <a:cs typeface="Arial" panose="020B0604020202020204" pitchFamily="34" charset="0"/>
              </a:rPr>
              <a:t>Covid</a:t>
            </a:r>
            <a:r>
              <a:rPr lang="en-GB" sz="2400" b="1" dirty="0">
                <a:solidFill>
                  <a:schemeClr val="bg1"/>
                </a:solidFill>
                <a:latin typeface="Arial" panose="020B0604020202020204" pitchFamily="34" charset="0"/>
                <a:cs typeface="Arial" panose="020B0604020202020204" pitchFamily="34" charset="0"/>
              </a:rPr>
              <a:t> – 19</a:t>
            </a:r>
            <a:br>
              <a:rPr lang="en-GB" sz="2400" b="1" dirty="0">
                <a:solidFill>
                  <a:schemeClr val="bg1"/>
                </a:solidFill>
                <a:latin typeface="Arial" panose="020B0604020202020204" pitchFamily="34" charset="0"/>
                <a:cs typeface="Arial" panose="020B0604020202020204" pitchFamily="34" charset="0"/>
              </a:rPr>
            </a:br>
            <a:r>
              <a:rPr lang="en-GB" sz="2400" b="1" dirty="0">
                <a:solidFill>
                  <a:schemeClr val="bg1"/>
                </a:solidFill>
                <a:latin typeface="Arial" panose="020B0604020202020204" pitchFamily="34" charset="0"/>
                <a:cs typeface="Arial" panose="020B0604020202020204" pitchFamily="34" charset="0"/>
              </a:rPr>
              <a:t/>
            </a:r>
            <a:br>
              <a:rPr lang="en-GB" sz="2400" b="1" dirty="0">
                <a:solidFill>
                  <a:schemeClr val="bg1"/>
                </a:solidFill>
                <a:latin typeface="Arial" panose="020B0604020202020204" pitchFamily="34" charset="0"/>
                <a:cs typeface="Arial" panose="020B0604020202020204" pitchFamily="34" charset="0"/>
              </a:rPr>
            </a:br>
            <a:r>
              <a:rPr lang="en-GB" sz="2400" b="1" dirty="0">
                <a:solidFill>
                  <a:schemeClr val="bg1"/>
                </a:solidFill>
                <a:latin typeface="Arial" panose="020B0604020202020204" pitchFamily="34" charset="0"/>
                <a:cs typeface="Arial" panose="020B0604020202020204" pitchFamily="34" charset="0"/>
              </a:rPr>
              <a:t/>
            </a:r>
            <a:br>
              <a:rPr lang="en-GB" sz="2400" b="1" dirty="0">
                <a:solidFill>
                  <a:schemeClr val="bg1"/>
                </a:solidFill>
                <a:latin typeface="Arial" panose="020B0604020202020204" pitchFamily="34" charset="0"/>
                <a:cs typeface="Arial" panose="020B0604020202020204" pitchFamily="34" charset="0"/>
              </a:rPr>
            </a:br>
            <a:r>
              <a:rPr lang="en-GB" sz="2400" b="1" dirty="0">
                <a:solidFill>
                  <a:schemeClr val="bg1"/>
                </a:solidFill>
                <a:latin typeface="Arial" panose="020B0604020202020204" pitchFamily="34" charset="0"/>
                <a:cs typeface="Arial" panose="020B0604020202020204" pitchFamily="34" charset="0"/>
              </a:rPr>
              <a:t/>
            </a:r>
            <a:br>
              <a:rPr lang="en-GB" sz="2400" b="1" dirty="0">
                <a:solidFill>
                  <a:schemeClr val="bg1"/>
                </a:solidFill>
                <a:latin typeface="Arial" panose="020B0604020202020204" pitchFamily="34" charset="0"/>
                <a:cs typeface="Arial" panose="020B0604020202020204" pitchFamily="34" charset="0"/>
              </a:rPr>
            </a:br>
            <a:r>
              <a:rPr lang="en-GB" sz="2400" b="1" dirty="0">
                <a:solidFill>
                  <a:schemeClr val="bg1"/>
                </a:solidFill>
                <a:latin typeface="Arial" panose="020B0604020202020204" pitchFamily="34" charset="0"/>
                <a:cs typeface="Arial" panose="020B0604020202020204" pitchFamily="34" charset="0"/>
              </a:rPr>
              <a:t>Response</a:t>
            </a:r>
          </a:p>
        </p:txBody>
      </p:sp>
      <p:sp>
        <p:nvSpPr>
          <p:cNvPr id="24" name="TextBox 23">
            <a:extLst>
              <a:ext uri="{FF2B5EF4-FFF2-40B4-BE49-F238E27FC236}">
                <a16:creationId xmlns:a16="http://schemas.microsoft.com/office/drawing/2014/main" xmlns="" id="{D539F035-450E-D04D-93A5-F003B36AEA6C}"/>
              </a:ext>
            </a:extLst>
          </p:cNvPr>
          <p:cNvSpPr txBox="1"/>
          <p:nvPr/>
        </p:nvSpPr>
        <p:spPr>
          <a:xfrm>
            <a:off x="2768865" y="5169215"/>
            <a:ext cx="3262433" cy="646331"/>
          </a:xfrm>
          <a:prstGeom prst="rect">
            <a:avLst/>
          </a:prstGeom>
          <a:solidFill>
            <a:srgbClr val="FF0000"/>
          </a:solidFill>
        </p:spPr>
        <p:txBody>
          <a:bodyPr wrap="none" rtlCol="0">
            <a:spAutoFit/>
          </a:bodyPr>
          <a:lstStyle/>
          <a:p>
            <a:pPr algn="ctr"/>
            <a:r>
              <a:rPr lang="en-GB" b="1" dirty="0">
                <a:solidFill>
                  <a:schemeClr val="bg1"/>
                </a:solidFill>
                <a:latin typeface="Arial" panose="020B0604020202020204" pitchFamily="34" charset="0"/>
                <a:cs typeface="Arial" panose="020B0604020202020204" pitchFamily="34" charset="0"/>
              </a:rPr>
              <a:t>Enforcement &amp; Compliance </a:t>
            </a:r>
          </a:p>
          <a:p>
            <a:pPr algn="ctr"/>
            <a:r>
              <a:rPr lang="en-GB" b="1" dirty="0">
                <a:solidFill>
                  <a:schemeClr val="bg1"/>
                </a:solidFill>
                <a:latin typeface="Arial" panose="020B0604020202020204" pitchFamily="34" charset="0"/>
                <a:cs typeface="Arial" panose="020B0604020202020204" pitchFamily="34" charset="0"/>
              </a:rPr>
              <a:t>Measures</a:t>
            </a:r>
          </a:p>
        </p:txBody>
      </p:sp>
      <p:sp>
        <p:nvSpPr>
          <p:cNvPr id="25" name="TextBox 24">
            <a:extLst>
              <a:ext uri="{FF2B5EF4-FFF2-40B4-BE49-F238E27FC236}">
                <a16:creationId xmlns:a16="http://schemas.microsoft.com/office/drawing/2014/main" xmlns="" id="{4D3520F8-413A-9045-88EC-711C3F8C1B4A}"/>
              </a:ext>
            </a:extLst>
          </p:cNvPr>
          <p:cNvSpPr txBox="1"/>
          <p:nvPr/>
        </p:nvSpPr>
        <p:spPr>
          <a:xfrm>
            <a:off x="750398" y="1515711"/>
            <a:ext cx="1556836" cy="646331"/>
          </a:xfrm>
          <a:prstGeom prst="rect">
            <a:avLst/>
          </a:prstGeom>
          <a:solidFill>
            <a:schemeClr val="bg2">
              <a:lumMod val="90000"/>
            </a:schemeClr>
          </a:solidFill>
        </p:spPr>
        <p:txBody>
          <a:bodyPr wrap="none" rtlCol="0">
            <a:spAutoFit/>
          </a:bodyPr>
          <a:lstStyle/>
          <a:p>
            <a:pPr algn="ctr"/>
            <a:r>
              <a:rPr lang="en-GB" b="1" dirty="0">
                <a:latin typeface="Arial" panose="020B0604020202020204" pitchFamily="34" charset="0"/>
                <a:cs typeface="Arial" panose="020B0604020202020204" pitchFamily="34" charset="0"/>
              </a:rPr>
              <a:t>Governance</a:t>
            </a:r>
          </a:p>
          <a:p>
            <a:pPr algn="ctr"/>
            <a:r>
              <a:rPr lang="en-GB" b="1" dirty="0">
                <a:latin typeface="Arial" panose="020B0604020202020204" pitchFamily="34" charset="0"/>
                <a:cs typeface="Arial" panose="020B0604020202020204" pitchFamily="34" charset="0"/>
              </a:rPr>
              <a:t> Plan</a:t>
            </a:r>
          </a:p>
        </p:txBody>
      </p:sp>
      <p:cxnSp>
        <p:nvCxnSpPr>
          <p:cNvPr id="27" name="Straight Arrow Connector 26">
            <a:extLst>
              <a:ext uri="{FF2B5EF4-FFF2-40B4-BE49-F238E27FC236}">
                <a16:creationId xmlns:a16="http://schemas.microsoft.com/office/drawing/2014/main" xmlns="" id="{6F395DC7-737C-064D-95C2-9C956981FB48}"/>
              </a:ext>
            </a:extLst>
          </p:cNvPr>
          <p:cNvCxnSpPr>
            <a:cxnSpLocks/>
          </p:cNvCxnSpPr>
          <p:nvPr/>
        </p:nvCxnSpPr>
        <p:spPr>
          <a:xfrm flipV="1">
            <a:off x="4646919" y="1300683"/>
            <a:ext cx="0" cy="103691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xmlns="" id="{6B71CC12-F12D-2B4D-8682-14862124CC32}"/>
              </a:ext>
            </a:extLst>
          </p:cNvPr>
          <p:cNvSpPr txBox="1"/>
          <p:nvPr/>
        </p:nvSpPr>
        <p:spPr>
          <a:xfrm>
            <a:off x="2986909" y="654352"/>
            <a:ext cx="3128741" cy="646331"/>
          </a:xfrm>
          <a:prstGeom prst="rect">
            <a:avLst/>
          </a:prstGeom>
          <a:solidFill>
            <a:srgbClr val="00B050"/>
          </a:solidFill>
        </p:spPr>
        <p:txBody>
          <a:bodyPr wrap="square" rtlCol="0">
            <a:spAutoFit/>
          </a:bodyPr>
          <a:lstStyle/>
          <a:p>
            <a:pPr algn="ctr"/>
            <a:r>
              <a:rPr lang="en-GB" b="1" dirty="0">
                <a:solidFill>
                  <a:schemeClr val="bg1"/>
                </a:solidFill>
                <a:latin typeface="Arial" panose="020B0604020202020204" pitchFamily="34" charset="0"/>
                <a:cs typeface="Arial" panose="020B0604020202020204" pitchFamily="34" charset="0"/>
              </a:rPr>
              <a:t>Inclusive  Health Response Plan</a:t>
            </a:r>
          </a:p>
        </p:txBody>
      </p:sp>
      <p:sp>
        <p:nvSpPr>
          <p:cNvPr id="3" name="TextBox 2">
            <a:extLst>
              <a:ext uri="{FF2B5EF4-FFF2-40B4-BE49-F238E27FC236}">
                <a16:creationId xmlns:a16="http://schemas.microsoft.com/office/drawing/2014/main" xmlns="" id="{9781D0BE-90DC-CE48-9C8C-5A79E04A1ED0}"/>
              </a:ext>
            </a:extLst>
          </p:cNvPr>
          <p:cNvSpPr txBox="1"/>
          <p:nvPr/>
        </p:nvSpPr>
        <p:spPr>
          <a:xfrm>
            <a:off x="-7258" y="2860"/>
            <a:ext cx="9102560" cy="461665"/>
          </a:xfrm>
          <a:prstGeom prst="rect">
            <a:avLst/>
          </a:prstGeom>
          <a:solidFill>
            <a:srgbClr val="CC9B00"/>
          </a:solidFill>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Free State Covid-19 Six Strategic Thrusts </a:t>
            </a:r>
          </a:p>
        </p:txBody>
      </p:sp>
      <p:sp>
        <p:nvSpPr>
          <p:cNvPr id="18" name="TextBox 17">
            <a:extLst>
              <a:ext uri="{FF2B5EF4-FFF2-40B4-BE49-F238E27FC236}">
                <a16:creationId xmlns:a16="http://schemas.microsoft.com/office/drawing/2014/main" xmlns="" id="{B6941450-310A-6A47-B7FD-952DC97C8E8F}"/>
              </a:ext>
            </a:extLst>
          </p:cNvPr>
          <p:cNvSpPr txBox="1"/>
          <p:nvPr/>
        </p:nvSpPr>
        <p:spPr>
          <a:xfrm>
            <a:off x="204508" y="4185662"/>
            <a:ext cx="1774845" cy="646331"/>
          </a:xfrm>
          <a:prstGeom prst="rect">
            <a:avLst/>
          </a:prstGeom>
          <a:solidFill>
            <a:srgbClr val="9900CC"/>
          </a:solidFill>
        </p:spPr>
        <p:txBody>
          <a:bodyPr wrap="none" rtlCol="0">
            <a:spAutoFit/>
          </a:bodyPr>
          <a:lstStyle/>
          <a:p>
            <a:pPr algn="ctr"/>
            <a:r>
              <a:rPr lang="en-GB" b="1" dirty="0">
                <a:solidFill>
                  <a:schemeClr val="bg1"/>
                </a:solidFill>
                <a:latin typeface="Arial" panose="020B0604020202020204" pitchFamily="34" charset="0"/>
                <a:cs typeface="Arial" panose="020B0604020202020204" pitchFamily="34" charset="0"/>
              </a:rPr>
              <a:t>Economic</a:t>
            </a:r>
          </a:p>
          <a:p>
            <a:pPr algn="ctr"/>
            <a:r>
              <a:rPr lang="en-GB" b="1" dirty="0">
                <a:solidFill>
                  <a:schemeClr val="bg1"/>
                </a:solidFill>
                <a:latin typeface="Arial" panose="020B0604020202020204" pitchFamily="34" charset="0"/>
                <a:cs typeface="Arial" panose="020B0604020202020204" pitchFamily="34" charset="0"/>
              </a:rPr>
              <a:t>Recovery Plan</a:t>
            </a:r>
          </a:p>
        </p:txBody>
      </p:sp>
      <p:cxnSp>
        <p:nvCxnSpPr>
          <p:cNvPr id="19" name="Straight Arrow Connector 18">
            <a:extLst>
              <a:ext uri="{FF2B5EF4-FFF2-40B4-BE49-F238E27FC236}">
                <a16:creationId xmlns:a16="http://schemas.microsoft.com/office/drawing/2014/main" xmlns="" id="{2CAAE064-3F04-684E-85E7-C0B383190F91}"/>
              </a:ext>
            </a:extLst>
          </p:cNvPr>
          <p:cNvCxnSpPr>
            <a:cxnSpLocks/>
          </p:cNvCxnSpPr>
          <p:nvPr/>
        </p:nvCxnSpPr>
        <p:spPr>
          <a:xfrm flipH="1">
            <a:off x="2073900" y="4312612"/>
            <a:ext cx="799305" cy="19290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2383458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270173" y="5377717"/>
            <a:ext cx="2832388" cy="986092"/>
          </a:xfrm>
          <a:prstGeom prst="rect">
            <a:avLst/>
          </a:prstGeom>
          <a:solidFill>
            <a:schemeClr val="bg1"/>
          </a:solidFill>
        </p:spPr>
      </p:pic>
      <p:sp>
        <p:nvSpPr>
          <p:cNvPr id="7" name="Rectangle 6"/>
          <p:cNvSpPr/>
          <p:nvPr/>
        </p:nvSpPr>
        <p:spPr>
          <a:xfrm>
            <a:off x="370114" y="5870763"/>
            <a:ext cx="4572000" cy="276999"/>
          </a:xfrm>
          <a:prstGeom prst="rect">
            <a:avLst/>
          </a:prstGeom>
        </p:spPr>
        <p:txBody>
          <a:bodyPr>
            <a:spAutoFit/>
          </a:bodyPr>
          <a:lstStyle/>
          <a:p>
            <a:r>
              <a:rPr lang="en-US" sz="1200" dirty="0">
                <a:solidFill>
                  <a:prstClr val="black">
                    <a:tint val="75000"/>
                  </a:prstClr>
                </a:solidFill>
              </a:rPr>
              <a:t>Leading Free State Province towards Service Excellence</a:t>
            </a:r>
          </a:p>
        </p:txBody>
      </p:sp>
      <p:sp>
        <p:nvSpPr>
          <p:cNvPr id="3" name="Rectangle 1"/>
          <p:cNvSpPr>
            <a:spLocks noChangeArrowheads="1"/>
          </p:cNvSpPr>
          <p:nvPr/>
        </p:nvSpPr>
        <p:spPr bwMode="auto">
          <a:xfrm>
            <a:off x="1863725" y="3284538"/>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5" name="Title 4"/>
          <p:cNvSpPr>
            <a:spLocks noGrp="1"/>
          </p:cNvSpPr>
          <p:nvPr>
            <p:ph type="ctrTitle"/>
          </p:nvPr>
        </p:nvSpPr>
        <p:spPr>
          <a:xfrm>
            <a:off x="1" y="35252"/>
            <a:ext cx="9102560" cy="837584"/>
          </a:xfrm>
          <a:solidFill>
            <a:srgbClr val="CC9B00"/>
          </a:solidFill>
        </p:spPr>
        <p:txBody>
          <a:bodyPr>
            <a:normAutofit fontScale="90000"/>
          </a:bodyPr>
          <a:lstStyle/>
          <a:p>
            <a:r>
              <a:rPr lang="en-GB" sz="3600" b="1" dirty="0">
                <a:solidFill>
                  <a:schemeClr val="bg1"/>
                </a:solidFill>
                <a:latin typeface="Arial" panose="020B0604020202020204" pitchFamily="34" charset="0"/>
                <a:cs typeface="Arial" panose="020B0604020202020204" pitchFamily="34" charset="0"/>
              </a:rPr>
              <a:t/>
            </a:r>
            <a:br>
              <a:rPr lang="en-GB" sz="3600" b="1" dirty="0">
                <a:solidFill>
                  <a:schemeClr val="bg1"/>
                </a:solidFill>
                <a:latin typeface="Arial" panose="020B0604020202020204" pitchFamily="34" charset="0"/>
                <a:cs typeface="Arial" panose="020B0604020202020204" pitchFamily="34" charset="0"/>
              </a:rPr>
            </a:br>
            <a:r>
              <a:rPr lang="en-GB" sz="3100" b="1" dirty="0">
                <a:solidFill>
                  <a:schemeClr val="bg1"/>
                </a:solidFill>
                <a:latin typeface="Arial" panose="020B0604020202020204" pitchFamily="34" charset="0"/>
                <a:cs typeface="Arial" panose="020B0604020202020204" pitchFamily="34" charset="0"/>
              </a:rPr>
              <a:t>Adherence to the Lockdown Regulations:</a:t>
            </a:r>
            <a:r>
              <a:rPr lang="en-ZA" sz="3100" dirty="0">
                <a:solidFill>
                  <a:schemeClr val="bg1"/>
                </a:solidFill>
              </a:rPr>
              <a:t/>
            </a:r>
            <a:br>
              <a:rPr lang="en-ZA" sz="3100" dirty="0">
                <a:solidFill>
                  <a:schemeClr val="bg1"/>
                </a:solidFill>
              </a:rPr>
            </a:br>
            <a:endParaRPr lang="en-ZA" sz="3100" dirty="0">
              <a:solidFill>
                <a:schemeClr val="bg1"/>
              </a:solidFill>
            </a:endParaRPr>
          </a:p>
        </p:txBody>
      </p:sp>
      <p:graphicFrame>
        <p:nvGraphicFramePr>
          <p:cNvPr id="8" name="Table 7"/>
          <p:cNvGraphicFramePr>
            <a:graphicFrameLocks noGrp="1"/>
          </p:cNvGraphicFramePr>
          <p:nvPr>
            <p:extLst>
              <p:ext uri="{D42A27DB-BD31-4B8C-83A1-F6EECF244321}">
                <p14:modId xmlns:p14="http://schemas.microsoft.com/office/powerpoint/2010/main" xmlns="" val="3016633230"/>
              </p:ext>
            </p:extLst>
          </p:nvPr>
        </p:nvGraphicFramePr>
        <p:xfrm>
          <a:off x="512618" y="1039092"/>
          <a:ext cx="8215746" cy="4196938"/>
        </p:xfrm>
        <a:graphic>
          <a:graphicData uri="http://schemas.openxmlformats.org/drawingml/2006/table">
            <a:tbl>
              <a:tblPr>
                <a:tableStyleId>{5C22544A-7EE6-4342-B048-85BDC9FD1C3A}</a:tableStyleId>
              </a:tblPr>
              <a:tblGrid>
                <a:gridCol w="8215746">
                  <a:extLst>
                    <a:ext uri="{9D8B030D-6E8A-4147-A177-3AD203B41FA5}">
                      <a16:colId xmlns:a16="http://schemas.microsoft.com/office/drawing/2014/main" xmlns="" val="1790829627"/>
                    </a:ext>
                  </a:extLst>
                </a:gridCol>
              </a:tblGrid>
              <a:tr h="4196938">
                <a:tc>
                  <a:txBody>
                    <a:bodyPr/>
                    <a:lstStyle/>
                    <a:p>
                      <a:pPr marL="342900" lvl="0" indent="-342900" algn="just">
                        <a:spcAft>
                          <a:spcPts val="0"/>
                        </a:spcAft>
                        <a:buFont typeface="Symbol" panose="05050102010706020507" pitchFamily="18" charset="2"/>
                        <a:buChar char=""/>
                      </a:pPr>
                      <a:r>
                        <a:rPr lang="en-ZA" sz="2400" b="1" i="0" dirty="0">
                          <a:effectLst/>
                          <a:latin typeface="Arial" panose="020B0604020202020204" pitchFamily="34" charset="0"/>
                          <a:cs typeface="Arial" panose="020B0604020202020204" pitchFamily="34" charset="0"/>
                        </a:rPr>
                        <a:t>The Province is stable despite some communities continuing to disregard lockdown Regulations</a:t>
                      </a:r>
                    </a:p>
                    <a:p>
                      <a:pPr marL="342900" lvl="0" indent="-342900" algn="just">
                        <a:spcAft>
                          <a:spcPts val="0"/>
                        </a:spcAft>
                        <a:buFont typeface="Symbol" panose="05050102010706020507" pitchFamily="18" charset="2"/>
                        <a:buChar char=""/>
                      </a:pPr>
                      <a:endParaRPr lang="en-ZA" sz="800" b="1" i="0" dirty="0">
                        <a:effectLst/>
                        <a:latin typeface="Arial" panose="020B0604020202020204" pitchFamily="34" charset="0"/>
                        <a:cs typeface="Arial" panose="020B0604020202020204" pitchFamily="34" charset="0"/>
                      </a:endParaRPr>
                    </a:p>
                    <a:p>
                      <a:pPr marL="342900" lvl="0" indent="-342900" algn="just">
                        <a:spcAft>
                          <a:spcPts val="0"/>
                        </a:spcAft>
                        <a:buFont typeface="Symbol" panose="05050102010706020507" pitchFamily="18" charset="2"/>
                        <a:buChar char=""/>
                      </a:pPr>
                      <a:r>
                        <a:rPr lang="en-ZA" sz="2400" b="1" i="0" dirty="0">
                          <a:effectLst/>
                          <a:latin typeface="Arial" panose="020B0604020202020204" pitchFamily="34" charset="0"/>
                          <a:cs typeface="Arial" panose="020B0604020202020204" pitchFamily="34" charset="0"/>
                        </a:rPr>
                        <a:t>The Law Enforcement Agencies continue to patrol the areas where contravention of Lockdown Regulations are being detected.</a:t>
                      </a:r>
                    </a:p>
                    <a:p>
                      <a:pPr marL="342900" lvl="0" indent="-342900" algn="just">
                        <a:spcAft>
                          <a:spcPts val="0"/>
                        </a:spcAft>
                        <a:buFont typeface="Symbol" panose="05050102010706020507" pitchFamily="18" charset="2"/>
                        <a:buChar char=""/>
                      </a:pPr>
                      <a:endParaRPr lang="en-ZA" sz="900" b="1" i="0" dirty="0">
                        <a:effectLst/>
                        <a:latin typeface="Arial" panose="020B0604020202020204" pitchFamily="34" charset="0"/>
                        <a:cs typeface="Arial" panose="020B0604020202020204" pitchFamily="34" charset="0"/>
                      </a:endParaRPr>
                    </a:p>
                    <a:p>
                      <a:pPr marL="342900" lvl="0" indent="-342900" algn="just">
                        <a:spcAft>
                          <a:spcPts val="0"/>
                        </a:spcAft>
                        <a:buFont typeface="Symbol" panose="05050102010706020507" pitchFamily="18" charset="2"/>
                        <a:buChar char=""/>
                      </a:pPr>
                      <a:r>
                        <a:rPr lang="en-ZA" sz="2400" b="1" i="0" dirty="0">
                          <a:effectLst/>
                          <a:latin typeface="Arial" panose="020B0604020202020204" pitchFamily="34" charset="0"/>
                          <a:cs typeface="Arial" panose="020B0604020202020204" pitchFamily="34" charset="0"/>
                        </a:rPr>
                        <a:t>The Province have came up with a strategy to distribute food parcels in order to limit instability and chaos in the distribution of food parcels.</a:t>
                      </a:r>
                    </a:p>
                    <a:p>
                      <a:pPr marL="342900" lvl="0" indent="-342900" algn="just">
                        <a:spcAft>
                          <a:spcPts val="0"/>
                        </a:spcAft>
                        <a:buFont typeface="Symbol" panose="05050102010706020507" pitchFamily="18" charset="2"/>
                        <a:buChar char=""/>
                      </a:pPr>
                      <a:endParaRPr lang="en-ZA" sz="800" b="1" i="0" dirty="0">
                        <a:effectLst/>
                        <a:latin typeface="Arial" panose="020B0604020202020204" pitchFamily="34" charset="0"/>
                        <a:cs typeface="Arial" panose="020B0604020202020204" pitchFamily="34" charset="0"/>
                      </a:endParaRPr>
                    </a:p>
                    <a:p>
                      <a:pPr marL="342900" lvl="0" indent="-342900" algn="just">
                        <a:spcAft>
                          <a:spcPts val="0"/>
                        </a:spcAft>
                        <a:buFont typeface="Symbol" panose="05050102010706020507" pitchFamily="18" charset="2"/>
                        <a:buChar char=""/>
                      </a:pPr>
                      <a:r>
                        <a:rPr lang="en-ZA" sz="2400" b="1" i="0" dirty="0">
                          <a:effectLst/>
                          <a:latin typeface="Arial" panose="020B0604020202020204" pitchFamily="34" charset="0"/>
                          <a:cs typeface="Arial" panose="020B0604020202020204" pitchFamily="34" charset="0"/>
                        </a:rPr>
                        <a:t>The Province is monitoring illegal movements at the Ports of Entry at  ongoing basis.</a:t>
                      </a:r>
                    </a:p>
                  </a:txBody>
                  <a:tcPr marL="114300" marR="114300" marT="0" marB="0">
                    <a:noFill/>
                  </a:tcPr>
                </a:tc>
                <a:extLst>
                  <a:ext uri="{0D108BD9-81ED-4DB2-BD59-A6C34878D82A}">
                    <a16:rowId xmlns:a16="http://schemas.microsoft.com/office/drawing/2014/main" xmlns="" val="3310153078"/>
                  </a:ext>
                </a:extLst>
              </a:tr>
            </a:tbl>
          </a:graphicData>
        </a:graphic>
      </p:graphicFrame>
    </p:spTree>
    <p:extLst>
      <p:ext uri="{BB962C8B-B14F-4D97-AF65-F5344CB8AC3E}">
        <p14:creationId xmlns:p14="http://schemas.microsoft.com/office/powerpoint/2010/main" xmlns="" val="31589884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270172" y="5370258"/>
            <a:ext cx="2832388" cy="986092"/>
          </a:xfrm>
          <a:prstGeom prst="rect">
            <a:avLst/>
          </a:prstGeom>
          <a:solidFill>
            <a:schemeClr val="bg1"/>
          </a:solidFill>
        </p:spPr>
      </p:pic>
      <p:sp>
        <p:nvSpPr>
          <p:cNvPr id="7" name="Rectangle 6"/>
          <p:cNvSpPr/>
          <p:nvPr/>
        </p:nvSpPr>
        <p:spPr>
          <a:xfrm>
            <a:off x="370114" y="5870763"/>
            <a:ext cx="4572000" cy="276999"/>
          </a:xfrm>
          <a:prstGeom prst="rect">
            <a:avLst/>
          </a:prstGeom>
        </p:spPr>
        <p:txBody>
          <a:bodyPr>
            <a:spAutoFit/>
          </a:bodyPr>
          <a:lstStyle/>
          <a:p>
            <a:r>
              <a:rPr lang="en-US" sz="1200" dirty="0">
                <a:solidFill>
                  <a:prstClr val="black">
                    <a:tint val="75000"/>
                  </a:prstClr>
                </a:solidFill>
              </a:rPr>
              <a:t>Leading Free State Province towards Service Excellence</a:t>
            </a:r>
          </a:p>
        </p:txBody>
      </p:sp>
      <p:sp>
        <p:nvSpPr>
          <p:cNvPr id="5" name="TextBox 4"/>
          <p:cNvSpPr txBox="1"/>
          <p:nvPr/>
        </p:nvSpPr>
        <p:spPr>
          <a:xfrm>
            <a:off x="1030778" y="266007"/>
            <a:ext cx="6945284" cy="523220"/>
          </a:xfrm>
          <a:prstGeom prst="rect">
            <a:avLst/>
          </a:prstGeom>
          <a:noFill/>
        </p:spPr>
        <p:txBody>
          <a:bodyPr wrap="square" rtlCol="0">
            <a:spAutoFit/>
          </a:bodyPr>
          <a:lstStyle/>
          <a:p>
            <a:pPr algn="ctr"/>
            <a:r>
              <a:rPr lang="en-GB" sz="2800" b="1" dirty="0">
                <a:solidFill>
                  <a:schemeClr val="bg1"/>
                </a:solidFill>
                <a:latin typeface="Arial" panose="020B0604020202020204" pitchFamily="34" charset="0"/>
                <a:cs typeface="Arial" panose="020B0604020202020204" pitchFamily="34" charset="0"/>
              </a:rPr>
              <a:t>Coordinated Structures Established</a:t>
            </a:r>
            <a:endParaRPr lang="en-ZA" sz="2800" b="1" dirty="0">
              <a:solidFill>
                <a:schemeClr val="bg1"/>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xmlns="" id="{F7BEA177-8B87-5645-8447-FB66472A5152}"/>
              </a:ext>
            </a:extLst>
          </p:cNvPr>
          <p:cNvSpPr>
            <a:spLocks noGrp="1"/>
          </p:cNvSpPr>
          <p:nvPr>
            <p:ph type="ctrTitle"/>
          </p:nvPr>
        </p:nvSpPr>
        <p:spPr>
          <a:xfrm>
            <a:off x="0" y="2"/>
            <a:ext cx="9102560" cy="915568"/>
          </a:xfrm>
          <a:solidFill>
            <a:srgbClr val="CC9B00"/>
          </a:solidFill>
        </p:spPr>
        <p:txBody>
          <a:bodyPr>
            <a:normAutofit/>
          </a:bodyPr>
          <a:lstStyle/>
          <a:p>
            <a:r>
              <a:rPr lang="en-US" sz="3600" b="1" dirty="0">
                <a:solidFill>
                  <a:schemeClr val="bg1"/>
                </a:solidFill>
                <a:latin typeface="Arial" panose="020B0604020202020204" pitchFamily="34" charset="0"/>
                <a:cs typeface="Arial" panose="020B0604020202020204" pitchFamily="34" charset="0"/>
              </a:rPr>
              <a:t>Fourth Strategic Thrust</a:t>
            </a:r>
          </a:p>
        </p:txBody>
      </p:sp>
      <p:sp>
        <p:nvSpPr>
          <p:cNvPr id="6" name="TextBox 5">
            <a:extLst>
              <a:ext uri="{FF2B5EF4-FFF2-40B4-BE49-F238E27FC236}">
                <a16:creationId xmlns:a16="http://schemas.microsoft.com/office/drawing/2014/main" xmlns="" id="{2CCBF5AD-2BE1-1A4E-93E3-D33970FD8774}"/>
              </a:ext>
            </a:extLst>
          </p:cNvPr>
          <p:cNvSpPr txBox="1"/>
          <p:nvPr/>
        </p:nvSpPr>
        <p:spPr>
          <a:xfrm>
            <a:off x="20720" y="915569"/>
            <a:ext cx="9102560" cy="4462760"/>
          </a:xfrm>
          <a:prstGeom prst="rect">
            <a:avLst/>
          </a:prstGeom>
          <a:solidFill>
            <a:schemeClr val="accent6">
              <a:lumMod val="40000"/>
              <a:lumOff val="60000"/>
            </a:schemeClr>
          </a:solidFill>
        </p:spPr>
        <p:txBody>
          <a:bodyPr wrap="square" rtlCol="0" anchor="t">
            <a:spAutoFit/>
          </a:bodyPr>
          <a:lstStyle/>
          <a:p>
            <a:pPr algn="ctr">
              <a:spcBef>
                <a:spcPct val="0"/>
              </a:spcBef>
              <a:buClr>
                <a:srgbClr val="FFFFFF"/>
              </a:buClr>
              <a:buSzPts val="1800"/>
            </a:pPr>
            <a:endParaRPr lang="en-US" altLang="en-US" sz="2800" b="1" dirty="0"/>
          </a:p>
          <a:p>
            <a:pPr algn="ctr">
              <a:spcBef>
                <a:spcPct val="0"/>
              </a:spcBef>
              <a:buClr>
                <a:srgbClr val="FFFFFF"/>
              </a:buClr>
              <a:buSzPts val="1800"/>
            </a:pPr>
            <a:endParaRPr lang="en-US" altLang="en-US" sz="2800" b="1" dirty="0"/>
          </a:p>
          <a:p>
            <a:pPr algn="ctr">
              <a:spcBef>
                <a:spcPct val="0"/>
              </a:spcBef>
              <a:buClr>
                <a:srgbClr val="FFFFFF"/>
              </a:buClr>
              <a:buSzPts val="1800"/>
            </a:pPr>
            <a:endParaRPr lang="en-US" altLang="en-US" sz="2800" b="1" dirty="0"/>
          </a:p>
          <a:p>
            <a:pPr algn="ctr">
              <a:spcBef>
                <a:spcPct val="0"/>
              </a:spcBef>
              <a:buClr>
                <a:srgbClr val="FFFFFF"/>
              </a:buClr>
              <a:buSzPts val="1800"/>
            </a:pPr>
            <a:endParaRPr lang="en-US" altLang="en-US" sz="2800" b="1" dirty="0"/>
          </a:p>
          <a:p>
            <a:pPr algn="ctr">
              <a:spcBef>
                <a:spcPct val="0"/>
              </a:spcBef>
              <a:buClr>
                <a:srgbClr val="FFFFFF"/>
              </a:buClr>
              <a:buSzPts val="1800"/>
            </a:pPr>
            <a:r>
              <a:rPr lang="en-US" altLang="en-US" sz="3200" b="1" dirty="0">
                <a:latin typeface="Arial Black" panose="020B0604020202020204" pitchFamily="34" charset="0"/>
                <a:cs typeface="Arial Black" panose="020B0604020202020204" pitchFamily="34" charset="0"/>
              </a:rPr>
              <a:t> Economic Recovery Plan</a:t>
            </a:r>
          </a:p>
          <a:p>
            <a:pPr algn="ctr">
              <a:spcBef>
                <a:spcPct val="0"/>
              </a:spcBef>
              <a:buClr>
                <a:srgbClr val="FFFFFF"/>
              </a:buClr>
              <a:buSzPts val="1800"/>
            </a:pPr>
            <a:endParaRPr lang="en-US" altLang="en-US" sz="2800" b="1" dirty="0"/>
          </a:p>
          <a:p>
            <a:pPr algn="ctr">
              <a:spcBef>
                <a:spcPct val="0"/>
              </a:spcBef>
              <a:buClr>
                <a:srgbClr val="FFFFFF"/>
              </a:buClr>
              <a:buSzPts val="1800"/>
            </a:pPr>
            <a:endParaRPr lang="en-US" altLang="en-US" sz="2800" b="1" dirty="0"/>
          </a:p>
          <a:p>
            <a:pPr algn="ctr">
              <a:spcBef>
                <a:spcPct val="0"/>
              </a:spcBef>
              <a:buClr>
                <a:srgbClr val="FFFFFF"/>
              </a:buClr>
              <a:buSzPts val="1800"/>
            </a:pPr>
            <a:endParaRPr lang="en-US" altLang="en-US" sz="2800" b="1" dirty="0"/>
          </a:p>
          <a:p>
            <a:pPr algn="ctr">
              <a:spcBef>
                <a:spcPct val="0"/>
              </a:spcBef>
              <a:buClr>
                <a:srgbClr val="FFFFFF"/>
              </a:buClr>
              <a:buSzPts val="1800"/>
            </a:pPr>
            <a:endParaRPr lang="en-US" altLang="en-US" sz="2800" b="1" dirty="0"/>
          </a:p>
          <a:p>
            <a:pPr algn="ctr">
              <a:spcBef>
                <a:spcPct val="0"/>
              </a:spcBef>
              <a:buClr>
                <a:srgbClr val="FFFFFF"/>
              </a:buClr>
              <a:buSzPts val="1800"/>
            </a:pPr>
            <a:endParaRPr lang="en-US" altLang="en-US" sz="2800" b="1" dirty="0"/>
          </a:p>
        </p:txBody>
      </p:sp>
    </p:spTree>
    <p:extLst>
      <p:ext uri="{BB962C8B-B14F-4D97-AF65-F5344CB8AC3E}">
        <p14:creationId xmlns:p14="http://schemas.microsoft.com/office/powerpoint/2010/main" xmlns="" val="32119082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863725" y="3284538"/>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5" name="Title 4"/>
          <p:cNvSpPr>
            <a:spLocks noGrp="1"/>
          </p:cNvSpPr>
          <p:nvPr>
            <p:ph type="ctrTitle"/>
          </p:nvPr>
        </p:nvSpPr>
        <p:spPr>
          <a:xfrm>
            <a:off x="1" y="35252"/>
            <a:ext cx="9102560" cy="837584"/>
          </a:xfrm>
          <a:solidFill>
            <a:srgbClr val="CC9B00"/>
          </a:solidFill>
        </p:spPr>
        <p:txBody>
          <a:bodyPr>
            <a:normAutofit fontScale="90000"/>
          </a:bodyPr>
          <a:lstStyle/>
          <a:p>
            <a:r>
              <a:rPr lang="en-GB" sz="3600" b="1" dirty="0">
                <a:solidFill>
                  <a:schemeClr val="bg1"/>
                </a:solidFill>
                <a:latin typeface="Arial" panose="020B0604020202020204" pitchFamily="34" charset="0"/>
                <a:cs typeface="Arial" panose="020B0604020202020204" pitchFamily="34" charset="0"/>
              </a:rPr>
              <a:t/>
            </a:r>
            <a:br>
              <a:rPr lang="en-GB" sz="3600" b="1" dirty="0">
                <a:solidFill>
                  <a:schemeClr val="bg1"/>
                </a:solidFill>
                <a:latin typeface="Arial" panose="020B0604020202020204" pitchFamily="34" charset="0"/>
                <a:cs typeface="Arial" panose="020B0604020202020204" pitchFamily="34" charset="0"/>
              </a:rPr>
            </a:br>
            <a:r>
              <a:rPr lang="en-GB" sz="3600" b="1" dirty="0">
                <a:solidFill>
                  <a:schemeClr val="bg1"/>
                </a:solidFill>
                <a:latin typeface="Arial" panose="020B0604020202020204" pitchFamily="34" charset="0"/>
                <a:cs typeface="Arial" panose="020B0604020202020204" pitchFamily="34" charset="0"/>
              </a:rPr>
              <a:t>FS Economic Recovery Initiatives</a:t>
            </a:r>
            <a:r>
              <a:rPr lang="en-ZA" sz="3100" dirty="0">
                <a:solidFill>
                  <a:schemeClr val="bg1"/>
                </a:solidFill>
              </a:rPr>
              <a:t/>
            </a:r>
            <a:br>
              <a:rPr lang="en-ZA" sz="3100" dirty="0">
                <a:solidFill>
                  <a:schemeClr val="bg1"/>
                </a:solidFill>
              </a:rPr>
            </a:br>
            <a:endParaRPr lang="en-ZA" sz="3100" dirty="0">
              <a:solidFill>
                <a:schemeClr val="bg1"/>
              </a:solidFill>
            </a:endParaRPr>
          </a:p>
        </p:txBody>
      </p:sp>
      <p:graphicFrame>
        <p:nvGraphicFramePr>
          <p:cNvPr id="8" name="Table 7"/>
          <p:cNvGraphicFramePr>
            <a:graphicFrameLocks noGrp="1"/>
          </p:cNvGraphicFramePr>
          <p:nvPr>
            <p:extLst>
              <p:ext uri="{D42A27DB-BD31-4B8C-83A1-F6EECF244321}">
                <p14:modId xmlns:p14="http://schemas.microsoft.com/office/powerpoint/2010/main" xmlns="" val="507368016"/>
              </p:ext>
            </p:extLst>
          </p:nvPr>
        </p:nvGraphicFramePr>
        <p:xfrm>
          <a:off x="41440" y="872836"/>
          <a:ext cx="9061122" cy="5661314"/>
        </p:xfrm>
        <a:graphic>
          <a:graphicData uri="http://schemas.openxmlformats.org/drawingml/2006/table">
            <a:tbl>
              <a:tblPr>
                <a:tableStyleId>{5C22544A-7EE6-4342-B048-85BDC9FD1C3A}</a:tableStyleId>
              </a:tblPr>
              <a:tblGrid>
                <a:gridCol w="9061122">
                  <a:extLst>
                    <a:ext uri="{9D8B030D-6E8A-4147-A177-3AD203B41FA5}">
                      <a16:colId xmlns:a16="http://schemas.microsoft.com/office/drawing/2014/main" xmlns="" val="1790829627"/>
                    </a:ext>
                  </a:extLst>
                </a:gridCol>
              </a:tblGrid>
              <a:tr h="5661314">
                <a:tc>
                  <a:txBody>
                    <a:bodyPr/>
                    <a:lstStyle/>
                    <a:p>
                      <a:pPr marL="342900" marR="0" lvl="0" indent="-342900" algn="just"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ZA" sz="1800" b="1" i="0" kern="1200" dirty="0">
                          <a:solidFill>
                            <a:schemeClr val="dk1"/>
                          </a:solidFill>
                          <a:effectLst/>
                          <a:latin typeface="Arial" panose="020B0604020202020204" pitchFamily="34" charset="0"/>
                          <a:ea typeface="+mn-ea"/>
                          <a:cs typeface="Arial" panose="020B0604020202020204" pitchFamily="34" charset="0"/>
                        </a:rPr>
                        <a:t>On 21 April 2020, President announced a R500 billion stimulus package to respond to the pandemic. Presidency announced a Three-Phased Recovery Response to Covid-19</a:t>
                      </a:r>
                    </a:p>
                    <a:p>
                      <a:pPr marL="342900" marR="0" lvl="0" indent="-342900" algn="just"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lang="en-US" sz="800" b="1" i="0" kern="1200" dirty="0">
                        <a:solidFill>
                          <a:schemeClr val="dk1"/>
                        </a:solidFill>
                        <a:effectLst/>
                        <a:latin typeface="Arial" panose="020B0604020202020204" pitchFamily="34" charset="0"/>
                        <a:ea typeface="+mn-ea"/>
                        <a:cs typeface="Arial" panose="020B0604020202020204" pitchFamily="34" charset="0"/>
                      </a:endParaRPr>
                    </a:p>
                    <a:p>
                      <a:pPr>
                        <a:lnSpc>
                          <a:spcPct val="110000"/>
                        </a:lnSpc>
                      </a:pPr>
                      <a:r>
                        <a:rPr lang="en-US" sz="1800" b="0" i="0" dirty="0">
                          <a:solidFill>
                            <a:srgbClr val="C00000"/>
                          </a:solidFill>
                          <a:latin typeface="Arial" panose="020B0604020202020204" pitchFamily="34" charset="0"/>
                          <a:cs typeface="Arial" panose="020B0604020202020204" pitchFamily="34" charset="0"/>
                        </a:rPr>
                        <a:t>      Tourism Relief fund </a:t>
                      </a:r>
                      <a:r>
                        <a:rPr lang="en-US" sz="1800" b="0" i="0" dirty="0">
                          <a:solidFill>
                            <a:srgbClr val="FF0000"/>
                          </a:solidFill>
                          <a:latin typeface="Arial" panose="020B0604020202020204" pitchFamily="34" charset="0"/>
                          <a:cs typeface="Arial" panose="020B0604020202020204" pitchFamily="34" charset="0"/>
                        </a:rPr>
                        <a:t>(R200m)</a:t>
                      </a:r>
                    </a:p>
                    <a:p>
                      <a:pPr lvl="1">
                        <a:lnSpc>
                          <a:spcPct val="110000"/>
                        </a:lnSpc>
                      </a:pPr>
                      <a:r>
                        <a:rPr lang="en-US" sz="1800" b="0" i="0" dirty="0">
                          <a:latin typeface="Arial" panose="020B0604020202020204" pitchFamily="34" charset="0"/>
                          <a:cs typeface="Arial" panose="020B0604020202020204" pitchFamily="34" charset="0"/>
                        </a:rPr>
                        <a:t>Applications are still being processed; applications closed on 31</a:t>
                      </a:r>
                      <a:r>
                        <a:rPr lang="en-US" sz="1800" b="0" i="0" baseline="30000" dirty="0">
                          <a:latin typeface="Arial" panose="020B0604020202020204" pitchFamily="34" charset="0"/>
                          <a:cs typeface="Arial" panose="020B0604020202020204" pitchFamily="34" charset="0"/>
                        </a:rPr>
                        <a:t>st</a:t>
                      </a:r>
                      <a:r>
                        <a:rPr lang="en-US" sz="1800" b="0" i="0" dirty="0">
                          <a:latin typeface="Arial" panose="020B0604020202020204" pitchFamily="34" charset="0"/>
                          <a:cs typeface="Arial" panose="020B0604020202020204" pitchFamily="34" charset="0"/>
                        </a:rPr>
                        <a:t> May 2020</a:t>
                      </a:r>
                    </a:p>
                    <a:p>
                      <a:pPr lvl="1">
                        <a:lnSpc>
                          <a:spcPct val="110000"/>
                        </a:lnSpc>
                      </a:pPr>
                      <a:r>
                        <a:rPr lang="en-US" sz="1800" b="0" i="0" dirty="0">
                          <a:latin typeface="Arial" panose="020B0604020202020204" pitchFamily="34" charset="0"/>
                          <a:cs typeface="Arial" panose="020B0604020202020204" pitchFamily="34" charset="0"/>
                        </a:rPr>
                        <a:t>Applicants from FS: </a:t>
                      </a:r>
                      <a:r>
                        <a:rPr lang="en-US" sz="1800" b="1" i="0" dirty="0">
                          <a:latin typeface="Arial" panose="020B0604020202020204" pitchFamily="34" charset="0"/>
                          <a:cs typeface="Arial" panose="020B0604020202020204" pitchFamily="34" charset="0"/>
                        </a:rPr>
                        <a:t>246,</a:t>
                      </a:r>
                    </a:p>
                    <a:p>
                      <a:pPr lvl="1">
                        <a:lnSpc>
                          <a:spcPct val="110000"/>
                        </a:lnSpc>
                      </a:pPr>
                      <a:r>
                        <a:rPr lang="en-US" sz="1800" b="0" i="0" dirty="0">
                          <a:latin typeface="Arial" panose="020B0604020202020204" pitchFamily="34" charset="0"/>
                          <a:cs typeface="Arial" panose="020B0604020202020204" pitchFamily="34" charset="0"/>
                        </a:rPr>
                        <a:t>Approved: </a:t>
                      </a:r>
                      <a:r>
                        <a:rPr lang="en-US" sz="1800" b="1" i="0" dirty="0">
                          <a:latin typeface="Arial" panose="020B0604020202020204" pitchFamily="34" charset="0"/>
                          <a:cs typeface="Arial" panose="020B0604020202020204" pitchFamily="34" charset="0"/>
                        </a:rPr>
                        <a:t>143</a:t>
                      </a:r>
                      <a:r>
                        <a:rPr lang="en-US" sz="1800" b="0" i="0" dirty="0">
                          <a:latin typeface="Arial" panose="020B0604020202020204" pitchFamily="34" charset="0"/>
                          <a:cs typeface="Arial" panose="020B0604020202020204" pitchFamily="34" charset="0"/>
                        </a:rPr>
                        <a:t> approved to date (figure to be update with new data as it becomes available)</a:t>
                      </a:r>
                    </a:p>
                    <a:p>
                      <a:pPr marL="214313" lvl="1">
                        <a:lnSpc>
                          <a:spcPct val="110000"/>
                        </a:lnSpc>
                        <a:buFont typeface="Arial" panose="020B0604020202020204" pitchFamily="34" charset="0"/>
                        <a:buChar char="•"/>
                      </a:pPr>
                      <a:r>
                        <a:rPr lang="en-US" sz="1800" b="0" i="0" dirty="0">
                          <a:solidFill>
                            <a:srgbClr val="C00000"/>
                          </a:solidFill>
                          <a:latin typeface="Arial" panose="020B0604020202020204" pitchFamily="34" charset="0"/>
                          <a:cs typeface="Arial" panose="020B0604020202020204" pitchFamily="34" charset="0"/>
                        </a:rPr>
                        <a:t>NYDA</a:t>
                      </a:r>
                    </a:p>
                    <a:p>
                      <a:pPr marL="560785" lvl="3" indent="-257175">
                        <a:lnSpc>
                          <a:spcPct val="110000"/>
                        </a:lnSpc>
                      </a:pPr>
                      <a:r>
                        <a:rPr lang="en-US" sz="1800" b="0" i="0" dirty="0">
                          <a:latin typeface="Arial" panose="020B0604020202020204" pitchFamily="34" charset="0"/>
                          <a:cs typeface="Arial" panose="020B0604020202020204" pitchFamily="34" charset="0"/>
                        </a:rPr>
                        <a:t>Applied: </a:t>
                      </a:r>
                      <a:r>
                        <a:rPr lang="en-US" sz="1800" b="1" i="0" dirty="0">
                          <a:latin typeface="Arial" panose="020B0604020202020204" pitchFamily="34" charset="0"/>
                          <a:cs typeface="Arial" panose="020B0604020202020204" pitchFamily="34" charset="0"/>
                        </a:rPr>
                        <a:t>257</a:t>
                      </a:r>
                    </a:p>
                    <a:p>
                      <a:pPr marL="560785" lvl="3" indent="-257175">
                        <a:lnSpc>
                          <a:spcPct val="110000"/>
                        </a:lnSpc>
                      </a:pPr>
                      <a:r>
                        <a:rPr lang="en-US" sz="1800" b="0" i="0" dirty="0">
                          <a:latin typeface="Arial" panose="020B0604020202020204" pitchFamily="34" charset="0"/>
                          <a:cs typeface="Arial" panose="020B0604020202020204" pitchFamily="34" charset="0"/>
                        </a:rPr>
                        <a:t>Approved: </a:t>
                      </a:r>
                      <a:r>
                        <a:rPr lang="en-US" sz="1800" b="1" i="0" dirty="0">
                          <a:latin typeface="Arial" panose="020B0604020202020204" pitchFamily="34" charset="0"/>
                          <a:cs typeface="Arial" panose="020B0604020202020204" pitchFamily="34" charset="0"/>
                        </a:rPr>
                        <a:t>65 </a:t>
                      </a:r>
                    </a:p>
                    <a:p>
                      <a:pPr>
                        <a:lnSpc>
                          <a:spcPct val="110000"/>
                        </a:lnSpc>
                      </a:pPr>
                      <a:r>
                        <a:rPr lang="en-US" sz="1800" b="0" i="0" dirty="0">
                          <a:solidFill>
                            <a:srgbClr val="C00000"/>
                          </a:solidFill>
                          <a:latin typeface="Arial" panose="020B0604020202020204" pitchFamily="34" charset="0"/>
                          <a:cs typeface="Arial" panose="020B0604020202020204" pitchFamily="34" charset="0"/>
                        </a:rPr>
                        <a:t>     DSBD/SEFA</a:t>
                      </a:r>
                    </a:p>
                    <a:p>
                      <a:pPr marL="457200" lvl="1" indent="-153988">
                        <a:lnSpc>
                          <a:spcPct val="110000"/>
                        </a:lnSpc>
                        <a:tabLst/>
                      </a:pPr>
                      <a:r>
                        <a:rPr lang="en-US" sz="1800" b="0" i="0" u="none" dirty="0" err="1">
                          <a:solidFill>
                            <a:srgbClr val="002060"/>
                          </a:solidFill>
                          <a:latin typeface="Arial" panose="020B0604020202020204" pitchFamily="34" charset="0"/>
                          <a:cs typeface="Arial" panose="020B0604020202020204" pitchFamily="34" charset="0"/>
                        </a:rPr>
                        <a:t>Spazashop</a:t>
                      </a:r>
                      <a:r>
                        <a:rPr lang="en-US" sz="1800" b="0" i="0" u="none" dirty="0">
                          <a:solidFill>
                            <a:srgbClr val="002060"/>
                          </a:solidFill>
                          <a:latin typeface="Arial" panose="020B0604020202020204" pitchFamily="34" charset="0"/>
                          <a:cs typeface="Arial" panose="020B0604020202020204" pitchFamily="34" charset="0"/>
                        </a:rPr>
                        <a:t> Support </a:t>
                      </a:r>
                      <a:r>
                        <a:rPr lang="en-US" sz="1800" b="0" i="0" u="none" dirty="0" err="1">
                          <a:solidFill>
                            <a:srgbClr val="002060"/>
                          </a:solidFill>
                          <a:latin typeface="Arial" panose="020B0604020202020204" pitchFamily="34" charset="0"/>
                          <a:cs typeface="Arial" panose="020B0604020202020204" pitchFamily="34" charset="0"/>
                        </a:rPr>
                        <a:t>Programme</a:t>
                      </a:r>
                      <a:r>
                        <a:rPr lang="en-US" sz="1800" b="0" i="0" u="none" dirty="0">
                          <a:solidFill>
                            <a:srgbClr val="002060"/>
                          </a:solidFill>
                          <a:latin typeface="Arial" panose="020B0604020202020204" pitchFamily="34" charset="0"/>
                          <a:cs typeface="Arial" panose="020B0604020202020204" pitchFamily="34" charset="0"/>
                        </a:rPr>
                        <a:t> </a:t>
                      </a:r>
                      <a:r>
                        <a:rPr lang="en-US" sz="1800" b="0" i="0" dirty="0">
                          <a:latin typeface="Arial" panose="020B0604020202020204" pitchFamily="34" charset="0"/>
                          <a:cs typeface="Arial" panose="020B0604020202020204" pitchFamily="34" charset="0"/>
                        </a:rPr>
                        <a:t>( R10 024 000); </a:t>
                      </a:r>
                    </a:p>
                    <a:p>
                      <a:pPr marL="914400" lvl="2" indent="-555625">
                        <a:lnSpc>
                          <a:spcPct val="110000"/>
                        </a:lnSpc>
                        <a:tabLst/>
                      </a:pPr>
                      <a:r>
                        <a:rPr lang="en-US" sz="1800" b="0" i="0" dirty="0">
                          <a:latin typeface="Arial" panose="020B0604020202020204" pitchFamily="34" charset="0"/>
                          <a:cs typeface="Arial" panose="020B0604020202020204" pitchFamily="34" charset="0"/>
                        </a:rPr>
                        <a:t>Applications 72; Approved applications: </a:t>
                      </a:r>
                      <a:r>
                        <a:rPr lang="en-US" sz="1800" b="1" i="0" dirty="0">
                          <a:latin typeface="Arial" panose="020B0604020202020204" pitchFamily="34" charset="0"/>
                          <a:cs typeface="Arial" panose="020B0604020202020204" pitchFamily="34" charset="0"/>
                        </a:rPr>
                        <a:t>13 </a:t>
                      </a:r>
                      <a:endParaRPr lang="en-US" sz="1800" b="1" i="0" dirty="0">
                        <a:solidFill>
                          <a:srgbClr val="FF0000"/>
                        </a:solidFill>
                        <a:latin typeface="Arial" panose="020B0604020202020204" pitchFamily="34" charset="0"/>
                        <a:cs typeface="Arial" panose="020B0604020202020204" pitchFamily="34" charset="0"/>
                      </a:endParaRPr>
                    </a:p>
                    <a:p>
                      <a:pPr marL="457200" lvl="1" indent="-98425">
                        <a:lnSpc>
                          <a:spcPct val="110000"/>
                        </a:lnSpc>
                        <a:tabLst/>
                      </a:pPr>
                      <a:r>
                        <a:rPr lang="en-US" sz="1800" b="0" i="0" u="none" dirty="0">
                          <a:solidFill>
                            <a:srgbClr val="002060"/>
                          </a:solidFill>
                          <a:latin typeface="Arial" panose="020B0604020202020204" pitchFamily="34" charset="0"/>
                          <a:cs typeface="Arial" panose="020B0604020202020204" pitchFamily="34" charset="0"/>
                        </a:rPr>
                        <a:t>Debt Relief Fund</a:t>
                      </a:r>
                      <a:r>
                        <a:rPr lang="en-US" sz="1800" b="0" i="0" dirty="0">
                          <a:latin typeface="Arial" panose="020B0604020202020204" pitchFamily="34" charset="0"/>
                          <a:cs typeface="Arial" panose="020B0604020202020204" pitchFamily="34" charset="0"/>
                        </a:rPr>
                        <a:t>: 42 Approved Applications (total R11 324 225)</a:t>
                      </a:r>
                    </a:p>
                    <a:p>
                      <a:pPr marL="457200" lvl="1" indent="-98425">
                        <a:lnSpc>
                          <a:spcPct val="110000"/>
                        </a:lnSpc>
                        <a:tabLst/>
                      </a:pPr>
                      <a:r>
                        <a:rPr lang="en-US" sz="1800" b="0" i="0" u="none" dirty="0">
                          <a:solidFill>
                            <a:srgbClr val="002060"/>
                          </a:solidFill>
                          <a:latin typeface="Arial" panose="020B0604020202020204" pitchFamily="34" charset="0"/>
                          <a:cs typeface="Arial" panose="020B0604020202020204" pitchFamily="34" charset="0"/>
                        </a:rPr>
                        <a:t>Payment Holiday support</a:t>
                      </a:r>
                      <a:r>
                        <a:rPr lang="en-US" sz="1800" b="0" i="0" dirty="0">
                          <a:latin typeface="Arial" panose="020B0604020202020204" pitchFamily="34" charset="0"/>
                          <a:cs typeface="Arial" panose="020B0604020202020204" pitchFamily="34" charset="0"/>
                        </a:rPr>
                        <a:t>: </a:t>
                      </a:r>
                      <a:r>
                        <a:rPr lang="en-US" sz="1800" b="1" i="0" dirty="0">
                          <a:latin typeface="Arial" panose="020B0604020202020204" pitchFamily="34" charset="0"/>
                          <a:cs typeface="Arial" panose="020B0604020202020204" pitchFamily="34" charset="0"/>
                        </a:rPr>
                        <a:t>9</a:t>
                      </a:r>
                    </a:p>
                    <a:p>
                      <a:pPr marL="342900" marR="0" lvl="0" indent="-342900" algn="just"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lang="en-US" sz="2000" b="1" i="0" kern="1200" dirty="0">
                        <a:solidFill>
                          <a:schemeClr val="dk1"/>
                        </a:solidFill>
                        <a:effectLst/>
                        <a:latin typeface="Arial" panose="020B0604020202020204" pitchFamily="34" charset="0"/>
                        <a:ea typeface="+mn-ea"/>
                        <a:cs typeface="Arial" panose="020B0604020202020204" pitchFamily="34" charset="0"/>
                      </a:endParaRPr>
                    </a:p>
                  </a:txBody>
                  <a:tcPr marL="114300" marR="114300" marT="0" marB="0">
                    <a:noFill/>
                  </a:tcPr>
                </a:tc>
                <a:extLst>
                  <a:ext uri="{0D108BD9-81ED-4DB2-BD59-A6C34878D82A}">
                    <a16:rowId xmlns:a16="http://schemas.microsoft.com/office/drawing/2014/main" xmlns="" val="3310153078"/>
                  </a:ext>
                </a:extLst>
              </a:tr>
            </a:tbl>
          </a:graphicData>
        </a:graphic>
      </p:graphicFrame>
    </p:spTree>
    <p:extLst>
      <p:ext uri="{BB962C8B-B14F-4D97-AF65-F5344CB8AC3E}">
        <p14:creationId xmlns:p14="http://schemas.microsoft.com/office/powerpoint/2010/main" xmlns="" val="1857131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
        <p:nvSpPr>
          <p:cNvPr id="4" name="Slide Number Placeholder 3"/>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7533"/>
            <a:ext cx="9144000" cy="914479"/>
          </a:xfrm>
          <a:solidFill>
            <a:srgbClr val="CC9B00"/>
          </a:solidFill>
        </p:spPr>
        <p:txBody>
          <a:bodyPr>
            <a:normAutofit fontScale="90000"/>
          </a:bodyPr>
          <a:lstStyle/>
          <a:p>
            <a:r>
              <a:rPr lang="en-US" sz="2800" b="1" dirty="0">
                <a:solidFill>
                  <a:schemeClr val="bg1"/>
                </a:solidFill>
                <a:latin typeface="Arial Black" panose="020B0A04020102020204" pitchFamily="34" charset="0"/>
              </a:rPr>
              <a:t> </a:t>
            </a:r>
            <a:br>
              <a:rPr lang="en-US" sz="2800" b="1" dirty="0">
                <a:solidFill>
                  <a:schemeClr val="bg1"/>
                </a:solidFill>
                <a:latin typeface="Arial Black" panose="020B0A04020102020204" pitchFamily="34" charset="0"/>
              </a:rPr>
            </a:br>
            <a:r>
              <a:rPr lang="en-ZA" sz="3600" b="1" dirty="0">
                <a:solidFill>
                  <a:schemeClr val="bg1"/>
                </a:solidFill>
              </a:rPr>
              <a:t>Relief Funding for Athletes and Artists</a:t>
            </a:r>
            <a:r>
              <a:rPr lang="en-ZA" sz="3100" b="1" dirty="0">
                <a:solidFill>
                  <a:schemeClr val="bg1"/>
                </a:solidFill>
              </a:rPr>
              <a:t/>
            </a:r>
            <a:br>
              <a:rPr lang="en-ZA" sz="3100" b="1" dirty="0">
                <a:solidFill>
                  <a:schemeClr val="bg1"/>
                </a:solidFill>
              </a:rPr>
            </a:br>
            <a:endParaRPr lang="en-US" sz="3100" b="1" dirty="0">
              <a:solidFill>
                <a:schemeClr val="bg1"/>
              </a:solidFill>
              <a:latin typeface="Arial Black" panose="020B0A04020102020204" pitchFamily="34" charset="0"/>
            </a:endParaRPr>
          </a:p>
        </p:txBody>
      </p:sp>
      <p:sp>
        <p:nvSpPr>
          <p:cNvPr id="6" name="Slide Number Placeholder 5">
            <a:extLst>
              <a:ext uri="{FF2B5EF4-FFF2-40B4-BE49-F238E27FC236}">
                <a16:creationId xmlns:a16="http://schemas.microsoft.com/office/drawing/2014/main" xmlns="" id="{042108B1-F55F-FC47-A5D0-4084FB7E6DC8}"/>
              </a:ext>
            </a:extLst>
          </p:cNvPr>
          <p:cNvSpPr>
            <a:spLocks noGrp="1"/>
          </p:cNvSpPr>
          <p:nvPr>
            <p:ph type="sldNum" sz="quarter" idx="12"/>
          </p:nvPr>
        </p:nvSpPr>
        <p:spPr/>
        <p:txBody>
          <a:bodyPr/>
          <a:lstStyle/>
          <a:p>
            <a:fld id="{8843D58F-2DAB-1446-A47E-C34A82BC1FA1}" type="slidenum">
              <a:rPr lang="en-US" smtClean="0">
                <a:solidFill>
                  <a:prstClr val="black">
                    <a:tint val="75000"/>
                  </a:prstClr>
                </a:solidFill>
              </a:rPr>
              <a:pPr/>
              <a:t>53</a:t>
            </a:fld>
            <a:endParaRPr lang="en-US" dirty="0">
              <a:solidFill>
                <a:prstClr val="black">
                  <a:tint val="75000"/>
                </a:prstClr>
              </a:solidFill>
            </a:endParaRPr>
          </a:p>
        </p:txBody>
      </p:sp>
      <p:graphicFrame>
        <p:nvGraphicFramePr>
          <p:cNvPr id="3" name="Table 2">
            <a:extLst>
              <a:ext uri="{FF2B5EF4-FFF2-40B4-BE49-F238E27FC236}">
                <a16:creationId xmlns:a16="http://schemas.microsoft.com/office/drawing/2014/main" xmlns="" id="{58C8287B-9268-7048-A2B5-D9CE963BD145}"/>
              </a:ext>
            </a:extLst>
          </p:cNvPr>
          <p:cNvGraphicFramePr>
            <a:graphicFrameLocks noGrp="1"/>
          </p:cNvGraphicFramePr>
          <p:nvPr/>
        </p:nvGraphicFramePr>
        <p:xfrm>
          <a:off x="1" y="816946"/>
          <a:ext cx="9144000" cy="5145700"/>
        </p:xfrm>
        <a:graphic>
          <a:graphicData uri="http://schemas.openxmlformats.org/drawingml/2006/table">
            <a:tbl>
              <a:tblPr firstRow="1" firstCol="1" bandRow="1">
                <a:tableStyleId>{5C22544A-7EE6-4342-B048-85BDC9FD1C3A}</a:tableStyleId>
              </a:tblPr>
              <a:tblGrid>
                <a:gridCol w="1828800">
                  <a:extLst>
                    <a:ext uri="{9D8B030D-6E8A-4147-A177-3AD203B41FA5}">
                      <a16:colId xmlns:a16="http://schemas.microsoft.com/office/drawing/2014/main" xmlns="" val="385690124"/>
                    </a:ext>
                  </a:extLst>
                </a:gridCol>
                <a:gridCol w="1828800">
                  <a:extLst>
                    <a:ext uri="{9D8B030D-6E8A-4147-A177-3AD203B41FA5}">
                      <a16:colId xmlns:a16="http://schemas.microsoft.com/office/drawing/2014/main" xmlns="" val="840629437"/>
                    </a:ext>
                  </a:extLst>
                </a:gridCol>
                <a:gridCol w="1828800">
                  <a:extLst>
                    <a:ext uri="{9D8B030D-6E8A-4147-A177-3AD203B41FA5}">
                      <a16:colId xmlns:a16="http://schemas.microsoft.com/office/drawing/2014/main" xmlns="" val="2859088154"/>
                    </a:ext>
                  </a:extLst>
                </a:gridCol>
                <a:gridCol w="1828800">
                  <a:extLst>
                    <a:ext uri="{9D8B030D-6E8A-4147-A177-3AD203B41FA5}">
                      <a16:colId xmlns:a16="http://schemas.microsoft.com/office/drawing/2014/main" xmlns="" val="576496569"/>
                    </a:ext>
                  </a:extLst>
                </a:gridCol>
                <a:gridCol w="1828800">
                  <a:extLst>
                    <a:ext uri="{9D8B030D-6E8A-4147-A177-3AD203B41FA5}">
                      <a16:colId xmlns:a16="http://schemas.microsoft.com/office/drawing/2014/main" xmlns="" val="1848095189"/>
                    </a:ext>
                  </a:extLst>
                </a:gridCol>
              </a:tblGrid>
              <a:tr h="703018">
                <a:tc>
                  <a:txBody>
                    <a:bodyPr/>
                    <a:lstStyle/>
                    <a:p>
                      <a:pPr marL="0" marR="0" algn="ctr">
                        <a:spcBef>
                          <a:spcPts val="0"/>
                        </a:spcBef>
                        <a:spcAft>
                          <a:spcPts val="0"/>
                        </a:spcAft>
                      </a:pPr>
                      <a:endParaRPr lang="en-ZA" sz="1400" b="1" dirty="0">
                        <a:effectLst/>
                      </a:endParaRPr>
                    </a:p>
                    <a:p>
                      <a:pPr marL="0" marR="0" algn="ctr">
                        <a:spcBef>
                          <a:spcPts val="0"/>
                        </a:spcBef>
                        <a:spcAft>
                          <a:spcPts val="0"/>
                        </a:spcAft>
                      </a:pPr>
                      <a:r>
                        <a:rPr lang="en-ZA" sz="1400" b="1" dirty="0">
                          <a:effectLst/>
                        </a:rPr>
                        <a:t>CATEGORY</a:t>
                      </a:r>
                      <a:endParaRPr lang="en-US" sz="1400" b="1" dirty="0">
                        <a:effectLst/>
                        <a:latin typeface="Times New Roman" panose="02020603050405020304" pitchFamily="18" charset="0"/>
                        <a:ea typeface="Times" pitchFamily="2" charset="0"/>
                      </a:endParaRPr>
                    </a:p>
                  </a:txBody>
                  <a:tcPr marL="59451" marR="59451" marT="0" marB="0"/>
                </a:tc>
                <a:tc>
                  <a:txBody>
                    <a:bodyPr/>
                    <a:lstStyle/>
                    <a:p>
                      <a:pPr marL="0" marR="0" algn="ctr">
                        <a:spcBef>
                          <a:spcPts val="0"/>
                        </a:spcBef>
                        <a:spcAft>
                          <a:spcPts val="0"/>
                        </a:spcAft>
                      </a:pPr>
                      <a:endParaRPr lang="en-ZA" sz="1400" b="1" dirty="0">
                        <a:effectLst/>
                      </a:endParaRPr>
                    </a:p>
                    <a:p>
                      <a:pPr marL="0" marR="0" algn="ctr">
                        <a:spcBef>
                          <a:spcPts val="0"/>
                        </a:spcBef>
                        <a:spcAft>
                          <a:spcPts val="0"/>
                        </a:spcAft>
                      </a:pPr>
                      <a:r>
                        <a:rPr lang="en-ZA" sz="1400" b="1" dirty="0">
                          <a:effectLst/>
                        </a:rPr>
                        <a:t>APPLICATIONS RECEIVED</a:t>
                      </a:r>
                      <a:endParaRPr lang="en-US" sz="1400" b="1" dirty="0">
                        <a:effectLst/>
                        <a:latin typeface="Times New Roman" panose="02020603050405020304" pitchFamily="18" charset="0"/>
                        <a:ea typeface="Times" pitchFamily="2" charset="0"/>
                      </a:endParaRPr>
                    </a:p>
                  </a:txBody>
                  <a:tcPr marL="59451" marR="59451" marT="0" marB="0"/>
                </a:tc>
                <a:tc>
                  <a:txBody>
                    <a:bodyPr/>
                    <a:lstStyle/>
                    <a:p>
                      <a:pPr marL="0" marR="0" algn="ctr">
                        <a:spcBef>
                          <a:spcPts val="0"/>
                        </a:spcBef>
                        <a:spcAft>
                          <a:spcPts val="0"/>
                        </a:spcAft>
                      </a:pPr>
                      <a:endParaRPr lang="en-ZA" sz="1400" b="1" dirty="0">
                        <a:effectLst/>
                      </a:endParaRPr>
                    </a:p>
                    <a:p>
                      <a:pPr marL="0" marR="0" algn="ctr">
                        <a:spcBef>
                          <a:spcPts val="0"/>
                        </a:spcBef>
                        <a:spcAft>
                          <a:spcPts val="0"/>
                        </a:spcAft>
                      </a:pPr>
                      <a:r>
                        <a:rPr lang="en-ZA" sz="1400" b="1" dirty="0">
                          <a:effectLst/>
                        </a:rPr>
                        <a:t>APPLICATIONS </a:t>
                      </a:r>
                    </a:p>
                    <a:p>
                      <a:pPr marL="0" marR="0" algn="ctr">
                        <a:spcBef>
                          <a:spcPts val="0"/>
                        </a:spcBef>
                        <a:spcAft>
                          <a:spcPts val="0"/>
                        </a:spcAft>
                      </a:pPr>
                      <a:r>
                        <a:rPr lang="en-ZA" sz="1400" b="1" dirty="0">
                          <a:effectLst/>
                        </a:rPr>
                        <a:t>RECOMMENDED</a:t>
                      </a:r>
                      <a:endParaRPr lang="en-US" sz="1400" b="1" dirty="0">
                        <a:effectLst/>
                        <a:latin typeface="Times New Roman" panose="02020603050405020304" pitchFamily="18" charset="0"/>
                        <a:ea typeface="Times" pitchFamily="2" charset="0"/>
                      </a:endParaRPr>
                    </a:p>
                  </a:txBody>
                  <a:tcPr marL="59451" marR="59451" marT="0" marB="0"/>
                </a:tc>
                <a:tc>
                  <a:txBody>
                    <a:bodyPr/>
                    <a:lstStyle/>
                    <a:p>
                      <a:pPr marL="0" marR="0" algn="ctr">
                        <a:spcBef>
                          <a:spcPts val="0"/>
                        </a:spcBef>
                        <a:spcAft>
                          <a:spcPts val="0"/>
                        </a:spcAft>
                      </a:pPr>
                      <a:endParaRPr lang="en-ZA" sz="1400" b="1" dirty="0">
                        <a:effectLst/>
                      </a:endParaRPr>
                    </a:p>
                    <a:p>
                      <a:pPr marL="0" marR="0" algn="ctr">
                        <a:spcBef>
                          <a:spcPts val="0"/>
                        </a:spcBef>
                        <a:spcAft>
                          <a:spcPts val="0"/>
                        </a:spcAft>
                      </a:pPr>
                      <a:r>
                        <a:rPr lang="en-ZA" sz="1400" b="1" dirty="0">
                          <a:effectLst/>
                        </a:rPr>
                        <a:t>UNIT AMOUNT PERSON</a:t>
                      </a:r>
                      <a:endParaRPr lang="en-US" sz="1400" b="1" dirty="0">
                        <a:effectLst/>
                        <a:latin typeface="Times New Roman" panose="02020603050405020304" pitchFamily="18" charset="0"/>
                        <a:ea typeface="Times" pitchFamily="2" charset="0"/>
                      </a:endParaRPr>
                    </a:p>
                  </a:txBody>
                  <a:tcPr marL="59451" marR="59451" marT="0" marB="0"/>
                </a:tc>
                <a:tc>
                  <a:txBody>
                    <a:bodyPr/>
                    <a:lstStyle/>
                    <a:p>
                      <a:pPr marL="0" marR="0" algn="ctr">
                        <a:spcBef>
                          <a:spcPts val="0"/>
                        </a:spcBef>
                        <a:spcAft>
                          <a:spcPts val="0"/>
                        </a:spcAft>
                      </a:pPr>
                      <a:endParaRPr lang="en-ZA" sz="1400" b="1" dirty="0">
                        <a:effectLst/>
                      </a:endParaRPr>
                    </a:p>
                    <a:p>
                      <a:pPr marL="0" marR="0" algn="ctr">
                        <a:spcBef>
                          <a:spcPts val="0"/>
                        </a:spcBef>
                        <a:spcAft>
                          <a:spcPts val="0"/>
                        </a:spcAft>
                      </a:pPr>
                      <a:r>
                        <a:rPr lang="en-ZA" sz="1400" b="1" dirty="0">
                          <a:effectLst/>
                        </a:rPr>
                        <a:t>AMOUNT PER CATEGORY</a:t>
                      </a:r>
                      <a:endParaRPr lang="en-US" sz="1400" b="1" dirty="0">
                        <a:effectLst/>
                        <a:latin typeface="Times New Roman" panose="02020603050405020304" pitchFamily="18" charset="0"/>
                        <a:ea typeface="Times" pitchFamily="2" charset="0"/>
                      </a:endParaRPr>
                    </a:p>
                  </a:txBody>
                  <a:tcPr marL="59451" marR="59451" marT="0" marB="0"/>
                </a:tc>
                <a:extLst>
                  <a:ext uri="{0D108BD9-81ED-4DB2-BD59-A6C34878D82A}">
                    <a16:rowId xmlns:a16="http://schemas.microsoft.com/office/drawing/2014/main" xmlns="" val="823965005"/>
                  </a:ext>
                </a:extLst>
              </a:tr>
              <a:tr h="740447">
                <a:tc>
                  <a:txBody>
                    <a:bodyPr/>
                    <a:lstStyle/>
                    <a:p>
                      <a:pPr marL="0" marR="0" algn="ctr">
                        <a:spcBef>
                          <a:spcPts val="0"/>
                        </a:spcBef>
                        <a:spcAft>
                          <a:spcPts val="0"/>
                        </a:spcAft>
                      </a:pPr>
                      <a:endParaRPr lang="en-ZA" sz="1400" b="1" dirty="0">
                        <a:effectLst/>
                      </a:endParaRPr>
                    </a:p>
                    <a:p>
                      <a:pPr marL="0" marR="0" algn="ctr">
                        <a:spcBef>
                          <a:spcPts val="0"/>
                        </a:spcBef>
                        <a:spcAft>
                          <a:spcPts val="0"/>
                        </a:spcAft>
                      </a:pPr>
                      <a:r>
                        <a:rPr lang="en-ZA" sz="1400" b="1" dirty="0">
                          <a:effectLst/>
                        </a:rPr>
                        <a:t>Federations</a:t>
                      </a:r>
                      <a:endParaRPr lang="en-US" sz="1400" b="1" dirty="0">
                        <a:effectLst/>
                        <a:latin typeface="Times New Roman" panose="02020603050405020304" pitchFamily="18" charset="0"/>
                        <a:ea typeface="Times" pitchFamily="2" charset="0"/>
                      </a:endParaRPr>
                    </a:p>
                  </a:txBody>
                  <a:tcPr marL="59451" marR="59451" marT="0" marB="0"/>
                </a:tc>
                <a:tc>
                  <a:txBody>
                    <a:bodyPr/>
                    <a:lstStyle/>
                    <a:p>
                      <a:pPr marL="0" marR="0" algn="ctr">
                        <a:spcBef>
                          <a:spcPts val="0"/>
                        </a:spcBef>
                        <a:spcAft>
                          <a:spcPts val="0"/>
                        </a:spcAft>
                      </a:pPr>
                      <a:endParaRPr lang="en-ZA" sz="1400" b="1" dirty="0">
                        <a:effectLst/>
                      </a:endParaRPr>
                    </a:p>
                    <a:p>
                      <a:pPr marL="0" marR="0" algn="ctr">
                        <a:spcBef>
                          <a:spcPts val="0"/>
                        </a:spcBef>
                        <a:spcAft>
                          <a:spcPts val="0"/>
                        </a:spcAft>
                      </a:pPr>
                      <a:r>
                        <a:rPr lang="en-ZA" sz="1400" b="1" dirty="0">
                          <a:effectLst/>
                        </a:rPr>
                        <a:t>14</a:t>
                      </a:r>
                      <a:endParaRPr lang="en-US" sz="1400" b="1" dirty="0">
                        <a:effectLst/>
                        <a:latin typeface="Times New Roman" panose="02020603050405020304" pitchFamily="18" charset="0"/>
                        <a:ea typeface="Times" pitchFamily="2" charset="0"/>
                      </a:endParaRPr>
                    </a:p>
                  </a:txBody>
                  <a:tcPr marL="59451" marR="59451" marT="0" marB="0"/>
                </a:tc>
                <a:tc>
                  <a:txBody>
                    <a:bodyPr/>
                    <a:lstStyle/>
                    <a:p>
                      <a:pPr marL="0" marR="0" algn="ctr">
                        <a:spcBef>
                          <a:spcPts val="0"/>
                        </a:spcBef>
                        <a:spcAft>
                          <a:spcPts val="0"/>
                        </a:spcAft>
                      </a:pPr>
                      <a:endParaRPr lang="en-ZA" sz="1400" b="1" dirty="0">
                        <a:effectLst/>
                      </a:endParaRPr>
                    </a:p>
                    <a:p>
                      <a:pPr marL="0" marR="0" algn="ctr">
                        <a:spcBef>
                          <a:spcPts val="0"/>
                        </a:spcBef>
                        <a:spcAft>
                          <a:spcPts val="0"/>
                        </a:spcAft>
                      </a:pPr>
                      <a:r>
                        <a:rPr lang="en-ZA" sz="1400" b="1" dirty="0">
                          <a:effectLst/>
                        </a:rPr>
                        <a:t>14</a:t>
                      </a:r>
                      <a:endParaRPr lang="en-US" sz="1400" b="1" dirty="0">
                        <a:effectLst/>
                        <a:latin typeface="Times New Roman" panose="02020603050405020304" pitchFamily="18" charset="0"/>
                        <a:ea typeface="Times" pitchFamily="2" charset="0"/>
                      </a:endParaRPr>
                    </a:p>
                  </a:txBody>
                  <a:tcPr marL="59451" marR="59451" marT="0" marB="0"/>
                </a:tc>
                <a:tc>
                  <a:txBody>
                    <a:bodyPr/>
                    <a:lstStyle/>
                    <a:p>
                      <a:pPr marL="0" marR="0" algn="ctr">
                        <a:spcBef>
                          <a:spcPts val="0"/>
                        </a:spcBef>
                        <a:spcAft>
                          <a:spcPts val="0"/>
                        </a:spcAft>
                      </a:pPr>
                      <a:endParaRPr lang="en-ZA" sz="1400" b="1" dirty="0">
                        <a:effectLst/>
                      </a:endParaRPr>
                    </a:p>
                    <a:p>
                      <a:pPr marL="0" marR="0" algn="ctr">
                        <a:spcBef>
                          <a:spcPts val="0"/>
                        </a:spcBef>
                        <a:spcAft>
                          <a:spcPts val="0"/>
                        </a:spcAft>
                      </a:pPr>
                      <a:r>
                        <a:rPr lang="en-ZA" sz="1400" b="1" dirty="0">
                          <a:effectLst/>
                        </a:rPr>
                        <a:t>R 100 000.00</a:t>
                      </a:r>
                      <a:endParaRPr lang="en-US" sz="1400" b="1" dirty="0">
                        <a:effectLst/>
                        <a:latin typeface="Times New Roman" panose="02020603050405020304" pitchFamily="18" charset="0"/>
                        <a:ea typeface="Times" pitchFamily="2" charset="0"/>
                      </a:endParaRPr>
                    </a:p>
                  </a:txBody>
                  <a:tcPr marL="59451" marR="59451" marT="0" marB="0"/>
                </a:tc>
                <a:tc>
                  <a:txBody>
                    <a:bodyPr/>
                    <a:lstStyle/>
                    <a:p>
                      <a:pPr marL="0" marR="0" algn="ctr">
                        <a:spcBef>
                          <a:spcPts val="0"/>
                        </a:spcBef>
                        <a:spcAft>
                          <a:spcPts val="0"/>
                        </a:spcAft>
                      </a:pPr>
                      <a:endParaRPr lang="en-ZA" sz="1400" b="1" dirty="0">
                        <a:effectLst/>
                      </a:endParaRPr>
                    </a:p>
                    <a:p>
                      <a:pPr marL="0" marR="0" algn="ctr">
                        <a:spcBef>
                          <a:spcPts val="0"/>
                        </a:spcBef>
                        <a:spcAft>
                          <a:spcPts val="0"/>
                        </a:spcAft>
                      </a:pPr>
                      <a:r>
                        <a:rPr lang="en-ZA" sz="1400" b="1" dirty="0">
                          <a:effectLst/>
                        </a:rPr>
                        <a:t>R 1 400 000.00</a:t>
                      </a:r>
                      <a:endParaRPr lang="en-US" sz="1400" b="1" dirty="0">
                        <a:effectLst/>
                        <a:latin typeface="Times New Roman" panose="02020603050405020304" pitchFamily="18" charset="0"/>
                        <a:ea typeface="Times" pitchFamily="2" charset="0"/>
                      </a:endParaRPr>
                    </a:p>
                  </a:txBody>
                  <a:tcPr marL="59451" marR="59451" marT="0" marB="0"/>
                </a:tc>
                <a:extLst>
                  <a:ext uri="{0D108BD9-81ED-4DB2-BD59-A6C34878D82A}">
                    <a16:rowId xmlns:a16="http://schemas.microsoft.com/office/drawing/2014/main" xmlns="" val="2560777996"/>
                  </a:ext>
                </a:extLst>
              </a:tr>
              <a:tr h="740447">
                <a:tc>
                  <a:txBody>
                    <a:bodyPr/>
                    <a:lstStyle/>
                    <a:p>
                      <a:pPr marL="0" marR="0" algn="ctr">
                        <a:spcBef>
                          <a:spcPts val="0"/>
                        </a:spcBef>
                        <a:spcAft>
                          <a:spcPts val="0"/>
                        </a:spcAft>
                      </a:pPr>
                      <a:endParaRPr lang="en-ZA" sz="1400" b="1" dirty="0">
                        <a:effectLst/>
                      </a:endParaRPr>
                    </a:p>
                    <a:p>
                      <a:pPr marL="0" marR="0" algn="ctr">
                        <a:spcBef>
                          <a:spcPts val="0"/>
                        </a:spcBef>
                        <a:spcAft>
                          <a:spcPts val="0"/>
                        </a:spcAft>
                      </a:pPr>
                      <a:r>
                        <a:rPr lang="en-ZA" sz="1400" b="1" dirty="0">
                          <a:effectLst/>
                        </a:rPr>
                        <a:t>Athletes</a:t>
                      </a:r>
                      <a:endParaRPr lang="en-US" sz="1400" b="1" dirty="0">
                        <a:effectLst/>
                        <a:latin typeface="Times New Roman" panose="02020603050405020304" pitchFamily="18" charset="0"/>
                        <a:ea typeface="Times" pitchFamily="2" charset="0"/>
                      </a:endParaRPr>
                    </a:p>
                  </a:txBody>
                  <a:tcPr marL="59451" marR="59451" marT="0" marB="0"/>
                </a:tc>
                <a:tc>
                  <a:txBody>
                    <a:bodyPr/>
                    <a:lstStyle/>
                    <a:p>
                      <a:pPr marL="0" marR="0" algn="ctr">
                        <a:spcBef>
                          <a:spcPts val="0"/>
                        </a:spcBef>
                        <a:spcAft>
                          <a:spcPts val="0"/>
                        </a:spcAft>
                      </a:pPr>
                      <a:endParaRPr lang="en-ZA" sz="1400" b="1" dirty="0">
                        <a:effectLst/>
                      </a:endParaRPr>
                    </a:p>
                    <a:p>
                      <a:pPr marL="0" marR="0" algn="ctr">
                        <a:spcBef>
                          <a:spcPts val="0"/>
                        </a:spcBef>
                        <a:spcAft>
                          <a:spcPts val="0"/>
                        </a:spcAft>
                      </a:pPr>
                      <a:r>
                        <a:rPr lang="en-ZA" sz="1400" b="1" dirty="0">
                          <a:effectLst/>
                        </a:rPr>
                        <a:t>70</a:t>
                      </a:r>
                      <a:endParaRPr lang="en-US" sz="1400" b="1" dirty="0">
                        <a:effectLst/>
                        <a:latin typeface="Times New Roman" panose="02020603050405020304" pitchFamily="18" charset="0"/>
                        <a:ea typeface="Times" pitchFamily="2" charset="0"/>
                      </a:endParaRPr>
                    </a:p>
                  </a:txBody>
                  <a:tcPr marL="59451" marR="59451" marT="0" marB="0"/>
                </a:tc>
                <a:tc>
                  <a:txBody>
                    <a:bodyPr/>
                    <a:lstStyle/>
                    <a:p>
                      <a:pPr marL="0" marR="0" algn="ctr">
                        <a:spcBef>
                          <a:spcPts val="0"/>
                        </a:spcBef>
                        <a:spcAft>
                          <a:spcPts val="0"/>
                        </a:spcAft>
                      </a:pPr>
                      <a:endParaRPr lang="en-ZA" sz="1400" b="1" dirty="0">
                        <a:effectLst/>
                      </a:endParaRPr>
                    </a:p>
                    <a:p>
                      <a:pPr marL="0" marR="0" algn="ctr">
                        <a:spcBef>
                          <a:spcPts val="0"/>
                        </a:spcBef>
                        <a:spcAft>
                          <a:spcPts val="0"/>
                        </a:spcAft>
                      </a:pPr>
                      <a:r>
                        <a:rPr lang="en-ZA" sz="1400" b="1" dirty="0">
                          <a:effectLst/>
                        </a:rPr>
                        <a:t>41</a:t>
                      </a:r>
                      <a:endParaRPr lang="en-US" sz="1400" b="1" dirty="0">
                        <a:effectLst/>
                        <a:latin typeface="Times New Roman" panose="02020603050405020304" pitchFamily="18" charset="0"/>
                        <a:ea typeface="Times" pitchFamily="2" charset="0"/>
                      </a:endParaRPr>
                    </a:p>
                  </a:txBody>
                  <a:tcPr marL="59451" marR="59451" marT="0" marB="0"/>
                </a:tc>
                <a:tc>
                  <a:txBody>
                    <a:bodyPr/>
                    <a:lstStyle/>
                    <a:p>
                      <a:pPr marL="0" marR="0" algn="ctr">
                        <a:spcBef>
                          <a:spcPts val="0"/>
                        </a:spcBef>
                        <a:spcAft>
                          <a:spcPts val="0"/>
                        </a:spcAft>
                      </a:pPr>
                      <a:endParaRPr lang="en-ZA" sz="1400" b="1" dirty="0">
                        <a:effectLst/>
                      </a:endParaRPr>
                    </a:p>
                    <a:p>
                      <a:pPr marL="0" marR="0" algn="ctr">
                        <a:spcBef>
                          <a:spcPts val="0"/>
                        </a:spcBef>
                        <a:spcAft>
                          <a:spcPts val="0"/>
                        </a:spcAft>
                      </a:pPr>
                      <a:r>
                        <a:rPr lang="en-ZA" sz="1400" b="1" dirty="0">
                          <a:effectLst/>
                        </a:rPr>
                        <a:t>R 10 000.00</a:t>
                      </a:r>
                      <a:endParaRPr lang="en-US" sz="1400" b="1" dirty="0">
                        <a:effectLst/>
                        <a:latin typeface="Times New Roman" panose="02020603050405020304" pitchFamily="18" charset="0"/>
                        <a:ea typeface="Times" pitchFamily="2" charset="0"/>
                      </a:endParaRPr>
                    </a:p>
                  </a:txBody>
                  <a:tcPr marL="59451" marR="59451" marT="0" marB="0"/>
                </a:tc>
                <a:tc>
                  <a:txBody>
                    <a:bodyPr/>
                    <a:lstStyle/>
                    <a:p>
                      <a:pPr marL="0" marR="0" algn="ctr">
                        <a:spcBef>
                          <a:spcPts val="0"/>
                        </a:spcBef>
                        <a:spcAft>
                          <a:spcPts val="0"/>
                        </a:spcAft>
                      </a:pPr>
                      <a:endParaRPr lang="en-ZA" sz="1400" b="1" dirty="0">
                        <a:effectLst/>
                      </a:endParaRPr>
                    </a:p>
                    <a:p>
                      <a:pPr marL="0" marR="0" algn="ctr">
                        <a:spcBef>
                          <a:spcPts val="0"/>
                        </a:spcBef>
                        <a:spcAft>
                          <a:spcPts val="0"/>
                        </a:spcAft>
                      </a:pPr>
                      <a:r>
                        <a:rPr lang="en-ZA" sz="1400" b="1" dirty="0">
                          <a:effectLst/>
                        </a:rPr>
                        <a:t>R 410 000.00</a:t>
                      </a:r>
                      <a:endParaRPr lang="en-US" sz="1400" b="1" dirty="0">
                        <a:effectLst/>
                        <a:latin typeface="Times New Roman" panose="02020603050405020304" pitchFamily="18" charset="0"/>
                        <a:ea typeface="Times" pitchFamily="2" charset="0"/>
                      </a:endParaRPr>
                    </a:p>
                  </a:txBody>
                  <a:tcPr marL="59451" marR="59451" marT="0" marB="0"/>
                </a:tc>
                <a:extLst>
                  <a:ext uri="{0D108BD9-81ED-4DB2-BD59-A6C34878D82A}">
                    <a16:rowId xmlns:a16="http://schemas.microsoft.com/office/drawing/2014/main" xmlns="" val="2641771327"/>
                  </a:ext>
                </a:extLst>
              </a:tr>
              <a:tr h="740447">
                <a:tc>
                  <a:txBody>
                    <a:bodyPr/>
                    <a:lstStyle/>
                    <a:p>
                      <a:pPr marL="0" marR="0" algn="ctr">
                        <a:spcBef>
                          <a:spcPts val="0"/>
                        </a:spcBef>
                        <a:spcAft>
                          <a:spcPts val="0"/>
                        </a:spcAft>
                      </a:pPr>
                      <a:endParaRPr lang="en-ZA" sz="1400" b="1" dirty="0">
                        <a:effectLst/>
                      </a:endParaRPr>
                    </a:p>
                    <a:p>
                      <a:pPr marL="0" marR="0" algn="ctr">
                        <a:spcBef>
                          <a:spcPts val="0"/>
                        </a:spcBef>
                        <a:spcAft>
                          <a:spcPts val="0"/>
                        </a:spcAft>
                      </a:pPr>
                      <a:r>
                        <a:rPr lang="en-ZA" sz="1400" b="1" dirty="0">
                          <a:effectLst/>
                        </a:rPr>
                        <a:t>Coaches</a:t>
                      </a:r>
                      <a:endParaRPr lang="en-US" sz="1400" b="1" dirty="0">
                        <a:effectLst/>
                        <a:latin typeface="Times New Roman" panose="02020603050405020304" pitchFamily="18" charset="0"/>
                        <a:ea typeface="Times" pitchFamily="2" charset="0"/>
                      </a:endParaRPr>
                    </a:p>
                  </a:txBody>
                  <a:tcPr marL="59451" marR="59451" marT="0" marB="0"/>
                </a:tc>
                <a:tc>
                  <a:txBody>
                    <a:bodyPr/>
                    <a:lstStyle/>
                    <a:p>
                      <a:pPr marL="0" marR="0" algn="ctr">
                        <a:spcBef>
                          <a:spcPts val="0"/>
                        </a:spcBef>
                        <a:spcAft>
                          <a:spcPts val="0"/>
                        </a:spcAft>
                      </a:pPr>
                      <a:endParaRPr lang="en-ZA" sz="1400" b="1" dirty="0">
                        <a:effectLst/>
                      </a:endParaRPr>
                    </a:p>
                    <a:p>
                      <a:pPr marL="0" marR="0" algn="ctr">
                        <a:spcBef>
                          <a:spcPts val="0"/>
                        </a:spcBef>
                        <a:spcAft>
                          <a:spcPts val="0"/>
                        </a:spcAft>
                      </a:pPr>
                      <a:r>
                        <a:rPr lang="en-ZA" sz="1400" b="1" dirty="0">
                          <a:effectLst/>
                        </a:rPr>
                        <a:t>36</a:t>
                      </a:r>
                      <a:endParaRPr lang="en-US" sz="1400" b="1" dirty="0">
                        <a:effectLst/>
                        <a:latin typeface="Times New Roman" panose="02020603050405020304" pitchFamily="18" charset="0"/>
                        <a:ea typeface="Times" pitchFamily="2" charset="0"/>
                      </a:endParaRPr>
                    </a:p>
                  </a:txBody>
                  <a:tcPr marL="59451" marR="59451" marT="0" marB="0"/>
                </a:tc>
                <a:tc>
                  <a:txBody>
                    <a:bodyPr/>
                    <a:lstStyle/>
                    <a:p>
                      <a:pPr marL="0" marR="0" algn="ctr">
                        <a:spcBef>
                          <a:spcPts val="0"/>
                        </a:spcBef>
                        <a:spcAft>
                          <a:spcPts val="0"/>
                        </a:spcAft>
                      </a:pPr>
                      <a:endParaRPr lang="en-ZA" sz="1400" b="1" dirty="0">
                        <a:effectLst/>
                      </a:endParaRPr>
                    </a:p>
                    <a:p>
                      <a:pPr marL="0" marR="0" algn="ctr">
                        <a:spcBef>
                          <a:spcPts val="0"/>
                        </a:spcBef>
                        <a:spcAft>
                          <a:spcPts val="0"/>
                        </a:spcAft>
                      </a:pPr>
                      <a:r>
                        <a:rPr lang="en-ZA" sz="1400" b="1" dirty="0">
                          <a:effectLst/>
                        </a:rPr>
                        <a:t>18</a:t>
                      </a:r>
                      <a:endParaRPr lang="en-US" sz="1400" b="1" dirty="0">
                        <a:effectLst/>
                        <a:latin typeface="Times New Roman" panose="02020603050405020304" pitchFamily="18" charset="0"/>
                        <a:ea typeface="Times" pitchFamily="2" charset="0"/>
                      </a:endParaRPr>
                    </a:p>
                  </a:txBody>
                  <a:tcPr marL="59451" marR="59451" marT="0" marB="0"/>
                </a:tc>
                <a:tc>
                  <a:txBody>
                    <a:bodyPr/>
                    <a:lstStyle/>
                    <a:p>
                      <a:pPr marL="0" marR="0" algn="ctr">
                        <a:spcBef>
                          <a:spcPts val="0"/>
                        </a:spcBef>
                        <a:spcAft>
                          <a:spcPts val="0"/>
                        </a:spcAft>
                      </a:pPr>
                      <a:endParaRPr lang="en-ZA" sz="1400" b="1" dirty="0">
                        <a:effectLst/>
                      </a:endParaRPr>
                    </a:p>
                    <a:p>
                      <a:pPr marL="0" marR="0" algn="ctr">
                        <a:spcBef>
                          <a:spcPts val="0"/>
                        </a:spcBef>
                        <a:spcAft>
                          <a:spcPts val="0"/>
                        </a:spcAft>
                      </a:pPr>
                      <a:r>
                        <a:rPr lang="en-ZA" sz="1400" b="1" dirty="0">
                          <a:effectLst/>
                        </a:rPr>
                        <a:t>R 10 000.00</a:t>
                      </a:r>
                      <a:endParaRPr lang="en-US" sz="1400" b="1" dirty="0">
                        <a:effectLst/>
                        <a:latin typeface="Times New Roman" panose="02020603050405020304" pitchFamily="18" charset="0"/>
                        <a:ea typeface="Times" pitchFamily="2" charset="0"/>
                      </a:endParaRPr>
                    </a:p>
                  </a:txBody>
                  <a:tcPr marL="59451" marR="59451" marT="0" marB="0"/>
                </a:tc>
                <a:tc>
                  <a:txBody>
                    <a:bodyPr/>
                    <a:lstStyle/>
                    <a:p>
                      <a:pPr marL="0" marR="0" algn="ctr">
                        <a:spcBef>
                          <a:spcPts val="0"/>
                        </a:spcBef>
                        <a:spcAft>
                          <a:spcPts val="0"/>
                        </a:spcAft>
                      </a:pPr>
                      <a:endParaRPr lang="en-ZA" sz="1400" b="1" dirty="0">
                        <a:effectLst/>
                      </a:endParaRPr>
                    </a:p>
                    <a:p>
                      <a:pPr marL="0" marR="0" algn="ctr">
                        <a:spcBef>
                          <a:spcPts val="0"/>
                        </a:spcBef>
                        <a:spcAft>
                          <a:spcPts val="0"/>
                        </a:spcAft>
                      </a:pPr>
                      <a:r>
                        <a:rPr lang="en-ZA" sz="1400" b="1" dirty="0">
                          <a:effectLst/>
                        </a:rPr>
                        <a:t>R 180 000.00</a:t>
                      </a:r>
                      <a:endParaRPr lang="en-US" sz="1400" b="1" dirty="0">
                        <a:effectLst/>
                        <a:latin typeface="Times New Roman" panose="02020603050405020304" pitchFamily="18" charset="0"/>
                        <a:ea typeface="Times" pitchFamily="2" charset="0"/>
                      </a:endParaRPr>
                    </a:p>
                  </a:txBody>
                  <a:tcPr marL="59451" marR="59451" marT="0" marB="0"/>
                </a:tc>
                <a:extLst>
                  <a:ext uri="{0D108BD9-81ED-4DB2-BD59-A6C34878D82A}">
                    <a16:rowId xmlns:a16="http://schemas.microsoft.com/office/drawing/2014/main" xmlns="" val="2457574754"/>
                  </a:ext>
                </a:extLst>
              </a:tr>
              <a:tr h="740447">
                <a:tc>
                  <a:txBody>
                    <a:bodyPr/>
                    <a:lstStyle/>
                    <a:p>
                      <a:pPr marL="0" marR="0" algn="ctr">
                        <a:spcBef>
                          <a:spcPts val="0"/>
                        </a:spcBef>
                        <a:spcAft>
                          <a:spcPts val="0"/>
                        </a:spcAft>
                      </a:pPr>
                      <a:endParaRPr lang="en-ZA" sz="1400" b="1" dirty="0">
                        <a:effectLst/>
                      </a:endParaRPr>
                    </a:p>
                    <a:p>
                      <a:pPr marL="0" marR="0" algn="ctr">
                        <a:spcBef>
                          <a:spcPts val="0"/>
                        </a:spcBef>
                        <a:spcAft>
                          <a:spcPts val="0"/>
                        </a:spcAft>
                      </a:pPr>
                      <a:r>
                        <a:rPr lang="en-ZA" sz="1400" b="1" dirty="0">
                          <a:effectLst/>
                        </a:rPr>
                        <a:t>Technical</a:t>
                      </a:r>
                      <a:endParaRPr lang="en-US" sz="1400" b="1" dirty="0">
                        <a:effectLst/>
                        <a:latin typeface="Times New Roman" panose="02020603050405020304" pitchFamily="18" charset="0"/>
                        <a:ea typeface="Times" pitchFamily="2" charset="0"/>
                      </a:endParaRPr>
                    </a:p>
                  </a:txBody>
                  <a:tcPr marL="59451" marR="59451" marT="0" marB="0"/>
                </a:tc>
                <a:tc>
                  <a:txBody>
                    <a:bodyPr/>
                    <a:lstStyle/>
                    <a:p>
                      <a:pPr marL="0" marR="0" algn="ctr">
                        <a:spcBef>
                          <a:spcPts val="0"/>
                        </a:spcBef>
                        <a:spcAft>
                          <a:spcPts val="0"/>
                        </a:spcAft>
                      </a:pPr>
                      <a:endParaRPr lang="en-ZA" sz="1400" b="1" dirty="0">
                        <a:effectLst/>
                      </a:endParaRPr>
                    </a:p>
                    <a:p>
                      <a:pPr marL="0" marR="0" algn="ctr">
                        <a:spcBef>
                          <a:spcPts val="0"/>
                        </a:spcBef>
                        <a:spcAft>
                          <a:spcPts val="0"/>
                        </a:spcAft>
                      </a:pPr>
                      <a:r>
                        <a:rPr lang="en-ZA" sz="1400" b="1" dirty="0">
                          <a:effectLst/>
                        </a:rPr>
                        <a:t>114</a:t>
                      </a:r>
                      <a:endParaRPr lang="en-US" sz="1400" b="1" dirty="0">
                        <a:effectLst/>
                        <a:latin typeface="Times New Roman" panose="02020603050405020304" pitchFamily="18" charset="0"/>
                        <a:ea typeface="Times" pitchFamily="2" charset="0"/>
                      </a:endParaRPr>
                    </a:p>
                  </a:txBody>
                  <a:tcPr marL="59451" marR="59451" marT="0" marB="0"/>
                </a:tc>
                <a:tc>
                  <a:txBody>
                    <a:bodyPr/>
                    <a:lstStyle/>
                    <a:p>
                      <a:pPr marL="0" marR="0" algn="ctr">
                        <a:spcBef>
                          <a:spcPts val="0"/>
                        </a:spcBef>
                        <a:spcAft>
                          <a:spcPts val="0"/>
                        </a:spcAft>
                      </a:pPr>
                      <a:endParaRPr lang="en-ZA" sz="1400" b="1" dirty="0">
                        <a:effectLst/>
                      </a:endParaRPr>
                    </a:p>
                    <a:p>
                      <a:pPr marL="0" marR="0" algn="ctr">
                        <a:spcBef>
                          <a:spcPts val="0"/>
                        </a:spcBef>
                        <a:spcAft>
                          <a:spcPts val="0"/>
                        </a:spcAft>
                      </a:pPr>
                      <a:r>
                        <a:rPr lang="en-ZA" sz="1400" b="1" dirty="0">
                          <a:effectLst/>
                        </a:rPr>
                        <a:t>114</a:t>
                      </a:r>
                      <a:endParaRPr lang="en-US" sz="1400" b="1" dirty="0">
                        <a:effectLst/>
                        <a:latin typeface="Times New Roman" panose="02020603050405020304" pitchFamily="18" charset="0"/>
                        <a:ea typeface="Times" pitchFamily="2" charset="0"/>
                      </a:endParaRPr>
                    </a:p>
                  </a:txBody>
                  <a:tcPr marL="59451" marR="59451" marT="0" marB="0"/>
                </a:tc>
                <a:tc>
                  <a:txBody>
                    <a:bodyPr/>
                    <a:lstStyle/>
                    <a:p>
                      <a:pPr marL="0" marR="0" algn="ctr">
                        <a:spcBef>
                          <a:spcPts val="0"/>
                        </a:spcBef>
                        <a:spcAft>
                          <a:spcPts val="0"/>
                        </a:spcAft>
                      </a:pPr>
                      <a:endParaRPr lang="en-ZA" sz="1400" b="1" dirty="0">
                        <a:effectLst/>
                      </a:endParaRPr>
                    </a:p>
                    <a:p>
                      <a:pPr marL="0" marR="0" algn="ctr">
                        <a:spcBef>
                          <a:spcPts val="0"/>
                        </a:spcBef>
                        <a:spcAft>
                          <a:spcPts val="0"/>
                        </a:spcAft>
                      </a:pPr>
                      <a:r>
                        <a:rPr lang="en-ZA" sz="1400" b="1" dirty="0">
                          <a:effectLst/>
                        </a:rPr>
                        <a:t>R 10 000.00</a:t>
                      </a:r>
                      <a:endParaRPr lang="en-US" sz="1400" b="1" dirty="0">
                        <a:effectLst/>
                        <a:latin typeface="Times New Roman" panose="02020603050405020304" pitchFamily="18" charset="0"/>
                        <a:ea typeface="Times" pitchFamily="2" charset="0"/>
                      </a:endParaRPr>
                    </a:p>
                  </a:txBody>
                  <a:tcPr marL="59451" marR="59451" marT="0" marB="0"/>
                </a:tc>
                <a:tc>
                  <a:txBody>
                    <a:bodyPr/>
                    <a:lstStyle/>
                    <a:p>
                      <a:pPr marL="0" marR="0" algn="ctr">
                        <a:spcBef>
                          <a:spcPts val="0"/>
                        </a:spcBef>
                        <a:spcAft>
                          <a:spcPts val="0"/>
                        </a:spcAft>
                      </a:pPr>
                      <a:endParaRPr lang="en-ZA" sz="1400" b="1" dirty="0">
                        <a:effectLst/>
                      </a:endParaRPr>
                    </a:p>
                    <a:p>
                      <a:pPr marL="0" marR="0" algn="ctr">
                        <a:spcBef>
                          <a:spcPts val="0"/>
                        </a:spcBef>
                        <a:spcAft>
                          <a:spcPts val="0"/>
                        </a:spcAft>
                      </a:pPr>
                      <a:r>
                        <a:rPr lang="en-ZA" sz="1400" b="1" dirty="0">
                          <a:effectLst/>
                        </a:rPr>
                        <a:t>R 1 140 000.00</a:t>
                      </a:r>
                      <a:endParaRPr lang="en-US" sz="1400" b="1" dirty="0">
                        <a:effectLst/>
                        <a:latin typeface="Times New Roman" panose="02020603050405020304" pitchFamily="18" charset="0"/>
                        <a:ea typeface="Times" pitchFamily="2" charset="0"/>
                      </a:endParaRPr>
                    </a:p>
                  </a:txBody>
                  <a:tcPr marL="59451" marR="59451" marT="0" marB="0"/>
                </a:tc>
                <a:extLst>
                  <a:ext uri="{0D108BD9-81ED-4DB2-BD59-A6C34878D82A}">
                    <a16:rowId xmlns:a16="http://schemas.microsoft.com/office/drawing/2014/main" xmlns="" val="2640562640"/>
                  </a:ext>
                </a:extLst>
              </a:tr>
              <a:tr h="740447">
                <a:tc>
                  <a:txBody>
                    <a:bodyPr/>
                    <a:lstStyle/>
                    <a:p>
                      <a:pPr marL="0" marR="0" algn="ctr">
                        <a:spcBef>
                          <a:spcPts val="0"/>
                        </a:spcBef>
                        <a:spcAft>
                          <a:spcPts val="0"/>
                        </a:spcAft>
                      </a:pPr>
                      <a:endParaRPr lang="en-ZA" sz="1400" b="1" dirty="0">
                        <a:effectLst/>
                      </a:endParaRPr>
                    </a:p>
                    <a:p>
                      <a:pPr marL="0" marR="0" algn="ctr">
                        <a:spcBef>
                          <a:spcPts val="0"/>
                        </a:spcBef>
                        <a:spcAft>
                          <a:spcPts val="0"/>
                        </a:spcAft>
                      </a:pPr>
                      <a:r>
                        <a:rPr lang="en-ZA" sz="1400" b="1" dirty="0">
                          <a:effectLst/>
                        </a:rPr>
                        <a:t>NPO’s</a:t>
                      </a:r>
                      <a:endParaRPr lang="en-US" sz="1400" b="1" dirty="0">
                        <a:effectLst/>
                        <a:latin typeface="Times New Roman" panose="02020603050405020304" pitchFamily="18" charset="0"/>
                        <a:ea typeface="Times" pitchFamily="2" charset="0"/>
                      </a:endParaRPr>
                    </a:p>
                  </a:txBody>
                  <a:tcPr marL="59451" marR="59451" marT="0" marB="0"/>
                </a:tc>
                <a:tc>
                  <a:txBody>
                    <a:bodyPr/>
                    <a:lstStyle/>
                    <a:p>
                      <a:pPr marL="0" marR="0" algn="ctr">
                        <a:spcBef>
                          <a:spcPts val="0"/>
                        </a:spcBef>
                        <a:spcAft>
                          <a:spcPts val="0"/>
                        </a:spcAft>
                      </a:pPr>
                      <a:endParaRPr lang="en-ZA" sz="1400" b="1" dirty="0">
                        <a:effectLst/>
                      </a:endParaRPr>
                    </a:p>
                    <a:p>
                      <a:pPr marL="0" marR="0" algn="ctr">
                        <a:spcBef>
                          <a:spcPts val="0"/>
                        </a:spcBef>
                        <a:spcAft>
                          <a:spcPts val="0"/>
                        </a:spcAft>
                      </a:pPr>
                      <a:r>
                        <a:rPr lang="en-ZA" sz="1400" b="1" dirty="0">
                          <a:effectLst/>
                        </a:rPr>
                        <a:t>4</a:t>
                      </a:r>
                      <a:endParaRPr lang="en-US" sz="1400" b="1" dirty="0">
                        <a:effectLst/>
                        <a:latin typeface="Times New Roman" panose="02020603050405020304" pitchFamily="18" charset="0"/>
                        <a:ea typeface="Times" pitchFamily="2" charset="0"/>
                      </a:endParaRPr>
                    </a:p>
                  </a:txBody>
                  <a:tcPr marL="59451" marR="59451" marT="0" marB="0"/>
                </a:tc>
                <a:tc>
                  <a:txBody>
                    <a:bodyPr/>
                    <a:lstStyle/>
                    <a:p>
                      <a:pPr marL="0" marR="0" algn="ctr">
                        <a:spcBef>
                          <a:spcPts val="0"/>
                        </a:spcBef>
                        <a:spcAft>
                          <a:spcPts val="0"/>
                        </a:spcAft>
                      </a:pPr>
                      <a:endParaRPr lang="en-ZA" sz="1400" b="1" dirty="0">
                        <a:effectLst/>
                      </a:endParaRPr>
                    </a:p>
                    <a:p>
                      <a:pPr marL="0" marR="0" algn="ctr">
                        <a:spcBef>
                          <a:spcPts val="0"/>
                        </a:spcBef>
                        <a:spcAft>
                          <a:spcPts val="0"/>
                        </a:spcAft>
                      </a:pPr>
                      <a:r>
                        <a:rPr lang="en-ZA" sz="1400" b="1" dirty="0">
                          <a:effectLst/>
                        </a:rPr>
                        <a:t>2</a:t>
                      </a:r>
                      <a:endParaRPr lang="en-US" sz="1400" b="1" dirty="0">
                        <a:effectLst/>
                        <a:latin typeface="Times New Roman" panose="02020603050405020304" pitchFamily="18" charset="0"/>
                        <a:ea typeface="Times" pitchFamily="2" charset="0"/>
                      </a:endParaRPr>
                    </a:p>
                  </a:txBody>
                  <a:tcPr marL="59451" marR="59451" marT="0" marB="0"/>
                </a:tc>
                <a:tc>
                  <a:txBody>
                    <a:bodyPr/>
                    <a:lstStyle/>
                    <a:p>
                      <a:pPr marL="0" marR="0" algn="ctr">
                        <a:spcBef>
                          <a:spcPts val="0"/>
                        </a:spcBef>
                        <a:spcAft>
                          <a:spcPts val="0"/>
                        </a:spcAft>
                      </a:pPr>
                      <a:endParaRPr lang="en-ZA" sz="1400" b="1" dirty="0">
                        <a:effectLst/>
                      </a:endParaRPr>
                    </a:p>
                    <a:p>
                      <a:pPr marL="0" marR="0" algn="ctr">
                        <a:spcBef>
                          <a:spcPts val="0"/>
                        </a:spcBef>
                        <a:spcAft>
                          <a:spcPts val="0"/>
                        </a:spcAft>
                      </a:pPr>
                      <a:r>
                        <a:rPr lang="en-ZA" sz="1400" b="1" dirty="0">
                          <a:effectLst/>
                        </a:rPr>
                        <a:t>R 20 000.00</a:t>
                      </a:r>
                      <a:endParaRPr lang="en-US" sz="1400" b="1" dirty="0">
                        <a:effectLst/>
                        <a:latin typeface="Times New Roman" panose="02020603050405020304" pitchFamily="18" charset="0"/>
                        <a:ea typeface="Times" pitchFamily="2" charset="0"/>
                      </a:endParaRPr>
                    </a:p>
                  </a:txBody>
                  <a:tcPr marL="59451" marR="59451" marT="0" marB="0"/>
                </a:tc>
                <a:tc>
                  <a:txBody>
                    <a:bodyPr/>
                    <a:lstStyle/>
                    <a:p>
                      <a:pPr marL="0" marR="0" algn="ctr">
                        <a:spcBef>
                          <a:spcPts val="0"/>
                        </a:spcBef>
                        <a:spcAft>
                          <a:spcPts val="0"/>
                        </a:spcAft>
                      </a:pPr>
                      <a:endParaRPr lang="en-ZA" sz="1400" b="1" dirty="0">
                        <a:effectLst/>
                      </a:endParaRPr>
                    </a:p>
                    <a:p>
                      <a:pPr marL="0" marR="0" algn="ctr">
                        <a:spcBef>
                          <a:spcPts val="0"/>
                        </a:spcBef>
                        <a:spcAft>
                          <a:spcPts val="0"/>
                        </a:spcAft>
                      </a:pPr>
                      <a:r>
                        <a:rPr lang="en-ZA" sz="1400" b="1" dirty="0">
                          <a:effectLst/>
                        </a:rPr>
                        <a:t>R 40 000.00</a:t>
                      </a:r>
                      <a:endParaRPr lang="en-US" sz="1400" b="1" dirty="0">
                        <a:effectLst/>
                        <a:latin typeface="Times New Roman" panose="02020603050405020304" pitchFamily="18" charset="0"/>
                        <a:ea typeface="Times" pitchFamily="2" charset="0"/>
                      </a:endParaRPr>
                    </a:p>
                  </a:txBody>
                  <a:tcPr marL="59451" marR="59451" marT="0" marB="0"/>
                </a:tc>
                <a:extLst>
                  <a:ext uri="{0D108BD9-81ED-4DB2-BD59-A6C34878D82A}">
                    <a16:rowId xmlns:a16="http://schemas.microsoft.com/office/drawing/2014/main" xmlns="" val="1634706633"/>
                  </a:ext>
                </a:extLst>
              </a:tr>
              <a:tr h="740447">
                <a:tc>
                  <a:txBody>
                    <a:bodyPr/>
                    <a:lstStyle/>
                    <a:p>
                      <a:pPr marL="0" marR="0" algn="ctr">
                        <a:spcBef>
                          <a:spcPts val="0"/>
                        </a:spcBef>
                        <a:spcAft>
                          <a:spcPts val="0"/>
                        </a:spcAft>
                      </a:pPr>
                      <a:endParaRPr lang="en-ZA" sz="1400" b="1" dirty="0">
                        <a:effectLst/>
                      </a:endParaRPr>
                    </a:p>
                    <a:p>
                      <a:pPr marL="0" marR="0" algn="ctr">
                        <a:spcBef>
                          <a:spcPts val="0"/>
                        </a:spcBef>
                        <a:spcAft>
                          <a:spcPts val="0"/>
                        </a:spcAft>
                      </a:pPr>
                      <a:r>
                        <a:rPr lang="en-ZA" sz="1400" b="1" dirty="0">
                          <a:effectLst/>
                        </a:rPr>
                        <a:t>Grand Total</a:t>
                      </a:r>
                      <a:endParaRPr lang="en-US" sz="1400" b="1" dirty="0">
                        <a:effectLst/>
                        <a:latin typeface="Times New Roman" panose="02020603050405020304" pitchFamily="18" charset="0"/>
                        <a:ea typeface="Times" pitchFamily="2" charset="0"/>
                      </a:endParaRPr>
                    </a:p>
                  </a:txBody>
                  <a:tcPr marL="59451" marR="59451" marT="0" marB="0"/>
                </a:tc>
                <a:tc>
                  <a:txBody>
                    <a:bodyPr/>
                    <a:lstStyle/>
                    <a:p>
                      <a:pPr marL="0" marR="0" algn="ctr">
                        <a:spcBef>
                          <a:spcPts val="0"/>
                        </a:spcBef>
                        <a:spcAft>
                          <a:spcPts val="0"/>
                        </a:spcAft>
                      </a:pPr>
                      <a:endParaRPr lang="en-ZA" sz="1400" b="1" dirty="0">
                        <a:effectLst/>
                      </a:endParaRPr>
                    </a:p>
                    <a:p>
                      <a:pPr marL="0" marR="0" algn="ctr">
                        <a:spcBef>
                          <a:spcPts val="0"/>
                        </a:spcBef>
                        <a:spcAft>
                          <a:spcPts val="0"/>
                        </a:spcAft>
                      </a:pPr>
                      <a:r>
                        <a:rPr lang="en-ZA" sz="1400" b="1" dirty="0">
                          <a:effectLst/>
                        </a:rPr>
                        <a:t>238</a:t>
                      </a:r>
                      <a:endParaRPr lang="en-US" sz="1400" b="1" dirty="0">
                        <a:effectLst/>
                        <a:latin typeface="Times New Roman" panose="02020603050405020304" pitchFamily="18" charset="0"/>
                        <a:ea typeface="Times" pitchFamily="2" charset="0"/>
                      </a:endParaRPr>
                    </a:p>
                  </a:txBody>
                  <a:tcPr marL="59451" marR="59451" marT="0" marB="0"/>
                </a:tc>
                <a:tc>
                  <a:txBody>
                    <a:bodyPr/>
                    <a:lstStyle/>
                    <a:p>
                      <a:pPr marL="0" marR="0" algn="ctr">
                        <a:spcBef>
                          <a:spcPts val="0"/>
                        </a:spcBef>
                        <a:spcAft>
                          <a:spcPts val="0"/>
                        </a:spcAft>
                      </a:pPr>
                      <a:endParaRPr lang="en-ZA" sz="1400" b="1" dirty="0">
                        <a:effectLst/>
                      </a:endParaRPr>
                    </a:p>
                    <a:p>
                      <a:pPr marL="0" marR="0" algn="ctr">
                        <a:spcBef>
                          <a:spcPts val="0"/>
                        </a:spcBef>
                        <a:spcAft>
                          <a:spcPts val="0"/>
                        </a:spcAft>
                      </a:pPr>
                      <a:r>
                        <a:rPr lang="en-ZA" sz="1400" b="1" dirty="0">
                          <a:effectLst/>
                        </a:rPr>
                        <a:t>189</a:t>
                      </a:r>
                      <a:endParaRPr lang="en-US" sz="1400" b="1" dirty="0">
                        <a:effectLst/>
                        <a:latin typeface="Times New Roman" panose="02020603050405020304" pitchFamily="18" charset="0"/>
                        <a:ea typeface="Times" pitchFamily="2" charset="0"/>
                      </a:endParaRPr>
                    </a:p>
                  </a:txBody>
                  <a:tcPr marL="59451" marR="59451" marT="0" marB="0"/>
                </a:tc>
                <a:tc>
                  <a:txBody>
                    <a:bodyPr/>
                    <a:lstStyle/>
                    <a:p>
                      <a:pPr marL="0" marR="0" algn="ctr">
                        <a:spcBef>
                          <a:spcPts val="0"/>
                        </a:spcBef>
                        <a:spcAft>
                          <a:spcPts val="0"/>
                        </a:spcAft>
                      </a:pPr>
                      <a:r>
                        <a:rPr lang="en-ZA" sz="1400" b="1">
                          <a:effectLst/>
                        </a:rPr>
                        <a:t> </a:t>
                      </a:r>
                      <a:endParaRPr lang="en-US" sz="1400" b="1">
                        <a:effectLst/>
                        <a:latin typeface="Times New Roman" panose="02020603050405020304" pitchFamily="18" charset="0"/>
                        <a:ea typeface="Times" pitchFamily="2" charset="0"/>
                      </a:endParaRPr>
                    </a:p>
                  </a:txBody>
                  <a:tcPr marL="59451" marR="59451" marT="0" marB="0"/>
                </a:tc>
                <a:tc>
                  <a:txBody>
                    <a:bodyPr/>
                    <a:lstStyle/>
                    <a:p>
                      <a:pPr marL="0" marR="0" algn="ctr">
                        <a:spcBef>
                          <a:spcPts val="0"/>
                        </a:spcBef>
                        <a:spcAft>
                          <a:spcPts val="0"/>
                        </a:spcAft>
                      </a:pPr>
                      <a:endParaRPr lang="en-ZA" sz="1400" b="1" dirty="0">
                        <a:effectLst/>
                      </a:endParaRPr>
                    </a:p>
                    <a:p>
                      <a:pPr marL="0" marR="0" algn="ctr">
                        <a:spcBef>
                          <a:spcPts val="0"/>
                        </a:spcBef>
                        <a:spcAft>
                          <a:spcPts val="0"/>
                        </a:spcAft>
                      </a:pPr>
                      <a:r>
                        <a:rPr lang="en-ZA" sz="1400" b="1" dirty="0">
                          <a:effectLst/>
                        </a:rPr>
                        <a:t>R 3 170 000.00</a:t>
                      </a:r>
                      <a:endParaRPr lang="en-US" sz="1400" b="1" dirty="0">
                        <a:effectLst/>
                        <a:latin typeface="Times New Roman" panose="02020603050405020304" pitchFamily="18" charset="0"/>
                        <a:ea typeface="Times" pitchFamily="2" charset="0"/>
                      </a:endParaRPr>
                    </a:p>
                  </a:txBody>
                  <a:tcPr marL="59451" marR="59451" marT="0" marB="0"/>
                </a:tc>
                <a:extLst>
                  <a:ext uri="{0D108BD9-81ED-4DB2-BD59-A6C34878D82A}">
                    <a16:rowId xmlns:a16="http://schemas.microsoft.com/office/drawing/2014/main" xmlns="" val="2290781243"/>
                  </a:ext>
                </a:extLst>
              </a:tr>
            </a:tbl>
          </a:graphicData>
        </a:graphic>
      </p:graphicFrame>
    </p:spTree>
    <p:extLst>
      <p:ext uri="{BB962C8B-B14F-4D97-AF65-F5344CB8AC3E}">
        <p14:creationId xmlns:p14="http://schemas.microsoft.com/office/powerpoint/2010/main" xmlns="" val="2658056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7533"/>
            <a:ext cx="9144000" cy="914479"/>
          </a:xfrm>
          <a:solidFill>
            <a:srgbClr val="CC9B00"/>
          </a:solidFill>
        </p:spPr>
        <p:txBody>
          <a:bodyPr>
            <a:normAutofit/>
          </a:bodyPr>
          <a:lstStyle/>
          <a:p>
            <a:r>
              <a:rPr lang="en-ZA" sz="2800" b="1" dirty="0">
                <a:solidFill>
                  <a:schemeClr val="bg1"/>
                </a:solidFill>
              </a:rPr>
              <a:t>Relief Funding for Arts &amp; Culture</a:t>
            </a:r>
            <a:endParaRPr lang="en-US" sz="2800" b="1" dirty="0">
              <a:solidFill>
                <a:schemeClr val="bg1"/>
              </a:solidFill>
              <a:latin typeface="Arial Black" panose="020B0A04020102020204" pitchFamily="34" charset="0"/>
            </a:endParaRPr>
          </a:p>
        </p:txBody>
      </p:sp>
      <p:sp>
        <p:nvSpPr>
          <p:cNvPr id="6" name="Slide Number Placeholder 5">
            <a:extLst>
              <a:ext uri="{FF2B5EF4-FFF2-40B4-BE49-F238E27FC236}">
                <a16:creationId xmlns:a16="http://schemas.microsoft.com/office/drawing/2014/main" xmlns="" id="{042108B1-F55F-FC47-A5D0-4084FB7E6DC8}"/>
              </a:ext>
            </a:extLst>
          </p:cNvPr>
          <p:cNvSpPr>
            <a:spLocks noGrp="1"/>
          </p:cNvSpPr>
          <p:nvPr>
            <p:ph type="sldNum" sz="quarter" idx="12"/>
          </p:nvPr>
        </p:nvSpPr>
        <p:spPr/>
        <p:txBody>
          <a:bodyPr/>
          <a:lstStyle/>
          <a:p>
            <a:fld id="{8843D58F-2DAB-1446-A47E-C34A82BC1FA1}" type="slidenum">
              <a:rPr lang="en-US" smtClean="0">
                <a:solidFill>
                  <a:prstClr val="black">
                    <a:tint val="75000"/>
                  </a:prstClr>
                </a:solidFill>
              </a:rPr>
              <a:pPr/>
              <a:t>54</a:t>
            </a:fld>
            <a:endParaRPr lang="en-US" dirty="0">
              <a:solidFill>
                <a:prstClr val="black">
                  <a:tint val="75000"/>
                </a:prstClr>
              </a:solidFill>
            </a:endParaRPr>
          </a:p>
        </p:txBody>
      </p:sp>
      <p:graphicFrame>
        <p:nvGraphicFramePr>
          <p:cNvPr id="3" name="Table 2">
            <a:extLst>
              <a:ext uri="{FF2B5EF4-FFF2-40B4-BE49-F238E27FC236}">
                <a16:creationId xmlns:a16="http://schemas.microsoft.com/office/drawing/2014/main" xmlns="" id="{999DAE30-DA09-604A-9154-686F9D09F18E}"/>
              </a:ext>
            </a:extLst>
          </p:cNvPr>
          <p:cNvGraphicFramePr>
            <a:graphicFrameLocks noGrp="1"/>
          </p:cNvGraphicFramePr>
          <p:nvPr/>
        </p:nvGraphicFramePr>
        <p:xfrm>
          <a:off x="0" y="816946"/>
          <a:ext cx="9144000" cy="3944455"/>
        </p:xfrm>
        <a:graphic>
          <a:graphicData uri="http://schemas.openxmlformats.org/drawingml/2006/table">
            <a:tbl>
              <a:tblPr firstRow="1" firstCol="1" bandRow="1">
                <a:tableStyleId>{5C22544A-7EE6-4342-B048-85BDC9FD1C3A}</a:tableStyleId>
              </a:tblPr>
              <a:tblGrid>
                <a:gridCol w="1545000">
                  <a:extLst>
                    <a:ext uri="{9D8B030D-6E8A-4147-A177-3AD203B41FA5}">
                      <a16:colId xmlns:a16="http://schemas.microsoft.com/office/drawing/2014/main" xmlns="" val="3658740403"/>
                    </a:ext>
                  </a:extLst>
                </a:gridCol>
                <a:gridCol w="1631853">
                  <a:extLst>
                    <a:ext uri="{9D8B030D-6E8A-4147-A177-3AD203B41FA5}">
                      <a16:colId xmlns:a16="http://schemas.microsoft.com/office/drawing/2014/main" xmlns="" val="4094247216"/>
                    </a:ext>
                  </a:extLst>
                </a:gridCol>
                <a:gridCol w="1195122">
                  <a:extLst>
                    <a:ext uri="{9D8B030D-6E8A-4147-A177-3AD203B41FA5}">
                      <a16:colId xmlns:a16="http://schemas.microsoft.com/office/drawing/2014/main" xmlns="" val="4146518934"/>
                    </a:ext>
                  </a:extLst>
                </a:gridCol>
                <a:gridCol w="1992127">
                  <a:extLst>
                    <a:ext uri="{9D8B030D-6E8A-4147-A177-3AD203B41FA5}">
                      <a16:colId xmlns:a16="http://schemas.microsoft.com/office/drawing/2014/main" xmlns="" val="4180844912"/>
                    </a:ext>
                  </a:extLst>
                </a:gridCol>
                <a:gridCol w="1261199">
                  <a:extLst>
                    <a:ext uri="{9D8B030D-6E8A-4147-A177-3AD203B41FA5}">
                      <a16:colId xmlns:a16="http://schemas.microsoft.com/office/drawing/2014/main" xmlns="" val="82987182"/>
                    </a:ext>
                  </a:extLst>
                </a:gridCol>
                <a:gridCol w="1518699">
                  <a:extLst>
                    <a:ext uri="{9D8B030D-6E8A-4147-A177-3AD203B41FA5}">
                      <a16:colId xmlns:a16="http://schemas.microsoft.com/office/drawing/2014/main" xmlns="" val="296848057"/>
                    </a:ext>
                  </a:extLst>
                </a:gridCol>
              </a:tblGrid>
              <a:tr h="836004">
                <a:tc>
                  <a:txBody>
                    <a:bodyPr/>
                    <a:lstStyle/>
                    <a:p>
                      <a:pPr marL="0" marR="0" algn="ctr">
                        <a:spcBef>
                          <a:spcPts val="0"/>
                        </a:spcBef>
                        <a:spcAft>
                          <a:spcPts val="0"/>
                        </a:spcAft>
                      </a:pPr>
                      <a:endParaRPr lang="en-ZA" sz="1400" b="1" dirty="0">
                        <a:effectLst/>
                      </a:endParaRPr>
                    </a:p>
                    <a:p>
                      <a:pPr marL="0" marR="0" algn="ctr">
                        <a:spcBef>
                          <a:spcPts val="0"/>
                        </a:spcBef>
                        <a:spcAft>
                          <a:spcPts val="0"/>
                        </a:spcAft>
                      </a:pPr>
                      <a:r>
                        <a:rPr lang="en-ZA" sz="1400" b="1" dirty="0">
                          <a:effectLst/>
                        </a:rPr>
                        <a:t>CATEGORY</a:t>
                      </a:r>
                      <a:endParaRPr lang="en-US" sz="1400" b="1" dirty="0">
                        <a:effectLst/>
                        <a:latin typeface="Times New Roman" panose="02020603050405020304" pitchFamily="18" charset="0"/>
                        <a:ea typeface="Times" pitchFamily="2" charset="0"/>
                      </a:endParaRPr>
                    </a:p>
                  </a:txBody>
                  <a:tcPr marL="59451" marR="59451" marT="0" marB="0"/>
                </a:tc>
                <a:tc>
                  <a:txBody>
                    <a:bodyPr/>
                    <a:lstStyle/>
                    <a:p>
                      <a:pPr marL="0" marR="0" algn="ctr">
                        <a:spcBef>
                          <a:spcPts val="0"/>
                        </a:spcBef>
                        <a:spcAft>
                          <a:spcPts val="0"/>
                        </a:spcAft>
                      </a:pPr>
                      <a:endParaRPr lang="en-ZA" sz="1400" b="1" dirty="0">
                        <a:effectLst/>
                      </a:endParaRPr>
                    </a:p>
                    <a:p>
                      <a:pPr marL="0" marR="0" algn="ctr">
                        <a:spcBef>
                          <a:spcPts val="0"/>
                        </a:spcBef>
                        <a:spcAft>
                          <a:spcPts val="0"/>
                        </a:spcAft>
                      </a:pPr>
                      <a:r>
                        <a:rPr lang="en-ZA" sz="1400" b="1" dirty="0">
                          <a:effectLst/>
                        </a:rPr>
                        <a:t>APPLICATIONS RECEIVED</a:t>
                      </a:r>
                      <a:endParaRPr lang="en-US" sz="1400" b="1" dirty="0">
                        <a:effectLst/>
                        <a:latin typeface="Times New Roman" panose="02020603050405020304" pitchFamily="18" charset="0"/>
                        <a:ea typeface="Times" pitchFamily="2" charset="0"/>
                      </a:endParaRPr>
                    </a:p>
                  </a:txBody>
                  <a:tcPr marL="59451" marR="59451" marT="0" marB="0"/>
                </a:tc>
                <a:tc>
                  <a:txBody>
                    <a:bodyPr/>
                    <a:lstStyle/>
                    <a:p>
                      <a:pPr marL="0" marR="0" algn="ctr">
                        <a:spcBef>
                          <a:spcPts val="0"/>
                        </a:spcBef>
                        <a:spcAft>
                          <a:spcPts val="0"/>
                        </a:spcAft>
                      </a:pPr>
                      <a:endParaRPr lang="en-ZA" sz="1400" b="1" dirty="0">
                        <a:effectLst/>
                      </a:endParaRPr>
                    </a:p>
                    <a:p>
                      <a:pPr marL="0" marR="0" algn="ctr">
                        <a:spcBef>
                          <a:spcPts val="0"/>
                        </a:spcBef>
                        <a:spcAft>
                          <a:spcPts val="0"/>
                        </a:spcAft>
                      </a:pPr>
                      <a:r>
                        <a:rPr lang="en-ZA" sz="1400" b="1" dirty="0">
                          <a:effectLst/>
                        </a:rPr>
                        <a:t>DECLINED</a:t>
                      </a:r>
                      <a:endParaRPr lang="en-US" sz="1400" b="1" dirty="0">
                        <a:effectLst/>
                        <a:latin typeface="Times New Roman" panose="02020603050405020304" pitchFamily="18" charset="0"/>
                        <a:ea typeface="Times" pitchFamily="2" charset="0"/>
                      </a:endParaRPr>
                    </a:p>
                  </a:txBody>
                  <a:tcPr marL="59451" marR="59451" marT="0" marB="0"/>
                </a:tc>
                <a:tc>
                  <a:txBody>
                    <a:bodyPr/>
                    <a:lstStyle/>
                    <a:p>
                      <a:pPr marL="0" marR="0" algn="ctr">
                        <a:spcBef>
                          <a:spcPts val="0"/>
                        </a:spcBef>
                        <a:spcAft>
                          <a:spcPts val="0"/>
                        </a:spcAft>
                      </a:pPr>
                      <a:endParaRPr lang="en-ZA" sz="1400" b="1" dirty="0">
                        <a:effectLst/>
                      </a:endParaRPr>
                    </a:p>
                    <a:p>
                      <a:pPr marL="0" marR="0" algn="ctr">
                        <a:spcBef>
                          <a:spcPts val="0"/>
                        </a:spcBef>
                        <a:spcAft>
                          <a:spcPts val="0"/>
                        </a:spcAft>
                      </a:pPr>
                      <a:r>
                        <a:rPr lang="en-ZA" sz="1400" b="1" dirty="0">
                          <a:effectLst/>
                        </a:rPr>
                        <a:t>RECOMMENDED</a:t>
                      </a:r>
                      <a:endParaRPr lang="en-US" sz="1400" b="1" dirty="0">
                        <a:effectLst/>
                        <a:latin typeface="Times New Roman" panose="02020603050405020304" pitchFamily="18" charset="0"/>
                        <a:ea typeface="Times" pitchFamily="2" charset="0"/>
                      </a:endParaRPr>
                    </a:p>
                  </a:txBody>
                  <a:tcPr marL="59451" marR="59451" marT="0" marB="0"/>
                </a:tc>
                <a:tc>
                  <a:txBody>
                    <a:bodyPr/>
                    <a:lstStyle/>
                    <a:p>
                      <a:pPr marL="0" marR="0" algn="ctr">
                        <a:spcBef>
                          <a:spcPts val="0"/>
                        </a:spcBef>
                        <a:spcAft>
                          <a:spcPts val="0"/>
                        </a:spcAft>
                      </a:pPr>
                      <a:endParaRPr lang="en-ZA" sz="1400" b="1" dirty="0">
                        <a:effectLst/>
                      </a:endParaRPr>
                    </a:p>
                    <a:p>
                      <a:pPr marL="0" marR="0" algn="ctr">
                        <a:spcBef>
                          <a:spcPts val="0"/>
                        </a:spcBef>
                        <a:spcAft>
                          <a:spcPts val="0"/>
                        </a:spcAft>
                      </a:pPr>
                      <a:r>
                        <a:rPr lang="en-ZA" sz="1400" b="1" dirty="0">
                          <a:effectLst/>
                        </a:rPr>
                        <a:t>STILL UNDER VERIFICATION</a:t>
                      </a:r>
                      <a:endParaRPr lang="en-US" sz="1400" b="1" dirty="0">
                        <a:effectLst/>
                        <a:latin typeface="Times New Roman" panose="02020603050405020304" pitchFamily="18" charset="0"/>
                        <a:ea typeface="Times" pitchFamily="2" charset="0"/>
                      </a:endParaRPr>
                    </a:p>
                  </a:txBody>
                  <a:tcPr marL="59451" marR="59451" marT="0" marB="0"/>
                </a:tc>
                <a:tc>
                  <a:txBody>
                    <a:bodyPr/>
                    <a:lstStyle/>
                    <a:p>
                      <a:pPr marL="0" marR="0" algn="ctr">
                        <a:spcBef>
                          <a:spcPts val="0"/>
                        </a:spcBef>
                        <a:spcAft>
                          <a:spcPts val="0"/>
                        </a:spcAft>
                      </a:pPr>
                      <a:endParaRPr lang="en-ZA" sz="1400" b="1" dirty="0">
                        <a:effectLst/>
                      </a:endParaRPr>
                    </a:p>
                    <a:p>
                      <a:pPr marL="0" marR="0" algn="ctr">
                        <a:spcBef>
                          <a:spcPts val="0"/>
                        </a:spcBef>
                        <a:spcAft>
                          <a:spcPts val="0"/>
                        </a:spcAft>
                      </a:pPr>
                      <a:r>
                        <a:rPr lang="en-ZA" sz="1400" b="1" dirty="0">
                          <a:effectLst/>
                        </a:rPr>
                        <a:t>AMOUNT</a:t>
                      </a:r>
                      <a:endParaRPr lang="en-US" sz="1400" b="1" dirty="0">
                        <a:effectLst/>
                        <a:latin typeface="Times New Roman" panose="02020603050405020304" pitchFamily="18" charset="0"/>
                        <a:ea typeface="Times" pitchFamily="2" charset="0"/>
                      </a:endParaRPr>
                    </a:p>
                  </a:txBody>
                  <a:tcPr marL="59451" marR="59451" marT="0" marB="0"/>
                </a:tc>
                <a:extLst>
                  <a:ext uri="{0D108BD9-81ED-4DB2-BD59-A6C34878D82A}">
                    <a16:rowId xmlns:a16="http://schemas.microsoft.com/office/drawing/2014/main" xmlns="" val="89117377"/>
                  </a:ext>
                </a:extLst>
              </a:tr>
              <a:tr h="1254004">
                <a:tc>
                  <a:txBody>
                    <a:bodyPr/>
                    <a:lstStyle/>
                    <a:p>
                      <a:pPr marL="0" marR="0" algn="ctr">
                        <a:spcBef>
                          <a:spcPts val="0"/>
                        </a:spcBef>
                        <a:spcAft>
                          <a:spcPts val="0"/>
                        </a:spcAft>
                      </a:pPr>
                      <a:endParaRPr lang="en-ZA" sz="1400" b="1" dirty="0">
                        <a:effectLst/>
                      </a:endParaRPr>
                    </a:p>
                    <a:p>
                      <a:pPr marL="0" marR="0" algn="ctr">
                        <a:spcBef>
                          <a:spcPts val="0"/>
                        </a:spcBef>
                        <a:spcAft>
                          <a:spcPts val="0"/>
                        </a:spcAft>
                      </a:pPr>
                      <a:r>
                        <a:rPr lang="en-ZA" sz="1400" b="1" dirty="0">
                          <a:effectLst/>
                        </a:rPr>
                        <a:t>Artists relief</a:t>
                      </a:r>
                      <a:endParaRPr lang="en-US" sz="1400" b="1" dirty="0">
                        <a:effectLst/>
                        <a:latin typeface="Times New Roman" panose="02020603050405020304" pitchFamily="18" charset="0"/>
                        <a:ea typeface="Times" pitchFamily="2" charset="0"/>
                      </a:endParaRPr>
                    </a:p>
                  </a:txBody>
                  <a:tcPr marL="59451" marR="59451" marT="0" marB="0"/>
                </a:tc>
                <a:tc>
                  <a:txBody>
                    <a:bodyPr/>
                    <a:lstStyle/>
                    <a:p>
                      <a:pPr marL="0" marR="0" algn="ctr">
                        <a:spcBef>
                          <a:spcPts val="0"/>
                        </a:spcBef>
                        <a:spcAft>
                          <a:spcPts val="0"/>
                        </a:spcAft>
                      </a:pPr>
                      <a:endParaRPr lang="en-ZA" sz="1400" b="1" dirty="0">
                        <a:effectLst/>
                      </a:endParaRPr>
                    </a:p>
                    <a:p>
                      <a:pPr marL="0" marR="0" algn="ctr">
                        <a:spcBef>
                          <a:spcPts val="0"/>
                        </a:spcBef>
                        <a:spcAft>
                          <a:spcPts val="0"/>
                        </a:spcAft>
                      </a:pPr>
                      <a:r>
                        <a:rPr lang="en-ZA" sz="1400" b="1" dirty="0">
                          <a:effectLst/>
                        </a:rPr>
                        <a:t>784 </a:t>
                      </a:r>
                      <a:endParaRPr lang="en-US" sz="1400" b="1" dirty="0">
                        <a:effectLst/>
                        <a:latin typeface="Times New Roman" panose="02020603050405020304" pitchFamily="18" charset="0"/>
                        <a:ea typeface="Times" pitchFamily="2" charset="0"/>
                      </a:endParaRPr>
                    </a:p>
                  </a:txBody>
                  <a:tcPr marL="59451" marR="59451" marT="0" marB="0"/>
                </a:tc>
                <a:tc>
                  <a:txBody>
                    <a:bodyPr/>
                    <a:lstStyle/>
                    <a:p>
                      <a:pPr marL="0" marR="0" algn="ctr">
                        <a:spcBef>
                          <a:spcPts val="0"/>
                        </a:spcBef>
                        <a:spcAft>
                          <a:spcPts val="0"/>
                        </a:spcAft>
                      </a:pPr>
                      <a:endParaRPr lang="en-ZA" sz="1400" b="1" dirty="0">
                        <a:effectLst/>
                      </a:endParaRPr>
                    </a:p>
                    <a:p>
                      <a:pPr marL="0" marR="0" algn="ctr">
                        <a:spcBef>
                          <a:spcPts val="0"/>
                        </a:spcBef>
                        <a:spcAft>
                          <a:spcPts val="0"/>
                        </a:spcAft>
                      </a:pPr>
                      <a:r>
                        <a:rPr lang="en-ZA" sz="1400" b="1" dirty="0">
                          <a:effectLst/>
                        </a:rPr>
                        <a:t>424</a:t>
                      </a:r>
                      <a:endParaRPr lang="en-US" sz="1400" b="1" dirty="0">
                        <a:effectLst/>
                        <a:latin typeface="Times New Roman" panose="02020603050405020304" pitchFamily="18" charset="0"/>
                        <a:ea typeface="Times" pitchFamily="2" charset="0"/>
                      </a:endParaRPr>
                    </a:p>
                  </a:txBody>
                  <a:tcPr marL="59451" marR="59451" marT="0" marB="0"/>
                </a:tc>
                <a:tc>
                  <a:txBody>
                    <a:bodyPr/>
                    <a:lstStyle/>
                    <a:p>
                      <a:pPr marL="0" marR="0" algn="ctr">
                        <a:spcBef>
                          <a:spcPts val="0"/>
                        </a:spcBef>
                        <a:spcAft>
                          <a:spcPts val="0"/>
                        </a:spcAft>
                      </a:pPr>
                      <a:endParaRPr lang="en-ZA" sz="1400" b="1" dirty="0">
                        <a:effectLst/>
                      </a:endParaRPr>
                    </a:p>
                    <a:p>
                      <a:pPr marL="0" marR="0" algn="ctr">
                        <a:spcBef>
                          <a:spcPts val="0"/>
                        </a:spcBef>
                        <a:spcAft>
                          <a:spcPts val="0"/>
                        </a:spcAft>
                      </a:pPr>
                      <a:r>
                        <a:rPr lang="en-ZA" sz="1400" b="1" dirty="0">
                          <a:effectLst/>
                        </a:rPr>
                        <a:t>360 @ R6000.00 per individual </a:t>
                      </a:r>
                      <a:endParaRPr lang="en-US" sz="1400" b="1" dirty="0">
                        <a:effectLst/>
                        <a:latin typeface="Times New Roman" panose="02020603050405020304" pitchFamily="18" charset="0"/>
                        <a:ea typeface="Times" pitchFamily="2" charset="0"/>
                      </a:endParaRPr>
                    </a:p>
                  </a:txBody>
                  <a:tcPr marL="59451" marR="59451" marT="0" marB="0"/>
                </a:tc>
                <a:tc>
                  <a:txBody>
                    <a:bodyPr/>
                    <a:lstStyle/>
                    <a:p>
                      <a:pPr marL="0" marR="0" algn="ctr">
                        <a:spcBef>
                          <a:spcPts val="0"/>
                        </a:spcBef>
                        <a:spcAft>
                          <a:spcPts val="0"/>
                        </a:spcAft>
                      </a:pPr>
                      <a:endParaRPr lang="en-ZA" sz="1400" b="1" dirty="0">
                        <a:effectLst/>
                      </a:endParaRPr>
                    </a:p>
                    <a:p>
                      <a:pPr marL="0" marR="0" algn="ctr">
                        <a:spcBef>
                          <a:spcPts val="0"/>
                        </a:spcBef>
                        <a:spcAft>
                          <a:spcPts val="0"/>
                        </a:spcAft>
                      </a:pPr>
                      <a:r>
                        <a:rPr lang="en-ZA" sz="1400" b="1" dirty="0">
                          <a:effectLst/>
                        </a:rPr>
                        <a:t>153</a:t>
                      </a:r>
                      <a:endParaRPr lang="en-US" sz="1400" b="1" dirty="0">
                        <a:effectLst/>
                      </a:endParaRPr>
                    </a:p>
                    <a:p>
                      <a:pPr marL="0" marR="0" algn="ctr">
                        <a:spcBef>
                          <a:spcPts val="0"/>
                        </a:spcBef>
                        <a:spcAft>
                          <a:spcPts val="0"/>
                        </a:spcAft>
                      </a:pPr>
                      <a:r>
                        <a:rPr lang="en-ZA" sz="1400" b="1" dirty="0">
                          <a:effectLst/>
                        </a:rPr>
                        <a:t>Due to payment -207</a:t>
                      </a:r>
                      <a:endParaRPr lang="en-US" sz="1400" b="1" dirty="0">
                        <a:effectLst/>
                        <a:latin typeface="Times New Roman" panose="02020603050405020304" pitchFamily="18" charset="0"/>
                        <a:ea typeface="Times" pitchFamily="2" charset="0"/>
                      </a:endParaRPr>
                    </a:p>
                  </a:txBody>
                  <a:tcPr marL="59451" marR="59451" marT="0" marB="0"/>
                </a:tc>
                <a:tc>
                  <a:txBody>
                    <a:bodyPr/>
                    <a:lstStyle/>
                    <a:p>
                      <a:pPr marL="0" marR="0" algn="ctr">
                        <a:spcBef>
                          <a:spcPts val="0"/>
                        </a:spcBef>
                        <a:spcAft>
                          <a:spcPts val="0"/>
                        </a:spcAft>
                      </a:pPr>
                      <a:endParaRPr lang="en-ZA" sz="1400" b="1" dirty="0">
                        <a:effectLst/>
                      </a:endParaRPr>
                    </a:p>
                    <a:p>
                      <a:pPr marL="0" marR="0" algn="ctr">
                        <a:spcBef>
                          <a:spcPts val="0"/>
                        </a:spcBef>
                        <a:spcAft>
                          <a:spcPts val="0"/>
                        </a:spcAft>
                      </a:pPr>
                      <a:r>
                        <a:rPr lang="en-ZA" sz="1400" b="1" dirty="0">
                          <a:effectLst/>
                        </a:rPr>
                        <a:t>R 2 160 000.00</a:t>
                      </a:r>
                      <a:endParaRPr lang="en-US" sz="1400" b="1" dirty="0">
                        <a:effectLst/>
                        <a:latin typeface="Times New Roman" panose="02020603050405020304" pitchFamily="18" charset="0"/>
                        <a:ea typeface="Times" pitchFamily="2" charset="0"/>
                      </a:endParaRPr>
                    </a:p>
                  </a:txBody>
                  <a:tcPr marL="59451" marR="59451" marT="0" marB="0"/>
                </a:tc>
                <a:extLst>
                  <a:ext uri="{0D108BD9-81ED-4DB2-BD59-A6C34878D82A}">
                    <a16:rowId xmlns:a16="http://schemas.microsoft.com/office/drawing/2014/main" xmlns="" val="2354868690"/>
                  </a:ext>
                </a:extLst>
              </a:tr>
              <a:tr h="1436445">
                <a:tc>
                  <a:txBody>
                    <a:bodyPr/>
                    <a:lstStyle/>
                    <a:p>
                      <a:pPr marL="0" marR="0" algn="ctr">
                        <a:spcBef>
                          <a:spcPts val="0"/>
                        </a:spcBef>
                        <a:spcAft>
                          <a:spcPts val="0"/>
                        </a:spcAft>
                      </a:pPr>
                      <a:endParaRPr lang="en-ZA" sz="1400" b="1" dirty="0">
                        <a:effectLst/>
                      </a:endParaRPr>
                    </a:p>
                    <a:p>
                      <a:pPr marL="0" marR="0" algn="ctr">
                        <a:spcBef>
                          <a:spcPts val="0"/>
                        </a:spcBef>
                        <a:spcAft>
                          <a:spcPts val="0"/>
                        </a:spcAft>
                      </a:pPr>
                      <a:r>
                        <a:rPr lang="en-ZA" sz="1400" b="1" dirty="0">
                          <a:effectLst/>
                        </a:rPr>
                        <a:t>4IR Digital</a:t>
                      </a:r>
                      <a:endParaRPr lang="en-US" sz="1400" b="1" dirty="0">
                        <a:effectLst/>
                        <a:latin typeface="Times New Roman" panose="02020603050405020304" pitchFamily="18" charset="0"/>
                        <a:ea typeface="Times" pitchFamily="2" charset="0"/>
                      </a:endParaRPr>
                    </a:p>
                  </a:txBody>
                  <a:tcPr marL="59451" marR="59451" marT="0" marB="0"/>
                </a:tc>
                <a:tc>
                  <a:txBody>
                    <a:bodyPr/>
                    <a:lstStyle/>
                    <a:p>
                      <a:pPr marL="0" marR="0" algn="ctr">
                        <a:spcBef>
                          <a:spcPts val="0"/>
                        </a:spcBef>
                        <a:spcAft>
                          <a:spcPts val="0"/>
                        </a:spcAft>
                      </a:pPr>
                      <a:endParaRPr lang="en-ZA" sz="1400" b="1" dirty="0">
                        <a:effectLst/>
                      </a:endParaRPr>
                    </a:p>
                    <a:p>
                      <a:pPr marL="0" marR="0" algn="ctr">
                        <a:spcBef>
                          <a:spcPts val="0"/>
                        </a:spcBef>
                        <a:spcAft>
                          <a:spcPts val="0"/>
                        </a:spcAft>
                      </a:pPr>
                      <a:r>
                        <a:rPr lang="en-ZA" sz="1400" b="1" dirty="0">
                          <a:effectLst/>
                        </a:rPr>
                        <a:t>83</a:t>
                      </a:r>
                      <a:endParaRPr lang="en-US" sz="1400" b="1" dirty="0">
                        <a:effectLst/>
                        <a:latin typeface="Times New Roman" panose="02020603050405020304" pitchFamily="18" charset="0"/>
                        <a:ea typeface="Times" pitchFamily="2" charset="0"/>
                      </a:endParaRPr>
                    </a:p>
                  </a:txBody>
                  <a:tcPr marL="59451" marR="59451" marT="0" marB="0"/>
                </a:tc>
                <a:tc>
                  <a:txBody>
                    <a:bodyPr/>
                    <a:lstStyle/>
                    <a:p>
                      <a:pPr marL="0" marR="0" algn="ctr">
                        <a:spcBef>
                          <a:spcPts val="0"/>
                        </a:spcBef>
                        <a:spcAft>
                          <a:spcPts val="0"/>
                        </a:spcAft>
                      </a:pPr>
                      <a:endParaRPr lang="en-ZA" sz="1400" b="1" dirty="0">
                        <a:effectLst/>
                      </a:endParaRPr>
                    </a:p>
                    <a:p>
                      <a:pPr marL="0" marR="0" algn="ctr">
                        <a:spcBef>
                          <a:spcPts val="0"/>
                        </a:spcBef>
                        <a:spcAft>
                          <a:spcPts val="0"/>
                        </a:spcAft>
                      </a:pPr>
                      <a:r>
                        <a:rPr lang="en-ZA" sz="1400" b="1" dirty="0">
                          <a:effectLst/>
                        </a:rPr>
                        <a:t>49</a:t>
                      </a:r>
                      <a:endParaRPr lang="en-US" sz="1400" b="1" dirty="0">
                        <a:effectLst/>
                        <a:latin typeface="Times New Roman" panose="02020603050405020304" pitchFamily="18" charset="0"/>
                        <a:ea typeface="Times" pitchFamily="2" charset="0"/>
                      </a:endParaRPr>
                    </a:p>
                  </a:txBody>
                  <a:tcPr marL="59451" marR="59451" marT="0" marB="0"/>
                </a:tc>
                <a:tc>
                  <a:txBody>
                    <a:bodyPr/>
                    <a:lstStyle/>
                    <a:p>
                      <a:pPr marL="0" marR="0" algn="ctr">
                        <a:spcBef>
                          <a:spcPts val="0"/>
                        </a:spcBef>
                        <a:spcAft>
                          <a:spcPts val="0"/>
                        </a:spcAft>
                      </a:pPr>
                      <a:endParaRPr lang="en-ZA" sz="1400" b="1" dirty="0">
                        <a:effectLst/>
                      </a:endParaRPr>
                    </a:p>
                    <a:p>
                      <a:pPr marL="0" marR="0" algn="ctr">
                        <a:spcBef>
                          <a:spcPts val="0"/>
                        </a:spcBef>
                        <a:spcAft>
                          <a:spcPts val="0"/>
                        </a:spcAft>
                      </a:pPr>
                      <a:r>
                        <a:rPr lang="en-ZA" sz="1400" b="1" dirty="0">
                          <a:effectLst/>
                        </a:rPr>
                        <a:t>32 –paid according to proposal and recommendation of adjudicators. List is attached</a:t>
                      </a:r>
                      <a:endParaRPr lang="en-US" sz="1400" b="1" dirty="0">
                        <a:effectLst/>
                        <a:latin typeface="Times New Roman" panose="02020603050405020304" pitchFamily="18" charset="0"/>
                        <a:ea typeface="Times" pitchFamily="2" charset="0"/>
                      </a:endParaRPr>
                    </a:p>
                  </a:txBody>
                  <a:tcPr marL="59451" marR="59451" marT="0" marB="0"/>
                </a:tc>
                <a:tc>
                  <a:txBody>
                    <a:bodyPr/>
                    <a:lstStyle/>
                    <a:p>
                      <a:pPr marL="0" marR="0" algn="ctr">
                        <a:spcBef>
                          <a:spcPts val="0"/>
                        </a:spcBef>
                        <a:spcAft>
                          <a:spcPts val="0"/>
                        </a:spcAft>
                      </a:pPr>
                      <a:r>
                        <a:rPr lang="en-ZA" sz="1400" b="1" dirty="0">
                          <a:effectLst/>
                        </a:rPr>
                        <a:t> </a:t>
                      </a:r>
                      <a:endParaRPr lang="en-US" sz="1400" b="1" dirty="0">
                        <a:effectLst/>
                        <a:latin typeface="Times New Roman" panose="02020603050405020304" pitchFamily="18" charset="0"/>
                        <a:ea typeface="Times" pitchFamily="2" charset="0"/>
                      </a:endParaRPr>
                    </a:p>
                  </a:txBody>
                  <a:tcPr marL="59451" marR="59451" marT="0" marB="0"/>
                </a:tc>
                <a:tc>
                  <a:txBody>
                    <a:bodyPr/>
                    <a:lstStyle/>
                    <a:p>
                      <a:pPr marL="0" marR="0" algn="ctr">
                        <a:spcBef>
                          <a:spcPts val="0"/>
                        </a:spcBef>
                        <a:spcAft>
                          <a:spcPts val="0"/>
                        </a:spcAft>
                      </a:pPr>
                      <a:endParaRPr lang="en-ZA" sz="1400" b="1" dirty="0">
                        <a:effectLst/>
                      </a:endParaRPr>
                    </a:p>
                    <a:p>
                      <a:pPr marL="0" marR="0" algn="ctr">
                        <a:spcBef>
                          <a:spcPts val="0"/>
                        </a:spcBef>
                        <a:spcAft>
                          <a:spcPts val="0"/>
                        </a:spcAft>
                      </a:pPr>
                      <a:r>
                        <a:rPr lang="en-ZA" sz="1400" b="1" dirty="0">
                          <a:effectLst/>
                        </a:rPr>
                        <a:t>R 1 999 774.92</a:t>
                      </a:r>
                      <a:endParaRPr lang="en-US" sz="1400" b="1" dirty="0">
                        <a:effectLst/>
                        <a:latin typeface="Times New Roman" panose="02020603050405020304" pitchFamily="18" charset="0"/>
                        <a:ea typeface="Times" pitchFamily="2" charset="0"/>
                      </a:endParaRPr>
                    </a:p>
                  </a:txBody>
                  <a:tcPr marL="59451" marR="59451" marT="0" marB="0"/>
                </a:tc>
                <a:extLst>
                  <a:ext uri="{0D108BD9-81ED-4DB2-BD59-A6C34878D82A}">
                    <a16:rowId xmlns:a16="http://schemas.microsoft.com/office/drawing/2014/main" xmlns="" val="1246214501"/>
                  </a:ext>
                </a:extLst>
              </a:tr>
              <a:tr h="418002">
                <a:tc>
                  <a:txBody>
                    <a:bodyPr/>
                    <a:lstStyle/>
                    <a:p>
                      <a:pPr marL="0" marR="0" algn="ctr">
                        <a:spcBef>
                          <a:spcPts val="0"/>
                        </a:spcBef>
                        <a:spcAft>
                          <a:spcPts val="0"/>
                        </a:spcAft>
                      </a:pPr>
                      <a:r>
                        <a:rPr lang="en-ZA" sz="1400" b="1" dirty="0">
                          <a:effectLst/>
                        </a:rPr>
                        <a:t>Grand Total</a:t>
                      </a:r>
                      <a:endParaRPr lang="en-US" sz="1400" b="1" dirty="0">
                        <a:effectLst/>
                        <a:latin typeface="Times New Roman" panose="02020603050405020304" pitchFamily="18" charset="0"/>
                        <a:ea typeface="Times" pitchFamily="2" charset="0"/>
                      </a:endParaRPr>
                    </a:p>
                  </a:txBody>
                  <a:tcPr marL="59451" marR="59451" marT="0" marB="0"/>
                </a:tc>
                <a:tc>
                  <a:txBody>
                    <a:bodyPr/>
                    <a:lstStyle/>
                    <a:p>
                      <a:pPr marL="0" marR="0" algn="ctr">
                        <a:spcBef>
                          <a:spcPts val="0"/>
                        </a:spcBef>
                        <a:spcAft>
                          <a:spcPts val="0"/>
                        </a:spcAft>
                      </a:pPr>
                      <a:r>
                        <a:rPr lang="en-ZA" sz="1400" b="1">
                          <a:effectLst/>
                        </a:rPr>
                        <a:t> </a:t>
                      </a:r>
                      <a:endParaRPr lang="en-US" sz="1400" b="1">
                        <a:effectLst/>
                        <a:latin typeface="Times New Roman" panose="02020603050405020304" pitchFamily="18" charset="0"/>
                        <a:ea typeface="Times" pitchFamily="2" charset="0"/>
                      </a:endParaRPr>
                    </a:p>
                  </a:txBody>
                  <a:tcPr marL="59451" marR="59451" marT="0" marB="0"/>
                </a:tc>
                <a:tc>
                  <a:txBody>
                    <a:bodyPr/>
                    <a:lstStyle/>
                    <a:p>
                      <a:pPr marL="0" marR="0" algn="ctr">
                        <a:spcBef>
                          <a:spcPts val="0"/>
                        </a:spcBef>
                        <a:spcAft>
                          <a:spcPts val="0"/>
                        </a:spcAft>
                      </a:pPr>
                      <a:r>
                        <a:rPr lang="en-ZA" sz="1400" b="1">
                          <a:effectLst/>
                        </a:rPr>
                        <a:t> </a:t>
                      </a:r>
                      <a:endParaRPr lang="en-US" sz="1400" b="1">
                        <a:effectLst/>
                        <a:latin typeface="Times New Roman" panose="02020603050405020304" pitchFamily="18" charset="0"/>
                        <a:ea typeface="Times" pitchFamily="2" charset="0"/>
                      </a:endParaRPr>
                    </a:p>
                  </a:txBody>
                  <a:tcPr marL="59451" marR="59451" marT="0" marB="0"/>
                </a:tc>
                <a:tc>
                  <a:txBody>
                    <a:bodyPr/>
                    <a:lstStyle/>
                    <a:p>
                      <a:pPr marL="0" marR="0" algn="ctr">
                        <a:spcBef>
                          <a:spcPts val="0"/>
                        </a:spcBef>
                        <a:spcAft>
                          <a:spcPts val="0"/>
                        </a:spcAft>
                      </a:pPr>
                      <a:r>
                        <a:rPr lang="en-ZA" sz="1400" b="1">
                          <a:effectLst/>
                        </a:rPr>
                        <a:t> </a:t>
                      </a:r>
                      <a:endParaRPr lang="en-US" sz="1400" b="1">
                        <a:effectLst/>
                        <a:latin typeface="Times New Roman" panose="02020603050405020304" pitchFamily="18" charset="0"/>
                        <a:ea typeface="Times" pitchFamily="2" charset="0"/>
                      </a:endParaRPr>
                    </a:p>
                  </a:txBody>
                  <a:tcPr marL="59451" marR="59451" marT="0" marB="0"/>
                </a:tc>
                <a:tc>
                  <a:txBody>
                    <a:bodyPr/>
                    <a:lstStyle/>
                    <a:p>
                      <a:pPr marL="0" marR="0" algn="ctr">
                        <a:spcBef>
                          <a:spcPts val="0"/>
                        </a:spcBef>
                        <a:spcAft>
                          <a:spcPts val="0"/>
                        </a:spcAft>
                      </a:pPr>
                      <a:r>
                        <a:rPr lang="en-ZA" sz="1400" b="1">
                          <a:effectLst/>
                        </a:rPr>
                        <a:t> </a:t>
                      </a:r>
                      <a:endParaRPr lang="en-US" sz="1400" b="1">
                        <a:effectLst/>
                        <a:latin typeface="Times New Roman" panose="02020603050405020304" pitchFamily="18" charset="0"/>
                        <a:ea typeface="Times" pitchFamily="2" charset="0"/>
                      </a:endParaRPr>
                    </a:p>
                  </a:txBody>
                  <a:tcPr marL="59451" marR="59451" marT="0" marB="0"/>
                </a:tc>
                <a:tc>
                  <a:txBody>
                    <a:bodyPr/>
                    <a:lstStyle/>
                    <a:p>
                      <a:pPr marL="0" marR="0" algn="ctr">
                        <a:spcBef>
                          <a:spcPts val="0"/>
                        </a:spcBef>
                        <a:spcAft>
                          <a:spcPts val="0"/>
                        </a:spcAft>
                      </a:pPr>
                      <a:r>
                        <a:rPr lang="en-ZA" sz="1400" b="1" dirty="0">
                          <a:effectLst/>
                        </a:rPr>
                        <a:t>R 4 159 774. 92</a:t>
                      </a:r>
                      <a:endParaRPr lang="en-US" sz="1400" b="1" dirty="0">
                        <a:effectLst/>
                        <a:latin typeface="Times New Roman" panose="02020603050405020304" pitchFamily="18" charset="0"/>
                        <a:ea typeface="Times" pitchFamily="2" charset="0"/>
                      </a:endParaRPr>
                    </a:p>
                  </a:txBody>
                  <a:tcPr marL="59451" marR="59451" marT="0" marB="0"/>
                </a:tc>
                <a:extLst>
                  <a:ext uri="{0D108BD9-81ED-4DB2-BD59-A6C34878D82A}">
                    <a16:rowId xmlns:a16="http://schemas.microsoft.com/office/drawing/2014/main" xmlns="" val="461068244"/>
                  </a:ext>
                </a:extLst>
              </a:tr>
            </a:tbl>
          </a:graphicData>
        </a:graphic>
      </p:graphicFrame>
    </p:spTree>
    <p:extLst>
      <p:ext uri="{BB962C8B-B14F-4D97-AF65-F5344CB8AC3E}">
        <p14:creationId xmlns:p14="http://schemas.microsoft.com/office/powerpoint/2010/main" xmlns="" val="9995781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txBox="1">
            <a:spLocks noChangeArrowheads="1"/>
          </p:cNvSpPr>
          <p:nvPr/>
        </p:nvSpPr>
        <p:spPr bwMode="auto">
          <a:xfrm>
            <a:off x="36512" y="44624"/>
            <a:ext cx="9107488" cy="476672"/>
          </a:xfrm>
          <a:prstGeom prst="rect">
            <a:avLst/>
          </a:prstGeom>
          <a:solidFill>
            <a:srgbClr val="F7F7D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ctr">
              <a:buFont typeface="Arial" panose="020B0604020202020204" pitchFamily="34" charset="0"/>
              <a:buNone/>
              <a:defRPr sz="2800" b="1">
                <a:solidFill>
                  <a:srgbClr val="006600"/>
                </a:solidFill>
                <a:effectLst>
                  <a:outerShdw blurRad="38100" dist="38100" dir="2700000" algn="tl">
                    <a:srgbClr val="000000">
                      <a:alpha val="43137"/>
                    </a:srgbClr>
                  </a:outerShdw>
                </a:effectLst>
                <a:latin typeface="Arial Black" pitchFamily="34" charset="0"/>
                <a:cs typeface="Arial" charset="0"/>
              </a:defRPr>
            </a:lvl1pPr>
            <a:lvl2pPr algn="ctr">
              <a:defRPr sz="4400">
                <a:latin typeface="Calibri" pitchFamily="34" charset="0"/>
              </a:defRPr>
            </a:lvl2pPr>
            <a:lvl3pPr algn="ctr">
              <a:defRPr sz="4400">
                <a:latin typeface="Calibri" pitchFamily="34" charset="0"/>
              </a:defRPr>
            </a:lvl3pPr>
            <a:lvl4pPr algn="ctr">
              <a:defRPr sz="4400">
                <a:latin typeface="Calibri" pitchFamily="34" charset="0"/>
              </a:defRPr>
            </a:lvl4pPr>
            <a:lvl5pPr algn="ctr">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n-US" altLang="en-US" dirty="0"/>
              <a:t>SPENDING PERFORMANCE</a:t>
            </a:r>
          </a:p>
        </p:txBody>
      </p:sp>
      <p:sp>
        <p:nvSpPr>
          <p:cNvPr id="5" name="TextBox 4"/>
          <p:cNvSpPr txBox="1">
            <a:spLocks noChangeArrowheads="1"/>
          </p:cNvSpPr>
          <p:nvPr/>
        </p:nvSpPr>
        <p:spPr bwMode="auto">
          <a:xfrm>
            <a:off x="8610600" y="6488113"/>
            <a:ext cx="5334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BE79B99D-9497-4978-A5BB-332313966A6E}" type="slidenum">
              <a:rPr lang="en-GB" altLang="en-US" sz="1800" smtClean="0">
                <a:latin typeface="Tahoma" panose="020B0604030504040204" pitchFamily="34" charset="0"/>
              </a:rPr>
              <a:pPr algn="ctr">
                <a:spcBef>
                  <a:spcPct val="0"/>
                </a:spcBef>
                <a:buFontTx/>
                <a:buNone/>
              </a:pPr>
              <a:t>55</a:t>
            </a:fld>
            <a:endParaRPr lang="en-GB" altLang="en-US" sz="1800" dirty="0">
              <a:latin typeface="Tahoma" panose="020B0604030504040204" pitchFamily="34" charset="0"/>
            </a:endParaRPr>
          </a:p>
        </p:txBody>
      </p:sp>
      <p:sp>
        <p:nvSpPr>
          <p:cNvPr id="6" name="Rectangle 5"/>
          <p:cNvSpPr/>
          <p:nvPr/>
        </p:nvSpPr>
        <p:spPr>
          <a:xfrm>
            <a:off x="8715" y="536741"/>
            <a:ext cx="9036496" cy="4715137"/>
          </a:xfrm>
          <a:prstGeom prst="rect">
            <a:avLst/>
          </a:prstGeom>
        </p:spPr>
        <p:txBody>
          <a:bodyPr wrap="square">
            <a:spAutoFit/>
          </a:bodyPr>
          <a:lstStyle/>
          <a:p>
            <a:pPr marL="0" marR="0" lvl="1" algn="just">
              <a:spcBef>
                <a:spcPts val="0"/>
              </a:spcBef>
              <a:spcAft>
                <a:spcPts val="0"/>
              </a:spcAft>
            </a:pPr>
            <a:r>
              <a:rPr lang="en-US" sz="1100" b="1" dirty="0">
                <a:latin typeface="Arial" panose="020B0604020202020204" pitchFamily="34" charset="0"/>
                <a:ea typeface="Times" panose="02020603050405020304" pitchFamily="18" charset="0"/>
                <a:cs typeface="Times New Roman" panose="02020603050405020304" pitchFamily="18" charset="0"/>
              </a:rPr>
              <a:t>Free State Provincial Government Total Order Worth - R396 161 748.00</a:t>
            </a:r>
            <a:endParaRPr lang="en-US" sz="1200" dirty="0">
              <a:latin typeface="Times" panose="02020603050405020304" pitchFamily="18" charset="0"/>
              <a:ea typeface="Times" panose="02020603050405020304" pitchFamily="18" charset="0"/>
              <a:cs typeface="Times New Roman" panose="02020603050405020304" pitchFamily="18" charset="0"/>
            </a:endParaRPr>
          </a:p>
          <a:p>
            <a:pPr marR="0" algn="just">
              <a:spcBef>
                <a:spcPts val="0"/>
              </a:spcBef>
              <a:spcAft>
                <a:spcPts val="0"/>
              </a:spcAft>
              <a:tabLst>
                <a:tab pos="360045" algn="l"/>
              </a:tabLst>
            </a:pPr>
            <a:r>
              <a:rPr lang="en-US" sz="1100" b="1" dirty="0">
                <a:latin typeface="Arial" panose="020B0604020202020204" pitchFamily="34" charset="0"/>
                <a:ea typeface="Times" panose="02020603050405020304" pitchFamily="18" charset="0"/>
                <a:cs typeface="Times New Roman" panose="02020603050405020304" pitchFamily="18" charset="0"/>
              </a:rPr>
              <a:t> </a:t>
            </a:r>
            <a:endParaRPr lang="en-US" sz="1200" dirty="0">
              <a:latin typeface="Times" panose="02020603050405020304" pitchFamily="18" charset="0"/>
              <a:ea typeface="Times" panose="02020603050405020304" pitchFamily="18" charset="0"/>
              <a:cs typeface="Times New Roman" panose="02020603050405020304" pitchFamily="18" charset="0"/>
            </a:endParaRPr>
          </a:p>
          <a:p>
            <a:pPr marR="0" algn="just">
              <a:lnSpc>
                <a:spcPct val="120000"/>
              </a:lnSpc>
              <a:spcBef>
                <a:spcPts val="0"/>
              </a:spcBef>
              <a:spcAft>
                <a:spcPts val="0"/>
              </a:spcAft>
            </a:pPr>
            <a:r>
              <a:rPr lang="en-US" sz="1100" dirty="0">
                <a:latin typeface="Arial" panose="020B0604020202020204" pitchFamily="34" charset="0"/>
                <a:ea typeface="Times" panose="02020603050405020304" pitchFamily="18" charset="0"/>
                <a:cs typeface="Times New Roman" panose="02020603050405020304" pitchFamily="18" charset="0"/>
              </a:rPr>
              <a:t>The Free State Province is to date committed to spend R396 161 748 towards COVID-19 PPE Procurement. A total of 53% (R208 621 67.10) of the total has been paid out to suppliers who delivered ordered COVID-19 PPE related procurement.  It must be noted that 47% (R187 540 074.90) of COVID-19 PPE commodities and services are still to be delivered and paid for.  The Free State based suppliers will benefit to the tune of R 328 703 451.40 which is 83% of the total. </a:t>
            </a:r>
          </a:p>
          <a:p>
            <a:pPr marR="0" algn="just">
              <a:lnSpc>
                <a:spcPct val="120000"/>
              </a:lnSpc>
              <a:spcBef>
                <a:spcPts val="0"/>
              </a:spcBef>
              <a:spcAft>
                <a:spcPts val="0"/>
              </a:spcAft>
            </a:pPr>
            <a:endParaRPr lang="en-US" sz="1100" dirty="0">
              <a:latin typeface="Arial" panose="020B0604020202020204" pitchFamily="34" charset="0"/>
              <a:ea typeface="Times" panose="02020603050405020304" pitchFamily="18" charset="0"/>
              <a:cs typeface="Times New Roman" panose="02020603050405020304" pitchFamily="18" charset="0"/>
            </a:endParaRPr>
          </a:p>
          <a:p>
            <a:pPr marL="720090" marR="0" algn="just">
              <a:lnSpc>
                <a:spcPct val="120000"/>
              </a:lnSpc>
              <a:spcBef>
                <a:spcPts val="0"/>
              </a:spcBef>
              <a:spcAft>
                <a:spcPts val="0"/>
              </a:spcAft>
            </a:pPr>
            <a:endParaRPr lang="en-US" sz="1100" dirty="0">
              <a:latin typeface="Arial" panose="020B0604020202020204" pitchFamily="34" charset="0"/>
              <a:ea typeface="Times" panose="02020603050405020304" pitchFamily="18" charset="0"/>
              <a:cs typeface="Times New Roman" panose="02020603050405020304" pitchFamily="18" charset="0"/>
            </a:endParaRPr>
          </a:p>
          <a:p>
            <a:pPr marL="720090" marR="0" algn="just">
              <a:lnSpc>
                <a:spcPct val="120000"/>
              </a:lnSpc>
              <a:spcBef>
                <a:spcPts val="0"/>
              </a:spcBef>
              <a:spcAft>
                <a:spcPts val="0"/>
              </a:spcAft>
            </a:pPr>
            <a:endParaRPr lang="en-US" sz="1100" dirty="0">
              <a:latin typeface="Arial" panose="020B0604020202020204" pitchFamily="34" charset="0"/>
              <a:ea typeface="Times" panose="02020603050405020304" pitchFamily="18" charset="0"/>
              <a:cs typeface="Times New Roman" panose="02020603050405020304" pitchFamily="18" charset="0"/>
            </a:endParaRPr>
          </a:p>
          <a:p>
            <a:pPr marL="720090" marR="0" algn="just">
              <a:lnSpc>
                <a:spcPct val="120000"/>
              </a:lnSpc>
              <a:spcBef>
                <a:spcPts val="0"/>
              </a:spcBef>
              <a:spcAft>
                <a:spcPts val="0"/>
              </a:spcAft>
            </a:pPr>
            <a:endParaRPr lang="en-US" sz="1100" dirty="0">
              <a:latin typeface="Arial" panose="020B0604020202020204" pitchFamily="34" charset="0"/>
              <a:ea typeface="Times" panose="02020603050405020304" pitchFamily="18" charset="0"/>
              <a:cs typeface="Times New Roman" panose="02020603050405020304" pitchFamily="18" charset="0"/>
            </a:endParaRPr>
          </a:p>
          <a:p>
            <a:pPr marL="720090" marR="0" algn="just">
              <a:lnSpc>
                <a:spcPct val="120000"/>
              </a:lnSpc>
              <a:spcBef>
                <a:spcPts val="0"/>
              </a:spcBef>
              <a:spcAft>
                <a:spcPts val="0"/>
              </a:spcAft>
            </a:pPr>
            <a:endParaRPr lang="en-US" sz="1100" dirty="0">
              <a:latin typeface="Arial" panose="020B0604020202020204" pitchFamily="34" charset="0"/>
              <a:ea typeface="Times" panose="02020603050405020304" pitchFamily="18" charset="0"/>
              <a:cs typeface="Times New Roman" panose="02020603050405020304" pitchFamily="18" charset="0"/>
            </a:endParaRPr>
          </a:p>
          <a:p>
            <a:pPr marL="720090" marR="0" algn="just">
              <a:lnSpc>
                <a:spcPct val="120000"/>
              </a:lnSpc>
              <a:spcBef>
                <a:spcPts val="0"/>
              </a:spcBef>
              <a:spcAft>
                <a:spcPts val="0"/>
              </a:spcAft>
            </a:pPr>
            <a:endParaRPr lang="en-US" sz="1100" dirty="0">
              <a:latin typeface="Arial" panose="020B0604020202020204" pitchFamily="34" charset="0"/>
              <a:ea typeface="Times" panose="02020603050405020304" pitchFamily="18" charset="0"/>
              <a:cs typeface="Times New Roman" panose="02020603050405020304" pitchFamily="18" charset="0"/>
            </a:endParaRPr>
          </a:p>
          <a:p>
            <a:pPr marL="720090" marR="0" algn="just">
              <a:lnSpc>
                <a:spcPct val="120000"/>
              </a:lnSpc>
              <a:spcBef>
                <a:spcPts val="0"/>
              </a:spcBef>
              <a:spcAft>
                <a:spcPts val="0"/>
              </a:spcAft>
            </a:pPr>
            <a:endParaRPr lang="en-US" sz="1100" dirty="0">
              <a:latin typeface="Arial" panose="020B0604020202020204" pitchFamily="34" charset="0"/>
              <a:ea typeface="Times" panose="02020603050405020304" pitchFamily="18" charset="0"/>
              <a:cs typeface="Times New Roman" panose="02020603050405020304" pitchFamily="18" charset="0"/>
            </a:endParaRPr>
          </a:p>
          <a:p>
            <a:pPr marL="720090" marR="0" algn="just">
              <a:lnSpc>
                <a:spcPct val="120000"/>
              </a:lnSpc>
              <a:spcBef>
                <a:spcPts val="0"/>
              </a:spcBef>
              <a:spcAft>
                <a:spcPts val="0"/>
              </a:spcAft>
            </a:pPr>
            <a:endParaRPr lang="en-US" sz="1100" dirty="0">
              <a:latin typeface="Arial" panose="020B0604020202020204" pitchFamily="34" charset="0"/>
              <a:ea typeface="Times" panose="02020603050405020304" pitchFamily="18" charset="0"/>
              <a:cs typeface="Times New Roman" panose="02020603050405020304" pitchFamily="18" charset="0"/>
            </a:endParaRPr>
          </a:p>
          <a:p>
            <a:pPr marL="720090" marR="0" algn="just">
              <a:lnSpc>
                <a:spcPct val="120000"/>
              </a:lnSpc>
              <a:spcBef>
                <a:spcPts val="0"/>
              </a:spcBef>
              <a:spcAft>
                <a:spcPts val="0"/>
              </a:spcAft>
            </a:pPr>
            <a:endParaRPr lang="en-US" sz="1100" dirty="0">
              <a:latin typeface="Arial" panose="020B0604020202020204" pitchFamily="34" charset="0"/>
              <a:ea typeface="Times" panose="02020603050405020304" pitchFamily="18" charset="0"/>
              <a:cs typeface="Times New Roman" panose="02020603050405020304" pitchFamily="18" charset="0"/>
            </a:endParaRPr>
          </a:p>
          <a:p>
            <a:pPr marL="720090" marR="0" algn="just">
              <a:lnSpc>
                <a:spcPct val="120000"/>
              </a:lnSpc>
              <a:spcBef>
                <a:spcPts val="0"/>
              </a:spcBef>
              <a:spcAft>
                <a:spcPts val="0"/>
              </a:spcAft>
            </a:pPr>
            <a:endParaRPr lang="en-US" sz="1100" dirty="0">
              <a:latin typeface="Arial" panose="020B0604020202020204" pitchFamily="34" charset="0"/>
              <a:ea typeface="Times" panose="02020603050405020304" pitchFamily="18" charset="0"/>
              <a:cs typeface="Times New Roman" panose="02020603050405020304" pitchFamily="18" charset="0"/>
            </a:endParaRPr>
          </a:p>
          <a:p>
            <a:pPr marL="720090" marR="0" algn="just">
              <a:lnSpc>
                <a:spcPct val="120000"/>
              </a:lnSpc>
              <a:spcBef>
                <a:spcPts val="0"/>
              </a:spcBef>
              <a:spcAft>
                <a:spcPts val="0"/>
              </a:spcAft>
            </a:pPr>
            <a:endParaRPr lang="en-US" sz="1100" dirty="0">
              <a:latin typeface="Arial" panose="020B0604020202020204" pitchFamily="34" charset="0"/>
              <a:ea typeface="Times" panose="02020603050405020304" pitchFamily="18" charset="0"/>
              <a:cs typeface="Times New Roman" panose="02020603050405020304" pitchFamily="18" charset="0"/>
            </a:endParaRPr>
          </a:p>
          <a:p>
            <a:pPr marL="720090" marR="0" algn="just">
              <a:lnSpc>
                <a:spcPct val="120000"/>
              </a:lnSpc>
              <a:spcBef>
                <a:spcPts val="0"/>
              </a:spcBef>
              <a:spcAft>
                <a:spcPts val="0"/>
              </a:spcAft>
            </a:pPr>
            <a:endParaRPr lang="en-US" sz="1100" dirty="0">
              <a:latin typeface="Arial" panose="020B0604020202020204" pitchFamily="34" charset="0"/>
              <a:ea typeface="Times" panose="02020603050405020304" pitchFamily="18" charset="0"/>
              <a:cs typeface="Times New Roman" panose="02020603050405020304" pitchFamily="18" charset="0"/>
            </a:endParaRPr>
          </a:p>
          <a:p>
            <a:pPr marL="720090" marR="0" algn="just">
              <a:lnSpc>
                <a:spcPct val="120000"/>
              </a:lnSpc>
              <a:spcBef>
                <a:spcPts val="0"/>
              </a:spcBef>
              <a:spcAft>
                <a:spcPts val="0"/>
              </a:spcAft>
            </a:pPr>
            <a:endParaRPr lang="en-US" sz="1100" dirty="0">
              <a:latin typeface="Arial" panose="020B0604020202020204" pitchFamily="34" charset="0"/>
              <a:ea typeface="Times" panose="02020603050405020304" pitchFamily="18" charset="0"/>
              <a:cs typeface="Times New Roman" panose="02020603050405020304" pitchFamily="18" charset="0"/>
            </a:endParaRPr>
          </a:p>
          <a:p>
            <a:pPr marL="720090" marR="0" algn="just">
              <a:lnSpc>
                <a:spcPct val="120000"/>
              </a:lnSpc>
              <a:spcBef>
                <a:spcPts val="0"/>
              </a:spcBef>
              <a:spcAft>
                <a:spcPts val="0"/>
              </a:spcAft>
            </a:pPr>
            <a:endParaRPr lang="en-US" sz="1100" dirty="0">
              <a:latin typeface="Arial" panose="020B0604020202020204" pitchFamily="34" charset="0"/>
              <a:ea typeface="Times" panose="02020603050405020304" pitchFamily="18" charset="0"/>
              <a:cs typeface="Times New Roman" panose="02020603050405020304" pitchFamily="18" charset="0"/>
            </a:endParaRPr>
          </a:p>
          <a:p>
            <a:pPr marL="720090" marR="0" algn="just">
              <a:lnSpc>
                <a:spcPct val="120000"/>
              </a:lnSpc>
              <a:spcBef>
                <a:spcPts val="0"/>
              </a:spcBef>
              <a:spcAft>
                <a:spcPts val="0"/>
              </a:spcAft>
            </a:pPr>
            <a:endParaRPr lang="en-US" sz="1100" dirty="0">
              <a:latin typeface="Arial" panose="020B0604020202020204" pitchFamily="34" charset="0"/>
              <a:ea typeface="Times" panose="02020603050405020304" pitchFamily="18" charset="0"/>
              <a:cs typeface="Times New Roman" panose="02020603050405020304" pitchFamily="18" charset="0"/>
            </a:endParaRPr>
          </a:p>
          <a:p>
            <a:pPr marL="720090" marR="0" algn="just">
              <a:lnSpc>
                <a:spcPct val="120000"/>
              </a:lnSpc>
              <a:spcBef>
                <a:spcPts val="0"/>
              </a:spcBef>
              <a:spcAft>
                <a:spcPts val="0"/>
              </a:spcAft>
            </a:pPr>
            <a:endParaRPr lang="en-US" sz="1200" dirty="0">
              <a:latin typeface="Times" panose="02020603050405020304" pitchFamily="18" charset="0"/>
              <a:ea typeface="Times" panose="02020603050405020304" pitchFamily="18" charset="0"/>
              <a:cs typeface="Times New Roman" panose="02020603050405020304" pitchFamily="18" charset="0"/>
            </a:endParaRPr>
          </a:p>
          <a:p>
            <a:pPr marL="720090" marR="0" algn="just">
              <a:lnSpc>
                <a:spcPct val="120000"/>
              </a:lnSpc>
              <a:spcBef>
                <a:spcPts val="0"/>
              </a:spcBef>
              <a:spcAft>
                <a:spcPts val="0"/>
              </a:spcAft>
            </a:pPr>
            <a:r>
              <a:rPr lang="en-US" sz="1100" dirty="0">
                <a:latin typeface="Arial" panose="020B0604020202020204" pitchFamily="34" charset="0"/>
                <a:ea typeface="Times" panose="02020603050405020304" pitchFamily="18" charset="0"/>
                <a:cs typeface="Times New Roman" panose="02020603050405020304" pitchFamily="18" charset="0"/>
              </a:rPr>
              <a:t> </a:t>
            </a:r>
            <a:endParaRPr lang="en-US" sz="1200" dirty="0">
              <a:effectLst/>
              <a:latin typeface="Times" panose="02020603050405020304" pitchFamily="18" charset="0"/>
              <a:ea typeface="Times"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nvGraphicFramePr>
        <p:xfrm>
          <a:off x="36512" y="1757531"/>
          <a:ext cx="9107489" cy="3722371"/>
        </p:xfrm>
        <a:graphic>
          <a:graphicData uri="http://schemas.openxmlformats.org/drawingml/2006/table">
            <a:tbl>
              <a:tblPr firstRow="1" firstCol="1" bandRow="1"/>
              <a:tblGrid>
                <a:gridCol w="1794490">
                  <a:extLst>
                    <a:ext uri="{9D8B030D-6E8A-4147-A177-3AD203B41FA5}">
                      <a16:colId xmlns:a16="http://schemas.microsoft.com/office/drawing/2014/main" xmlns="" val="20000"/>
                    </a:ext>
                  </a:extLst>
                </a:gridCol>
                <a:gridCol w="1926362">
                  <a:extLst>
                    <a:ext uri="{9D8B030D-6E8A-4147-A177-3AD203B41FA5}">
                      <a16:colId xmlns:a16="http://schemas.microsoft.com/office/drawing/2014/main" xmlns="" val="20001"/>
                    </a:ext>
                  </a:extLst>
                </a:gridCol>
                <a:gridCol w="1926362">
                  <a:extLst>
                    <a:ext uri="{9D8B030D-6E8A-4147-A177-3AD203B41FA5}">
                      <a16:colId xmlns:a16="http://schemas.microsoft.com/office/drawing/2014/main" xmlns="" val="20002"/>
                    </a:ext>
                  </a:extLst>
                </a:gridCol>
                <a:gridCol w="1830359">
                  <a:extLst>
                    <a:ext uri="{9D8B030D-6E8A-4147-A177-3AD203B41FA5}">
                      <a16:colId xmlns:a16="http://schemas.microsoft.com/office/drawing/2014/main" xmlns="" val="20003"/>
                    </a:ext>
                  </a:extLst>
                </a:gridCol>
                <a:gridCol w="1629916">
                  <a:extLst>
                    <a:ext uri="{9D8B030D-6E8A-4147-A177-3AD203B41FA5}">
                      <a16:colId xmlns:a16="http://schemas.microsoft.com/office/drawing/2014/main" xmlns="" val="20004"/>
                    </a:ext>
                  </a:extLst>
                </a:gridCol>
              </a:tblGrid>
              <a:tr h="246436">
                <a:tc gridSpan="5">
                  <a:txBody>
                    <a:bodyPr/>
                    <a:lstStyle/>
                    <a:p>
                      <a:pPr marL="0" marR="0" algn="ctr">
                        <a:spcBef>
                          <a:spcPts val="0"/>
                        </a:spcBef>
                        <a:spcAft>
                          <a:spcPts val="0"/>
                        </a:spcAft>
                      </a:pPr>
                      <a:r>
                        <a:rPr lang="en-ZA"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COVID-19 SPEND PER DEPARTMENTS</a:t>
                      </a:r>
                      <a:endParaRPr lang="en-US" sz="1200" dirty="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234702">
                <a:tc>
                  <a:txBody>
                    <a:bodyPr/>
                    <a:lstStyle/>
                    <a:p>
                      <a:pPr marL="0" marR="0" algn="ctr">
                        <a:spcBef>
                          <a:spcPts val="0"/>
                        </a:spcBef>
                        <a:spcAft>
                          <a:spcPts val="0"/>
                        </a:spcAft>
                      </a:pPr>
                      <a:r>
                        <a:rPr lang="en-ZA"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DEPARTMENTS</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ZA"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COMMITMENT</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ZA"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EXPENDITURE</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ZA"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TOTAL</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ZA"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PERCENTAGE</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01"/>
                  </a:ext>
                </a:extLst>
              </a:tr>
              <a:tr h="234702">
                <a:tc>
                  <a:txBody>
                    <a:bodyPr/>
                    <a:lstStyle/>
                    <a:p>
                      <a:pPr marL="0" marR="0">
                        <a:spcBef>
                          <a:spcPts val="0"/>
                        </a:spcBef>
                        <a:spcAft>
                          <a:spcPts val="0"/>
                        </a:spcAft>
                      </a:pPr>
                      <a:r>
                        <a:rPr lang="en-ZA"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AGRIC</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ZA"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R70 300.00</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ZA"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R374 500.00</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ZA"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R444 800.00</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ZA"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0.11%</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34702">
                <a:tc>
                  <a:txBody>
                    <a:bodyPr/>
                    <a:lstStyle/>
                    <a:p>
                      <a:pPr marL="0" marR="0">
                        <a:spcBef>
                          <a:spcPts val="0"/>
                        </a:spcBef>
                        <a:spcAft>
                          <a:spcPts val="0"/>
                        </a:spcAft>
                      </a:pPr>
                      <a:r>
                        <a:rPr lang="en-ZA"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COGTA</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ZA"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R0.00</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ZA"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R928 476.00</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ZA"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R928 476.00</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ZA"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0.23%</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34702">
                <a:tc>
                  <a:txBody>
                    <a:bodyPr/>
                    <a:lstStyle/>
                    <a:p>
                      <a:pPr marL="0" marR="0">
                        <a:spcBef>
                          <a:spcPts val="0"/>
                        </a:spcBef>
                        <a:spcAft>
                          <a:spcPts val="0"/>
                        </a:spcAft>
                      </a:pPr>
                      <a:r>
                        <a:rPr lang="en-ZA"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DESTEA</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ZA"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R17 174 064.00</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ZA"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R12 559.89</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ZA"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R17 186 623.89</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ZA"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4.34%</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34702">
                <a:tc>
                  <a:txBody>
                    <a:bodyPr/>
                    <a:lstStyle/>
                    <a:p>
                      <a:pPr marL="0" marR="0">
                        <a:spcBef>
                          <a:spcPts val="0"/>
                        </a:spcBef>
                        <a:spcAft>
                          <a:spcPts val="0"/>
                        </a:spcAft>
                      </a:pPr>
                      <a:r>
                        <a:rPr lang="en-ZA"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EDU</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ZA"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R496 550.08</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ZA"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R0.00</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ZA"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R496 550.08</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ZA"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0.13%</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34702">
                <a:tc>
                  <a:txBody>
                    <a:bodyPr/>
                    <a:lstStyle/>
                    <a:p>
                      <a:pPr marL="0" marR="0">
                        <a:spcBef>
                          <a:spcPts val="0"/>
                        </a:spcBef>
                        <a:spcAft>
                          <a:spcPts val="0"/>
                        </a:spcAft>
                      </a:pPr>
                      <a:r>
                        <a:rPr lang="en-ZA"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FSPT</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ZA"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R101 929 147.66</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Z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R136 196 481.49</a:t>
                      </a:r>
                      <a:endParaRPr lang="en-US" sz="1200" dirty="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ZA"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R238 125 629.15</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ZA"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60.11%</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34702">
                <a:tc>
                  <a:txBody>
                    <a:bodyPr/>
                    <a:lstStyle/>
                    <a:p>
                      <a:pPr marL="0" marR="0">
                        <a:spcBef>
                          <a:spcPts val="0"/>
                        </a:spcBef>
                        <a:spcAft>
                          <a:spcPts val="0"/>
                        </a:spcAft>
                      </a:pPr>
                      <a:r>
                        <a:rPr lang="en-ZA"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HEALTH</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ZA"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R52 495 693.61</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ZA"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R22 388 127.53</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ZA"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R74 883 821.14</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ZA"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18.90%</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34702">
                <a:tc>
                  <a:txBody>
                    <a:bodyPr/>
                    <a:lstStyle/>
                    <a:p>
                      <a:pPr marL="0" marR="0">
                        <a:spcBef>
                          <a:spcPts val="0"/>
                        </a:spcBef>
                        <a:spcAft>
                          <a:spcPts val="0"/>
                        </a:spcAft>
                      </a:pPr>
                      <a:r>
                        <a:rPr lang="en-ZA"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HS</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ZA"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R0.00</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ZA"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R20 313.17</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ZA"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R20 313.17</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ZA"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0.01%</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34702">
                <a:tc>
                  <a:txBody>
                    <a:bodyPr/>
                    <a:lstStyle/>
                    <a:p>
                      <a:pPr marL="0" marR="0">
                        <a:spcBef>
                          <a:spcPts val="0"/>
                        </a:spcBef>
                        <a:spcAft>
                          <a:spcPts val="0"/>
                        </a:spcAft>
                      </a:pPr>
                      <a:r>
                        <a:rPr lang="en-ZA"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PREMIER</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ZA"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R0.00</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Z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R3 380 862.76</a:t>
                      </a:r>
                      <a:endParaRPr lang="en-US" sz="1200" dirty="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ZA"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R3 380 862.76</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ZA"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0.85%</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234702">
                <a:tc>
                  <a:txBody>
                    <a:bodyPr/>
                    <a:lstStyle/>
                    <a:p>
                      <a:pPr marL="0" marR="0">
                        <a:spcBef>
                          <a:spcPts val="0"/>
                        </a:spcBef>
                        <a:spcAft>
                          <a:spcPts val="0"/>
                        </a:spcAft>
                      </a:pPr>
                      <a:r>
                        <a:rPr lang="en-ZA"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PRT</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ZA"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R0.00</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Z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R12 000.00</a:t>
                      </a:r>
                      <a:endParaRPr lang="en-US" sz="1200" dirty="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ZA"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R12 000.00</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ZA"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0.00%</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234702">
                <a:tc>
                  <a:txBody>
                    <a:bodyPr/>
                    <a:lstStyle/>
                    <a:p>
                      <a:pPr marL="0" marR="0">
                        <a:spcBef>
                          <a:spcPts val="0"/>
                        </a:spcBef>
                        <a:spcAft>
                          <a:spcPts val="0"/>
                        </a:spcAft>
                      </a:pPr>
                      <a:r>
                        <a:rPr lang="en-ZA"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PWI</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ZA"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R14 819 623.05</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ZA"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R37 574 374.81</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ZA"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R52 393 997.86</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ZA"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13.23%</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234702">
                <a:tc>
                  <a:txBody>
                    <a:bodyPr/>
                    <a:lstStyle/>
                    <a:p>
                      <a:pPr marL="0" marR="0">
                        <a:spcBef>
                          <a:spcPts val="0"/>
                        </a:spcBef>
                        <a:spcAft>
                          <a:spcPts val="0"/>
                        </a:spcAft>
                      </a:pPr>
                      <a:r>
                        <a:rPr lang="en-ZA"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SACR</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ZA"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R0.00</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ZA"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R1 428 835.00</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ZA"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R1 428 835.00</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ZA"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0.36%</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246436">
                <a:tc>
                  <a:txBody>
                    <a:bodyPr/>
                    <a:lstStyle/>
                    <a:p>
                      <a:pPr marL="0" marR="0">
                        <a:spcBef>
                          <a:spcPts val="0"/>
                        </a:spcBef>
                        <a:spcAft>
                          <a:spcPts val="0"/>
                        </a:spcAft>
                      </a:pPr>
                      <a:r>
                        <a:rPr lang="en-ZA"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SOC-DEV</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ZA"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R554 696.50</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ZA"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R6 305 142.45</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ZA"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R6 859 838.95</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ZA"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1.73%</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413075">
                <a:tc>
                  <a:txBody>
                    <a:bodyPr/>
                    <a:lstStyle/>
                    <a:p>
                      <a:pPr marL="0" marR="0">
                        <a:spcBef>
                          <a:spcPts val="0"/>
                        </a:spcBef>
                        <a:spcAft>
                          <a:spcPts val="0"/>
                        </a:spcAft>
                      </a:pPr>
                      <a:r>
                        <a:rPr lang="en-ZA"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Grand Total</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r">
                        <a:spcBef>
                          <a:spcPts val="0"/>
                        </a:spcBef>
                        <a:spcAft>
                          <a:spcPts val="0"/>
                        </a:spcAft>
                      </a:pPr>
                      <a:r>
                        <a:rPr lang="en-ZA"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R187 540 074.90</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r">
                        <a:spcBef>
                          <a:spcPts val="0"/>
                        </a:spcBef>
                        <a:spcAft>
                          <a:spcPts val="0"/>
                        </a:spcAft>
                      </a:pPr>
                      <a:r>
                        <a:rPr lang="en-ZA"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R208 621 673.10</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r">
                        <a:spcBef>
                          <a:spcPts val="0"/>
                        </a:spcBef>
                        <a:spcAft>
                          <a:spcPts val="0"/>
                        </a:spcAft>
                      </a:pPr>
                      <a:r>
                        <a:rPr lang="en-ZA"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R396 161 748.00</a:t>
                      </a:r>
                      <a:endParaRPr lang="en-US" sz="120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ZA"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100.00%</a:t>
                      </a:r>
                      <a:endParaRPr lang="en-US" sz="1200" dirty="0">
                        <a:effectLst/>
                        <a:latin typeface="Times" panose="02020603050405020304" pitchFamily="18" charset="0"/>
                        <a:ea typeface="Times"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14"/>
                  </a:ext>
                </a:extLst>
              </a:tr>
            </a:tbl>
          </a:graphicData>
        </a:graphic>
      </p:graphicFrame>
    </p:spTree>
    <p:extLst>
      <p:ext uri="{BB962C8B-B14F-4D97-AF65-F5344CB8AC3E}">
        <p14:creationId xmlns:p14="http://schemas.microsoft.com/office/powerpoint/2010/main" xmlns="" val="2565137582"/>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70114" y="5870763"/>
            <a:ext cx="4572000" cy="276999"/>
          </a:xfrm>
          <a:prstGeom prst="rect">
            <a:avLst/>
          </a:prstGeom>
        </p:spPr>
        <p:txBody>
          <a:bodyPr>
            <a:spAutoFit/>
          </a:bodyPr>
          <a:lstStyle/>
          <a:p>
            <a:r>
              <a:rPr lang="en-US" sz="1200" dirty="0">
                <a:solidFill>
                  <a:prstClr val="black">
                    <a:tint val="75000"/>
                  </a:prstClr>
                </a:solidFill>
              </a:rPr>
              <a:t>Leading Free State Province towards Service Excellence</a:t>
            </a:r>
          </a:p>
        </p:txBody>
      </p:sp>
      <p:sp>
        <p:nvSpPr>
          <p:cNvPr id="3" name="Rectangle 1"/>
          <p:cNvSpPr>
            <a:spLocks noChangeArrowheads="1"/>
          </p:cNvSpPr>
          <p:nvPr/>
        </p:nvSpPr>
        <p:spPr bwMode="auto">
          <a:xfrm>
            <a:off x="1863725" y="3284538"/>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5" name="Title 4"/>
          <p:cNvSpPr>
            <a:spLocks noGrp="1"/>
          </p:cNvSpPr>
          <p:nvPr>
            <p:ph type="ctrTitle"/>
          </p:nvPr>
        </p:nvSpPr>
        <p:spPr>
          <a:xfrm>
            <a:off x="0" y="0"/>
            <a:ext cx="9102560" cy="890585"/>
          </a:xfrm>
          <a:solidFill>
            <a:srgbClr val="CC9B00"/>
          </a:solidFill>
        </p:spPr>
        <p:txBody>
          <a:bodyPr>
            <a:normAutofit fontScale="90000"/>
          </a:bodyPr>
          <a:lstStyle/>
          <a:p>
            <a:r>
              <a:rPr lang="en-GB" sz="3600" b="1" dirty="0">
                <a:solidFill>
                  <a:schemeClr val="bg1"/>
                </a:solidFill>
                <a:latin typeface="Arial" panose="020B0604020202020204" pitchFamily="34" charset="0"/>
                <a:cs typeface="Arial" panose="020B0604020202020204" pitchFamily="34" charset="0"/>
              </a:rPr>
              <a:t/>
            </a:r>
            <a:br>
              <a:rPr lang="en-GB" sz="3600" b="1" dirty="0">
                <a:solidFill>
                  <a:schemeClr val="bg1"/>
                </a:solidFill>
                <a:latin typeface="Arial" panose="020B0604020202020204" pitchFamily="34" charset="0"/>
                <a:cs typeface="Arial" panose="020B0604020202020204" pitchFamily="34" charset="0"/>
              </a:rPr>
            </a:br>
            <a:r>
              <a:rPr lang="en-GB" sz="3600" b="1" dirty="0">
                <a:solidFill>
                  <a:schemeClr val="bg1"/>
                </a:solidFill>
                <a:latin typeface="Arial" panose="020B0604020202020204" pitchFamily="34" charset="0"/>
                <a:cs typeface="Arial" panose="020B0604020202020204" pitchFamily="34" charset="0"/>
              </a:rPr>
              <a:t>FS </a:t>
            </a:r>
            <a:r>
              <a:rPr lang="en-GB" sz="3100" b="1" dirty="0">
                <a:solidFill>
                  <a:schemeClr val="bg1"/>
                </a:solidFill>
                <a:latin typeface="Arial" panose="020B0604020202020204" pitchFamily="34" charset="0"/>
                <a:cs typeface="Arial" panose="020B0604020202020204" pitchFamily="34" charset="0"/>
              </a:rPr>
              <a:t>Covid-19 PPE Expenditure</a:t>
            </a:r>
            <a:r>
              <a:rPr lang="en-ZA" sz="3100" b="1" dirty="0">
                <a:solidFill>
                  <a:schemeClr val="bg1"/>
                </a:solidFill>
                <a:latin typeface="Arial" panose="020B0604020202020204" pitchFamily="34" charset="0"/>
                <a:cs typeface="Arial" panose="020B0604020202020204" pitchFamily="34" charset="0"/>
              </a:rPr>
              <a:t/>
            </a:r>
            <a:br>
              <a:rPr lang="en-ZA" sz="3100" b="1" dirty="0">
                <a:solidFill>
                  <a:schemeClr val="bg1"/>
                </a:solidFill>
                <a:latin typeface="Arial" panose="020B0604020202020204" pitchFamily="34" charset="0"/>
                <a:cs typeface="Arial" panose="020B0604020202020204" pitchFamily="34" charset="0"/>
              </a:rPr>
            </a:br>
            <a:endParaRPr lang="en-ZA" sz="3100" b="1" dirty="0">
              <a:solidFill>
                <a:schemeClr val="bg1"/>
              </a:solidFill>
              <a:latin typeface="Arial" panose="020B0604020202020204" pitchFamily="34" charset="0"/>
              <a:cs typeface="Arial" panose="020B0604020202020204" pitchFamily="34" charset="0"/>
            </a:endParaRPr>
          </a:p>
        </p:txBody>
      </p:sp>
      <p:graphicFrame>
        <p:nvGraphicFramePr>
          <p:cNvPr id="8" name="Table 7"/>
          <p:cNvGraphicFramePr>
            <a:graphicFrameLocks noGrp="1"/>
          </p:cNvGraphicFramePr>
          <p:nvPr/>
        </p:nvGraphicFramePr>
        <p:xfrm>
          <a:off x="370114" y="1039091"/>
          <a:ext cx="8358250" cy="4461163"/>
        </p:xfrm>
        <a:graphic>
          <a:graphicData uri="http://schemas.openxmlformats.org/drawingml/2006/table">
            <a:tbl>
              <a:tblPr>
                <a:tableStyleId>{5C22544A-7EE6-4342-B048-85BDC9FD1C3A}</a:tableStyleId>
              </a:tblPr>
              <a:tblGrid>
                <a:gridCol w="8358250">
                  <a:extLst>
                    <a:ext uri="{9D8B030D-6E8A-4147-A177-3AD203B41FA5}">
                      <a16:colId xmlns:a16="http://schemas.microsoft.com/office/drawing/2014/main" xmlns="" val="1790829627"/>
                    </a:ext>
                  </a:extLst>
                </a:gridCol>
              </a:tblGrid>
              <a:tr h="4461163">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lang="en-ZA" sz="2400" dirty="0">
                        <a:effectLst/>
                        <a:latin typeface="Arial" panose="020B0604020202020204" pitchFamily="34" charset="0"/>
                        <a:cs typeface="Arial" panose="020B0604020202020204" pitchFamily="34" charset="0"/>
                      </a:endParaRPr>
                    </a:p>
                  </a:txBody>
                  <a:tcPr marL="114300" marR="114300" marT="0" marB="0">
                    <a:noFill/>
                  </a:tcPr>
                </a:tc>
                <a:extLst>
                  <a:ext uri="{0D108BD9-81ED-4DB2-BD59-A6C34878D82A}">
                    <a16:rowId xmlns:a16="http://schemas.microsoft.com/office/drawing/2014/main" xmlns="" val="3310153078"/>
                  </a:ext>
                </a:extLst>
              </a:tr>
            </a:tbl>
          </a:graphicData>
        </a:graphic>
      </p:graphicFrame>
      <p:graphicFrame>
        <p:nvGraphicFramePr>
          <p:cNvPr id="10" name="Chart 9">
            <a:extLst>
              <a:ext uri="{FF2B5EF4-FFF2-40B4-BE49-F238E27FC236}">
                <a16:creationId xmlns:a16="http://schemas.microsoft.com/office/drawing/2014/main" xmlns="" id="{052B5658-765F-7744-B66E-E4CFD5F96C7D}"/>
              </a:ext>
            </a:extLst>
          </p:cNvPr>
          <p:cNvGraphicFramePr>
            <a:graphicFrameLocks/>
          </p:cNvGraphicFramePr>
          <p:nvPr>
            <p:extLst>
              <p:ext uri="{D42A27DB-BD31-4B8C-83A1-F6EECF244321}">
                <p14:modId xmlns:p14="http://schemas.microsoft.com/office/powerpoint/2010/main" xmlns="" val="4086453792"/>
              </p:ext>
            </p:extLst>
          </p:nvPr>
        </p:nvGraphicFramePr>
        <p:xfrm>
          <a:off x="28165" y="760704"/>
          <a:ext cx="9102560" cy="52324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2824404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270172" y="5236029"/>
            <a:ext cx="2832388" cy="986092"/>
          </a:xfrm>
          <a:prstGeom prst="rect">
            <a:avLst/>
          </a:prstGeom>
          <a:solidFill>
            <a:schemeClr val="bg1"/>
          </a:solidFill>
        </p:spPr>
      </p:pic>
      <p:sp>
        <p:nvSpPr>
          <p:cNvPr id="7" name="Rectangle 6"/>
          <p:cNvSpPr/>
          <p:nvPr/>
        </p:nvSpPr>
        <p:spPr>
          <a:xfrm>
            <a:off x="370114" y="5870763"/>
            <a:ext cx="4572000" cy="276999"/>
          </a:xfrm>
          <a:prstGeom prst="rect">
            <a:avLst/>
          </a:prstGeom>
        </p:spPr>
        <p:txBody>
          <a:bodyPr>
            <a:spAutoFit/>
          </a:bodyPr>
          <a:lstStyle/>
          <a:p>
            <a:r>
              <a:rPr lang="en-US" sz="1200" dirty="0">
                <a:solidFill>
                  <a:prstClr val="black">
                    <a:tint val="75000"/>
                  </a:prstClr>
                </a:solidFill>
              </a:rPr>
              <a:t>Leading Free State Province towards Service Excellence</a:t>
            </a:r>
          </a:p>
        </p:txBody>
      </p:sp>
      <p:sp>
        <p:nvSpPr>
          <p:cNvPr id="3" name="Rectangle 1"/>
          <p:cNvSpPr>
            <a:spLocks noChangeArrowheads="1"/>
          </p:cNvSpPr>
          <p:nvPr/>
        </p:nvSpPr>
        <p:spPr bwMode="auto">
          <a:xfrm>
            <a:off x="1863725" y="3284538"/>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5" name="Title 4"/>
          <p:cNvSpPr>
            <a:spLocks noGrp="1"/>
          </p:cNvSpPr>
          <p:nvPr>
            <p:ph type="ctrTitle"/>
          </p:nvPr>
        </p:nvSpPr>
        <p:spPr>
          <a:xfrm>
            <a:off x="0" y="0"/>
            <a:ext cx="9102560" cy="890585"/>
          </a:xfrm>
          <a:solidFill>
            <a:srgbClr val="CC9B00"/>
          </a:solidFill>
        </p:spPr>
        <p:txBody>
          <a:bodyPr>
            <a:normAutofit fontScale="90000"/>
          </a:bodyPr>
          <a:lstStyle/>
          <a:p>
            <a:r>
              <a:rPr lang="en-GB" sz="3600" b="1" dirty="0">
                <a:solidFill>
                  <a:schemeClr val="bg1"/>
                </a:solidFill>
                <a:latin typeface="Arial" panose="020B0604020202020204" pitchFamily="34" charset="0"/>
                <a:cs typeface="Arial" panose="020B0604020202020204" pitchFamily="34" charset="0"/>
              </a:rPr>
              <a:t/>
            </a:r>
            <a:br>
              <a:rPr lang="en-GB" sz="3600" b="1" dirty="0">
                <a:solidFill>
                  <a:schemeClr val="bg1"/>
                </a:solidFill>
                <a:latin typeface="Arial" panose="020B0604020202020204" pitchFamily="34" charset="0"/>
                <a:cs typeface="Arial" panose="020B0604020202020204" pitchFamily="34" charset="0"/>
              </a:rPr>
            </a:br>
            <a:r>
              <a:rPr lang="en-GB" sz="3600" b="1" dirty="0">
                <a:solidFill>
                  <a:schemeClr val="bg1"/>
                </a:solidFill>
                <a:latin typeface="Arial" panose="020B0604020202020204" pitchFamily="34" charset="0"/>
                <a:cs typeface="Arial" panose="020B0604020202020204" pitchFamily="34" charset="0"/>
              </a:rPr>
              <a:t>FS </a:t>
            </a:r>
            <a:r>
              <a:rPr lang="en-GB" sz="3100" b="1" dirty="0">
                <a:solidFill>
                  <a:schemeClr val="bg1"/>
                </a:solidFill>
                <a:latin typeface="Arial" panose="020B0604020202020204" pitchFamily="34" charset="0"/>
                <a:cs typeface="Arial" panose="020B0604020202020204" pitchFamily="34" charset="0"/>
              </a:rPr>
              <a:t>Covid-19 PPE Expenditure</a:t>
            </a:r>
            <a:r>
              <a:rPr lang="en-ZA" sz="3100" b="1" dirty="0">
                <a:solidFill>
                  <a:schemeClr val="bg1"/>
                </a:solidFill>
                <a:latin typeface="Arial" panose="020B0604020202020204" pitchFamily="34" charset="0"/>
                <a:cs typeface="Arial" panose="020B0604020202020204" pitchFamily="34" charset="0"/>
              </a:rPr>
              <a:t/>
            </a:r>
            <a:br>
              <a:rPr lang="en-ZA" sz="3100" b="1" dirty="0">
                <a:solidFill>
                  <a:schemeClr val="bg1"/>
                </a:solidFill>
                <a:latin typeface="Arial" panose="020B0604020202020204" pitchFamily="34" charset="0"/>
                <a:cs typeface="Arial" panose="020B0604020202020204" pitchFamily="34" charset="0"/>
              </a:rPr>
            </a:br>
            <a:endParaRPr lang="en-ZA" sz="3100" b="1" dirty="0">
              <a:solidFill>
                <a:schemeClr val="bg1"/>
              </a:solidFill>
              <a:latin typeface="Arial" panose="020B0604020202020204" pitchFamily="34" charset="0"/>
              <a:cs typeface="Arial" panose="020B0604020202020204" pitchFamily="34" charset="0"/>
            </a:endParaRPr>
          </a:p>
        </p:txBody>
      </p:sp>
      <p:graphicFrame>
        <p:nvGraphicFramePr>
          <p:cNvPr id="8" name="Table 7"/>
          <p:cNvGraphicFramePr>
            <a:graphicFrameLocks noGrp="1"/>
          </p:cNvGraphicFramePr>
          <p:nvPr/>
        </p:nvGraphicFramePr>
        <p:xfrm>
          <a:off x="370114" y="1039091"/>
          <a:ext cx="8358250" cy="4461163"/>
        </p:xfrm>
        <a:graphic>
          <a:graphicData uri="http://schemas.openxmlformats.org/drawingml/2006/table">
            <a:tbl>
              <a:tblPr>
                <a:tableStyleId>{5C22544A-7EE6-4342-B048-85BDC9FD1C3A}</a:tableStyleId>
              </a:tblPr>
              <a:tblGrid>
                <a:gridCol w="8358250">
                  <a:extLst>
                    <a:ext uri="{9D8B030D-6E8A-4147-A177-3AD203B41FA5}">
                      <a16:colId xmlns:a16="http://schemas.microsoft.com/office/drawing/2014/main" xmlns="" val="1790829627"/>
                    </a:ext>
                  </a:extLst>
                </a:gridCol>
              </a:tblGrid>
              <a:tr h="4461163">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lang="en-ZA" sz="2400" dirty="0">
                        <a:effectLst/>
                        <a:latin typeface="Arial" panose="020B0604020202020204" pitchFamily="34" charset="0"/>
                        <a:cs typeface="Arial" panose="020B0604020202020204" pitchFamily="34" charset="0"/>
                      </a:endParaRPr>
                    </a:p>
                  </a:txBody>
                  <a:tcPr marL="114300" marR="114300" marT="0" marB="0">
                    <a:noFill/>
                  </a:tcPr>
                </a:tc>
                <a:extLst>
                  <a:ext uri="{0D108BD9-81ED-4DB2-BD59-A6C34878D82A}">
                    <a16:rowId xmlns:a16="http://schemas.microsoft.com/office/drawing/2014/main" xmlns="" val="3310153078"/>
                  </a:ext>
                </a:extLst>
              </a:tr>
            </a:tbl>
          </a:graphicData>
        </a:graphic>
      </p:graphicFrame>
      <p:graphicFrame>
        <p:nvGraphicFramePr>
          <p:cNvPr id="10" name="Chart 9">
            <a:extLst>
              <a:ext uri="{FF2B5EF4-FFF2-40B4-BE49-F238E27FC236}">
                <a16:creationId xmlns:a16="http://schemas.microsoft.com/office/drawing/2014/main" xmlns="" id="{052B5658-765F-7744-B66E-E4CFD5F96C7D}"/>
              </a:ext>
            </a:extLst>
          </p:cNvPr>
          <p:cNvGraphicFramePr>
            <a:graphicFrameLocks/>
          </p:cNvGraphicFramePr>
          <p:nvPr/>
        </p:nvGraphicFramePr>
        <p:xfrm>
          <a:off x="0" y="989711"/>
          <a:ext cx="9102560" cy="488105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xmlns="" id="{3D38F853-6DCB-0147-B6D1-972F5E5F9F1B}"/>
              </a:ext>
            </a:extLst>
          </p:cNvPr>
          <p:cNvGraphicFramePr>
            <a:graphicFrameLocks/>
          </p:cNvGraphicFramePr>
          <p:nvPr/>
        </p:nvGraphicFramePr>
        <p:xfrm>
          <a:off x="0" y="958007"/>
          <a:ext cx="9102560" cy="427802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13251157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70114" y="5870763"/>
            <a:ext cx="4572000" cy="276999"/>
          </a:xfrm>
          <a:prstGeom prst="rect">
            <a:avLst/>
          </a:prstGeom>
        </p:spPr>
        <p:txBody>
          <a:bodyPr>
            <a:spAutoFit/>
          </a:bodyPr>
          <a:lstStyle/>
          <a:p>
            <a:r>
              <a:rPr lang="en-US" sz="1200" dirty="0">
                <a:solidFill>
                  <a:prstClr val="black">
                    <a:tint val="75000"/>
                  </a:prstClr>
                </a:solidFill>
              </a:rPr>
              <a:t>Leading Free State Province towards Service Excellence</a:t>
            </a:r>
          </a:p>
        </p:txBody>
      </p:sp>
      <p:sp>
        <p:nvSpPr>
          <p:cNvPr id="3" name="Rectangle 1"/>
          <p:cNvSpPr>
            <a:spLocks noChangeArrowheads="1"/>
          </p:cNvSpPr>
          <p:nvPr/>
        </p:nvSpPr>
        <p:spPr bwMode="auto">
          <a:xfrm>
            <a:off x="1863725" y="3284538"/>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5" name="Title 4"/>
          <p:cNvSpPr>
            <a:spLocks noGrp="1"/>
          </p:cNvSpPr>
          <p:nvPr>
            <p:ph type="ctrTitle"/>
          </p:nvPr>
        </p:nvSpPr>
        <p:spPr>
          <a:xfrm>
            <a:off x="0" y="-90391"/>
            <a:ext cx="9102560" cy="980976"/>
          </a:xfrm>
          <a:solidFill>
            <a:srgbClr val="CC9B00"/>
          </a:solidFill>
        </p:spPr>
        <p:txBody>
          <a:bodyPr>
            <a:normAutofit fontScale="90000"/>
          </a:bodyPr>
          <a:lstStyle/>
          <a:p>
            <a:r>
              <a:rPr lang="en-GB" sz="3600" b="1" dirty="0">
                <a:solidFill>
                  <a:schemeClr val="bg1"/>
                </a:solidFill>
                <a:latin typeface="Arial" panose="020B0604020202020204" pitchFamily="34" charset="0"/>
                <a:cs typeface="Arial" panose="020B0604020202020204" pitchFamily="34" charset="0"/>
              </a:rPr>
              <a:t/>
            </a:r>
            <a:br>
              <a:rPr lang="en-GB" sz="3600" b="1" dirty="0">
                <a:solidFill>
                  <a:schemeClr val="bg1"/>
                </a:solidFill>
                <a:latin typeface="Arial" panose="020B0604020202020204" pitchFamily="34" charset="0"/>
                <a:cs typeface="Arial" panose="020B0604020202020204" pitchFamily="34" charset="0"/>
              </a:rPr>
            </a:br>
            <a:r>
              <a:rPr lang="en-GB" sz="3600" b="1" dirty="0">
                <a:solidFill>
                  <a:schemeClr val="bg1"/>
                </a:solidFill>
                <a:latin typeface="Arial" panose="020B0604020202020204" pitchFamily="34" charset="0"/>
                <a:cs typeface="Arial" panose="020B0604020202020204" pitchFamily="34" charset="0"/>
              </a:rPr>
              <a:t>Covid-19 Expenditure &amp; Benefits</a:t>
            </a:r>
            <a:r>
              <a:rPr lang="en-ZA" sz="3100" b="1" dirty="0">
                <a:solidFill>
                  <a:schemeClr val="bg1"/>
                </a:solidFill>
                <a:latin typeface="Arial" panose="020B0604020202020204" pitchFamily="34" charset="0"/>
                <a:cs typeface="Arial" panose="020B0604020202020204" pitchFamily="34" charset="0"/>
              </a:rPr>
              <a:t/>
            </a:r>
            <a:br>
              <a:rPr lang="en-ZA" sz="3100" b="1" dirty="0">
                <a:solidFill>
                  <a:schemeClr val="bg1"/>
                </a:solidFill>
                <a:latin typeface="Arial" panose="020B0604020202020204" pitchFamily="34" charset="0"/>
                <a:cs typeface="Arial" panose="020B0604020202020204" pitchFamily="34" charset="0"/>
              </a:rPr>
            </a:br>
            <a:endParaRPr lang="en-ZA" sz="3100" b="1" dirty="0">
              <a:solidFill>
                <a:schemeClr val="bg1"/>
              </a:solidFill>
              <a:latin typeface="Arial" panose="020B0604020202020204" pitchFamily="34" charset="0"/>
              <a:cs typeface="Arial" panose="020B0604020202020204" pitchFamily="34" charset="0"/>
            </a:endParaRPr>
          </a:p>
        </p:txBody>
      </p:sp>
      <p:sp>
        <p:nvSpPr>
          <p:cNvPr id="10" name="Rounded Rectangle 9">
            <a:extLst>
              <a:ext uri="{FF2B5EF4-FFF2-40B4-BE49-F238E27FC236}">
                <a16:creationId xmlns:a16="http://schemas.microsoft.com/office/drawing/2014/main" xmlns="" id="{1FE3C39E-4F50-054A-9E29-0540BF1EC1A4}"/>
              </a:ext>
            </a:extLst>
          </p:cNvPr>
          <p:cNvSpPr/>
          <p:nvPr/>
        </p:nvSpPr>
        <p:spPr>
          <a:xfrm>
            <a:off x="29998" y="895701"/>
            <a:ext cx="9072562" cy="49750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400" b="1" dirty="0">
                <a:solidFill>
                  <a:prstClr val="white"/>
                </a:solidFill>
                <a:latin typeface="Arial" panose="020B0604020202020204" pitchFamily="34" charset="0"/>
                <a:cs typeface="Arial" panose="020B0604020202020204" pitchFamily="34" charset="0"/>
              </a:rPr>
              <a:t>Provincial  Treasury procured on behalf of all departments,  including Education, Health and Social Development, however departments also  procured on their own. </a:t>
            </a:r>
          </a:p>
          <a:p>
            <a:pPr marL="285750" indent="-285750">
              <a:buFont typeface="Arial" panose="020B0604020202020204" pitchFamily="34" charset="0"/>
              <a:buChar char="•"/>
            </a:pPr>
            <a:r>
              <a:rPr lang="en-US" sz="2400" b="1" dirty="0">
                <a:solidFill>
                  <a:prstClr val="white"/>
                </a:solidFill>
                <a:latin typeface="Arial" panose="020B0604020202020204" pitchFamily="34" charset="0"/>
                <a:cs typeface="Arial" panose="020B0604020202020204" pitchFamily="34" charset="0"/>
              </a:rPr>
              <a:t>Repurposing of Grants will also cushion the province against COVID-19 impact (To date R286 million for Health has been repurposed).</a:t>
            </a:r>
          </a:p>
          <a:p>
            <a:pPr marL="285750" indent="-285750">
              <a:buFont typeface="Arial" panose="020B0604020202020204" pitchFamily="34" charset="0"/>
              <a:buChar char="•"/>
            </a:pPr>
            <a:r>
              <a:rPr lang="en-US" sz="2400" b="1" dirty="0">
                <a:solidFill>
                  <a:prstClr val="white"/>
                </a:solidFill>
                <a:latin typeface="Arial" panose="020B0604020202020204" pitchFamily="34" charset="0"/>
                <a:cs typeface="Arial" panose="020B0604020202020204" pitchFamily="34" charset="0"/>
              </a:rPr>
              <a:t>R19 million of Social  Development  under social relief includes R4 million for 92 Social workers appointed to assist with COVID-19   </a:t>
            </a:r>
          </a:p>
          <a:p>
            <a:pPr marL="285750" indent="-285750">
              <a:buFont typeface="Arial" panose="020B0604020202020204" pitchFamily="34" charset="0"/>
              <a:buChar char="•"/>
            </a:pPr>
            <a:r>
              <a:rPr lang="en-US" sz="2400" b="1" dirty="0" err="1">
                <a:solidFill>
                  <a:prstClr val="white"/>
                </a:solidFill>
                <a:latin typeface="Arial" panose="020B0604020202020204" pitchFamily="34" charset="0"/>
                <a:cs typeface="Arial" panose="020B0604020202020204" pitchFamily="34" charset="0"/>
              </a:rPr>
              <a:t>R11</a:t>
            </a:r>
            <a:r>
              <a:rPr lang="en-US" sz="2400" b="1" dirty="0">
                <a:solidFill>
                  <a:prstClr val="white"/>
                </a:solidFill>
                <a:latin typeface="Arial" panose="020B0604020202020204" pitchFamily="34" charset="0"/>
                <a:cs typeface="Arial" panose="020B0604020202020204" pitchFamily="34" charset="0"/>
              </a:rPr>
              <a:t> million for SACR relates to artists and sporting codes (</a:t>
            </a:r>
            <a:r>
              <a:rPr lang="en-US" sz="2400" b="1" dirty="0" err="1">
                <a:solidFill>
                  <a:prstClr val="white"/>
                </a:solidFill>
                <a:latin typeface="Arial" panose="020B0604020202020204" pitchFamily="34" charset="0"/>
                <a:cs typeface="Arial" panose="020B0604020202020204" pitchFamily="34" charset="0"/>
              </a:rPr>
              <a:t>R6</a:t>
            </a:r>
            <a:r>
              <a:rPr lang="en-US" sz="2400" b="1" dirty="0">
                <a:solidFill>
                  <a:prstClr val="white"/>
                </a:solidFill>
                <a:latin typeface="Arial" panose="020B0604020202020204" pitchFamily="34" charset="0"/>
                <a:cs typeface="Arial" panose="020B0604020202020204" pitchFamily="34" charset="0"/>
              </a:rPr>
              <a:t> million and </a:t>
            </a:r>
            <a:r>
              <a:rPr lang="en-US" sz="2400" b="1" dirty="0" err="1">
                <a:solidFill>
                  <a:prstClr val="white"/>
                </a:solidFill>
                <a:latin typeface="Arial" panose="020B0604020202020204" pitchFamily="34" charset="0"/>
                <a:cs typeface="Arial" panose="020B0604020202020204" pitchFamily="34" charset="0"/>
              </a:rPr>
              <a:t>R5</a:t>
            </a:r>
            <a:r>
              <a:rPr lang="en-US" sz="2400" b="1" dirty="0">
                <a:solidFill>
                  <a:prstClr val="white"/>
                </a:solidFill>
                <a:latin typeface="Arial" panose="020B0604020202020204" pitchFamily="34" charset="0"/>
                <a:cs typeface="Arial" panose="020B0604020202020204" pitchFamily="34" charset="0"/>
              </a:rPr>
              <a:t> million respectively)</a:t>
            </a:r>
          </a:p>
        </p:txBody>
      </p:sp>
    </p:spTree>
    <p:extLst>
      <p:ext uri="{BB962C8B-B14F-4D97-AF65-F5344CB8AC3E}">
        <p14:creationId xmlns:p14="http://schemas.microsoft.com/office/powerpoint/2010/main" xmlns="" val="4192306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270172" y="5236029"/>
            <a:ext cx="2832388" cy="986092"/>
          </a:xfrm>
          <a:prstGeom prst="rect">
            <a:avLst/>
          </a:prstGeom>
          <a:solidFill>
            <a:schemeClr val="bg1"/>
          </a:solidFill>
        </p:spPr>
      </p:pic>
      <p:sp>
        <p:nvSpPr>
          <p:cNvPr id="7" name="Rectangle 6"/>
          <p:cNvSpPr/>
          <p:nvPr/>
        </p:nvSpPr>
        <p:spPr>
          <a:xfrm>
            <a:off x="370114" y="5870763"/>
            <a:ext cx="4572000" cy="276999"/>
          </a:xfrm>
          <a:prstGeom prst="rect">
            <a:avLst/>
          </a:prstGeom>
        </p:spPr>
        <p:txBody>
          <a:bodyPr>
            <a:spAutoFit/>
          </a:bodyPr>
          <a:lstStyle/>
          <a:p>
            <a:r>
              <a:rPr lang="en-US" sz="1200" dirty="0">
                <a:solidFill>
                  <a:prstClr val="black">
                    <a:tint val="75000"/>
                  </a:prstClr>
                </a:solidFill>
              </a:rPr>
              <a:t>Leading Free State Province towards Service Excellence</a:t>
            </a:r>
          </a:p>
        </p:txBody>
      </p:sp>
      <p:sp>
        <p:nvSpPr>
          <p:cNvPr id="2" name="Title 1"/>
          <p:cNvSpPr>
            <a:spLocks noGrp="1"/>
          </p:cNvSpPr>
          <p:nvPr>
            <p:ph type="ctrTitle"/>
          </p:nvPr>
        </p:nvSpPr>
        <p:spPr>
          <a:xfrm>
            <a:off x="712921" y="2696705"/>
            <a:ext cx="7650597" cy="867904"/>
          </a:xfrm>
        </p:spPr>
        <p:txBody>
          <a:bodyPr>
            <a:noAutofit/>
          </a:bodyPr>
          <a:lstStyle/>
          <a:p>
            <a:pPr indent="17463" algn="just"/>
            <a:r>
              <a:rPr lang="en-GB" sz="2800" b="1" dirty="0">
                <a:latin typeface="Arial" panose="020B0604020202020204" pitchFamily="34" charset="0"/>
                <a:cs typeface="Arial" panose="020B0604020202020204" pitchFamily="34" charset="0"/>
              </a:rPr>
              <a:t>Cabinet resolved that every province should establish the Coronavirus Command structures at Provincial and District Level. The following provincial functional structures have been established</a:t>
            </a:r>
            <a:endParaRPr lang="en-ZA" sz="2800" b="1" dirty="0">
              <a:latin typeface="Arial" panose="020B0604020202020204" pitchFamily="34" charset="0"/>
              <a:cs typeface="Arial" panose="020B0604020202020204" pitchFamily="34" charset="0"/>
            </a:endParaRPr>
          </a:p>
        </p:txBody>
      </p:sp>
      <p:sp>
        <p:nvSpPr>
          <p:cNvPr id="5" name="TextBox 4"/>
          <p:cNvSpPr txBox="1"/>
          <p:nvPr/>
        </p:nvSpPr>
        <p:spPr>
          <a:xfrm>
            <a:off x="0" y="128941"/>
            <a:ext cx="9102560" cy="523220"/>
          </a:xfrm>
          <a:prstGeom prst="rect">
            <a:avLst/>
          </a:prstGeom>
          <a:noFill/>
        </p:spPr>
        <p:txBody>
          <a:bodyPr wrap="square" rtlCol="0">
            <a:spAutoFit/>
          </a:bodyPr>
          <a:lstStyle/>
          <a:p>
            <a:pPr algn="ctr"/>
            <a:r>
              <a:rPr lang="en-GB" sz="2800" b="1" dirty="0">
                <a:solidFill>
                  <a:schemeClr val="bg1"/>
                </a:solidFill>
                <a:latin typeface="Arial" panose="020B0604020202020204" pitchFamily="34" charset="0"/>
                <a:cs typeface="Arial" panose="020B0604020202020204" pitchFamily="34" charset="0"/>
              </a:rPr>
              <a:t>Established Coordinated Structures</a:t>
            </a:r>
            <a:endParaRPr lang="en-ZA"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8802303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270172" y="5370258"/>
            <a:ext cx="2832388" cy="986092"/>
          </a:xfrm>
          <a:prstGeom prst="rect">
            <a:avLst/>
          </a:prstGeom>
          <a:solidFill>
            <a:schemeClr val="bg1"/>
          </a:solidFill>
        </p:spPr>
      </p:pic>
      <p:sp>
        <p:nvSpPr>
          <p:cNvPr id="7" name="Rectangle 6"/>
          <p:cNvSpPr/>
          <p:nvPr/>
        </p:nvSpPr>
        <p:spPr>
          <a:xfrm>
            <a:off x="370114" y="5870763"/>
            <a:ext cx="4572000" cy="276999"/>
          </a:xfrm>
          <a:prstGeom prst="rect">
            <a:avLst/>
          </a:prstGeom>
        </p:spPr>
        <p:txBody>
          <a:bodyPr>
            <a:spAutoFit/>
          </a:bodyPr>
          <a:lstStyle/>
          <a:p>
            <a:r>
              <a:rPr lang="en-US" sz="1200" dirty="0">
                <a:solidFill>
                  <a:prstClr val="black">
                    <a:tint val="75000"/>
                  </a:prstClr>
                </a:solidFill>
              </a:rPr>
              <a:t>Leading Free State Province towards Service Excellence</a:t>
            </a:r>
          </a:p>
        </p:txBody>
      </p:sp>
      <p:sp>
        <p:nvSpPr>
          <p:cNvPr id="5" name="TextBox 4"/>
          <p:cNvSpPr txBox="1"/>
          <p:nvPr/>
        </p:nvSpPr>
        <p:spPr>
          <a:xfrm>
            <a:off x="1030778" y="266007"/>
            <a:ext cx="6945284" cy="523220"/>
          </a:xfrm>
          <a:prstGeom prst="rect">
            <a:avLst/>
          </a:prstGeom>
          <a:noFill/>
        </p:spPr>
        <p:txBody>
          <a:bodyPr wrap="square" rtlCol="0">
            <a:spAutoFit/>
          </a:bodyPr>
          <a:lstStyle/>
          <a:p>
            <a:pPr algn="ctr"/>
            <a:r>
              <a:rPr lang="en-GB" sz="2800" b="1" dirty="0">
                <a:solidFill>
                  <a:schemeClr val="bg1"/>
                </a:solidFill>
                <a:latin typeface="Arial" panose="020B0604020202020204" pitchFamily="34" charset="0"/>
                <a:cs typeface="Arial" panose="020B0604020202020204" pitchFamily="34" charset="0"/>
              </a:rPr>
              <a:t>Coordinated Structures Established</a:t>
            </a:r>
            <a:endParaRPr lang="en-ZA" sz="2800" b="1" dirty="0">
              <a:solidFill>
                <a:schemeClr val="bg1"/>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xmlns="" id="{F7BEA177-8B87-5645-8447-FB66472A5152}"/>
              </a:ext>
            </a:extLst>
          </p:cNvPr>
          <p:cNvSpPr>
            <a:spLocks noGrp="1"/>
          </p:cNvSpPr>
          <p:nvPr>
            <p:ph type="ctrTitle"/>
          </p:nvPr>
        </p:nvSpPr>
        <p:spPr>
          <a:xfrm>
            <a:off x="0" y="2"/>
            <a:ext cx="9102560" cy="915568"/>
          </a:xfrm>
          <a:solidFill>
            <a:srgbClr val="CC9B00"/>
          </a:solidFill>
        </p:spPr>
        <p:txBody>
          <a:bodyPr>
            <a:normAutofit/>
          </a:bodyPr>
          <a:lstStyle/>
          <a:p>
            <a:r>
              <a:rPr lang="en-US" sz="3600" b="1" dirty="0">
                <a:solidFill>
                  <a:schemeClr val="bg1"/>
                </a:solidFill>
                <a:latin typeface="Arial" panose="020B0604020202020204" pitchFamily="34" charset="0"/>
                <a:cs typeface="Arial" panose="020B0604020202020204" pitchFamily="34" charset="0"/>
              </a:rPr>
              <a:t>Fourth Strategic Thrust</a:t>
            </a:r>
          </a:p>
        </p:txBody>
      </p:sp>
      <p:sp>
        <p:nvSpPr>
          <p:cNvPr id="6" name="TextBox 5">
            <a:extLst>
              <a:ext uri="{FF2B5EF4-FFF2-40B4-BE49-F238E27FC236}">
                <a16:creationId xmlns:a16="http://schemas.microsoft.com/office/drawing/2014/main" xmlns="" id="{2CCBF5AD-2BE1-1A4E-93E3-D33970FD8774}"/>
              </a:ext>
            </a:extLst>
          </p:cNvPr>
          <p:cNvSpPr txBox="1"/>
          <p:nvPr/>
        </p:nvSpPr>
        <p:spPr>
          <a:xfrm>
            <a:off x="20720" y="915569"/>
            <a:ext cx="9102560" cy="4955203"/>
          </a:xfrm>
          <a:prstGeom prst="rect">
            <a:avLst/>
          </a:prstGeom>
          <a:solidFill>
            <a:schemeClr val="accent6">
              <a:lumMod val="40000"/>
              <a:lumOff val="60000"/>
            </a:schemeClr>
          </a:solidFill>
        </p:spPr>
        <p:txBody>
          <a:bodyPr wrap="square" rtlCol="0" anchor="t">
            <a:spAutoFit/>
          </a:bodyPr>
          <a:lstStyle/>
          <a:p>
            <a:pPr algn="ctr">
              <a:spcBef>
                <a:spcPct val="0"/>
              </a:spcBef>
              <a:buClr>
                <a:srgbClr val="FFFFFF"/>
              </a:buClr>
              <a:buSzPts val="1800"/>
            </a:pPr>
            <a:endParaRPr lang="en-US" altLang="en-US" sz="2800" b="1" dirty="0"/>
          </a:p>
          <a:p>
            <a:pPr algn="ctr">
              <a:spcBef>
                <a:spcPct val="0"/>
              </a:spcBef>
              <a:buClr>
                <a:srgbClr val="FFFFFF"/>
              </a:buClr>
              <a:buSzPts val="1800"/>
            </a:pPr>
            <a:endParaRPr lang="en-US" altLang="en-US" sz="2800" b="1" dirty="0"/>
          </a:p>
          <a:p>
            <a:pPr algn="ctr">
              <a:spcBef>
                <a:spcPct val="0"/>
              </a:spcBef>
              <a:buClr>
                <a:srgbClr val="FFFFFF"/>
              </a:buClr>
              <a:buSzPts val="1800"/>
            </a:pPr>
            <a:endParaRPr lang="en-US" altLang="en-US" sz="2800" b="1" dirty="0"/>
          </a:p>
          <a:p>
            <a:pPr algn="ctr">
              <a:spcBef>
                <a:spcPct val="0"/>
              </a:spcBef>
              <a:buClr>
                <a:srgbClr val="FFFFFF"/>
              </a:buClr>
              <a:buSzPts val="1800"/>
            </a:pPr>
            <a:endParaRPr lang="en-US" altLang="en-US" sz="2800" b="1" dirty="0"/>
          </a:p>
          <a:p>
            <a:pPr algn="ctr">
              <a:spcBef>
                <a:spcPct val="0"/>
              </a:spcBef>
              <a:buClr>
                <a:srgbClr val="FFFFFF"/>
              </a:buClr>
              <a:buSzPts val="1800"/>
            </a:pPr>
            <a:r>
              <a:rPr lang="en-US" altLang="en-US" sz="3200" b="1" dirty="0">
                <a:latin typeface="Arial Black" panose="020B0604020202020204" pitchFamily="34" charset="0"/>
                <a:cs typeface="Arial Black" panose="020B0604020202020204" pitchFamily="34" charset="0"/>
              </a:rPr>
              <a:t>Governance </a:t>
            </a:r>
          </a:p>
          <a:p>
            <a:pPr algn="ctr">
              <a:spcBef>
                <a:spcPct val="0"/>
              </a:spcBef>
              <a:buClr>
                <a:srgbClr val="FFFFFF"/>
              </a:buClr>
              <a:buSzPts val="1800"/>
            </a:pPr>
            <a:r>
              <a:rPr lang="en-US" altLang="en-US" sz="3200" b="1" dirty="0">
                <a:latin typeface="Arial Black" panose="020B0604020202020204" pitchFamily="34" charset="0"/>
                <a:cs typeface="Arial Black" panose="020B0604020202020204" pitchFamily="34" charset="0"/>
              </a:rPr>
              <a:t>Recovery Plan</a:t>
            </a:r>
          </a:p>
          <a:p>
            <a:pPr algn="ctr">
              <a:spcBef>
                <a:spcPct val="0"/>
              </a:spcBef>
              <a:buClr>
                <a:srgbClr val="FFFFFF"/>
              </a:buClr>
              <a:buSzPts val="1800"/>
            </a:pPr>
            <a:endParaRPr lang="en-US" altLang="en-US" sz="2800" b="1" dirty="0"/>
          </a:p>
          <a:p>
            <a:pPr algn="ctr">
              <a:spcBef>
                <a:spcPct val="0"/>
              </a:spcBef>
              <a:buClr>
                <a:srgbClr val="FFFFFF"/>
              </a:buClr>
              <a:buSzPts val="1800"/>
            </a:pPr>
            <a:endParaRPr lang="en-US" altLang="en-US" sz="2800" b="1" dirty="0"/>
          </a:p>
          <a:p>
            <a:pPr algn="ctr">
              <a:spcBef>
                <a:spcPct val="0"/>
              </a:spcBef>
              <a:buClr>
                <a:srgbClr val="FFFFFF"/>
              </a:buClr>
              <a:buSzPts val="1800"/>
            </a:pPr>
            <a:endParaRPr lang="en-US" altLang="en-US" sz="2800" b="1" dirty="0"/>
          </a:p>
          <a:p>
            <a:pPr algn="ctr">
              <a:spcBef>
                <a:spcPct val="0"/>
              </a:spcBef>
              <a:buClr>
                <a:srgbClr val="FFFFFF"/>
              </a:buClr>
              <a:buSzPts val="1800"/>
            </a:pPr>
            <a:endParaRPr lang="en-US" altLang="en-US" sz="2800" b="1" dirty="0"/>
          </a:p>
          <a:p>
            <a:pPr algn="ctr">
              <a:spcBef>
                <a:spcPct val="0"/>
              </a:spcBef>
              <a:buClr>
                <a:srgbClr val="FFFFFF"/>
              </a:buClr>
              <a:buSzPts val="1800"/>
            </a:pPr>
            <a:endParaRPr lang="en-US" altLang="en-US" sz="2800" b="1" dirty="0"/>
          </a:p>
        </p:txBody>
      </p:sp>
    </p:spTree>
    <p:extLst>
      <p:ext uri="{BB962C8B-B14F-4D97-AF65-F5344CB8AC3E}">
        <p14:creationId xmlns:p14="http://schemas.microsoft.com/office/powerpoint/2010/main" xmlns="" val="37770932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70114" y="5870763"/>
            <a:ext cx="4572000" cy="276999"/>
          </a:xfrm>
          <a:prstGeom prst="rect">
            <a:avLst/>
          </a:prstGeom>
        </p:spPr>
        <p:txBody>
          <a:bodyPr>
            <a:spAutoFit/>
          </a:bodyPr>
          <a:lstStyle/>
          <a:p>
            <a:r>
              <a:rPr lang="en-US" sz="1200" dirty="0">
                <a:solidFill>
                  <a:prstClr val="black">
                    <a:tint val="75000"/>
                  </a:prstClr>
                </a:solidFill>
              </a:rPr>
              <a:t>Leading Free State Province towards Service Excellence</a:t>
            </a:r>
          </a:p>
        </p:txBody>
      </p:sp>
      <p:sp>
        <p:nvSpPr>
          <p:cNvPr id="3" name="Rectangle 1"/>
          <p:cNvSpPr>
            <a:spLocks noChangeArrowheads="1"/>
          </p:cNvSpPr>
          <p:nvPr/>
        </p:nvSpPr>
        <p:spPr bwMode="auto">
          <a:xfrm>
            <a:off x="1863725" y="3284538"/>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5" name="Title 4"/>
          <p:cNvSpPr>
            <a:spLocks noGrp="1"/>
          </p:cNvSpPr>
          <p:nvPr>
            <p:ph type="ctrTitle"/>
          </p:nvPr>
        </p:nvSpPr>
        <p:spPr>
          <a:xfrm>
            <a:off x="1" y="0"/>
            <a:ext cx="9102560" cy="872836"/>
          </a:xfrm>
          <a:solidFill>
            <a:srgbClr val="CC9B00"/>
          </a:solidFill>
        </p:spPr>
        <p:txBody>
          <a:bodyPr>
            <a:normAutofit fontScale="90000"/>
          </a:bodyPr>
          <a:lstStyle/>
          <a:p>
            <a:r>
              <a:rPr lang="en-GB" sz="3600" b="1" dirty="0">
                <a:solidFill>
                  <a:schemeClr val="bg1"/>
                </a:solidFill>
                <a:latin typeface="Arial" panose="020B0604020202020204" pitchFamily="34" charset="0"/>
                <a:cs typeface="Arial" panose="020B0604020202020204" pitchFamily="34" charset="0"/>
              </a:rPr>
              <a:t/>
            </a:r>
            <a:br>
              <a:rPr lang="en-GB" sz="3600" b="1" dirty="0">
                <a:solidFill>
                  <a:schemeClr val="bg1"/>
                </a:solidFill>
                <a:latin typeface="Arial" panose="020B0604020202020204" pitchFamily="34" charset="0"/>
                <a:cs typeface="Arial" panose="020B0604020202020204" pitchFamily="34" charset="0"/>
              </a:rPr>
            </a:br>
            <a:r>
              <a:rPr lang="en-GB" sz="3600" b="1" dirty="0">
                <a:solidFill>
                  <a:schemeClr val="bg1"/>
                </a:solidFill>
                <a:latin typeface="Arial" panose="020B0604020202020204" pitchFamily="34" charset="0"/>
                <a:cs typeface="Arial" panose="020B0604020202020204" pitchFamily="34" charset="0"/>
              </a:rPr>
              <a:t>Return To School Initiatives</a:t>
            </a:r>
            <a:r>
              <a:rPr lang="en-ZA" sz="3100" dirty="0">
                <a:solidFill>
                  <a:schemeClr val="bg1"/>
                </a:solidFill>
              </a:rPr>
              <a:t/>
            </a:r>
            <a:br>
              <a:rPr lang="en-ZA" sz="3100" dirty="0">
                <a:solidFill>
                  <a:schemeClr val="bg1"/>
                </a:solidFill>
              </a:rPr>
            </a:br>
            <a:endParaRPr lang="en-ZA" sz="3100" dirty="0">
              <a:solidFill>
                <a:schemeClr val="bg1"/>
              </a:solidFill>
            </a:endParaRPr>
          </a:p>
        </p:txBody>
      </p:sp>
      <p:sp>
        <p:nvSpPr>
          <p:cNvPr id="8" name="Content Placeholder 2">
            <a:extLst>
              <a:ext uri="{FF2B5EF4-FFF2-40B4-BE49-F238E27FC236}">
                <a16:creationId xmlns:a16="http://schemas.microsoft.com/office/drawing/2014/main" xmlns="" id="{DAD06210-295E-B24B-8EB0-EB23F7C889B5}"/>
              </a:ext>
            </a:extLst>
          </p:cNvPr>
          <p:cNvSpPr txBox="1">
            <a:spLocks/>
          </p:cNvSpPr>
          <p:nvPr/>
        </p:nvSpPr>
        <p:spPr>
          <a:xfrm>
            <a:off x="41439" y="872836"/>
            <a:ext cx="9102561" cy="5779697"/>
          </a:xfrm>
          <a:prstGeom prst="rect">
            <a:avLst/>
          </a:prstGeom>
          <a:solidFill>
            <a:srgbClr val="DFDFD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ormAutofit fontScale="92500"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711200" indent="-711200" algn="l">
              <a:buFont typeface="Arial" panose="020B0604020202020204" pitchFamily="34" charset="0"/>
              <a:buChar char="•"/>
            </a:pPr>
            <a:r>
              <a:rPr lang="en-ZA" sz="2400" dirty="0">
                <a:solidFill>
                  <a:schemeClr val="tx1"/>
                </a:solidFill>
              </a:rPr>
              <a:t>On the </a:t>
            </a:r>
            <a:r>
              <a:rPr lang="en-ZA" sz="2400" b="1" dirty="0">
                <a:solidFill>
                  <a:schemeClr val="tx1"/>
                </a:solidFill>
              </a:rPr>
              <a:t>23</a:t>
            </a:r>
            <a:r>
              <a:rPr lang="en-ZA" sz="2400" b="1" baseline="30000" dirty="0">
                <a:solidFill>
                  <a:schemeClr val="tx1"/>
                </a:solidFill>
              </a:rPr>
              <a:t>rd</a:t>
            </a:r>
            <a:r>
              <a:rPr lang="en-ZA" sz="2400" b="1" dirty="0">
                <a:solidFill>
                  <a:schemeClr val="tx1"/>
                </a:solidFill>
              </a:rPr>
              <a:t> July 2020</a:t>
            </a:r>
            <a:r>
              <a:rPr lang="en-ZA" sz="2400" dirty="0">
                <a:solidFill>
                  <a:schemeClr val="tx1"/>
                </a:solidFill>
              </a:rPr>
              <a:t>, the President announced that all public schools would close for 4 (four) weeks:  </a:t>
            </a:r>
            <a:r>
              <a:rPr lang="en-ZA" sz="2400" b="1" dirty="0">
                <a:solidFill>
                  <a:schemeClr val="tx1"/>
                </a:solidFill>
              </a:rPr>
              <a:t>27</a:t>
            </a:r>
            <a:r>
              <a:rPr lang="en-ZA" sz="2400" b="1" baseline="30000" dirty="0">
                <a:solidFill>
                  <a:schemeClr val="tx1"/>
                </a:solidFill>
              </a:rPr>
              <a:t>th</a:t>
            </a:r>
            <a:r>
              <a:rPr lang="en-ZA" sz="2400" b="1" dirty="0">
                <a:solidFill>
                  <a:schemeClr val="tx1"/>
                </a:solidFill>
              </a:rPr>
              <a:t> July 2020 to 23</a:t>
            </a:r>
            <a:r>
              <a:rPr lang="en-ZA" sz="2400" b="1" baseline="30000" dirty="0">
                <a:solidFill>
                  <a:schemeClr val="tx1"/>
                </a:solidFill>
              </a:rPr>
              <a:t>rd</a:t>
            </a:r>
            <a:r>
              <a:rPr lang="en-ZA" sz="2400" b="1" dirty="0">
                <a:solidFill>
                  <a:schemeClr val="tx1"/>
                </a:solidFill>
              </a:rPr>
              <a:t> August 2020. </a:t>
            </a:r>
            <a:endParaRPr lang="en-ZA" sz="2400" dirty="0">
              <a:solidFill>
                <a:schemeClr val="tx1"/>
              </a:solidFill>
            </a:endParaRPr>
          </a:p>
          <a:p>
            <a:pPr marL="700088" lvl="1" indent="-679450" algn="l">
              <a:buFont typeface="Arial" panose="020B0604020202020204" pitchFamily="34" charset="0"/>
              <a:buChar char="•"/>
            </a:pPr>
            <a:r>
              <a:rPr lang="en-ZA" b="1" dirty="0">
                <a:solidFill>
                  <a:schemeClr val="tx1"/>
                </a:solidFill>
              </a:rPr>
              <a:t>Exceptions</a:t>
            </a:r>
            <a:r>
              <a:rPr lang="en-ZA" sz="2000" b="1" dirty="0">
                <a:solidFill>
                  <a:schemeClr val="tx1"/>
                </a:solidFill>
              </a:rPr>
              <a:t>:  </a:t>
            </a:r>
            <a:r>
              <a:rPr lang="en-ZA" b="1" dirty="0">
                <a:solidFill>
                  <a:schemeClr val="tx1"/>
                </a:solidFill>
              </a:rPr>
              <a:t>Grade 12:  To reopen on 3</a:t>
            </a:r>
            <a:r>
              <a:rPr lang="en-ZA" b="1" baseline="30000" dirty="0">
                <a:solidFill>
                  <a:schemeClr val="tx1"/>
                </a:solidFill>
              </a:rPr>
              <a:t>rd</a:t>
            </a:r>
            <a:r>
              <a:rPr lang="en-ZA" b="1" dirty="0">
                <a:solidFill>
                  <a:schemeClr val="tx1"/>
                </a:solidFill>
              </a:rPr>
              <a:t> August 2020</a:t>
            </a:r>
          </a:p>
          <a:p>
            <a:pPr marL="288925" lvl="3" indent="-503238" algn="l">
              <a:buFont typeface="Arial" panose="020B0604020202020204" pitchFamily="34" charset="0"/>
              <a:buChar char="•"/>
            </a:pPr>
            <a:r>
              <a:rPr lang="en-ZA" sz="2400" b="1" dirty="0">
                <a:solidFill>
                  <a:schemeClr val="tx1"/>
                </a:solidFill>
              </a:rPr>
              <a:t>     Grade  7:  To reopen on 11</a:t>
            </a:r>
            <a:r>
              <a:rPr lang="en-ZA" sz="2400" b="1" baseline="30000" dirty="0">
                <a:solidFill>
                  <a:schemeClr val="tx1"/>
                </a:solidFill>
              </a:rPr>
              <a:t>th</a:t>
            </a:r>
            <a:r>
              <a:rPr lang="en-ZA" sz="2400" b="1" dirty="0">
                <a:solidFill>
                  <a:schemeClr val="tx1"/>
                </a:solidFill>
              </a:rPr>
              <a:t> August 2020</a:t>
            </a:r>
          </a:p>
          <a:p>
            <a:pPr marL="711200" indent="-711200" algn="l">
              <a:buFont typeface="Arial" panose="020B0604020202020204" pitchFamily="34" charset="0"/>
              <a:buChar char="•"/>
            </a:pPr>
            <a:r>
              <a:rPr lang="en-ZA" sz="2400" dirty="0">
                <a:solidFill>
                  <a:schemeClr val="tx1"/>
                </a:solidFill>
              </a:rPr>
              <a:t>To be </a:t>
            </a:r>
            <a:r>
              <a:rPr lang="en-ZA" sz="2400" b="1" dirty="0">
                <a:solidFill>
                  <a:schemeClr val="tx1"/>
                </a:solidFill>
              </a:rPr>
              <a:t>noted:  </a:t>
            </a:r>
            <a:r>
              <a:rPr lang="en-ZA" sz="2400" dirty="0">
                <a:solidFill>
                  <a:schemeClr val="tx1"/>
                </a:solidFill>
              </a:rPr>
              <a:t>The sector</a:t>
            </a:r>
            <a:r>
              <a:rPr lang="en-ZA" sz="2400" b="1" dirty="0">
                <a:solidFill>
                  <a:schemeClr val="tx1"/>
                </a:solidFill>
              </a:rPr>
              <a:t> </a:t>
            </a:r>
            <a:r>
              <a:rPr lang="en-ZA" sz="2400" dirty="0">
                <a:solidFill>
                  <a:schemeClr val="tx1"/>
                </a:solidFill>
              </a:rPr>
              <a:t>successfully managed the Phased-in Approach in June after the Covid-19 forced closure in March 2020</a:t>
            </a:r>
          </a:p>
          <a:p>
            <a:pPr marL="711200" indent="-711200" algn="l">
              <a:buFont typeface="Arial" panose="020B0604020202020204" pitchFamily="34" charset="0"/>
              <a:buChar char="•"/>
            </a:pPr>
            <a:r>
              <a:rPr lang="en-ZA" sz="2400" dirty="0">
                <a:solidFill>
                  <a:schemeClr val="tx1"/>
                </a:solidFill>
              </a:rPr>
              <a:t>The following grades were successfully phased in without major challenges: </a:t>
            </a:r>
          </a:p>
          <a:p>
            <a:pPr marL="1168400" lvl="1" indent="-457200" algn="l">
              <a:buFont typeface="Arial" panose="020B0604020202020204" pitchFamily="34" charset="0"/>
              <a:buChar char="•"/>
            </a:pPr>
            <a:r>
              <a:rPr lang="en-ZA" b="1" dirty="0">
                <a:solidFill>
                  <a:schemeClr val="tx1"/>
                </a:solidFill>
              </a:rPr>
              <a:t>Grades 7 and 12;  and </a:t>
            </a:r>
          </a:p>
          <a:p>
            <a:pPr marL="1168400" lvl="1" indent="-457200" algn="l">
              <a:buFont typeface="Arial" panose="020B0604020202020204" pitchFamily="34" charset="0"/>
              <a:buChar char="•"/>
            </a:pPr>
            <a:r>
              <a:rPr lang="en-ZA" b="1" dirty="0">
                <a:solidFill>
                  <a:schemeClr val="tx1"/>
                </a:solidFill>
              </a:rPr>
              <a:t>Grades 6 and 11</a:t>
            </a:r>
          </a:p>
          <a:p>
            <a:pPr marL="711200" indent="-711200" algn="l">
              <a:buFont typeface="Arial" panose="020B0604020202020204" pitchFamily="34" charset="0"/>
              <a:buChar char="•"/>
            </a:pPr>
            <a:r>
              <a:rPr lang="en-ZA" sz="2400" dirty="0">
                <a:solidFill>
                  <a:schemeClr val="tx1"/>
                </a:solidFill>
              </a:rPr>
              <a:t>The sector is at same stage now: Phase-in approach for:</a:t>
            </a:r>
          </a:p>
          <a:p>
            <a:pPr marL="1074738" lvl="1" indent="-363538" algn="l"/>
            <a:r>
              <a:rPr lang="en-ZA" b="1" dirty="0">
                <a:solidFill>
                  <a:schemeClr val="tx1"/>
                </a:solidFill>
              </a:rPr>
              <a:t>Grade 12:  3 August 2020 </a:t>
            </a:r>
            <a:r>
              <a:rPr lang="en-ZA" dirty="0">
                <a:solidFill>
                  <a:schemeClr val="tx1"/>
                </a:solidFill>
              </a:rPr>
              <a:t>and </a:t>
            </a:r>
          </a:p>
          <a:p>
            <a:pPr marL="1074738" lvl="1" indent="-363538" algn="l"/>
            <a:r>
              <a:rPr lang="en-ZA" b="1" dirty="0">
                <a:solidFill>
                  <a:schemeClr val="tx1"/>
                </a:solidFill>
              </a:rPr>
              <a:t>Grade 7:  11 August 2020</a:t>
            </a:r>
          </a:p>
          <a:p>
            <a:pPr marL="1074738" lvl="1" indent="-363538" algn="l"/>
            <a:r>
              <a:rPr lang="en-ZA" b="1" dirty="0">
                <a:solidFill>
                  <a:schemeClr val="tx1"/>
                </a:solidFill>
              </a:rPr>
              <a:t>The rest of grades will be phased in as explained </a:t>
            </a:r>
            <a:r>
              <a:rPr lang="en-ZA" b="1" dirty="0"/>
              <a:t>herein</a:t>
            </a:r>
          </a:p>
        </p:txBody>
      </p:sp>
    </p:spTree>
    <p:extLst>
      <p:ext uri="{BB962C8B-B14F-4D97-AF65-F5344CB8AC3E}">
        <p14:creationId xmlns:p14="http://schemas.microsoft.com/office/powerpoint/2010/main" xmlns="" val="3653537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70114" y="5870763"/>
            <a:ext cx="4572000" cy="276999"/>
          </a:xfrm>
          <a:prstGeom prst="rect">
            <a:avLst/>
          </a:prstGeom>
        </p:spPr>
        <p:txBody>
          <a:bodyPr>
            <a:spAutoFit/>
          </a:bodyPr>
          <a:lstStyle/>
          <a:p>
            <a:r>
              <a:rPr lang="en-US" sz="1200" dirty="0">
                <a:solidFill>
                  <a:prstClr val="black">
                    <a:tint val="75000"/>
                  </a:prstClr>
                </a:solidFill>
              </a:rPr>
              <a:t>Leading Free State Province towards Service Excellence</a:t>
            </a:r>
          </a:p>
        </p:txBody>
      </p:sp>
      <p:sp>
        <p:nvSpPr>
          <p:cNvPr id="3" name="Rectangle 1"/>
          <p:cNvSpPr>
            <a:spLocks noChangeArrowheads="1"/>
          </p:cNvSpPr>
          <p:nvPr/>
        </p:nvSpPr>
        <p:spPr bwMode="auto">
          <a:xfrm>
            <a:off x="1863725" y="3284538"/>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5" name="Title 4"/>
          <p:cNvSpPr>
            <a:spLocks noGrp="1"/>
          </p:cNvSpPr>
          <p:nvPr>
            <p:ph type="ctrTitle"/>
          </p:nvPr>
        </p:nvSpPr>
        <p:spPr>
          <a:xfrm>
            <a:off x="1" y="0"/>
            <a:ext cx="9102560" cy="872836"/>
          </a:xfrm>
          <a:solidFill>
            <a:srgbClr val="CC9B00"/>
          </a:solidFill>
        </p:spPr>
        <p:txBody>
          <a:bodyPr>
            <a:normAutofit fontScale="90000"/>
          </a:bodyPr>
          <a:lstStyle/>
          <a:p>
            <a:r>
              <a:rPr lang="en-GB" sz="3600" b="1" dirty="0">
                <a:solidFill>
                  <a:schemeClr val="bg1"/>
                </a:solidFill>
                <a:latin typeface="Arial" panose="020B0604020202020204" pitchFamily="34" charset="0"/>
                <a:cs typeface="Arial" panose="020B0604020202020204" pitchFamily="34" charset="0"/>
              </a:rPr>
              <a:t/>
            </a:r>
            <a:br>
              <a:rPr lang="en-GB" sz="3600" b="1" dirty="0">
                <a:solidFill>
                  <a:schemeClr val="bg1"/>
                </a:solidFill>
                <a:latin typeface="Arial" panose="020B0604020202020204" pitchFamily="34" charset="0"/>
                <a:cs typeface="Arial" panose="020B0604020202020204" pitchFamily="34" charset="0"/>
              </a:rPr>
            </a:br>
            <a:r>
              <a:rPr lang="en-GB" sz="3600" b="1" dirty="0">
                <a:solidFill>
                  <a:schemeClr val="bg1"/>
                </a:solidFill>
                <a:latin typeface="Arial" panose="020B0604020202020204" pitchFamily="34" charset="0"/>
                <a:cs typeface="Arial" panose="020B0604020202020204" pitchFamily="34" charset="0"/>
              </a:rPr>
              <a:t>Return To School Initiatives</a:t>
            </a:r>
            <a:r>
              <a:rPr lang="en-ZA" sz="3100" dirty="0">
                <a:solidFill>
                  <a:schemeClr val="bg1"/>
                </a:solidFill>
              </a:rPr>
              <a:t/>
            </a:r>
            <a:br>
              <a:rPr lang="en-ZA" sz="3100" dirty="0">
                <a:solidFill>
                  <a:schemeClr val="bg1"/>
                </a:solidFill>
              </a:rPr>
            </a:br>
            <a:endParaRPr lang="en-ZA" sz="3100" dirty="0">
              <a:solidFill>
                <a:schemeClr val="bg1"/>
              </a:solidFill>
            </a:endParaRPr>
          </a:p>
        </p:txBody>
      </p:sp>
      <p:pic>
        <p:nvPicPr>
          <p:cNvPr id="9" name="table">
            <a:extLst>
              <a:ext uri="{FF2B5EF4-FFF2-40B4-BE49-F238E27FC236}">
                <a16:creationId xmlns:a16="http://schemas.microsoft.com/office/drawing/2014/main" xmlns="" id="{C1C8E62F-AA50-E84A-9C8E-3E3C090663A7}"/>
              </a:ext>
            </a:extLst>
          </p:cNvPr>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440" y="1647220"/>
            <a:ext cx="9102560" cy="3146006"/>
          </a:xfrm>
          <a:prstGeom prst="rect">
            <a:avLst/>
          </a:prstGeom>
          <a:noFill/>
          <a:ln>
            <a:noFill/>
          </a:ln>
        </p:spPr>
      </p:pic>
      <p:sp>
        <p:nvSpPr>
          <p:cNvPr id="2" name="TextBox 1">
            <a:extLst>
              <a:ext uri="{FF2B5EF4-FFF2-40B4-BE49-F238E27FC236}">
                <a16:creationId xmlns:a16="http://schemas.microsoft.com/office/drawing/2014/main" xmlns="" id="{4DBB1A79-9D5F-014F-8A9E-11927A6D6300}"/>
              </a:ext>
            </a:extLst>
          </p:cNvPr>
          <p:cNvSpPr txBox="1"/>
          <p:nvPr/>
        </p:nvSpPr>
        <p:spPr>
          <a:xfrm>
            <a:off x="41439" y="1262859"/>
            <a:ext cx="3067378" cy="369332"/>
          </a:xfrm>
          <a:prstGeom prst="rect">
            <a:avLst/>
          </a:prstGeom>
          <a:noFill/>
        </p:spPr>
        <p:txBody>
          <a:bodyPr wrap="none" rtlCol="0">
            <a:spAutoFit/>
          </a:bodyPr>
          <a:lstStyle/>
          <a:p>
            <a:r>
              <a:rPr lang="en-US" b="1" dirty="0"/>
              <a:t>Total leaners in the Free State</a:t>
            </a:r>
            <a:r>
              <a:rPr lang="en-US" dirty="0"/>
              <a:t> </a:t>
            </a:r>
            <a:endParaRPr lang="en-GB" dirty="0"/>
          </a:p>
        </p:txBody>
      </p:sp>
      <p:sp>
        <p:nvSpPr>
          <p:cNvPr id="6" name="TextBox 5">
            <a:extLst>
              <a:ext uri="{FF2B5EF4-FFF2-40B4-BE49-F238E27FC236}">
                <a16:creationId xmlns:a16="http://schemas.microsoft.com/office/drawing/2014/main" xmlns="" id="{2666B1F3-27B0-D745-ACBA-C43C940FD3F9}"/>
              </a:ext>
            </a:extLst>
          </p:cNvPr>
          <p:cNvSpPr txBox="1"/>
          <p:nvPr/>
        </p:nvSpPr>
        <p:spPr>
          <a:xfrm>
            <a:off x="41439" y="844394"/>
            <a:ext cx="7027245" cy="369332"/>
          </a:xfrm>
          <a:prstGeom prst="rect">
            <a:avLst/>
          </a:prstGeom>
          <a:noFill/>
        </p:spPr>
        <p:txBody>
          <a:bodyPr wrap="none" rtlCol="0">
            <a:spAutoFit/>
          </a:bodyPr>
          <a:lstStyle/>
          <a:p>
            <a:r>
              <a:rPr lang="en-US" b="1" dirty="0"/>
              <a:t>Planning, Preparing and Managing the Phase-In of Learners and Grades</a:t>
            </a:r>
            <a:r>
              <a:rPr lang="en-US" dirty="0"/>
              <a:t> </a:t>
            </a:r>
            <a:endParaRPr lang="en-GB" dirty="0"/>
          </a:p>
        </p:txBody>
      </p:sp>
    </p:spTree>
    <p:extLst>
      <p:ext uri="{BB962C8B-B14F-4D97-AF65-F5344CB8AC3E}">
        <p14:creationId xmlns:p14="http://schemas.microsoft.com/office/powerpoint/2010/main" xmlns="" val="26630550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70114" y="5870763"/>
            <a:ext cx="4572000" cy="276999"/>
          </a:xfrm>
          <a:prstGeom prst="rect">
            <a:avLst/>
          </a:prstGeom>
        </p:spPr>
        <p:txBody>
          <a:bodyPr>
            <a:spAutoFit/>
          </a:bodyPr>
          <a:lstStyle/>
          <a:p>
            <a:r>
              <a:rPr lang="en-US" sz="1200" dirty="0">
                <a:solidFill>
                  <a:prstClr val="black">
                    <a:tint val="75000"/>
                  </a:prstClr>
                </a:solidFill>
              </a:rPr>
              <a:t>Leading Free State Province towards Service Excellence</a:t>
            </a:r>
          </a:p>
        </p:txBody>
      </p:sp>
      <p:sp>
        <p:nvSpPr>
          <p:cNvPr id="3" name="Rectangle 1"/>
          <p:cNvSpPr>
            <a:spLocks noChangeArrowheads="1"/>
          </p:cNvSpPr>
          <p:nvPr/>
        </p:nvSpPr>
        <p:spPr bwMode="auto">
          <a:xfrm>
            <a:off x="1863725" y="3284538"/>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5" name="Title 4"/>
          <p:cNvSpPr>
            <a:spLocks noGrp="1"/>
          </p:cNvSpPr>
          <p:nvPr>
            <p:ph type="ctrTitle"/>
          </p:nvPr>
        </p:nvSpPr>
        <p:spPr>
          <a:xfrm>
            <a:off x="1" y="0"/>
            <a:ext cx="9102560" cy="872836"/>
          </a:xfrm>
          <a:solidFill>
            <a:srgbClr val="CC9B00"/>
          </a:solidFill>
        </p:spPr>
        <p:txBody>
          <a:bodyPr>
            <a:normAutofit fontScale="90000"/>
          </a:bodyPr>
          <a:lstStyle/>
          <a:p>
            <a:r>
              <a:rPr lang="en-GB" sz="3600" b="1" dirty="0">
                <a:solidFill>
                  <a:schemeClr val="bg1"/>
                </a:solidFill>
                <a:latin typeface="Arial" panose="020B0604020202020204" pitchFamily="34" charset="0"/>
                <a:cs typeface="Arial" panose="020B0604020202020204" pitchFamily="34" charset="0"/>
              </a:rPr>
              <a:t/>
            </a:r>
            <a:br>
              <a:rPr lang="en-GB" sz="3600" b="1" dirty="0">
                <a:solidFill>
                  <a:schemeClr val="bg1"/>
                </a:solidFill>
                <a:latin typeface="Arial" panose="020B0604020202020204" pitchFamily="34" charset="0"/>
                <a:cs typeface="Arial" panose="020B0604020202020204" pitchFamily="34" charset="0"/>
              </a:rPr>
            </a:br>
            <a:r>
              <a:rPr lang="en-GB" sz="3600" b="1" dirty="0">
                <a:solidFill>
                  <a:schemeClr val="bg1"/>
                </a:solidFill>
                <a:latin typeface="Arial" panose="020B0604020202020204" pitchFamily="34" charset="0"/>
                <a:cs typeface="Arial" panose="020B0604020202020204" pitchFamily="34" charset="0"/>
              </a:rPr>
              <a:t>Return To School Initiatives</a:t>
            </a:r>
            <a:r>
              <a:rPr lang="en-ZA" sz="3100" dirty="0">
                <a:solidFill>
                  <a:schemeClr val="bg1"/>
                </a:solidFill>
              </a:rPr>
              <a:t/>
            </a:r>
            <a:br>
              <a:rPr lang="en-ZA" sz="3100" dirty="0">
                <a:solidFill>
                  <a:schemeClr val="bg1"/>
                </a:solidFill>
              </a:rPr>
            </a:br>
            <a:endParaRPr lang="en-ZA" sz="3100" dirty="0">
              <a:solidFill>
                <a:schemeClr val="bg1"/>
              </a:solidFill>
            </a:endParaRPr>
          </a:p>
        </p:txBody>
      </p:sp>
      <p:graphicFrame>
        <p:nvGraphicFramePr>
          <p:cNvPr id="8" name="Table 4">
            <a:extLst>
              <a:ext uri="{FF2B5EF4-FFF2-40B4-BE49-F238E27FC236}">
                <a16:creationId xmlns:a16="http://schemas.microsoft.com/office/drawing/2014/main" xmlns="" id="{2BD94D90-8B66-9A45-BB36-E9065A710701}"/>
              </a:ext>
            </a:extLst>
          </p:cNvPr>
          <p:cNvGraphicFramePr>
            <a:graphicFrameLocks noGrp="1"/>
          </p:cNvGraphicFramePr>
          <p:nvPr>
            <p:extLst>
              <p:ext uri="{D42A27DB-BD31-4B8C-83A1-F6EECF244321}">
                <p14:modId xmlns:p14="http://schemas.microsoft.com/office/powerpoint/2010/main" xmlns="" val="1092604914"/>
              </p:ext>
            </p:extLst>
          </p:nvPr>
        </p:nvGraphicFramePr>
        <p:xfrm>
          <a:off x="41439" y="872835"/>
          <a:ext cx="9061122" cy="4997925"/>
        </p:xfrm>
        <a:graphic>
          <a:graphicData uri="http://schemas.openxmlformats.org/drawingml/2006/table">
            <a:tbl>
              <a:tblPr firstRow="1" bandRow="1"/>
              <a:tblGrid>
                <a:gridCol w="2701761">
                  <a:extLst>
                    <a:ext uri="{9D8B030D-6E8A-4147-A177-3AD203B41FA5}">
                      <a16:colId xmlns:a16="http://schemas.microsoft.com/office/drawing/2014/main" xmlns="" val="330481954"/>
                    </a:ext>
                  </a:extLst>
                </a:gridCol>
                <a:gridCol w="3338987">
                  <a:extLst>
                    <a:ext uri="{9D8B030D-6E8A-4147-A177-3AD203B41FA5}">
                      <a16:colId xmlns:a16="http://schemas.microsoft.com/office/drawing/2014/main" xmlns="" val="965277503"/>
                    </a:ext>
                  </a:extLst>
                </a:gridCol>
                <a:gridCol w="3020374">
                  <a:extLst>
                    <a:ext uri="{9D8B030D-6E8A-4147-A177-3AD203B41FA5}">
                      <a16:colId xmlns:a16="http://schemas.microsoft.com/office/drawing/2014/main" xmlns="" val="1933282861"/>
                    </a:ext>
                  </a:extLst>
                </a:gridCol>
              </a:tblGrid>
              <a:tr h="1336303">
                <a:tc>
                  <a:txBody>
                    <a:bodyPr/>
                    <a:lstStyle/>
                    <a:p>
                      <a:pPr algn="ctr"/>
                      <a:r>
                        <a:rPr lang="en-ZA" sz="3600" b="1" dirty="0">
                          <a:solidFill>
                            <a:schemeClr val="bg1"/>
                          </a:solidFill>
                        </a:rPr>
                        <a:t>Grade</a:t>
                      </a:r>
                    </a:p>
                  </a:txBody>
                  <a:tcPr>
                    <a:lnL w="57150" cap="flat" cmpd="sng" algn="ctr">
                      <a:solidFill>
                        <a:schemeClr val="tx2">
                          <a:lumMod val="75000"/>
                        </a:schemeClr>
                      </a:solidFill>
                      <a:prstDash val="solid"/>
                      <a:round/>
                      <a:headEnd type="none" w="med" len="med"/>
                      <a:tailEnd type="none" w="med" len="med"/>
                    </a:lnL>
                    <a:lnR w="38100" cap="flat" cmpd="sng" algn="ctr">
                      <a:solidFill>
                        <a:schemeClr val="tx2">
                          <a:lumMod val="75000"/>
                        </a:schemeClr>
                      </a:solidFill>
                      <a:prstDash val="solid"/>
                      <a:round/>
                      <a:headEnd type="none" w="med" len="med"/>
                      <a:tailEnd type="none" w="med" len="med"/>
                    </a:lnR>
                    <a:lnT w="57150" cap="flat" cmpd="sng" algn="ctr">
                      <a:solidFill>
                        <a:schemeClr val="tx2">
                          <a:lumMod val="75000"/>
                        </a:schemeClr>
                      </a:solidFill>
                      <a:prstDash val="solid"/>
                      <a:round/>
                      <a:headEnd type="none" w="med" len="med"/>
                      <a:tailEnd type="none" w="med" len="med"/>
                    </a:lnT>
                    <a:lnB w="57150" cap="flat" cmpd="sng" algn="ctr">
                      <a:solidFill>
                        <a:schemeClr val="tx2">
                          <a:lumMod val="75000"/>
                        </a:schemeClr>
                      </a:solidFill>
                      <a:prstDash val="solid"/>
                      <a:round/>
                      <a:headEnd type="none" w="med" len="med"/>
                      <a:tailEnd type="none" w="med" len="med"/>
                    </a:lnB>
                    <a:solidFill>
                      <a:schemeClr val="tx2"/>
                    </a:solidFill>
                  </a:tcPr>
                </a:tc>
                <a:tc>
                  <a:txBody>
                    <a:bodyPr/>
                    <a:lstStyle/>
                    <a:p>
                      <a:r>
                        <a:rPr lang="en-ZA" sz="3600" b="1" dirty="0">
                          <a:solidFill>
                            <a:schemeClr val="bg1"/>
                          </a:solidFill>
                        </a:rPr>
                        <a:t>Commencement</a:t>
                      </a:r>
                    </a:p>
                  </a:txBody>
                  <a:tcPr>
                    <a:lnL w="38100" cap="flat" cmpd="sng" algn="ctr">
                      <a:solidFill>
                        <a:schemeClr val="tx2">
                          <a:lumMod val="75000"/>
                        </a:schemeClr>
                      </a:solidFill>
                      <a:prstDash val="solid"/>
                      <a:round/>
                      <a:headEnd type="none" w="med" len="med"/>
                      <a:tailEnd type="none" w="med" len="med"/>
                    </a:lnL>
                    <a:lnR w="38100" cap="flat" cmpd="sng" algn="ctr">
                      <a:solidFill>
                        <a:schemeClr val="tx2">
                          <a:lumMod val="75000"/>
                        </a:schemeClr>
                      </a:solidFill>
                      <a:prstDash val="solid"/>
                      <a:round/>
                      <a:headEnd type="none" w="med" len="med"/>
                      <a:tailEnd type="none" w="med" len="med"/>
                    </a:lnR>
                    <a:lnT w="57150" cap="flat" cmpd="sng" algn="ctr">
                      <a:solidFill>
                        <a:schemeClr val="tx2">
                          <a:lumMod val="75000"/>
                        </a:schemeClr>
                      </a:solidFill>
                      <a:prstDash val="solid"/>
                      <a:round/>
                      <a:headEnd type="none" w="med" len="med"/>
                      <a:tailEnd type="none" w="med" len="med"/>
                    </a:lnT>
                    <a:lnB w="57150" cap="flat" cmpd="sng" algn="ctr">
                      <a:solidFill>
                        <a:schemeClr val="tx2">
                          <a:lumMod val="75000"/>
                        </a:schemeClr>
                      </a:solidFill>
                      <a:prstDash val="solid"/>
                      <a:round/>
                      <a:headEnd type="none" w="med" len="med"/>
                      <a:tailEnd type="none" w="med" len="med"/>
                    </a:lnB>
                    <a:solidFill>
                      <a:schemeClr val="tx2"/>
                    </a:solidFill>
                  </a:tcPr>
                </a:tc>
                <a:tc>
                  <a:txBody>
                    <a:bodyPr/>
                    <a:lstStyle/>
                    <a:p>
                      <a:r>
                        <a:rPr lang="en-ZA" sz="3600" b="1" dirty="0">
                          <a:solidFill>
                            <a:schemeClr val="bg1"/>
                          </a:solidFill>
                        </a:rPr>
                        <a:t>Total Number</a:t>
                      </a:r>
                    </a:p>
                  </a:txBody>
                  <a:tcPr>
                    <a:lnL w="38100" cap="flat" cmpd="sng" algn="ctr">
                      <a:solidFill>
                        <a:schemeClr val="tx2">
                          <a:lumMod val="75000"/>
                        </a:schemeClr>
                      </a:solidFill>
                      <a:prstDash val="solid"/>
                      <a:round/>
                      <a:headEnd type="none" w="med" len="med"/>
                      <a:tailEnd type="none" w="med" len="med"/>
                    </a:lnL>
                    <a:lnR w="57150" cap="flat" cmpd="sng" algn="ctr">
                      <a:solidFill>
                        <a:schemeClr val="tx2">
                          <a:lumMod val="75000"/>
                        </a:schemeClr>
                      </a:solidFill>
                      <a:prstDash val="solid"/>
                      <a:round/>
                      <a:headEnd type="none" w="med" len="med"/>
                      <a:tailEnd type="none" w="med" len="med"/>
                    </a:lnR>
                    <a:lnT w="57150" cap="flat" cmpd="sng" algn="ctr">
                      <a:solidFill>
                        <a:schemeClr val="tx2">
                          <a:lumMod val="75000"/>
                        </a:schemeClr>
                      </a:solidFill>
                      <a:prstDash val="solid"/>
                      <a:round/>
                      <a:headEnd type="none" w="med" len="med"/>
                      <a:tailEnd type="none" w="med" len="med"/>
                    </a:lnT>
                    <a:lnB w="57150" cap="flat" cmpd="sng" algn="ctr">
                      <a:solidFill>
                        <a:schemeClr val="tx2">
                          <a:lumMod val="75000"/>
                        </a:schemeClr>
                      </a:solidFill>
                      <a:prstDash val="solid"/>
                      <a:round/>
                      <a:headEnd type="none" w="med" len="med"/>
                      <a:tailEnd type="none" w="med" len="med"/>
                    </a:lnB>
                    <a:solidFill>
                      <a:schemeClr val="tx2"/>
                    </a:solidFill>
                  </a:tcPr>
                </a:tc>
                <a:extLst>
                  <a:ext uri="{0D108BD9-81ED-4DB2-BD59-A6C34878D82A}">
                    <a16:rowId xmlns:a16="http://schemas.microsoft.com/office/drawing/2014/main" xmlns="" val="2215859825"/>
                  </a:ext>
                </a:extLst>
              </a:tr>
              <a:tr h="717225">
                <a:tc>
                  <a:txBody>
                    <a:bodyPr/>
                    <a:lstStyle/>
                    <a:p>
                      <a:pPr algn="ctr"/>
                      <a:r>
                        <a:rPr lang="en-ZA" sz="3200" b="1" dirty="0"/>
                        <a:t>12</a:t>
                      </a:r>
                    </a:p>
                  </a:txBody>
                  <a:tcPr>
                    <a:lnL w="57150" cap="flat" cmpd="sng" algn="ctr">
                      <a:solidFill>
                        <a:schemeClr val="tx2">
                          <a:lumMod val="75000"/>
                        </a:schemeClr>
                      </a:solidFill>
                      <a:prstDash val="solid"/>
                      <a:round/>
                      <a:headEnd type="none" w="med" len="med"/>
                      <a:tailEnd type="none" w="med" len="med"/>
                    </a:lnL>
                    <a:lnR w="38100" cap="flat" cmpd="sng" algn="ctr">
                      <a:solidFill>
                        <a:schemeClr val="tx2">
                          <a:lumMod val="75000"/>
                        </a:schemeClr>
                      </a:solidFill>
                      <a:prstDash val="solid"/>
                      <a:round/>
                      <a:headEnd type="none" w="med" len="med"/>
                      <a:tailEnd type="none" w="med" len="med"/>
                    </a:lnR>
                    <a:lnT w="57150" cap="flat" cmpd="sng" algn="ctr">
                      <a:solidFill>
                        <a:schemeClr val="tx2">
                          <a:lumMod val="75000"/>
                        </a:schemeClr>
                      </a:solidFill>
                      <a:prstDash val="solid"/>
                      <a:round/>
                      <a:headEnd type="none" w="med" len="med"/>
                      <a:tailEnd type="none" w="med" len="med"/>
                    </a:lnT>
                    <a:lnB w="38100" cap="flat" cmpd="sng" algn="ctr">
                      <a:solidFill>
                        <a:schemeClr val="tx2">
                          <a:lumMod val="75000"/>
                        </a:schemeClr>
                      </a:solidFill>
                      <a:prstDash val="solid"/>
                      <a:round/>
                      <a:headEnd type="none" w="med" len="med"/>
                      <a:tailEnd type="none" w="med" len="med"/>
                    </a:lnB>
                    <a:solidFill>
                      <a:schemeClr val="tx2">
                        <a:lumMod val="40000"/>
                        <a:lumOff val="60000"/>
                      </a:schemeClr>
                    </a:solidFill>
                  </a:tcPr>
                </a:tc>
                <a:tc>
                  <a:txBody>
                    <a:bodyPr/>
                    <a:lstStyle/>
                    <a:p>
                      <a:r>
                        <a:rPr lang="en-ZA" sz="3200" b="1" dirty="0"/>
                        <a:t>03 August 2020</a:t>
                      </a:r>
                    </a:p>
                  </a:txBody>
                  <a:tcPr>
                    <a:lnL w="38100" cap="flat" cmpd="sng" algn="ctr">
                      <a:solidFill>
                        <a:schemeClr val="tx2">
                          <a:lumMod val="75000"/>
                        </a:schemeClr>
                      </a:solidFill>
                      <a:prstDash val="solid"/>
                      <a:round/>
                      <a:headEnd type="none" w="med" len="med"/>
                      <a:tailEnd type="none" w="med" len="med"/>
                    </a:lnL>
                    <a:lnR w="38100" cap="flat" cmpd="sng" algn="ctr">
                      <a:solidFill>
                        <a:schemeClr val="tx2">
                          <a:lumMod val="75000"/>
                        </a:schemeClr>
                      </a:solidFill>
                      <a:prstDash val="solid"/>
                      <a:round/>
                      <a:headEnd type="none" w="med" len="med"/>
                      <a:tailEnd type="none" w="med" len="med"/>
                    </a:lnR>
                    <a:lnT w="57150" cap="flat" cmpd="sng" algn="ctr">
                      <a:solidFill>
                        <a:schemeClr val="tx2">
                          <a:lumMod val="75000"/>
                        </a:schemeClr>
                      </a:solidFill>
                      <a:prstDash val="solid"/>
                      <a:round/>
                      <a:headEnd type="none" w="med" len="med"/>
                      <a:tailEnd type="none" w="med" len="med"/>
                    </a:lnT>
                    <a:lnB w="38100" cap="flat" cmpd="sng" algn="ctr">
                      <a:solidFill>
                        <a:schemeClr val="tx2">
                          <a:lumMod val="75000"/>
                        </a:schemeClr>
                      </a:solidFill>
                      <a:prstDash val="solid"/>
                      <a:round/>
                      <a:headEnd type="none" w="med" len="med"/>
                      <a:tailEnd type="none" w="med" len="med"/>
                    </a:lnB>
                    <a:solidFill>
                      <a:schemeClr val="tx2">
                        <a:lumMod val="40000"/>
                        <a:lumOff val="60000"/>
                      </a:schemeClr>
                    </a:solidFill>
                  </a:tcPr>
                </a:tc>
                <a:tc>
                  <a:txBody>
                    <a:bodyPr/>
                    <a:lstStyle/>
                    <a:p>
                      <a:pPr algn="ctr"/>
                      <a:r>
                        <a:rPr lang="en-ZA" sz="3200" b="1" dirty="0"/>
                        <a:t>    29 841</a:t>
                      </a:r>
                    </a:p>
                  </a:txBody>
                  <a:tcPr>
                    <a:lnL w="38100" cap="flat" cmpd="sng" algn="ctr">
                      <a:solidFill>
                        <a:schemeClr val="tx2">
                          <a:lumMod val="75000"/>
                        </a:schemeClr>
                      </a:solidFill>
                      <a:prstDash val="solid"/>
                      <a:round/>
                      <a:headEnd type="none" w="med" len="med"/>
                      <a:tailEnd type="none" w="med" len="med"/>
                    </a:lnL>
                    <a:lnR w="57150" cap="flat" cmpd="sng" algn="ctr">
                      <a:solidFill>
                        <a:schemeClr val="tx2">
                          <a:lumMod val="75000"/>
                        </a:schemeClr>
                      </a:solidFill>
                      <a:prstDash val="solid"/>
                      <a:round/>
                      <a:headEnd type="none" w="med" len="med"/>
                      <a:tailEnd type="none" w="med" len="med"/>
                    </a:lnR>
                    <a:lnT w="57150" cap="flat" cmpd="sng" algn="ctr">
                      <a:solidFill>
                        <a:schemeClr val="tx2">
                          <a:lumMod val="75000"/>
                        </a:schemeClr>
                      </a:solidFill>
                      <a:prstDash val="solid"/>
                      <a:round/>
                      <a:headEnd type="none" w="med" len="med"/>
                      <a:tailEnd type="none" w="med" len="med"/>
                    </a:lnT>
                    <a:lnB w="38100" cap="flat" cmpd="sng" algn="ctr">
                      <a:solidFill>
                        <a:schemeClr val="tx2">
                          <a:lumMod val="75000"/>
                        </a:schemeClr>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xmlns="" val="4014251694"/>
                  </a:ext>
                </a:extLst>
              </a:tr>
              <a:tr h="717225">
                <a:tc>
                  <a:txBody>
                    <a:bodyPr/>
                    <a:lstStyle/>
                    <a:p>
                      <a:pPr algn="ctr"/>
                      <a:r>
                        <a:rPr lang="en-ZA" sz="3200" b="1" dirty="0"/>
                        <a:t>7</a:t>
                      </a:r>
                    </a:p>
                  </a:txBody>
                  <a:tcPr>
                    <a:lnL w="57150" cap="flat" cmpd="sng" algn="ctr">
                      <a:solidFill>
                        <a:schemeClr val="tx2">
                          <a:lumMod val="75000"/>
                        </a:schemeClr>
                      </a:solidFill>
                      <a:prstDash val="solid"/>
                      <a:round/>
                      <a:headEnd type="none" w="med" len="med"/>
                      <a:tailEnd type="none" w="med" len="med"/>
                    </a:lnL>
                    <a:lnR w="38100" cap="flat" cmpd="sng" algn="ctr">
                      <a:solidFill>
                        <a:schemeClr val="tx2">
                          <a:lumMod val="75000"/>
                        </a:schemeClr>
                      </a:solidFill>
                      <a:prstDash val="solid"/>
                      <a:round/>
                      <a:headEnd type="none" w="med" len="med"/>
                      <a:tailEnd type="none" w="med" len="med"/>
                    </a:lnR>
                    <a:lnT w="38100" cap="flat" cmpd="sng" algn="ctr">
                      <a:solidFill>
                        <a:schemeClr val="tx2">
                          <a:lumMod val="75000"/>
                        </a:schemeClr>
                      </a:solidFill>
                      <a:prstDash val="solid"/>
                      <a:round/>
                      <a:headEnd type="none" w="med" len="med"/>
                      <a:tailEnd type="none" w="med" len="med"/>
                    </a:lnT>
                    <a:lnB w="38100" cap="flat" cmpd="sng" algn="ctr">
                      <a:solidFill>
                        <a:schemeClr val="tx2">
                          <a:lumMod val="75000"/>
                        </a:schemeClr>
                      </a:solidFill>
                      <a:prstDash val="solid"/>
                      <a:round/>
                      <a:headEnd type="none" w="med" len="med"/>
                      <a:tailEnd type="none" w="med" len="med"/>
                    </a:lnB>
                    <a:solidFill>
                      <a:schemeClr val="tx2">
                        <a:lumMod val="20000"/>
                        <a:lumOff val="80000"/>
                      </a:schemeClr>
                    </a:solidFill>
                  </a:tcPr>
                </a:tc>
                <a:tc>
                  <a:txBody>
                    <a:bodyPr/>
                    <a:lstStyle/>
                    <a:p>
                      <a:r>
                        <a:rPr lang="en-ZA" sz="3200" b="1" dirty="0"/>
                        <a:t>11 August 2020</a:t>
                      </a:r>
                    </a:p>
                  </a:txBody>
                  <a:tcPr>
                    <a:lnL w="38100" cap="flat" cmpd="sng" algn="ctr">
                      <a:solidFill>
                        <a:schemeClr val="tx2">
                          <a:lumMod val="75000"/>
                        </a:schemeClr>
                      </a:solidFill>
                      <a:prstDash val="solid"/>
                      <a:round/>
                      <a:headEnd type="none" w="med" len="med"/>
                      <a:tailEnd type="none" w="med" len="med"/>
                    </a:lnL>
                    <a:lnR w="38100" cap="flat" cmpd="sng" algn="ctr">
                      <a:solidFill>
                        <a:schemeClr val="tx2">
                          <a:lumMod val="75000"/>
                        </a:schemeClr>
                      </a:solidFill>
                      <a:prstDash val="solid"/>
                      <a:round/>
                      <a:headEnd type="none" w="med" len="med"/>
                      <a:tailEnd type="none" w="med" len="med"/>
                    </a:lnR>
                    <a:lnT w="38100" cap="flat" cmpd="sng" algn="ctr">
                      <a:solidFill>
                        <a:schemeClr val="tx2">
                          <a:lumMod val="75000"/>
                        </a:schemeClr>
                      </a:solidFill>
                      <a:prstDash val="solid"/>
                      <a:round/>
                      <a:headEnd type="none" w="med" len="med"/>
                      <a:tailEnd type="none" w="med" len="med"/>
                    </a:lnT>
                    <a:lnB w="38100" cap="flat" cmpd="sng" algn="ctr">
                      <a:solidFill>
                        <a:schemeClr val="tx2">
                          <a:lumMod val="75000"/>
                        </a:schemeClr>
                      </a:solidFill>
                      <a:prstDash val="solid"/>
                      <a:round/>
                      <a:headEnd type="none" w="med" len="med"/>
                      <a:tailEnd type="none" w="med" len="med"/>
                    </a:lnB>
                    <a:solidFill>
                      <a:schemeClr val="tx2">
                        <a:lumMod val="20000"/>
                        <a:lumOff val="80000"/>
                      </a:schemeClr>
                    </a:solidFill>
                  </a:tcPr>
                </a:tc>
                <a:tc>
                  <a:txBody>
                    <a:bodyPr/>
                    <a:lstStyle/>
                    <a:p>
                      <a:pPr algn="ctr"/>
                      <a:r>
                        <a:rPr lang="en-ZA" sz="3200" b="1" dirty="0"/>
                        <a:t>    60 682</a:t>
                      </a:r>
                    </a:p>
                  </a:txBody>
                  <a:tcPr>
                    <a:lnL w="38100" cap="flat" cmpd="sng" algn="ctr">
                      <a:solidFill>
                        <a:schemeClr val="tx2">
                          <a:lumMod val="75000"/>
                        </a:schemeClr>
                      </a:solidFill>
                      <a:prstDash val="solid"/>
                      <a:round/>
                      <a:headEnd type="none" w="med" len="med"/>
                      <a:tailEnd type="none" w="med" len="med"/>
                    </a:lnL>
                    <a:lnR w="57150" cap="flat" cmpd="sng" algn="ctr">
                      <a:solidFill>
                        <a:schemeClr val="tx2">
                          <a:lumMod val="75000"/>
                        </a:schemeClr>
                      </a:solidFill>
                      <a:prstDash val="solid"/>
                      <a:round/>
                      <a:headEnd type="none" w="med" len="med"/>
                      <a:tailEnd type="none" w="med" len="med"/>
                    </a:lnR>
                    <a:lnT w="38100" cap="flat" cmpd="sng" algn="ctr">
                      <a:solidFill>
                        <a:schemeClr val="tx2">
                          <a:lumMod val="75000"/>
                        </a:schemeClr>
                      </a:solidFill>
                      <a:prstDash val="solid"/>
                      <a:round/>
                      <a:headEnd type="none" w="med" len="med"/>
                      <a:tailEnd type="none" w="med" len="med"/>
                    </a:lnT>
                    <a:lnB w="38100" cap="flat" cmpd="sng" algn="ctr">
                      <a:solidFill>
                        <a:schemeClr val="tx2">
                          <a:lumMod val="75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1132169442"/>
                  </a:ext>
                </a:extLst>
              </a:tr>
              <a:tr h="717225">
                <a:tc>
                  <a:txBody>
                    <a:bodyPr/>
                    <a:lstStyle/>
                    <a:p>
                      <a:pPr algn="ctr"/>
                      <a:r>
                        <a:rPr lang="en-ZA" sz="3200" b="1" dirty="0"/>
                        <a:t>11</a:t>
                      </a:r>
                    </a:p>
                  </a:txBody>
                  <a:tcPr>
                    <a:lnL w="57150" cap="flat" cmpd="sng" algn="ctr">
                      <a:solidFill>
                        <a:schemeClr val="tx2">
                          <a:lumMod val="75000"/>
                        </a:schemeClr>
                      </a:solidFill>
                      <a:prstDash val="solid"/>
                      <a:round/>
                      <a:headEnd type="none" w="med" len="med"/>
                      <a:tailEnd type="none" w="med" len="med"/>
                    </a:lnL>
                    <a:lnR w="38100" cap="flat" cmpd="sng" algn="ctr">
                      <a:solidFill>
                        <a:schemeClr val="tx2">
                          <a:lumMod val="75000"/>
                        </a:schemeClr>
                      </a:solidFill>
                      <a:prstDash val="solid"/>
                      <a:round/>
                      <a:headEnd type="none" w="med" len="med"/>
                      <a:tailEnd type="none" w="med" len="med"/>
                    </a:lnR>
                    <a:lnT w="38100" cap="flat" cmpd="sng" algn="ctr">
                      <a:solidFill>
                        <a:schemeClr val="tx2">
                          <a:lumMod val="75000"/>
                        </a:schemeClr>
                      </a:solidFill>
                      <a:prstDash val="solid"/>
                      <a:round/>
                      <a:headEnd type="none" w="med" len="med"/>
                      <a:tailEnd type="none" w="med" len="med"/>
                    </a:lnT>
                    <a:lnB w="38100" cap="flat" cmpd="sng" algn="ctr">
                      <a:solidFill>
                        <a:schemeClr val="tx2">
                          <a:lumMod val="75000"/>
                        </a:schemeClr>
                      </a:solidFill>
                      <a:prstDash val="solid"/>
                      <a:round/>
                      <a:headEnd type="none" w="med" len="med"/>
                      <a:tailEnd type="none" w="med" len="med"/>
                    </a:lnB>
                    <a:solidFill>
                      <a:schemeClr val="tx2">
                        <a:lumMod val="20000"/>
                        <a:lumOff val="80000"/>
                      </a:schemeClr>
                    </a:solidFill>
                  </a:tcPr>
                </a:tc>
                <a:tc>
                  <a:txBody>
                    <a:bodyPr/>
                    <a:lstStyle/>
                    <a:p>
                      <a:r>
                        <a:rPr lang="en-ZA" sz="3200" b="1" dirty="0"/>
                        <a:t>24 August 2020</a:t>
                      </a:r>
                    </a:p>
                  </a:txBody>
                  <a:tcPr>
                    <a:lnL w="38100" cap="flat" cmpd="sng" algn="ctr">
                      <a:solidFill>
                        <a:schemeClr val="tx2">
                          <a:lumMod val="75000"/>
                        </a:schemeClr>
                      </a:solidFill>
                      <a:prstDash val="solid"/>
                      <a:round/>
                      <a:headEnd type="none" w="med" len="med"/>
                      <a:tailEnd type="none" w="med" len="med"/>
                    </a:lnL>
                    <a:lnR w="38100" cap="flat" cmpd="sng" algn="ctr">
                      <a:solidFill>
                        <a:schemeClr val="tx2">
                          <a:lumMod val="75000"/>
                        </a:schemeClr>
                      </a:solidFill>
                      <a:prstDash val="solid"/>
                      <a:round/>
                      <a:headEnd type="none" w="med" len="med"/>
                      <a:tailEnd type="none" w="med" len="med"/>
                    </a:lnR>
                    <a:lnT w="38100" cap="flat" cmpd="sng" algn="ctr">
                      <a:solidFill>
                        <a:schemeClr val="tx2">
                          <a:lumMod val="75000"/>
                        </a:schemeClr>
                      </a:solidFill>
                      <a:prstDash val="solid"/>
                      <a:round/>
                      <a:headEnd type="none" w="med" len="med"/>
                      <a:tailEnd type="none" w="med" len="med"/>
                    </a:lnT>
                    <a:lnB w="38100" cap="flat" cmpd="sng" algn="ctr">
                      <a:solidFill>
                        <a:schemeClr val="tx2">
                          <a:lumMod val="75000"/>
                        </a:schemeClr>
                      </a:solidFill>
                      <a:prstDash val="solid"/>
                      <a:round/>
                      <a:headEnd type="none" w="med" len="med"/>
                      <a:tailEnd type="none" w="med" len="med"/>
                    </a:lnB>
                    <a:solidFill>
                      <a:schemeClr val="tx2">
                        <a:lumMod val="20000"/>
                        <a:lumOff val="80000"/>
                      </a:schemeClr>
                    </a:solidFill>
                  </a:tcPr>
                </a:tc>
                <a:tc>
                  <a:txBody>
                    <a:bodyPr/>
                    <a:lstStyle/>
                    <a:p>
                      <a:pPr algn="ctr"/>
                      <a:r>
                        <a:rPr lang="en-ZA" sz="3200" b="1" dirty="0"/>
                        <a:t>    43 120</a:t>
                      </a:r>
                    </a:p>
                  </a:txBody>
                  <a:tcPr>
                    <a:lnL w="38100" cap="flat" cmpd="sng" algn="ctr">
                      <a:solidFill>
                        <a:schemeClr val="tx2">
                          <a:lumMod val="75000"/>
                        </a:schemeClr>
                      </a:solidFill>
                      <a:prstDash val="solid"/>
                      <a:round/>
                      <a:headEnd type="none" w="med" len="med"/>
                      <a:tailEnd type="none" w="med" len="med"/>
                    </a:lnL>
                    <a:lnR w="57150" cap="flat" cmpd="sng" algn="ctr">
                      <a:solidFill>
                        <a:schemeClr val="tx2">
                          <a:lumMod val="75000"/>
                        </a:schemeClr>
                      </a:solidFill>
                      <a:prstDash val="solid"/>
                      <a:round/>
                      <a:headEnd type="none" w="med" len="med"/>
                      <a:tailEnd type="none" w="med" len="med"/>
                    </a:lnR>
                    <a:lnT w="38100" cap="flat" cmpd="sng" algn="ctr">
                      <a:solidFill>
                        <a:schemeClr val="tx2">
                          <a:lumMod val="75000"/>
                        </a:schemeClr>
                      </a:solidFill>
                      <a:prstDash val="solid"/>
                      <a:round/>
                      <a:headEnd type="none" w="med" len="med"/>
                      <a:tailEnd type="none" w="med" len="med"/>
                    </a:lnT>
                    <a:lnB w="38100" cap="flat" cmpd="sng" algn="ctr">
                      <a:solidFill>
                        <a:schemeClr val="tx2">
                          <a:lumMod val="75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2232926991"/>
                  </a:ext>
                </a:extLst>
              </a:tr>
              <a:tr h="717225">
                <a:tc>
                  <a:txBody>
                    <a:bodyPr/>
                    <a:lstStyle/>
                    <a:p>
                      <a:pPr algn="ctr"/>
                      <a:r>
                        <a:rPr lang="en-ZA" sz="3200" b="1" dirty="0"/>
                        <a:t>6</a:t>
                      </a:r>
                    </a:p>
                  </a:txBody>
                  <a:tcPr>
                    <a:lnL w="57150" cap="flat" cmpd="sng" algn="ctr">
                      <a:solidFill>
                        <a:schemeClr val="tx2">
                          <a:lumMod val="75000"/>
                        </a:schemeClr>
                      </a:solidFill>
                      <a:prstDash val="solid"/>
                      <a:round/>
                      <a:headEnd type="none" w="med" len="med"/>
                      <a:tailEnd type="none" w="med" len="med"/>
                    </a:lnL>
                    <a:lnR w="38100" cap="flat" cmpd="sng" algn="ctr">
                      <a:solidFill>
                        <a:schemeClr val="tx2">
                          <a:lumMod val="75000"/>
                        </a:schemeClr>
                      </a:solidFill>
                      <a:prstDash val="solid"/>
                      <a:round/>
                      <a:headEnd type="none" w="med" len="med"/>
                      <a:tailEnd type="none" w="med" len="med"/>
                    </a:lnR>
                    <a:lnT w="38100" cap="flat" cmpd="sng" algn="ctr">
                      <a:solidFill>
                        <a:schemeClr val="tx2">
                          <a:lumMod val="75000"/>
                        </a:schemeClr>
                      </a:solidFill>
                      <a:prstDash val="solid"/>
                      <a:round/>
                      <a:headEnd type="none" w="med" len="med"/>
                      <a:tailEnd type="none" w="med" len="med"/>
                    </a:lnT>
                    <a:lnB w="38100" cap="flat" cmpd="sng" algn="ctr">
                      <a:solidFill>
                        <a:schemeClr val="tx2">
                          <a:lumMod val="75000"/>
                        </a:schemeClr>
                      </a:solidFill>
                      <a:prstDash val="solid"/>
                      <a:round/>
                      <a:headEnd type="none" w="med" len="med"/>
                      <a:tailEnd type="none" w="med" len="med"/>
                    </a:lnB>
                    <a:solidFill>
                      <a:schemeClr val="tx2">
                        <a:lumMod val="20000"/>
                        <a:lumOff val="80000"/>
                      </a:schemeClr>
                    </a:solidFill>
                  </a:tcPr>
                </a:tc>
                <a:tc>
                  <a:txBody>
                    <a:bodyPr/>
                    <a:lstStyle/>
                    <a:p>
                      <a:r>
                        <a:rPr lang="en-ZA" sz="3200" b="1" dirty="0"/>
                        <a:t>24 August 2020</a:t>
                      </a:r>
                    </a:p>
                  </a:txBody>
                  <a:tcPr>
                    <a:lnL w="38100" cap="flat" cmpd="sng" algn="ctr">
                      <a:solidFill>
                        <a:schemeClr val="tx2">
                          <a:lumMod val="75000"/>
                        </a:schemeClr>
                      </a:solidFill>
                      <a:prstDash val="solid"/>
                      <a:round/>
                      <a:headEnd type="none" w="med" len="med"/>
                      <a:tailEnd type="none" w="med" len="med"/>
                    </a:lnL>
                    <a:lnR w="38100" cap="flat" cmpd="sng" algn="ctr">
                      <a:solidFill>
                        <a:schemeClr val="tx2">
                          <a:lumMod val="75000"/>
                        </a:schemeClr>
                      </a:solidFill>
                      <a:prstDash val="solid"/>
                      <a:round/>
                      <a:headEnd type="none" w="med" len="med"/>
                      <a:tailEnd type="none" w="med" len="med"/>
                    </a:lnR>
                    <a:lnT w="38100" cap="flat" cmpd="sng" algn="ctr">
                      <a:solidFill>
                        <a:schemeClr val="tx2">
                          <a:lumMod val="75000"/>
                        </a:schemeClr>
                      </a:solidFill>
                      <a:prstDash val="solid"/>
                      <a:round/>
                      <a:headEnd type="none" w="med" len="med"/>
                      <a:tailEnd type="none" w="med" len="med"/>
                    </a:lnT>
                    <a:lnB w="38100" cap="flat" cmpd="sng" algn="ctr">
                      <a:solidFill>
                        <a:schemeClr val="tx2">
                          <a:lumMod val="75000"/>
                        </a:schemeClr>
                      </a:solidFill>
                      <a:prstDash val="solid"/>
                      <a:round/>
                      <a:headEnd type="none" w="med" len="med"/>
                      <a:tailEnd type="none" w="med" len="med"/>
                    </a:lnB>
                    <a:solidFill>
                      <a:schemeClr val="tx2">
                        <a:lumMod val="20000"/>
                        <a:lumOff val="80000"/>
                      </a:schemeClr>
                    </a:solidFill>
                  </a:tcPr>
                </a:tc>
                <a:tc>
                  <a:txBody>
                    <a:bodyPr/>
                    <a:lstStyle/>
                    <a:p>
                      <a:pPr algn="ctr"/>
                      <a:r>
                        <a:rPr lang="en-ZA" sz="3200" b="1"/>
                        <a:t>    58 </a:t>
                      </a:r>
                      <a:r>
                        <a:rPr lang="en-ZA" sz="3200" b="1" dirty="0"/>
                        <a:t>653</a:t>
                      </a:r>
                    </a:p>
                  </a:txBody>
                  <a:tcPr>
                    <a:lnL w="38100" cap="flat" cmpd="sng" algn="ctr">
                      <a:solidFill>
                        <a:schemeClr val="tx2">
                          <a:lumMod val="75000"/>
                        </a:schemeClr>
                      </a:solidFill>
                      <a:prstDash val="solid"/>
                      <a:round/>
                      <a:headEnd type="none" w="med" len="med"/>
                      <a:tailEnd type="none" w="med" len="med"/>
                    </a:lnL>
                    <a:lnR w="57150" cap="flat" cmpd="sng" algn="ctr">
                      <a:solidFill>
                        <a:schemeClr val="tx2">
                          <a:lumMod val="75000"/>
                        </a:schemeClr>
                      </a:solidFill>
                      <a:prstDash val="solid"/>
                      <a:round/>
                      <a:headEnd type="none" w="med" len="med"/>
                      <a:tailEnd type="none" w="med" len="med"/>
                    </a:lnR>
                    <a:lnT w="38100" cap="flat" cmpd="sng" algn="ctr">
                      <a:solidFill>
                        <a:schemeClr val="tx2">
                          <a:lumMod val="75000"/>
                        </a:schemeClr>
                      </a:solidFill>
                      <a:prstDash val="solid"/>
                      <a:round/>
                      <a:headEnd type="none" w="med" len="med"/>
                      <a:tailEnd type="none" w="med" len="med"/>
                    </a:lnT>
                    <a:lnB w="38100" cap="flat" cmpd="sng" algn="ctr">
                      <a:solidFill>
                        <a:schemeClr val="tx2">
                          <a:lumMod val="75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4141908812"/>
                  </a:ext>
                </a:extLst>
              </a:tr>
              <a:tr h="792722">
                <a:tc>
                  <a:txBody>
                    <a:bodyPr/>
                    <a:lstStyle/>
                    <a:p>
                      <a:pPr algn="ctr"/>
                      <a:r>
                        <a:rPr lang="en-ZA" sz="3600" b="1" dirty="0"/>
                        <a:t>Total</a:t>
                      </a:r>
                      <a:endParaRPr lang="en-ZA" sz="2800" b="1" dirty="0"/>
                    </a:p>
                  </a:txBody>
                  <a:tcPr>
                    <a:lnL w="57150" cap="flat" cmpd="sng" algn="ctr">
                      <a:solidFill>
                        <a:schemeClr val="tx2">
                          <a:lumMod val="75000"/>
                        </a:schemeClr>
                      </a:solidFill>
                      <a:prstDash val="solid"/>
                      <a:round/>
                      <a:headEnd type="none" w="med" len="med"/>
                      <a:tailEnd type="none" w="med" len="med"/>
                    </a:lnL>
                    <a:lnR w="38100" cap="flat" cmpd="sng" algn="ctr">
                      <a:solidFill>
                        <a:schemeClr val="tx2">
                          <a:lumMod val="75000"/>
                        </a:schemeClr>
                      </a:solidFill>
                      <a:prstDash val="solid"/>
                      <a:round/>
                      <a:headEnd type="none" w="med" len="med"/>
                      <a:tailEnd type="none" w="med" len="med"/>
                    </a:lnR>
                    <a:lnT w="38100" cap="flat" cmpd="sng" algn="ctr">
                      <a:solidFill>
                        <a:schemeClr val="tx2">
                          <a:lumMod val="75000"/>
                        </a:schemeClr>
                      </a:solidFill>
                      <a:prstDash val="solid"/>
                      <a:round/>
                      <a:headEnd type="none" w="med" len="med"/>
                      <a:tailEnd type="none" w="med" len="med"/>
                    </a:lnT>
                    <a:lnB w="57150" cap="flat" cmpd="sng" algn="ctr">
                      <a:solidFill>
                        <a:schemeClr val="tx2">
                          <a:lumMod val="75000"/>
                        </a:schemeClr>
                      </a:solidFill>
                      <a:prstDash val="solid"/>
                      <a:round/>
                      <a:headEnd type="none" w="med" len="med"/>
                      <a:tailEnd type="none" w="med" len="med"/>
                    </a:lnB>
                    <a:solidFill>
                      <a:schemeClr val="tx2">
                        <a:lumMod val="40000"/>
                        <a:lumOff val="60000"/>
                      </a:schemeClr>
                    </a:solidFill>
                  </a:tcPr>
                </a:tc>
                <a:tc>
                  <a:txBody>
                    <a:bodyPr/>
                    <a:lstStyle/>
                    <a:p>
                      <a:endParaRPr lang="en-ZA" sz="2800" b="1" dirty="0"/>
                    </a:p>
                  </a:txBody>
                  <a:tcPr>
                    <a:lnL w="38100" cap="flat" cmpd="sng" algn="ctr">
                      <a:solidFill>
                        <a:schemeClr val="tx2">
                          <a:lumMod val="75000"/>
                        </a:schemeClr>
                      </a:solidFill>
                      <a:prstDash val="solid"/>
                      <a:round/>
                      <a:headEnd type="none" w="med" len="med"/>
                      <a:tailEnd type="none" w="med" len="med"/>
                    </a:lnL>
                    <a:lnR w="38100" cap="flat" cmpd="sng" algn="ctr">
                      <a:solidFill>
                        <a:schemeClr val="tx2">
                          <a:lumMod val="75000"/>
                        </a:schemeClr>
                      </a:solidFill>
                      <a:prstDash val="solid"/>
                      <a:round/>
                      <a:headEnd type="none" w="med" len="med"/>
                      <a:tailEnd type="none" w="med" len="med"/>
                    </a:lnR>
                    <a:lnT w="38100" cap="flat" cmpd="sng" algn="ctr">
                      <a:solidFill>
                        <a:schemeClr val="tx2">
                          <a:lumMod val="75000"/>
                        </a:schemeClr>
                      </a:solidFill>
                      <a:prstDash val="solid"/>
                      <a:round/>
                      <a:headEnd type="none" w="med" len="med"/>
                      <a:tailEnd type="none" w="med" len="med"/>
                    </a:lnT>
                    <a:lnB w="57150" cap="flat" cmpd="sng" algn="ctr">
                      <a:solidFill>
                        <a:schemeClr val="tx2">
                          <a:lumMod val="75000"/>
                        </a:schemeClr>
                      </a:solidFill>
                      <a:prstDash val="solid"/>
                      <a:round/>
                      <a:headEnd type="none" w="med" len="med"/>
                      <a:tailEnd type="none" w="med" len="med"/>
                    </a:lnB>
                    <a:solidFill>
                      <a:schemeClr val="tx2">
                        <a:lumMod val="40000"/>
                        <a:lumOff val="60000"/>
                      </a:schemeClr>
                    </a:solidFill>
                  </a:tcPr>
                </a:tc>
                <a:tc>
                  <a:txBody>
                    <a:bodyPr/>
                    <a:lstStyle/>
                    <a:p>
                      <a:pPr algn="ctr"/>
                      <a:r>
                        <a:rPr lang="en-ZA" sz="3600" b="1" dirty="0"/>
                        <a:t>192 296</a:t>
                      </a:r>
                    </a:p>
                  </a:txBody>
                  <a:tcPr>
                    <a:lnL w="38100" cap="flat" cmpd="sng" algn="ctr">
                      <a:solidFill>
                        <a:schemeClr val="tx2">
                          <a:lumMod val="75000"/>
                        </a:schemeClr>
                      </a:solidFill>
                      <a:prstDash val="solid"/>
                      <a:round/>
                      <a:headEnd type="none" w="med" len="med"/>
                      <a:tailEnd type="none" w="med" len="med"/>
                    </a:lnL>
                    <a:lnR w="57150" cap="flat" cmpd="sng" algn="ctr">
                      <a:solidFill>
                        <a:schemeClr val="tx2">
                          <a:lumMod val="75000"/>
                        </a:schemeClr>
                      </a:solidFill>
                      <a:prstDash val="solid"/>
                      <a:round/>
                      <a:headEnd type="none" w="med" len="med"/>
                      <a:tailEnd type="none" w="med" len="med"/>
                    </a:lnR>
                    <a:lnT w="38100" cap="flat" cmpd="sng" algn="ctr">
                      <a:solidFill>
                        <a:schemeClr val="tx2">
                          <a:lumMod val="75000"/>
                        </a:schemeClr>
                      </a:solidFill>
                      <a:prstDash val="solid"/>
                      <a:round/>
                      <a:headEnd type="none" w="med" len="med"/>
                      <a:tailEnd type="none" w="med" len="med"/>
                    </a:lnT>
                    <a:lnB w="57150" cap="flat" cmpd="sng" algn="ctr">
                      <a:solidFill>
                        <a:schemeClr val="tx2">
                          <a:lumMod val="75000"/>
                        </a:schemeClr>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xmlns="" val="2607277719"/>
                  </a:ext>
                </a:extLst>
              </a:tr>
            </a:tbl>
          </a:graphicData>
        </a:graphic>
      </p:graphicFrame>
    </p:spTree>
    <p:extLst>
      <p:ext uri="{BB962C8B-B14F-4D97-AF65-F5344CB8AC3E}">
        <p14:creationId xmlns:p14="http://schemas.microsoft.com/office/powerpoint/2010/main" xmlns="" val="12225348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70114" y="5870763"/>
            <a:ext cx="4572000" cy="276999"/>
          </a:xfrm>
          <a:prstGeom prst="rect">
            <a:avLst/>
          </a:prstGeom>
        </p:spPr>
        <p:txBody>
          <a:bodyPr>
            <a:spAutoFit/>
          </a:bodyPr>
          <a:lstStyle/>
          <a:p>
            <a:r>
              <a:rPr lang="en-US" sz="1200" dirty="0">
                <a:solidFill>
                  <a:prstClr val="black">
                    <a:tint val="75000"/>
                  </a:prstClr>
                </a:solidFill>
              </a:rPr>
              <a:t>Leading Free State Province towards Service Excellence</a:t>
            </a:r>
          </a:p>
        </p:txBody>
      </p:sp>
      <p:sp>
        <p:nvSpPr>
          <p:cNvPr id="3" name="Rectangle 1"/>
          <p:cNvSpPr>
            <a:spLocks noChangeArrowheads="1"/>
          </p:cNvSpPr>
          <p:nvPr/>
        </p:nvSpPr>
        <p:spPr bwMode="auto">
          <a:xfrm>
            <a:off x="1863725" y="3284538"/>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5" name="Title 4"/>
          <p:cNvSpPr>
            <a:spLocks noGrp="1"/>
          </p:cNvSpPr>
          <p:nvPr>
            <p:ph type="ctrTitle"/>
          </p:nvPr>
        </p:nvSpPr>
        <p:spPr>
          <a:xfrm>
            <a:off x="1" y="0"/>
            <a:ext cx="9102560" cy="872836"/>
          </a:xfrm>
          <a:solidFill>
            <a:srgbClr val="CC9B00"/>
          </a:solidFill>
        </p:spPr>
        <p:txBody>
          <a:bodyPr>
            <a:normAutofit fontScale="90000"/>
          </a:bodyPr>
          <a:lstStyle/>
          <a:p>
            <a:r>
              <a:rPr lang="en-GB" sz="3600" b="1" dirty="0">
                <a:solidFill>
                  <a:schemeClr val="bg1"/>
                </a:solidFill>
                <a:latin typeface="Arial" panose="020B0604020202020204" pitchFamily="34" charset="0"/>
                <a:cs typeface="Arial" panose="020B0604020202020204" pitchFamily="34" charset="0"/>
              </a:rPr>
              <a:t/>
            </a:r>
            <a:br>
              <a:rPr lang="en-GB" sz="3600" b="1" dirty="0">
                <a:solidFill>
                  <a:schemeClr val="bg1"/>
                </a:solidFill>
                <a:latin typeface="Arial" panose="020B0604020202020204" pitchFamily="34" charset="0"/>
                <a:cs typeface="Arial" panose="020B0604020202020204" pitchFamily="34" charset="0"/>
              </a:rPr>
            </a:br>
            <a:r>
              <a:rPr lang="en-GB" sz="3600" b="1" dirty="0">
                <a:solidFill>
                  <a:schemeClr val="bg1"/>
                </a:solidFill>
                <a:latin typeface="Arial" panose="020B0604020202020204" pitchFamily="34" charset="0"/>
                <a:cs typeface="Arial" panose="020B0604020202020204" pitchFamily="34" charset="0"/>
              </a:rPr>
              <a:t>Return To School Initiatives</a:t>
            </a:r>
            <a:r>
              <a:rPr lang="en-ZA" sz="3100" dirty="0">
                <a:solidFill>
                  <a:schemeClr val="bg1"/>
                </a:solidFill>
              </a:rPr>
              <a:t/>
            </a:r>
            <a:br>
              <a:rPr lang="en-ZA" sz="3100" dirty="0">
                <a:solidFill>
                  <a:schemeClr val="bg1"/>
                </a:solidFill>
              </a:rPr>
            </a:br>
            <a:endParaRPr lang="en-ZA" sz="3100" dirty="0">
              <a:solidFill>
                <a:schemeClr val="bg1"/>
              </a:solidFill>
            </a:endParaRPr>
          </a:p>
        </p:txBody>
      </p:sp>
      <p:graphicFrame>
        <p:nvGraphicFramePr>
          <p:cNvPr id="2" name="Table 1">
            <a:extLst>
              <a:ext uri="{FF2B5EF4-FFF2-40B4-BE49-F238E27FC236}">
                <a16:creationId xmlns:a16="http://schemas.microsoft.com/office/drawing/2014/main" xmlns="" id="{D1D1FB66-7E26-7045-B6E0-A679F8A44D70}"/>
              </a:ext>
            </a:extLst>
          </p:cNvPr>
          <p:cNvGraphicFramePr>
            <a:graphicFrameLocks noGrp="1"/>
          </p:cNvGraphicFramePr>
          <p:nvPr>
            <p:extLst>
              <p:ext uri="{D42A27DB-BD31-4B8C-83A1-F6EECF244321}">
                <p14:modId xmlns:p14="http://schemas.microsoft.com/office/powerpoint/2010/main" xmlns="" val="1360758097"/>
              </p:ext>
            </p:extLst>
          </p:nvPr>
        </p:nvGraphicFramePr>
        <p:xfrm>
          <a:off x="41439" y="872835"/>
          <a:ext cx="9061120" cy="5514254"/>
        </p:xfrm>
        <a:graphic>
          <a:graphicData uri="http://schemas.openxmlformats.org/drawingml/2006/table">
            <a:tbl>
              <a:tblPr firstRow="1" bandRow="1">
                <a:tableStyleId>{5C22544A-7EE6-4342-B048-85BDC9FD1C3A}</a:tableStyleId>
              </a:tblPr>
              <a:tblGrid>
                <a:gridCol w="1248195">
                  <a:extLst>
                    <a:ext uri="{9D8B030D-6E8A-4147-A177-3AD203B41FA5}">
                      <a16:colId xmlns:a16="http://schemas.microsoft.com/office/drawing/2014/main" xmlns="" val="896393211"/>
                    </a:ext>
                  </a:extLst>
                </a:gridCol>
                <a:gridCol w="1584168">
                  <a:extLst>
                    <a:ext uri="{9D8B030D-6E8A-4147-A177-3AD203B41FA5}">
                      <a16:colId xmlns:a16="http://schemas.microsoft.com/office/drawing/2014/main" xmlns="" val="920283237"/>
                    </a:ext>
                  </a:extLst>
                </a:gridCol>
                <a:gridCol w="6228757">
                  <a:extLst>
                    <a:ext uri="{9D8B030D-6E8A-4147-A177-3AD203B41FA5}">
                      <a16:colId xmlns:a16="http://schemas.microsoft.com/office/drawing/2014/main" xmlns="" val="2233382003"/>
                    </a:ext>
                  </a:extLst>
                </a:gridCol>
              </a:tblGrid>
              <a:tr h="1026498">
                <a:tc>
                  <a:txBody>
                    <a:bodyPr/>
                    <a:lstStyle/>
                    <a:p>
                      <a:pPr marL="0" marR="0" algn="ctr">
                        <a:spcBef>
                          <a:spcPts val="0"/>
                        </a:spcBef>
                        <a:spcAft>
                          <a:spcPts val="0"/>
                        </a:spcAft>
                      </a:pPr>
                      <a:r>
                        <a:rPr lang="en-US" sz="1600" b="1" dirty="0">
                          <a:effectLst/>
                        </a:rPr>
                        <a:t>WEEK</a:t>
                      </a:r>
                      <a:endParaRPr lang="en-US" sz="1600" b="1" dirty="0">
                        <a:effectLst/>
                        <a:latin typeface="Times New Roman" panose="02020603050405020304" pitchFamily="18" charset="0"/>
                        <a:ea typeface="Times New Roman" panose="02020603050405020304" pitchFamily="18" charset="0"/>
                      </a:endParaRPr>
                    </a:p>
                  </a:txBody>
                  <a:tcPr/>
                </a:tc>
                <a:tc>
                  <a:txBody>
                    <a:bodyPr/>
                    <a:lstStyle/>
                    <a:p>
                      <a:pPr marL="0" marR="0" algn="ctr">
                        <a:spcBef>
                          <a:spcPts val="0"/>
                        </a:spcBef>
                        <a:spcAft>
                          <a:spcPts val="0"/>
                        </a:spcAft>
                      </a:pPr>
                      <a:r>
                        <a:rPr lang="en-US" sz="1600" b="1" dirty="0">
                          <a:effectLst/>
                        </a:rPr>
                        <a:t>GRADE</a:t>
                      </a:r>
                      <a:endParaRPr lang="en-US" sz="1600" b="1" dirty="0">
                        <a:effectLst/>
                        <a:latin typeface="Times New Roman" panose="02020603050405020304" pitchFamily="18" charset="0"/>
                        <a:ea typeface="Times New Roman" panose="02020603050405020304" pitchFamily="18" charset="0"/>
                      </a:endParaRPr>
                    </a:p>
                  </a:txBody>
                  <a:tcPr/>
                </a:tc>
                <a:tc>
                  <a:txBody>
                    <a:bodyPr/>
                    <a:lstStyle/>
                    <a:p>
                      <a:pPr marL="0" marR="0" algn="ctr">
                        <a:spcBef>
                          <a:spcPts val="0"/>
                        </a:spcBef>
                        <a:spcAft>
                          <a:spcPts val="0"/>
                        </a:spcAft>
                      </a:pPr>
                      <a:r>
                        <a:rPr lang="en-US" sz="1600" b="1" dirty="0">
                          <a:effectLst/>
                        </a:rPr>
                        <a:t>SPECIAL SCHOOLS</a:t>
                      </a:r>
                      <a:endParaRPr lang="en-US" sz="1600" b="1" dirty="0">
                        <a:effectLst/>
                        <a:latin typeface="Times New Roman" panose="02020603050405020304" pitchFamily="18" charset="0"/>
                        <a:ea typeface="Times New Roman" panose="02020603050405020304" pitchFamily="18" charset="0"/>
                      </a:endParaRPr>
                    </a:p>
                  </a:txBody>
                  <a:tcPr/>
                </a:tc>
                <a:extLst>
                  <a:ext uri="{0D108BD9-81ED-4DB2-BD59-A6C34878D82A}">
                    <a16:rowId xmlns:a16="http://schemas.microsoft.com/office/drawing/2014/main" xmlns="" val="378683661"/>
                  </a:ext>
                </a:extLst>
              </a:tr>
              <a:tr h="529736">
                <a:tc>
                  <a:txBody>
                    <a:bodyPr/>
                    <a:lstStyle/>
                    <a:p>
                      <a:pPr marL="0" marR="0" algn="just">
                        <a:spcBef>
                          <a:spcPts val="0"/>
                        </a:spcBef>
                        <a:spcAft>
                          <a:spcPts val="0"/>
                        </a:spcAft>
                      </a:pPr>
                      <a:r>
                        <a:rPr lang="en-US" sz="1600" b="1">
                          <a:effectLst/>
                        </a:rPr>
                        <a:t>Week 1</a:t>
                      </a:r>
                      <a:endParaRPr lang="en-US" sz="1600" b="1">
                        <a:effectLst/>
                        <a:latin typeface="Times New Roman" panose="02020603050405020304" pitchFamily="18" charset="0"/>
                        <a:ea typeface="Times New Roman" panose="02020603050405020304" pitchFamily="18" charset="0"/>
                      </a:endParaRPr>
                    </a:p>
                  </a:txBody>
                  <a:tcPr/>
                </a:tc>
                <a:tc>
                  <a:txBody>
                    <a:bodyPr/>
                    <a:lstStyle/>
                    <a:p>
                      <a:pPr marL="0" marR="0" algn="just">
                        <a:spcBef>
                          <a:spcPts val="0"/>
                        </a:spcBef>
                        <a:spcAft>
                          <a:spcPts val="0"/>
                        </a:spcAft>
                      </a:pPr>
                      <a:r>
                        <a:rPr lang="en-ZA" sz="1600" b="1">
                          <a:effectLst/>
                        </a:rPr>
                        <a:t>27-31 July 2020</a:t>
                      </a:r>
                      <a:endParaRPr lang="en-US" sz="1600" b="1">
                        <a:effectLst/>
                        <a:latin typeface="Times New Roman" panose="02020603050405020304" pitchFamily="18" charset="0"/>
                        <a:ea typeface="Times New Roman" panose="02020603050405020304" pitchFamily="18" charset="0"/>
                      </a:endParaRPr>
                    </a:p>
                  </a:txBody>
                  <a:tcPr/>
                </a:tc>
                <a:tc>
                  <a:txBody>
                    <a:bodyPr/>
                    <a:lstStyle/>
                    <a:p>
                      <a:pPr marL="0" marR="0" algn="just">
                        <a:spcBef>
                          <a:spcPts val="0"/>
                        </a:spcBef>
                        <a:spcAft>
                          <a:spcPts val="0"/>
                        </a:spcAft>
                      </a:pPr>
                      <a:r>
                        <a:rPr lang="en-ZA" sz="1600" b="1" dirty="0">
                          <a:effectLst/>
                        </a:rPr>
                        <a:t>Break</a:t>
                      </a:r>
                      <a:endParaRPr lang="en-US" sz="1600" b="1" dirty="0">
                        <a:effectLst/>
                        <a:latin typeface="Times New Roman" panose="02020603050405020304" pitchFamily="18" charset="0"/>
                        <a:ea typeface="Times New Roman" panose="02020603050405020304" pitchFamily="18" charset="0"/>
                      </a:endParaRPr>
                    </a:p>
                  </a:txBody>
                  <a:tcPr/>
                </a:tc>
                <a:extLst>
                  <a:ext uri="{0D108BD9-81ED-4DB2-BD59-A6C34878D82A}">
                    <a16:rowId xmlns:a16="http://schemas.microsoft.com/office/drawing/2014/main" xmlns="" val="2301346893"/>
                  </a:ext>
                </a:extLst>
              </a:tr>
              <a:tr h="533991">
                <a:tc>
                  <a:txBody>
                    <a:bodyPr/>
                    <a:lstStyle/>
                    <a:p>
                      <a:pPr marL="0" marR="0" algn="just">
                        <a:spcBef>
                          <a:spcPts val="0"/>
                        </a:spcBef>
                        <a:spcAft>
                          <a:spcPts val="0"/>
                        </a:spcAft>
                      </a:pPr>
                      <a:r>
                        <a:rPr lang="en-US" sz="1600" b="1">
                          <a:effectLst/>
                        </a:rPr>
                        <a:t>Week 2</a:t>
                      </a:r>
                      <a:endParaRPr lang="en-US" sz="1600" b="1">
                        <a:effectLst/>
                        <a:latin typeface="Times New Roman" panose="02020603050405020304" pitchFamily="18" charset="0"/>
                        <a:ea typeface="Times New Roman" panose="02020603050405020304" pitchFamily="18" charset="0"/>
                      </a:endParaRPr>
                    </a:p>
                  </a:txBody>
                  <a:tcPr/>
                </a:tc>
                <a:tc>
                  <a:txBody>
                    <a:bodyPr/>
                    <a:lstStyle/>
                    <a:p>
                      <a:pPr marL="0" marR="0" algn="just">
                        <a:spcBef>
                          <a:spcPts val="0"/>
                        </a:spcBef>
                        <a:spcAft>
                          <a:spcPts val="0"/>
                        </a:spcAft>
                      </a:pPr>
                      <a:r>
                        <a:rPr lang="en-ZA" sz="1600" b="1">
                          <a:effectLst/>
                        </a:rPr>
                        <a:t>3 -7 August 2020</a:t>
                      </a:r>
                      <a:endParaRPr lang="en-US" sz="1600" b="1">
                        <a:effectLst/>
                        <a:latin typeface="Times New Roman" panose="02020603050405020304" pitchFamily="18" charset="0"/>
                        <a:ea typeface="Times New Roman" panose="02020603050405020304" pitchFamily="18" charset="0"/>
                      </a:endParaRPr>
                    </a:p>
                  </a:txBody>
                  <a:tcPr/>
                </a:tc>
                <a:tc>
                  <a:txBody>
                    <a:bodyPr/>
                    <a:lstStyle/>
                    <a:p>
                      <a:pPr marL="0" marR="0" algn="just">
                        <a:spcBef>
                          <a:spcPts val="0"/>
                        </a:spcBef>
                        <a:spcAft>
                          <a:spcPts val="0"/>
                        </a:spcAft>
                      </a:pPr>
                      <a:r>
                        <a:rPr lang="en-ZA" sz="1600" b="1" dirty="0">
                          <a:effectLst/>
                        </a:rPr>
                        <a:t>School of Skills – Year 4 learners</a:t>
                      </a:r>
                      <a:endParaRPr lang="en-US" sz="1600" b="1" dirty="0">
                        <a:effectLst/>
                        <a:latin typeface="Times New Roman" panose="02020603050405020304" pitchFamily="18" charset="0"/>
                        <a:ea typeface="Times New Roman" panose="02020603050405020304" pitchFamily="18" charset="0"/>
                      </a:endParaRPr>
                    </a:p>
                  </a:txBody>
                  <a:tcPr/>
                </a:tc>
                <a:extLst>
                  <a:ext uri="{0D108BD9-81ED-4DB2-BD59-A6C34878D82A}">
                    <a16:rowId xmlns:a16="http://schemas.microsoft.com/office/drawing/2014/main" xmlns="" val="933571490"/>
                  </a:ext>
                </a:extLst>
              </a:tr>
              <a:tr h="524419">
                <a:tc>
                  <a:txBody>
                    <a:bodyPr/>
                    <a:lstStyle/>
                    <a:p>
                      <a:pPr marL="0" marR="0" algn="just">
                        <a:spcBef>
                          <a:spcPts val="0"/>
                        </a:spcBef>
                        <a:spcAft>
                          <a:spcPts val="0"/>
                        </a:spcAft>
                      </a:pPr>
                      <a:r>
                        <a:rPr lang="en-US" sz="1600" b="1">
                          <a:effectLst/>
                        </a:rPr>
                        <a:t>Week 3</a:t>
                      </a:r>
                      <a:endParaRPr lang="en-US" sz="1600" b="1">
                        <a:effectLst/>
                        <a:latin typeface="Times New Roman" panose="02020603050405020304" pitchFamily="18" charset="0"/>
                        <a:ea typeface="Times New Roman" panose="02020603050405020304" pitchFamily="18" charset="0"/>
                      </a:endParaRPr>
                    </a:p>
                  </a:txBody>
                  <a:tcPr/>
                </a:tc>
                <a:tc>
                  <a:txBody>
                    <a:bodyPr/>
                    <a:lstStyle/>
                    <a:p>
                      <a:pPr marL="0" marR="0" algn="just">
                        <a:spcBef>
                          <a:spcPts val="0"/>
                        </a:spcBef>
                        <a:spcAft>
                          <a:spcPts val="0"/>
                        </a:spcAft>
                      </a:pPr>
                      <a:r>
                        <a:rPr lang="en-ZA" sz="1600" b="1">
                          <a:effectLst/>
                        </a:rPr>
                        <a:t>11 -14 August 20</a:t>
                      </a:r>
                      <a:endParaRPr lang="en-US" sz="1600" b="1">
                        <a:effectLst/>
                        <a:latin typeface="Times New Roman" panose="02020603050405020304" pitchFamily="18" charset="0"/>
                        <a:ea typeface="Times New Roman" panose="02020603050405020304" pitchFamily="18" charset="0"/>
                      </a:endParaRPr>
                    </a:p>
                  </a:txBody>
                  <a:tcPr/>
                </a:tc>
                <a:tc>
                  <a:txBody>
                    <a:bodyPr/>
                    <a:lstStyle/>
                    <a:p>
                      <a:pPr marL="0" marR="0" algn="just">
                        <a:spcBef>
                          <a:spcPts val="0"/>
                        </a:spcBef>
                        <a:spcAft>
                          <a:spcPts val="0"/>
                        </a:spcAft>
                      </a:pPr>
                      <a:r>
                        <a:rPr lang="en-ZA" sz="1600" b="1" dirty="0">
                          <a:effectLst/>
                        </a:rPr>
                        <a:t>N/A</a:t>
                      </a:r>
                      <a:endParaRPr lang="en-US" sz="1600" b="1" dirty="0">
                        <a:effectLst/>
                        <a:latin typeface="Times New Roman" panose="02020603050405020304" pitchFamily="18" charset="0"/>
                        <a:ea typeface="Times New Roman" panose="02020603050405020304" pitchFamily="18" charset="0"/>
                      </a:endParaRPr>
                    </a:p>
                  </a:txBody>
                  <a:tcPr/>
                </a:tc>
                <a:extLst>
                  <a:ext uri="{0D108BD9-81ED-4DB2-BD59-A6C34878D82A}">
                    <a16:rowId xmlns:a16="http://schemas.microsoft.com/office/drawing/2014/main" xmlns="" val="4058542425"/>
                  </a:ext>
                </a:extLst>
              </a:tr>
              <a:tr h="513780">
                <a:tc>
                  <a:txBody>
                    <a:bodyPr/>
                    <a:lstStyle/>
                    <a:p>
                      <a:pPr marL="0" marR="0" algn="just">
                        <a:spcBef>
                          <a:spcPts val="0"/>
                        </a:spcBef>
                        <a:spcAft>
                          <a:spcPts val="0"/>
                        </a:spcAft>
                      </a:pPr>
                      <a:r>
                        <a:rPr lang="en-US" sz="1600" b="1">
                          <a:effectLst/>
                        </a:rPr>
                        <a:t>Week 4</a:t>
                      </a:r>
                      <a:endParaRPr lang="en-US" sz="1600" b="1">
                        <a:effectLst/>
                        <a:latin typeface="Times New Roman" panose="02020603050405020304" pitchFamily="18" charset="0"/>
                        <a:ea typeface="Times New Roman" panose="02020603050405020304" pitchFamily="18" charset="0"/>
                      </a:endParaRPr>
                    </a:p>
                  </a:txBody>
                  <a:tcPr/>
                </a:tc>
                <a:tc>
                  <a:txBody>
                    <a:bodyPr/>
                    <a:lstStyle/>
                    <a:p>
                      <a:pPr marL="0" marR="0" algn="just">
                        <a:spcBef>
                          <a:spcPts val="0"/>
                        </a:spcBef>
                        <a:spcAft>
                          <a:spcPts val="0"/>
                        </a:spcAft>
                      </a:pPr>
                      <a:r>
                        <a:rPr lang="en-ZA" sz="1600" b="1">
                          <a:effectLst/>
                        </a:rPr>
                        <a:t>17-21 2020</a:t>
                      </a:r>
                      <a:endParaRPr lang="en-US" sz="1600" b="1">
                        <a:effectLst/>
                        <a:latin typeface="Times New Roman" panose="02020603050405020304" pitchFamily="18" charset="0"/>
                        <a:ea typeface="Times New Roman" panose="02020603050405020304" pitchFamily="18" charset="0"/>
                      </a:endParaRPr>
                    </a:p>
                  </a:txBody>
                  <a:tcPr/>
                </a:tc>
                <a:tc>
                  <a:txBody>
                    <a:bodyPr/>
                    <a:lstStyle/>
                    <a:p>
                      <a:pPr marL="0" marR="0" algn="just">
                        <a:spcBef>
                          <a:spcPts val="0"/>
                        </a:spcBef>
                        <a:spcAft>
                          <a:spcPts val="0"/>
                        </a:spcAft>
                      </a:pPr>
                      <a:r>
                        <a:rPr lang="en-ZA" sz="1600" b="1" dirty="0">
                          <a:effectLst/>
                        </a:rPr>
                        <a:t>All Teachers report to prepare for the return of all learners</a:t>
                      </a:r>
                      <a:endParaRPr lang="en-US" sz="1600" b="1" dirty="0">
                        <a:effectLst/>
                        <a:latin typeface="Times New Roman" panose="02020603050405020304" pitchFamily="18" charset="0"/>
                        <a:ea typeface="Times New Roman" panose="02020603050405020304" pitchFamily="18" charset="0"/>
                      </a:endParaRPr>
                    </a:p>
                  </a:txBody>
                  <a:tcPr/>
                </a:tc>
                <a:extLst>
                  <a:ext uri="{0D108BD9-81ED-4DB2-BD59-A6C34878D82A}">
                    <a16:rowId xmlns:a16="http://schemas.microsoft.com/office/drawing/2014/main" xmlns="" val="3236745538"/>
                  </a:ext>
                </a:extLst>
              </a:tr>
              <a:tr h="2266805">
                <a:tc>
                  <a:txBody>
                    <a:bodyPr/>
                    <a:lstStyle/>
                    <a:p>
                      <a:pPr marL="0" marR="0" algn="just">
                        <a:spcBef>
                          <a:spcPts val="0"/>
                        </a:spcBef>
                        <a:spcAft>
                          <a:spcPts val="0"/>
                        </a:spcAft>
                      </a:pPr>
                      <a:r>
                        <a:rPr lang="en-US" sz="1600" b="1">
                          <a:effectLst/>
                        </a:rPr>
                        <a:t>Week 5</a:t>
                      </a:r>
                      <a:endParaRPr lang="en-US" sz="1600" b="1">
                        <a:effectLst/>
                        <a:latin typeface="Times New Roman" panose="02020603050405020304" pitchFamily="18" charset="0"/>
                        <a:ea typeface="Times New Roman" panose="02020603050405020304" pitchFamily="18" charset="0"/>
                      </a:endParaRPr>
                    </a:p>
                  </a:txBody>
                  <a:tcPr/>
                </a:tc>
                <a:tc>
                  <a:txBody>
                    <a:bodyPr/>
                    <a:lstStyle/>
                    <a:p>
                      <a:pPr marL="0" marR="0" algn="just">
                        <a:spcBef>
                          <a:spcPts val="0"/>
                        </a:spcBef>
                        <a:spcAft>
                          <a:spcPts val="0"/>
                        </a:spcAft>
                      </a:pPr>
                      <a:r>
                        <a:rPr lang="en-ZA" sz="1600" b="1">
                          <a:effectLst/>
                        </a:rPr>
                        <a:t>24 August 2020</a:t>
                      </a:r>
                      <a:endParaRPr lang="en-US" sz="1600" b="1">
                        <a:effectLst/>
                        <a:latin typeface="Times New Roman" panose="02020603050405020304" pitchFamily="18" charset="0"/>
                        <a:ea typeface="Times New Roman" panose="02020603050405020304" pitchFamily="18" charset="0"/>
                      </a:endParaRPr>
                    </a:p>
                  </a:txBody>
                  <a:tcPr/>
                </a:tc>
                <a:tc>
                  <a:txBody>
                    <a:bodyPr/>
                    <a:lstStyle/>
                    <a:p>
                      <a:pPr marL="342900" marR="0" lvl="0" indent="-342900" algn="just">
                        <a:spcBef>
                          <a:spcPts val="0"/>
                        </a:spcBef>
                        <a:spcAft>
                          <a:spcPts val="0"/>
                        </a:spcAft>
                        <a:buFont typeface="Arial" panose="020B0604020202020204" pitchFamily="34" charset="0"/>
                        <a:buChar char="•"/>
                        <a:tabLst>
                          <a:tab pos="457200" algn="l"/>
                        </a:tabLst>
                      </a:pPr>
                      <a:r>
                        <a:rPr lang="en-ZA" sz="1600" b="1" dirty="0">
                          <a:effectLst/>
                        </a:rPr>
                        <a:t>Schools of Skill : Year 1; Year 2 and Year 3. </a:t>
                      </a:r>
                      <a:endParaRPr lang="en-US" sz="1600" b="1" dirty="0">
                        <a:effectLst/>
                      </a:endParaRPr>
                    </a:p>
                    <a:p>
                      <a:pPr marL="342900" marR="0" lvl="0" indent="-342900" algn="just">
                        <a:spcBef>
                          <a:spcPts val="0"/>
                        </a:spcBef>
                        <a:spcAft>
                          <a:spcPts val="0"/>
                        </a:spcAft>
                        <a:buFont typeface="Arial" panose="020B0604020202020204" pitchFamily="34" charset="0"/>
                        <a:buChar char="•"/>
                        <a:tabLst>
                          <a:tab pos="457200" algn="l"/>
                        </a:tabLst>
                      </a:pPr>
                      <a:r>
                        <a:rPr lang="en-ZA" sz="1600" b="1" dirty="0">
                          <a:effectLst/>
                        </a:rPr>
                        <a:t>Schools with Learners with Severe and profound Intellectual Disabilities( LSPID) Year 1; Year 2; Year 3.</a:t>
                      </a:r>
                      <a:endParaRPr lang="en-US" sz="1600" b="1" dirty="0">
                        <a:effectLst/>
                      </a:endParaRPr>
                    </a:p>
                    <a:p>
                      <a:pPr marL="342900" marR="0" lvl="0" indent="-342900" algn="just">
                        <a:spcBef>
                          <a:spcPts val="0"/>
                        </a:spcBef>
                        <a:spcAft>
                          <a:spcPts val="0"/>
                        </a:spcAft>
                        <a:buFont typeface="Arial" panose="020B0604020202020204" pitchFamily="34" charset="0"/>
                        <a:buChar char="•"/>
                        <a:tabLst>
                          <a:tab pos="457200" algn="l"/>
                        </a:tabLst>
                      </a:pPr>
                      <a:r>
                        <a:rPr lang="en-ZA" sz="1600" b="1" dirty="0">
                          <a:effectLst/>
                        </a:rPr>
                        <a:t>Schools with Learners with Severe Intellectual Disabilities( LSID) Grade R; Grade 1; Grade 2; Grade 3 and Final Year ( occupational) and;</a:t>
                      </a:r>
                      <a:endParaRPr lang="en-US" sz="1600" b="1" dirty="0">
                        <a:effectLst/>
                      </a:endParaRPr>
                    </a:p>
                    <a:p>
                      <a:pPr marL="342900" marR="0" lvl="0" indent="-342900" algn="just">
                        <a:spcBef>
                          <a:spcPts val="0"/>
                        </a:spcBef>
                        <a:spcAft>
                          <a:spcPts val="0"/>
                        </a:spcAft>
                        <a:buFont typeface="Arial" panose="020B0604020202020204" pitchFamily="34" charset="0"/>
                        <a:buChar char="•"/>
                        <a:tabLst>
                          <a:tab pos="457200" algn="l"/>
                        </a:tabLst>
                      </a:pPr>
                      <a:r>
                        <a:rPr lang="en-ZA" sz="1600" b="1" dirty="0">
                          <a:effectLst/>
                        </a:rPr>
                        <a:t> Schools with Autistic learners; Junior group (below 13 years); Senior Group ( 13 years and above) and final year (18 years and above )</a:t>
                      </a:r>
                      <a:endPar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4128299929"/>
                  </a:ext>
                </a:extLst>
              </a:tr>
            </a:tbl>
          </a:graphicData>
        </a:graphic>
      </p:graphicFrame>
    </p:spTree>
    <p:extLst>
      <p:ext uri="{BB962C8B-B14F-4D97-AF65-F5344CB8AC3E}">
        <p14:creationId xmlns:p14="http://schemas.microsoft.com/office/powerpoint/2010/main" xmlns="" val="24861145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70114" y="5870763"/>
            <a:ext cx="4572000" cy="276999"/>
          </a:xfrm>
          <a:prstGeom prst="rect">
            <a:avLst/>
          </a:prstGeom>
        </p:spPr>
        <p:txBody>
          <a:bodyPr>
            <a:spAutoFit/>
          </a:bodyPr>
          <a:lstStyle/>
          <a:p>
            <a:r>
              <a:rPr lang="en-US" sz="1200" dirty="0">
                <a:solidFill>
                  <a:prstClr val="black">
                    <a:tint val="75000"/>
                  </a:prstClr>
                </a:solidFill>
              </a:rPr>
              <a:t>Leading Free State Province towards Service Excellence</a:t>
            </a:r>
          </a:p>
        </p:txBody>
      </p:sp>
      <p:sp>
        <p:nvSpPr>
          <p:cNvPr id="3" name="Rectangle 1"/>
          <p:cNvSpPr>
            <a:spLocks noChangeArrowheads="1"/>
          </p:cNvSpPr>
          <p:nvPr/>
        </p:nvSpPr>
        <p:spPr bwMode="auto">
          <a:xfrm>
            <a:off x="1863725" y="3284538"/>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5" name="Title 4"/>
          <p:cNvSpPr>
            <a:spLocks noGrp="1"/>
          </p:cNvSpPr>
          <p:nvPr>
            <p:ph type="ctrTitle"/>
          </p:nvPr>
        </p:nvSpPr>
        <p:spPr>
          <a:xfrm>
            <a:off x="1" y="0"/>
            <a:ext cx="9102560" cy="872836"/>
          </a:xfrm>
          <a:solidFill>
            <a:srgbClr val="CC9B00"/>
          </a:solidFill>
        </p:spPr>
        <p:txBody>
          <a:bodyPr>
            <a:normAutofit fontScale="90000"/>
          </a:bodyPr>
          <a:lstStyle/>
          <a:p>
            <a:r>
              <a:rPr lang="en-GB" sz="3600" b="1" dirty="0">
                <a:solidFill>
                  <a:schemeClr val="bg1"/>
                </a:solidFill>
                <a:latin typeface="Arial" panose="020B0604020202020204" pitchFamily="34" charset="0"/>
                <a:cs typeface="Arial" panose="020B0604020202020204" pitchFamily="34" charset="0"/>
              </a:rPr>
              <a:t/>
            </a:r>
            <a:br>
              <a:rPr lang="en-GB" sz="3600" b="1" dirty="0">
                <a:solidFill>
                  <a:schemeClr val="bg1"/>
                </a:solidFill>
                <a:latin typeface="Arial" panose="020B0604020202020204" pitchFamily="34" charset="0"/>
                <a:cs typeface="Arial" panose="020B0604020202020204" pitchFamily="34" charset="0"/>
              </a:rPr>
            </a:br>
            <a:r>
              <a:rPr lang="en-GB" sz="3600" b="1" dirty="0">
                <a:solidFill>
                  <a:schemeClr val="bg1"/>
                </a:solidFill>
                <a:latin typeface="Arial" panose="020B0604020202020204" pitchFamily="34" charset="0"/>
                <a:cs typeface="Arial" panose="020B0604020202020204" pitchFamily="34" charset="0"/>
              </a:rPr>
              <a:t>Challenges In the Educational Sector</a:t>
            </a:r>
            <a:r>
              <a:rPr lang="en-ZA" sz="3100" dirty="0">
                <a:solidFill>
                  <a:schemeClr val="bg1"/>
                </a:solidFill>
              </a:rPr>
              <a:t/>
            </a:r>
            <a:br>
              <a:rPr lang="en-ZA" sz="3100" dirty="0">
                <a:solidFill>
                  <a:schemeClr val="bg1"/>
                </a:solidFill>
              </a:rPr>
            </a:br>
            <a:endParaRPr lang="en-ZA" sz="3100" dirty="0">
              <a:solidFill>
                <a:schemeClr val="bg1"/>
              </a:solidFill>
            </a:endParaRPr>
          </a:p>
        </p:txBody>
      </p:sp>
      <p:sp>
        <p:nvSpPr>
          <p:cNvPr id="2" name="Rectangle 1">
            <a:extLst>
              <a:ext uri="{FF2B5EF4-FFF2-40B4-BE49-F238E27FC236}">
                <a16:creationId xmlns:a16="http://schemas.microsoft.com/office/drawing/2014/main" xmlns="" id="{33426AEC-2FEC-3F43-A510-7620C550B832}"/>
              </a:ext>
            </a:extLst>
          </p:cNvPr>
          <p:cNvSpPr/>
          <p:nvPr/>
        </p:nvSpPr>
        <p:spPr>
          <a:xfrm>
            <a:off x="41439" y="872836"/>
            <a:ext cx="9061122" cy="5242204"/>
          </a:xfrm>
          <a:prstGeom prst="rect">
            <a:avLst/>
          </a:prstGeom>
        </p:spPr>
        <p:txBody>
          <a:bodyPr wrap="square">
            <a:spAutoFit/>
          </a:bodyPr>
          <a:lstStyle/>
          <a:p>
            <a:pPr marL="342900" marR="0" lvl="0" indent="-342900" algn="just">
              <a:lnSpc>
                <a:spcPct val="115000"/>
              </a:lnSpc>
              <a:spcBef>
                <a:spcPts val="0"/>
              </a:spcBef>
              <a:spcAft>
                <a:spcPts val="0"/>
              </a:spcAft>
              <a:buFont typeface="Arial" panose="020B0604020202020204" pitchFamily="34" charset="0"/>
              <a:buChar char="•"/>
              <a:tabLst>
                <a:tab pos="0" algn="l"/>
              </a:tabLst>
            </a:pPr>
            <a:r>
              <a:rPr lang="en-ZA" sz="2000" b="1" dirty="0">
                <a:ea typeface="Times New Roman" panose="02020603050405020304" pitchFamily="18" charset="0"/>
              </a:rPr>
              <a:t>The sector was faced with challenge of defraying the costs of additional cleaners and screeners at schools to meet the obligations set out by NATJOINTS in combating COVID- 19.</a:t>
            </a:r>
            <a:endParaRPr lang="en-US" sz="2000" b="1" dirty="0">
              <a:ea typeface="Times New Roman" panose="02020603050405020304" pitchFamily="18" charset="0"/>
            </a:endParaRPr>
          </a:p>
          <a:p>
            <a:pPr marL="171450" indent="-342900" algn="just">
              <a:buFont typeface="Arial" panose="020B0604020202020204" pitchFamily="34" charset="0"/>
              <a:buChar char="•"/>
              <a:tabLst>
                <a:tab pos="0" algn="l"/>
              </a:tabLst>
            </a:pPr>
            <a:endParaRPr lang="en-US" sz="2000" b="1" dirty="0">
              <a:ea typeface="Times New Roman" panose="02020603050405020304" pitchFamily="18" charset="0"/>
            </a:endParaRPr>
          </a:p>
          <a:p>
            <a:pPr marL="342900" marR="0" lvl="0" indent="-342900" algn="just">
              <a:lnSpc>
                <a:spcPct val="115000"/>
              </a:lnSpc>
              <a:spcBef>
                <a:spcPts val="0"/>
              </a:spcBef>
              <a:spcAft>
                <a:spcPts val="0"/>
              </a:spcAft>
              <a:buFont typeface="Arial" panose="020B0604020202020204" pitchFamily="34" charset="0"/>
              <a:buChar char="•"/>
              <a:tabLst>
                <a:tab pos="0" algn="l"/>
              </a:tabLst>
            </a:pPr>
            <a:r>
              <a:rPr lang="en-ZA" sz="2000" b="1" dirty="0">
                <a:ea typeface="Times New Roman" panose="02020603050405020304" pitchFamily="18" charset="0"/>
              </a:rPr>
              <a:t>The sector had to appoint additional 2 241 cleaners and 2 241 screeners (4482 in total) in order to enforce the Directions and protocols that were issued to combat or mitigate COVID-!9 at all our schools and related facilities. Both the cleaners and screeners we appointed at a flat-rate of R2 500 per month.</a:t>
            </a:r>
            <a:endParaRPr lang="en-US" sz="2000" b="1" dirty="0">
              <a:ea typeface="Times New Roman" panose="02020603050405020304" pitchFamily="18" charset="0"/>
            </a:endParaRPr>
          </a:p>
          <a:p>
            <a:pPr>
              <a:tabLst>
                <a:tab pos="0" algn="l"/>
              </a:tabLst>
            </a:pPr>
            <a:r>
              <a:rPr lang="en-US" sz="2000" b="1" dirty="0">
                <a:ea typeface="Times New Roman" panose="02020603050405020304" pitchFamily="18" charset="0"/>
              </a:rPr>
              <a:t> </a:t>
            </a:r>
          </a:p>
          <a:p>
            <a:pPr marL="342900" marR="0" lvl="0" indent="-342900" algn="just">
              <a:lnSpc>
                <a:spcPct val="115000"/>
              </a:lnSpc>
              <a:spcBef>
                <a:spcPts val="0"/>
              </a:spcBef>
              <a:spcAft>
                <a:spcPts val="0"/>
              </a:spcAft>
              <a:buFont typeface="Arial" panose="020B0604020202020204" pitchFamily="34" charset="0"/>
              <a:buChar char="•"/>
              <a:tabLst>
                <a:tab pos="0" algn="l"/>
              </a:tabLst>
            </a:pPr>
            <a:r>
              <a:rPr lang="en-ZA" sz="2000" b="1" dirty="0">
                <a:ea typeface="Times New Roman" panose="02020603050405020304" pitchFamily="18" charset="0"/>
              </a:rPr>
              <a:t>The sector was granted approval to re-purpose various conditional grants, in particular the Education Infrastructure Grant (EIG), for the purpose of employing additional screeners and cleaners.</a:t>
            </a:r>
            <a:endParaRPr lang="en-US" sz="2000" b="1" dirty="0">
              <a:ea typeface="Times New Roman" panose="02020603050405020304" pitchFamily="18" charset="0"/>
            </a:endParaRPr>
          </a:p>
          <a:p>
            <a:pPr marL="171450" indent="-342900">
              <a:buFont typeface="Arial" panose="020B0604020202020204" pitchFamily="34" charset="0"/>
              <a:buChar char="•"/>
              <a:tabLst>
                <a:tab pos="0" algn="l"/>
              </a:tabLst>
            </a:pPr>
            <a:r>
              <a:rPr lang="en-US" sz="2000" b="1" dirty="0">
                <a:ea typeface="Times New Roman" panose="02020603050405020304" pitchFamily="18" charset="0"/>
              </a:rPr>
              <a:t> </a:t>
            </a:r>
          </a:p>
          <a:p>
            <a:pPr marL="342900" marR="0" lvl="0" indent="-342900" algn="just">
              <a:lnSpc>
                <a:spcPct val="115000"/>
              </a:lnSpc>
              <a:spcBef>
                <a:spcPts val="0"/>
              </a:spcBef>
              <a:spcAft>
                <a:spcPts val="0"/>
              </a:spcAft>
              <a:buFont typeface="Arial" panose="020B0604020202020204" pitchFamily="34" charset="0"/>
              <a:buChar char="•"/>
              <a:tabLst>
                <a:tab pos="0" algn="l"/>
              </a:tabLst>
            </a:pPr>
            <a:r>
              <a:rPr lang="en-ZA" sz="2000" b="1" dirty="0">
                <a:ea typeface="Times New Roman" panose="02020603050405020304" pitchFamily="18" charset="0"/>
              </a:rPr>
              <a:t>That the current projections for the employment of these screeners and cleaners is not financially affordable beyond the current 3 months period</a:t>
            </a:r>
            <a:endParaRPr lang="en-US" sz="2000" b="1" dirty="0">
              <a:ea typeface="Times New Roman" panose="02020603050405020304" pitchFamily="18" charset="0"/>
            </a:endParaRPr>
          </a:p>
        </p:txBody>
      </p:sp>
    </p:spTree>
    <p:extLst>
      <p:ext uri="{BB962C8B-B14F-4D97-AF65-F5344CB8AC3E}">
        <p14:creationId xmlns:p14="http://schemas.microsoft.com/office/powerpoint/2010/main" xmlns="" val="18133069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70114" y="5870763"/>
            <a:ext cx="4572000" cy="276999"/>
          </a:xfrm>
          <a:prstGeom prst="rect">
            <a:avLst/>
          </a:prstGeom>
        </p:spPr>
        <p:txBody>
          <a:bodyPr>
            <a:spAutoFit/>
          </a:bodyPr>
          <a:lstStyle/>
          <a:p>
            <a:r>
              <a:rPr lang="en-US" sz="1200" dirty="0">
                <a:solidFill>
                  <a:prstClr val="black">
                    <a:tint val="75000"/>
                  </a:prstClr>
                </a:solidFill>
              </a:rPr>
              <a:t>Leading Free State Province towards Service Excellence</a:t>
            </a:r>
          </a:p>
        </p:txBody>
      </p:sp>
      <p:sp>
        <p:nvSpPr>
          <p:cNvPr id="3" name="Rectangle 1"/>
          <p:cNvSpPr>
            <a:spLocks noChangeArrowheads="1"/>
          </p:cNvSpPr>
          <p:nvPr/>
        </p:nvSpPr>
        <p:spPr bwMode="auto">
          <a:xfrm>
            <a:off x="1863725" y="3284538"/>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5" name="Title 4"/>
          <p:cNvSpPr>
            <a:spLocks noGrp="1"/>
          </p:cNvSpPr>
          <p:nvPr>
            <p:ph type="ctrTitle"/>
          </p:nvPr>
        </p:nvSpPr>
        <p:spPr>
          <a:xfrm>
            <a:off x="1" y="0"/>
            <a:ext cx="9102560" cy="872836"/>
          </a:xfrm>
          <a:solidFill>
            <a:srgbClr val="CC9B00"/>
          </a:solidFill>
        </p:spPr>
        <p:txBody>
          <a:bodyPr>
            <a:normAutofit fontScale="90000"/>
          </a:bodyPr>
          <a:lstStyle/>
          <a:p>
            <a:r>
              <a:rPr lang="en-GB" sz="3600" b="1" dirty="0">
                <a:solidFill>
                  <a:schemeClr val="bg1"/>
                </a:solidFill>
                <a:latin typeface="Arial" panose="020B0604020202020204" pitchFamily="34" charset="0"/>
                <a:cs typeface="Arial" panose="020B0604020202020204" pitchFamily="34" charset="0"/>
              </a:rPr>
              <a:t/>
            </a:r>
            <a:br>
              <a:rPr lang="en-GB" sz="3600" b="1" dirty="0">
                <a:solidFill>
                  <a:schemeClr val="bg1"/>
                </a:solidFill>
                <a:latin typeface="Arial" panose="020B0604020202020204" pitchFamily="34" charset="0"/>
                <a:cs typeface="Arial" panose="020B0604020202020204" pitchFamily="34" charset="0"/>
              </a:rPr>
            </a:br>
            <a:r>
              <a:rPr lang="en-GB" sz="3600" b="1" dirty="0">
                <a:solidFill>
                  <a:schemeClr val="bg1"/>
                </a:solidFill>
                <a:latin typeface="Arial" panose="020B0604020202020204" pitchFamily="34" charset="0"/>
                <a:cs typeface="Arial" panose="020B0604020202020204" pitchFamily="34" charset="0"/>
              </a:rPr>
              <a:t>Challenges In the Educational Sector</a:t>
            </a:r>
            <a:r>
              <a:rPr lang="en-ZA" sz="3100" dirty="0">
                <a:solidFill>
                  <a:schemeClr val="bg1"/>
                </a:solidFill>
              </a:rPr>
              <a:t/>
            </a:r>
            <a:br>
              <a:rPr lang="en-ZA" sz="3100" dirty="0">
                <a:solidFill>
                  <a:schemeClr val="bg1"/>
                </a:solidFill>
              </a:rPr>
            </a:br>
            <a:endParaRPr lang="en-ZA" sz="3100" dirty="0">
              <a:solidFill>
                <a:schemeClr val="bg1"/>
              </a:solidFill>
            </a:endParaRPr>
          </a:p>
        </p:txBody>
      </p:sp>
      <p:sp>
        <p:nvSpPr>
          <p:cNvPr id="4" name="TextBox 3">
            <a:extLst>
              <a:ext uri="{FF2B5EF4-FFF2-40B4-BE49-F238E27FC236}">
                <a16:creationId xmlns:a16="http://schemas.microsoft.com/office/drawing/2014/main" xmlns="" id="{4E01797D-BBB5-3E47-BFE0-DC9B5AF6F931}"/>
              </a:ext>
            </a:extLst>
          </p:cNvPr>
          <p:cNvSpPr txBox="1"/>
          <p:nvPr/>
        </p:nvSpPr>
        <p:spPr>
          <a:xfrm>
            <a:off x="41439" y="872836"/>
            <a:ext cx="9102561" cy="4339650"/>
          </a:xfrm>
          <a:prstGeom prst="rect">
            <a:avLst/>
          </a:prstGeom>
          <a:noFill/>
        </p:spPr>
        <p:txBody>
          <a:bodyPr wrap="square" rtlCol="0">
            <a:spAutoFit/>
          </a:bodyPr>
          <a:lstStyle/>
          <a:p>
            <a:endParaRPr lang="en-GB" dirty="0"/>
          </a:p>
          <a:p>
            <a:pPr marL="342900" indent="-342900">
              <a:buFont typeface="Arial" panose="020B0604020202020204" pitchFamily="34" charset="0"/>
              <a:buChar char="•"/>
            </a:pPr>
            <a:r>
              <a:rPr lang="en-GB" sz="2400" b="1" dirty="0"/>
              <a:t>78 schools have been vandalised during lockdown and 48 of them have been repaired, others are work in progress.</a:t>
            </a:r>
          </a:p>
          <a:p>
            <a:pPr marL="342900" indent="-342900">
              <a:buFont typeface="Arial" panose="020B0604020202020204" pitchFamily="34" charset="0"/>
              <a:buChar char="•"/>
            </a:pPr>
            <a:endParaRPr lang="en-GB" sz="2400" b="1" dirty="0"/>
          </a:p>
          <a:p>
            <a:pPr marL="342900" indent="-342900">
              <a:buFont typeface="Arial" panose="020B0604020202020204" pitchFamily="34" charset="0"/>
              <a:buChar char="•"/>
            </a:pPr>
            <a:r>
              <a:rPr lang="en-GB" sz="2400" b="1" dirty="0"/>
              <a:t>During schools holidays the School Nutrition Programme suffered a setback of average 20% of leaners who arrived at school to collect food.</a:t>
            </a:r>
          </a:p>
          <a:p>
            <a:pPr marL="342900" indent="-342900">
              <a:buFont typeface="Arial" panose="020B0604020202020204" pitchFamily="34" charset="0"/>
              <a:buChar char="•"/>
            </a:pPr>
            <a:endParaRPr lang="en-GB" sz="900" b="1" dirty="0"/>
          </a:p>
          <a:p>
            <a:pPr marL="457200" lvl="0" indent="-457200" algn="just" defTabSz="914400">
              <a:buClr>
                <a:srgbClr val="000000"/>
              </a:buClr>
              <a:buFont typeface="Arial" panose="020B0604020202020204" pitchFamily="34" charset="0"/>
              <a:buChar char="•"/>
              <a:defRPr/>
            </a:pPr>
            <a:r>
              <a:rPr lang="en-ZA" sz="2400" b="1" dirty="0"/>
              <a:t>Social distancing was also a problem particularly in hostels were Schools make use of Bunker-Beds.</a:t>
            </a:r>
          </a:p>
          <a:p>
            <a:endParaRPr lang="en-GB" sz="900" b="1" dirty="0"/>
          </a:p>
          <a:p>
            <a:pPr marL="342900" indent="-342900">
              <a:buFont typeface="Arial" panose="020B0604020202020204" pitchFamily="34" charset="0"/>
              <a:buChar char="•"/>
            </a:pPr>
            <a:r>
              <a:rPr lang="en-GB" sz="2400" b="1" dirty="0"/>
              <a:t>The number of approved Teachers with comorbidities (1 676) and has a direct impact on time-tabling.</a:t>
            </a:r>
          </a:p>
        </p:txBody>
      </p:sp>
    </p:spTree>
    <p:extLst>
      <p:ext uri="{BB962C8B-B14F-4D97-AF65-F5344CB8AC3E}">
        <p14:creationId xmlns:p14="http://schemas.microsoft.com/office/powerpoint/2010/main" xmlns="" val="33211777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65"/>
          <p:cNvSpPr txBox="1">
            <a:spLocks noGrp="1"/>
          </p:cNvSpPr>
          <p:nvPr>
            <p:ph type="title"/>
          </p:nvPr>
        </p:nvSpPr>
        <p:spPr>
          <a:xfrm>
            <a:off x="0" y="0"/>
            <a:ext cx="9143999" cy="742950"/>
          </a:xfrm>
          <a:prstGeom prst="rect">
            <a:avLst/>
          </a:prstGeom>
          <a:solidFill>
            <a:srgbClr val="CC9B00"/>
          </a:solidFill>
          <a:ln>
            <a:noFill/>
          </a:ln>
          <a:effectLst>
            <a:innerShdw blurRad="63500" dist="50800" dir="18900000">
              <a:prstClr val="black">
                <a:alpha val="50000"/>
              </a:prstClr>
            </a:innerShdw>
          </a:effectLst>
        </p:spPr>
        <p:txBody>
          <a:bodyPr spcFirstLastPara="1" vert="horz" wrap="square" lIns="68569" tIns="34275" rIns="68569" bIns="34275" rtlCol="0" anchor="ctr" anchorCtr="0">
            <a:noAutofit/>
          </a:bodyPr>
          <a:lstStyle/>
          <a:p>
            <a:pPr marL="66675"/>
            <a:r>
              <a:rPr lang="en-ZA" sz="2700" b="1" dirty="0">
                <a:solidFill>
                  <a:schemeClr val="bg1"/>
                </a:solidFill>
                <a:latin typeface="+mn-lt"/>
                <a:sym typeface="Arial"/>
              </a:rPr>
              <a:t>Latest statistics on COVID 19 Cases in Schools</a:t>
            </a:r>
            <a:endParaRPr sz="2700" b="1" dirty="0">
              <a:solidFill>
                <a:schemeClr val="bg1"/>
              </a:solidFill>
              <a:latin typeface="+mn-lt"/>
            </a:endParaRPr>
          </a:p>
        </p:txBody>
      </p:sp>
      <p:sp>
        <p:nvSpPr>
          <p:cNvPr id="462" name="Google Shape;462;p65"/>
          <p:cNvSpPr txBox="1"/>
          <p:nvPr/>
        </p:nvSpPr>
        <p:spPr>
          <a:xfrm>
            <a:off x="126503" y="1501495"/>
            <a:ext cx="8964000" cy="4134233"/>
          </a:xfrm>
          <a:prstGeom prst="rect">
            <a:avLst/>
          </a:prstGeom>
          <a:solidFill>
            <a:schemeClr val="tx2">
              <a:lumMod val="20000"/>
              <a:lumOff val="80000"/>
            </a:schemeClr>
          </a:solidFill>
          <a:ln>
            <a:noFill/>
          </a:ln>
          <a:effectLst>
            <a:outerShdw blurRad="149987" dist="250190" dir="8460000" algn="ctr">
              <a:srgbClr val="000000">
                <a:alpha val="27843"/>
              </a:srgbClr>
            </a:outerShdw>
          </a:effectLst>
        </p:spPr>
        <p:txBody>
          <a:bodyPr spcFirstLastPara="1" wrap="square" lIns="68569" tIns="34275" rIns="68569" bIns="34275" anchor="ctr" anchorCtr="0">
            <a:noAutofit/>
          </a:bodyPr>
          <a:lstStyle/>
          <a:p>
            <a:pPr marL="130969" algn="ctr">
              <a:lnSpc>
                <a:spcPct val="90000"/>
              </a:lnSpc>
              <a:buClr>
                <a:srgbClr val="000000"/>
              </a:buClr>
              <a:buSzPts val="2800"/>
            </a:pPr>
            <a:r>
              <a:rPr lang="en-ZA" sz="2100" b="1" dirty="0">
                <a:solidFill>
                  <a:schemeClr val="lt1"/>
                </a:solidFill>
                <a:latin typeface="Arial"/>
                <a:ea typeface="Arial"/>
                <a:cs typeface="Arial"/>
                <a:sym typeface="Arial"/>
              </a:rPr>
              <a:t>+</a:t>
            </a:r>
            <a:endParaRPr sz="2100" b="1" dirty="0">
              <a:solidFill>
                <a:schemeClr val="lt1"/>
              </a:solidFill>
              <a:latin typeface="Arial"/>
              <a:ea typeface="Arial"/>
              <a:cs typeface="Arial"/>
              <a:sym typeface="Arial"/>
            </a:endParaRPr>
          </a:p>
        </p:txBody>
      </p:sp>
      <p:graphicFrame>
        <p:nvGraphicFramePr>
          <p:cNvPr id="463" name="Google Shape;463;p65"/>
          <p:cNvGraphicFramePr/>
          <p:nvPr>
            <p:extLst>
              <p:ext uri="{D42A27DB-BD31-4B8C-83A1-F6EECF244321}">
                <p14:modId xmlns:p14="http://schemas.microsoft.com/office/powerpoint/2010/main" xmlns="" val="455695496"/>
              </p:ext>
            </p:extLst>
          </p:nvPr>
        </p:nvGraphicFramePr>
        <p:xfrm>
          <a:off x="126503" y="742950"/>
          <a:ext cx="8964001" cy="5162548"/>
        </p:xfrm>
        <a:graphic>
          <a:graphicData uri="http://schemas.openxmlformats.org/drawingml/2006/table">
            <a:tbl>
              <a:tblPr firstRow="1" bandRow="1">
                <a:noFill/>
              </a:tblPr>
              <a:tblGrid>
                <a:gridCol w="2861660">
                  <a:extLst>
                    <a:ext uri="{9D8B030D-6E8A-4147-A177-3AD203B41FA5}">
                      <a16:colId xmlns:a16="http://schemas.microsoft.com/office/drawing/2014/main" xmlns="" val="20000"/>
                    </a:ext>
                  </a:extLst>
                </a:gridCol>
                <a:gridCol w="1680341">
                  <a:extLst>
                    <a:ext uri="{9D8B030D-6E8A-4147-A177-3AD203B41FA5}">
                      <a16:colId xmlns:a16="http://schemas.microsoft.com/office/drawing/2014/main" xmlns="" val="20001"/>
                    </a:ext>
                  </a:extLst>
                </a:gridCol>
                <a:gridCol w="1450655">
                  <a:extLst>
                    <a:ext uri="{9D8B030D-6E8A-4147-A177-3AD203B41FA5}">
                      <a16:colId xmlns:a16="http://schemas.microsoft.com/office/drawing/2014/main" xmlns="" val="20002"/>
                    </a:ext>
                  </a:extLst>
                </a:gridCol>
                <a:gridCol w="1728697">
                  <a:extLst>
                    <a:ext uri="{9D8B030D-6E8A-4147-A177-3AD203B41FA5}">
                      <a16:colId xmlns:a16="http://schemas.microsoft.com/office/drawing/2014/main" xmlns="" val="3388568019"/>
                    </a:ext>
                  </a:extLst>
                </a:gridCol>
                <a:gridCol w="1242648">
                  <a:extLst>
                    <a:ext uri="{9D8B030D-6E8A-4147-A177-3AD203B41FA5}">
                      <a16:colId xmlns:a16="http://schemas.microsoft.com/office/drawing/2014/main" xmlns="" val="20004"/>
                    </a:ext>
                  </a:extLst>
                </a:gridCol>
              </a:tblGrid>
              <a:tr h="720592">
                <a:tc rowSpan="2">
                  <a:txBody>
                    <a:bodyPr/>
                    <a:lstStyle/>
                    <a:p>
                      <a:pPr marL="88900" marR="0" lvl="0" indent="0" algn="l" rtl="0">
                        <a:lnSpc>
                          <a:spcPct val="100000"/>
                        </a:lnSpc>
                        <a:spcBef>
                          <a:spcPts val="0"/>
                        </a:spcBef>
                        <a:spcAft>
                          <a:spcPts val="0"/>
                        </a:spcAft>
                        <a:buNone/>
                      </a:pPr>
                      <a:r>
                        <a:rPr lang="en-ZA" sz="2100" b="1" u="none" strike="noStrike" cap="none" dirty="0">
                          <a:solidFill>
                            <a:schemeClr val="bg1"/>
                          </a:solidFill>
                          <a:latin typeface="Arial"/>
                          <a:ea typeface="Arial"/>
                          <a:cs typeface="Arial"/>
                          <a:sym typeface="Arial"/>
                        </a:rPr>
                        <a:t>DISTRICT</a:t>
                      </a:r>
                      <a:endParaRPr sz="1400" b="1" dirty="0">
                        <a:solidFill>
                          <a:schemeClr val="bg1"/>
                        </a:solidFill>
                      </a:endParaRPr>
                    </a:p>
                  </a:txBody>
                  <a:tcPr marL="68588" marR="68588" marT="34294" marB="34294" anchor="ctr">
                    <a:lnL w="57150" cap="flat" cmpd="sng">
                      <a:solidFill>
                        <a:schemeClr val="dk1"/>
                      </a:solidFill>
                      <a:prstDash val="solid"/>
                      <a:round/>
                      <a:headEnd type="none" w="sm" len="sm"/>
                      <a:tailEnd type="none" w="sm" len="sm"/>
                    </a:lnL>
                    <a:lnR w="57150" cap="flat" cmpd="sng">
                      <a:solidFill>
                        <a:schemeClr val="dk1"/>
                      </a:solidFill>
                      <a:prstDash val="solid"/>
                      <a:round/>
                      <a:headEnd type="none" w="sm" len="sm"/>
                      <a:tailEnd type="none" w="sm" len="sm"/>
                    </a:lnR>
                    <a:lnT w="57150" cap="flat" cmpd="sng">
                      <a:solidFill>
                        <a:schemeClr val="dk1"/>
                      </a:solidFill>
                      <a:prstDash val="solid"/>
                      <a:round/>
                      <a:headEnd type="none" w="sm" len="sm"/>
                      <a:tailEnd type="none" w="sm" len="sm"/>
                    </a:lnT>
                    <a:lnB w="57150" cap="flat" cmpd="sng">
                      <a:solidFill>
                        <a:schemeClr val="dk1"/>
                      </a:solidFill>
                      <a:prstDash val="solid"/>
                      <a:round/>
                      <a:headEnd type="none" w="sm" len="sm"/>
                      <a:tailEnd type="none" w="sm" len="sm"/>
                    </a:lnB>
                    <a:solidFill>
                      <a:schemeClr val="tx2">
                        <a:lumMod val="60000"/>
                        <a:lumOff val="40000"/>
                      </a:schemeClr>
                    </a:solidFill>
                  </a:tcPr>
                </a:tc>
                <a:tc gridSpan="4">
                  <a:txBody>
                    <a:bodyPr/>
                    <a:lstStyle/>
                    <a:p>
                      <a:pPr marL="0" marR="0" lvl="0" indent="0" algn="ctr" rtl="0">
                        <a:lnSpc>
                          <a:spcPct val="100000"/>
                        </a:lnSpc>
                        <a:spcBef>
                          <a:spcPts val="0"/>
                        </a:spcBef>
                        <a:spcAft>
                          <a:spcPts val="0"/>
                        </a:spcAft>
                        <a:buNone/>
                      </a:pPr>
                      <a:r>
                        <a:rPr lang="en-ZA" sz="1500" b="1" u="none" strike="noStrike" cap="none" dirty="0">
                          <a:solidFill>
                            <a:schemeClr val="bg1"/>
                          </a:solidFill>
                          <a:latin typeface="Arial"/>
                          <a:ea typeface="Arial"/>
                          <a:cs typeface="Arial"/>
                          <a:sym typeface="Arial"/>
                        </a:rPr>
                        <a:t>TOTAL NUMBER OF CASES THAT TESTED POSITIVE: </a:t>
                      </a:r>
                    </a:p>
                    <a:p>
                      <a:pPr marL="0" marR="0" lvl="0" indent="0" algn="ctr" rtl="0">
                        <a:lnSpc>
                          <a:spcPct val="100000"/>
                        </a:lnSpc>
                        <a:spcBef>
                          <a:spcPts val="0"/>
                        </a:spcBef>
                        <a:spcAft>
                          <a:spcPts val="0"/>
                        </a:spcAft>
                        <a:buNone/>
                      </a:pPr>
                      <a:r>
                        <a:rPr lang="en-ZA" sz="1500" b="1" u="none" strike="noStrike" cap="none" dirty="0">
                          <a:solidFill>
                            <a:schemeClr val="bg1"/>
                          </a:solidFill>
                          <a:latin typeface="Arial"/>
                          <a:ea typeface="Arial"/>
                          <a:cs typeface="Arial"/>
                          <a:sym typeface="Arial"/>
                        </a:rPr>
                        <a:t>Since Lockdown 26</a:t>
                      </a:r>
                      <a:r>
                        <a:rPr lang="en-ZA" sz="1500" b="1" u="none" strike="noStrike" cap="none" baseline="0" dirty="0">
                          <a:solidFill>
                            <a:schemeClr val="bg1"/>
                          </a:solidFill>
                          <a:latin typeface="Arial"/>
                          <a:ea typeface="Arial"/>
                          <a:cs typeface="Arial"/>
                          <a:sym typeface="Arial"/>
                        </a:rPr>
                        <a:t> March</a:t>
                      </a:r>
                      <a:r>
                        <a:rPr lang="en-ZA" sz="1500" b="1" u="none" strike="noStrike" cap="none" dirty="0">
                          <a:solidFill>
                            <a:schemeClr val="bg1"/>
                          </a:solidFill>
                          <a:latin typeface="Arial"/>
                          <a:ea typeface="Arial"/>
                          <a:cs typeface="Arial"/>
                          <a:sym typeface="Arial"/>
                        </a:rPr>
                        <a:t> 2020 – 14 August</a:t>
                      </a:r>
                      <a:r>
                        <a:rPr lang="en-ZA" sz="1500" b="1" u="none" strike="noStrike" cap="none" baseline="0" dirty="0">
                          <a:solidFill>
                            <a:schemeClr val="bg1"/>
                          </a:solidFill>
                          <a:latin typeface="Arial"/>
                          <a:ea typeface="Arial"/>
                          <a:cs typeface="Arial"/>
                          <a:sym typeface="Arial"/>
                        </a:rPr>
                        <a:t> 2020</a:t>
                      </a:r>
                      <a:endParaRPr sz="900" b="1" dirty="0">
                        <a:solidFill>
                          <a:schemeClr val="bg1"/>
                        </a:solidFill>
                      </a:endParaRPr>
                    </a:p>
                  </a:txBody>
                  <a:tcPr marL="68588" marR="68588" marT="34294" marB="34294" anchor="ctr">
                    <a:lnL w="57150" cap="flat" cmpd="sng">
                      <a:solidFill>
                        <a:schemeClr val="dk1"/>
                      </a:solidFill>
                      <a:prstDash val="solid"/>
                      <a:round/>
                      <a:headEnd type="none" w="sm" len="sm"/>
                      <a:tailEnd type="none" w="sm" len="sm"/>
                    </a:lnL>
                    <a:lnR w="57150" cap="flat" cmpd="sng">
                      <a:solidFill>
                        <a:schemeClr val="dk1"/>
                      </a:solidFill>
                      <a:prstDash val="solid"/>
                      <a:round/>
                      <a:headEnd type="none" w="sm" len="sm"/>
                      <a:tailEnd type="none" w="sm" len="sm"/>
                    </a:lnR>
                    <a:lnT w="57150" cap="flat" cmpd="sng">
                      <a:solidFill>
                        <a:schemeClr val="dk1"/>
                      </a:solidFill>
                      <a:prstDash val="solid"/>
                      <a:round/>
                      <a:headEnd type="none" w="sm" len="sm"/>
                      <a:tailEnd type="none" w="sm" len="sm"/>
                    </a:lnT>
                    <a:lnB w="38100" cap="flat" cmpd="sng" algn="ctr">
                      <a:solidFill>
                        <a:schemeClr val="tx1"/>
                      </a:solidFill>
                      <a:prstDash val="solid"/>
                      <a:round/>
                      <a:headEnd type="none" w="med" len="med"/>
                      <a:tailEnd type="none" w="med" len="med"/>
                    </a:lnB>
                    <a:solidFill>
                      <a:schemeClr val="tx2">
                        <a:lumMod val="60000"/>
                        <a:lumOff val="40000"/>
                      </a:schemeClr>
                    </a:solidFill>
                  </a:tcPr>
                </a:tc>
                <a:tc hMerge="1">
                  <a:txBody>
                    <a:bodyPr/>
                    <a:lstStyle/>
                    <a:p>
                      <a:endParaRPr lang="en-US"/>
                    </a:p>
                  </a:txBody>
                  <a:tcPr/>
                </a:tc>
                <a:tc hMerge="1">
                  <a:txBody>
                    <a:bodyPr/>
                    <a:lstStyle/>
                    <a:p>
                      <a:endParaRPr lang="en-ZA"/>
                    </a:p>
                  </a:txBody>
                  <a:tcPr/>
                </a:tc>
                <a:tc hMerge="1">
                  <a:txBody>
                    <a:bodyPr/>
                    <a:lstStyle/>
                    <a:p>
                      <a:endParaRPr lang="en-US"/>
                    </a:p>
                  </a:txBody>
                  <a:tcPr>
                    <a:lnL w="57150" cap="flat" cmpd="sng" algn="ctr">
                      <a:solidFill>
                        <a:schemeClr val="dk1"/>
                      </a:solidFill>
                      <a:prstDash val="solid"/>
                      <a:round/>
                      <a:headEnd type="none" w="sm" len="sm"/>
                      <a:tailEnd type="none" w="sm" len="sm"/>
                    </a:lnL>
                  </a:tcPr>
                </a:tc>
                <a:extLst>
                  <a:ext uri="{0D108BD9-81ED-4DB2-BD59-A6C34878D82A}">
                    <a16:rowId xmlns:a16="http://schemas.microsoft.com/office/drawing/2014/main" xmlns="" val="10000"/>
                  </a:ext>
                </a:extLst>
              </a:tr>
              <a:tr h="511728">
                <a:tc vMerge="1">
                  <a:txBody>
                    <a:bodyPr/>
                    <a:lstStyle/>
                    <a:p>
                      <a:endParaRPr lang="en-US"/>
                    </a:p>
                  </a:txBody>
                  <a:tcPr/>
                </a:tc>
                <a:tc>
                  <a:txBody>
                    <a:bodyPr/>
                    <a:lstStyle/>
                    <a:p>
                      <a:pPr marL="0" marR="0" lvl="0" indent="0" algn="ctr" rtl="0">
                        <a:lnSpc>
                          <a:spcPct val="100000"/>
                        </a:lnSpc>
                        <a:spcBef>
                          <a:spcPts val="0"/>
                        </a:spcBef>
                        <a:spcAft>
                          <a:spcPts val="0"/>
                        </a:spcAft>
                        <a:buNone/>
                      </a:pPr>
                      <a:r>
                        <a:rPr lang="en-ZA" sz="1500" b="1" u="none" strike="noStrike" cap="none" dirty="0">
                          <a:solidFill>
                            <a:schemeClr val="bg1"/>
                          </a:solidFill>
                          <a:latin typeface="Arial"/>
                          <a:ea typeface="Arial"/>
                          <a:cs typeface="Arial"/>
                          <a:sym typeface="Arial"/>
                        </a:rPr>
                        <a:t>LEARNERS</a:t>
                      </a:r>
                      <a:endParaRPr sz="1400" dirty="0">
                        <a:solidFill>
                          <a:schemeClr val="bg1"/>
                        </a:solidFill>
                      </a:endParaRPr>
                    </a:p>
                  </a:txBody>
                  <a:tcPr marL="68588" marR="68588" marT="34294" marB="34294" anchor="ctr">
                    <a:lnL w="5715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lgn="ctr">
                      <a:solidFill>
                        <a:schemeClr val="tx1"/>
                      </a:solidFill>
                      <a:prstDash val="solid"/>
                      <a:round/>
                      <a:headEnd type="none" w="med" len="med"/>
                      <a:tailEnd type="none" w="med" len="med"/>
                    </a:lnT>
                    <a:lnB w="57150" cap="flat" cmpd="sng" algn="ctr">
                      <a:solidFill>
                        <a:schemeClr val="dk1"/>
                      </a:solidFill>
                      <a:prstDash val="solid"/>
                      <a:round/>
                      <a:headEnd type="none" w="sm" len="sm"/>
                      <a:tailEnd type="none" w="sm" len="sm"/>
                    </a:lnB>
                    <a:solidFill>
                      <a:schemeClr val="tx2">
                        <a:lumMod val="60000"/>
                        <a:lumOff val="40000"/>
                      </a:schemeClr>
                    </a:solidFill>
                  </a:tcPr>
                </a:tc>
                <a:tc>
                  <a:txBody>
                    <a:bodyPr/>
                    <a:lstStyle/>
                    <a:p>
                      <a:pPr marL="0" marR="0" lvl="0" indent="0" algn="ctr" rtl="0">
                        <a:lnSpc>
                          <a:spcPct val="100000"/>
                        </a:lnSpc>
                        <a:spcBef>
                          <a:spcPts val="0"/>
                        </a:spcBef>
                        <a:spcAft>
                          <a:spcPts val="0"/>
                        </a:spcAft>
                        <a:buNone/>
                      </a:pPr>
                      <a:r>
                        <a:rPr lang="en-ZA" sz="1500" b="1" u="none" strike="noStrike" cap="none" dirty="0">
                          <a:solidFill>
                            <a:schemeClr val="bg1"/>
                          </a:solidFill>
                          <a:latin typeface="Arial"/>
                          <a:ea typeface="Arial"/>
                          <a:cs typeface="Arial"/>
                          <a:sym typeface="Arial"/>
                        </a:rPr>
                        <a:t>TEACHERS</a:t>
                      </a:r>
                      <a:endParaRPr sz="1400" dirty="0">
                        <a:solidFill>
                          <a:schemeClr val="bg1"/>
                        </a:solidFill>
                      </a:endParaRPr>
                    </a:p>
                  </a:txBody>
                  <a:tcPr marL="68588" marR="68588" marT="34294" marB="34294" anchor="ctr">
                    <a:lnL w="38100" cap="flat" cmpd="sng">
                      <a:solidFill>
                        <a:schemeClr val="dk1"/>
                      </a:solidFill>
                      <a:prstDash val="solid"/>
                      <a:round/>
                      <a:headEnd type="none" w="sm" len="sm"/>
                      <a:tailEnd type="none" w="sm" len="sm"/>
                    </a:lnL>
                    <a:lnR w="38100" cap="flat" cmpd="sng" algn="ctr">
                      <a:solidFill>
                        <a:schemeClr val="dk1"/>
                      </a:solidFill>
                      <a:prstDash val="solid"/>
                      <a:round/>
                      <a:headEnd type="none" w="sm" len="sm"/>
                      <a:tailEnd type="none" w="sm" len="sm"/>
                    </a:lnR>
                    <a:lnT w="38100" cap="flat" cmpd="sng" algn="ctr">
                      <a:solidFill>
                        <a:schemeClr val="tx1"/>
                      </a:solidFill>
                      <a:prstDash val="solid"/>
                      <a:round/>
                      <a:headEnd type="none" w="med" len="med"/>
                      <a:tailEnd type="none" w="med" len="med"/>
                    </a:lnT>
                    <a:lnB w="57150" cap="flat" cmpd="sng" algn="ctr">
                      <a:solidFill>
                        <a:schemeClr val="dk1"/>
                      </a:solidFill>
                      <a:prstDash val="solid"/>
                      <a:round/>
                      <a:headEnd type="none" w="sm" len="sm"/>
                      <a:tailEnd type="none" w="sm" len="sm"/>
                    </a:lnB>
                    <a:solidFill>
                      <a:schemeClr val="tx2">
                        <a:lumMod val="60000"/>
                        <a:lumOff val="40000"/>
                      </a:schemeClr>
                    </a:solidFill>
                  </a:tcPr>
                </a:tc>
                <a:tc>
                  <a:txBody>
                    <a:bodyPr/>
                    <a:lstStyle/>
                    <a:p>
                      <a:pPr marL="0" marR="0" lvl="0" indent="0" algn="ctr" rtl="0">
                        <a:lnSpc>
                          <a:spcPct val="100000"/>
                        </a:lnSpc>
                        <a:spcBef>
                          <a:spcPts val="0"/>
                        </a:spcBef>
                        <a:spcAft>
                          <a:spcPts val="0"/>
                        </a:spcAft>
                        <a:buNone/>
                      </a:pPr>
                      <a:r>
                        <a:rPr lang="en-ZA" sz="1500" b="1" u="none" strike="noStrike" cap="none" dirty="0">
                          <a:solidFill>
                            <a:schemeClr val="bg1"/>
                          </a:solidFill>
                          <a:latin typeface="Arial"/>
                          <a:ea typeface="Arial"/>
                          <a:cs typeface="Arial"/>
                          <a:sym typeface="Arial"/>
                        </a:rPr>
                        <a:t>NON-TEACHING </a:t>
                      </a:r>
                      <a:endParaRPr sz="1400" dirty="0">
                        <a:solidFill>
                          <a:schemeClr val="bg1"/>
                        </a:solidFill>
                      </a:endParaRPr>
                    </a:p>
                  </a:txBody>
                  <a:tcPr marL="68588" marR="68588" marT="34294" marB="34294" anchor="ctr">
                    <a:lnL w="38100" cap="flat" cmpd="sng" algn="ctr">
                      <a:solidFill>
                        <a:schemeClr val="dk1"/>
                      </a:solidFill>
                      <a:prstDash val="solid"/>
                      <a:round/>
                      <a:headEnd type="none" w="sm" len="sm"/>
                      <a:tailEnd type="none" w="sm" len="sm"/>
                    </a:lnL>
                    <a:lnR w="38100" cap="flat" cmpd="sng" algn="ctr">
                      <a:solidFill>
                        <a:schemeClr val="dk1"/>
                      </a:solidFill>
                      <a:prstDash val="solid"/>
                      <a:round/>
                      <a:headEnd type="none" w="sm" len="sm"/>
                      <a:tailEnd type="none" w="sm" len="sm"/>
                    </a:lnR>
                    <a:lnT w="38100" cap="flat" cmpd="sng" algn="ctr">
                      <a:solidFill>
                        <a:schemeClr val="tx1"/>
                      </a:solidFill>
                      <a:prstDash val="solid"/>
                      <a:round/>
                      <a:headEnd type="none" w="med" len="med"/>
                      <a:tailEnd type="none" w="med" len="med"/>
                    </a:lnT>
                    <a:lnB w="57150" cap="flat" cmpd="sng" algn="ctr">
                      <a:solidFill>
                        <a:schemeClr val="dk1"/>
                      </a:solidFill>
                      <a:prstDash val="solid"/>
                      <a:round/>
                      <a:headEnd type="none" w="sm" len="sm"/>
                      <a:tailEnd type="none" w="sm" len="sm"/>
                    </a:lnB>
                    <a:solidFill>
                      <a:schemeClr val="tx2">
                        <a:lumMod val="60000"/>
                        <a:lumOff val="40000"/>
                      </a:schemeClr>
                    </a:solidFill>
                  </a:tcPr>
                </a:tc>
                <a:tc>
                  <a:txBody>
                    <a:bodyPr/>
                    <a:lstStyle/>
                    <a:p>
                      <a:pPr marL="0" marR="0" lvl="0" indent="0" algn="ctr" rtl="0">
                        <a:lnSpc>
                          <a:spcPct val="100000"/>
                        </a:lnSpc>
                        <a:spcBef>
                          <a:spcPts val="0"/>
                        </a:spcBef>
                        <a:spcAft>
                          <a:spcPts val="0"/>
                        </a:spcAft>
                        <a:buNone/>
                      </a:pPr>
                      <a:r>
                        <a:rPr lang="en-ZA" sz="2000" b="1" u="none" strike="noStrike" cap="none" dirty="0">
                          <a:solidFill>
                            <a:schemeClr val="bg1"/>
                          </a:solidFill>
                          <a:latin typeface="Arial"/>
                          <a:ea typeface="Arial"/>
                          <a:cs typeface="Arial"/>
                          <a:sym typeface="Arial"/>
                        </a:rPr>
                        <a:t>TOTAL</a:t>
                      </a:r>
                      <a:endParaRPr sz="2000" b="1" u="none" strike="noStrike" cap="none" dirty="0">
                        <a:solidFill>
                          <a:schemeClr val="bg1"/>
                        </a:solidFill>
                        <a:latin typeface="Arial"/>
                        <a:ea typeface="Arial"/>
                        <a:cs typeface="Arial"/>
                        <a:sym typeface="Arial"/>
                      </a:endParaRPr>
                    </a:p>
                  </a:txBody>
                  <a:tcPr marL="68588" marR="68588" marT="34294" marB="34294" anchor="ctr">
                    <a:lnL w="38100" cap="flat" cmpd="sng" algn="ctr">
                      <a:solidFill>
                        <a:schemeClr val="dk1"/>
                      </a:solidFill>
                      <a:prstDash val="solid"/>
                      <a:round/>
                      <a:headEnd type="none" w="sm" len="sm"/>
                      <a:tailEnd type="none" w="sm" len="sm"/>
                    </a:lnL>
                    <a:lnR w="57150" cap="flat" cmpd="sng">
                      <a:solidFill>
                        <a:schemeClr val="dk1"/>
                      </a:solidFill>
                      <a:prstDash val="solid"/>
                      <a:round/>
                      <a:headEnd type="none" w="sm" len="sm"/>
                      <a:tailEnd type="none" w="sm" len="sm"/>
                    </a:lnR>
                    <a:lnT w="38100" cap="flat" cmpd="sng" algn="ctr">
                      <a:solidFill>
                        <a:schemeClr val="tx1"/>
                      </a:solidFill>
                      <a:prstDash val="solid"/>
                      <a:round/>
                      <a:headEnd type="none" w="med" len="med"/>
                      <a:tailEnd type="none" w="med" len="med"/>
                    </a:lnT>
                    <a:lnB w="57150" cap="flat" cmpd="sng" algn="ctr">
                      <a:solidFill>
                        <a:schemeClr val="dk1"/>
                      </a:solidFill>
                      <a:prstDash val="solid"/>
                      <a:round/>
                      <a:headEnd type="none" w="sm" len="sm"/>
                      <a:tailEnd type="none" w="sm" len="sm"/>
                    </a:lnB>
                    <a:solidFill>
                      <a:schemeClr val="tx2">
                        <a:lumMod val="60000"/>
                        <a:lumOff val="40000"/>
                      </a:schemeClr>
                    </a:solidFill>
                  </a:tcPr>
                </a:tc>
                <a:extLst>
                  <a:ext uri="{0D108BD9-81ED-4DB2-BD59-A6C34878D82A}">
                    <a16:rowId xmlns:a16="http://schemas.microsoft.com/office/drawing/2014/main" xmlns="" val="10001"/>
                  </a:ext>
                </a:extLst>
              </a:tr>
              <a:tr h="655038">
                <a:tc>
                  <a:txBody>
                    <a:bodyPr/>
                    <a:lstStyle/>
                    <a:p>
                      <a:pPr marL="88900" marR="0" lvl="0" indent="0" algn="l" rtl="0">
                        <a:lnSpc>
                          <a:spcPct val="100000"/>
                        </a:lnSpc>
                        <a:spcBef>
                          <a:spcPts val="0"/>
                        </a:spcBef>
                        <a:spcAft>
                          <a:spcPts val="0"/>
                        </a:spcAft>
                        <a:buNone/>
                      </a:pPr>
                      <a:r>
                        <a:rPr lang="en-ZA" sz="1500" b="1" dirty="0"/>
                        <a:t>FEZILE DABI</a:t>
                      </a:r>
                      <a:endParaRPr sz="1500" b="1" dirty="0"/>
                    </a:p>
                  </a:txBody>
                  <a:tcPr marL="68588" marR="68588" marT="34294" marB="34294" anchor="ctr">
                    <a:lnL w="57150" cap="flat" cmpd="sng">
                      <a:solidFill>
                        <a:schemeClr val="dk1"/>
                      </a:solidFill>
                      <a:prstDash val="solid"/>
                      <a:round/>
                      <a:headEnd type="none" w="sm" len="sm"/>
                      <a:tailEnd type="none" w="sm" len="sm"/>
                    </a:lnL>
                    <a:lnR w="57150" cap="flat" cmpd="sng" algn="ctr">
                      <a:solidFill>
                        <a:schemeClr val="dk1"/>
                      </a:solidFill>
                      <a:prstDash val="solid"/>
                      <a:round/>
                      <a:headEnd type="none" w="sm" len="sm"/>
                      <a:tailEnd type="none" w="sm" len="sm"/>
                    </a:lnR>
                    <a:lnT w="5715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chemeClr val="tx2">
                        <a:lumMod val="40000"/>
                        <a:lumOff val="60000"/>
                      </a:schemeClr>
                    </a:solidFill>
                  </a:tcPr>
                </a:tc>
                <a:tc>
                  <a:txBody>
                    <a:bodyPr/>
                    <a:lstStyle/>
                    <a:p>
                      <a:pPr marL="0" marR="0" lvl="0" indent="0" algn="ctr" rtl="0">
                        <a:lnSpc>
                          <a:spcPct val="100000"/>
                        </a:lnSpc>
                        <a:spcBef>
                          <a:spcPts val="0"/>
                        </a:spcBef>
                        <a:spcAft>
                          <a:spcPts val="0"/>
                        </a:spcAft>
                        <a:buNone/>
                      </a:pPr>
                      <a:r>
                        <a:rPr lang="en-ZA" sz="1800" dirty="0"/>
                        <a:t>104</a:t>
                      </a:r>
                      <a:endParaRPr sz="1800" dirty="0"/>
                    </a:p>
                  </a:txBody>
                  <a:tcPr marL="68588" marR="68588" marT="34294" marB="34294" anchor="ctr">
                    <a:lnL w="5715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57150" cap="flat" cmpd="sng">
                      <a:solidFill>
                        <a:schemeClr val="dk1"/>
                      </a:solidFill>
                      <a:prstDash val="solid"/>
                      <a:round/>
                      <a:headEnd type="none" w="sm" len="sm"/>
                      <a:tailEnd type="none" w="sm" len="sm"/>
                    </a:lnT>
                    <a:lnB w="38100" cap="flat" cmpd="sng" algn="ctr">
                      <a:solidFill>
                        <a:schemeClr val="dk1"/>
                      </a:solidFill>
                      <a:prstDash val="solid"/>
                      <a:round/>
                      <a:headEnd type="none" w="sm" len="sm"/>
                      <a:tailEnd type="none" w="sm" len="sm"/>
                    </a:lnB>
                    <a:solidFill>
                      <a:schemeClr val="tx2">
                        <a:lumMod val="40000"/>
                        <a:lumOff val="60000"/>
                      </a:schemeClr>
                    </a:solidFill>
                  </a:tcPr>
                </a:tc>
                <a:tc>
                  <a:txBody>
                    <a:bodyPr/>
                    <a:lstStyle/>
                    <a:p>
                      <a:pPr marL="0" marR="0" lvl="0" indent="0" algn="ctr" rtl="0">
                        <a:lnSpc>
                          <a:spcPct val="100000"/>
                        </a:lnSpc>
                        <a:spcBef>
                          <a:spcPts val="0"/>
                        </a:spcBef>
                        <a:spcAft>
                          <a:spcPts val="0"/>
                        </a:spcAft>
                        <a:buNone/>
                      </a:pPr>
                      <a:r>
                        <a:rPr lang="en-ZA" sz="1800" dirty="0"/>
                        <a:t>165</a:t>
                      </a:r>
                      <a:endParaRPr sz="1800" dirty="0"/>
                    </a:p>
                  </a:txBody>
                  <a:tcPr marL="68588" marR="68588" marT="34294" marB="34294" anchor="ctr">
                    <a:lnL w="38100" cap="flat" cmpd="sng">
                      <a:solidFill>
                        <a:schemeClr val="dk1"/>
                      </a:solidFill>
                      <a:prstDash val="solid"/>
                      <a:round/>
                      <a:headEnd type="none" w="sm" len="sm"/>
                      <a:tailEnd type="none" w="sm" len="sm"/>
                    </a:lnL>
                    <a:lnR w="38100" cap="flat" cmpd="sng" algn="ctr">
                      <a:solidFill>
                        <a:schemeClr val="dk1"/>
                      </a:solidFill>
                      <a:prstDash val="solid"/>
                      <a:round/>
                      <a:headEnd type="none" w="sm" len="sm"/>
                      <a:tailEnd type="none" w="sm" len="sm"/>
                    </a:lnR>
                    <a:lnT w="57150" cap="flat" cmpd="sng">
                      <a:solidFill>
                        <a:schemeClr val="dk1"/>
                      </a:solidFill>
                      <a:prstDash val="solid"/>
                      <a:round/>
                      <a:headEnd type="none" w="sm" len="sm"/>
                      <a:tailEnd type="none" w="sm" len="sm"/>
                    </a:lnT>
                    <a:lnB w="38100" cap="flat" cmpd="sng" algn="ctr">
                      <a:solidFill>
                        <a:schemeClr val="dk1"/>
                      </a:solidFill>
                      <a:prstDash val="solid"/>
                      <a:round/>
                      <a:headEnd type="none" w="sm" len="sm"/>
                      <a:tailEnd type="none" w="sm" len="sm"/>
                    </a:lnB>
                    <a:solidFill>
                      <a:schemeClr val="tx2">
                        <a:lumMod val="40000"/>
                        <a:lumOff val="60000"/>
                      </a:schemeClr>
                    </a:solidFill>
                  </a:tcPr>
                </a:tc>
                <a:tc>
                  <a:txBody>
                    <a:bodyPr/>
                    <a:lstStyle/>
                    <a:p>
                      <a:pPr marL="0" marR="0" lvl="0" indent="0" algn="ctr" rtl="0">
                        <a:lnSpc>
                          <a:spcPct val="100000"/>
                        </a:lnSpc>
                        <a:spcBef>
                          <a:spcPts val="0"/>
                        </a:spcBef>
                        <a:spcAft>
                          <a:spcPts val="0"/>
                        </a:spcAft>
                        <a:buNone/>
                      </a:pPr>
                      <a:r>
                        <a:rPr lang="en-ZA" sz="1800" dirty="0"/>
                        <a:t>23</a:t>
                      </a:r>
                      <a:endParaRPr sz="1800" dirty="0"/>
                    </a:p>
                  </a:txBody>
                  <a:tcPr marL="68588" marR="68588" marT="34294" marB="34294" anchor="ctr">
                    <a:lnL w="38100" cap="flat" cmpd="sng" algn="ctr">
                      <a:solidFill>
                        <a:schemeClr val="dk1"/>
                      </a:solidFill>
                      <a:prstDash val="solid"/>
                      <a:round/>
                      <a:headEnd type="none" w="sm" len="sm"/>
                      <a:tailEnd type="none" w="sm" len="sm"/>
                    </a:lnL>
                    <a:lnR w="38100" cap="flat" cmpd="sng" algn="ctr">
                      <a:solidFill>
                        <a:schemeClr val="dk1"/>
                      </a:solidFill>
                      <a:prstDash val="solid"/>
                      <a:round/>
                      <a:headEnd type="none" w="sm" len="sm"/>
                      <a:tailEnd type="none" w="sm" len="sm"/>
                    </a:lnR>
                    <a:lnT w="57150" cap="flat" cmpd="sng" algn="ctr">
                      <a:solidFill>
                        <a:schemeClr val="dk1"/>
                      </a:solidFill>
                      <a:prstDash val="solid"/>
                      <a:round/>
                      <a:headEnd type="none" w="sm" len="sm"/>
                      <a:tailEnd type="none" w="sm" len="sm"/>
                    </a:lnT>
                    <a:lnB w="38100" cap="flat" cmpd="sng" algn="ctr">
                      <a:solidFill>
                        <a:schemeClr val="dk1"/>
                      </a:solidFill>
                      <a:prstDash val="solid"/>
                      <a:round/>
                      <a:headEnd type="none" w="sm" len="sm"/>
                      <a:tailEnd type="none" w="sm" len="sm"/>
                    </a:lnB>
                    <a:solidFill>
                      <a:schemeClr val="tx2">
                        <a:lumMod val="40000"/>
                        <a:lumOff val="60000"/>
                      </a:schemeClr>
                    </a:solidFill>
                  </a:tcPr>
                </a:tc>
                <a:tc>
                  <a:txBody>
                    <a:bodyPr/>
                    <a:lstStyle/>
                    <a:p>
                      <a:pPr marL="0" marR="0" lvl="0" indent="0" algn="ctr" rtl="0">
                        <a:lnSpc>
                          <a:spcPct val="100000"/>
                        </a:lnSpc>
                        <a:spcBef>
                          <a:spcPts val="0"/>
                        </a:spcBef>
                        <a:spcAft>
                          <a:spcPts val="0"/>
                        </a:spcAft>
                        <a:buNone/>
                      </a:pPr>
                      <a:r>
                        <a:rPr lang="en-ZA" sz="2100" b="1" dirty="0"/>
                        <a:t>292</a:t>
                      </a:r>
                      <a:endParaRPr sz="1800" b="1" dirty="0"/>
                    </a:p>
                  </a:txBody>
                  <a:tcPr marL="68588" marR="68588" marT="34294" marB="34294" anchor="ctr">
                    <a:lnL w="38100" cap="flat" cmpd="sng" algn="ctr">
                      <a:solidFill>
                        <a:schemeClr val="dk1"/>
                      </a:solidFill>
                      <a:prstDash val="solid"/>
                      <a:round/>
                      <a:headEnd type="none" w="sm" len="sm"/>
                      <a:tailEnd type="none" w="sm" len="sm"/>
                    </a:lnL>
                    <a:lnR w="57150" cap="flat" cmpd="sng">
                      <a:solidFill>
                        <a:schemeClr val="dk1"/>
                      </a:solidFill>
                      <a:prstDash val="solid"/>
                      <a:round/>
                      <a:headEnd type="none" w="sm" len="sm"/>
                      <a:tailEnd type="none" w="sm" len="sm"/>
                    </a:lnR>
                    <a:lnT w="57150" cap="flat" cmpd="sng" algn="ctr">
                      <a:solidFill>
                        <a:schemeClr val="dk1"/>
                      </a:solidFill>
                      <a:prstDash val="solid"/>
                      <a:round/>
                      <a:headEnd type="none" w="sm" len="sm"/>
                      <a:tailEnd type="none" w="sm" len="sm"/>
                    </a:lnT>
                    <a:lnB w="38100" cap="flat" cmpd="sng" algn="ctr">
                      <a:solidFill>
                        <a:schemeClr val="dk1"/>
                      </a:solidFill>
                      <a:prstDash val="solid"/>
                      <a:round/>
                      <a:headEnd type="none" w="sm" len="sm"/>
                      <a:tailEnd type="none" w="sm" len="sm"/>
                    </a:lnB>
                    <a:solidFill>
                      <a:schemeClr val="tx2">
                        <a:lumMod val="40000"/>
                        <a:lumOff val="60000"/>
                      </a:schemeClr>
                    </a:solidFill>
                  </a:tcPr>
                </a:tc>
                <a:extLst>
                  <a:ext uri="{0D108BD9-81ED-4DB2-BD59-A6C34878D82A}">
                    <a16:rowId xmlns:a16="http://schemas.microsoft.com/office/drawing/2014/main" xmlns="" val="10002"/>
                  </a:ext>
                </a:extLst>
              </a:tr>
              <a:tr h="655038">
                <a:tc>
                  <a:txBody>
                    <a:bodyPr/>
                    <a:lstStyle/>
                    <a:p>
                      <a:pPr marL="88900" marR="0" lvl="0" indent="0" algn="l" rtl="0">
                        <a:lnSpc>
                          <a:spcPct val="100000"/>
                        </a:lnSpc>
                        <a:spcBef>
                          <a:spcPts val="0"/>
                        </a:spcBef>
                        <a:spcAft>
                          <a:spcPts val="0"/>
                        </a:spcAft>
                        <a:buNone/>
                      </a:pPr>
                      <a:r>
                        <a:rPr lang="en-ZA" sz="1500" b="1" u="none" strike="noStrike" cap="none" dirty="0">
                          <a:latin typeface="Arial"/>
                          <a:ea typeface="Arial"/>
                          <a:cs typeface="Arial"/>
                          <a:sym typeface="Arial"/>
                        </a:rPr>
                        <a:t>LEJWELEPUTSWA</a:t>
                      </a:r>
                      <a:endParaRPr sz="1500" dirty="0"/>
                    </a:p>
                  </a:txBody>
                  <a:tcPr marL="68588" marR="68588" marT="34294" marB="34294" anchor="ctr">
                    <a:lnL w="57150" cap="flat" cmpd="sng">
                      <a:solidFill>
                        <a:schemeClr val="dk1"/>
                      </a:solidFill>
                      <a:prstDash val="solid"/>
                      <a:round/>
                      <a:headEnd type="none" w="sm" len="sm"/>
                      <a:tailEnd type="none" w="sm" len="sm"/>
                    </a:lnL>
                    <a:lnR w="57150" cap="flat" cmpd="sng" algn="ctr">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chemeClr val="tx2">
                        <a:lumMod val="20000"/>
                        <a:lumOff val="80000"/>
                      </a:schemeClr>
                    </a:solidFill>
                  </a:tcPr>
                </a:tc>
                <a:tc>
                  <a:txBody>
                    <a:bodyPr/>
                    <a:lstStyle/>
                    <a:p>
                      <a:pPr marL="0" marR="0" lvl="0" indent="0" algn="ctr" rtl="0">
                        <a:lnSpc>
                          <a:spcPct val="100000"/>
                        </a:lnSpc>
                        <a:spcBef>
                          <a:spcPts val="0"/>
                        </a:spcBef>
                        <a:spcAft>
                          <a:spcPts val="0"/>
                        </a:spcAft>
                        <a:buNone/>
                      </a:pPr>
                      <a:r>
                        <a:rPr lang="en-ZA" sz="1800" dirty="0"/>
                        <a:t>85</a:t>
                      </a:r>
                      <a:endParaRPr sz="1800" dirty="0"/>
                    </a:p>
                  </a:txBody>
                  <a:tcPr marL="68588" marR="68588" marT="34294" marB="34294" anchor="ctr">
                    <a:lnL w="5715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lgn="ctr">
                      <a:solidFill>
                        <a:schemeClr val="dk1"/>
                      </a:solidFill>
                      <a:prstDash val="solid"/>
                      <a:round/>
                      <a:headEnd type="none" w="sm" len="sm"/>
                      <a:tailEnd type="none" w="sm" len="sm"/>
                    </a:lnT>
                    <a:lnB w="38100" cap="flat" cmpd="sng" algn="ctr">
                      <a:solidFill>
                        <a:schemeClr val="dk1"/>
                      </a:solidFill>
                      <a:prstDash val="solid"/>
                      <a:round/>
                      <a:headEnd type="none" w="sm" len="sm"/>
                      <a:tailEnd type="none" w="sm" len="sm"/>
                    </a:lnB>
                    <a:solidFill>
                      <a:schemeClr val="tx2">
                        <a:lumMod val="20000"/>
                        <a:lumOff val="80000"/>
                      </a:schemeClr>
                    </a:solidFill>
                  </a:tcPr>
                </a:tc>
                <a:tc>
                  <a:txBody>
                    <a:bodyPr/>
                    <a:lstStyle/>
                    <a:p>
                      <a:pPr marL="0" marR="0" lvl="0" indent="0" algn="ctr" rtl="0">
                        <a:lnSpc>
                          <a:spcPct val="100000"/>
                        </a:lnSpc>
                        <a:spcBef>
                          <a:spcPts val="0"/>
                        </a:spcBef>
                        <a:spcAft>
                          <a:spcPts val="0"/>
                        </a:spcAft>
                        <a:buNone/>
                      </a:pPr>
                      <a:r>
                        <a:rPr lang="en-ZA" sz="1800" dirty="0"/>
                        <a:t>479</a:t>
                      </a:r>
                      <a:endParaRPr sz="1800" dirty="0"/>
                    </a:p>
                  </a:txBody>
                  <a:tcPr marL="68588" marR="68588" marT="34294" marB="34294" anchor="ctr">
                    <a:lnL w="38100" cap="flat" cmpd="sng">
                      <a:solidFill>
                        <a:schemeClr val="dk1"/>
                      </a:solidFill>
                      <a:prstDash val="solid"/>
                      <a:round/>
                      <a:headEnd type="none" w="sm" len="sm"/>
                      <a:tailEnd type="none" w="sm" len="sm"/>
                    </a:lnL>
                    <a:lnR w="38100" cap="flat" cmpd="sng" algn="ctr">
                      <a:solidFill>
                        <a:schemeClr val="dk1"/>
                      </a:solidFill>
                      <a:prstDash val="solid"/>
                      <a:round/>
                      <a:headEnd type="none" w="sm" len="sm"/>
                      <a:tailEnd type="none" w="sm" len="sm"/>
                    </a:lnR>
                    <a:lnT w="38100" cap="flat" cmpd="sng" algn="ctr">
                      <a:solidFill>
                        <a:schemeClr val="dk1"/>
                      </a:solidFill>
                      <a:prstDash val="solid"/>
                      <a:round/>
                      <a:headEnd type="none" w="sm" len="sm"/>
                      <a:tailEnd type="none" w="sm" len="sm"/>
                    </a:lnT>
                    <a:lnB w="38100" cap="flat" cmpd="sng" algn="ctr">
                      <a:solidFill>
                        <a:schemeClr val="dk1"/>
                      </a:solidFill>
                      <a:prstDash val="solid"/>
                      <a:round/>
                      <a:headEnd type="none" w="sm" len="sm"/>
                      <a:tailEnd type="none" w="sm" len="sm"/>
                    </a:lnB>
                    <a:solidFill>
                      <a:schemeClr val="tx2">
                        <a:lumMod val="20000"/>
                        <a:lumOff val="80000"/>
                      </a:schemeClr>
                    </a:solidFill>
                  </a:tcPr>
                </a:tc>
                <a:tc>
                  <a:txBody>
                    <a:bodyPr/>
                    <a:lstStyle/>
                    <a:p>
                      <a:pPr marL="0" marR="0" lvl="0" indent="0" algn="ctr" rtl="0">
                        <a:lnSpc>
                          <a:spcPct val="100000"/>
                        </a:lnSpc>
                        <a:spcBef>
                          <a:spcPts val="0"/>
                        </a:spcBef>
                        <a:spcAft>
                          <a:spcPts val="0"/>
                        </a:spcAft>
                        <a:buNone/>
                      </a:pPr>
                      <a:r>
                        <a:rPr lang="en-ZA" sz="1800" dirty="0"/>
                        <a:t>60</a:t>
                      </a:r>
                      <a:endParaRPr sz="1800" dirty="0"/>
                    </a:p>
                  </a:txBody>
                  <a:tcPr marL="68588" marR="68588" marT="34294" marB="34294" anchor="ctr">
                    <a:lnL w="38100" cap="flat" cmpd="sng" algn="ctr">
                      <a:solidFill>
                        <a:schemeClr val="dk1"/>
                      </a:solidFill>
                      <a:prstDash val="solid"/>
                      <a:round/>
                      <a:headEnd type="none" w="sm" len="sm"/>
                      <a:tailEnd type="none" w="sm" len="sm"/>
                    </a:lnL>
                    <a:lnR w="38100" cap="flat" cmpd="sng" algn="ctr">
                      <a:solidFill>
                        <a:schemeClr val="dk1"/>
                      </a:solidFill>
                      <a:prstDash val="solid"/>
                      <a:round/>
                      <a:headEnd type="none" w="sm" len="sm"/>
                      <a:tailEnd type="none" w="sm" len="sm"/>
                    </a:lnR>
                    <a:lnT w="38100" cap="flat" cmpd="sng" algn="ctr">
                      <a:solidFill>
                        <a:schemeClr val="dk1"/>
                      </a:solidFill>
                      <a:prstDash val="solid"/>
                      <a:round/>
                      <a:headEnd type="none" w="sm" len="sm"/>
                      <a:tailEnd type="none" w="sm" len="sm"/>
                    </a:lnT>
                    <a:lnB w="38100" cap="flat" cmpd="sng" algn="ctr">
                      <a:solidFill>
                        <a:schemeClr val="dk1"/>
                      </a:solidFill>
                      <a:prstDash val="solid"/>
                      <a:round/>
                      <a:headEnd type="none" w="sm" len="sm"/>
                      <a:tailEnd type="none" w="sm" len="sm"/>
                    </a:lnB>
                    <a:solidFill>
                      <a:schemeClr val="tx2">
                        <a:lumMod val="20000"/>
                        <a:lumOff val="80000"/>
                      </a:schemeClr>
                    </a:solidFill>
                  </a:tcPr>
                </a:tc>
                <a:tc>
                  <a:txBody>
                    <a:bodyPr/>
                    <a:lstStyle/>
                    <a:p>
                      <a:pPr marL="0" marR="0" lvl="0" indent="0" algn="ctr" rtl="0">
                        <a:lnSpc>
                          <a:spcPct val="100000"/>
                        </a:lnSpc>
                        <a:spcBef>
                          <a:spcPts val="0"/>
                        </a:spcBef>
                        <a:spcAft>
                          <a:spcPts val="0"/>
                        </a:spcAft>
                        <a:buNone/>
                      </a:pPr>
                      <a:r>
                        <a:rPr lang="en-ZA" sz="2100" b="1" dirty="0"/>
                        <a:t>624</a:t>
                      </a:r>
                      <a:endParaRPr sz="2100" b="1" dirty="0"/>
                    </a:p>
                  </a:txBody>
                  <a:tcPr marL="68588" marR="68588" marT="34294" marB="34294" anchor="ctr">
                    <a:lnL w="38100" cap="flat" cmpd="sng" algn="ctr">
                      <a:solidFill>
                        <a:schemeClr val="dk1"/>
                      </a:solidFill>
                      <a:prstDash val="solid"/>
                      <a:round/>
                      <a:headEnd type="none" w="sm" len="sm"/>
                      <a:tailEnd type="none" w="sm" len="sm"/>
                    </a:lnL>
                    <a:lnR w="57150" cap="flat" cmpd="sng">
                      <a:solidFill>
                        <a:schemeClr val="dk1"/>
                      </a:solidFill>
                      <a:prstDash val="solid"/>
                      <a:round/>
                      <a:headEnd type="none" w="sm" len="sm"/>
                      <a:tailEnd type="none" w="sm" len="sm"/>
                    </a:lnR>
                    <a:lnT w="38100" cap="flat" cmpd="sng" algn="ctr">
                      <a:solidFill>
                        <a:schemeClr val="dk1"/>
                      </a:solidFill>
                      <a:prstDash val="solid"/>
                      <a:round/>
                      <a:headEnd type="none" w="sm" len="sm"/>
                      <a:tailEnd type="none" w="sm" len="sm"/>
                    </a:lnT>
                    <a:lnB w="38100" cap="flat" cmpd="sng" algn="ctr">
                      <a:solidFill>
                        <a:schemeClr val="dk1"/>
                      </a:solidFill>
                      <a:prstDash val="solid"/>
                      <a:round/>
                      <a:headEnd type="none" w="sm" len="sm"/>
                      <a:tailEnd type="none" w="sm" len="sm"/>
                    </a:lnB>
                    <a:solidFill>
                      <a:schemeClr val="tx2">
                        <a:lumMod val="20000"/>
                        <a:lumOff val="80000"/>
                      </a:schemeClr>
                    </a:solidFill>
                  </a:tcPr>
                </a:tc>
                <a:extLst>
                  <a:ext uri="{0D108BD9-81ED-4DB2-BD59-A6C34878D82A}">
                    <a16:rowId xmlns:a16="http://schemas.microsoft.com/office/drawing/2014/main" xmlns="" val="10003"/>
                  </a:ext>
                </a:extLst>
              </a:tr>
              <a:tr h="655038">
                <a:tc>
                  <a:txBody>
                    <a:bodyPr/>
                    <a:lstStyle/>
                    <a:p>
                      <a:pPr marL="88900" marR="0" lvl="0" indent="0" algn="l" rtl="0">
                        <a:lnSpc>
                          <a:spcPct val="100000"/>
                        </a:lnSpc>
                        <a:spcBef>
                          <a:spcPts val="0"/>
                        </a:spcBef>
                        <a:spcAft>
                          <a:spcPts val="0"/>
                        </a:spcAft>
                        <a:buNone/>
                      </a:pPr>
                      <a:r>
                        <a:rPr lang="en-ZA" sz="1500" b="1" u="none" strike="noStrike" cap="none" dirty="0">
                          <a:latin typeface="+mn-lt"/>
                          <a:ea typeface="Arial"/>
                          <a:cs typeface="Arial"/>
                          <a:sym typeface="Arial"/>
                        </a:rPr>
                        <a:t>MOTHEO</a:t>
                      </a:r>
                      <a:endParaRPr sz="1500" dirty="0"/>
                    </a:p>
                  </a:txBody>
                  <a:tcPr marL="68588" marR="68588" marT="34294" marB="34294" anchor="ctr">
                    <a:lnL w="57150" cap="flat" cmpd="sng">
                      <a:solidFill>
                        <a:schemeClr val="dk1"/>
                      </a:solidFill>
                      <a:prstDash val="solid"/>
                      <a:round/>
                      <a:headEnd type="none" w="sm" len="sm"/>
                      <a:tailEnd type="none" w="sm" len="sm"/>
                    </a:lnL>
                    <a:lnR w="57150" cap="flat" cmpd="sng" algn="ctr">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chemeClr val="tx2">
                        <a:lumMod val="40000"/>
                        <a:lumOff val="60000"/>
                      </a:schemeClr>
                    </a:solidFill>
                  </a:tcPr>
                </a:tc>
                <a:tc>
                  <a:txBody>
                    <a:bodyPr/>
                    <a:lstStyle/>
                    <a:p>
                      <a:pPr marL="0" marR="0" lvl="0" indent="0" algn="ctr" rtl="0">
                        <a:lnSpc>
                          <a:spcPct val="100000"/>
                        </a:lnSpc>
                        <a:spcBef>
                          <a:spcPts val="0"/>
                        </a:spcBef>
                        <a:spcAft>
                          <a:spcPts val="0"/>
                        </a:spcAft>
                        <a:buNone/>
                      </a:pPr>
                      <a:r>
                        <a:rPr lang="en-US" sz="1800" dirty="0"/>
                        <a:t>167</a:t>
                      </a:r>
                      <a:endParaRPr sz="1800" dirty="0"/>
                    </a:p>
                  </a:txBody>
                  <a:tcPr marL="68588" marR="68588" marT="34294" marB="34294" anchor="ctr">
                    <a:lnL w="5715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lgn="ctr">
                      <a:solidFill>
                        <a:schemeClr val="dk1"/>
                      </a:solidFill>
                      <a:prstDash val="solid"/>
                      <a:round/>
                      <a:headEnd type="none" w="sm" len="sm"/>
                      <a:tailEnd type="none" w="sm" len="sm"/>
                    </a:lnT>
                    <a:lnB w="38100" cap="flat" cmpd="sng" algn="ctr">
                      <a:solidFill>
                        <a:schemeClr val="dk1"/>
                      </a:solidFill>
                      <a:prstDash val="solid"/>
                      <a:round/>
                      <a:headEnd type="none" w="sm" len="sm"/>
                      <a:tailEnd type="none" w="sm" len="sm"/>
                    </a:lnB>
                    <a:solidFill>
                      <a:schemeClr val="tx2">
                        <a:lumMod val="40000"/>
                        <a:lumOff val="60000"/>
                      </a:schemeClr>
                    </a:solidFill>
                  </a:tcPr>
                </a:tc>
                <a:tc>
                  <a:txBody>
                    <a:bodyPr/>
                    <a:lstStyle/>
                    <a:p>
                      <a:pPr marL="0" marR="0" lvl="0" indent="0" algn="ctr" rtl="0">
                        <a:lnSpc>
                          <a:spcPct val="100000"/>
                        </a:lnSpc>
                        <a:spcBef>
                          <a:spcPts val="0"/>
                        </a:spcBef>
                        <a:spcAft>
                          <a:spcPts val="0"/>
                        </a:spcAft>
                        <a:buNone/>
                      </a:pPr>
                      <a:r>
                        <a:rPr lang="en-US" sz="1800" dirty="0"/>
                        <a:t>307</a:t>
                      </a:r>
                      <a:endParaRPr sz="1800" dirty="0"/>
                    </a:p>
                  </a:txBody>
                  <a:tcPr marL="68588" marR="68588" marT="34294" marB="34294" anchor="ctr">
                    <a:lnL w="38100" cap="flat" cmpd="sng">
                      <a:solidFill>
                        <a:schemeClr val="dk1"/>
                      </a:solidFill>
                      <a:prstDash val="solid"/>
                      <a:round/>
                      <a:headEnd type="none" w="sm" len="sm"/>
                      <a:tailEnd type="none" w="sm" len="sm"/>
                    </a:lnL>
                    <a:lnR w="38100" cap="flat" cmpd="sng" algn="ctr">
                      <a:solidFill>
                        <a:schemeClr val="dk1"/>
                      </a:solidFill>
                      <a:prstDash val="solid"/>
                      <a:round/>
                      <a:headEnd type="none" w="sm" len="sm"/>
                      <a:tailEnd type="none" w="sm" len="sm"/>
                    </a:lnR>
                    <a:lnT w="38100" cap="flat" cmpd="sng" algn="ctr">
                      <a:solidFill>
                        <a:schemeClr val="dk1"/>
                      </a:solidFill>
                      <a:prstDash val="solid"/>
                      <a:round/>
                      <a:headEnd type="none" w="sm" len="sm"/>
                      <a:tailEnd type="none" w="sm" len="sm"/>
                    </a:lnT>
                    <a:lnB w="38100" cap="flat" cmpd="sng" algn="ctr">
                      <a:solidFill>
                        <a:schemeClr val="dk1"/>
                      </a:solidFill>
                      <a:prstDash val="solid"/>
                      <a:round/>
                      <a:headEnd type="none" w="sm" len="sm"/>
                      <a:tailEnd type="none" w="sm" len="sm"/>
                    </a:lnB>
                    <a:solidFill>
                      <a:schemeClr val="tx2">
                        <a:lumMod val="40000"/>
                        <a:lumOff val="60000"/>
                      </a:schemeClr>
                    </a:solidFill>
                  </a:tcPr>
                </a:tc>
                <a:tc>
                  <a:txBody>
                    <a:bodyPr/>
                    <a:lstStyle/>
                    <a:p>
                      <a:pPr marL="0" marR="0" lvl="0" indent="0" algn="ctr" rtl="0">
                        <a:lnSpc>
                          <a:spcPct val="100000"/>
                        </a:lnSpc>
                        <a:spcBef>
                          <a:spcPts val="0"/>
                        </a:spcBef>
                        <a:spcAft>
                          <a:spcPts val="0"/>
                        </a:spcAft>
                        <a:buNone/>
                      </a:pPr>
                      <a:r>
                        <a:rPr lang="en-US" sz="1800" dirty="0"/>
                        <a:t>86</a:t>
                      </a:r>
                      <a:endParaRPr sz="1800" dirty="0"/>
                    </a:p>
                  </a:txBody>
                  <a:tcPr marL="68588" marR="68588" marT="34294" marB="34294" anchor="ctr">
                    <a:lnL w="38100" cap="flat" cmpd="sng" algn="ctr">
                      <a:solidFill>
                        <a:schemeClr val="dk1"/>
                      </a:solidFill>
                      <a:prstDash val="solid"/>
                      <a:round/>
                      <a:headEnd type="none" w="sm" len="sm"/>
                      <a:tailEnd type="none" w="sm" len="sm"/>
                    </a:lnL>
                    <a:lnR w="38100" cap="flat" cmpd="sng" algn="ctr">
                      <a:solidFill>
                        <a:schemeClr val="dk1"/>
                      </a:solidFill>
                      <a:prstDash val="solid"/>
                      <a:round/>
                      <a:headEnd type="none" w="sm" len="sm"/>
                      <a:tailEnd type="none" w="sm" len="sm"/>
                    </a:lnR>
                    <a:lnT w="38100" cap="flat" cmpd="sng" algn="ctr">
                      <a:solidFill>
                        <a:schemeClr val="dk1"/>
                      </a:solidFill>
                      <a:prstDash val="solid"/>
                      <a:round/>
                      <a:headEnd type="none" w="sm" len="sm"/>
                      <a:tailEnd type="none" w="sm" len="sm"/>
                    </a:lnT>
                    <a:lnB w="38100" cap="flat" cmpd="sng" algn="ctr">
                      <a:solidFill>
                        <a:schemeClr val="dk1"/>
                      </a:solidFill>
                      <a:prstDash val="solid"/>
                      <a:round/>
                      <a:headEnd type="none" w="sm" len="sm"/>
                      <a:tailEnd type="none" w="sm" len="sm"/>
                    </a:lnB>
                    <a:solidFill>
                      <a:schemeClr val="tx2">
                        <a:lumMod val="40000"/>
                        <a:lumOff val="60000"/>
                      </a:schemeClr>
                    </a:solidFill>
                  </a:tcPr>
                </a:tc>
                <a:tc>
                  <a:txBody>
                    <a:bodyPr/>
                    <a:lstStyle/>
                    <a:p>
                      <a:pPr marL="0" marR="0" lvl="0" indent="0" algn="ctr" rtl="0">
                        <a:lnSpc>
                          <a:spcPct val="100000"/>
                        </a:lnSpc>
                        <a:spcBef>
                          <a:spcPts val="0"/>
                        </a:spcBef>
                        <a:spcAft>
                          <a:spcPts val="0"/>
                        </a:spcAft>
                        <a:buNone/>
                      </a:pPr>
                      <a:r>
                        <a:rPr lang="en-US" sz="2100" b="1" dirty="0"/>
                        <a:t>560</a:t>
                      </a:r>
                      <a:endParaRPr sz="1800" b="1" dirty="0"/>
                    </a:p>
                  </a:txBody>
                  <a:tcPr marL="68588" marR="68588" marT="34294" marB="34294" anchor="ctr">
                    <a:lnL w="38100" cap="flat" cmpd="sng" algn="ctr">
                      <a:solidFill>
                        <a:schemeClr val="dk1"/>
                      </a:solidFill>
                      <a:prstDash val="solid"/>
                      <a:round/>
                      <a:headEnd type="none" w="sm" len="sm"/>
                      <a:tailEnd type="none" w="sm" len="sm"/>
                    </a:lnL>
                    <a:lnR w="57150" cap="flat" cmpd="sng">
                      <a:solidFill>
                        <a:schemeClr val="dk1"/>
                      </a:solidFill>
                      <a:prstDash val="solid"/>
                      <a:round/>
                      <a:headEnd type="none" w="sm" len="sm"/>
                      <a:tailEnd type="none" w="sm" len="sm"/>
                    </a:lnR>
                    <a:lnT w="38100" cap="flat" cmpd="sng" algn="ctr">
                      <a:solidFill>
                        <a:schemeClr val="dk1"/>
                      </a:solidFill>
                      <a:prstDash val="solid"/>
                      <a:round/>
                      <a:headEnd type="none" w="sm" len="sm"/>
                      <a:tailEnd type="none" w="sm" len="sm"/>
                    </a:lnT>
                    <a:lnB w="38100" cap="flat" cmpd="sng" algn="ctr">
                      <a:solidFill>
                        <a:schemeClr val="dk1"/>
                      </a:solidFill>
                      <a:prstDash val="solid"/>
                      <a:round/>
                      <a:headEnd type="none" w="sm" len="sm"/>
                      <a:tailEnd type="none" w="sm" len="sm"/>
                    </a:lnB>
                    <a:solidFill>
                      <a:schemeClr val="tx2">
                        <a:lumMod val="40000"/>
                        <a:lumOff val="60000"/>
                      </a:schemeClr>
                    </a:solidFill>
                  </a:tcPr>
                </a:tc>
                <a:extLst>
                  <a:ext uri="{0D108BD9-81ED-4DB2-BD59-A6C34878D82A}">
                    <a16:rowId xmlns:a16="http://schemas.microsoft.com/office/drawing/2014/main" xmlns="" val="10004"/>
                  </a:ext>
                </a:extLst>
              </a:tr>
              <a:tr h="655038">
                <a:tc>
                  <a:txBody>
                    <a:bodyPr/>
                    <a:lstStyle/>
                    <a:p>
                      <a:pPr marL="8890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ZA" sz="1500" b="1" u="none" strike="noStrike" cap="none" dirty="0">
                          <a:latin typeface="+mn-lt"/>
                          <a:ea typeface="Arial"/>
                          <a:cs typeface="Arial"/>
                          <a:sym typeface="Arial"/>
                        </a:rPr>
                        <a:t>THABO MOFUTSANYANA</a:t>
                      </a:r>
                      <a:endParaRPr lang="en-ZA" sz="1500" dirty="0"/>
                    </a:p>
                  </a:txBody>
                  <a:tcPr marL="68588" marR="68588" marT="34294" marB="34294" anchor="ctr">
                    <a:lnL w="57150" cap="flat" cmpd="sng">
                      <a:solidFill>
                        <a:schemeClr val="dk1"/>
                      </a:solidFill>
                      <a:prstDash val="solid"/>
                      <a:round/>
                      <a:headEnd type="none" w="sm" len="sm"/>
                      <a:tailEnd type="none" w="sm" len="sm"/>
                    </a:lnL>
                    <a:lnR w="57150" cap="flat" cmpd="sng" algn="ctr">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chemeClr val="tx2">
                        <a:lumMod val="20000"/>
                        <a:lumOff val="80000"/>
                      </a:schemeClr>
                    </a:solidFill>
                  </a:tcPr>
                </a:tc>
                <a:tc>
                  <a:txBody>
                    <a:bodyPr/>
                    <a:lstStyle/>
                    <a:p>
                      <a:pPr marL="0" marR="0" lvl="0" indent="0" algn="ctr" rtl="0">
                        <a:lnSpc>
                          <a:spcPct val="100000"/>
                        </a:lnSpc>
                        <a:spcBef>
                          <a:spcPts val="0"/>
                        </a:spcBef>
                        <a:spcAft>
                          <a:spcPts val="0"/>
                        </a:spcAft>
                        <a:buNone/>
                      </a:pPr>
                      <a:r>
                        <a:rPr lang="en-GB" sz="1800" dirty="0"/>
                        <a:t>116</a:t>
                      </a:r>
                      <a:endParaRPr sz="1800" dirty="0"/>
                    </a:p>
                  </a:txBody>
                  <a:tcPr marL="68588" marR="68588" marT="34294" marB="34294" anchor="ctr">
                    <a:lnL w="5715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lgn="ctr">
                      <a:solidFill>
                        <a:schemeClr val="dk1"/>
                      </a:solidFill>
                      <a:prstDash val="solid"/>
                      <a:round/>
                      <a:headEnd type="none" w="sm" len="sm"/>
                      <a:tailEnd type="none" w="sm" len="sm"/>
                    </a:lnT>
                    <a:lnB w="38100" cap="flat" cmpd="sng" algn="ctr">
                      <a:solidFill>
                        <a:schemeClr val="dk1"/>
                      </a:solidFill>
                      <a:prstDash val="solid"/>
                      <a:round/>
                      <a:headEnd type="none" w="sm" len="sm"/>
                      <a:tailEnd type="none" w="sm" len="sm"/>
                    </a:lnB>
                    <a:solidFill>
                      <a:schemeClr val="tx2">
                        <a:lumMod val="20000"/>
                        <a:lumOff val="80000"/>
                      </a:schemeClr>
                    </a:solidFill>
                  </a:tcPr>
                </a:tc>
                <a:tc>
                  <a:txBody>
                    <a:bodyPr/>
                    <a:lstStyle/>
                    <a:p>
                      <a:pPr marL="0" marR="0" lvl="0" indent="0" algn="ctr" rtl="0">
                        <a:lnSpc>
                          <a:spcPct val="100000"/>
                        </a:lnSpc>
                        <a:spcBef>
                          <a:spcPts val="0"/>
                        </a:spcBef>
                        <a:spcAft>
                          <a:spcPts val="0"/>
                        </a:spcAft>
                        <a:buNone/>
                      </a:pPr>
                      <a:r>
                        <a:rPr lang="en-GB" sz="1800" dirty="0"/>
                        <a:t>213</a:t>
                      </a:r>
                      <a:endParaRPr sz="1800" dirty="0"/>
                    </a:p>
                  </a:txBody>
                  <a:tcPr marL="68588" marR="68588" marT="34294" marB="34294" anchor="ctr">
                    <a:lnL w="38100" cap="flat" cmpd="sng">
                      <a:solidFill>
                        <a:schemeClr val="dk1"/>
                      </a:solidFill>
                      <a:prstDash val="solid"/>
                      <a:round/>
                      <a:headEnd type="none" w="sm" len="sm"/>
                      <a:tailEnd type="none" w="sm" len="sm"/>
                    </a:lnL>
                    <a:lnR w="38100" cap="flat" cmpd="sng" algn="ctr">
                      <a:solidFill>
                        <a:schemeClr val="dk1"/>
                      </a:solidFill>
                      <a:prstDash val="solid"/>
                      <a:round/>
                      <a:headEnd type="none" w="sm" len="sm"/>
                      <a:tailEnd type="none" w="sm" len="sm"/>
                    </a:lnR>
                    <a:lnT w="38100" cap="flat" cmpd="sng" algn="ctr">
                      <a:solidFill>
                        <a:schemeClr val="dk1"/>
                      </a:solidFill>
                      <a:prstDash val="solid"/>
                      <a:round/>
                      <a:headEnd type="none" w="sm" len="sm"/>
                      <a:tailEnd type="none" w="sm" len="sm"/>
                    </a:lnT>
                    <a:lnB w="38100" cap="flat" cmpd="sng" algn="ctr">
                      <a:solidFill>
                        <a:schemeClr val="dk1"/>
                      </a:solidFill>
                      <a:prstDash val="solid"/>
                      <a:round/>
                      <a:headEnd type="none" w="sm" len="sm"/>
                      <a:tailEnd type="none" w="sm" len="sm"/>
                    </a:lnB>
                    <a:solidFill>
                      <a:schemeClr val="tx2">
                        <a:lumMod val="20000"/>
                        <a:lumOff val="80000"/>
                      </a:schemeClr>
                    </a:solidFill>
                  </a:tcPr>
                </a:tc>
                <a:tc>
                  <a:txBody>
                    <a:bodyPr/>
                    <a:lstStyle/>
                    <a:p>
                      <a:pPr marL="0" marR="0" lvl="0" indent="0" algn="ctr" rtl="0">
                        <a:lnSpc>
                          <a:spcPct val="100000"/>
                        </a:lnSpc>
                        <a:spcBef>
                          <a:spcPts val="0"/>
                        </a:spcBef>
                        <a:spcAft>
                          <a:spcPts val="0"/>
                        </a:spcAft>
                        <a:buNone/>
                      </a:pPr>
                      <a:r>
                        <a:rPr lang="en-GB" sz="1800" dirty="0"/>
                        <a:t>44</a:t>
                      </a:r>
                      <a:endParaRPr sz="1800" dirty="0"/>
                    </a:p>
                  </a:txBody>
                  <a:tcPr marL="68588" marR="68588" marT="34294" marB="34294" anchor="ctr">
                    <a:lnL w="38100" cap="flat" cmpd="sng" algn="ctr">
                      <a:solidFill>
                        <a:schemeClr val="dk1"/>
                      </a:solidFill>
                      <a:prstDash val="solid"/>
                      <a:round/>
                      <a:headEnd type="none" w="sm" len="sm"/>
                      <a:tailEnd type="none" w="sm" len="sm"/>
                    </a:lnL>
                    <a:lnR w="38100" cap="flat" cmpd="sng" algn="ctr">
                      <a:solidFill>
                        <a:schemeClr val="dk1"/>
                      </a:solidFill>
                      <a:prstDash val="solid"/>
                      <a:round/>
                      <a:headEnd type="none" w="sm" len="sm"/>
                      <a:tailEnd type="none" w="sm" len="sm"/>
                    </a:lnR>
                    <a:lnT w="38100" cap="flat" cmpd="sng" algn="ctr">
                      <a:solidFill>
                        <a:schemeClr val="dk1"/>
                      </a:solidFill>
                      <a:prstDash val="solid"/>
                      <a:round/>
                      <a:headEnd type="none" w="sm" len="sm"/>
                      <a:tailEnd type="none" w="sm" len="sm"/>
                    </a:lnT>
                    <a:lnB w="38100" cap="flat" cmpd="sng" algn="ctr">
                      <a:solidFill>
                        <a:schemeClr val="dk1"/>
                      </a:solidFill>
                      <a:prstDash val="solid"/>
                      <a:round/>
                      <a:headEnd type="none" w="sm" len="sm"/>
                      <a:tailEnd type="none" w="sm" len="sm"/>
                    </a:lnB>
                    <a:solidFill>
                      <a:schemeClr val="tx2">
                        <a:lumMod val="20000"/>
                        <a:lumOff val="80000"/>
                      </a:schemeClr>
                    </a:solidFill>
                  </a:tcPr>
                </a:tc>
                <a:tc>
                  <a:txBody>
                    <a:bodyPr/>
                    <a:lstStyle/>
                    <a:p>
                      <a:pPr marL="0" marR="0" lvl="0" indent="0" algn="ctr" rtl="0">
                        <a:lnSpc>
                          <a:spcPct val="100000"/>
                        </a:lnSpc>
                        <a:spcBef>
                          <a:spcPts val="0"/>
                        </a:spcBef>
                        <a:spcAft>
                          <a:spcPts val="0"/>
                        </a:spcAft>
                        <a:buNone/>
                      </a:pPr>
                      <a:r>
                        <a:rPr lang="en-GB" sz="2100" b="1" dirty="0"/>
                        <a:t>373</a:t>
                      </a:r>
                      <a:endParaRPr sz="1800" b="1" dirty="0"/>
                    </a:p>
                  </a:txBody>
                  <a:tcPr marL="68588" marR="68588" marT="34294" marB="34294" anchor="ctr">
                    <a:lnL w="38100" cap="flat" cmpd="sng" algn="ctr">
                      <a:solidFill>
                        <a:schemeClr val="dk1"/>
                      </a:solidFill>
                      <a:prstDash val="solid"/>
                      <a:round/>
                      <a:headEnd type="none" w="sm" len="sm"/>
                      <a:tailEnd type="none" w="sm" len="sm"/>
                    </a:lnL>
                    <a:lnR w="57150" cap="flat" cmpd="sng">
                      <a:solidFill>
                        <a:schemeClr val="dk1"/>
                      </a:solidFill>
                      <a:prstDash val="solid"/>
                      <a:round/>
                      <a:headEnd type="none" w="sm" len="sm"/>
                      <a:tailEnd type="none" w="sm" len="sm"/>
                    </a:lnR>
                    <a:lnT w="38100" cap="flat" cmpd="sng" algn="ctr">
                      <a:solidFill>
                        <a:schemeClr val="dk1"/>
                      </a:solidFill>
                      <a:prstDash val="solid"/>
                      <a:round/>
                      <a:headEnd type="none" w="sm" len="sm"/>
                      <a:tailEnd type="none" w="sm" len="sm"/>
                    </a:lnT>
                    <a:lnB w="38100" cap="flat" cmpd="sng" algn="ctr">
                      <a:solidFill>
                        <a:schemeClr val="dk1"/>
                      </a:solidFill>
                      <a:prstDash val="solid"/>
                      <a:round/>
                      <a:headEnd type="none" w="sm" len="sm"/>
                      <a:tailEnd type="none" w="sm" len="sm"/>
                    </a:lnB>
                    <a:solidFill>
                      <a:schemeClr val="tx2">
                        <a:lumMod val="20000"/>
                        <a:lumOff val="80000"/>
                      </a:schemeClr>
                    </a:solidFill>
                  </a:tcPr>
                </a:tc>
                <a:extLst>
                  <a:ext uri="{0D108BD9-81ED-4DB2-BD59-A6C34878D82A}">
                    <a16:rowId xmlns:a16="http://schemas.microsoft.com/office/drawing/2014/main" xmlns="" val="10005"/>
                  </a:ext>
                </a:extLst>
              </a:tr>
              <a:tr h="655038">
                <a:tc>
                  <a:txBody>
                    <a:bodyPr/>
                    <a:lstStyle/>
                    <a:p>
                      <a:pPr marL="88900" marR="0" lvl="0" indent="0" algn="l" rtl="0">
                        <a:lnSpc>
                          <a:spcPct val="100000"/>
                        </a:lnSpc>
                        <a:spcBef>
                          <a:spcPts val="0"/>
                        </a:spcBef>
                        <a:spcAft>
                          <a:spcPts val="0"/>
                        </a:spcAft>
                        <a:buNone/>
                      </a:pPr>
                      <a:r>
                        <a:rPr lang="en-ZA" sz="1500" b="1" u="none" strike="noStrike" cap="none" dirty="0">
                          <a:latin typeface="Arial"/>
                          <a:ea typeface="Arial"/>
                          <a:cs typeface="Arial"/>
                          <a:sym typeface="Arial"/>
                        </a:rPr>
                        <a:t>XHARIEP</a:t>
                      </a:r>
                      <a:endParaRPr sz="1500" dirty="0"/>
                    </a:p>
                  </a:txBody>
                  <a:tcPr marL="68588" marR="68588" marT="34294" marB="34294" anchor="ctr">
                    <a:lnL w="57150" cap="flat" cmpd="sng">
                      <a:solidFill>
                        <a:schemeClr val="dk1"/>
                      </a:solidFill>
                      <a:prstDash val="solid"/>
                      <a:round/>
                      <a:headEnd type="none" w="sm" len="sm"/>
                      <a:tailEnd type="none" w="sm" len="sm"/>
                    </a:lnL>
                    <a:lnR w="57150" cap="flat" cmpd="sng" algn="ctr">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57150" cap="flat" cmpd="sng">
                      <a:solidFill>
                        <a:schemeClr val="dk1"/>
                      </a:solidFill>
                      <a:prstDash val="solid"/>
                      <a:round/>
                      <a:headEnd type="none" w="sm" len="sm"/>
                      <a:tailEnd type="none" w="sm" len="sm"/>
                    </a:lnB>
                    <a:solidFill>
                      <a:schemeClr val="tx2">
                        <a:lumMod val="40000"/>
                        <a:lumOff val="60000"/>
                      </a:schemeClr>
                    </a:solidFill>
                  </a:tcPr>
                </a:tc>
                <a:tc>
                  <a:txBody>
                    <a:bodyPr/>
                    <a:lstStyle/>
                    <a:p>
                      <a:pPr marL="0" marR="0" lvl="0" indent="0" algn="ctr" rtl="0">
                        <a:lnSpc>
                          <a:spcPct val="100000"/>
                        </a:lnSpc>
                        <a:spcBef>
                          <a:spcPts val="0"/>
                        </a:spcBef>
                        <a:spcAft>
                          <a:spcPts val="0"/>
                        </a:spcAft>
                        <a:buNone/>
                      </a:pPr>
                      <a:r>
                        <a:rPr lang="en-ZA" sz="1800" dirty="0"/>
                        <a:t>19</a:t>
                      </a:r>
                      <a:endParaRPr sz="1800" dirty="0"/>
                    </a:p>
                  </a:txBody>
                  <a:tcPr marL="68588" marR="68588" marT="34294" marB="34294" anchor="ctr">
                    <a:lnL w="5715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lgn="ctr">
                      <a:solidFill>
                        <a:schemeClr val="dk1"/>
                      </a:solidFill>
                      <a:prstDash val="solid"/>
                      <a:round/>
                      <a:headEnd type="none" w="sm" len="sm"/>
                      <a:tailEnd type="none" w="sm" len="sm"/>
                    </a:lnT>
                    <a:lnB w="57150" cap="flat" cmpd="sng">
                      <a:solidFill>
                        <a:schemeClr val="dk1"/>
                      </a:solidFill>
                      <a:prstDash val="solid"/>
                      <a:round/>
                      <a:headEnd type="none" w="sm" len="sm"/>
                      <a:tailEnd type="none" w="sm" len="sm"/>
                    </a:lnB>
                    <a:solidFill>
                      <a:schemeClr val="tx2">
                        <a:lumMod val="40000"/>
                        <a:lumOff val="60000"/>
                      </a:schemeClr>
                    </a:solidFill>
                  </a:tcPr>
                </a:tc>
                <a:tc>
                  <a:txBody>
                    <a:bodyPr/>
                    <a:lstStyle/>
                    <a:p>
                      <a:pPr marL="0" marR="0" lvl="0" indent="0" algn="ctr" rtl="0">
                        <a:lnSpc>
                          <a:spcPct val="100000"/>
                        </a:lnSpc>
                        <a:spcBef>
                          <a:spcPts val="0"/>
                        </a:spcBef>
                        <a:spcAft>
                          <a:spcPts val="0"/>
                        </a:spcAft>
                        <a:buNone/>
                      </a:pPr>
                      <a:r>
                        <a:rPr lang="en-ZA" sz="1800" dirty="0"/>
                        <a:t>38</a:t>
                      </a:r>
                      <a:endParaRPr sz="1800" dirty="0"/>
                    </a:p>
                  </a:txBody>
                  <a:tcPr marL="68588" marR="68588" marT="34294" marB="34294" anchor="ctr">
                    <a:lnL w="38100" cap="flat" cmpd="sng">
                      <a:solidFill>
                        <a:schemeClr val="dk1"/>
                      </a:solidFill>
                      <a:prstDash val="solid"/>
                      <a:round/>
                      <a:headEnd type="none" w="sm" len="sm"/>
                      <a:tailEnd type="none" w="sm" len="sm"/>
                    </a:lnL>
                    <a:lnR w="38100" cap="flat" cmpd="sng" algn="ctr">
                      <a:solidFill>
                        <a:schemeClr val="dk1"/>
                      </a:solidFill>
                      <a:prstDash val="solid"/>
                      <a:round/>
                      <a:headEnd type="none" w="sm" len="sm"/>
                      <a:tailEnd type="none" w="sm" len="sm"/>
                    </a:lnR>
                    <a:lnT w="38100" cap="flat" cmpd="sng" algn="ctr">
                      <a:solidFill>
                        <a:schemeClr val="dk1"/>
                      </a:solidFill>
                      <a:prstDash val="solid"/>
                      <a:round/>
                      <a:headEnd type="none" w="sm" len="sm"/>
                      <a:tailEnd type="none" w="sm" len="sm"/>
                    </a:lnT>
                    <a:lnB w="57150" cap="flat" cmpd="sng">
                      <a:solidFill>
                        <a:schemeClr val="dk1"/>
                      </a:solidFill>
                      <a:prstDash val="solid"/>
                      <a:round/>
                      <a:headEnd type="none" w="sm" len="sm"/>
                      <a:tailEnd type="none" w="sm" len="sm"/>
                    </a:lnB>
                    <a:solidFill>
                      <a:schemeClr val="tx2">
                        <a:lumMod val="40000"/>
                        <a:lumOff val="60000"/>
                      </a:schemeClr>
                    </a:solidFill>
                  </a:tcPr>
                </a:tc>
                <a:tc>
                  <a:txBody>
                    <a:bodyPr/>
                    <a:lstStyle/>
                    <a:p>
                      <a:pPr marL="0" marR="0" lvl="0" indent="0" algn="ctr" rtl="0">
                        <a:lnSpc>
                          <a:spcPct val="100000"/>
                        </a:lnSpc>
                        <a:spcBef>
                          <a:spcPts val="0"/>
                        </a:spcBef>
                        <a:spcAft>
                          <a:spcPts val="0"/>
                        </a:spcAft>
                        <a:buNone/>
                      </a:pPr>
                      <a:r>
                        <a:rPr lang="en-ZA" sz="1800" dirty="0"/>
                        <a:t>5</a:t>
                      </a:r>
                      <a:endParaRPr sz="1800" dirty="0"/>
                    </a:p>
                  </a:txBody>
                  <a:tcPr marL="68588" marR="68588" marT="34294" marB="34294" anchor="ctr">
                    <a:lnL w="38100" cap="flat" cmpd="sng" algn="ctr">
                      <a:solidFill>
                        <a:schemeClr val="dk1"/>
                      </a:solidFill>
                      <a:prstDash val="solid"/>
                      <a:round/>
                      <a:headEnd type="none" w="sm" len="sm"/>
                      <a:tailEnd type="none" w="sm" len="sm"/>
                    </a:lnL>
                    <a:lnR w="38100" cap="flat" cmpd="sng" algn="ctr">
                      <a:solidFill>
                        <a:schemeClr val="dk1"/>
                      </a:solidFill>
                      <a:prstDash val="solid"/>
                      <a:round/>
                      <a:headEnd type="none" w="sm" len="sm"/>
                      <a:tailEnd type="none" w="sm" len="sm"/>
                    </a:lnR>
                    <a:lnT w="38100" cap="flat" cmpd="sng" algn="ctr">
                      <a:solidFill>
                        <a:schemeClr val="dk1"/>
                      </a:solidFill>
                      <a:prstDash val="solid"/>
                      <a:round/>
                      <a:headEnd type="none" w="sm" len="sm"/>
                      <a:tailEnd type="none" w="sm" len="sm"/>
                    </a:lnT>
                    <a:lnB w="57150" cap="flat" cmpd="sng" algn="ctr">
                      <a:solidFill>
                        <a:schemeClr val="dk1"/>
                      </a:solidFill>
                      <a:prstDash val="solid"/>
                      <a:round/>
                      <a:headEnd type="none" w="sm" len="sm"/>
                      <a:tailEnd type="none" w="sm" len="sm"/>
                    </a:lnB>
                    <a:solidFill>
                      <a:schemeClr val="tx2">
                        <a:lumMod val="40000"/>
                        <a:lumOff val="60000"/>
                      </a:schemeClr>
                    </a:solidFill>
                  </a:tcPr>
                </a:tc>
                <a:tc>
                  <a:txBody>
                    <a:bodyPr/>
                    <a:lstStyle/>
                    <a:p>
                      <a:pPr marL="0" marR="0" lvl="0" indent="0" algn="ctr" rtl="0">
                        <a:lnSpc>
                          <a:spcPct val="100000"/>
                        </a:lnSpc>
                        <a:spcBef>
                          <a:spcPts val="0"/>
                        </a:spcBef>
                        <a:spcAft>
                          <a:spcPts val="0"/>
                        </a:spcAft>
                        <a:buNone/>
                      </a:pPr>
                      <a:r>
                        <a:rPr lang="en-ZA" sz="2100" b="1" dirty="0"/>
                        <a:t>62</a:t>
                      </a:r>
                      <a:endParaRPr sz="1800" b="1" dirty="0"/>
                    </a:p>
                  </a:txBody>
                  <a:tcPr marL="68588" marR="68588" marT="34294" marB="34294" anchor="ctr">
                    <a:lnL w="38100" cap="flat" cmpd="sng" algn="ctr">
                      <a:solidFill>
                        <a:schemeClr val="dk1"/>
                      </a:solidFill>
                      <a:prstDash val="solid"/>
                      <a:round/>
                      <a:headEnd type="none" w="sm" len="sm"/>
                      <a:tailEnd type="none" w="sm" len="sm"/>
                    </a:lnL>
                    <a:lnR w="57150" cap="flat" cmpd="sng">
                      <a:solidFill>
                        <a:schemeClr val="dk1"/>
                      </a:solidFill>
                      <a:prstDash val="solid"/>
                      <a:round/>
                      <a:headEnd type="none" w="sm" len="sm"/>
                      <a:tailEnd type="none" w="sm" len="sm"/>
                    </a:lnR>
                    <a:lnT w="38100" cap="flat" cmpd="sng" algn="ctr">
                      <a:solidFill>
                        <a:schemeClr val="dk1"/>
                      </a:solidFill>
                      <a:prstDash val="solid"/>
                      <a:round/>
                      <a:headEnd type="none" w="sm" len="sm"/>
                      <a:tailEnd type="none" w="sm" len="sm"/>
                    </a:lnT>
                    <a:lnB w="57150" cap="flat" cmpd="sng" algn="ctr">
                      <a:solidFill>
                        <a:schemeClr val="dk1"/>
                      </a:solidFill>
                      <a:prstDash val="solid"/>
                      <a:round/>
                      <a:headEnd type="none" w="sm" len="sm"/>
                      <a:tailEnd type="none" w="sm" len="sm"/>
                    </a:lnB>
                    <a:solidFill>
                      <a:schemeClr val="tx2">
                        <a:lumMod val="40000"/>
                        <a:lumOff val="60000"/>
                      </a:schemeClr>
                    </a:solidFill>
                  </a:tcPr>
                </a:tc>
                <a:extLst>
                  <a:ext uri="{0D108BD9-81ED-4DB2-BD59-A6C34878D82A}">
                    <a16:rowId xmlns:a16="http://schemas.microsoft.com/office/drawing/2014/main" xmlns="" val="10006"/>
                  </a:ext>
                </a:extLst>
              </a:tr>
              <a:tr h="655038">
                <a:tc>
                  <a:txBody>
                    <a:bodyPr/>
                    <a:lstStyle/>
                    <a:p>
                      <a:pPr marL="88900" marR="0" lvl="0" indent="0" algn="r" rtl="0">
                        <a:lnSpc>
                          <a:spcPct val="100000"/>
                        </a:lnSpc>
                        <a:spcBef>
                          <a:spcPts val="0"/>
                        </a:spcBef>
                        <a:spcAft>
                          <a:spcPts val="0"/>
                        </a:spcAft>
                        <a:buNone/>
                      </a:pPr>
                      <a:r>
                        <a:rPr lang="en-ZA" sz="2100" b="1" u="none" strike="noStrike" cap="none" dirty="0">
                          <a:latin typeface="Arial"/>
                          <a:ea typeface="Arial"/>
                          <a:cs typeface="Arial"/>
                          <a:sym typeface="Arial"/>
                        </a:rPr>
                        <a:t>TOTAL</a:t>
                      </a:r>
                      <a:endParaRPr sz="1100" b="1" u="none" strike="noStrike" cap="none" dirty="0">
                        <a:latin typeface="Arial"/>
                        <a:ea typeface="Arial"/>
                        <a:cs typeface="Arial"/>
                        <a:sym typeface="Arial"/>
                      </a:endParaRPr>
                    </a:p>
                  </a:txBody>
                  <a:tcPr marL="68588" marR="68588" marT="34294" marB="34294" anchor="ctr">
                    <a:lnL w="57150" cap="flat" cmpd="sng">
                      <a:solidFill>
                        <a:schemeClr val="dk1"/>
                      </a:solidFill>
                      <a:prstDash val="solid"/>
                      <a:round/>
                      <a:headEnd type="none" w="sm" len="sm"/>
                      <a:tailEnd type="none" w="sm" len="sm"/>
                    </a:lnL>
                    <a:lnR w="57150" cap="flat" cmpd="sng">
                      <a:solidFill>
                        <a:schemeClr val="dk1"/>
                      </a:solidFill>
                      <a:prstDash val="solid"/>
                      <a:round/>
                      <a:headEnd type="none" w="sm" len="sm"/>
                      <a:tailEnd type="none" w="sm" len="sm"/>
                    </a:lnR>
                    <a:lnT w="57150" cap="flat" cmpd="sng">
                      <a:solidFill>
                        <a:schemeClr val="dk1"/>
                      </a:solidFill>
                      <a:prstDash val="solid"/>
                      <a:round/>
                      <a:headEnd type="none" w="sm" len="sm"/>
                      <a:tailEnd type="none" w="sm" len="sm"/>
                    </a:lnT>
                    <a:lnB w="57150" cap="flat" cmpd="sng">
                      <a:solidFill>
                        <a:schemeClr val="dk1"/>
                      </a:solidFill>
                      <a:prstDash val="solid"/>
                      <a:round/>
                      <a:headEnd type="none" w="sm" len="sm"/>
                      <a:tailEnd type="none" w="sm" len="sm"/>
                    </a:lnB>
                    <a:solidFill>
                      <a:schemeClr val="tx2">
                        <a:lumMod val="20000"/>
                        <a:lumOff val="80000"/>
                      </a:schemeClr>
                    </a:solidFill>
                  </a:tcPr>
                </a:tc>
                <a:tc>
                  <a:txBody>
                    <a:bodyPr/>
                    <a:lstStyle/>
                    <a:p>
                      <a:pPr marL="0" marR="0" lvl="0" indent="0" algn="ctr" rtl="0">
                        <a:lnSpc>
                          <a:spcPct val="100000"/>
                        </a:lnSpc>
                        <a:spcBef>
                          <a:spcPts val="0"/>
                        </a:spcBef>
                        <a:spcAft>
                          <a:spcPts val="0"/>
                        </a:spcAft>
                        <a:buNone/>
                      </a:pPr>
                      <a:r>
                        <a:rPr lang="en-ZA" sz="2400" b="1" dirty="0"/>
                        <a:t>491</a:t>
                      </a:r>
                      <a:endParaRPr sz="2400" b="1" dirty="0"/>
                    </a:p>
                  </a:txBody>
                  <a:tcPr marL="68588" marR="68588" marT="34294" marB="34294" anchor="ctr">
                    <a:lnL w="5715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57150" cap="flat" cmpd="sng" algn="ctr">
                      <a:solidFill>
                        <a:schemeClr val="dk1"/>
                      </a:solidFill>
                      <a:prstDash val="solid"/>
                      <a:round/>
                      <a:headEnd type="none" w="sm" len="sm"/>
                      <a:tailEnd type="none" w="sm" len="sm"/>
                    </a:lnT>
                    <a:lnB w="57150" cap="flat" cmpd="sng">
                      <a:solidFill>
                        <a:schemeClr val="dk1"/>
                      </a:solidFill>
                      <a:prstDash val="solid"/>
                      <a:round/>
                      <a:headEnd type="none" w="sm" len="sm"/>
                      <a:tailEnd type="none" w="sm" len="sm"/>
                    </a:lnB>
                    <a:solidFill>
                      <a:schemeClr val="tx2">
                        <a:lumMod val="20000"/>
                        <a:lumOff val="80000"/>
                      </a:schemeClr>
                    </a:solidFill>
                  </a:tcPr>
                </a:tc>
                <a:tc>
                  <a:txBody>
                    <a:bodyPr/>
                    <a:lstStyle/>
                    <a:p>
                      <a:pPr marL="0" marR="0" lvl="0" indent="0" algn="ctr" rtl="0">
                        <a:lnSpc>
                          <a:spcPct val="100000"/>
                        </a:lnSpc>
                        <a:spcBef>
                          <a:spcPts val="0"/>
                        </a:spcBef>
                        <a:spcAft>
                          <a:spcPts val="0"/>
                        </a:spcAft>
                        <a:buNone/>
                      </a:pPr>
                      <a:r>
                        <a:rPr lang="en-ZA" sz="2400" b="1" dirty="0"/>
                        <a:t>1 202</a:t>
                      </a:r>
                      <a:endParaRPr sz="2400" b="1" dirty="0"/>
                    </a:p>
                  </a:txBody>
                  <a:tcPr marL="68588" marR="68588" marT="34294" marB="34294" anchor="ctr">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57150" cap="flat" cmpd="sng" algn="ctr">
                      <a:solidFill>
                        <a:schemeClr val="dk1"/>
                      </a:solidFill>
                      <a:prstDash val="solid"/>
                      <a:round/>
                      <a:headEnd type="none" w="sm" len="sm"/>
                      <a:tailEnd type="none" w="sm" len="sm"/>
                    </a:lnT>
                    <a:lnB w="57150" cap="flat" cmpd="sng">
                      <a:solidFill>
                        <a:schemeClr val="dk1"/>
                      </a:solidFill>
                      <a:prstDash val="solid"/>
                      <a:round/>
                      <a:headEnd type="none" w="sm" len="sm"/>
                      <a:tailEnd type="none" w="sm" len="sm"/>
                    </a:lnB>
                    <a:solidFill>
                      <a:schemeClr val="tx2">
                        <a:lumMod val="20000"/>
                        <a:lumOff val="80000"/>
                      </a:schemeClr>
                    </a:solidFill>
                  </a:tcPr>
                </a:tc>
                <a:tc>
                  <a:txBody>
                    <a:bodyPr/>
                    <a:lstStyle/>
                    <a:p>
                      <a:pPr marL="0" marR="0" lvl="0" indent="0" algn="ctr" rtl="0">
                        <a:lnSpc>
                          <a:spcPct val="100000"/>
                        </a:lnSpc>
                        <a:spcBef>
                          <a:spcPts val="0"/>
                        </a:spcBef>
                        <a:spcAft>
                          <a:spcPts val="0"/>
                        </a:spcAft>
                        <a:buNone/>
                      </a:pPr>
                      <a:r>
                        <a:rPr lang="en-ZA" sz="2400" b="1" dirty="0"/>
                        <a:t>218</a:t>
                      </a:r>
                      <a:endParaRPr sz="2400" b="1" dirty="0"/>
                    </a:p>
                  </a:txBody>
                  <a:tcPr marL="68588" marR="68588" marT="34294" marB="34294" anchor="ctr">
                    <a:lnL w="38100" cap="flat" cmpd="sng" algn="ctr">
                      <a:solidFill>
                        <a:schemeClr val="dk1"/>
                      </a:solidFill>
                      <a:prstDash val="solid"/>
                      <a:round/>
                      <a:headEnd type="none" w="sm" len="sm"/>
                      <a:tailEnd type="none" w="sm" len="sm"/>
                    </a:lnL>
                    <a:lnR w="38100" cap="flat" cmpd="sng" algn="ctr">
                      <a:solidFill>
                        <a:schemeClr val="dk1"/>
                      </a:solidFill>
                      <a:prstDash val="solid"/>
                      <a:round/>
                      <a:headEnd type="none" w="sm" len="sm"/>
                      <a:tailEnd type="none" w="sm" len="sm"/>
                    </a:lnR>
                    <a:lnT w="57150" cap="flat" cmpd="sng" algn="ctr">
                      <a:solidFill>
                        <a:schemeClr val="dk1"/>
                      </a:solidFill>
                      <a:prstDash val="solid"/>
                      <a:round/>
                      <a:headEnd type="none" w="sm" len="sm"/>
                      <a:tailEnd type="none" w="sm" len="sm"/>
                    </a:lnT>
                    <a:lnB w="57150" cap="flat" cmpd="sng">
                      <a:solidFill>
                        <a:schemeClr val="dk1"/>
                      </a:solidFill>
                      <a:prstDash val="solid"/>
                      <a:round/>
                      <a:headEnd type="none" w="sm" len="sm"/>
                      <a:tailEnd type="none" w="sm" len="sm"/>
                    </a:lnB>
                    <a:solidFill>
                      <a:schemeClr val="tx2">
                        <a:lumMod val="20000"/>
                        <a:lumOff val="80000"/>
                      </a:schemeClr>
                    </a:solidFill>
                  </a:tcPr>
                </a:tc>
                <a:tc>
                  <a:txBody>
                    <a:bodyPr/>
                    <a:lstStyle/>
                    <a:p>
                      <a:pPr marL="0" marR="0" lvl="0" indent="0" algn="ctr" rtl="0">
                        <a:lnSpc>
                          <a:spcPct val="100000"/>
                        </a:lnSpc>
                        <a:spcBef>
                          <a:spcPts val="0"/>
                        </a:spcBef>
                        <a:spcAft>
                          <a:spcPts val="0"/>
                        </a:spcAft>
                        <a:buNone/>
                      </a:pPr>
                      <a:r>
                        <a:rPr lang="en-ZA" sz="2400" b="1" dirty="0"/>
                        <a:t>1 912</a:t>
                      </a:r>
                      <a:endParaRPr sz="2400" b="1" dirty="0"/>
                    </a:p>
                  </a:txBody>
                  <a:tcPr marL="68588" marR="68588" marT="34294" marB="34294" anchor="ctr">
                    <a:lnL w="38100" cap="flat" cmpd="sng" algn="ctr">
                      <a:solidFill>
                        <a:schemeClr val="dk1"/>
                      </a:solidFill>
                      <a:prstDash val="solid"/>
                      <a:round/>
                      <a:headEnd type="none" w="sm" len="sm"/>
                      <a:tailEnd type="none" w="sm" len="sm"/>
                    </a:lnL>
                    <a:lnR w="57150" cap="flat" cmpd="sng">
                      <a:solidFill>
                        <a:schemeClr val="dk1"/>
                      </a:solidFill>
                      <a:prstDash val="solid"/>
                      <a:round/>
                      <a:headEnd type="none" w="sm" len="sm"/>
                      <a:tailEnd type="none" w="sm" len="sm"/>
                    </a:lnR>
                    <a:lnT w="57150" cap="flat" cmpd="sng" algn="ctr">
                      <a:solidFill>
                        <a:schemeClr val="dk1"/>
                      </a:solidFill>
                      <a:prstDash val="solid"/>
                      <a:round/>
                      <a:headEnd type="none" w="sm" len="sm"/>
                      <a:tailEnd type="none" w="sm" len="sm"/>
                    </a:lnT>
                    <a:lnB w="57150" cap="flat" cmpd="sng">
                      <a:solidFill>
                        <a:schemeClr val="dk1"/>
                      </a:solidFill>
                      <a:prstDash val="solid"/>
                      <a:round/>
                      <a:headEnd type="none" w="sm" len="sm"/>
                      <a:tailEnd type="none" w="sm" len="sm"/>
                    </a:lnB>
                    <a:solidFill>
                      <a:schemeClr val="tx2">
                        <a:lumMod val="20000"/>
                        <a:lumOff val="80000"/>
                      </a:schemeClr>
                    </a:solidFill>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xmlns="" val="27184331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863725" y="3284538"/>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5" name="Title 4"/>
          <p:cNvSpPr>
            <a:spLocks noGrp="1"/>
          </p:cNvSpPr>
          <p:nvPr>
            <p:ph type="ctrTitle"/>
          </p:nvPr>
        </p:nvSpPr>
        <p:spPr>
          <a:xfrm>
            <a:off x="1" y="0"/>
            <a:ext cx="9102560" cy="872836"/>
          </a:xfrm>
          <a:solidFill>
            <a:srgbClr val="CC9B00"/>
          </a:solidFill>
        </p:spPr>
        <p:txBody>
          <a:bodyPr>
            <a:normAutofit fontScale="90000"/>
          </a:bodyPr>
          <a:lstStyle/>
          <a:p>
            <a:r>
              <a:rPr lang="en-GB" sz="3600" b="1" dirty="0">
                <a:solidFill>
                  <a:schemeClr val="bg1"/>
                </a:solidFill>
                <a:latin typeface="Arial" panose="020B0604020202020204" pitchFamily="34" charset="0"/>
                <a:cs typeface="Arial" panose="020B0604020202020204" pitchFamily="34" charset="0"/>
              </a:rPr>
              <a:t/>
            </a:r>
            <a:br>
              <a:rPr lang="en-GB" sz="3600" b="1" dirty="0">
                <a:solidFill>
                  <a:schemeClr val="bg1"/>
                </a:solidFill>
                <a:latin typeface="Arial" panose="020B0604020202020204" pitchFamily="34" charset="0"/>
                <a:cs typeface="Arial" panose="020B0604020202020204" pitchFamily="34" charset="0"/>
              </a:rPr>
            </a:br>
            <a:r>
              <a:rPr lang="en-GB" sz="3600" b="1" dirty="0">
                <a:solidFill>
                  <a:schemeClr val="bg1"/>
                </a:solidFill>
                <a:latin typeface="Arial" panose="020B0604020202020204" pitchFamily="34" charset="0"/>
                <a:cs typeface="Arial" panose="020B0604020202020204" pitchFamily="34" charset="0"/>
              </a:rPr>
              <a:t>Mitigating Strategy In the Educational Sector</a:t>
            </a:r>
            <a:r>
              <a:rPr lang="en-ZA" sz="3100" dirty="0">
                <a:solidFill>
                  <a:schemeClr val="bg1"/>
                </a:solidFill>
              </a:rPr>
              <a:t/>
            </a:r>
            <a:br>
              <a:rPr lang="en-ZA" sz="3100" dirty="0">
                <a:solidFill>
                  <a:schemeClr val="bg1"/>
                </a:solidFill>
              </a:rPr>
            </a:br>
            <a:endParaRPr lang="en-ZA" sz="3100" dirty="0">
              <a:solidFill>
                <a:schemeClr val="bg1"/>
              </a:solidFill>
            </a:endParaRPr>
          </a:p>
        </p:txBody>
      </p:sp>
      <p:sp>
        <p:nvSpPr>
          <p:cNvPr id="4" name="TextBox 3">
            <a:extLst>
              <a:ext uri="{FF2B5EF4-FFF2-40B4-BE49-F238E27FC236}">
                <a16:creationId xmlns:a16="http://schemas.microsoft.com/office/drawing/2014/main" xmlns="" id="{4E01797D-BBB5-3E47-BFE0-DC9B5AF6F931}"/>
              </a:ext>
            </a:extLst>
          </p:cNvPr>
          <p:cNvSpPr txBox="1"/>
          <p:nvPr/>
        </p:nvSpPr>
        <p:spPr>
          <a:xfrm>
            <a:off x="41439" y="987138"/>
            <a:ext cx="9102561" cy="5509200"/>
          </a:xfrm>
          <a:prstGeom prst="rect">
            <a:avLst/>
          </a:prstGeom>
          <a:noFill/>
        </p:spPr>
        <p:txBody>
          <a:bodyPr wrap="square" rtlCol="0">
            <a:spAutoFit/>
          </a:bodyPr>
          <a:lstStyle/>
          <a:p>
            <a:pPr marL="285750" lvl="0" indent="-285750" algn="just">
              <a:buFont typeface="Arial" panose="020B0604020202020204" pitchFamily="34" charset="0"/>
              <a:buChar char="•"/>
            </a:pPr>
            <a:r>
              <a:rPr lang="en-ZA" sz="2400" b="1" dirty="0">
                <a:latin typeface="Arial"/>
                <a:ea typeface="Arial"/>
                <a:cs typeface="Arial"/>
                <a:sym typeface="Arial"/>
              </a:rPr>
              <a:t>The matter of school disruptions was attended to through </a:t>
            </a:r>
            <a:r>
              <a:rPr lang="en-ZA" sz="2400" b="1" dirty="0" err="1">
                <a:latin typeface="Arial"/>
                <a:ea typeface="Arial"/>
                <a:cs typeface="Arial"/>
                <a:sym typeface="Arial"/>
              </a:rPr>
              <a:t>ProvJoints</a:t>
            </a:r>
            <a:r>
              <a:rPr lang="en-ZA" sz="2400" b="1" dirty="0">
                <a:latin typeface="Arial"/>
                <a:ea typeface="Arial"/>
                <a:cs typeface="Arial"/>
                <a:sym typeface="Arial"/>
              </a:rPr>
              <a:t> structures with collaboration with the SAPS.</a:t>
            </a:r>
          </a:p>
          <a:p>
            <a:pPr marL="285750" lvl="0" indent="-285750" algn="just">
              <a:buFont typeface="Arial" panose="020B0604020202020204" pitchFamily="34" charset="0"/>
              <a:buChar char="•"/>
            </a:pPr>
            <a:endParaRPr lang="en-ZA" sz="800" b="1" dirty="0">
              <a:latin typeface="Arial"/>
              <a:ea typeface="Arial"/>
              <a:cs typeface="Arial"/>
              <a:sym typeface="Arial"/>
            </a:endParaRPr>
          </a:p>
          <a:p>
            <a:pPr marL="285750" lvl="0" indent="-285750" algn="just">
              <a:buFont typeface="Arial" panose="020B0604020202020204" pitchFamily="34" charset="0"/>
              <a:buChar char="•"/>
            </a:pPr>
            <a:r>
              <a:rPr lang="en-ZA" sz="2400" b="1" dirty="0">
                <a:latin typeface="Arial"/>
                <a:ea typeface="Arial"/>
                <a:cs typeface="Arial"/>
                <a:sym typeface="Arial"/>
              </a:rPr>
              <a:t>COSAS  was engaged to address their challenges.</a:t>
            </a:r>
          </a:p>
          <a:p>
            <a:pPr marL="285750" lvl="0" indent="-285750" algn="just">
              <a:buFont typeface="Arial" panose="020B0604020202020204" pitchFamily="34" charset="0"/>
              <a:buChar char="•"/>
            </a:pPr>
            <a:endParaRPr lang="en-ZA" sz="800" b="1" dirty="0">
              <a:latin typeface="Arial"/>
              <a:ea typeface="Arial"/>
              <a:cs typeface="Arial"/>
              <a:sym typeface="Arial"/>
            </a:endParaRPr>
          </a:p>
          <a:p>
            <a:pPr marL="285750" lvl="0" indent="-285750" algn="just">
              <a:buFont typeface="Arial" panose="020B0604020202020204" pitchFamily="34" charset="0"/>
              <a:buChar char="•"/>
            </a:pPr>
            <a:r>
              <a:rPr lang="en-ZA" sz="2400" b="1" dirty="0">
                <a:latin typeface="Arial"/>
                <a:ea typeface="Arial"/>
                <a:cs typeface="Arial"/>
                <a:sym typeface="Arial"/>
              </a:rPr>
              <a:t>Public Quality Learning and Teaching Campaign  programmes were undertaken during  August to revive school attendance.</a:t>
            </a:r>
          </a:p>
          <a:p>
            <a:pPr marL="285750" lvl="0" indent="-285750" algn="just">
              <a:buFont typeface="Arial" panose="020B0604020202020204" pitchFamily="34" charset="0"/>
              <a:buChar char="•"/>
            </a:pPr>
            <a:endParaRPr lang="en-ZA" sz="800" b="1" i="1" dirty="0">
              <a:latin typeface="Arial"/>
              <a:ea typeface="Arial"/>
              <a:cs typeface="Arial"/>
              <a:sym typeface="Arial"/>
            </a:endParaRPr>
          </a:p>
          <a:p>
            <a:pPr marL="303213" indent="-303213" algn="just">
              <a:buFont typeface="Arial" panose="020B0604020202020204" pitchFamily="34" charset="0"/>
              <a:buChar char="•"/>
            </a:pPr>
            <a:r>
              <a:rPr lang="en-ZA" sz="2800" b="1" dirty="0"/>
              <a:t>To help with social distancing, rotation model of grades in  schools  have been introduced.</a:t>
            </a:r>
          </a:p>
          <a:p>
            <a:pPr marL="303213" indent="-303213" algn="just">
              <a:buFont typeface="Arial" panose="020B0604020202020204" pitchFamily="34" charset="0"/>
              <a:buChar char="•"/>
            </a:pPr>
            <a:endParaRPr lang="en-ZA" sz="800" b="1" dirty="0"/>
          </a:p>
          <a:p>
            <a:pPr marL="358775" lvl="1" indent="-341313" algn="just">
              <a:buFont typeface="Arial" panose="020B0604020202020204" pitchFamily="34" charset="0"/>
              <a:buChar char="•"/>
            </a:pPr>
            <a:r>
              <a:rPr lang="en-ZA" sz="2400" b="1" dirty="0"/>
              <a:t>Preparation for NSC has commence and same teachers are used in between grades 10 to 12 to lessen volume of participants.</a:t>
            </a:r>
          </a:p>
          <a:p>
            <a:pPr marL="358775" lvl="1" indent="-341313" algn="just">
              <a:buFont typeface="Arial" panose="020B0604020202020204" pitchFamily="34" charset="0"/>
              <a:buChar char="•"/>
            </a:pPr>
            <a:r>
              <a:rPr lang="en-ZA" sz="2400" b="1" dirty="0"/>
              <a:t>Leaners and teachers with comorbidities have been provided with resource packs and tablets with subject material.</a:t>
            </a:r>
          </a:p>
          <a:p>
            <a:pPr marL="303213" indent="-303213" algn="just">
              <a:buFont typeface="Arial" panose="020B0604020202020204" pitchFamily="34" charset="0"/>
              <a:buChar char="•"/>
            </a:pPr>
            <a:endParaRPr lang="en-ZA" sz="2400" b="1" i="1" dirty="0">
              <a:latin typeface="Arial"/>
              <a:ea typeface="Arial"/>
              <a:cs typeface="Arial"/>
              <a:sym typeface="Arial"/>
            </a:endParaRPr>
          </a:p>
        </p:txBody>
      </p:sp>
    </p:spTree>
    <p:extLst>
      <p:ext uri="{BB962C8B-B14F-4D97-AF65-F5344CB8AC3E}">
        <p14:creationId xmlns:p14="http://schemas.microsoft.com/office/powerpoint/2010/main" xmlns="" val="19182244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70114" y="5870763"/>
            <a:ext cx="4572000" cy="276999"/>
          </a:xfrm>
          <a:prstGeom prst="rect">
            <a:avLst/>
          </a:prstGeom>
        </p:spPr>
        <p:txBody>
          <a:bodyPr>
            <a:spAutoFit/>
          </a:bodyPr>
          <a:lstStyle/>
          <a:p>
            <a:r>
              <a:rPr lang="en-US" sz="1200" dirty="0">
                <a:solidFill>
                  <a:prstClr val="black">
                    <a:tint val="75000"/>
                  </a:prstClr>
                </a:solidFill>
              </a:rPr>
              <a:t>Leading Free State Province towards Service Excellence</a:t>
            </a:r>
          </a:p>
        </p:txBody>
      </p:sp>
      <p:sp>
        <p:nvSpPr>
          <p:cNvPr id="3" name="Rectangle 1"/>
          <p:cNvSpPr>
            <a:spLocks noChangeArrowheads="1"/>
          </p:cNvSpPr>
          <p:nvPr/>
        </p:nvSpPr>
        <p:spPr bwMode="auto">
          <a:xfrm>
            <a:off x="1863725" y="3284538"/>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5" name="Title 4"/>
          <p:cNvSpPr>
            <a:spLocks noGrp="1"/>
          </p:cNvSpPr>
          <p:nvPr>
            <p:ph type="ctrTitle"/>
          </p:nvPr>
        </p:nvSpPr>
        <p:spPr>
          <a:xfrm>
            <a:off x="1" y="0"/>
            <a:ext cx="9102560" cy="872836"/>
          </a:xfrm>
          <a:solidFill>
            <a:srgbClr val="CC9B00"/>
          </a:solidFill>
        </p:spPr>
        <p:txBody>
          <a:bodyPr>
            <a:normAutofit fontScale="90000"/>
          </a:bodyPr>
          <a:lstStyle/>
          <a:p>
            <a:r>
              <a:rPr lang="en-GB" sz="3600" b="1" dirty="0">
                <a:solidFill>
                  <a:schemeClr val="bg1"/>
                </a:solidFill>
                <a:latin typeface="Arial" panose="020B0604020202020204" pitchFamily="34" charset="0"/>
                <a:cs typeface="Arial" panose="020B0604020202020204" pitchFamily="34" charset="0"/>
              </a:rPr>
              <a:t/>
            </a:r>
            <a:br>
              <a:rPr lang="en-GB" sz="3600" b="1" dirty="0">
                <a:solidFill>
                  <a:schemeClr val="bg1"/>
                </a:solidFill>
                <a:latin typeface="Arial" panose="020B0604020202020204" pitchFamily="34" charset="0"/>
                <a:cs typeface="Arial" panose="020B0604020202020204" pitchFamily="34" charset="0"/>
              </a:rPr>
            </a:br>
            <a:r>
              <a:rPr lang="en-GB" sz="3600" b="1" dirty="0">
                <a:solidFill>
                  <a:schemeClr val="bg1"/>
                </a:solidFill>
                <a:latin typeface="Arial" panose="020B0604020202020204" pitchFamily="34" charset="0"/>
                <a:cs typeface="Arial" panose="020B0604020202020204" pitchFamily="34" charset="0"/>
              </a:rPr>
              <a:t>Mitigating Strategy In the Educational Sector</a:t>
            </a:r>
            <a:r>
              <a:rPr lang="en-ZA" sz="3100" dirty="0">
                <a:solidFill>
                  <a:schemeClr val="bg1"/>
                </a:solidFill>
              </a:rPr>
              <a:t/>
            </a:r>
            <a:br>
              <a:rPr lang="en-ZA" sz="3100" dirty="0">
                <a:solidFill>
                  <a:schemeClr val="bg1"/>
                </a:solidFill>
              </a:rPr>
            </a:br>
            <a:endParaRPr lang="en-ZA" sz="3100" dirty="0">
              <a:solidFill>
                <a:schemeClr val="bg1"/>
              </a:solidFill>
            </a:endParaRPr>
          </a:p>
        </p:txBody>
      </p:sp>
      <p:sp>
        <p:nvSpPr>
          <p:cNvPr id="4" name="TextBox 3">
            <a:extLst>
              <a:ext uri="{FF2B5EF4-FFF2-40B4-BE49-F238E27FC236}">
                <a16:creationId xmlns:a16="http://schemas.microsoft.com/office/drawing/2014/main" xmlns="" id="{4E01797D-BBB5-3E47-BFE0-DC9B5AF6F931}"/>
              </a:ext>
            </a:extLst>
          </p:cNvPr>
          <p:cNvSpPr txBox="1"/>
          <p:nvPr/>
        </p:nvSpPr>
        <p:spPr>
          <a:xfrm>
            <a:off x="41439" y="872836"/>
            <a:ext cx="9102561" cy="5933163"/>
          </a:xfrm>
          <a:prstGeom prst="rect">
            <a:avLst/>
          </a:prstGeom>
          <a:noFill/>
        </p:spPr>
        <p:txBody>
          <a:bodyPr wrap="square" rtlCol="0">
            <a:spAutoFit/>
          </a:bodyPr>
          <a:lstStyle/>
          <a:p>
            <a:pPr marL="530225" lvl="3" indent="-398463">
              <a:lnSpc>
                <a:spcPct val="150000"/>
              </a:lnSpc>
              <a:buFont typeface="Arial" panose="020B0604020202020204" pitchFamily="34" charset="0"/>
              <a:buChar char="•"/>
            </a:pPr>
            <a:r>
              <a:rPr lang="en-ZA" sz="2400" b="1" dirty="0"/>
              <a:t>Cleaning and disinfecting all facilities everyday</a:t>
            </a:r>
          </a:p>
          <a:p>
            <a:pPr marL="530225" lvl="3" indent="-398463">
              <a:lnSpc>
                <a:spcPct val="150000"/>
              </a:lnSpc>
              <a:buFont typeface="Arial" panose="020B0604020202020204" pitchFamily="34" charset="0"/>
              <a:buChar char="•"/>
            </a:pPr>
            <a:r>
              <a:rPr lang="en-ZA" sz="2400" b="1" dirty="0"/>
              <a:t>All schools have a COVID -19 file </a:t>
            </a:r>
          </a:p>
          <a:p>
            <a:pPr marL="530225" lvl="3" indent="-398463">
              <a:buFont typeface="Arial" panose="020B0604020202020204" pitchFamily="34" charset="0"/>
              <a:buChar char="•"/>
            </a:pPr>
            <a:r>
              <a:rPr lang="en-ZA" sz="2400" b="1" dirty="0"/>
              <a:t>100 % distribution of  Cloth Masks for all learners ( 2 Cloth Masks per learner)</a:t>
            </a:r>
          </a:p>
          <a:p>
            <a:pPr marL="530225" lvl="3" indent="-398463">
              <a:lnSpc>
                <a:spcPct val="150000"/>
              </a:lnSpc>
              <a:buFont typeface="Arial" panose="020B0604020202020204" pitchFamily="34" charset="0"/>
              <a:buChar char="•"/>
            </a:pPr>
            <a:r>
              <a:rPr lang="en-ZA" sz="2400" b="1" dirty="0"/>
              <a:t>Every school has put a process in place to sanitise isolation areas after occupation by learner/staff with suspected COVID-19 symptoms and have adequate functional water supply</a:t>
            </a:r>
            <a:r>
              <a:rPr lang="en-ZA" sz="2400" dirty="0"/>
              <a:t>.</a:t>
            </a:r>
          </a:p>
          <a:p>
            <a:pPr marL="587375" lvl="3" indent="-512763">
              <a:lnSpc>
                <a:spcPct val="150000"/>
              </a:lnSpc>
              <a:buFont typeface="Arial" panose="020B0604020202020204" pitchFamily="34" charset="0"/>
              <a:buChar char="•"/>
            </a:pPr>
            <a:r>
              <a:rPr lang="en-ZA" sz="2400" b="1" dirty="0"/>
              <a:t>Adequate functional ablution facilities</a:t>
            </a:r>
          </a:p>
          <a:p>
            <a:pPr marL="587375" lvl="3" indent="-512763">
              <a:lnSpc>
                <a:spcPct val="150000"/>
              </a:lnSpc>
              <a:buFont typeface="Arial" panose="020B0604020202020204" pitchFamily="34" charset="0"/>
              <a:buChar char="•"/>
            </a:pPr>
            <a:r>
              <a:rPr lang="en-ZA" sz="2400" b="1" dirty="0"/>
              <a:t>Windows , doors and classroom are in proper condition</a:t>
            </a:r>
          </a:p>
          <a:p>
            <a:pPr marL="587375" lvl="3" indent="-512763">
              <a:buFont typeface="Arial" panose="020B0604020202020204" pitchFamily="34" charset="0"/>
              <a:buChar char="•"/>
            </a:pPr>
            <a:r>
              <a:rPr lang="en-ZA" sz="2400" b="1" dirty="0"/>
              <a:t>Single entrance to the school to ensure that all learners, teachers and officials of Department are screened</a:t>
            </a:r>
          </a:p>
          <a:p>
            <a:pPr marL="530225" lvl="3" indent="-398463">
              <a:lnSpc>
                <a:spcPct val="150000"/>
              </a:lnSpc>
              <a:buFont typeface="Arial" panose="020B0604020202020204" pitchFamily="34" charset="0"/>
              <a:buChar char="•"/>
            </a:pPr>
            <a:endParaRPr lang="en-ZA" sz="2400" b="1" i="1" dirty="0">
              <a:latin typeface="Arial"/>
              <a:ea typeface="Arial"/>
              <a:cs typeface="Arial"/>
              <a:sym typeface="Arial"/>
            </a:endParaRPr>
          </a:p>
        </p:txBody>
      </p:sp>
    </p:spTree>
    <p:extLst>
      <p:ext uri="{BB962C8B-B14F-4D97-AF65-F5344CB8AC3E}">
        <p14:creationId xmlns:p14="http://schemas.microsoft.com/office/powerpoint/2010/main" xmlns="" val="3155129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270172" y="5236029"/>
            <a:ext cx="2832388" cy="986092"/>
          </a:xfrm>
          <a:prstGeom prst="rect">
            <a:avLst/>
          </a:prstGeom>
          <a:solidFill>
            <a:schemeClr val="bg1"/>
          </a:solidFill>
        </p:spPr>
      </p:pic>
      <p:sp>
        <p:nvSpPr>
          <p:cNvPr id="7" name="Rectangle 6"/>
          <p:cNvSpPr/>
          <p:nvPr/>
        </p:nvSpPr>
        <p:spPr>
          <a:xfrm>
            <a:off x="370114" y="5870763"/>
            <a:ext cx="4572000" cy="276999"/>
          </a:xfrm>
          <a:prstGeom prst="rect">
            <a:avLst/>
          </a:prstGeom>
        </p:spPr>
        <p:txBody>
          <a:bodyPr>
            <a:spAutoFit/>
          </a:bodyPr>
          <a:lstStyle/>
          <a:p>
            <a:r>
              <a:rPr lang="en-US" sz="1200" dirty="0">
                <a:solidFill>
                  <a:prstClr val="black">
                    <a:tint val="75000"/>
                  </a:prstClr>
                </a:solidFill>
              </a:rPr>
              <a:t>Leading Free State Province towards Service Excellence</a:t>
            </a:r>
          </a:p>
        </p:txBody>
      </p:sp>
      <p:sp>
        <p:nvSpPr>
          <p:cNvPr id="2" name="Title 1"/>
          <p:cNvSpPr>
            <a:spLocks noGrp="1"/>
          </p:cNvSpPr>
          <p:nvPr>
            <p:ph type="ctrTitle"/>
          </p:nvPr>
        </p:nvSpPr>
        <p:spPr>
          <a:xfrm>
            <a:off x="24814" y="1"/>
            <a:ext cx="9077746" cy="1410346"/>
          </a:xfrm>
          <a:solidFill>
            <a:srgbClr val="CC9B00"/>
          </a:solidFill>
        </p:spPr>
        <p:txBody>
          <a:bodyPr>
            <a:normAutofit/>
          </a:bodyPr>
          <a:lstStyle/>
          <a:p>
            <a:r>
              <a:rPr lang="en-GB" sz="3600" b="1" dirty="0">
                <a:solidFill>
                  <a:schemeClr val="bg1"/>
                </a:solidFill>
              </a:rPr>
              <a:t>Established Coordinating Structures</a:t>
            </a:r>
            <a:endParaRPr lang="en-ZA" sz="3600"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1736134081"/>
              </p:ext>
            </p:extLst>
          </p:nvPr>
        </p:nvGraphicFramePr>
        <p:xfrm>
          <a:off x="0" y="1410347"/>
          <a:ext cx="9102560" cy="5885159"/>
        </p:xfrm>
        <a:graphic>
          <a:graphicData uri="http://schemas.openxmlformats.org/drawingml/2006/table">
            <a:tbl>
              <a:tblPr firstRow="1" firstCol="1" bandRow="1">
                <a:tableStyleId>{5C22544A-7EE6-4342-B048-85BDC9FD1C3A}</a:tableStyleId>
              </a:tblPr>
              <a:tblGrid>
                <a:gridCol w="4551280">
                  <a:extLst>
                    <a:ext uri="{9D8B030D-6E8A-4147-A177-3AD203B41FA5}">
                      <a16:colId xmlns:a16="http://schemas.microsoft.com/office/drawing/2014/main" xmlns="" val="419158736"/>
                    </a:ext>
                  </a:extLst>
                </a:gridCol>
                <a:gridCol w="4551280">
                  <a:extLst>
                    <a:ext uri="{9D8B030D-6E8A-4147-A177-3AD203B41FA5}">
                      <a16:colId xmlns:a16="http://schemas.microsoft.com/office/drawing/2014/main" xmlns="" val="1579728502"/>
                    </a:ext>
                  </a:extLst>
                </a:gridCol>
              </a:tblGrid>
              <a:tr h="1600219">
                <a:tc>
                  <a:txBody>
                    <a:bodyPr/>
                    <a:lstStyle/>
                    <a:p>
                      <a:pPr algn="ctr">
                        <a:lnSpc>
                          <a:spcPct val="115000"/>
                        </a:lnSpc>
                        <a:spcAft>
                          <a:spcPts val="0"/>
                        </a:spcAft>
                      </a:pPr>
                      <a:endParaRPr lang="en-GB" sz="1800" b="1" i="0" dirty="0">
                        <a:effectLst/>
                        <a:latin typeface="Arial" panose="020B0604020202020204" pitchFamily="34" charset="0"/>
                        <a:cs typeface="Arial" panose="020B0604020202020204" pitchFamily="34" charset="0"/>
                      </a:endParaRPr>
                    </a:p>
                    <a:p>
                      <a:pPr algn="ctr">
                        <a:lnSpc>
                          <a:spcPct val="115000"/>
                        </a:lnSpc>
                        <a:spcAft>
                          <a:spcPts val="0"/>
                        </a:spcAft>
                      </a:pPr>
                      <a:endParaRPr lang="en-GB" sz="1800" b="1" i="0" dirty="0">
                        <a:effectLst/>
                        <a:latin typeface="Arial" panose="020B0604020202020204" pitchFamily="34" charset="0"/>
                        <a:cs typeface="Arial" panose="020B0604020202020204" pitchFamily="34" charset="0"/>
                      </a:endParaRPr>
                    </a:p>
                    <a:p>
                      <a:pPr algn="ctr">
                        <a:lnSpc>
                          <a:spcPct val="115000"/>
                        </a:lnSpc>
                        <a:spcAft>
                          <a:spcPts val="0"/>
                        </a:spcAft>
                      </a:pPr>
                      <a:r>
                        <a:rPr lang="en-GB" sz="1800" b="1" i="0" dirty="0">
                          <a:effectLst/>
                          <a:latin typeface="Arial" panose="020B0604020202020204" pitchFamily="34" charset="0"/>
                          <a:cs typeface="Arial" panose="020B0604020202020204" pitchFamily="34" charset="0"/>
                        </a:rPr>
                        <a:t>Provincial Coronavirus Command Council (PCCC)</a:t>
                      </a:r>
                      <a:endParaRPr lang="en-ZA" sz="1800" b="1" i="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996600"/>
                    </a:solidFill>
                  </a:tcPr>
                </a:tc>
                <a:tc>
                  <a:txBody>
                    <a:bodyPr/>
                    <a:lstStyle/>
                    <a:p>
                      <a:pPr algn="just">
                        <a:lnSpc>
                          <a:spcPct val="115000"/>
                        </a:lnSpc>
                        <a:spcAft>
                          <a:spcPts val="0"/>
                        </a:spcAft>
                      </a:pPr>
                      <a:r>
                        <a:rPr lang="en-GB" sz="1800" b="1" i="0" dirty="0">
                          <a:effectLst/>
                          <a:latin typeface="Arial" panose="020B0604020202020204" pitchFamily="34" charset="0"/>
                          <a:cs typeface="Arial" panose="020B0604020202020204" pitchFamily="34" charset="0"/>
                        </a:rPr>
                        <a:t>It is chaired by Premier and consists of  members of the EXCO, Chairperson of SALGA, Chairperson of House Traditional Leaders and District Mayors as standing invitees</a:t>
                      </a:r>
                      <a:endParaRPr lang="en-ZA" sz="1800" b="1" i="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996600"/>
                    </a:solidFill>
                  </a:tcPr>
                </a:tc>
                <a:extLst>
                  <a:ext uri="{0D108BD9-81ED-4DB2-BD59-A6C34878D82A}">
                    <a16:rowId xmlns:a16="http://schemas.microsoft.com/office/drawing/2014/main" xmlns="" val="2233483420"/>
                  </a:ext>
                </a:extLst>
              </a:tr>
              <a:tr h="1274631">
                <a:tc>
                  <a:txBody>
                    <a:bodyPr/>
                    <a:lstStyle/>
                    <a:p>
                      <a:pPr algn="ctr">
                        <a:lnSpc>
                          <a:spcPct val="115000"/>
                        </a:lnSpc>
                        <a:spcAft>
                          <a:spcPts val="0"/>
                        </a:spcAft>
                      </a:pPr>
                      <a:r>
                        <a:rPr lang="en-GB" sz="1800" b="1" i="0" dirty="0">
                          <a:effectLst/>
                          <a:latin typeface="Arial" panose="020B0604020202020204" pitchFamily="34" charset="0"/>
                          <a:cs typeface="Arial" panose="020B0604020202020204" pitchFamily="34" charset="0"/>
                        </a:rPr>
                        <a:t> </a:t>
                      </a:r>
                      <a:endParaRPr lang="en-ZA" sz="1800" b="1" i="0" dirty="0">
                        <a:effectLst/>
                        <a:latin typeface="Arial" panose="020B0604020202020204" pitchFamily="34" charset="0"/>
                        <a:cs typeface="Arial" panose="020B0604020202020204" pitchFamily="34" charset="0"/>
                      </a:endParaRPr>
                    </a:p>
                    <a:p>
                      <a:pPr algn="ctr">
                        <a:lnSpc>
                          <a:spcPct val="115000"/>
                        </a:lnSpc>
                        <a:spcAft>
                          <a:spcPts val="0"/>
                        </a:spcAft>
                      </a:pPr>
                      <a:r>
                        <a:rPr lang="en-GB" sz="1800" b="1" i="0" dirty="0">
                          <a:effectLst/>
                          <a:latin typeface="Arial" panose="020B0604020202020204" pitchFamily="34" charset="0"/>
                          <a:cs typeface="Arial" panose="020B0604020202020204" pitchFamily="34" charset="0"/>
                        </a:rPr>
                        <a:t>Provincial Coronavirus Command Centre</a:t>
                      </a:r>
                      <a:endParaRPr lang="en-ZA" sz="1800" b="1" i="0" dirty="0">
                        <a:effectLst/>
                        <a:latin typeface="Arial" panose="020B0604020202020204" pitchFamily="34" charset="0"/>
                        <a:cs typeface="Arial" panose="020B0604020202020204" pitchFamily="34" charset="0"/>
                      </a:endParaRPr>
                    </a:p>
                    <a:p>
                      <a:pPr algn="ctr">
                        <a:lnSpc>
                          <a:spcPct val="115000"/>
                        </a:lnSpc>
                        <a:spcAft>
                          <a:spcPts val="0"/>
                        </a:spcAft>
                      </a:pPr>
                      <a:r>
                        <a:rPr lang="en-GB" sz="1800" b="1" i="0" dirty="0">
                          <a:effectLst/>
                          <a:latin typeface="Arial" panose="020B0604020202020204" pitchFamily="34" charset="0"/>
                          <a:cs typeface="Arial" panose="020B0604020202020204" pitchFamily="34" charset="0"/>
                        </a:rPr>
                        <a:t> </a:t>
                      </a:r>
                      <a:endParaRPr lang="en-ZA" sz="1800" b="1" i="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996600"/>
                    </a:solidFill>
                  </a:tcPr>
                </a:tc>
                <a:tc>
                  <a:txBody>
                    <a:bodyPr/>
                    <a:lstStyle/>
                    <a:p>
                      <a:pPr>
                        <a:spcAft>
                          <a:spcPts val="0"/>
                        </a:spcAft>
                      </a:pPr>
                      <a:r>
                        <a:rPr lang="en-GB" sz="1800" b="1" i="0" dirty="0">
                          <a:solidFill>
                            <a:schemeClr val="bg1"/>
                          </a:solidFill>
                          <a:effectLst/>
                          <a:latin typeface="Arial" panose="020B0604020202020204" pitchFamily="34" charset="0"/>
                          <a:cs typeface="Arial" panose="020B0604020202020204" pitchFamily="34" charset="0"/>
                        </a:rPr>
                        <a:t> </a:t>
                      </a:r>
                      <a:endParaRPr lang="en-ZA" sz="1800" b="1" i="0" dirty="0">
                        <a:solidFill>
                          <a:schemeClr val="bg1"/>
                        </a:solidFill>
                        <a:effectLst/>
                        <a:latin typeface="Arial" panose="020B0604020202020204" pitchFamily="34" charset="0"/>
                        <a:cs typeface="Arial" panose="020B0604020202020204" pitchFamily="34" charset="0"/>
                      </a:endParaRPr>
                    </a:p>
                    <a:p>
                      <a:pPr>
                        <a:lnSpc>
                          <a:spcPct val="150000"/>
                        </a:lnSpc>
                        <a:spcAft>
                          <a:spcPts val="0"/>
                        </a:spcAft>
                      </a:pPr>
                      <a:r>
                        <a:rPr lang="en-GB" sz="1800" b="1" i="0" dirty="0">
                          <a:solidFill>
                            <a:schemeClr val="bg1"/>
                          </a:solidFill>
                          <a:effectLst/>
                          <a:latin typeface="Arial" panose="020B0604020202020204" pitchFamily="34" charset="0"/>
                          <a:cs typeface="Arial" panose="020B0604020202020204" pitchFamily="34" charset="0"/>
                        </a:rPr>
                        <a:t>Chaired by Director General; co-chaired </a:t>
                      </a:r>
                      <a:endParaRPr lang="en-ZA" sz="1800" b="1" i="0" dirty="0">
                        <a:solidFill>
                          <a:schemeClr val="bg1"/>
                        </a:solidFill>
                        <a:effectLst/>
                        <a:latin typeface="Arial" panose="020B0604020202020204" pitchFamily="34" charset="0"/>
                        <a:cs typeface="Arial" panose="020B0604020202020204" pitchFamily="34" charset="0"/>
                      </a:endParaRPr>
                    </a:p>
                    <a:p>
                      <a:pPr marL="2800350" indent="-2800350">
                        <a:lnSpc>
                          <a:spcPct val="150000"/>
                        </a:lnSpc>
                        <a:spcAft>
                          <a:spcPts val="0"/>
                        </a:spcAft>
                      </a:pPr>
                      <a:r>
                        <a:rPr lang="en-GB" sz="1800" b="1" i="0" dirty="0">
                          <a:solidFill>
                            <a:schemeClr val="bg1"/>
                          </a:solidFill>
                          <a:effectLst/>
                          <a:latin typeface="Arial" panose="020B0604020202020204" pitchFamily="34" charset="0"/>
                          <a:cs typeface="Arial" panose="020B0604020202020204" pitchFamily="34" charset="0"/>
                        </a:rPr>
                        <a:t>by Heads: Health and COGTA</a:t>
                      </a:r>
                      <a:endParaRPr lang="en-ZA" sz="1800" b="1" i="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996600"/>
                    </a:solidFill>
                  </a:tcPr>
                </a:tc>
                <a:extLst>
                  <a:ext uri="{0D108BD9-81ED-4DB2-BD59-A6C34878D82A}">
                    <a16:rowId xmlns:a16="http://schemas.microsoft.com/office/drawing/2014/main" xmlns="" val="1784123686"/>
                  </a:ext>
                </a:extLst>
              </a:tr>
              <a:tr h="1045924">
                <a:tc>
                  <a:txBody>
                    <a:bodyPr/>
                    <a:lstStyle/>
                    <a:p>
                      <a:pPr algn="ctr">
                        <a:lnSpc>
                          <a:spcPct val="115000"/>
                        </a:lnSpc>
                        <a:spcAft>
                          <a:spcPts val="0"/>
                        </a:spcAft>
                      </a:pPr>
                      <a:endParaRPr lang="en-GB" sz="1800" b="1" i="0" dirty="0">
                        <a:effectLst/>
                        <a:latin typeface="Arial" panose="020B0604020202020204" pitchFamily="34" charset="0"/>
                        <a:cs typeface="Arial" panose="020B0604020202020204" pitchFamily="34" charset="0"/>
                      </a:endParaRPr>
                    </a:p>
                    <a:p>
                      <a:pPr algn="ctr">
                        <a:lnSpc>
                          <a:spcPct val="115000"/>
                        </a:lnSpc>
                        <a:spcAft>
                          <a:spcPts val="0"/>
                        </a:spcAft>
                      </a:pPr>
                      <a:r>
                        <a:rPr lang="en-GB" sz="1800" b="1" i="0" dirty="0">
                          <a:effectLst/>
                          <a:latin typeface="Arial" panose="020B0604020202020204" pitchFamily="34" charset="0"/>
                          <a:cs typeface="Arial" panose="020B0604020202020204" pitchFamily="34" charset="0"/>
                        </a:rPr>
                        <a:t>Provincial Joint Operational &amp; Intelligence Structure</a:t>
                      </a:r>
                      <a:endParaRPr lang="en-ZA" sz="1800" b="1" i="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996600"/>
                    </a:solidFill>
                  </a:tcPr>
                </a:tc>
                <a:tc>
                  <a:txBody>
                    <a:bodyPr/>
                    <a:lstStyle/>
                    <a:p>
                      <a:pPr algn="just">
                        <a:lnSpc>
                          <a:spcPct val="115000"/>
                        </a:lnSpc>
                        <a:spcAft>
                          <a:spcPts val="0"/>
                        </a:spcAft>
                      </a:pPr>
                      <a:r>
                        <a:rPr lang="en-GB" sz="1800" b="1" i="0" dirty="0">
                          <a:solidFill>
                            <a:schemeClr val="bg1"/>
                          </a:solidFill>
                          <a:effectLst/>
                          <a:latin typeface="Arial" panose="020B0604020202020204" pitchFamily="34" charset="0"/>
                          <a:cs typeface="Arial" panose="020B0604020202020204" pitchFamily="34" charset="0"/>
                        </a:rPr>
                        <a:t>Chaired by the DDG GOGTA; co-chaired by  Chief Director Health and the Deputy Commissioner of Police</a:t>
                      </a:r>
                      <a:endParaRPr lang="en-ZA" sz="1800" b="1" i="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996600"/>
                    </a:solidFill>
                  </a:tcPr>
                </a:tc>
                <a:extLst>
                  <a:ext uri="{0D108BD9-81ED-4DB2-BD59-A6C34878D82A}">
                    <a16:rowId xmlns:a16="http://schemas.microsoft.com/office/drawing/2014/main" xmlns="" val="229222750"/>
                  </a:ext>
                </a:extLst>
              </a:tr>
              <a:tr h="689754">
                <a:tc>
                  <a:txBody>
                    <a:bodyPr/>
                    <a:lstStyle/>
                    <a:p>
                      <a:pPr algn="ctr">
                        <a:lnSpc>
                          <a:spcPct val="115000"/>
                        </a:lnSpc>
                        <a:spcAft>
                          <a:spcPts val="0"/>
                        </a:spcAft>
                      </a:pPr>
                      <a:r>
                        <a:rPr lang="en-GB" sz="1800" b="1" i="0" dirty="0">
                          <a:effectLst/>
                          <a:latin typeface="Arial" panose="020B0604020202020204" pitchFamily="34" charset="0"/>
                          <a:cs typeface="Arial" panose="020B0604020202020204" pitchFamily="34" charset="0"/>
                        </a:rPr>
                        <a:t>District/Metro Coronavirus Command Council (DCCC)</a:t>
                      </a:r>
                      <a:endParaRPr lang="en-ZA" sz="1800" b="1" i="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996600"/>
                    </a:solidFill>
                  </a:tcPr>
                </a:tc>
                <a:tc>
                  <a:txBody>
                    <a:bodyPr/>
                    <a:lstStyle/>
                    <a:p>
                      <a:pPr algn="just">
                        <a:lnSpc>
                          <a:spcPct val="115000"/>
                        </a:lnSpc>
                        <a:spcAft>
                          <a:spcPts val="0"/>
                        </a:spcAft>
                      </a:pPr>
                      <a:r>
                        <a:rPr lang="en-GB" sz="1800" b="1" i="0" dirty="0">
                          <a:solidFill>
                            <a:schemeClr val="bg1"/>
                          </a:solidFill>
                          <a:effectLst/>
                          <a:latin typeface="Arial" panose="020B0604020202020204" pitchFamily="34" charset="0"/>
                          <a:cs typeface="Arial" panose="020B0604020202020204" pitchFamily="34" charset="0"/>
                        </a:rPr>
                        <a:t>Chaired by District Mayors and all local mayors are members</a:t>
                      </a:r>
                      <a:endParaRPr lang="en-ZA" sz="1800" b="1" i="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996600"/>
                    </a:solidFill>
                  </a:tcPr>
                </a:tc>
                <a:extLst>
                  <a:ext uri="{0D108BD9-81ED-4DB2-BD59-A6C34878D82A}">
                    <a16:rowId xmlns:a16="http://schemas.microsoft.com/office/drawing/2014/main" xmlns="" val="314131739"/>
                  </a:ext>
                </a:extLst>
              </a:tr>
              <a:tr h="1274631">
                <a:tc>
                  <a:txBody>
                    <a:bodyPr/>
                    <a:lstStyle/>
                    <a:p>
                      <a:pPr algn="ctr">
                        <a:lnSpc>
                          <a:spcPct val="115000"/>
                        </a:lnSpc>
                        <a:spcAft>
                          <a:spcPts val="0"/>
                        </a:spcAft>
                      </a:pPr>
                      <a:r>
                        <a:rPr lang="en-GB" sz="1800" b="1" i="0" dirty="0">
                          <a:effectLst/>
                          <a:latin typeface="Arial" panose="020B0604020202020204" pitchFamily="34" charset="0"/>
                          <a:cs typeface="Arial" panose="020B0604020202020204" pitchFamily="34" charset="0"/>
                        </a:rPr>
                        <a:t> </a:t>
                      </a:r>
                      <a:endParaRPr lang="en-ZA" sz="1800" b="1" i="0" dirty="0">
                        <a:effectLst/>
                        <a:latin typeface="Arial" panose="020B0604020202020204" pitchFamily="34" charset="0"/>
                        <a:cs typeface="Arial" panose="020B0604020202020204" pitchFamily="34" charset="0"/>
                      </a:endParaRPr>
                    </a:p>
                    <a:p>
                      <a:pPr algn="ctr">
                        <a:lnSpc>
                          <a:spcPct val="115000"/>
                        </a:lnSpc>
                        <a:spcAft>
                          <a:spcPts val="0"/>
                        </a:spcAft>
                      </a:pPr>
                      <a:r>
                        <a:rPr lang="en-GB" sz="1800" b="1" i="0" dirty="0">
                          <a:effectLst/>
                          <a:latin typeface="Arial" panose="020B0604020202020204" pitchFamily="34" charset="0"/>
                          <a:cs typeface="Arial" panose="020B0604020202020204" pitchFamily="34" charset="0"/>
                        </a:rPr>
                        <a:t>District Joint Operational &amp; Intelligence Structure</a:t>
                      </a:r>
                      <a:endParaRPr lang="en-ZA" sz="1800" b="1" i="0" dirty="0">
                        <a:effectLst/>
                        <a:latin typeface="Arial" panose="020B0604020202020204" pitchFamily="34" charset="0"/>
                        <a:cs typeface="Arial" panose="020B0604020202020204" pitchFamily="34" charset="0"/>
                      </a:endParaRPr>
                    </a:p>
                    <a:p>
                      <a:pPr algn="ctr">
                        <a:lnSpc>
                          <a:spcPct val="115000"/>
                        </a:lnSpc>
                        <a:spcAft>
                          <a:spcPts val="0"/>
                        </a:spcAft>
                      </a:pPr>
                      <a:r>
                        <a:rPr lang="en-GB" sz="1800" b="1" i="0" dirty="0">
                          <a:effectLst/>
                          <a:latin typeface="Arial" panose="020B0604020202020204" pitchFamily="34" charset="0"/>
                          <a:cs typeface="Arial" panose="020B0604020202020204" pitchFamily="34" charset="0"/>
                        </a:rPr>
                        <a:t> </a:t>
                      </a:r>
                      <a:endParaRPr lang="en-ZA" sz="1800" b="1" i="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996600"/>
                    </a:solidFill>
                  </a:tcPr>
                </a:tc>
                <a:tc>
                  <a:txBody>
                    <a:bodyPr/>
                    <a:lstStyle/>
                    <a:p>
                      <a:pPr algn="just">
                        <a:lnSpc>
                          <a:spcPct val="115000"/>
                        </a:lnSpc>
                        <a:spcAft>
                          <a:spcPts val="0"/>
                        </a:spcAft>
                      </a:pPr>
                      <a:r>
                        <a:rPr lang="en-GB" sz="1800" b="1" i="0" dirty="0">
                          <a:solidFill>
                            <a:schemeClr val="bg1"/>
                          </a:solidFill>
                          <a:effectLst/>
                          <a:latin typeface="Arial" panose="020B0604020202020204" pitchFamily="34" charset="0"/>
                          <a:cs typeface="Arial" panose="020B0604020202020204" pitchFamily="34" charset="0"/>
                        </a:rPr>
                        <a:t> </a:t>
                      </a:r>
                      <a:endParaRPr lang="en-ZA" sz="1800" b="1" i="0" dirty="0">
                        <a:solidFill>
                          <a:schemeClr val="bg1"/>
                        </a:solidFill>
                        <a:effectLst/>
                        <a:latin typeface="Arial" panose="020B0604020202020204" pitchFamily="34" charset="0"/>
                        <a:cs typeface="Arial" panose="020B0604020202020204" pitchFamily="34" charset="0"/>
                      </a:endParaRPr>
                    </a:p>
                    <a:p>
                      <a:pPr algn="just">
                        <a:lnSpc>
                          <a:spcPct val="115000"/>
                        </a:lnSpc>
                        <a:spcAft>
                          <a:spcPts val="0"/>
                        </a:spcAft>
                      </a:pPr>
                      <a:r>
                        <a:rPr lang="en-GB" sz="1800" b="1" i="0" dirty="0">
                          <a:solidFill>
                            <a:schemeClr val="bg1"/>
                          </a:solidFill>
                          <a:effectLst/>
                          <a:latin typeface="Arial" panose="020B0604020202020204" pitchFamily="34" charset="0"/>
                          <a:cs typeface="Arial" panose="020B0604020202020204" pitchFamily="34" charset="0"/>
                        </a:rPr>
                        <a:t>Chaired by District Municipal Managers, and all local Municipal Managers are members</a:t>
                      </a:r>
                      <a:endParaRPr lang="en-ZA" sz="1800" b="1" i="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996600"/>
                    </a:solidFill>
                  </a:tcPr>
                </a:tc>
                <a:extLst>
                  <a:ext uri="{0D108BD9-81ED-4DB2-BD59-A6C34878D82A}">
                    <a16:rowId xmlns:a16="http://schemas.microsoft.com/office/drawing/2014/main" xmlns="" val="3760096219"/>
                  </a:ext>
                </a:extLst>
              </a:tr>
            </a:tbl>
          </a:graphicData>
        </a:graphic>
      </p:graphicFrame>
    </p:spTree>
    <p:extLst>
      <p:ext uri="{BB962C8B-B14F-4D97-AF65-F5344CB8AC3E}">
        <p14:creationId xmlns:p14="http://schemas.microsoft.com/office/powerpoint/2010/main" xmlns="" val="30525512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70114" y="5870763"/>
            <a:ext cx="4572000" cy="276999"/>
          </a:xfrm>
          <a:prstGeom prst="rect">
            <a:avLst/>
          </a:prstGeom>
        </p:spPr>
        <p:txBody>
          <a:bodyPr>
            <a:spAutoFit/>
          </a:bodyPr>
          <a:lstStyle/>
          <a:p>
            <a:r>
              <a:rPr lang="en-US" sz="1200" dirty="0">
                <a:solidFill>
                  <a:prstClr val="black">
                    <a:tint val="75000"/>
                  </a:prstClr>
                </a:solidFill>
              </a:rPr>
              <a:t>Leading Free State Province towards Service Excellence</a:t>
            </a:r>
          </a:p>
        </p:txBody>
      </p:sp>
      <p:sp>
        <p:nvSpPr>
          <p:cNvPr id="3" name="Rectangle 1"/>
          <p:cNvSpPr>
            <a:spLocks noChangeArrowheads="1"/>
          </p:cNvSpPr>
          <p:nvPr/>
        </p:nvSpPr>
        <p:spPr bwMode="auto">
          <a:xfrm>
            <a:off x="1863725" y="3284538"/>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5" name="Title 4"/>
          <p:cNvSpPr>
            <a:spLocks noGrp="1"/>
          </p:cNvSpPr>
          <p:nvPr>
            <p:ph type="ctrTitle"/>
          </p:nvPr>
        </p:nvSpPr>
        <p:spPr>
          <a:xfrm>
            <a:off x="1" y="0"/>
            <a:ext cx="9102560" cy="872836"/>
          </a:xfrm>
          <a:solidFill>
            <a:srgbClr val="CC9B00"/>
          </a:solidFill>
        </p:spPr>
        <p:txBody>
          <a:bodyPr>
            <a:normAutofit fontScale="90000"/>
          </a:bodyPr>
          <a:lstStyle/>
          <a:p>
            <a:r>
              <a:rPr lang="en-GB" sz="3600" b="1" dirty="0">
                <a:solidFill>
                  <a:schemeClr val="bg1"/>
                </a:solidFill>
                <a:latin typeface="Arial" panose="020B0604020202020204" pitchFamily="34" charset="0"/>
                <a:cs typeface="Arial" panose="020B0604020202020204" pitchFamily="34" charset="0"/>
              </a:rPr>
              <a:t/>
            </a:r>
            <a:br>
              <a:rPr lang="en-GB" sz="3600" b="1" dirty="0">
                <a:solidFill>
                  <a:schemeClr val="bg1"/>
                </a:solidFill>
                <a:latin typeface="Arial" panose="020B0604020202020204" pitchFamily="34" charset="0"/>
                <a:cs typeface="Arial" panose="020B0604020202020204" pitchFamily="34" charset="0"/>
              </a:rPr>
            </a:br>
            <a:r>
              <a:rPr lang="en-GB" sz="3600" b="1" dirty="0">
                <a:solidFill>
                  <a:schemeClr val="bg1"/>
                </a:solidFill>
                <a:latin typeface="Arial" panose="020B0604020202020204" pitchFamily="34" charset="0"/>
                <a:cs typeface="Arial" panose="020B0604020202020204" pitchFamily="34" charset="0"/>
              </a:rPr>
              <a:t>Mitigating Strategy In the Educational Sector</a:t>
            </a:r>
            <a:r>
              <a:rPr lang="en-ZA" sz="3100" dirty="0">
                <a:solidFill>
                  <a:schemeClr val="bg1"/>
                </a:solidFill>
              </a:rPr>
              <a:t/>
            </a:r>
            <a:br>
              <a:rPr lang="en-ZA" sz="3100" dirty="0">
                <a:solidFill>
                  <a:schemeClr val="bg1"/>
                </a:solidFill>
              </a:rPr>
            </a:br>
            <a:endParaRPr lang="en-ZA" sz="3100" dirty="0">
              <a:solidFill>
                <a:schemeClr val="bg1"/>
              </a:solidFill>
            </a:endParaRPr>
          </a:p>
        </p:txBody>
      </p:sp>
      <p:sp>
        <p:nvSpPr>
          <p:cNvPr id="4" name="TextBox 3">
            <a:extLst>
              <a:ext uri="{FF2B5EF4-FFF2-40B4-BE49-F238E27FC236}">
                <a16:creationId xmlns:a16="http://schemas.microsoft.com/office/drawing/2014/main" xmlns="" id="{4E01797D-BBB5-3E47-BFE0-DC9B5AF6F931}"/>
              </a:ext>
            </a:extLst>
          </p:cNvPr>
          <p:cNvSpPr txBox="1"/>
          <p:nvPr/>
        </p:nvSpPr>
        <p:spPr>
          <a:xfrm>
            <a:off x="41439" y="872836"/>
            <a:ext cx="9102561" cy="3046988"/>
          </a:xfrm>
          <a:prstGeom prst="rect">
            <a:avLst/>
          </a:prstGeom>
          <a:noFill/>
        </p:spPr>
        <p:txBody>
          <a:bodyPr wrap="square" rtlCol="0">
            <a:spAutoFit/>
          </a:bodyPr>
          <a:lstStyle/>
          <a:p>
            <a:pPr marL="285750" indent="-285750">
              <a:buFont typeface="Arial" panose="020B0604020202020204" pitchFamily="34" charset="0"/>
              <a:buChar char="•"/>
            </a:pPr>
            <a:r>
              <a:rPr lang="en-ZA" sz="2400" b="1" dirty="0"/>
              <a:t>Service Providers have been appointed in line with the number of learners as per the Phased in Return to school.</a:t>
            </a:r>
          </a:p>
          <a:p>
            <a:pPr marL="285750" indent="-285750">
              <a:buFont typeface="Arial" panose="020B0604020202020204" pitchFamily="34" charset="0"/>
              <a:buChar char="•"/>
            </a:pPr>
            <a:endParaRPr lang="en-ZA" sz="2400" b="1" dirty="0"/>
          </a:p>
          <a:p>
            <a:pPr marL="285750" indent="-285750" algn="just">
              <a:buFont typeface="Arial" panose="020B0604020202020204" pitchFamily="34" charset="0"/>
              <a:buChar char="•"/>
            </a:pPr>
            <a:r>
              <a:rPr lang="en-ZA" sz="2400" b="1" dirty="0"/>
              <a:t>The number of markers the province plans to appoint is 2 171. This number is inclusive of all the levels of marking personnel and is based on the fact that the number of marking days will be increased from 10 to 14 days.</a:t>
            </a:r>
            <a:endParaRPr lang="en-US" altLang="en-US" sz="2400" b="1" dirty="0">
              <a:ea typeface="ＭＳ Ｐゴシック" panose="020B0600070205080204" pitchFamily="34" charset="-128"/>
            </a:endParaRPr>
          </a:p>
          <a:p>
            <a:pPr marL="285750" indent="-285750">
              <a:buFont typeface="Arial" panose="020B0604020202020204" pitchFamily="34" charset="0"/>
              <a:buChar char="•"/>
            </a:pPr>
            <a:endParaRPr lang="en-ZA" sz="2400" b="1" dirty="0"/>
          </a:p>
        </p:txBody>
      </p:sp>
    </p:spTree>
    <p:extLst>
      <p:ext uri="{BB962C8B-B14F-4D97-AF65-F5344CB8AC3E}">
        <p14:creationId xmlns:p14="http://schemas.microsoft.com/office/powerpoint/2010/main" xmlns="" val="40509864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p:cNvSpPr>
            <a:spLocks noChangeArrowheads="1"/>
          </p:cNvSpPr>
          <p:nvPr/>
        </p:nvSpPr>
        <p:spPr bwMode="auto">
          <a:xfrm>
            <a:off x="533400" y="2057400"/>
            <a:ext cx="8353425" cy="2087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en-US" sz="4400">
                <a:solidFill>
                  <a:srgbClr val="000000"/>
                </a:solidFill>
              </a:rPr>
              <a:t> </a:t>
            </a:r>
          </a:p>
        </p:txBody>
      </p:sp>
      <p:sp>
        <p:nvSpPr>
          <p:cNvPr id="45059" name="Slide Number Placeholder 9"/>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fld id="{7AB635BD-EF1A-0940-AE4F-06E5E4A5B4D6}" type="slidenum">
              <a:rPr lang="en-US" altLang="en-US" sz="1400">
                <a:solidFill>
                  <a:srgbClr val="000000"/>
                </a:solidFill>
              </a:rPr>
              <a:pPr algn="r" eaLnBrk="1" hangingPunct="1"/>
              <a:t>70</a:t>
            </a:fld>
            <a:endParaRPr lang="en-US" altLang="en-US" sz="1400">
              <a:solidFill>
                <a:srgbClr val="000000"/>
              </a:solidFill>
            </a:endParaRPr>
          </a:p>
        </p:txBody>
      </p:sp>
      <p:sp>
        <p:nvSpPr>
          <p:cNvPr id="45061" name="TextBox 1"/>
          <p:cNvSpPr txBox="1">
            <a:spLocks noChangeArrowheads="1"/>
          </p:cNvSpPr>
          <p:nvPr/>
        </p:nvSpPr>
        <p:spPr bwMode="auto">
          <a:xfrm>
            <a:off x="2928938" y="3098800"/>
            <a:ext cx="185737"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1800"/>
          </a:p>
        </p:txBody>
      </p:sp>
      <p:sp>
        <p:nvSpPr>
          <p:cNvPr id="34822" name="TextBox 2"/>
          <p:cNvSpPr txBox="1">
            <a:spLocks noChangeArrowheads="1"/>
          </p:cNvSpPr>
          <p:nvPr/>
        </p:nvSpPr>
        <p:spPr bwMode="auto">
          <a:xfrm>
            <a:off x="0" y="919162"/>
            <a:ext cx="9102561" cy="461963"/>
          </a:xfrm>
          <a:prstGeom prst="rect">
            <a:avLst/>
          </a:prstGeom>
          <a:solidFill>
            <a:srgbClr val="008000"/>
          </a:solidFill>
          <a:ln>
            <a:noFill/>
          </a:ln>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dirty="0">
                <a:solidFill>
                  <a:schemeClr val="accent3"/>
                </a:solidFill>
              </a:rPr>
              <a:t>STATISTICAL SUMMARY OF TIMETABLING MODEL</a:t>
            </a:r>
          </a:p>
        </p:txBody>
      </p:sp>
      <p:sp>
        <p:nvSpPr>
          <p:cNvPr id="45063" name="TextBox 3"/>
          <p:cNvSpPr txBox="1">
            <a:spLocks noChangeArrowheads="1"/>
          </p:cNvSpPr>
          <p:nvPr/>
        </p:nvSpPr>
        <p:spPr bwMode="auto">
          <a:xfrm>
            <a:off x="1371600" y="1752600"/>
            <a:ext cx="2284413" cy="1223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1800"/>
          </a:p>
        </p:txBody>
      </p:sp>
      <p:graphicFrame>
        <p:nvGraphicFramePr>
          <p:cNvPr id="3" name="Table 2"/>
          <p:cNvGraphicFramePr>
            <a:graphicFrameLocks noGrp="1"/>
          </p:cNvGraphicFramePr>
          <p:nvPr>
            <p:extLst>
              <p:ext uri="{D42A27DB-BD31-4B8C-83A1-F6EECF244321}">
                <p14:modId xmlns:p14="http://schemas.microsoft.com/office/powerpoint/2010/main" xmlns="" val="3354654251"/>
              </p:ext>
            </p:extLst>
          </p:nvPr>
        </p:nvGraphicFramePr>
        <p:xfrm>
          <a:off x="131680" y="1427451"/>
          <a:ext cx="9012321" cy="5055900"/>
        </p:xfrm>
        <a:graphic>
          <a:graphicData uri="http://schemas.openxmlformats.org/drawingml/2006/table">
            <a:tbl>
              <a:tblPr firstRow="1" firstCol="1" bandRow="1">
                <a:tableStyleId>{5C22544A-7EE6-4342-B048-85BDC9FD1C3A}</a:tableStyleId>
              </a:tblPr>
              <a:tblGrid>
                <a:gridCol w="763139">
                  <a:extLst>
                    <a:ext uri="{9D8B030D-6E8A-4147-A177-3AD203B41FA5}">
                      <a16:colId xmlns:a16="http://schemas.microsoft.com/office/drawing/2014/main" xmlns="" val="20000"/>
                    </a:ext>
                  </a:extLst>
                </a:gridCol>
                <a:gridCol w="2662205">
                  <a:extLst>
                    <a:ext uri="{9D8B030D-6E8A-4147-A177-3AD203B41FA5}">
                      <a16:colId xmlns:a16="http://schemas.microsoft.com/office/drawing/2014/main" xmlns="" val="20001"/>
                    </a:ext>
                  </a:extLst>
                </a:gridCol>
                <a:gridCol w="703915">
                  <a:extLst>
                    <a:ext uri="{9D8B030D-6E8A-4147-A177-3AD203B41FA5}">
                      <a16:colId xmlns:a16="http://schemas.microsoft.com/office/drawing/2014/main" xmlns="" val="20002"/>
                    </a:ext>
                  </a:extLst>
                </a:gridCol>
                <a:gridCol w="703915">
                  <a:extLst>
                    <a:ext uri="{9D8B030D-6E8A-4147-A177-3AD203B41FA5}">
                      <a16:colId xmlns:a16="http://schemas.microsoft.com/office/drawing/2014/main" xmlns="" val="20003"/>
                    </a:ext>
                  </a:extLst>
                </a:gridCol>
                <a:gridCol w="721964">
                  <a:extLst>
                    <a:ext uri="{9D8B030D-6E8A-4147-A177-3AD203B41FA5}">
                      <a16:colId xmlns:a16="http://schemas.microsoft.com/office/drawing/2014/main" xmlns="" val="20004"/>
                    </a:ext>
                  </a:extLst>
                </a:gridCol>
                <a:gridCol w="721964">
                  <a:extLst>
                    <a:ext uri="{9D8B030D-6E8A-4147-A177-3AD203B41FA5}">
                      <a16:colId xmlns:a16="http://schemas.microsoft.com/office/drawing/2014/main" xmlns="" val="20005"/>
                    </a:ext>
                  </a:extLst>
                </a:gridCol>
                <a:gridCol w="721964">
                  <a:extLst>
                    <a:ext uri="{9D8B030D-6E8A-4147-A177-3AD203B41FA5}">
                      <a16:colId xmlns:a16="http://schemas.microsoft.com/office/drawing/2014/main" xmlns="" val="20006"/>
                    </a:ext>
                  </a:extLst>
                </a:gridCol>
                <a:gridCol w="721964">
                  <a:extLst>
                    <a:ext uri="{9D8B030D-6E8A-4147-A177-3AD203B41FA5}">
                      <a16:colId xmlns:a16="http://schemas.microsoft.com/office/drawing/2014/main" xmlns="" val="20007"/>
                    </a:ext>
                  </a:extLst>
                </a:gridCol>
                <a:gridCol w="721964">
                  <a:extLst>
                    <a:ext uri="{9D8B030D-6E8A-4147-A177-3AD203B41FA5}">
                      <a16:colId xmlns:a16="http://schemas.microsoft.com/office/drawing/2014/main" xmlns="" val="20008"/>
                    </a:ext>
                  </a:extLst>
                </a:gridCol>
                <a:gridCol w="569327">
                  <a:extLst>
                    <a:ext uri="{9D8B030D-6E8A-4147-A177-3AD203B41FA5}">
                      <a16:colId xmlns:a16="http://schemas.microsoft.com/office/drawing/2014/main" xmlns="" val="20009"/>
                    </a:ext>
                  </a:extLst>
                </a:gridCol>
              </a:tblGrid>
              <a:tr h="952471">
                <a:tc rowSpan="2">
                  <a:txBody>
                    <a:bodyPr/>
                    <a:lstStyle/>
                    <a:p>
                      <a:pPr algn="ctr">
                        <a:lnSpc>
                          <a:spcPct val="107000"/>
                        </a:lnSpc>
                        <a:spcAft>
                          <a:spcPts val="0"/>
                        </a:spcAft>
                      </a:pPr>
                      <a:r>
                        <a:rPr lang="en-ZA" sz="1600" dirty="0">
                          <a:solidFill>
                            <a:schemeClr val="tx1"/>
                          </a:solidFill>
                          <a:effectLst/>
                          <a:latin typeface="Arial" panose="020B0604020202020204" pitchFamily="34" charset="0"/>
                          <a:cs typeface="Arial" panose="020B0604020202020204" pitchFamily="34" charset="0"/>
                        </a:rPr>
                        <a:t>No</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DFDFDF"/>
                    </a:solidFill>
                  </a:tcPr>
                </a:tc>
                <a:tc rowSpan="2">
                  <a:txBody>
                    <a:bodyPr/>
                    <a:lstStyle/>
                    <a:p>
                      <a:pPr algn="ctr">
                        <a:lnSpc>
                          <a:spcPct val="107000"/>
                        </a:lnSpc>
                        <a:spcAft>
                          <a:spcPts val="0"/>
                        </a:spcAft>
                      </a:pPr>
                      <a:r>
                        <a:rPr lang="en-ZA" sz="1600" dirty="0">
                          <a:solidFill>
                            <a:schemeClr val="tx1"/>
                          </a:solidFill>
                          <a:effectLst/>
                          <a:latin typeface="Arial" panose="020B0604020202020204" pitchFamily="34" charset="0"/>
                          <a:cs typeface="Arial" panose="020B0604020202020204" pitchFamily="34" charset="0"/>
                        </a:rPr>
                        <a:t>District</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DFDFDF"/>
                    </a:solidFill>
                  </a:tcPr>
                </a:tc>
                <a:tc rowSpan="2">
                  <a:txBody>
                    <a:bodyPr/>
                    <a:lstStyle/>
                    <a:p>
                      <a:pPr algn="ctr">
                        <a:lnSpc>
                          <a:spcPct val="107000"/>
                        </a:lnSpc>
                        <a:spcAft>
                          <a:spcPts val="0"/>
                        </a:spcAft>
                      </a:pPr>
                      <a:r>
                        <a:rPr lang="en-ZA" sz="1600" dirty="0">
                          <a:solidFill>
                            <a:schemeClr val="tx1"/>
                          </a:solidFill>
                          <a:effectLst/>
                          <a:latin typeface="Arial" panose="020B0604020202020204" pitchFamily="34" charset="0"/>
                          <a:cs typeface="Arial" panose="020B0604020202020204" pitchFamily="34" charset="0"/>
                        </a:rPr>
                        <a:t>Circuits in each District</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vert="vert270" anchor="ctr">
                    <a:lnL w="571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DFDFDF"/>
                    </a:solidFill>
                  </a:tcPr>
                </a:tc>
                <a:tc rowSpan="2">
                  <a:txBody>
                    <a:bodyPr/>
                    <a:lstStyle/>
                    <a:p>
                      <a:pPr algn="ctr">
                        <a:lnSpc>
                          <a:spcPct val="107000"/>
                        </a:lnSpc>
                        <a:spcAft>
                          <a:spcPts val="0"/>
                        </a:spcAft>
                      </a:pPr>
                      <a:r>
                        <a:rPr lang="en-ZA" sz="1600" dirty="0">
                          <a:solidFill>
                            <a:schemeClr val="tx1"/>
                          </a:solidFill>
                          <a:effectLst/>
                          <a:latin typeface="Arial" panose="020B0604020202020204" pitchFamily="34" charset="0"/>
                          <a:cs typeface="Arial" panose="020B0604020202020204" pitchFamily="34" charset="0"/>
                        </a:rPr>
                        <a:t>Schools in each Circuit</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vert="vert270" anchor="ctr">
                    <a:lnL w="381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DFDFDF"/>
                    </a:solidFill>
                  </a:tcPr>
                </a:tc>
                <a:tc gridSpan="5">
                  <a:txBody>
                    <a:bodyPr/>
                    <a:lstStyle/>
                    <a:p>
                      <a:pPr algn="ctr">
                        <a:lnSpc>
                          <a:spcPct val="107000"/>
                        </a:lnSpc>
                        <a:spcAft>
                          <a:spcPts val="0"/>
                        </a:spcAft>
                      </a:pPr>
                      <a:r>
                        <a:rPr lang="en-ZA" sz="1600" dirty="0">
                          <a:solidFill>
                            <a:schemeClr val="tx1"/>
                          </a:solidFill>
                          <a:effectLst/>
                          <a:latin typeface="Arial" panose="020B0604020202020204" pitchFamily="34" charset="0"/>
                          <a:cs typeface="Arial" panose="020B0604020202020204" pitchFamily="34" charset="0"/>
                        </a:rPr>
                        <a:t>TIMETABLE MODELS</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571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DFDFD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rowSpan="2">
                  <a:txBody>
                    <a:bodyPr/>
                    <a:lstStyle/>
                    <a:p>
                      <a:pPr algn="ctr">
                        <a:lnSpc>
                          <a:spcPct val="107000"/>
                        </a:lnSpc>
                        <a:spcAft>
                          <a:spcPts val="0"/>
                        </a:spcAft>
                      </a:pPr>
                      <a:r>
                        <a:rPr lang="en-ZA" sz="1600" b="1" dirty="0">
                          <a:solidFill>
                            <a:schemeClr val="tx1"/>
                          </a:solidFill>
                          <a:effectLst/>
                          <a:latin typeface="Arial" panose="020B0604020202020204" pitchFamily="34" charset="0"/>
                          <a:cs typeface="Arial" panose="020B0604020202020204" pitchFamily="34" charset="0"/>
                        </a:rPr>
                        <a:t>Unclassified</a:t>
                      </a:r>
                      <a:endParaRPr lang="en-ZA"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vert="vert270" anchor="ctr">
                    <a:lnL w="381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4B183"/>
                    </a:solidFill>
                  </a:tcPr>
                </a:tc>
                <a:extLst>
                  <a:ext uri="{0D108BD9-81ED-4DB2-BD59-A6C34878D82A}">
                    <a16:rowId xmlns:a16="http://schemas.microsoft.com/office/drawing/2014/main" xmlns="" val="10000"/>
                  </a:ext>
                </a:extLst>
              </a:tr>
              <a:tr h="1564456">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07000"/>
                        </a:lnSpc>
                        <a:spcAft>
                          <a:spcPts val="0"/>
                        </a:spcAft>
                      </a:pPr>
                      <a:r>
                        <a:rPr lang="en-ZA" sz="1600" b="1" dirty="0">
                          <a:solidFill>
                            <a:schemeClr val="tx1"/>
                          </a:solidFill>
                          <a:effectLst/>
                          <a:latin typeface="Arial" panose="020B0604020202020204" pitchFamily="34" charset="0"/>
                          <a:cs typeface="Arial" panose="020B0604020202020204" pitchFamily="34" charset="0"/>
                        </a:rPr>
                        <a:t>Traditional </a:t>
                      </a:r>
                    </a:p>
                    <a:p>
                      <a:pPr algn="ctr">
                        <a:lnSpc>
                          <a:spcPct val="107000"/>
                        </a:lnSpc>
                        <a:spcAft>
                          <a:spcPts val="0"/>
                        </a:spcAft>
                      </a:pPr>
                      <a:r>
                        <a:rPr lang="en-ZA" sz="1600" b="1" dirty="0">
                          <a:solidFill>
                            <a:schemeClr val="tx1"/>
                          </a:solidFill>
                          <a:effectLst/>
                          <a:latin typeface="Arial" panose="020B0604020202020204" pitchFamily="34" charset="0"/>
                          <a:cs typeface="Arial" panose="020B0604020202020204" pitchFamily="34" charset="0"/>
                        </a:rPr>
                        <a:t>Unchanged</a:t>
                      </a:r>
                      <a:endParaRPr lang="en-ZA"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vert="vert270" anchor="ctr">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DFDFDF"/>
                    </a:solidFill>
                  </a:tcPr>
                </a:tc>
                <a:tc>
                  <a:txBody>
                    <a:bodyPr/>
                    <a:lstStyle/>
                    <a:p>
                      <a:pPr algn="ctr">
                        <a:lnSpc>
                          <a:spcPct val="107000"/>
                        </a:lnSpc>
                        <a:spcAft>
                          <a:spcPts val="0"/>
                        </a:spcAft>
                      </a:pPr>
                      <a:r>
                        <a:rPr lang="en-ZA" sz="1600" b="1" dirty="0">
                          <a:solidFill>
                            <a:schemeClr val="tx1"/>
                          </a:solidFill>
                          <a:effectLst/>
                          <a:latin typeface="Arial" panose="020B0604020202020204" pitchFamily="34" charset="0"/>
                          <a:cs typeface="Arial" panose="020B0604020202020204" pitchFamily="34" charset="0"/>
                        </a:rPr>
                        <a:t>Daily Rotation</a:t>
                      </a:r>
                      <a:endParaRPr lang="en-ZA"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vert="vert27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DFDFDF"/>
                    </a:solidFill>
                  </a:tcPr>
                </a:tc>
                <a:tc>
                  <a:txBody>
                    <a:bodyPr/>
                    <a:lstStyle/>
                    <a:p>
                      <a:pPr algn="ctr">
                        <a:lnSpc>
                          <a:spcPct val="107000"/>
                        </a:lnSpc>
                        <a:spcAft>
                          <a:spcPts val="0"/>
                        </a:spcAft>
                      </a:pPr>
                      <a:r>
                        <a:rPr lang="en-ZA" sz="1600" b="1" dirty="0">
                          <a:solidFill>
                            <a:schemeClr val="tx1"/>
                          </a:solidFill>
                          <a:effectLst/>
                          <a:latin typeface="Arial" panose="020B0604020202020204" pitchFamily="34" charset="0"/>
                          <a:cs typeface="Arial" panose="020B0604020202020204" pitchFamily="34" charset="0"/>
                        </a:rPr>
                        <a:t>Weekly Rotation</a:t>
                      </a:r>
                      <a:endParaRPr lang="en-ZA"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vert="vert27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DFDFDF"/>
                    </a:solidFill>
                  </a:tcPr>
                </a:tc>
                <a:tc>
                  <a:txBody>
                    <a:bodyPr/>
                    <a:lstStyle/>
                    <a:p>
                      <a:pPr algn="ctr">
                        <a:lnSpc>
                          <a:spcPct val="107000"/>
                        </a:lnSpc>
                        <a:spcAft>
                          <a:spcPts val="0"/>
                        </a:spcAft>
                      </a:pPr>
                      <a:r>
                        <a:rPr lang="en-ZA" sz="1600" b="1" dirty="0">
                          <a:solidFill>
                            <a:schemeClr val="tx1"/>
                          </a:solidFill>
                          <a:effectLst/>
                          <a:latin typeface="Arial" panose="020B0604020202020204" pitchFamily="34" charset="0"/>
                          <a:cs typeface="Arial" panose="020B0604020202020204" pitchFamily="34" charset="0"/>
                        </a:rPr>
                        <a:t>Platooning</a:t>
                      </a:r>
                      <a:endParaRPr lang="en-ZA"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vert="vert27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DFDFDF"/>
                    </a:solidFill>
                  </a:tcPr>
                </a:tc>
                <a:tc>
                  <a:txBody>
                    <a:bodyPr/>
                    <a:lstStyle/>
                    <a:p>
                      <a:pPr algn="ctr">
                        <a:lnSpc>
                          <a:spcPct val="107000"/>
                        </a:lnSpc>
                        <a:spcAft>
                          <a:spcPts val="0"/>
                        </a:spcAft>
                      </a:pPr>
                      <a:r>
                        <a:rPr lang="en-ZA" sz="1600" b="1" dirty="0">
                          <a:solidFill>
                            <a:schemeClr val="tx1"/>
                          </a:solidFill>
                          <a:effectLst/>
                          <a:latin typeface="Arial" panose="020B0604020202020204" pitchFamily="34" charset="0"/>
                          <a:cs typeface="Arial" panose="020B0604020202020204" pitchFamily="34" charset="0"/>
                        </a:rPr>
                        <a:t>Hybrid</a:t>
                      </a:r>
                      <a:endParaRPr lang="en-ZA"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vert="vert27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DFDFDF"/>
                    </a:solidFill>
                  </a:tcPr>
                </a:tc>
                <a:tc vMerge="1">
                  <a:txBody>
                    <a:bodyPr/>
                    <a:lstStyle/>
                    <a:p>
                      <a:pPr algn="ctr">
                        <a:lnSpc>
                          <a:spcPct val="107000"/>
                        </a:lnSpc>
                        <a:spcAft>
                          <a:spcPts val="0"/>
                        </a:spcAft>
                      </a:pPr>
                      <a:endParaRPr lang="en-ZA"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vert="vert270" anchor="ctr">
                    <a:lnL w="381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384173">
                <a:tc>
                  <a:txBody>
                    <a:bodyPr/>
                    <a:lstStyle/>
                    <a:p>
                      <a:pPr algn="ctr">
                        <a:lnSpc>
                          <a:spcPct val="107000"/>
                        </a:lnSpc>
                        <a:spcAft>
                          <a:spcPts val="0"/>
                        </a:spcAft>
                      </a:pPr>
                      <a:r>
                        <a:rPr lang="en-ZA" sz="1600" dirty="0">
                          <a:solidFill>
                            <a:schemeClr val="tx1"/>
                          </a:solidFill>
                          <a:effectLst/>
                          <a:latin typeface="Arial" panose="020B0604020202020204" pitchFamily="34" charset="0"/>
                          <a:cs typeface="Arial" panose="020B0604020202020204" pitchFamily="34" charset="0"/>
                        </a:rPr>
                        <a:t>1</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solidFill>
                      <a:srgbClr val="E9EBF5"/>
                    </a:solidFill>
                  </a:tcPr>
                </a:tc>
                <a:tc>
                  <a:txBody>
                    <a:bodyPr/>
                    <a:lstStyle/>
                    <a:p>
                      <a:pPr algn="l">
                        <a:lnSpc>
                          <a:spcPct val="107000"/>
                        </a:lnSpc>
                        <a:spcAft>
                          <a:spcPts val="0"/>
                        </a:spcAft>
                      </a:pPr>
                      <a:r>
                        <a:rPr lang="en-ZA" sz="1600" b="1" dirty="0">
                          <a:effectLst/>
                          <a:latin typeface="Arial" panose="020B0604020202020204" pitchFamily="34" charset="0"/>
                          <a:cs typeface="Arial" panose="020B0604020202020204" pitchFamily="34" charset="0"/>
                        </a:rPr>
                        <a:t>Fezile Dabi</a:t>
                      </a:r>
                      <a:endParaRPr lang="en-ZA"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ZA" sz="1600" dirty="0">
                          <a:effectLst/>
                          <a:latin typeface="Arial" panose="020B0604020202020204" pitchFamily="34" charset="0"/>
                          <a:cs typeface="Arial" panose="020B0604020202020204" pitchFamily="34" charset="0"/>
                        </a:rPr>
                        <a:t>10</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571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ZA" sz="1600">
                          <a:effectLst/>
                          <a:latin typeface="Arial" panose="020B0604020202020204" pitchFamily="34" charset="0"/>
                          <a:cs typeface="Arial" panose="020B0604020202020204" pitchFamily="34" charset="0"/>
                        </a:rPr>
                        <a:t>154</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ZA" sz="1600">
                          <a:effectLst/>
                          <a:latin typeface="Arial" panose="020B0604020202020204" pitchFamily="34" charset="0"/>
                          <a:cs typeface="Arial" panose="020B0604020202020204" pitchFamily="34" charset="0"/>
                        </a:rPr>
                        <a:t>3</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ZA" sz="1600">
                          <a:effectLst/>
                          <a:latin typeface="Arial" panose="020B0604020202020204" pitchFamily="34" charset="0"/>
                          <a:cs typeface="Arial" panose="020B0604020202020204" pitchFamily="34" charset="0"/>
                        </a:rPr>
                        <a:t>47</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ZA" sz="1600">
                          <a:effectLst/>
                          <a:latin typeface="Arial" panose="020B0604020202020204" pitchFamily="34" charset="0"/>
                          <a:cs typeface="Arial" panose="020B0604020202020204" pitchFamily="34" charset="0"/>
                        </a:rPr>
                        <a:t>69</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ZA" sz="1600">
                          <a:effectLst/>
                          <a:latin typeface="Arial" panose="020B0604020202020204" pitchFamily="34" charset="0"/>
                          <a:cs typeface="Arial" panose="020B0604020202020204" pitchFamily="34" charset="0"/>
                        </a:rPr>
                        <a:t>2</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ZA" sz="1600">
                          <a:effectLst/>
                          <a:latin typeface="Arial" panose="020B0604020202020204" pitchFamily="34" charset="0"/>
                          <a:cs typeface="Arial" panose="020B0604020202020204" pitchFamily="34" charset="0"/>
                        </a:rPr>
                        <a:t>31</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ZA" sz="1600" dirty="0">
                          <a:effectLst/>
                          <a:latin typeface="Arial" panose="020B0604020202020204" pitchFamily="34" charset="0"/>
                          <a:cs typeface="Arial" panose="020B0604020202020204" pitchFamily="34" charset="0"/>
                        </a:rPr>
                        <a:t>2</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2"/>
                  </a:ext>
                </a:extLst>
              </a:tr>
              <a:tr h="384173">
                <a:tc>
                  <a:txBody>
                    <a:bodyPr/>
                    <a:lstStyle/>
                    <a:p>
                      <a:pPr algn="ctr">
                        <a:lnSpc>
                          <a:spcPct val="107000"/>
                        </a:lnSpc>
                        <a:spcAft>
                          <a:spcPts val="0"/>
                        </a:spcAft>
                      </a:pPr>
                      <a:r>
                        <a:rPr lang="en-ZA" sz="1600" dirty="0">
                          <a:solidFill>
                            <a:schemeClr val="tx1"/>
                          </a:solidFill>
                          <a:effectLst/>
                          <a:latin typeface="Arial" panose="020B0604020202020204" pitchFamily="34" charset="0"/>
                          <a:cs typeface="Arial" panose="020B0604020202020204" pitchFamily="34" charset="0"/>
                        </a:rPr>
                        <a:t>2</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solidFill>
                      <a:srgbClr val="CFD5EA"/>
                    </a:solidFill>
                  </a:tcPr>
                </a:tc>
                <a:tc>
                  <a:txBody>
                    <a:bodyPr/>
                    <a:lstStyle/>
                    <a:p>
                      <a:pPr algn="l">
                        <a:lnSpc>
                          <a:spcPct val="107000"/>
                        </a:lnSpc>
                        <a:spcAft>
                          <a:spcPts val="0"/>
                        </a:spcAft>
                      </a:pPr>
                      <a:r>
                        <a:rPr lang="en-ZA" sz="1600" b="1" dirty="0">
                          <a:effectLst/>
                          <a:latin typeface="Arial" panose="020B0604020202020204" pitchFamily="34" charset="0"/>
                          <a:cs typeface="Arial" panose="020B0604020202020204" pitchFamily="34" charset="0"/>
                        </a:rPr>
                        <a:t>Lejweleputswa</a:t>
                      </a:r>
                      <a:endParaRPr lang="en-ZA"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ZA" sz="1600" dirty="0">
                          <a:effectLst/>
                          <a:latin typeface="Arial" panose="020B0604020202020204" pitchFamily="34" charset="0"/>
                          <a:cs typeface="Arial" panose="020B0604020202020204" pitchFamily="34" charset="0"/>
                        </a:rPr>
                        <a:t>10</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571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ZA" sz="1600">
                          <a:effectLst/>
                          <a:latin typeface="Arial" panose="020B0604020202020204" pitchFamily="34" charset="0"/>
                          <a:cs typeface="Arial" panose="020B0604020202020204" pitchFamily="34" charset="0"/>
                        </a:rPr>
                        <a:t>207</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ZA" sz="1600" dirty="0">
                          <a:effectLst/>
                          <a:latin typeface="Arial" panose="020B0604020202020204" pitchFamily="34" charset="0"/>
                          <a:cs typeface="Arial" panose="020B0604020202020204" pitchFamily="34" charset="0"/>
                        </a:rPr>
                        <a:t>29</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ZA" sz="1600">
                          <a:effectLst/>
                          <a:latin typeface="Arial" panose="020B0604020202020204" pitchFamily="34" charset="0"/>
                          <a:cs typeface="Arial" panose="020B0604020202020204" pitchFamily="34" charset="0"/>
                        </a:rPr>
                        <a:t>98</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ZA" sz="1600">
                          <a:effectLst/>
                          <a:latin typeface="Arial" panose="020B0604020202020204" pitchFamily="34" charset="0"/>
                          <a:cs typeface="Arial" panose="020B0604020202020204" pitchFamily="34" charset="0"/>
                        </a:rPr>
                        <a:t>32</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ZA" sz="1600">
                          <a:effectLst/>
                          <a:latin typeface="Arial" panose="020B0604020202020204" pitchFamily="34" charset="0"/>
                          <a:cs typeface="Arial" panose="020B0604020202020204" pitchFamily="34" charset="0"/>
                        </a:rPr>
                        <a:t>6</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ZA" sz="1600">
                          <a:effectLst/>
                          <a:latin typeface="Arial" panose="020B0604020202020204" pitchFamily="34" charset="0"/>
                          <a:cs typeface="Arial" panose="020B0604020202020204" pitchFamily="34" charset="0"/>
                        </a:rPr>
                        <a:t>42</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ZA" sz="1600" dirty="0">
                          <a:effectLst/>
                          <a:latin typeface="Arial" panose="020B0604020202020204" pitchFamily="34" charset="0"/>
                          <a:cs typeface="Arial" panose="020B0604020202020204" pitchFamily="34" charset="0"/>
                        </a:rPr>
                        <a:t>0</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3"/>
                  </a:ext>
                </a:extLst>
              </a:tr>
              <a:tr h="384173">
                <a:tc>
                  <a:txBody>
                    <a:bodyPr/>
                    <a:lstStyle/>
                    <a:p>
                      <a:pPr algn="ctr">
                        <a:lnSpc>
                          <a:spcPct val="107000"/>
                        </a:lnSpc>
                        <a:spcAft>
                          <a:spcPts val="0"/>
                        </a:spcAft>
                      </a:pPr>
                      <a:r>
                        <a:rPr lang="en-ZA" sz="1600" dirty="0">
                          <a:solidFill>
                            <a:schemeClr val="tx1"/>
                          </a:solidFill>
                          <a:effectLst/>
                          <a:latin typeface="Arial" panose="020B0604020202020204" pitchFamily="34" charset="0"/>
                          <a:cs typeface="Arial" panose="020B0604020202020204" pitchFamily="34" charset="0"/>
                        </a:rPr>
                        <a:t>3</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solidFill>
                      <a:srgbClr val="E9EBF5"/>
                    </a:solidFill>
                  </a:tcPr>
                </a:tc>
                <a:tc>
                  <a:txBody>
                    <a:bodyPr/>
                    <a:lstStyle/>
                    <a:p>
                      <a:pPr algn="l">
                        <a:lnSpc>
                          <a:spcPct val="107000"/>
                        </a:lnSpc>
                        <a:spcAft>
                          <a:spcPts val="0"/>
                        </a:spcAft>
                      </a:pPr>
                      <a:r>
                        <a:rPr lang="en-ZA" sz="1600" b="1" dirty="0">
                          <a:effectLst/>
                          <a:latin typeface="Arial" panose="020B0604020202020204" pitchFamily="34" charset="0"/>
                          <a:cs typeface="Arial" panose="020B0604020202020204" pitchFamily="34" charset="0"/>
                        </a:rPr>
                        <a:t>Motheo</a:t>
                      </a:r>
                      <a:endParaRPr lang="en-ZA"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ZA" sz="1600" dirty="0">
                          <a:effectLst/>
                          <a:latin typeface="Arial" panose="020B0604020202020204" pitchFamily="34" charset="0"/>
                          <a:cs typeface="Arial" panose="020B0604020202020204" pitchFamily="34" charset="0"/>
                        </a:rPr>
                        <a:t>12</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571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ZA" sz="1600" dirty="0">
                          <a:effectLst/>
                          <a:latin typeface="Arial" panose="020B0604020202020204" pitchFamily="34" charset="0"/>
                          <a:cs typeface="Arial" panose="020B0604020202020204" pitchFamily="34" charset="0"/>
                        </a:rPr>
                        <a:t>291</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ZA" sz="1600" dirty="0">
                          <a:effectLst/>
                          <a:latin typeface="Arial" panose="020B0604020202020204" pitchFamily="34" charset="0"/>
                          <a:cs typeface="Arial" panose="020B0604020202020204" pitchFamily="34" charset="0"/>
                        </a:rPr>
                        <a:t>41</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ZA" sz="1600">
                          <a:effectLst/>
                          <a:latin typeface="Arial" panose="020B0604020202020204" pitchFamily="34" charset="0"/>
                          <a:cs typeface="Arial" panose="020B0604020202020204" pitchFamily="34" charset="0"/>
                        </a:rPr>
                        <a:t>83</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ZA" sz="1600">
                          <a:effectLst/>
                          <a:latin typeface="Arial" panose="020B0604020202020204" pitchFamily="34" charset="0"/>
                          <a:cs typeface="Arial" panose="020B0604020202020204" pitchFamily="34" charset="0"/>
                        </a:rPr>
                        <a:t>44</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ZA" sz="1600">
                          <a:effectLst/>
                          <a:latin typeface="Arial" panose="020B0604020202020204" pitchFamily="34" charset="0"/>
                          <a:cs typeface="Arial" panose="020B0604020202020204" pitchFamily="34" charset="0"/>
                        </a:rPr>
                        <a:t>6</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ZA" sz="1600" dirty="0">
                          <a:effectLst/>
                          <a:latin typeface="Arial" panose="020B0604020202020204" pitchFamily="34" charset="0"/>
                          <a:cs typeface="Arial" panose="020B0604020202020204" pitchFamily="34" charset="0"/>
                        </a:rPr>
                        <a:t>103</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ZA" sz="1600" dirty="0">
                          <a:effectLst/>
                          <a:latin typeface="Arial" panose="020B0604020202020204" pitchFamily="34" charset="0"/>
                          <a:cs typeface="Arial" panose="020B0604020202020204" pitchFamily="34" charset="0"/>
                        </a:rPr>
                        <a:t>14</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4"/>
                  </a:ext>
                </a:extLst>
              </a:tr>
              <a:tr h="384173">
                <a:tc>
                  <a:txBody>
                    <a:bodyPr/>
                    <a:lstStyle/>
                    <a:p>
                      <a:pPr algn="ctr">
                        <a:lnSpc>
                          <a:spcPct val="107000"/>
                        </a:lnSpc>
                        <a:spcAft>
                          <a:spcPts val="0"/>
                        </a:spcAft>
                      </a:pPr>
                      <a:r>
                        <a:rPr lang="en-ZA" sz="1600" dirty="0">
                          <a:solidFill>
                            <a:schemeClr val="tx1"/>
                          </a:solidFill>
                          <a:effectLst/>
                          <a:latin typeface="Arial" panose="020B0604020202020204" pitchFamily="34" charset="0"/>
                          <a:cs typeface="Arial" panose="020B0604020202020204" pitchFamily="34" charset="0"/>
                        </a:rPr>
                        <a:t>4</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solidFill>
                      <a:srgbClr val="CFD5EA"/>
                    </a:solidFill>
                  </a:tcPr>
                </a:tc>
                <a:tc>
                  <a:txBody>
                    <a:bodyPr/>
                    <a:lstStyle/>
                    <a:p>
                      <a:pPr algn="l">
                        <a:lnSpc>
                          <a:spcPct val="107000"/>
                        </a:lnSpc>
                        <a:spcAft>
                          <a:spcPts val="0"/>
                        </a:spcAft>
                      </a:pPr>
                      <a:r>
                        <a:rPr lang="en-ZA" sz="1600" b="1" dirty="0">
                          <a:effectLst/>
                          <a:latin typeface="Arial" panose="020B0604020202020204" pitchFamily="34" charset="0"/>
                          <a:cs typeface="Arial" panose="020B0604020202020204" pitchFamily="34" charset="0"/>
                        </a:rPr>
                        <a:t>Thabo Mofutsanyana</a:t>
                      </a:r>
                      <a:endParaRPr lang="en-ZA"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ZA" sz="1600" dirty="0">
                          <a:effectLst/>
                          <a:latin typeface="Arial" panose="020B0604020202020204" pitchFamily="34" charset="0"/>
                          <a:cs typeface="Arial" panose="020B0604020202020204" pitchFamily="34" charset="0"/>
                        </a:rPr>
                        <a:t>16</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571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ZA" sz="1600" dirty="0">
                          <a:effectLst/>
                          <a:latin typeface="Arial" panose="020B0604020202020204" pitchFamily="34" charset="0"/>
                          <a:cs typeface="Arial" panose="020B0604020202020204" pitchFamily="34" charset="0"/>
                        </a:rPr>
                        <a:t>342</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ZA" sz="1600">
                          <a:effectLst/>
                          <a:latin typeface="Arial" panose="020B0604020202020204" pitchFamily="34" charset="0"/>
                          <a:cs typeface="Arial" panose="020B0604020202020204" pitchFamily="34" charset="0"/>
                        </a:rPr>
                        <a:t>35</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ZA" sz="1600" dirty="0">
                          <a:effectLst/>
                          <a:latin typeface="Arial" panose="020B0604020202020204" pitchFamily="34" charset="0"/>
                          <a:cs typeface="Arial" panose="020B0604020202020204" pitchFamily="34" charset="0"/>
                        </a:rPr>
                        <a:t>132</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ZA" sz="1600" dirty="0">
                          <a:effectLst/>
                          <a:latin typeface="Arial" panose="020B0604020202020204" pitchFamily="34" charset="0"/>
                          <a:cs typeface="Arial" panose="020B0604020202020204" pitchFamily="34" charset="0"/>
                        </a:rPr>
                        <a:t>43</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ZA" sz="1600" dirty="0">
                          <a:effectLst/>
                          <a:latin typeface="Arial" panose="020B0604020202020204" pitchFamily="34" charset="0"/>
                          <a:cs typeface="Arial" panose="020B0604020202020204" pitchFamily="34" charset="0"/>
                        </a:rPr>
                        <a:t>22</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ZA" sz="1600" dirty="0">
                          <a:effectLst/>
                          <a:latin typeface="Arial" panose="020B0604020202020204" pitchFamily="34" charset="0"/>
                          <a:cs typeface="Arial" panose="020B0604020202020204" pitchFamily="34" charset="0"/>
                        </a:rPr>
                        <a:t>104</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ZA" sz="1600" dirty="0">
                          <a:effectLst/>
                          <a:latin typeface="Arial" panose="020B0604020202020204" pitchFamily="34" charset="0"/>
                          <a:cs typeface="Arial" panose="020B0604020202020204" pitchFamily="34" charset="0"/>
                        </a:rPr>
                        <a:t>6</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5"/>
                  </a:ext>
                </a:extLst>
              </a:tr>
              <a:tr h="384173">
                <a:tc>
                  <a:txBody>
                    <a:bodyPr/>
                    <a:lstStyle/>
                    <a:p>
                      <a:pPr algn="ctr">
                        <a:lnSpc>
                          <a:spcPct val="107000"/>
                        </a:lnSpc>
                        <a:spcAft>
                          <a:spcPts val="0"/>
                        </a:spcAft>
                      </a:pPr>
                      <a:r>
                        <a:rPr lang="en-ZA" sz="1600" dirty="0">
                          <a:solidFill>
                            <a:schemeClr val="tx1"/>
                          </a:solidFill>
                          <a:effectLst/>
                          <a:latin typeface="Arial" panose="020B0604020202020204" pitchFamily="34" charset="0"/>
                          <a:cs typeface="Arial" panose="020B0604020202020204" pitchFamily="34" charset="0"/>
                        </a:rPr>
                        <a:t>5</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B w="57150" cap="flat" cmpd="sng" algn="ctr">
                      <a:solidFill>
                        <a:schemeClr val="tx1"/>
                      </a:solidFill>
                      <a:prstDash val="solid"/>
                      <a:round/>
                      <a:headEnd type="none" w="med" len="med"/>
                      <a:tailEnd type="none" w="med" len="med"/>
                    </a:lnB>
                    <a:solidFill>
                      <a:srgbClr val="E9EBF5"/>
                    </a:solidFill>
                  </a:tcPr>
                </a:tc>
                <a:tc>
                  <a:txBody>
                    <a:bodyPr/>
                    <a:lstStyle/>
                    <a:p>
                      <a:pPr algn="l">
                        <a:lnSpc>
                          <a:spcPct val="107000"/>
                        </a:lnSpc>
                        <a:spcAft>
                          <a:spcPts val="0"/>
                        </a:spcAft>
                      </a:pPr>
                      <a:r>
                        <a:rPr lang="en-ZA" sz="1600" b="1" dirty="0">
                          <a:effectLst/>
                          <a:latin typeface="Arial" panose="020B0604020202020204" pitchFamily="34" charset="0"/>
                          <a:cs typeface="Arial" panose="020B0604020202020204" pitchFamily="34" charset="0"/>
                        </a:rPr>
                        <a:t>Xhariep</a:t>
                      </a:r>
                      <a:endParaRPr lang="en-ZA"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ZA" sz="1600" dirty="0">
                          <a:effectLst/>
                          <a:latin typeface="Arial" panose="020B0604020202020204" pitchFamily="34" charset="0"/>
                          <a:cs typeface="Arial" panose="020B0604020202020204" pitchFamily="34" charset="0"/>
                        </a:rPr>
                        <a:t>3</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571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ZA" sz="1600" dirty="0">
                          <a:effectLst/>
                          <a:latin typeface="Arial" panose="020B0604020202020204" pitchFamily="34" charset="0"/>
                          <a:cs typeface="Arial" panose="020B0604020202020204" pitchFamily="34" charset="0"/>
                        </a:rPr>
                        <a:t>63</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ZA" sz="1600" dirty="0">
                          <a:effectLst/>
                          <a:latin typeface="Arial" panose="020B0604020202020204" pitchFamily="34" charset="0"/>
                          <a:cs typeface="Arial" panose="020B0604020202020204" pitchFamily="34" charset="0"/>
                        </a:rPr>
                        <a:t>2</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ZA" sz="1600" dirty="0">
                          <a:effectLst/>
                          <a:latin typeface="Arial" panose="020B0604020202020204" pitchFamily="34" charset="0"/>
                          <a:cs typeface="Arial" panose="020B0604020202020204" pitchFamily="34" charset="0"/>
                        </a:rPr>
                        <a:t>26</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ZA" sz="1600" dirty="0">
                          <a:effectLst/>
                          <a:latin typeface="Arial" panose="020B0604020202020204" pitchFamily="34" charset="0"/>
                          <a:cs typeface="Arial" panose="020B0604020202020204" pitchFamily="34" charset="0"/>
                        </a:rPr>
                        <a:t>8</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ZA" sz="1600" dirty="0">
                          <a:effectLst/>
                          <a:latin typeface="Arial" panose="020B0604020202020204" pitchFamily="34" charset="0"/>
                          <a:cs typeface="Arial" panose="020B0604020202020204" pitchFamily="34" charset="0"/>
                        </a:rPr>
                        <a:t>3</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ZA" sz="1600" dirty="0">
                          <a:effectLst/>
                          <a:latin typeface="Arial" panose="020B0604020202020204" pitchFamily="34" charset="0"/>
                          <a:cs typeface="Arial" panose="020B0604020202020204" pitchFamily="34" charset="0"/>
                        </a:rPr>
                        <a:t>24</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ZA" sz="1600" dirty="0">
                          <a:effectLst/>
                          <a:latin typeface="Arial" panose="020B0604020202020204" pitchFamily="34" charset="0"/>
                          <a:cs typeface="Arial" panose="020B0604020202020204" pitchFamily="34" charset="0"/>
                        </a:rPr>
                        <a:t>0</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6"/>
                  </a:ext>
                </a:extLst>
              </a:tr>
              <a:tr h="618108">
                <a:tc gridSpan="2">
                  <a:txBody>
                    <a:bodyPr/>
                    <a:lstStyle/>
                    <a:p>
                      <a:pPr algn="ctr">
                        <a:lnSpc>
                          <a:spcPct val="107000"/>
                        </a:lnSpc>
                        <a:spcAft>
                          <a:spcPts val="0"/>
                        </a:spcAft>
                      </a:pPr>
                      <a:r>
                        <a:rPr lang="en-ZA" sz="1600" dirty="0">
                          <a:solidFill>
                            <a:schemeClr val="tx1"/>
                          </a:solidFill>
                          <a:effectLst/>
                          <a:latin typeface="Arial" panose="020B0604020202020204" pitchFamily="34" charset="0"/>
                          <a:cs typeface="Arial" panose="020B0604020202020204" pitchFamily="34" charset="0"/>
                        </a:rPr>
                        <a:t>Province</a:t>
                      </a:r>
                      <a:r>
                        <a:rPr lang="en-ZA" sz="1600" dirty="0">
                          <a:effectLst/>
                          <a:latin typeface="Arial" panose="020B0604020202020204" pitchFamily="34" charset="0"/>
                          <a:cs typeface="Arial" panose="020B0604020202020204" pitchFamily="34" charset="0"/>
                        </a:rPr>
                        <a:t> </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FD5EA"/>
                    </a:solidFill>
                  </a:tcPr>
                </a:tc>
                <a:tc hMerge="1">
                  <a:txBody>
                    <a:bodyPr/>
                    <a:lstStyle/>
                    <a:p>
                      <a:endParaRPr lang="en-ZA"/>
                    </a:p>
                  </a:txBody>
                  <a:tcPr/>
                </a:tc>
                <a:tc>
                  <a:txBody>
                    <a:bodyPr/>
                    <a:lstStyle/>
                    <a:p>
                      <a:pPr algn="ctr">
                        <a:lnSpc>
                          <a:spcPct val="107000"/>
                        </a:lnSpc>
                        <a:spcAft>
                          <a:spcPts val="0"/>
                        </a:spcAft>
                      </a:pPr>
                      <a:r>
                        <a:rPr lang="en-ZA" sz="1600" b="1" dirty="0">
                          <a:effectLst/>
                          <a:latin typeface="Arial" panose="020B0604020202020204" pitchFamily="34" charset="0"/>
                          <a:cs typeface="Arial" panose="020B0604020202020204" pitchFamily="34" charset="0"/>
                        </a:rPr>
                        <a:t>51</a:t>
                      </a:r>
                      <a:endParaRPr lang="en-ZA"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571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ZA" sz="1600" b="1" dirty="0">
                          <a:effectLst/>
                          <a:latin typeface="Arial" panose="020B0604020202020204" pitchFamily="34" charset="0"/>
                          <a:cs typeface="Arial" panose="020B0604020202020204" pitchFamily="34" charset="0"/>
                        </a:rPr>
                        <a:t>1057</a:t>
                      </a:r>
                      <a:endParaRPr lang="en-ZA"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ZA" sz="1600" b="1" dirty="0">
                          <a:effectLst/>
                          <a:latin typeface="Arial" panose="020B0604020202020204" pitchFamily="34" charset="0"/>
                          <a:cs typeface="Arial" panose="020B0604020202020204" pitchFamily="34" charset="0"/>
                        </a:rPr>
                        <a:t>110</a:t>
                      </a:r>
                      <a:endParaRPr lang="en-ZA"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ZA" sz="1600" b="1" dirty="0">
                          <a:effectLst/>
                          <a:latin typeface="Arial" panose="020B0604020202020204" pitchFamily="34" charset="0"/>
                          <a:cs typeface="Arial" panose="020B0604020202020204" pitchFamily="34" charset="0"/>
                        </a:rPr>
                        <a:t>386</a:t>
                      </a:r>
                      <a:endParaRPr lang="en-ZA"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ZA" sz="1600" b="1" dirty="0">
                          <a:effectLst/>
                          <a:latin typeface="Arial" panose="020B0604020202020204" pitchFamily="34" charset="0"/>
                          <a:cs typeface="Arial" panose="020B0604020202020204" pitchFamily="34" charset="0"/>
                        </a:rPr>
                        <a:t>196</a:t>
                      </a:r>
                      <a:endParaRPr lang="en-ZA"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ZA" sz="1600" b="1" dirty="0">
                          <a:effectLst/>
                          <a:latin typeface="Arial" panose="020B0604020202020204" pitchFamily="34" charset="0"/>
                          <a:cs typeface="Arial" panose="020B0604020202020204" pitchFamily="34" charset="0"/>
                        </a:rPr>
                        <a:t>39</a:t>
                      </a:r>
                      <a:endParaRPr lang="en-ZA"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ZA" sz="1600" b="1" dirty="0">
                          <a:effectLst/>
                          <a:latin typeface="Arial" panose="020B0604020202020204" pitchFamily="34" charset="0"/>
                          <a:cs typeface="Arial" panose="020B0604020202020204" pitchFamily="34" charset="0"/>
                        </a:rPr>
                        <a:t>304</a:t>
                      </a:r>
                      <a:endParaRPr lang="en-ZA"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ZA" sz="1600" b="1" dirty="0">
                          <a:effectLst/>
                          <a:latin typeface="Arial" panose="020B0604020202020204" pitchFamily="34" charset="0"/>
                          <a:cs typeface="Arial" panose="020B0604020202020204" pitchFamily="34" charset="0"/>
                        </a:rPr>
                        <a:t>22</a:t>
                      </a:r>
                      <a:endParaRPr lang="en-ZA"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7"/>
                  </a:ext>
                </a:extLst>
              </a:tr>
            </a:tbl>
          </a:graphicData>
        </a:graphic>
      </p:graphicFrame>
      <p:sp>
        <p:nvSpPr>
          <p:cNvPr id="10" name="Title 4">
            <a:extLst>
              <a:ext uri="{FF2B5EF4-FFF2-40B4-BE49-F238E27FC236}">
                <a16:creationId xmlns:a16="http://schemas.microsoft.com/office/drawing/2014/main" xmlns="" id="{1E2A8A1B-B4E6-4C47-A362-B1EDDA3E6DE2}"/>
              </a:ext>
            </a:extLst>
          </p:cNvPr>
          <p:cNvSpPr txBox="1">
            <a:spLocks/>
          </p:cNvSpPr>
          <p:nvPr/>
        </p:nvSpPr>
        <p:spPr>
          <a:xfrm>
            <a:off x="1" y="0"/>
            <a:ext cx="9102560" cy="872836"/>
          </a:xfrm>
          <a:prstGeom prst="rect">
            <a:avLst/>
          </a:prstGeom>
          <a:solidFill>
            <a:srgbClr val="CC9B00"/>
          </a:solidFill>
        </p:spPr>
        <p:txBody>
          <a:bodyPr>
            <a:normAutofit fontScale="6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3600" b="1" dirty="0">
                <a:solidFill>
                  <a:schemeClr val="bg1"/>
                </a:solidFill>
                <a:latin typeface="Arial" panose="020B0604020202020204" pitchFamily="34" charset="0"/>
                <a:cs typeface="Arial" panose="020B0604020202020204" pitchFamily="34" charset="0"/>
              </a:rPr>
              <a:t/>
            </a:r>
            <a:br>
              <a:rPr lang="en-GB" sz="3600" b="1" dirty="0">
                <a:solidFill>
                  <a:schemeClr val="bg1"/>
                </a:solidFill>
                <a:latin typeface="Arial" panose="020B0604020202020204" pitchFamily="34" charset="0"/>
                <a:cs typeface="Arial" panose="020B0604020202020204" pitchFamily="34" charset="0"/>
              </a:rPr>
            </a:br>
            <a:r>
              <a:rPr lang="en-GB" sz="3600" b="1" dirty="0">
                <a:solidFill>
                  <a:schemeClr val="bg1"/>
                </a:solidFill>
                <a:latin typeface="Arial" panose="020B0604020202020204" pitchFamily="34" charset="0"/>
                <a:cs typeface="Arial" panose="020B0604020202020204" pitchFamily="34" charset="0"/>
              </a:rPr>
              <a:t>Mitigating Strategy In the Educational Sector</a:t>
            </a:r>
            <a:r>
              <a:rPr lang="en-ZA" sz="3100" dirty="0">
                <a:solidFill>
                  <a:schemeClr val="bg1"/>
                </a:solidFill>
              </a:rPr>
              <a:t/>
            </a:r>
            <a:br>
              <a:rPr lang="en-ZA" sz="3100" dirty="0">
                <a:solidFill>
                  <a:schemeClr val="bg1"/>
                </a:solidFill>
              </a:rPr>
            </a:br>
            <a:endParaRPr lang="en-ZA" sz="3100" dirty="0">
              <a:solidFill>
                <a:schemeClr val="bg1"/>
              </a:solidFill>
            </a:endParaRPr>
          </a:p>
        </p:txBody>
      </p:sp>
    </p:spTree>
    <p:extLst>
      <p:ext uri="{BB962C8B-B14F-4D97-AF65-F5344CB8AC3E}">
        <p14:creationId xmlns:p14="http://schemas.microsoft.com/office/powerpoint/2010/main" xmlns="" val="1731616147"/>
      </p:ext>
    </p:extLst>
  </p:cSld>
  <p:clrMapOvr>
    <a:masterClrMapping/>
  </p:clrMapOvr>
  <p:transition spd="slow"/>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863725" y="3284538"/>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5" name="Title 4"/>
          <p:cNvSpPr>
            <a:spLocks noGrp="1"/>
          </p:cNvSpPr>
          <p:nvPr>
            <p:ph type="ctrTitle"/>
          </p:nvPr>
        </p:nvSpPr>
        <p:spPr>
          <a:xfrm>
            <a:off x="0" y="0"/>
            <a:ext cx="9102560" cy="890585"/>
          </a:xfrm>
          <a:solidFill>
            <a:srgbClr val="CC9B00"/>
          </a:solidFill>
        </p:spPr>
        <p:txBody>
          <a:bodyPr>
            <a:normAutofit fontScale="90000"/>
          </a:bodyPr>
          <a:lstStyle/>
          <a:p>
            <a:r>
              <a:rPr lang="en-GB" sz="3600" b="1" dirty="0">
                <a:solidFill>
                  <a:schemeClr val="bg1"/>
                </a:solidFill>
                <a:latin typeface="Arial" panose="020B0604020202020204" pitchFamily="34" charset="0"/>
                <a:cs typeface="Arial" panose="020B0604020202020204" pitchFamily="34" charset="0"/>
              </a:rPr>
              <a:t/>
            </a:r>
            <a:br>
              <a:rPr lang="en-GB" sz="3600" b="1" dirty="0">
                <a:solidFill>
                  <a:schemeClr val="bg1"/>
                </a:solidFill>
                <a:latin typeface="Arial" panose="020B0604020202020204" pitchFamily="34" charset="0"/>
                <a:cs typeface="Arial" panose="020B0604020202020204" pitchFamily="34" charset="0"/>
              </a:rPr>
            </a:br>
            <a:r>
              <a:rPr lang="en-GB" sz="3100" b="1" dirty="0">
                <a:solidFill>
                  <a:schemeClr val="bg1"/>
                </a:solidFill>
                <a:latin typeface="Arial" panose="020B0604020202020204" pitchFamily="34" charset="0"/>
                <a:cs typeface="Arial" panose="020B0604020202020204" pitchFamily="34" charset="0"/>
              </a:rPr>
              <a:t>COGTA Coordination</a:t>
            </a:r>
            <a:r>
              <a:rPr lang="en-ZA" sz="3100" b="1" dirty="0">
                <a:solidFill>
                  <a:schemeClr val="bg1"/>
                </a:solidFill>
                <a:latin typeface="Arial" panose="020B0604020202020204" pitchFamily="34" charset="0"/>
                <a:cs typeface="Arial" panose="020B0604020202020204" pitchFamily="34" charset="0"/>
              </a:rPr>
              <a:t/>
            </a:r>
            <a:br>
              <a:rPr lang="en-ZA" sz="3100" b="1" dirty="0">
                <a:solidFill>
                  <a:schemeClr val="bg1"/>
                </a:solidFill>
                <a:latin typeface="Arial" panose="020B0604020202020204" pitchFamily="34" charset="0"/>
                <a:cs typeface="Arial" panose="020B0604020202020204" pitchFamily="34" charset="0"/>
              </a:rPr>
            </a:br>
            <a:endParaRPr lang="en-ZA" sz="3100" b="1" dirty="0">
              <a:solidFill>
                <a:schemeClr val="bg1"/>
              </a:solidFill>
              <a:latin typeface="Arial" panose="020B0604020202020204" pitchFamily="34" charset="0"/>
              <a:cs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3382510100"/>
              </p:ext>
            </p:extLst>
          </p:nvPr>
        </p:nvGraphicFramePr>
        <p:xfrm>
          <a:off x="0" y="1059498"/>
          <a:ext cx="9061120" cy="5364480"/>
        </p:xfrm>
        <a:graphic>
          <a:graphicData uri="http://schemas.openxmlformats.org/drawingml/2006/table">
            <a:tbl>
              <a:tblPr>
                <a:tableStyleId>{5C22544A-7EE6-4342-B048-85BDC9FD1C3A}</a:tableStyleId>
              </a:tblPr>
              <a:tblGrid>
                <a:gridCol w="9061120">
                  <a:extLst>
                    <a:ext uri="{9D8B030D-6E8A-4147-A177-3AD203B41FA5}">
                      <a16:colId xmlns:a16="http://schemas.microsoft.com/office/drawing/2014/main" xmlns="" val="1790829627"/>
                    </a:ext>
                  </a:extLst>
                </a:gridCol>
              </a:tblGrid>
              <a:tr h="5108671">
                <a:tc>
                  <a:txBody>
                    <a:bodyPr/>
                    <a:lstStyle/>
                    <a:p>
                      <a:pPr marL="358775"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400" dirty="0">
                          <a:effectLst/>
                          <a:latin typeface="Arial" panose="020B0604020202020204" pitchFamily="34" charset="0"/>
                          <a:cs typeface="Arial" panose="020B0604020202020204" pitchFamily="34" charset="0"/>
                        </a:rPr>
                        <a:t>The department  is responsible for overall Disaster Management  coordination through the provincial Disaster Management Centre.</a:t>
                      </a:r>
                    </a:p>
                    <a:p>
                      <a:pPr marL="74613" marR="0" lvl="0" indent="-58738" algn="just" defTabSz="457200" rtl="0" eaLnBrk="1" fontAlgn="auto" latinLnBrk="0" hangingPunct="1">
                        <a:lnSpc>
                          <a:spcPct val="100000"/>
                        </a:lnSpc>
                        <a:spcBef>
                          <a:spcPts val="0"/>
                        </a:spcBef>
                        <a:spcAft>
                          <a:spcPts val="0"/>
                        </a:spcAft>
                        <a:buClrTx/>
                        <a:buSzTx/>
                        <a:buFontTx/>
                        <a:buNone/>
                        <a:tabLst/>
                        <a:defRPr/>
                      </a:pPr>
                      <a:endParaRPr lang="en-ZA" sz="800" dirty="0">
                        <a:effectLst/>
                        <a:latin typeface="Arial" panose="020B0604020202020204" pitchFamily="34" charset="0"/>
                        <a:cs typeface="Arial" panose="020B0604020202020204" pitchFamily="34" charset="0"/>
                      </a:endParaRPr>
                    </a:p>
                    <a:p>
                      <a:pPr marL="358775"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400" dirty="0">
                          <a:effectLst/>
                          <a:latin typeface="Arial" panose="020B0604020202020204" pitchFamily="34" charset="0"/>
                          <a:cs typeface="Arial" panose="020B0604020202020204" pitchFamily="34" charset="0"/>
                        </a:rPr>
                        <a:t>The department in consultation with SALGA developed various Standard Operating Procedures for implementation of the lockdown regulations in municipalities, for an example; </a:t>
                      </a:r>
                    </a:p>
                    <a:p>
                      <a:pPr marL="74613" marR="0" lvl="0" indent="-58738" algn="just" defTabSz="457200" rtl="0" eaLnBrk="1" fontAlgn="auto" latinLnBrk="0" hangingPunct="1">
                        <a:lnSpc>
                          <a:spcPct val="100000"/>
                        </a:lnSpc>
                        <a:spcBef>
                          <a:spcPts val="0"/>
                        </a:spcBef>
                        <a:spcAft>
                          <a:spcPts val="0"/>
                        </a:spcAft>
                        <a:buClrTx/>
                        <a:buSzTx/>
                        <a:buFontTx/>
                        <a:buNone/>
                        <a:tabLst/>
                        <a:defRPr/>
                      </a:pPr>
                      <a:endParaRPr lang="en-ZA" sz="800" dirty="0">
                        <a:effectLst/>
                        <a:latin typeface="Arial" panose="020B0604020202020204" pitchFamily="34" charset="0"/>
                        <a:cs typeface="Arial" panose="020B0604020202020204" pitchFamily="34" charset="0"/>
                      </a:endParaRPr>
                    </a:p>
                    <a:p>
                      <a:pPr marL="1325563" marR="0" lvl="0" indent="-341313" algn="just" defTabSz="457200" rtl="0" eaLnBrk="1" fontAlgn="auto" latinLnBrk="0" hangingPunct="1">
                        <a:lnSpc>
                          <a:spcPct val="100000"/>
                        </a:lnSpc>
                        <a:spcBef>
                          <a:spcPts val="0"/>
                        </a:spcBef>
                        <a:spcAft>
                          <a:spcPts val="0"/>
                        </a:spcAft>
                        <a:buClrTx/>
                        <a:buSzTx/>
                        <a:buFont typeface="Wingdings" pitchFamily="2" charset="2"/>
                        <a:buChar char="v"/>
                        <a:tabLst/>
                        <a:defRPr/>
                      </a:pPr>
                      <a:r>
                        <a:rPr lang="en-ZA" sz="2400" dirty="0">
                          <a:effectLst/>
                          <a:latin typeface="Arial" panose="020B0604020202020204" pitchFamily="34" charset="0"/>
                          <a:cs typeface="Arial" panose="020B0604020202020204" pitchFamily="34" charset="0"/>
                        </a:rPr>
                        <a:t>Audit of municipal land for cemeteries</a:t>
                      </a:r>
                    </a:p>
                    <a:p>
                      <a:pPr marL="1325563" marR="0" lvl="0" indent="-341313" algn="just" defTabSz="457200" rtl="0" eaLnBrk="1" fontAlgn="auto" latinLnBrk="0" hangingPunct="1">
                        <a:lnSpc>
                          <a:spcPct val="100000"/>
                        </a:lnSpc>
                        <a:spcBef>
                          <a:spcPts val="0"/>
                        </a:spcBef>
                        <a:spcAft>
                          <a:spcPts val="0"/>
                        </a:spcAft>
                        <a:buClrTx/>
                        <a:buSzTx/>
                        <a:buFont typeface="Wingdings" pitchFamily="2" charset="2"/>
                        <a:buChar char="v"/>
                        <a:tabLst/>
                        <a:defRPr/>
                      </a:pPr>
                      <a:r>
                        <a:rPr lang="en-ZA" sz="2400" dirty="0">
                          <a:effectLst/>
                          <a:latin typeface="Arial" panose="020B0604020202020204" pitchFamily="34" charset="0"/>
                          <a:cs typeface="Arial" panose="020B0604020202020204" pitchFamily="34" charset="0"/>
                        </a:rPr>
                        <a:t>Monitoring of funerals</a:t>
                      </a:r>
                    </a:p>
                    <a:p>
                      <a:pPr marL="1325563" marR="0" lvl="0" indent="-341313" algn="just" defTabSz="457200" rtl="0" eaLnBrk="1" fontAlgn="auto" latinLnBrk="0" hangingPunct="1">
                        <a:lnSpc>
                          <a:spcPct val="100000"/>
                        </a:lnSpc>
                        <a:spcBef>
                          <a:spcPts val="0"/>
                        </a:spcBef>
                        <a:spcAft>
                          <a:spcPts val="0"/>
                        </a:spcAft>
                        <a:buClrTx/>
                        <a:buSzTx/>
                        <a:buFont typeface="Wingdings" pitchFamily="2" charset="2"/>
                        <a:buChar char="v"/>
                        <a:tabLst/>
                        <a:defRPr/>
                      </a:pPr>
                      <a:r>
                        <a:rPr lang="en-ZA" sz="2400" dirty="0">
                          <a:effectLst/>
                          <a:latin typeface="Arial" panose="020B0604020202020204" pitchFamily="34" charset="0"/>
                          <a:cs typeface="Arial" panose="020B0604020202020204" pitchFamily="34" charset="0"/>
                        </a:rPr>
                        <a:t>Phasing-in of municipal employees</a:t>
                      </a:r>
                    </a:p>
                    <a:p>
                      <a:pPr marL="1325563" marR="0" lvl="0" indent="-341313" algn="just" defTabSz="457200" rtl="0" eaLnBrk="1" fontAlgn="auto" latinLnBrk="0" hangingPunct="1">
                        <a:lnSpc>
                          <a:spcPct val="100000"/>
                        </a:lnSpc>
                        <a:spcBef>
                          <a:spcPts val="0"/>
                        </a:spcBef>
                        <a:spcAft>
                          <a:spcPts val="0"/>
                        </a:spcAft>
                        <a:buClrTx/>
                        <a:buSzTx/>
                        <a:buFont typeface="Wingdings" pitchFamily="2" charset="2"/>
                        <a:buChar char="v"/>
                        <a:tabLst/>
                        <a:defRPr/>
                      </a:pPr>
                      <a:r>
                        <a:rPr lang="en-ZA" sz="2400" dirty="0">
                          <a:effectLst/>
                          <a:latin typeface="Arial" panose="020B0604020202020204" pitchFamily="34" charset="0"/>
                          <a:cs typeface="Arial" panose="020B0604020202020204" pitchFamily="34" charset="0"/>
                        </a:rPr>
                        <a:t>Reporting of COVID-19 cases</a:t>
                      </a:r>
                    </a:p>
                    <a:p>
                      <a:pPr marL="1325563" marR="0" lvl="0" indent="-341313" algn="just" defTabSz="457200" rtl="0" eaLnBrk="1" fontAlgn="auto" latinLnBrk="0" hangingPunct="1">
                        <a:lnSpc>
                          <a:spcPct val="100000"/>
                        </a:lnSpc>
                        <a:spcBef>
                          <a:spcPts val="0"/>
                        </a:spcBef>
                        <a:spcAft>
                          <a:spcPts val="0"/>
                        </a:spcAft>
                        <a:buClrTx/>
                        <a:buSzTx/>
                        <a:buFont typeface="Wingdings" pitchFamily="2" charset="2"/>
                        <a:buChar char="v"/>
                        <a:tabLst/>
                        <a:defRPr/>
                      </a:pPr>
                      <a:r>
                        <a:rPr lang="en-ZA" sz="2400" dirty="0">
                          <a:effectLst/>
                          <a:latin typeface="Arial" panose="020B0604020202020204" pitchFamily="34" charset="0"/>
                          <a:cs typeface="Arial" panose="020B0604020202020204" pitchFamily="34" charset="0"/>
                        </a:rPr>
                        <a:t>Coordination of departmental war rooms</a:t>
                      </a:r>
                    </a:p>
                    <a:p>
                      <a:pPr marL="360362"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400" dirty="0">
                          <a:effectLst/>
                          <a:latin typeface="Arial" panose="020B0604020202020204" pitchFamily="34" charset="0"/>
                          <a:cs typeface="Arial" panose="020B0604020202020204" pitchFamily="34" charset="0"/>
                        </a:rPr>
                        <a:t>The department is working with DBSA and MISA to support infrastructure interventions in municipalities.</a:t>
                      </a:r>
                    </a:p>
                    <a:p>
                      <a:pPr marL="757238" marR="0" lvl="0" indent="-284163"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2400" dirty="0">
                        <a:effectLst/>
                        <a:latin typeface="Arial" panose="020B0604020202020204" pitchFamily="34" charset="0"/>
                        <a:cs typeface="Arial" panose="020B0604020202020204" pitchFamily="34" charset="0"/>
                      </a:endParaRPr>
                    </a:p>
                  </a:txBody>
                  <a:tcPr marL="114300" marR="114300" marT="0" marB="0">
                    <a:noFill/>
                  </a:tcPr>
                </a:tc>
                <a:extLst>
                  <a:ext uri="{0D108BD9-81ED-4DB2-BD59-A6C34878D82A}">
                    <a16:rowId xmlns:a16="http://schemas.microsoft.com/office/drawing/2014/main" xmlns="" val="3310153078"/>
                  </a:ext>
                </a:extLst>
              </a:tr>
            </a:tbl>
          </a:graphicData>
        </a:graphic>
      </p:graphicFrame>
      <p:sp>
        <p:nvSpPr>
          <p:cNvPr id="9" name="Rectangle 8">
            <a:extLst>
              <a:ext uri="{FF2B5EF4-FFF2-40B4-BE49-F238E27FC236}">
                <a16:creationId xmlns:a16="http://schemas.microsoft.com/office/drawing/2014/main" xmlns="" id="{BF886E24-CB71-D540-A74B-76F76C749B6F}"/>
              </a:ext>
            </a:extLst>
          </p:cNvPr>
          <p:cNvSpPr/>
          <p:nvPr/>
        </p:nvSpPr>
        <p:spPr>
          <a:xfrm>
            <a:off x="0" y="890585"/>
            <a:ext cx="9061120" cy="577850"/>
          </a:xfrm>
          <a:prstGeom prst="rect">
            <a:avLst/>
          </a:prstGeom>
        </p:spPr>
        <p:txBody>
          <a:bodyPr wrap="square">
            <a:spAutoFit/>
          </a:bodyPr>
          <a:lstStyle/>
          <a:p>
            <a:pPr marL="131763" marR="0" lvl="0" indent="-131763" algn="just">
              <a:lnSpc>
                <a:spcPct val="150000"/>
              </a:lnSpc>
              <a:spcBef>
                <a:spcPts val="0"/>
              </a:spcBef>
              <a:spcAft>
                <a:spcPts val="0"/>
              </a:spcAft>
              <a:buFont typeface="Arial" panose="020B0604020202020204" pitchFamily="34" charset="0"/>
              <a:buChar char="•"/>
              <a:tabLst>
                <a:tab pos="457200" algn="l"/>
              </a:tabLst>
            </a:pPr>
            <a:r>
              <a:rPr lang="en-US" sz="2400" b="1" dirty="0">
                <a:latin typeface="Arial" panose="020B0604020202020204" pitchFamily="34" charset="0"/>
                <a:ea typeface="Times New Roman" panose="02020603050405020304" pitchFamily="18" charset="0"/>
                <a:cs typeface="Arial" panose="020B0604020202020204" pitchFamily="34" charset="0"/>
              </a:rPr>
              <a:t>  </a:t>
            </a:r>
          </a:p>
        </p:txBody>
      </p:sp>
    </p:spTree>
    <p:extLst>
      <p:ext uri="{BB962C8B-B14F-4D97-AF65-F5344CB8AC3E}">
        <p14:creationId xmlns:p14="http://schemas.microsoft.com/office/powerpoint/2010/main" xmlns="" val="95364222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70114" y="5870763"/>
            <a:ext cx="4572000" cy="276999"/>
          </a:xfrm>
          <a:prstGeom prst="rect">
            <a:avLst/>
          </a:prstGeom>
        </p:spPr>
        <p:txBody>
          <a:bodyPr>
            <a:spAutoFit/>
          </a:bodyPr>
          <a:lstStyle/>
          <a:p>
            <a:r>
              <a:rPr lang="en-US" sz="1200" dirty="0">
                <a:solidFill>
                  <a:prstClr val="black">
                    <a:tint val="75000"/>
                  </a:prstClr>
                </a:solidFill>
              </a:rPr>
              <a:t>Leading Free State Province towards Service Excellence</a:t>
            </a:r>
          </a:p>
        </p:txBody>
      </p:sp>
      <p:sp>
        <p:nvSpPr>
          <p:cNvPr id="3" name="Rectangle 1"/>
          <p:cNvSpPr>
            <a:spLocks noChangeArrowheads="1"/>
          </p:cNvSpPr>
          <p:nvPr/>
        </p:nvSpPr>
        <p:spPr bwMode="auto">
          <a:xfrm>
            <a:off x="1863725" y="3284538"/>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5" name="Title 4"/>
          <p:cNvSpPr>
            <a:spLocks noGrp="1"/>
          </p:cNvSpPr>
          <p:nvPr>
            <p:ph type="ctrTitle"/>
          </p:nvPr>
        </p:nvSpPr>
        <p:spPr>
          <a:xfrm>
            <a:off x="0" y="0"/>
            <a:ext cx="9102560" cy="890585"/>
          </a:xfrm>
          <a:solidFill>
            <a:srgbClr val="CC9B00"/>
          </a:solidFill>
        </p:spPr>
        <p:txBody>
          <a:bodyPr>
            <a:normAutofit fontScale="90000"/>
          </a:bodyPr>
          <a:lstStyle/>
          <a:p>
            <a:r>
              <a:rPr lang="en-GB" sz="3600" b="1" dirty="0">
                <a:solidFill>
                  <a:schemeClr val="bg1"/>
                </a:solidFill>
                <a:latin typeface="Arial" panose="020B0604020202020204" pitchFamily="34" charset="0"/>
                <a:cs typeface="Arial" panose="020B0604020202020204" pitchFamily="34" charset="0"/>
              </a:rPr>
              <a:t/>
            </a:r>
            <a:br>
              <a:rPr lang="en-GB" sz="3600" b="1" dirty="0">
                <a:solidFill>
                  <a:schemeClr val="bg1"/>
                </a:solidFill>
                <a:latin typeface="Arial" panose="020B0604020202020204" pitchFamily="34" charset="0"/>
                <a:cs typeface="Arial" panose="020B0604020202020204" pitchFamily="34" charset="0"/>
              </a:rPr>
            </a:br>
            <a:r>
              <a:rPr lang="en-GB" sz="3100" b="1" dirty="0">
                <a:solidFill>
                  <a:schemeClr val="bg1"/>
                </a:solidFill>
                <a:latin typeface="Arial" panose="020B0604020202020204" pitchFamily="34" charset="0"/>
                <a:cs typeface="Arial" panose="020B0604020202020204" pitchFamily="34" charset="0"/>
              </a:rPr>
              <a:t>Communication Strategy For Covid-19 Awareness</a:t>
            </a:r>
            <a:r>
              <a:rPr lang="en-ZA" sz="3100" b="1" dirty="0">
                <a:solidFill>
                  <a:schemeClr val="bg1"/>
                </a:solidFill>
                <a:latin typeface="Arial" panose="020B0604020202020204" pitchFamily="34" charset="0"/>
                <a:cs typeface="Arial" panose="020B0604020202020204" pitchFamily="34" charset="0"/>
              </a:rPr>
              <a:t/>
            </a:r>
            <a:br>
              <a:rPr lang="en-ZA" sz="3100" b="1" dirty="0">
                <a:solidFill>
                  <a:schemeClr val="bg1"/>
                </a:solidFill>
                <a:latin typeface="Arial" panose="020B0604020202020204" pitchFamily="34" charset="0"/>
                <a:cs typeface="Arial" panose="020B0604020202020204" pitchFamily="34" charset="0"/>
              </a:rPr>
            </a:br>
            <a:endParaRPr lang="en-ZA" sz="3100" b="1" dirty="0">
              <a:solidFill>
                <a:schemeClr val="bg1"/>
              </a:solidFill>
              <a:latin typeface="Arial" panose="020B0604020202020204" pitchFamily="34" charset="0"/>
              <a:cs typeface="Arial" panose="020B0604020202020204" pitchFamily="34" charset="0"/>
            </a:endParaRPr>
          </a:p>
        </p:txBody>
      </p:sp>
      <p:graphicFrame>
        <p:nvGraphicFramePr>
          <p:cNvPr id="8" name="Table 7"/>
          <p:cNvGraphicFramePr>
            <a:graphicFrameLocks noGrp="1"/>
          </p:cNvGraphicFramePr>
          <p:nvPr/>
        </p:nvGraphicFramePr>
        <p:xfrm>
          <a:off x="41440" y="1039091"/>
          <a:ext cx="9061120" cy="4461163"/>
        </p:xfrm>
        <a:graphic>
          <a:graphicData uri="http://schemas.openxmlformats.org/drawingml/2006/table">
            <a:tbl>
              <a:tblPr>
                <a:tableStyleId>{5C22544A-7EE6-4342-B048-85BDC9FD1C3A}</a:tableStyleId>
              </a:tblPr>
              <a:tblGrid>
                <a:gridCol w="9061120">
                  <a:extLst>
                    <a:ext uri="{9D8B030D-6E8A-4147-A177-3AD203B41FA5}">
                      <a16:colId xmlns:a16="http://schemas.microsoft.com/office/drawing/2014/main" xmlns="" val="1790829627"/>
                    </a:ext>
                  </a:extLst>
                </a:gridCol>
              </a:tblGrid>
              <a:tr h="4461163">
                <a:tc>
                  <a:txBody>
                    <a:bodyPr/>
                    <a:lstStyle/>
                    <a:p>
                      <a:pPr marL="285750" marR="0" lvl="0" indent="-269875" algn="just" defTabSz="457200" rtl="0" eaLnBrk="1" fontAlgn="auto" latinLnBrk="0" hangingPunct="1">
                        <a:lnSpc>
                          <a:spcPct val="100000"/>
                        </a:lnSpc>
                        <a:spcBef>
                          <a:spcPts val="0"/>
                        </a:spcBef>
                        <a:spcAft>
                          <a:spcPts val="0"/>
                        </a:spcAft>
                        <a:buClrTx/>
                        <a:buSzTx/>
                        <a:buFontTx/>
                        <a:buNone/>
                        <a:tabLst/>
                        <a:defRPr/>
                      </a:pPr>
                      <a:endParaRPr lang="en-ZA" sz="2400" dirty="0">
                        <a:effectLst/>
                        <a:latin typeface="Arial" panose="020B0604020202020204" pitchFamily="34" charset="0"/>
                        <a:cs typeface="Arial" panose="020B0604020202020204" pitchFamily="34" charset="0"/>
                      </a:endParaRPr>
                    </a:p>
                  </a:txBody>
                  <a:tcPr marL="114300" marR="114300" marT="0" marB="0">
                    <a:noFill/>
                  </a:tcPr>
                </a:tc>
                <a:extLst>
                  <a:ext uri="{0D108BD9-81ED-4DB2-BD59-A6C34878D82A}">
                    <a16:rowId xmlns:a16="http://schemas.microsoft.com/office/drawing/2014/main" xmlns="" val="3310153078"/>
                  </a:ext>
                </a:extLst>
              </a:tr>
            </a:tbl>
          </a:graphicData>
        </a:graphic>
      </p:graphicFrame>
      <p:sp>
        <p:nvSpPr>
          <p:cNvPr id="9" name="Rectangle 8">
            <a:extLst>
              <a:ext uri="{FF2B5EF4-FFF2-40B4-BE49-F238E27FC236}">
                <a16:creationId xmlns:a16="http://schemas.microsoft.com/office/drawing/2014/main" xmlns="" id="{BF886E24-CB71-D540-A74B-76F76C749B6F}"/>
              </a:ext>
            </a:extLst>
          </p:cNvPr>
          <p:cNvSpPr/>
          <p:nvPr/>
        </p:nvSpPr>
        <p:spPr>
          <a:xfrm>
            <a:off x="0" y="890585"/>
            <a:ext cx="9061120" cy="4455835"/>
          </a:xfrm>
          <a:prstGeom prst="rect">
            <a:avLst/>
          </a:prstGeom>
        </p:spPr>
        <p:txBody>
          <a:bodyPr wrap="square">
            <a:spAutoFit/>
          </a:bodyPr>
          <a:lstStyle/>
          <a:p>
            <a:pPr marL="342900" marR="0" lvl="0" indent="-342900" algn="just">
              <a:lnSpc>
                <a:spcPct val="150000"/>
              </a:lnSpc>
              <a:spcBef>
                <a:spcPts val="0"/>
              </a:spcBef>
              <a:spcAft>
                <a:spcPts val="0"/>
              </a:spcAft>
              <a:buFont typeface="Arial" panose="020B0604020202020204" pitchFamily="34" charset="0"/>
              <a:buChar char="•"/>
              <a:tabLst>
                <a:tab pos="457200" algn="l"/>
              </a:tabLst>
            </a:pPr>
            <a:r>
              <a:rPr lang="en-GB" sz="2400" b="1" dirty="0">
                <a:latin typeface="Arial" panose="020B0604020202020204" pitchFamily="34" charset="0"/>
                <a:ea typeface="Times New Roman" panose="02020603050405020304" pitchFamily="18" charset="0"/>
                <a:cs typeface="Arial" panose="020B0604020202020204" pitchFamily="34" charset="0"/>
              </a:rPr>
              <a:t>Consistency of messaging </a:t>
            </a:r>
            <a:endParaRPr lang="en-US" sz="2400" b="1" dirty="0">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lnSpc>
                <a:spcPct val="150000"/>
              </a:lnSpc>
              <a:spcBef>
                <a:spcPts val="0"/>
              </a:spcBef>
              <a:spcAft>
                <a:spcPts val="0"/>
              </a:spcAft>
              <a:buFont typeface="Arial" panose="020B0604020202020204" pitchFamily="34" charset="0"/>
              <a:buChar char="•"/>
              <a:tabLst>
                <a:tab pos="457200" algn="l"/>
              </a:tabLst>
            </a:pPr>
            <a:r>
              <a:rPr lang="en-GB" sz="2400" b="1" dirty="0">
                <a:latin typeface="Arial" panose="020B0604020202020204" pitchFamily="34" charset="0"/>
                <a:ea typeface="Times New Roman" panose="02020603050405020304" pitchFamily="18" charset="0"/>
                <a:cs typeface="Arial" panose="020B0604020202020204" pitchFamily="34" charset="0"/>
              </a:rPr>
              <a:t>Repetition of the message – one message, many voices </a:t>
            </a:r>
            <a:endParaRPr lang="en-US" sz="2400" b="1" dirty="0">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lnSpc>
                <a:spcPct val="150000"/>
              </a:lnSpc>
              <a:spcBef>
                <a:spcPts val="0"/>
              </a:spcBef>
              <a:spcAft>
                <a:spcPts val="0"/>
              </a:spcAft>
              <a:buFont typeface="Arial" panose="020B0604020202020204" pitchFamily="34" charset="0"/>
              <a:buChar char="•"/>
              <a:tabLst>
                <a:tab pos="457200" algn="l"/>
              </a:tabLst>
            </a:pPr>
            <a:r>
              <a:rPr lang="en-GB" sz="2400" b="1" dirty="0">
                <a:latin typeface="Arial" panose="020B0604020202020204" pitchFamily="34" charset="0"/>
                <a:ea typeface="Times New Roman" panose="02020603050405020304" pitchFamily="18" charset="0"/>
                <a:cs typeface="Arial" panose="020B0604020202020204" pitchFamily="34" charset="0"/>
              </a:rPr>
              <a:t>PCCC continues to engage communities daily on both national and community media platforms</a:t>
            </a:r>
            <a:endParaRPr lang="en-US" sz="2400" b="1" dirty="0">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lnSpc>
                <a:spcPct val="150000"/>
              </a:lnSpc>
              <a:spcBef>
                <a:spcPts val="0"/>
              </a:spcBef>
              <a:spcAft>
                <a:spcPts val="0"/>
              </a:spcAft>
              <a:buFont typeface="Arial" panose="020B0604020202020204" pitchFamily="34" charset="0"/>
              <a:buChar char="•"/>
              <a:tabLst>
                <a:tab pos="457200" algn="l"/>
              </a:tabLst>
            </a:pPr>
            <a:r>
              <a:rPr lang="en-GB" sz="2400" b="1" dirty="0">
                <a:latin typeface="Arial" panose="020B0604020202020204" pitchFamily="34" charset="0"/>
                <a:ea typeface="Times New Roman" panose="02020603050405020304" pitchFamily="18" charset="0"/>
                <a:cs typeface="Arial" panose="020B0604020202020204" pitchFamily="34" charset="0"/>
              </a:rPr>
              <a:t>A team of communicators is monitoring misleading messages and promptly issues factual message</a:t>
            </a:r>
            <a:endParaRPr lang="en-US" sz="2400" b="1" dirty="0">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lnSpc>
                <a:spcPct val="150000"/>
              </a:lnSpc>
              <a:spcBef>
                <a:spcPts val="0"/>
              </a:spcBef>
              <a:spcAft>
                <a:spcPts val="0"/>
              </a:spcAft>
              <a:buFont typeface="Arial" panose="020B0604020202020204" pitchFamily="34" charset="0"/>
              <a:buChar char="•"/>
              <a:tabLst>
                <a:tab pos="457200" algn="l"/>
              </a:tabLst>
            </a:pPr>
            <a:r>
              <a:rPr lang="en-ZA" sz="2400" b="1" dirty="0">
                <a:latin typeface="Arial" panose="020B0604020202020204" pitchFamily="34" charset="0"/>
                <a:ea typeface="Times New Roman" panose="02020603050405020304" pitchFamily="18" charset="0"/>
                <a:cs typeface="Arial" panose="020B0604020202020204" pitchFamily="34" charset="0"/>
              </a:rPr>
              <a:t>Society is also being encouraged to change behaviour in the fight against Covid-19</a:t>
            </a:r>
            <a:endParaRPr lang="en-US" sz="2400" b="1"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xmlns="" val="423692306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65198"/>
          </a:xfrm>
          <a:solidFill>
            <a:srgbClr val="CC9B00"/>
          </a:solidFill>
        </p:spPr>
        <p:txBody>
          <a:bodyPr>
            <a:normAutofit fontScale="90000"/>
          </a:bodyPr>
          <a:lstStyle/>
          <a:p>
            <a:r>
              <a:rPr lang="en-ZA" b="1" dirty="0">
                <a:solidFill>
                  <a:schemeClr val="bg1"/>
                </a:solidFill>
              </a:rPr>
              <a:t>Challenges and Resolutions of the PCCC</a:t>
            </a:r>
            <a:endParaRPr lang="en-US" b="1" dirty="0">
              <a:solidFill>
                <a:schemeClr val="bg1"/>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805453598"/>
              </p:ext>
            </p:extLst>
          </p:nvPr>
        </p:nvGraphicFramePr>
        <p:xfrm>
          <a:off x="13607" y="965198"/>
          <a:ext cx="9144000" cy="5892801"/>
        </p:xfrm>
        <a:graphic>
          <a:graphicData uri="http://schemas.openxmlformats.org/drawingml/2006/table">
            <a:tbl>
              <a:tblPr firstRow="1" firstCol="1" bandRow="1">
                <a:tableStyleId>{5C22544A-7EE6-4342-B048-85BDC9FD1C3A}</a:tableStyleId>
              </a:tblPr>
              <a:tblGrid>
                <a:gridCol w="4572000">
                  <a:extLst>
                    <a:ext uri="{9D8B030D-6E8A-4147-A177-3AD203B41FA5}">
                      <a16:colId xmlns:a16="http://schemas.microsoft.com/office/drawing/2014/main" xmlns="" val="2595240076"/>
                    </a:ext>
                  </a:extLst>
                </a:gridCol>
                <a:gridCol w="4572000">
                  <a:extLst>
                    <a:ext uri="{9D8B030D-6E8A-4147-A177-3AD203B41FA5}">
                      <a16:colId xmlns:a16="http://schemas.microsoft.com/office/drawing/2014/main" xmlns="" val="1233011689"/>
                    </a:ext>
                  </a:extLst>
                </a:gridCol>
              </a:tblGrid>
              <a:tr h="650706">
                <a:tc>
                  <a:txBody>
                    <a:bodyPr/>
                    <a:lstStyle/>
                    <a:p>
                      <a:pPr>
                        <a:lnSpc>
                          <a:spcPct val="107000"/>
                        </a:lnSpc>
                        <a:spcAft>
                          <a:spcPts val="0"/>
                        </a:spcAft>
                      </a:pPr>
                      <a:r>
                        <a:rPr lang="en-ZA" sz="2400" dirty="0">
                          <a:effectLst/>
                          <a:latin typeface="Calibri" panose="020F0502020204030204" pitchFamily="34" charset="0"/>
                          <a:ea typeface="Calibri" panose="020F0502020204030204" pitchFamily="34" charset="0"/>
                          <a:cs typeface="Times New Roman" panose="02020603050405020304" pitchFamily="18" charset="0"/>
                        </a:rPr>
                        <a:t>CHALLENGES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2000" dirty="0">
                          <a:effectLst/>
                          <a:latin typeface="+mn-lt"/>
                          <a:ea typeface="+mn-ea"/>
                          <a:cs typeface="+mn-cs"/>
                        </a:rPr>
                        <a:t>RESOLUTIONS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493677031"/>
                  </a:ext>
                </a:extLst>
              </a:tr>
              <a:tr h="1986248">
                <a:tc>
                  <a:txBody>
                    <a:bodyPr/>
                    <a:lstStyle/>
                    <a:p>
                      <a:pPr marL="0" marR="0" lvl="0" indent="0" algn="just" defTabSz="457200" rtl="0" eaLnBrk="1" fontAlgn="auto" latinLnBrk="0" hangingPunct="1">
                        <a:lnSpc>
                          <a:spcPct val="115000"/>
                        </a:lnSpc>
                        <a:spcBef>
                          <a:spcPts val="0"/>
                        </a:spcBef>
                        <a:spcAft>
                          <a:spcPts val="0"/>
                        </a:spcAft>
                        <a:buClrTx/>
                        <a:buSzTx/>
                        <a:buFont typeface="Arial" panose="020B0604020202020204" pitchFamily="34" charset="0"/>
                        <a:buNone/>
                        <a:tabLst>
                          <a:tab pos="457200" algn="l"/>
                        </a:tabLst>
                        <a:defRPr/>
                      </a:pPr>
                      <a:r>
                        <a:rPr kumimoji="0" lang="en-ZA" sz="2000" b="1" i="0" u="none" strike="noStrike" kern="1200" cap="none" spc="0" normalizeH="0" baseline="0" noProof="0" dirty="0">
                          <a:ln>
                            <a:noFill/>
                          </a:ln>
                          <a:solidFill>
                            <a:schemeClr val="bg1"/>
                          </a:solidFill>
                          <a:effectLst/>
                          <a:uLnTx/>
                          <a:uFillTx/>
                          <a:latin typeface="+mn-lt"/>
                          <a:ea typeface="Times New Roman" panose="02020603050405020304" pitchFamily="18" charset="0"/>
                          <a:cs typeface="Times New Roman" panose="02020603050405020304" pitchFamily="18" charset="0"/>
                        </a:rPr>
                        <a:t>Build a resilient provincial government with strong health system in preparation for NHI</a:t>
                      </a:r>
                    </a:p>
                    <a:p>
                      <a:pPr>
                        <a:lnSpc>
                          <a:spcPct val="107000"/>
                        </a:lnSpc>
                        <a:spcAft>
                          <a:spcPts val="0"/>
                        </a:spcAft>
                      </a:pPr>
                      <a:endParaRPr lang="en-US" sz="20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000" dirty="0">
                          <a:solidFill>
                            <a:schemeClr val="tx1"/>
                          </a:solidFill>
                          <a:effectLst/>
                          <a:latin typeface="+mn-lt"/>
                        </a:rPr>
                        <a:t> </a:t>
                      </a:r>
                      <a:r>
                        <a:rPr lang="en-US" sz="2000" b="1" dirty="0">
                          <a:solidFill>
                            <a:schemeClr val="tx1"/>
                          </a:solidFill>
                          <a:effectLst/>
                          <a:latin typeface="+mn-lt"/>
                        </a:rPr>
                        <a:t>Earmark</a:t>
                      </a:r>
                      <a:r>
                        <a:rPr lang="en-US" sz="2000" b="1" baseline="0" dirty="0">
                          <a:solidFill>
                            <a:schemeClr val="tx1"/>
                          </a:solidFill>
                          <a:effectLst/>
                          <a:latin typeface="+mn-lt"/>
                        </a:rPr>
                        <a:t> all forms Infrastructure and Human Resources invested for  COVID -19 surge for the implementation of Universal Health Access i.e. NHI</a:t>
                      </a:r>
                      <a:endParaRPr lang="en-US" sz="2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740138216"/>
                  </a:ext>
                </a:extLst>
              </a:tr>
              <a:tr h="1478726">
                <a:tc>
                  <a:txBody>
                    <a:bodyPr/>
                    <a:lstStyle/>
                    <a:p>
                      <a:pPr>
                        <a:lnSpc>
                          <a:spcPct val="107000"/>
                        </a:lnSpc>
                        <a:spcAft>
                          <a:spcPts val="0"/>
                        </a:spcAft>
                      </a:pPr>
                      <a:r>
                        <a:rPr lang="en-US" sz="2000" dirty="0">
                          <a:solidFill>
                            <a:schemeClr val="bg1"/>
                          </a:solidFill>
                          <a:effectLst/>
                          <a:latin typeface="+mn-lt"/>
                        </a:rPr>
                        <a:t> </a:t>
                      </a:r>
                      <a:r>
                        <a:rPr kumimoji="0" lang="en-ZA" sz="2000" b="1" i="0" u="none" strike="noStrike" kern="1200" cap="none" spc="0" normalizeH="0" baseline="0" noProof="0" dirty="0">
                          <a:ln>
                            <a:noFill/>
                          </a:ln>
                          <a:solidFill>
                            <a:schemeClr val="bg1"/>
                          </a:solidFill>
                          <a:effectLst/>
                          <a:uLnTx/>
                          <a:uFillTx/>
                          <a:latin typeface="+mn-lt"/>
                          <a:ea typeface="Times New Roman" panose="02020603050405020304" pitchFamily="18" charset="0"/>
                          <a:cs typeface="Arial" panose="020B0604020202020204" pitchFamily="34" charset="0"/>
                        </a:rPr>
                        <a:t>Municipalities to maintain consistent water supply in various towns including informal settlements</a:t>
                      </a:r>
                      <a:endParaRPr lang="en-US" sz="20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indent="0" algn="just">
                        <a:lnSpc>
                          <a:spcPct val="107000"/>
                        </a:lnSpc>
                        <a:spcAft>
                          <a:spcPts val="0"/>
                        </a:spcAft>
                        <a:tabLst/>
                      </a:pPr>
                      <a:r>
                        <a:rPr lang="en-US" sz="2000" b="1" dirty="0">
                          <a:solidFill>
                            <a:schemeClr val="tx1"/>
                          </a:solidFill>
                          <a:effectLst/>
                          <a:latin typeface="+mn-lt"/>
                        </a:rPr>
                        <a:t>Ensure implementation of District Municipal Model including inculcating </a:t>
                      </a:r>
                      <a:r>
                        <a:rPr lang="en-US" sz="2000" b="1" baseline="0" dirty="0">
                          <a:solidFill>
                            <a:schemeClr val="tx1"/>
                          </a:solidFill>
                          <a:effectLst/>
                          <a:latin typeface="+mn-lt"/>
                        </a:rPr>
                        <a:t>effective and efficient management of funds and provision of quality service.</a:t>
                      </a:r>
                      <a:endParaRPr lang="en-US" sz="2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695704386"/>
                  </a:ext>
                </a:extLst>
              </a:tr>
              <a:tr h="1777121">
                <a:tc>
                  <a:txBody>
                    <a:bodyPr/>
                    <a:lstStyle/>
                    <a:p>
                      <a:pPr marL="0" marR="0" lvl="0" indent="0" algn="just" defTabSz="457200" rtl="0" eaLnBrk="1" fontAlgn="auto" latinLnBrk="0" hangingPunct="1">
                        <a:lnSpc>
                          <a:spcPct val="115000"/>
                        </a:lnSpc>
                        <a:spcBef>
                          <a:spcPts val="0"/>
                        </a:spcBef>
                        <a:spcAft>
                          <a:spcPts val="0"/>
                        </a:spcAft>
                        <a:buClrTx/>
                        <a:buSzTx/>
                        <a:buFont typeface="Wingdings" pitchFamily="2" charset="2"/>
                        <a:buNone/>
                        <a:tabLst>
                          <a:tab pos="457200" algn="l"/>
                        </a:tabLst>
                        <a:defRPr/>
                      </a:pPr>
                      <a:r>
                        <a:rPr kumimoji="0" lang="en-ZA" sz="2000" b="1" i="0" u="none" strike="noStrike" kern="1200" cap="none" spc="0" normalizeH="0" baseline="0" noProof="0" dirty="0">
                          <a:ln>
                            <a:noFill/>
                          </a:ln>
                          <a:solidFill>
                            <a:schemeClr val="bg1"/>
                          </a:solidFill>
                          <a:effectLst/>
                          <a:uLnTx/>
                          <a:uFillTx/>
                          <a:latin typeface="+mn-lt"/>
                          <a:ea typeface="Times New Roman" panose="02020603050405020304" pitchFamily="18" charset="0"/>
                          <a:cs typeface="Arial" panose="020B0604020202020204" pitchFamily="34" charset="0"/>
                        </a:rPr>
                        <a:t>Public Health measures to be instituted within the communities</a:t>
                      </a:r>
                      <a:r>
                        <a:rPr kumimoji="0" lang="en-ZA" sz="2000" b="0" i="0" u="none" strike="noStrike" kern="1200" cap="none" spc="0" normalizeH="0" baseline="0" noProof="0" dirty="0">
                          <a:ln>
                            <a:noFill/>
                          </a:ln>
                          <a:solidFill>
                            <a:schemeClr val="bg1"/>
                          </a:solidFill>
                          <a:effectLst/>
                          <a:uLnTx/>
                          <a:uFillTx/>
                          <a:latin typeface="+mn-lt"/>
                          <a:ea typeface="Times New Roman" panose="02020603050405020304" pitchFamily="18" charset="0"/>
                          <a:cs typeface="Arial" panose="020B0604020202020204" pitchFamily="34" charset="0"/>
                        </a:rPr>
                        <a:t>.</a:t>
                      </a:r>
                      <a:endParaRPr kumimoji="0" lang="en-US" sz="2000" b="0" i="0" u="none" strike="noStrike" kern="1200" cap="none" spc="0" normalizeH="0" baseline="0" noProof="0" dirty="0">
                        <a:ln>
                          <a:noFill/>
                        </a:ln>
                        <a:solidFill>
                          <a:schemeClr val="bg1"/>
                        </a:solidFill>
                        <a:effectLst/>
                        <a:uLnTx/>
                        <a:uFillTx/>
                        <a:latin typeface="+mn-lt"/>
                        <a:ea typeface="Times New Roman" panose="02020603050405020304" pitchFamily="18" charset="0"/>
                        <a:cs typeface="Arial" panose="020B0604020202020204" pitchFamily="34" charset="0"/>
                      </a:endParaRPr>
                    </a:p>
                    <a:p>
                      <a:pPr>
                        <a:lnSpc>
                          <a:spcPct val="107000"/>
                        </a:lnSpc>
                        <a:spcAft>
                          <a:spcPts val="0"/>
                        </a:spcAft>
                      </a:pPr>
                      <a:endParaRPr lang="en-US" sz="20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2000" b="1" dirty="0">
                          <a:solidFill>
                            <a:schemeClr val="tx1"/>
                          </a:solidFill>
                          <a:effectLst/>
                          <a:latin typeface="+mn-lt"/>
                        </a:rPr>
                        <a:t>Ensure that factors that</a:t>
                      </a:r>
                      <a:r>
                        <a:rPr lang="en-US" sz="2000" b="1" baseline="0" dirty="0">
                          <a:solidFill>
                            <a:schemeClr val="tx1"/>
                          </a:solidFill>
                          <a:effectLst/>
                          <a:latin typeface="+mn-lt"/>
                        </a:rPr>
                        <a:t> influence diseases in the community e.g.  provision of clean water, removal of  sewage and refuse, overcrowding and aninmal and insect vector of diseases  are eliminated</a:t>
                      </a:r>
                      <a:endParaRPr lang="en-US" sz="2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160569823"/>
                  </a:ext>
                </a:extLst>
              </a:tr>
            </a:tbl>
          </a:graphicData>
        </a:graphic>
      </p:graphicFrame>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43D58F-2DAB-1446-A47E-C34A82BC1FA1}"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27892212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19151"/>
          </a:xfrm>
          <a:solidFill>
            <a:srgbClr val="CC9B00"/>
          </a:solidFill>
        </p:spPr>
        <p:txBody>
          <a:bodyPr>
            <a:normAutofit fontScale="90000"/>
          </a:bodyPr>
          <a:lstStyle/>
          <a:p>
            <a:r>
              <a:rPr lang="en-ZA" b="1" dirty="0">
                <a:solidFill>
                  <a:schemeClr val="bg1"/>
                </a:solidFill>
              </a:rPr>
              <a:t>Challenges</a:t>
            </a:r>
            <a:r>
              <a:rPr lang="en-ZA" b="1" dirty="0"/>
              <a:t> </a:t>
            </a:r>
            <a:r>
              <a:rPr lang="en-ZA" b="1" dirty="0">
                <a:solidFill>
                  <a:schemeClr val="bg1"/>
                </a:solidFill>
              </a:rPr>
              <a:t>and Resolutions of the PCCC</a:t>
            </a:r>
            <a:endParaRPr lang="en-US" b="1" dirty="0">
              <a:solidFill>
                <a:schemeClr val="bg1"/>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740959558"/>
              </p:ext>
            </p:extLst>
          </p:nvPr>
        </p:nvGraphicFramePr>
        <p:xfrm>
          <a:off x="0" y="819151"/>
          <a:ext cx="9163050" cy="5892155"/>
        </p:xfrm>
        <a:graphic>
          <a:graphicData uri="http://schemas.openxmlformats.org/drawingml/2006/table">
            <a:tbl>
              <a:tblPr firstRow="1" firstCol="1" bandRow="1">
                <a:tableStyleId>{5C22544A-7EE6-4342-B048-85BDC9FD1C3A}</a:tableStyleId>
              </a:tblPr>
              <a:tblGrid>
                <a:gridCol w="4581525">
                  <a:extLst>
                    <a:ext uri="{9D8B030D-6E8A-4147-A177-3AD203B41FA5}">
                      <a16:colId xmlns:a16="http://schemas.microsoft.com/office/drawing/2014/main" xmlns="" val="2595240076"/>
                    </a:ext>
                  </a:extLst>
                </a:gridCol>
                <a:gridCol w="4581525">
                  <a:extLst>
                    <a:ext uri="{9D8B030D-6E8A-4147-A177-3AD203B41FA5}">
                      <a16:colId xmlns:a16="http://schemas.microsoft.com/office/drawing/2014/main" xmlns="" val="1233011689"/>
                    </a:ext>
                  </a:extLst>
                </a:gridCol>
              </a:tblGrid>
              <a:tr h="690326">
                <a:tc>
                  <a:txBody>
                    <a:bodyPr/>
                    <a:lstStyle/>
                    <a:p>
                      <a:pPr>
                        <a:lnSpc>
                          <a:spcPct val="107000"/>
                        </a:lnSpc>
                        <a:spcAft>
                          <a:spcPts val="0"/>
                        </a:spcAft>
                      </a:pPr>
                      <a:r>
                        <a:rPr lang="en-ZA" sz="2400" dirty="0">
                          <a:effectLst/>
                          <a:latin typeface="Calibri" panose="020F0502020204030204" pitchFamily="34" charset="0"/>
                          <a:ea typeface="Calibri" panose="020F0502020204030204" pitchFamily="34" charset="0"/>
                          <a:cs typeface="Times New Roman" panose="02020603050405020304" pitchFamily="18" charset="0"/>
                        </a:rPr>
                        <a:t>CHALLENGES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2000" dirty="0">
                          <a:effectLst/>
                          <a:latin typeface="+mn-lt"/>
                          <a:ea typeface="+mn-ea"/>
                          <a:cs typeface="+mn-cs"/>
                        </a:rPr>
                        <a:t>RECOMMENDATIONS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493677031"/>
                  </a:ext>
                </a:extLst>
              </a:tr>
              <a:tr h="1436268">
                <a:tc>
                  <a:txBody>
                    <a:bodyPr/>
                    <a:lstStyle/>
                    <a:p>
                      <a:pPr marL="0" marR="0" lvl="0" indent="0" algn="just" defTabSz="457200" rtl="0" eaLnBrk="1" fontAlgn="auto" latinLnBrk="0" hangingPunct="1">
                        <a:lnSpc>
                          <a:spcPct val="115000"/>
                        </a:lnSpc>
                        <a:spcBef>
                          <a:spcPts val="0"/>
                        </a:spcBef>
                        <a:spcAft>
                          <a:spcPts val="0"/>
                        </a:spcAft>
                        <a:buClrTx/>
                        <a:buSzTx/>
                        <a:buFont typeface="+mj-lt"/>
                        <a:buNone/>
                        <a:tabLst>
                          <a:tab pos="0" algn="l"/>
                        </a:tabLst>
                        <a:defRPr/>
                      </a:pPr>
                      <a:r>
                        <a:rPr kumimoji="0" lang="en-ZA" sz="2000" b="1" i="0" u="none" strike="noStrike" kern="1200" cap="none" spc="0" normalizeH="0" baseline="0" noProof="0" dirty="0">
                          <a:ln>
                            <a:noFill/>
                          </a:ln>
                          <a:solidFill>
                            <a:schemeClr val="bg1"/>
                          </a:solidFill>
                          <a:effectLst/>
                          <a:uLnTx/>
                          <a:uFillTx/>
                          <a:latin typeface="+mn-lt"/>
                          <a:ea typeface="Times New Roman" panose="02020603050405020304" pitchFamily="18" charset="0"/>
                          <a:cs typeface="+mn-cs"/>
                        </a:rPr>
                        <a:t>Education faced additional costs for constant cleaning of toilets and assistance with screening, sanitising personnel and learners.</a:t>
                      </a:r>
                      <a:endParaRPr kumimoji="0" lang="en-US" sz="2000" b="1" i="0" u="none" strike="noStrike" kern="1200" cap="none" spc="0" normalizeH="0" baseline="0" noProof="0" dirty="0">
                        <a:ln>
                          <a:noFill/>
                        </a:ln>
                        <a:solidFill>
                          <a:schemeClr val="bg1"/>
                        </a:solidFill>
                        <a:effectLst/>
                        <a:uLnTx/>
                        <a:uFillTx/>
                        <a:latin typeface="+mn-lt"/>
                        <a:ea typeface="Times New Roman" panose="02020603050405020304" pitchFamily="18" charset="0"/>
                        <a:cs typeface="+mn-cs"/>
                      </a:endParaRPr>
                    </a:p>
                  </a:txBody>
                  <a:tcPr marL="68580" marR="68580" marT="0" marB="0"/>
                </a:tc>
                <a:tc>
                  <a:txBody>
                    <a:bodyPr/>
                    <a:lstStyle/>
                    <a:p>
                      <a:pPr algn="just">
                        <a:lnSpc>
                          <a:spcPct val="107000"/>
                        </a:lnSpc>
                        <a:spcAft>
                          <a:spcPts val="0"/>
                        </a:spcAft>
                      </a:pPr>
                      <a:r>
                        <a:rPr lang="en-US" sz="2000" b="1" dirty="0">
                          <a:solidFill>
                            <a:schemeClr val="tx1"/>
                          </a:solidFill>
                          <a:effectLst/>
                          <a:latin typeface="+mn-lt"/>
                        </a:rPr>
                        <a:t>Reach an Agreement with relevant Departments to utilize</a:t>
                      </a:r>
                      <a:r>
                        <a:rPr lang="en-US" sz="2000" b="1" baseline="0" dirty="0">
                          <a:solidFill>
                            <a:schemeClr val="tx1"/>
                          </a:solidFill>
                          <a:effectLst/>
                          <a:latin typeface="+mn-lt"/>
                        </a:rPr>
                        <a:t> various EPWP and CWP  from other programmes to offset budgetary pressure in Education</a:t>
                      </a:r>
                      <a:endParaRPr lang="en-US" sz="2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740138216"/>
                  </a:ext>
                </a:extLst>
              </a:tr>
              <a:tr h="1092855">
                <a:tc>
                  <a:txBody>
                    <a:bodyPr/>
                    <a:lstStyle/>
                    <a:p>
                      <a:pPr marL="0" marR="0" lvl="0" indent="0" algn="just" defTabSz="457200" rtl="0" eaLnBrk="1" fontAlgn="auto" latinLnBrk="0" hangingPunct="1">
                        <a:lnSpc>
                          <a:spcPct val="107000"/>
                        </a:lnSpc>
                        <a:spcBef>
                          <a:spcPts val="0"/>
                        </a:spcBef>
                        <a:spcAft>
                          <a:spcPts val="0"/>
                        </a:spcAft>
                        <a:buClrTx/>
                        <a:buSzTx/>
                        <a:buFontTx/>
                        <a:buNone/>
                        <a:tabLst/>
                        <a:defRPr/>
                      </a:pPr>
                      <a:r>
                        <a:rPr lang="en-US" sz="2000" b="1" i="0" kern="1200" dirty="0">
                          <a:solidFill>
                            <a:schemeClr val="bg1"/>
                          </a:solidFill>
                          <a:effectLst/>
                          <a:latin typeface="+mn-lt"/>
                          <a:ea typeface="+mn-ea"/>
                          <a:cs typeface="Arial" panose="020B0604020202020204" pitchFamily="34" charset="0"/>
                        </a:rPr>
                        <a:t>Better coordination of procurement processes between various departments and municipalities</a:t>
                      </a:r>
                    </a:p>
                  </a:txBody>
                  <a:tcPr marL="68580" marR="68580" marT="0" marB="0"/>
                </a:tc>
                <a:tc>
                  <a:txBody>
                    <a:bodyPr/>
                    <a:lstStyle/>
                    <a:p>
                      <a:pPr marL="0" marR="0" indent="0" algn="just" defTabSz="457200" rtl="0" eaLnBrk="1" fontAlgn="auto" latinLnBrk="0" hangingPunct="1">
                        <a:lnSpc>
                          <a:spcPct val="107000"/>
                        </a:lnSpc>
                        <a:spcBef>
                          <a:spcPts val="0"/>
                        </a:spcBef>
                        <a:spcAft>
                          <a:spcPts val="0"/>
                        </a:spcAft>
                        <a:buClrTx/>
                        <a:buSzTx/>
                        <a:buFontTx/>
                        <a:buNone/>
                        <a:tabLst/>
                        <a:defRPr/>
                      </a:pPr>
                      <a:r>
                        <a:rPr lang="en-ZA" sz="2000" b="1" dirty="0">
                          <a:solidFill>
                            <a:schemeClr val="tx1"/>
                          </a:solidFill>
                          <a:latin typeface="Calibri (body)"/>
                          <a:cs typeface="Arial" panose="020B0604020202020204" pitchFamily="34" charset="0"/>
                        </a:rPr>
                        <a:t>Foster a practical intergovernmental relations mechanism to plan, budget and implement jointly.</a:t>
                      </a:r>
                      <a:endParaRPr lang="en-ZA" sz="2000" b="1" i="1" dirty="0">
                        <a:solidFill>
                          <a:schemeClr val="tx1"/>
                        </a:solidFill>
                        <a:latin typeface="Calibri (body)"/>
                        <a:cs typeface="Arial" panose="020B0604020202020204" pitchFamily="34" charset="0"/>
                      </a:endParaRPr>
                    </a:p>
                  </a:txBody>
                  <a:tcPr marL="68580" marR="68580" marT="0" marB="0"/>
                </a:tc>
                <a:extLst>
                  <a:ext uri="{0D108BD9-81ED-4DB2-BD59-A6C34878D82A}">
                    <a16:rowId xmlns:a16="http://schemas.microsoft.com/office/drawing/2014/main" xmlns="" val="695704386"/>
                  </a:ext>
                </a:extLst>
              </a:tr>
              <a:tr h="1336353">
                <a:tc>
                  <a:txBody>
                    <a:bodyPr/>
                    <a:lstStyle/>
                    <a:p>
                      <a:pPr algn="just">
                        <a:lnSpc>
                          <a:spcPct val="107000"/>
                        </a:lnSpc>
                        <a:spcAft>
                          <a:spcPts val="0"/>
                        </a:spcAft>
                      </a:pPr>
                      <a:r>
                        <a:rPr kumimoji="0" lang="en-US" sz="2000" b="0" i="0" u="none" strike="noStrike" kern="1200" cap="none" spc="0" normalizeH="0" baseline="0" noProof="0" dirty="0">
                          <a:ln>
                            <a:noFill/>
                          </a:ln>
                          <a:solidFill>
                            <a:schemeClr val="bg1"/>
                          </a:solidFill>
                          <a:effectLst/>
                          <a:uLnTx/>
                          <a:uFillTx/>
                          <a:latin typeface="+mn-lt"/>
                          <a:ea typeface="Calibri" panose="020F0502020204030204" pitchFamily="34" charset="0"/>
                          <a:cs typeface="Arial" panose="020B0604020202020204" pitchFamily="34" charset="0"/>
                        </a:rPr>
                        <a:t>F</a:t>
                      </a:r>
                      <a:r>
                        <a:rPr lang="en-ZA" sz="2000" dirty="0">
                          <a:solidFill>
                            <a:schemeClr val="bg1"/>
                          </a:solidFill>
                          <a:effectLst/>
                          <a:latin typeface="+mn-lt"/>
                          <a:ea typeface="Calibri" panose="020F0502020204030204" pitchFamily="34" charset="0"/>
                          <a:cs typeface="Times New Roman" panose="02020603050405020304" pitchFamily="18" charset="0"/>
                        </a:rPr>
                        <a:t>requent closuse of work accommodation/offices whenever there is detection of </a:t>
                      </a:r>
                      <a:r>
                        <a:rPr lang="en-ZA" sz="2000" baseline="0" dirty="0">
                          <a:solidFill>
                            <a:schemeClr val="bg1"/>
                          </a:solidFill>
                          <a:effectLst/>
                          <a:latin typeface="+mn-lt"/>
                          <a:ea typeface="Calibri" panose="020F0502020204030204" pitchFamily="34" charset="0"/>
                          <a:cs typeface="Times New Roman" panose="02020603050405020304" pitchFamily="18" charset="0"/>
                        </a:rPr>
                        <a:t> confirmation of Covid-19 infection</a:t>
                      </a:r>
                      <a:endParaRPr lang="en-US" sz="20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2000" b="1" dirty="0">
                          <a:solidFill>
                            <a:schemeClr val="tx1"/>
                          </a:solidFill>
                          <a:effectLst/>
                          <a:latin typeface="+mj-lt"/>
                        </a:rPr>
                        <a:t>Drafted</a:t>
                      </a:r>
                      <a:r>
                        <a:rPr lang="en-US" sz="2000" b="1" baseline="0" dirty="0">
                          <a:solidFill>
                            <a:schemeClr val="tx1"/>
                          </a:solidFill>
                          <a:effectLst/>
                          <a:latin typeface="+mj-lt"/>
                        </a:rPr>
                        <a:t> Document on disinfection OF Buildings produced and SOP to be discussed with Organised Labour.</a:t>
                      </a:r>
                      <a:endParaRPr lang="en-US" sz="20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160569823"/>
                  </a:ext>
                </a:extLst>
              </a:tr>
              <a:tr h="1336353">
                <a:tc>
                  <a:txBody>
                    <a:bodyPr/>
                    <a:lstStyle/>
                    <a:p>
                      <a:pPr algn="just">
                        <a:lnSpc>
                          <a:spcPct val="107000"/>
                        </a:lnSpc>
                        <a:spcAft>
                          <a:spcPts val="0"/>
                        </a:spcAft>
                      </a:pPr>
                      <a:r>
                        <a:rPr lang="en-ZA" sz="2000" dirty="0">
                          <a:solidFill>
                            <a:schemeClr val="bg1"/>
                          </a:solidFill>
                          <a:effectLst/>
                          <a:latin typeface="+mn-lt"/>
                          <a:ea typeface="Calibri" panose="020F0502020204030204" pitchFamily="34" charset="0"/>
                          <a:cs typeface="Times New Roman" panose="02020603050405020304" pitchFamily="18" charset="0"/>
                        </a:rPr>
                        <a:t>Harmonising Gender</a:t>
                      </a:r>
                      <a:r>
                        <a:rPr lang="en-ZA" sz="2000" baseline="0" dirty="0">
                          <a:solidFill>
                            <a:schemeClr val="bg1"/>
                          </a:solidFill>
                          <a:effectLst/>
                          <a:latin typeface="+mn-lt"/>
                          <a:ea typeface="Calibri" panose="020F0502020204030204" pitchFamily="34" charset="0"/>
                          <a:cs typeface="Times New Roman" panose="02020603050405020304" pitchFamily="18" charset="0"/>
                        </a:rPr>
                        <a:t> Based Violence  programme with other related programmes such as Victims of rape  and Child Abuse .</a:t>
                      </a:r>
                      <a:endParaRPr lang="en-US" sz="20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2000" b="1" dirty="0">
                          <a:solidFill>
                            <a:schemeClr val="tx1"/>
                          </a:solidFill>
                          <a:effectLst/>
                          <a:latin typeface="+mn-lt"/>
                          <a:ea typeface="Calibri" panose="020F0502020204030204" pitchFamily="34" charset="0"/>
                          <a:cs typeface="Times New Roman" panose="02020603050405020304" pitchFamily="18" charset="0"/>
                        </a:rPr>
                        <a:t>Ensure coordination</a:t>
                      </a:r>
                      <a:r>
                        <a:rPr lang="en-ZA" sz="2000" b="1" baseline="0" dirty="0">
                          <a:solidFill>
                            <a:schemeClr val="tx1"/>
                          </a:solidFill>
                          <a:effectLst/>
                          <a:latin typeface="+mn-lt"/>
                          <a:ea typeface="Calibri" panose="020F0502020204030204" pitchFamily="34" charset="0"/>
                          <a:cs typeface="Times New Roman" panose="02020603050405020304" pitchFamily="18" charset="0"/>
                        </a:rPr>
                        <a:t> and collaboration of Justice, Health and Social Development. </a:t>
                      </a:r>
                      <a:endParaRPr lang="en-US" sz="2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151470622"/>
                  </a:ext>
                </a:extLst>
              </a:tr>
            </a:tbl>
          </a:graphicData>
        </a:graphic>
      </p:graphicFrame>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43D58F-2DAB-1446-A47E-C34A82BC1FA1}"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58618003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1"/>
          </a:xfrm>
          <a:solidFill>
            <a:srgbClr val="CC9B00"/>
          </a:solidFill>
        </p:spPr>
        <p:txBody>
          <a:bodyPr>
            <a:normAutofit/>
          </a:bodyPr>
          <a:lstStyle/>
          <a:p>
            <a:r>
              <a:rPr lang="en-ZA" sz="3600" b="1" dirty="0">
                <a:solidFill>
                  <a:schemeClr val="bg1"/>
                </a:solidFill>
              </a:rPr>
              <a:t>CONCLUSION</a:t>
            </a:r>
            <a:endParaRPr lang="en-US" sz="3600" b="1" dirty="0">
              <a:solidFill>
                <a:schemeClr val="bg1"/>
              </a:solidFill>
            </a:endParaRPr>
          </a:p>
        </p:txBody>
      </p:sp>
      <p:sp>
        <p:nvSpPr>
          <p:cNvPr id="3" name="Content Placeholder 2"/>
          <p:cNvSpPr>
            <a:spLocks noGrp="1"/>
          </p:cNvSpPr>
          <p:nvPr>
            <p:ph idx="1"/>
          </p:nvPr>
        </p:nvSpPr>
        <p:spPr>
          <a:xfrm>
            <a:off x="0" y="762001"/>
            <a:ext cx="8991600" cy="5959474"/>
          </a:xfrm>
        </p:spPr>
        <p:txBody>
          <a:bodyPr>
            <a:normAutofit/>
          </a:bodyPr>
          <a:lstStyle/>
          <a:p>
            <a:pPr algn="just">
              <a:lnSpc>
                <a:spcPct val="150000"/>
              </a:lnSpc>
              <a:spcBef>
                <a:spcPts val="0"/>
              </a:spcBef>
            </a:pPr>
            <a:r>
              <a:rPr lang="en-ZA" sz="2000" b="1" dirty="0">
                <a:latin typeface="Calibri (body)"/>
                <a:cs typeface="Arial" panose="020B0604020202020204" pitchFamily="34" charset="0"/>
              </a:rPr>
              <a:t>Our task is to continue to ensure coordination of  Provincial Government Departments, Municipalities and other stakeholders to respond to Post COVID-19 challenges of poverty, unemployment and inequality particularly amongst women, youth and people living with disabilities.</a:t>
            </a:r>
          </a:p>
          <a:p>
            <a:pPr marL="0" indent="0" algn="just">
              <a:lnSpc>
                <a:spcPct val="150000"/>
              </a:lnSpc>
              <a:spcBef>
                <a:spcPts val="0"/>
              </a:spcBef>
              <a:buNone/>
            </a:pPr>
            <a:endParaRPr lang="en-ZA" sz="2000" b="1" dirty="0">
              <a:latin typeface="Calibri (body)"/>
              <a:cs typeface="Arial" panose="020B0604020202020204" pitchFamily="34" charset="0"/>
            </a:endParaRPr>
          </a:p>
          <a:p>
            <a:pPr algn="just">
              <a:lnSpc>
                <a:spcPct val="150000"/>
              </a:lnSpc>
              <a:spcBef>
                <a:spcPts val="0"/>
              </a:spcBef>
            </a:pPr>
            <a:r>
              <a:rPr lang="en-ZA" sz="2000" b="1" dirty="0">
                <a:latin typeface="Calibri (body)"/>
                <a:cs typeface="Arial" panose="020B0604020202020204" pitchFamily="34" charset="0"/>
              </a:rPr>
              <a:t>The current planning is fragmented and duplicated in some instances, resulting in wastage and financial mismanagement..</a:t>
            </a:r>
          </a:p>
          <a:p>
            <a:pPr algn="just">
              <a:lnSpc>
                <a:spcPct val="150000"/>
              </a:lnSpc>
              <a:spcBef>
                <a:spcPts val="0"/>
              </a:spcBef>
            </a:pPr>
            <a:endParaRPr lang="en-ZA" sz="2000" b="1" dirty="0">
              <a:latin typeface="Calibri (body)"/>
              <a:cs typeface="Arial" panose="020B0604020202020204" pitchFamily="34" charset="0"/>
            </a:endParaRPr>
          </a:p>
          <a:p>
            <a:pPr algn="just">
              <a:lnSpc>
                <a:spcPct val="150000"/>
              </a:lnSpc>
              <a:spcBef>
                <a:spcPts val="0"/>
              </a:spcBef>
            </a:pPr>
            <a:r>
              <a:rPr lang="en-ZA" sz="2000" b="1" dirty="0">
                <a:latin typeface="Calibri (body)"/>
                <a:cs typeface="Arial" panose="020B0604020202020204" pitchFamily="34" charset="0"/>
              </a:rPr>
              <a:t>The implementation of District Develop Model is catalytic and an opportunity in aligning plans and resources at our disposal through the development of </a:t>
            </a:r>
            <a:r>
              <a:rPr lang="en-ZA" sz="2000" b="1" i="1" dirty="0">
                <a:latin typeface="Calibri (body)"/>
                <a:cs typeface="Arial" panose="020B0604020202020204" pitchFamily="34" charset="0"/>
              </a:rPr>
              <a:t>“One District, One Plan and One Budget”. </a:t>
            </a:r>
          </a:p>
          <a:p>
            <a:endParaRPr lang="en-US" dirty="0"/>
          </a:p>
        </p:txBody>
      </p:sp>
      <p:sp>
        <p:nvSpPr>
          <p:cNvPr id="4" name="Slide Number Placeholder 3"/>
          <p:cNvSpPr>
            <a:spLocks noGrp="1"/>
          </p:cNvSpPr>
          <p:nvPr>
            <p:ph type="sldNum" sz="quarter" idx="12"/>
          </p:nvPr>
        </p:nvSpPr>
        <p:spPr/>
        <p:txBody>
          <a:bodyPr/>
          <a:lstStyle/>
          <a:p>
            <a:fld id="{8843D58F-2DAB-1446-A47E-C34A82BC1FA1}" type="slidenum">
              <a:rPr lang="en-US" smtClean="0">
                <a:solidFill>
                  <a:prstClr val="black">
                    <a:tint val="75000"/>
                  </a:prstClr>
                </a:solidFill>
              </a:rPr>
              <a:pPr/>
              <a:t>75</a:t>
            </a:fld>
            <a:endParaRPr lang="en-US" dirty="0">
              <a:solidFill>
                <a:prstClr val="black">
                  <a:tint val="75000"/>
                </a:prstClr>
              </a:solidFill>
            </a:endParaRPr>
          </a:p>
        </p:txBody>
      </p:sp>
    </p:spTree>
    <p:extLst>
      <p:ext uri="{BB962C8B-B14F-4D97-AF65-F5344CB8AC3E}">
        <p14:creationId xmlns:p14="http://schemas.microsoft.com/office/powerpoint/2010/main" xmlns="" val="218115592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65760" y="1555468"/>
            <a:ext cx="4572000" cy="2086725"/>
          </a:xfrm>
          <a:prstGeom prst="rect">
            <a:avLst/>
          </a:prstGeom>
        </p:spPr>
        <p:txBody>
          <a:bodyPr>
            <a:spAutoFit/>
          </a:bodyPr>
          <a:lstStyle/>
          <a:p>
            <a:pPr algn="ctr">
              <a:lnSpc>
                <a:spcPct val="120000"/>
              </a:lnSpc>
              <a:spcAft>
                <a:spcPts val="0"/>
              </a:spcAft>
            </a:pPr>
            <a:r>
              <a:rPr lang="en-ZA" sz="5400" b="1" dirty="0">
                <a:solidFill>
                  <a:schemeClr val="bg1"/>
                </a:solidFill>
                <a:latin typeface="Arial" panose="020B0604020202020204" pitchFamily="34" charset="0"/>
                <a:cs typeface="Arial" panose="020B0604020202020204" pitchFamily="34" charset="0"/>
              </a:rPr>
              <a:t>END.</a:t>
            </a:r>
          </a:p>
          <a:p>
            <a:pPr algn="ctr">
              <a:lnSpc>
                <a:spcPct val="120000"/>
              </a:lnSpc>
              <a:spcAft>
                <a:spcPts val="0"/>
              </a:spcAft>
            </a:pPr>
            <a:r>
              <a:rPr lang="en-ZA" sz="5400" b="1" dirty="0">
                <a:solidFill>
                  <a:schemeClr val="bg1"/>
                </a:solidFill>
                <a:latin typeface="Arial" panose="020B0604020202020204" pitchFamily="34" charset="0"/>
                <a:cs typeface="Arial" panose="020B0604020202020204" pitchFamily="34" charset="0"/>
              </a:rPr>
              <a:t>THANK YOU.</a:t>
            </a:r>
            <a:endParaRPr lang="en-ZA" sz="5400" dirty="0">
              <a:solidFill>
                <a:schemeClr val="bg1"/>
              </a:solidFill>
              <a:effectLst/>
              <a:latin typeface="Arial" panose="020B0604020202020204" pitchFamily="34" charset="0"/>
              <a:cs typeface="Arial" panose="020B0604020202020204" pitchFamily="34" charset="0"/>
            </a:endParaRPr>
          </a:p>
        </p:txBody>
      </p:sp>
      <p:sp>
        <p:nvSpPr>
          <p:cNvPr id="4" name="Footer Placeholder 1"/>
          <p:cNvSpPr>
            <a:spLocks noGrp="1"/>
          </p:cNvSpPr>
          <p:nvPr>
            <p:ph type="ftr" sz="quarter" idx="11"/>
          </p:nvPr>
        </p:nvSpPr>
        <p:spPr>
          <a:xfrm>
            <a:off x="0" y="6079520"/>
            <a:ext cx="7406640" cy="778480"/>
          </a:xfrm>
        </p:spPr>
        <p:txBody>
          <a:bodyPr/>
          <a:lstStyle/>
          <a:p>
            <a:pPr algn="l"/>
            <a:r>
              <a:rPr lang="en-US" sz="1600" dirty="0">
                <a:solidFill>
                  <a:prstClr val="black">
                    <a:tint val="75000"/>
                  </a:prstClr>
                </a:solidFill>
              </a:rPr>
              <a:t>Leading Free State Province towards Service Excellence</a:t>
            </a:r>
          </a:p>
        </p:txBody>
      </p:sp>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139543" y="5686851"/>
            <a:ext cx="2832388" cy="986092"/>
          </a:xfrm>
          <a:prstGeom prst="rect">
            <a:avLst/>
          </a:prstGeom>
          <a:solidFill>
            <a:schemeClr val="bg1"/>
          </a:solidFill>
        </p:spPr>
      </p:pic>
    </p:spTree>
    <p:extLst>
      <p:ext uri="{BB962C8B-B14F-4D97-AF65-F5344CB8AC3E}">
        <p14:creationId xmlns:p14="http://schemas.microsoft.com/office/powerpoint/2010/main" xmlns="" val="3420509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2681"/>
          </a:xfrm>
          <a:solidFill>
            <a:srgbClr val="CC9B00"/>
          </a:solidFill>
        </p:spPr>
        <p:txBody>
          <a:bodyPr>
            <a:normAutofit fontScale="90000"/>
          </a:bodyPr>
          <a:lstStyle/>
          <a:p>
            <a:r>
              <a:rPr lang="en-ZA" dirty="0"/>
              <a:t/>
            </a:r>
            <a:br>
              <a:rPr lang="en-ZA" dirty="0"/>
            </a:br>
            <a:r>
              <a:rPr lang="en-ZA" dirty="0"/>
              <a:t/>
            </a:r>
            <a:br>
              <a:rPr lang="en-ZA" dirty="0"/>
            </a:br>
            <a:r>
              <a:rPr lang="en-ZA" sz="3100" b="1" dirty="0">
                <a:solidFill>
                  <a:schemeClr val="bg1"/>
                </a:solidFill>
              </a:rPr>
              <a:t>Deployment of DDM Ministerial Champions  </a:t>
            </a:r>
            <a:r>
              <a:rPr lang="en-ZA" sz="3100" b="1" dirty="0"/>
              <a:t/>
            </a:r>
            <a:br>
              <a:rPr lang="en-ZA" sz="3100" b="1" dirty="0"/>
            </a:br>
            <a:r>
              <a:rPr lang="en-ZA" sz="3100" b="1" dirty="0"/>
              <a:t/>
            </a:r>
            <a:br>
              <a:rPr lang="en-ZA" sz="3100" b="1" dirty="0"/>
            </a:br>
            <a:endParaRPr lang="en-US" sz="31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910597659"/>
              </p:ext>
            </p:extLst>
          </p:nvPr>
        </p:nvGraphicFramePr>
        <p:xfrm>
          <a:off x="0" y="937996"/>
          <a:ext cx="9143999" cy="5596154"/>
        </p:xfrm>
        <a:graphic>
          <a:graphicData uri="http://schemas.openxmlformats.org/drawingml/2006/table">
            <a:tbl>
              <a:tblPr firstRow="1" firstCol="1" bandRow="1">
                <a:tableStyleId>{5C22544A-7EE6-4342-B048-85BDC9FD1C3A}</a:tableStyleId>
              </a:tblPr>
              <a:tblGrid>
                <a:gridCol w="2318270">
                  <a:extLst>
                    <a:ext uri="{9D8B030D-6E8A-4147-A177-3AD203B41FA5}">
                      <a16:colId xmlns:a16="http://schemas.microsoft.com/office/drawing/2014/main" xmlns="" val="3187560986"/>
                    </a:ext>
                  </a:extLst>
                </a:gridCol>
                <a:gridCol w="2468859">
                  <a:extLst>
                    <a:ext uri="{9D8B030D-6E8A-4147-A177-3AD203B41FA5}">
                      <a16:colId xmlns:a16="http://schemas.microsoft.com/office/drawing/2014/main" xmlns="" val="3774769967"/>
                    </a:ext>
                  </a:extLst>
                </a:gridCol>
                <a:gridCol w="1888011">
                  <a:extLst>
                    <a:ext uri="{9D8B030D-6E8A-4147-A177-3AD203B41FA5}">
                      <a16:colId xmlns:a16="http://schemas.microsoft.com/office/drawing/2014/main" xmlns="" val="2613499290"/>
                    </a:ext>
                  </a:extLst>
                </a:gridCol>
                <a:gridCol w="2468859">
                  <a:extLst>
                    <a:ext uri="{9D8B030D-6E8A-4147-A177-3AD203B41FA5}">
                      <a16:colId xmlns:a16="http://schemas.microsoft.com/office/drawing/2014/main" xmlns="" val="137839943"/>
                    </a:ext>
                  </a:extLst>
                </a:gridCol>
              </a:tblGrid>
              <a:tr h="951285">
                <a:tc>
                  <a:txBody>
                    <a:bodyPr/>
                    <a:lstStyle/>
                    <a:p>
                      <a:pPr>
                        <a:lnSpc>
                          <a:spcPct val="107000"/>
                        </a:lnSpc>
                        <a:spcAft>
                          <a:spcPts val="0"/>
                        </a:spcAft>
                      </a:pPr>
                      <a:r>
                        <a:rPr lang="en-ZA" sz="1300" dirty="0">
                          <a:solidFill>
                            <a:schemeClr val="bg1"/>
                          </a:solidFill>
                          <a:effectLst/>
                        </a:rPr>
                        <a:t> DISTRICT </a:t>
                      </a:r>
                      <a:endParaRPr lang="en-US" sz="1300" dirty="0">
                        <a:solidFill>
                          <a:schemeClr val="bg1"/>
                        </a:solidFill>
                        <a:effectLst/>
                      </a:endParaRPr>
                    </a:p>
                    <a:p>
                      <a:pPr>
                        <a:lnSpc>
                          <a:spcPct val="107000"/>
                        </a:lnSpc>
                        <a:spcAft>
                          <a:spcPts val="0"/>
                        </a:spcAft>
                      </a:pPr>
                      <a:r>
                        <a:rPr lang="en-ZA" sz="1300" dirty="0">
                          <a:solidFill>
                            <a:schemeClr val="bg1"/>
                          </a:solidFill>
                          <a:effectLst/>
                        </a:rPr>
                        <a:t>MUNICIPALITY</a:t>
                      </a:r>
                      <a:endParaRPr lang="en-US" sz="1300" dirty="0">
                        <a:solidFill>
                          <a:schemeClr val="bg1"/>
                        </a:solidFill>
                        <a:effectLst/>
                      </a:endParaRPr>
                    </a:p>
                    <a:p>
                      <a:pPr>
                        <a:lnSpc>
                          <a:spcPct val="107000"/>
                        </a:lnSpc>
                        <a:spcAft>
                          <a:spcPts val="0"/>
                        </a:spcAft>
                      </a:pPr>
                      <a:r>
                        <a:rPr lang="en-ZA" sz="1300" dirty="0">
                          <a:solidFill>
                            <a:schemeClr val="bg1"/>
                          </a:solidFill>
                          <a:effectLst/>
                        </a:rPr>
                        <a:t> </a:t>
                      </a:r>
                      <a:endParaRPr lang="en-US" sz="13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300" dirty="0">
                          <a:solidFill>
                            <a:schemeClr val="bg1"/>
                          </a:solidFill>
                          <a:effectLst/>
                        </a:rPr>
                        <a:t>NATIONAL </a:t>
                      </a:r>
                      <a:endParaRPr lang="en-US" sz="1300" dirty="0">
                        <a:solidFill>
                          <a:schemeClr val="bg1"/>
                        </a:solidFill>
                        <a:effectLst/>
                      </a:endParaRPr>
                    </a:p>
                    <a:p>
                      <a:pPr>
                        <a:lnSpc>
                          <a:spcPct val="107000"/>
                        </a:lnSpc>
                        <a:spcAft>
                          <a:spcPts val="0"/>
                        </a:spcAft>
                      </a:pPr>
                      <a:r>
                        <a:rPr lang="en-ZA" sz="1300" dirty="0">
                          <a:solidFill>
                            <a:schemeClr val="bg1"/>
                          </a:solidFill>
                          <a:effectLst/>
                        </a:rPr>
                        <a:t>POLITICAL </a:t>
                      </a:r>
                      <a:endParaRPr lang="en-US" sz="1300" dirty="0">
                        <a:solidFill>
                          <a:schemeClr val="bg1"/>
                        </a:solidFill>
                        <a:effectLst/>
                      </a:endParaRPr>
                    </a:p>
                    <a:p>
                      <a:pPr>
                        <a:lnSpc>
                          <a:spcPct val="107000"/>
                        </a:lnSpc>
                        <a:spcAft>
                          <a:spcPts val="0"/>
                        </a:spcAft>
                      </a:pPr>
                      <a:r>
                        <a:rPr lang="en-ZA" sz="1300" dirty="0">
                          <a:solidFill>
                            <a:schemeClr val="bg1"/>
                          </a:solidFill>
                          <a:effectLst/>
                        </a:rPr>
                        <a:t>CHAMPIONS: </a:t>
                      </a:r>
                      <a:endParaRPr lang="en-US" sz="1300" dirty="0">
                        <a:solidFill>
                          <a:schemeClr val="bg1"/>
                        </a:solidFill>
                        <a:effectLst/>
                      </a:endParaRPr>
                    </a:p>
                    <a:p>
                      <a:pPr>
                        <a:lnSpc>
                          <a:spcPct val="107000"/>
                        </a:lnSpc>
                        <a:spcAft>
                          <a:spcPts val="0"/>
                        </a:spcAft>
                      </a:pPr>
                      <a:endParaRPr lang="en-US" sz="13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300" dirty="0">
                          <a:solidFill>
                            <a:schemeClr val="bg1"/>
                          </a:solidFill>
                          <a:effectLst/>
                        </a:rPr>
                        <a:t>PROVINCIAL </a:t>
                      </a:r>
                      <a:endParaRPr lang="en-US" sz="1300" dirty="0">
                        <a:solidFill>
                          <a:schemeClr val="bg1"/>
                        </a:solidFill>
                        <a:effectLst/>
                      </a:endParaRPr>
                    </a:p>
                    <a:p>
                      <a:pPr>
                        <a:lnSpc>
                          <a:spcPct val="107000"/>
                        </a:lnSpc>
                        <a:spcAft>
                          <a:spcPts val="0"/>
                        </a:spcAft>
                      </a:pPr>
                      <a:r>
                        <a:rPr lang="en-ZA" sz="1300" dirty="0">
                          <a:solidFill>
                            <a:schemeClr val="bg1"/>
                          </a:solidFill>
                          <a:effectLst/>
                        </a:rPr>
                        <a:t>POLITICAL </a:t>
                      </a:r>
                      <a:endParaRPr lang="en-US" sz="1300" dirty="0">
                        <a:solidFill>
                          <a:schemeClr val="bg1"/>
                        </a:solidFill>
                        <a:effectLst/>
                      </a:endParaRPr>
                    </a:p>
                    <a:p>
                      <a:pPr>
                        <a:lnSpc>
                          <a:spcPct val="107000"/>
                        </a:lnSpc>
                        <a:spcAft>
                          <a:spcPts val="0"/>
                        </a:spcAft>
                      </a:pPr>
                      <a:r>
                        <a:rPr lang="en-ZA" sz="1300" dirty="0">
                          <a:solidFill>
                            <a:schemeClr val="bg1"/>
                          </a:solidFill>
                          <a:effectLst/>
                        </a:rPr>
                        <a:t>CHAMPIONS:</a:t>
                      </a:r>
                      <a:endParaRPr lang="en-US" sz="1300" dirty="0">
                        <a:solidFill>
                          <a:schemeClr val="bg1"/>
                        </a:solidFill>
                        <a:effectLst/>
                      </a:endParaRPr>
                    </a:p>
                  </a:txBody>
                  <a:tcPr marL="68580" marR="68580" marT="0" marB="0"/>
                </a:tc>
                <a:tc>
                  <a:txBody>
                    <a:bodyPr/>
                    <a:lstStyle/>
                    <a:p>
                      <a:pPr>
                        <a:lnSpc>
                          <a:spcPct val="107000"/>
                        </a:lnSpc>
                        <a:spcAft>
                          <a:spcPts val="0"/>
                        </a:spcAft>
                      </a:pPr>
                      <a:r>
                        <a:rPr lang="en-ZA" sz="1300" dirty="0">
                          <a:solidFill>
                            <a:schemeClr val="bg1"/>
                          </a:solidFill>
                          <a:effectLst/>
                        </a:rPr>
                        <a:t>DISTRICT POLITICALCHAMPIONS:</a:t>
                      </a:r>
                      <a:endParaRPr lang="en-US" sz="1300" dirty="0">
                        <a:solidFill>
                          <a:schemeClr val="bg1"/>
                        </a:solidFill>
                        <a:effectLst/>
                      </a:endParaRPr>
                    </a:p>
                    <a:p>
                      <a:pPr>
                        <a:lnSpc>
                          <a:spcPct val="107000"/>
                        </a:lnSpc>
                        <a:spcAft>
                          <a:spcPts val="0"/>
                        </a:spcAft>
                      </a:pPr>
                      <a:r>
                        <a:rPr lang="en-ZA" sz="1300" dirty="0">
                          <a:solidFill>
                            <a:schemeClr val="bg1"/>
                          </a:solidFill>
                          <a:effectLst/>
                        </a:rPr>
                        <a:t>EXECUTIVE MAYORS</a:t>
                      </a:r>
                      <a:endParaRPr lang="en-US" sz="1300" dirty="0">
                        <a:solidFill>
                          <a:schemeClr val="bg1"/>
                        </a:solidFill>
                        <a:effectLst/>
                      </a:endParaRPr>
                    </a:p>
                  </a:txBody>
                  <a:tcPr marL="68580" marR="68580" marT="0" marB="0"/>
                </a:tc>
                <a:extLst>
                  <a:ext uri="{0D108BD9-81ED-4DB2-BD59-A6C34878D82A}">
                    <a16:rowId xmlns:a16="http://schemas.microsoft.com/office/drawing/2014/main" xmlns="" val="1597986012"/>
                  </a:ext>
                </a:extLst>
              </a:tr>
              <a:tr h="955336">
                <a:tc>
                  <a:txBody>
                    <a:bodyPr/>
                    <a:lstStyle/>
                    <a:p>
                      <a:pPr>
                        <a:lnSpc>
                          <a:spcPct val="107000"/>
                        </a:lnSpc>
                        <a:spcAft>
                          <a:spcPts val="0"/>
                        </a:spcAft>
                      </a:pPr>
                      <a:r>
                        <a:rPr lang="en-ZA" sz="1300" dirty="0">
                          <a:solidFill>
                            <a:schemeClr val="bg1"/>
                          </a:solidFill>
                          <a:effectLst/>
                        </a:rPr>
                        <a:t>FEZILE DABI</a:t>
                      </a:r>
                      <a:endParaRPr lang="en-US" sz="13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300" b="1" dirty="0">
                          <a:solidFill>
                            <a:schemeClr val="tx1"/>
                          </a:solidFill>
                          <a:effectLst/>
                        </a:rPr>
                        <a:t>Deputy </a:t>
                      </a:r>
                      <a:r>
                        <a:rPr lang="en-ZA" sz="1300" b="1" dirty="0" err="1">
                          <a:solidFill>
                            <a:schemeClr val="tx1"/>
                          </a:solidFill>
                          <a:effectLst/>
                        </a:rPr>
                        <a:t>Minister:Pinki</a:t>
                      </a:r>
                      <a:r>
                        <a:rPr lang="en-ZA" sz="1300" b="1" dirty="0">
                          <a:solidFill>
                            <a:schemeClr val="tx1"/>
                          </a:solidFill>
                          <a:effectLst/>
                        </a:rPr>
                        <a:t> </a:t>
                      </a:r>
                      <a:r>
                        <a:rPr lang="en-ZA" sz="1300" b="1" dirty="0" err="1">
                          <a:solidFill>
                            <a:schemeClr val="tx1"/>
                          </a:solidFill>
                          <a:effectLst/>
                        </a:rPr>
                        <a:t>Kekana</a:t>
                      </a:r>
                      <a:endParaRPr lang="en-US" sz="13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300" b="1" dirty="0">
                          <a:solidFill>
                            <a:schemeClr val="tx1"/>
                          </a:solidFill>
                          <a:effectLst/>
                        </a:rPr>
                        <a:t>MEC William </a:t>
                      </a:r>
                      <a:r>
                        <a:rPr lang="en-ZA" sz="1300" b="1" dirty="0" err="1">
                          <a:solidFill>
                            <a:schemeClr val="tx1"/>
                          </a:solidFill>
                          <a:effectLst/>
                        </a:rPr>
                        <a:t>Bulwane</a:t>
                      </a:r>
                      <a:r>
                        <a:rPr lang="en-ZA" sz="1300" b="1" dirty="0">
                          <a:solidFill>
                            <a:schemeClr val="tx1"/>
                          </a:solidFill>
                          <a:effectLst/>
                        </a:rPr>
                        <a:t>; and</a:t>
                      </a:r>
                      <a:endParaRPr lang="en-US" sz="1300" b="1" dirty="0">
                        <a:solidFill>
                          <a:schemeClr val="tx1"/>
                        </a:solidFill>
                        <a:effectLst/>
                      </a:endParaRPr>
                    </a:p>
                    <a:p>
                      <a:pPr>
                        <a:lnSpc>
                          <a:spcPct val="107000"/>
                        </a:lnSpc>
                        <a:spcAft>
                          <a:spcPts val="0"/>
                        </a:spcAft>
                      </a:pPr>
                      <a:r>
                        <a:rPr lang="en-ZA" sz="1300" b="1" dirty="0">
                          <a:solidFill>
                            <a:schemeClr val="tx1"/>
                          </a:solidFill>
                          <a:effectLst/>
                        </a:rPr>
                        <a:t>MEC </a:t>
                      </a:r>
                      <a:r>
                        <a:rPr lang="en-ZA" sz="1300" b="1" dirty="0" err="1">
                          <a:solidFill>
                            <a:schemeClr val="tx1"/>
                          </a:solidFill>
                          <a:effectLst/>
                        </a:rPr>
                        <a:t>Limakatso</a:t>
                      </a:r>
                      <a:r>
                        <a:rPr lang="en-ZA" sz="1300" b="1" dirty="0">
                          <a:solidFill>
                            <a:schemeClr val="tx1"/>
                          </a:solidFill>
                          <a:effectLst/>
                        </a:rPr>
                        <a:t> </a:t>
                      </a:r>
                      <a:r>
                        <a:rPr lang="en-ZA" sz="1300" b="1" dirty="0" err="1">
                          <a:solidFill>
                            <a:schemeClr val="tx1"/>
                          </a:solidFill>
                          <a:effectLst/>
                        </a:rPr>
                        <a:t>Mahasa</a:t>
                      </a:r>
                      <a:r>
                        <a:rPr lang="en-ZA" sz="1300" b="1" dirty="0">
                          <a:solidFill>
                            <a:schemeClr val="tx1"/>
                          </a:solidFill>
                          <a:effectLst/>
                        </a:rPr>
                        <a:t>. </a:t>
                      </a:r>
                      <a:endParaRPr lang="en-US" sz="13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300" b="1" dirty="0">
                          <a:solidFill>
                            <a:schemeClr val="tx1"/>
                          </a:solidFill>
                          <a:effectLst/>
                        </a:rPr>
                        <a:t>Cllr </a:t>
                      </a:r>
                      <a:r>
                        <a:rPr lang="en-ZA" sz="1300" b="1" dirty="0" err="1">
                          <a:solidFill>
                            <a:schemeClr val="tx1"/>
                          </a:solidFill>
                          <a:effectLst/>
                        </a:rPr>
                        <a:t>Moeketsi</a:t>
                      </a:r>
                      <a:r>
                        <a:rPr lang="en-ZA" sz="1300" b="1" dirty="0">
                          <a:solidFill>
                            <a:schemeClr val="tx1"/>
                          </a:solidFill>
                          <a:effectLst/>
                        </a:rPr>
                        <a:t> </a:t>
                      </a:r>
                      <a:r>
                        <a:rPr lang="en-ZA" sz="1300" b="1" dirty="0" err="1">
                          <a:solidFill>
                            <a:schemeClr val="tx1"/>
                          </a:solidFill>
                          <a:effectLst/>
                        </a:rPr>
                        <a:t>Moshodi</a:t>
                      </a:r>
                      <a:endParaRPr lang="en-US" sz="13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06026890"/>
                  </a:ext>
                </a:extLst>
              </a:tr>
              <a:tr h="955336">
                <a:tc>
                  <a:txBody>
                    <a:bodyPr/>
                    <a:lstStyle/>
                    <a:p>
                      <a:pPr>
                        <a:lnSpc>
                          <a:spcPct val="107000"/>
                        </a:lnSpc>
                        <a:spcAft>
                          <a:spcPts val="0"/>
                        </a:spcAft>
                      </a:pPr>
                      <a:r>
                        <a:rPr lang="en-ZA" sz="1300" dirty="0">
                          <a:solidFill>
                            <a:schemeClr val="bg1"/>
                          </a:solidFill>
                          <a:effectLst/>
                        </a:rPr>
                        <a:t>LEJWELEPUTSWA</a:t>
                      </a:r>
                      <a:endParaRPr lang="en-US" sz="13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300" b="1" dirty="0">
                          <a:solidFill>
                            <a:schemeClr val="tx1"/>
                          </a:solidFill>
                          <a:effectLst/>
                        </a:rPr>
                        <a:t>Minister: </a:t>
                      </a:r>
                      <a:r>
                        <a:rPr lang="en-ZA" sz="1300" b="1" dirty="0" err="1">
                          <a:solidFill>
                            <a:schemeClr val="tx1"/>
                          </a:solidFill>
                          <a:effectLst/>
                        </a:rPr>
                        <a:t>Lindiwe</a:t>
                      </a:r>
                      <a:r>
                        <a:rPr lang="en-ZA" sz="1300" b="1" dirty="0">
                          <a:solidFill>
                            <a:schemeClr val="tx1"/>
                          </a:solidFill>
                          <a:effectLst/>
                        </a:rPr>
                        <a:t> Zulu</a:t>
                      </a:r>
                      <a:endParaRPr lang="en-US" sz="1300" b="1" dirty="0">
                        <a:solidFill>
                          <a:schemeClr val="tx1"/>
                        </a:solidFill>
                        <a:effectLst/>
                      </a:endParaRPr>
                    </a:p>
                    <a:p>
                      <a:pPr>
                        <a:lnSpc>
                          <a:spcPct val="107000"/>
                        </a:lnSpc>
                        <a:spcAft>
                          <a:spcPts val="0"/>
                        </a:spcAft>
                      </a:pPr>
                      <a:r>
                        <a:rPr lang="en-ZA" sz="1300" b="1" dirty="0">
                          <a:solidFill>
                            <a:schemeClr val="tx1"/>
                          </a:solidFill>
                          <a:effectLst/>
                        </a:rPr>
                        <a:t> </a:t>
                      </a:r>
                      <a:endParaRPr lang="en-US" sz="13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300" b="1" dirty="0">
                          <a:solidFill>
                            <a:schemeClr val="tx1"/>
                          </a:solidFill>
                          <a:effectLst/>
                        </a:rPr>
                        <a:t>MEC Sam </a:t>
                      </a:r>
                      <a:r>
                        <a:rPr lang="en-ZA" sz="1300" b="1" dirty="0" err="1">
                          <a:solidFill>
                            <a:schemeClr val="tx1"/>
                          </a:solidFill>
                          <a:effectLst/>
                        </a:rPr>
                        <a:t>Mashinini</a:t>
                      </a:r>
                      <a:r>
                        <a:rPr lang="en-ZA" sz="1300" b="1" dirty="0">
                          <a:solidFill>
                            <a:schemeClr val="tx1"/>
                          </a:solidFill>
                          <a:effectLst/>
                        </a:rPr>
                        <a:t>; </a:t>
                      </a:r>
                      <a:endParaRPr lang="en-US" sz="1300" b="1" dirty="0">
                        <a:solidFill>
                          <a:schemeClr val="tx1"/>
                        </a:solidFill>
                        <a:effectLst/>
                      </a:endParaRPr>
                    </a:p>
                    <a:p>
                      <a:pPr>
                        <a:lnSpc>
                          <a:spcPct val="107000"/>
                        </a:lnSpc>
                        <a:spcAft>
                          <a:spcPts val="0"/>
                        </a:spcAft>
                      </a:pPr>
                      <a:r>
                        <a:rPr lang="en-ZA" sz="1300" b="1" dirty="0">
                          <a:solidFill>
                            <a:schemeClr val="tx1"/>
                          </a:solidFill>
                          <a:effectLst/>
                        </a:rPr>
                        <a:t>and</a:t>
                      </a:r>
                      <a:endParaRPr lang="en-US" sz="1300" b="1" dirty="0">
                        <a:solidFill>
                          <a:schemeClr val="tx1"/>
                        </a:solidFill>
                        <a:effectLst/>
                      </a:endParaRPr>
                    </a:p>
                    <a:p>
                      <a:pPr>
                        <a:lnSpc>
                          <a:spcPct val="107000"/>
                        </a:lnSpc>
                        <a:spcAft>
                          <a:spcPts val="0"/>
                        </a:spcAft>
                      </a:pPr>
                      <a:r>
                        <a:rPr lang="en-ZA" sz="1300" b="1" dirty="0">
                          <a:solidFill>
                            <a:schemeClr val="tx1"/>
                          </a:solidFill>
                          <a:effectLst/>
                        </a:rPr>
                        <a:t>MEC </a:t>
                      </a:r>
                      <a:r>
                        <a:rPr lang="en-ZA" sz="1300" b="1" dirty="0" err="1">
                          <a:solidFill>
                            <a:schemeClr val="tx1"/>
                          </a:solidFill>
                          <a:effectLst/>
                        </a:rPr>
                        <a:t>Mamiki</a:t>
                      </a:r>
                      <a:r>
                        <a:rPr lang="en-ZA" sz="1300" b="1" dirty="0">
                          <a:solidFill>
                            <a:schemeClr val="tx1"/>
                          </a:solidFill>
                          <a:effectLst/>
                        </a:rPr>
                        <a:t> </a:t>
                      </a:r>
                      <a:r>
                        <a:rPr lang="en-ZA" sz="1300" b="1" dirty="0" err="1">
                          <a:solidFill>
                            <a:schemeClr val="tx1"/>
                          </a:solidFill>
                          <a:effectLst/>
                        </a:rPr>
                        <a:t>Qabathe</a:t>
                      </a:r>
                      <a:r>
                        <a:rPr lang="en-ZA" sz="1300" b="1" dirty="0">
                          <a:solidFill>
                            <a:schemeClr val="tx1"/>
                          </a:solidFill>
                          <a:effectLst/>
                        </a:rPr>
                        <a:t>.</a:t>
                      </a:r>
                      <a:endParaRPr lang="en-US" sz="13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300" b="1" dirty="0">
                          <a:solidFill>
                            <a:schemeClr val="tx1"/>
                          </a:solidFill>
                          <a:effectLst/>
                        </a:rPr>
                        <a:t>Cllr </a:t>
                      </a:r>
                      <a:r>
                        <a:rPr lang="en-ZA" sz="1300" b="1" dirty="0" err="1">
                          <a:solidFill>
                            <a:schemeClr val="tx1"/>
                          </a:solidFill>
                          <a:effectLst/>
                        </a:rPr>
                        <a:t>Sebenzile</a:t>
                      </a:r>
                      <a:r>
                        <a:rPr lang="en-ZA" sz="1300" b="1" dirty="0">
                          <a:solidFill>
                            <a:schemeClr val="tx1"/>
                          </a:solidFill>
                          <a:effectLst/>
                        </a:rPr>
                        <a:t> </a:t>
                      </a:r>
                      <a:r>
                        <a:rPr lang="en-ZA" sz="1300" b="1" dirty="0" err="1">
                          <a:solidFill>
                            <a:schemeClr val="tx1"/>
                          </a:solidFill>
                          <a:effectLst/>
                        </a:rPr>
                        <a:t>Ngangelizwe</a:t>
                      </a:r>
                      <a:endParaRPr lang="en-US" sz="13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383818283"/>
                  </a:ext>
                </a:extLst>
              </a:tr>
              <a:tr h="1273778">
                <a:tc>
                  <a:txBody>
                    <a:bodyPr/>
                    <a:lstStyle/>
                    <a:p>
                      <a:pPr>
                        <a:lnSpc>
                          <a:spcPct val="107000"/>
                        </a:lnSpc>
                        <a:spcAft>
                          <a:spcPts val="0"/>
                        </a:spcAft>
                      </a:pPr>
                      <a:r>
                        <a:rPr lang="en-ZA" sz="1300" dirty="0">
                          <a:solidFill>
                            <a:schemeClr val="bg1"/>
                          </a:solidFill>
                          <a:effectLst/>
                        </a:rPr>
                        <a:t>MANGAUNG METRO</a:t>
                      </a:r>
                      <a:endParaRPr lang="en-US" sz="13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300" b="1" dirty="0">
                          <a:solidFill>
                            <a:schemeClr val="tx1"/>
                          </a:solidFill>
                          <a:effectLst/>
                        </a:rPr>
                        <a:t>Deputy </a:t>
                      </a:r>
                      <a:r>
                        <a:rPr lang="en-ZA" sz="1300" b="1" dirty="0" err="1">
                          <a:solidFill>
                            <a:schemeClr val="tx1"/>
                          </a:solidFill>
                          <a:effectLst/>
                        </a:rPr>
                        <a:t>Minister:David</a:t>
                      </a:r>
                      <a:r>
                        <a:rPr lang="en-ZA" sz="1300" b="1" dirty="0">
                          <a:solidFill>
                            <a:schemeClr val="tx1"/>
                          </a:solidFill>
                          <a:effectLst/>
                        </a:rPr>
                        <a:t> </a:t>
                      </a:r>
                      <a:r>
                        <a:rPr lang="en-ZA" sz="1300" b="1" dirty="0" err="1">
                          <a:solidFill>
                            <a:schemeClr val="tx1"/>
                          </a:solidFill>
                          <a:effectLst/>
                        </a:rPr>
                        <a:t>Mahlobo</a:t>
                      </a:r>
                      <a:r>
                        <a:rPr lang="en-ZA" sz="1300" b="1" dirty="0">
                          <a:solidFill>
                            <a:schemeClr val="tx1"/>
                          </a:solidFill>
                          <a:effectLst/>
                        </a:rPr>
                        <a:t>; and</a:t>
                      </a:r>
                      <a:endParaRPr lang="en-US" sz="1300" b="1" dirty="0">
                        <a:solidFill>
                          <a:schemeClr val="tx1"/>
                        </a:solidFill>
                        <a:effectLst/>
                      </a:endParaRPr>
                    </a:p>
                    <a:p>
                      <a:pPr>
                        <a:lnSpc>
                          <a:spcPct val="107000"/>
                        </a:lnSpc>
                        <a:spcAft>
                          <a:spcPts val="0"/>
                        </a:spcAft>
                      </a:pPr>
                      <a:r>
                        <a:rPr lang="en-ZA" sz="1300" b="1" dirty="0">
                          <a:solidFill>
                            <a:schemeClr val="tx1"/>
                          </a:solidFill>
                          <a:effectLst/>
                        </a:rPr>
                        <a:t>Deputy </a:t>
                      </a:r>
                      <a:r>
                        <a:rPr lang="en-ZA" sz="1300" b="1" dirty="0" err="1">
                          <a:solidFill>
                            <a:schemeClr val="tx1"/>
                          </a:solidFill>
                          <a:effectLst/>
                        </a:rPr>
                        <a:t>Minister:Dekeledi</a:t>
                      </a:r>
                      <a:r>
                        <a:rPr lang="en-ZA" sz="1300" b="1" dirty="0">
                          <a:solidFill>
                            <a:schemeClr val="tx1"/>
                          </a:solidFill>
                          <a:effectLst/>
                        </a:rPr>
                        <a:t> </a:t>
                      </a:r>
                      <a:r>
                        <a:rPr lang="en-ZA" sz="1300" b="1" dirty="0" err="1">
                          <a:solidFill>
                            <a:schemeClr val="tx1"/>
                          </a:solidFill>
                          <a:effectLst/>
                        </a:rPr>
                        <a:t>Magadza</a:t>
                      </a:r>
                      <a:endParaRPr lang="en-US" sz="13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300" b="1" dirty="0">
                          <a:solidFill>
                            <a:schemeClr val="tx1"/>
                          </a:solidFill>
                          <a:effectLst/>
                        </a:rPr>
                        <a:t>MEC </a:t>
                      </a:r>
                      <a:r>
                        <a:rPr lang="en-ZA" sz="1300" b="1" dirty="0" err="1">
                          <a:solidFill>
                            <a:schemeClr val="tx1"/>
                          </a:solidFill>
                          <a:effectLst/>
                        </a:rPr>
                        <a:t>Makalo</a:t>
                      </a:r>
                      <a:r>
                        <a:rPr lang="en-ZA" sz="1300" b="1" dirty="0">
                          <a:solidFill>
                            <a:schemeClr val="tx1"/>
                          </a:solidFill>
                          <a:effectLst/>
                        </a:rPr>
                        <a:t> </a:t>
                      </a:r>
                      <a:r>
                        <a:rPr lang="en-ZA" sz="1300" b="1" dirty="0" err="1">
                          <a:solidFill>
                            <a:schemeClr val="tx1"/>
                          </a:solidFill>
                          <a:effectLst/>
                        </a:rPr>
                        <a:t>Mohale</a:t>
                      </a:r>
                      <a:r>
                        <a:rPr lang="en-ZA" sz="1300" b="1" dirty="0">
                          <a:solidFill>
                            <a:schemeClr val="tx1"/>
                          </a:solidFill>
                          <a:effectLst/>
                        </a:rPr>
                        <a:t>; and</a:t>
                      </a:r>
                      <a:endParaRPr lang="en-US" sz="1300" b="1" dirty="0">
                        <a:solidFill>
                          <a:schemeClr val="tx1"/>
                        </a:solidFill>
                        <a:effectLst/>
                      </a:endParaRPr>
                    </a:p>
                    <a:p>
                      <a:pPr>
                        <a:lnSpc>
                          <a:spcPct val="107000"/>
                        </a:lnSpc>
                        <a:spcAft>
                          <a:spcPts val="0"/>
                        </a:spcAft>
                      </a:pPr>
                      <a:r>
                        <a:rPr lang="en-ZA" sz="1300" b="1" dirty="0">
                          <a:solidFill>
                            <a:schemeClr val="tx1"/>
                          </a:solidFill>
                          <a:effectLst/>
                        </a:rPr>
                        <a:t>MEC </a:t>
                      </a:r>
                      <a:r>
                        <a:rPr lang="en-ZA" sz="1300" b="1" dirty="0" err="1">
                          <a:solidFill>
                            <a:schemeClr val="tx1"/>
                          </a:solidFill>
                          <a:effectLst/>
                        </a:rPr>
                        <a:t>Motshidisi</a:t>
                      </a:r>
                      <a:r>
                        <a:rPr lang="en-ZA" sz="1300" b="1" dirty="0">
                          <a:solidFill>
                            <a:schemeClr val="tx1"/>
                          </a:solidFill>
                          <a:effectLst/>
                        </a:rPr>
                        <a:t> </a:t>
                      </a:r>
                      <a:r>
                        <a:rPr lang="en-ZA" sz="1300" b="1" dirty="0" err="1">
                          <a:solidFill>
                            <a:schemeClr val="tx1"/>
                          </a:solidFill>
                          <a:effectLst/>
                        </a:rPr>
                        <a:t>Koloi</a:t>
                      </a:r>
                      <a:r>
                        <a:rPr lang="en-ZA" sz="1300" b="1" dirty="0">
                          <a:solidFill>
                            <a:schemeClr val="tx1"/>
                          </a:solidFill>
                          <a:effectLst/>
                        </a:rPr>
                        <a:t>.  </a:t>
                      </a:r>
                      <a:endParaRPr lang="en-US" sz="1300" b="1" dirty="0">
                        <a:solidFill>
                          <a:schemeClr val="tx1"/>
                        </a:solidFill>
                        <a:effectLst/>
                      </a:endParaRPr>
                    </a:p>
                  </a:txBody>
                  <a:tcPr marL="68580" marR="68580" marT="0" marB="0"/>
                </a:tc>
                <a:tc>
                  <a:txBody>
                    <a:bodyPr/>
                    <a:lstStyle/>
                    <a:p>
                      <a:pPr>
                        <a:lnSpc>
                          <a:spcPct val="107000"/>
                        </a:lnSpc>
                        <a:spcAft>
                          <a:spcPts val="0"/>
                        </a:spcAft>
                      </a:pPr>
                      <a:r>
                        <a:rPr lang="en-ZA" sz="1300" b="1" dirty="0">
                          <a:solidFill>
                            <a:schemeClr val="tx1"/>
                          </a:solidFill>
                          <a:effectLst/>
                        </a:rPr>
                        <a:t>Cllr  Olly </a:t>
                      </a:r>
                      <a:r>
                        <a:rPr lang="en-ZA" sz="1300" b="1" dirty="0" err="1">
                          <a:solidFill>
                            <a:schemeClr val="tx1"/>
                          </a:solidFill>
                          <a:effectLst/>
                        </a:rPr>
                        <a:t>Mlamleli</a:t>
                      </a:r>
                      <a:endParaRPr lang="en-US" sz="13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09618001"/>
                  </a:ext>
                </a:extLst>
              </a:tr>
              <a:tr h="823531">
                <a:tc>
                  <a:txBody>
                    <a:bodyPr/>
                    <a:lstStyle/>
                    <a:p>
                      <a:pPr>
                        <a:lnSpc>
                          <a:spcPct val="107000"/>
                        </a:lnSpc>
                        <a:spcAft>
                          <a:spcPts val="0"/>
                        </a:spcAft>
                      </a:pPr>
                      <a:r>
                        <a:rPr lang="en-ZA" sz="1300" dirty="0">
                          <a:solidFill>
                            <a:schemeClr val="bg1"/>
                          </a:solidFill>
                          <a:effectLst/>
                        </a:rPr>
                        <a:t>THABO MOFUTSANYANA</a:t>
                      </a:r>
                      <a:endParaRPr lang="en-US" sz="13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300" b="1" dirty="0">
                          <a:solidFill>
                            <a:schemeClr val="tx1"/>
                          </a:solidFill>
                          <a:effectLst/>
                        </a:rPr>
                        <a:t>Deputy </a:t>
                      </a:r>
                      <a:r>
                        <a:rPr lang="en-ZA" sz="1300" b="1" dirty="0" err="1">
                          <a:solidFill>
                            <a:schemeClr val="tx1"/>
                          </a:solidFill>
                          <a:effectLst/>
                        </a:rPr>
                        <a:t>Minister:Sdumo</a:t>
                      </a:r>
                      <a:r>
                        <a:rPr lang="en-ZA" sz="1300" b="1" dirty="0">
                          <a:solidFill>
                            <a:schemeClr val="tx1"/>
                          </a:solidFill>
                          <a:effectLst/>
                        </a:rPr>
                        <a:t> </a:t>
                      </a:r>
                      <a:r>
                        <a:rPr lang="en-ZA" sz="1300" b="1" dirty="0" err="1">
                          <a:solidFill>
                            <a:schemeClr val="tx1"/>
                          </a:solidFill>
                          <a:effectLst/>
                        </a:rPr>
                        <a:t>Dlamini</a:t>
                      </a:r>
                      <a:endParaRPr lang="en-US" sz="13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300" b="1">
                          <a:solidFill>
                            <a:schemeClr val="tx1"/>
                          </a:solidFill>
                          <a:effectLst/>
                        </a:rPr>
                        <a:t>MEC Montseng Tsiu; and </a:t>
                      </a:r>
                      <a:endParaRPr lang="en-US" sz="1300" b="1">
                        <a:solidFill>
                          <a:schemeClr val="tx1"/>
                        </a:solidFill>
                        <a:effectLst/>
                      </a:endParaRPr>
                    </a:p>
                    <a:p>
                      <a:pPr>
                        <a:lnSpc>
                          <a:spcPct val="107000"/>
                        </a:lnSpc>
                        <a:spcAft>
                          <a:spcPts val="0"/>
                        </a:spcAft>
                      </a:pPr>
                      <a:r>
                        <a:rPr lang="en-US" sz="1300" b="1">
                          <a:solidFill>
                            <a:schemeClr val="tx1"/>
                          </a:solidFill>
                          <a:effectLst/>
                        </a:rPr>
                        <a:t>MEC Thembeni Nxangisa.</a:t>
                      </a:r>
                      <a:endParaRPr lang="en-US" sz="1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300" b="1" dirty="0">
                          <a:solidFill>
                            <a:schemeClr val="tx1"/>
                          </a:solidFill>
                          <a:effectLst/>
                        </a:rPr>
                        <a:t>Cllr </a:t>
                      </a:r>
                      <a:r>
                        <a:rPr lang="en-ZA" sz="1300" b="1" dirty="0" err="1">
                          <a:solidFill>
                            <a:schemeClr val="tx1"/>
                          </a:solidFill>
                          <a:effectLst/>
                        </a:rPr>
                        <a:t>Malefu</a:t>
                      </a:r>
                      <a:r>
                        <a:rPr lang="en-ZA" sz="1300" b="1" dirty="0">
                          <a:solidFill>
                            <a:schemeClr val="tx1"/>
                          </a:solidFill>
                          <a:effectLst/>
                        </a:rPr>
                        <a:t> </a:t>
                      </a:r>
                      <a:r>
                        <a:rPr lang="en-ZA" sz="1300" b="1" dirty="0" err="1">
                          <a:solidFill>
                            <a:schemeClr val="tx1"/>
                          </a:solidFill>
                          <a:effectLst/>
                        </a:rPr>
                        <a:t>Vilakazi</a:t>
                      </a:r>
                      <a:endParaRPr lang="en-US" sz="13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089543291"/>
                  </a:ext>
                </a:extLst>
              </a:tr>
              <a:tr h="636888">
                <a:tc>
                  <a:txBody>
                    <a:bodyPr/>
                    <a:lstStyle/>
                    <a:p>
                      <a:pPr>
                        <a:lnSpc>
                          <a:spcPct val="107000"/>
                        </a:lnSpc>
                        <a:spcAft>
                          <a:spcPts val="0"/>
                        </a:spcAft>
                      </a:pPr>
                      <a:r>
                        <a:rPr lang="en-ZA" sz="1300" dirty="0">
                          <a:solidFill>
                            <a:schemeClr val="bg1"/>
                          </a:solidFill>
                          <a:effectLst/>
                        </a:rPr>
                        <a:t>XHARIEP</a:t>
                      </a:r>
                      <a:endParaRPr lang="en-US" sz="13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300" b="1" dirty="0">
                          <a:solidFill>
                            <a:schemeClr val="tx1"/>
                          </a:solidFill>
                          <a:effectLst/>
                        </a:rPr>
                        <a:t>Deputy </a:t>
                      </a:r>
                      <a:r>
                        <a:rPr lang="en-ZA" sz="1300" b="1" dirty="0" err="1">
                          <a:solidFill>
                            <a:schemeClr val="tx1"/>
                          </a:solidFill>
                          <a:effectLst/>
                        </a:rPr>
                        <a:t>Minister:Phumulo</a:t>
                      </a:r>
                      <a:r>
                        <a:rPr lang="en-ZA" sz="1300" b="1" dirty="0">
                          <a:solidFill>
                            <a:schemeClr val="tx1"/>
                          </a:solidFill>
                          <a:effectLst/>
                        </a:rPr>
                        <a:t> </a:t>
                      </a:r>
                      <a:r>
                        <a:rPr lang="en-ZA" sz="1300" b="1" dirty="0" err="1">
                          <a:solidFill>
                            <a:schemeClr val="tx1"/>
                          </a:solidFill>
                          <a:effectLst/>
                        </a:rPr>
                        <a:t>Masualle</a:t>
                      </a:r>
                      <a:endParaRPr lang="en-US" sz="13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300" b="1" dirty="0">
                          <a:solidFill>
                            <a:schemeClr val="tx1"/>
                          </a:solidFill>
                          <a:effectLst/>
                        </a:rPr>
                        <a:t>MEC Tate </a:t>
                      </a:r>
                      <a:r>
                        <a:rPr lang="en-ZA" sz="1300" b="1" dirty="0" err="1">
                          <a:solidFill>
                            <a:schemeClr val="tx1"/>
                          </a:solidFill>
                          <a:effectLst/>
                        </a:rPr>
                        <a:t>Makgoe</a:t>
                      </a:r>
                      <a:r>
                        <a:rPr lang="en-ZA" sz="1300" b="1" dirty="0">
                          <a:solidFill>
                            <a:schemeClr val="tx1"/>
                          </a:solidFill>
                          <a:effectLst/>
                        </a:rPr>
                        <a:t>; and</a:t>
                      </a:r>
                      <a:endParaRPr lang="en-US" sz="1300" b="1" dirty="0">
                        <a:solidFill>
                          <a:schemeClr val="tx1"/>
                        </a:solidFill>
                        <a:effectLst/>
                      </a:endParaRPr>
                    </a:p>
                    <a:p>
                      <a:pPr>
                        <a:lnSpc>
                          <a:spcPct val="107000"/>
                        </a:lnSpc>
                        <a:spcAft>
                          <a:spcPts val="0"/>
                        </a:spcAft>
                      </a:pPr>
                      <a:r>
                        <a:rPr lang="en-ZA" sz="1300" b="1" dirty="0">
                          <a:solidFill>
                            <a:schemeClr val="tx1"/>
                          </a:solidFill>
                          <a:effectLst/>
                        </a:rPr>
                        <a:t>MEC </a:t>
                      </a:r>
                      <a:r>
                        <a:rPr lang="en-ZA" sz="1300" b="1" dirty="0" err="1">
                          <a:solidFill>
                            <a:schemeClr val="tx1"/>
                          </a:solidFill>
                          <a:effectLst/>
                        </a:rPr>
                        <a:t>Gadija</a:t>
                      </a:r>
                      <a:r>
                        <a:rPr lang="en-ZA" sz="1300" b="1" dirty="0">
                          <a:solidFill>
                            <a:schemeClr val="tx1"/>
                          </a:solidFill>
                          <a:effectLst/>
                        </a:rPr>
                        <a:t> Brown.  </a:t>
                      </a:r>
                      <a:endParaRPr lang="en-US" sz="13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300" b="1" dirty="0">
                          <a:solidFill>
                            <a:schemeClr val="tx1"/>
                          </a:solidFill>
                          <a:effectLst/>
                        </a:rPr>
                        <a:t>Cllr. </a:t>
                      </a:r>
                      <a:r>
                        <a:rPr lang="en-ZA" sz="1300" b="1" dirty="0" err="1">
                          <a:solidFill>
                            <a:schemeClr val="tx1"/>
                          </a:solidFill>
                          <a:effectLst/>
                        </a:rPr>
                        <a:t>Motshewa</a:t>
                      </a:r>
                      <a:r>
                        <a:rPr lang="en-ZA" sz="1300" b="1" dirty="0">
                          <a:solidFill>
                            <a:schemeClr val="tx1"/>
                          </a:solidFill>
                          <a:effectLst/>
                        </a:rPr>
                        <a:t> </a:t>
                      </a:r>
                      <a:r>
                        <a:rPr lang="en-ZA" sz="1300" b="1" dirty="0" err="1">
                          <a:solidFill>
                            <a:schemeClr val="tx1"/>
                          </a:solidFill>
                          <a:effectLst/>
                        </a:rPr>
                        <a:t>Sehanka</a:t>
                      </a:r>
                      <a:endParaRPr lang="en-US" sz="13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027437491"/>
                  </a:ext>
                </a:extLst>
              </a:tr>
            </a:tbl>
          </a:graphicData>
        </a:graphic>
      </p:graphicFrame>
      <p:sp>
        <p:nvSpPr>
          <p:cNvPr id="4" name="Slide Number Placeholder 3"/>
          <p:cNvSpPr>
            <a:spLocks noGrp="1"/>
          </p:cNvSpPr>
          <p:nvPr>
            <p:ph type="sldNum" sz="quarter" idx="12"/>
          </p:nvPr>
        </p:nvSpPr>
        <p:spPr/>
        <p:txBody>
          <a:bodyPr/>
          <a:lstStyle/>
          <a:p>
            <a:fld id="{8843D58F-2DAB-1446-A47E-C34A82BC1FA1}" type="slidenum">
              <a:rPr lang="en-US" smtClean="0">
                <a:solidFill>
                  <a:prstClr val="black">
                    <a:tint val="75000"/>
                  </a:prstClr>
                </a:solidFill>
              </a:rPr>
              <a:pPr/>
              <a:t>7</a:t>
            </a:fld>
            <a:endParaRPr lang="en-US" dirty="0">
              <a:solidFill>
                <a:prstClr val="black">
                  <a:tint val="75000"/>
                </a:prstClr>
              </a:solidFill>
            </a:endParaRPr>
          </a:p>
        </p:txBody>
      </p:sp>
      <p:sp>
        <p:nvSpPr>
          <p:cNvPr id="6" name="Rectangle 1"/>
          <p:cNvSpPr>
            <a:spLocks noChangeArrowheads="1"/>
          </p:cNvSpPr>
          <p:nvPr/>
        </p:nvSpPr>
        <p:spPr bwMode="auto">
          <a:xfrm>
            <a:off x="-2707808" y="-25315"/>
            <a:ext cx="14751693" cy="5078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Table 1. Institutional arrangement:</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3386293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2921" y="2710560"/>
            <a:ext cx="7650597" cy="867904"/>
          </a:xfrm>
        </p:spPr>
        <p:txBody>
          <a:bodyPr>
            <a:noAutofit/>
          </a:bodyPr>
          <a:lstStyle/>
          <a:p>
            <a:pPr algn="just"/>
            <a:r>
              <a:rPr lang="en-ZA" sz="3100" dirty="0"/>
              <a:t/>
            </a:r>
            <a:br>
              <a:rPr lang="en-ZA" sz="3100" dirty="0"/>
            </a:br>
            <a:r>
              <a:rPr lang="en-GB" sz="3100" b="1" dirty="0"/>
              <a:t> </a:t>
            </a:r>
            <a:r>
              <a:rPr lang="en-ZA" sz="3100" dirty="0"/>
              <a:t/>
            </a:r>
            <a:br>
              <a:rPr lang="en-ZA" sz="3100" dirty="0"/>
            </a:br>
            <a:endParaRPr lang="en-ZA" sz="2000" b="1" dirty="0">
              <a:latin typeface="Arial" panose="020B0604020202020204" pitchFamily="34" charset="0"/>
              <a:cs typeface="Arial" panose="020B0604020202020204" pitchFamily="34" charset="0"/>
            </a:endParaRPr>
          </a:p>
        </p:txBody>
      </p:sp>
      <p:sp>
        <p:nvSpPr>
          <p:cNvPr id="5" name="TextBox 4"/>
          <p:cNvSpPr txBox="1"/>
          <p:nvPr/>
        </p:nvSpPr>
        <p:spPr>
          <a:xfrm>
            <a:off x="0" y="1"/>
            <a:ext cx="9102560" cy="584775"/>
          </a:xfrm>
          <a:prstGeom prst="rect">
            <a:avLst/>
          </a:prstGeom>
          <a:solidFill>
            <a:srgbClr val="CC9B00"/>
          </a:solidFill>
        </p:spPr>
        <p:txBody>
          <a:bodyPr wrap="square" rtlCol="0">
            <a:spAutoFit/>
          </a:bodyPr>
          <a:lstStyle/>
          <a:p>
            <a:pPr algn="ctr"/>
            <a:r>
              <a:rPr lang="en-GB" sz="3200" b="1" dirty="0">
                <a:solidFill>
                  <a:schemeClr val="bg1"/>
                </a:solidFill>
                <a:latin typeface="Arial" panose="020B0604020202020204" pitchFamily="34" charset="0"/>
                <a:cs typeface="Arial" panose="020B0604020202020204" pitchFamily="34" charset="0"/>
              </a:rPr>
              <a:t>Structures Information Chart</a:t>
            </a:r>
            <a:endParaRPr lang="en-ZA" sz="3200" b="1"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80949309-8CEA-5645-99DA-F5BFA446874D}"/>
              </a:ext>
            </a:extLst>
          </p:cNvPr>
          <p:cNvSpPr txBox="1"/>
          <p:nvPr/>
        </p:nvSpPr>
        <p:spPr>
          <a:xfrm>
            <a:off x="-41440" y="454532"/>
            <a:ext cx="9144000" cy="6247864"/>
          </a:xfrm>
          <a:prstGeom prst="rect">
            <a:avLst/>
          </a:prstGeom>
          <a:noFill/>
        </p:spPr>
        <p:txBody>
          <a:bodyPr wrap="square" rtlCol="0">
            <a:spAutoFit/>
          </a:bodyPr>
          <a:lstStyle/>
          <a:p>
            <a:pPr marL="457200" indent="-457200" algn="just">
              <a:buFont typeface="Arial" panose="020B0604020202020204" pitchFamily="34" charset="0"/>
              <a:buChar char="•"/>
            </a:pPr>
            <a:r>
              <a:rPr lang="en-GB" sz="2400" b="1" dirty="0">
                <a:latin typeface="Arial" panose="020B0604020202020204" pitchFamily="34" charset="0"/>
                <a:cs typeface="Arial" panose="020B0604020202020204" pitchFamily="34" charset="0"/>
              </a:rPr>
              <a:t>All reports from all the local and districts structures are processes by the Provincial Coronavirus Command Centre </a:t>
            </a:r>
            <a:r>
              <a:rPr lang="en-GB" sz="2400" b="1" i="1" dirty="0" err="1">
                <a:latin typeface="Arial" panose="020B0604020202020204" pitchFamily="34" charset="0"/>
                <a:cs typeface="Arial" panose="020B0604020202020204" pitchFamily="34" charset="0"/>
              </a:rPr>
              <a:t>en</a:t>
            </a:r>
            <a:r>
              <a:rPr lang="en-GB" sz="2400" b="1" i="1" dirty="0">
                <a:latin typeface="Arial" panose="020B0604020202020204" pitchFamily="34" charset="0"/>
                <a:cs typeface="Arial" panose="020B0604020202020204" pitchFamily="34" charset="0"/>
              </a:rPr>
              <a:t>-route</a:t>
            </a:r>
            <a:r>
              <a:rPr lang="en-GB" sz="2400" b="1" dirty="0">
                <a:latin typeface="Arial" panose="020B0604020202020204" pitchFamily="34" charset="0"/>
                <a:cs typeface="Arial" panose="020B0604020202020204" pitchFamily="34" charset="0"/>
              </a:rPr>
              <a:t> to PCCC.</a:t>
            </a:r>
          </a:p>
          <a:p>
            <a:pPr marL="171450" indent="-171450" algn="just">
              <a:buFont typeface="Arial" panose="020B0604020202020204" pitchFamily="34" charset="0"/>
              <a:buChar char="•"/>
            </a:pPr>
            <a:endParaRPr lang="en-GB" sz="800" b="1" dirty="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n-GB" sz="2400" b="1" dirty="0">
                <a:latin typeface="Arial" panose="020B0604020202020204" pitchFamily="34" charset="0"/>
                <a:cs typeface="Arial" panose="020B0604020202020204" pitchFamily="34" charset="0"/>
              </a:rPr>
              <a:t>The PCCC and DCCC have been meeting weekly for the first two months and subsequently meet fortnightly.</a:t>
            </a:r>
          </a:p>
          <a:p>
            <a:pPr marL="171450" indent="-171450" algn="just">
              <a:buFont typeface="Arial" panose="020B0604020202020204" pitchFamily="34" charset="0"/>
              <a:buChar char="•"/>
            </a:pPr>
            <a:endParaRPr lang="en-GB" sz="800" b="1" dirty="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n-GB" sz="2400" b="1" dirty="0">
                <a:latin typeface="Arial" panose="020B0604020202020204" pitchFamily="34" charset="0"/>
                <a:cs typeface="Arial" panose="020B0604020202020204" pitchFamily="34" charset="0"/>
              </a:rPr>
              <a:t>The Provincial Command Centre and all operational structures meet three times a week.</a:t>
            </a:r>
          </a:p>
          <a:p>
            <a:pPr algn="just"/>
            <a:endParaRPr lang="en-GB" sz="800" b="1" dirty="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n-US" sz="2400" b="1" dirty="0">
                <a:latin typeface="Arial" panose="020B0604020202020204" pitchFamily="34" charset="0"/>
                <a:cs typeface="Arial" panose="020B0604020202020204" pitchFamily="34" charset="0"/>
              </a:rPr>
              <a:t>Faith Based organizations are represented in the </a:t>
            </a:r>
            <a:r>
              <a:rPr lang="en-US" sz="2400" b="1" dirty="0" err="1">
                <a:latin typeface="Arial" panose="020B0604020202020204" pitchFamily="34" charset="0"/>
                <a:cs typeface="Arial" panose="020B0604020202020204" pitchFamily="34" charset="0"/>
              </a:rPr>
              <a:t>Provjoc</a:t>
            </a:r>
            <a:r>
              <a:rPr lang="en-US" sz="2400" b="1" dirty="0">
                <a:latin typeface="Arial" panose="020B0604020202020204" pitchFamily="34" charset="0"/>
                <a:cs typeface="Arial" panose="020B0604020202020204" pitchFamily="34" charset="0"/>
              </a:rPr>
              <a:t> and have partnered with Government in various </a:t>
            </a:r>
            <a:r>
              <a:rPr lang="en-US" sz="2400" b="1" dirty="0" err="1">
                <a:latin typeface="Arial" panose="020B0604020202020204" pitchFamily="34" charset="0"/>
                <a:cs typeface="Arial" panose="020B0604020202020204" pitchFamily="34" charset="0"/>
              </a:rPr>
              <a:t>programmes</a:t>
            </a:r>
            <a:endParaRPr lang="en-US" sz="2400" b="1" dirty="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endParaRPr lang="en-US" sz="800" b="1" dirty="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n-US" sz="2400" b="1" dirty="0">
                <a:latin typeface="Arial" panose="020B0604020202020204" pitchFamily="34" charset="0"/>
                <a:cs typeface="Arial" panose="020B0604020202020204" pitchFamily="34" charset="0"/>
              </a:rPr>
              <a:t>Business and Mining Houses are part of </a:t>
            </a:r>
            <a:r>
              <a:rPr lang="en-US" sz="2400" b="1" dirty="0" err="1">
                <a:latin typeface="Arial" panose="020B0604020202020204" pitchFamily="34" charset="0"/>
                <a:cs typeface="Arial" panose="020B0604020202020204" pitchFamily="34" charset="0"/>
              </a:rPr>
              <a:t>DistrictJocs</a:t>
            </a:r>
            <a:r>
              <a:rPr lang="en-US" sz="2400" b="1" dirty="0">
                <a:latin typeface="Arial" panose="020B0604020202020204" pitchFamily="34" charset="0"/>
                <a:cs typeface="Arial" panose="020B0604020202020204" pitchFamily="34" charset="0"/>
              </a:rPr>
              <a:t>.</a:t>
            </a:r>
          </a:p>
          <a:p>
            <a:pPr marL="457200" indent="-457200" algn="just">
              <a:buFont typeface="Arial" panose="020B0604020202020204" pitchFamily="34" charset="0"/>
              <a:buChar char="•"/>
            </a:pPr>
            <a:endParaRPr lang="en-US" sz="800" b="1" dirty="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n-US" sz="2400" b="1" dirty="0">
                <a:latin typeface="Arial" panose="020B0604020202020204" pitchFamily="34" charset="0"/>
                <a:cs typeface="Arial" panose="020B0604020202020204" pitchFamily="34" charset="0"/>
              </a:rPr>
              <a:t>Institutions of Higher Learning are represented on both </a:t>
            </a:r>
            <a:r>
              <a:rPr lang="en-US" sz="2400" b="1" dirty="0" err="1">
                <a:latin typeface="Arial" panose="020B0604020202020204" pitchFamily="34" charset="0"/>
                <a:cs typeface="Arial" panose="020B0604020202020204" pitchFamily="34" charset="0"/>
              </a:rPr>
              <a:t>ProvJoc</a:t>
            </a:r>
            <a:r>
              <a:rPr lang="en-US" sz="2400" b="1" dirty="0">
                <a:latin typeface="Arial" panose="020B0604020202020204" pitchFamily="34" charset="0"/>
                <a:cs typeface="Arial" panose="020B0604020202020204" pitchFamily="34" charset="0"/>
              </a:rPr>
              <a:t> and Command Centre</a:t>
            </a:r>
          </a:p>
          <a:p>
            <a:pPr marL="457200" indent="-457200" algn="just">
              <a:buFont typeface="Arial" panose="020B0604020202020204" pitchFamily="34" charset="0"/>
              <a:buChar char="•"/>
            </a:pPr>
            <a:r>
              <a:rPr lang="en-ZA" sz="2400" b="1" dirty="0">
                <a:latin typeface="Arial" panose="020B0604020202020204" pitchFamily="34" charset="0"/>
                <a:cs typeface="Arial" panose="020B0604020202020204" pitchFamily="34" charset="0"/>
              </a:rPr>
              <a:t>The FS Disaster Management Centre report on a daily basis via the SRS system to NDMC</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15504512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46bfe040-0895-4455-aed3-86393e50e015">WZ24JC3V4QTC-20-2432</_dlc_DocId>
    <_dlc_DocIdUrl xmlns="46bfe040-0895-4455-aed3-86393e50e015">
      <Url>http://ecms.gcis.gov.za/sites/docs/Comm_policy_stratdev/_layouts/15/DocIdRedir.aspx?ID=WZ24JC3V4QTC-20-2432</Url>
      <Description>WZ24JC3V4QTC-20-2432</Description>
    </_dlc_DocIdUrl>
  </documentManagement>
</p:properties>
</file>

<file path=customXml/item2.xml><?xml version="1.0" encoding="utf-8"?>
<?mso-contentType ?>
<p:Policy xmlns:p="office.server.policy" id="" local="true">
  <p:Name>Document</p:Name>
  <p:Description/>
  <p:Statement/>
  <p:PolicyItems>
    <p:PolicyItem featureId="Microsoft.Office.RecordsManagement.PolicyFeatures.PolicyAudit" staticId="0x0101|8138272" UniqueId="0ba8d270-1641-45f2-baad-c6483d64d03c">
      <p:Name>Auditing</p:Name>
      <p:Description>Audits user actions on documents and list items to the Audit Log.</p:Description>
      <p:CustomData>
        <Audit>
          <Update/>
          <View/>
          <CheckInOut/>
          <MoveCopy/>
          <DeleteRestore/>
        </Audit>
      </p:CustomData>
    </p:PolicyItem>
  </p:PolicyItems>
</p:Policy>
</file>

<file path=customXml/item3.xml><?xml version="1.0" encoding="utf-8"?>
<?mso-contentType ?>
<spe:Receivers xmlns:spe="http://schemas.microsoft.com/sharepoint/events">
  <Receiver>
    <Name>Policy Auditing</Name>
    <Synchronization>Synchronous</Synchronization>
    <Type>10001</Type>
    <SequenceNumber>1100</SequenceNumber>
    <Url/>
    <Assembly>Microsoft.Office.Policy, Version=14.0.0.0, Culture=neutral, PublicKeyToken=71e9bce111e9429c</Assembly>
    <Class>Microsoft.Office.RecordsManagement.Internal.AuditHandler</Class>
    <Data/>
    <Filter/>
  </Receiver>
  <Receiver>
    <Name>Policy Auditing</Name>
    <Synchronization>Synchronous</Synchronization>
    <Type>10002</Type>
    <SequenceNumber>1101</SequenceNumber>
    <Url/>
    <Assembly>Microsoft.Office.Policy, Version=14.0.0.0, Culture=neutral, PublicKeyToken=71e9bce111e9429c</Assembly>
    <Class>Microsoft.Office.RecordsManagement.Internal.AuditHandler</Class>
    <Data/>
    <Filter/>
  </Receiver>
  <Receiver>
    <Name>Policy Auditing</Name>
    <Synchronization>Synchronous</Synchronization>
    <Type>10004</Type>
    <SequenceNumber>1102</SequenceNumber>
    <Url/>
    <Assembly>Microsoft.Office.Policy, Version=14.0.0.0, Culture=neutral, PublicKeyToken=71e9bce111e9429c</Assembly>
    <Class>Microsoft.Office.RecordsManagement.Internal.AuditHandler</Class>
    <Data/>
    <Filter/>
  </Receiver>
  <Receiver>
    <Name>Policy Auditing</Name>
    <Synchronization>Synchronous</Synchronization>
    <Type>10006</Type>
    <SequenceNumber>1103</SequenceNumber>
    <Url/>
    <Assembly>Microsoft.Office.Policy, Version=14.0.0.0, Culture=neutral, PublicKeyToken=71e9bce111e9429c</Assembly>
    <Class>Microsoft.Office.RecordsManagement.Internal.AuditHandler</Class>
    <Data/>
    <Filter/>
  </Receiver>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ct:contentTypeSchema xmlns:ct="http://schemas.microsoft.com/office/2006/metadata/contentType" xmlns:ma="http://schemas.microsoft.com/office/2006/metadata/properties/metaAttributes" ct:_="" ma:_="" ma:contentTypeName="Document" ma:contentTypeID="0x01010066FE53F0116FF143B5C1C30F85975EF9" ma:contentTypeVersion="6" ma:contentTypeDescription="Create a new document." ma:contentTypeScope="" ma:versionID="f504736bea17164c887c36a92f6b49b9">
  <xsd:schema xmlns:xsd="http://www.w3.org/2001/XMLSchema" xmlns:xs="http://www.w3.org/2001/XMLSchema" xmlns:p="http://schemas.microsoft.com/office/2006/metadata/properties" xmlns:ns3="46bfe040-0895-4455-aed3-86393e50e015" targetNamespace="http://schemas.microsoft.com/office/2006/metadata/properties" ma:root="true" ma:fieldsID="5ec3b95d3df32907d5bf8b689be1ef96" ns3:_="">
    <xsd:import namespace="46bfe040-0895-4455-aed3-86393e50e015"/>
    <xsd:element name="properties">
      <xsd:complexType>
        <xsd:sequence>
          <xsd:element name="documentManagement">
            <xsd:complexType>
              <xsd:all>
                <xsd:element ref="ns3:_dlc_Exempt"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bfe040-0895-4455-aed3-86393e50e015" elementFormDefault="qualified">
    <xsd:import namespace="http://schemas.microsoft.com/office/2006/documentManagement/types"/>
    <xsd:import namespace="http://schemas.microsoft.com/office/infopath/2007/PartnerControls"/>
    <xsd:element name="_dlc_Exempt" ma:index="9" nillable="true" ma:displayName="Exempt from Policy" ma:hidden="true" ma:internalName="_dlc_Exempt" ma:readOnly="true">
      <xsd:simpleType>
        <xsd:restriction base="dms:Unknown"/>
      </xsd:simpleType>
    </xsd:element>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8364DFC-5918-4B76-AB2E-4937C3EFFA77}">
  <ds:schemaRefs>
    <ds:schemaRef ds:uri="http://schemas.microsoft.com/office/infopath/2007/PartnerControl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purl.org/dc/terms/"/>
    <ds:schemaRef ds:uri="http://purl.org/dc/dcmitype/"/>
    <ds:schemaRef ds:uri="46bfe040-0895-4455-aed3-86393e50e015"/>
    <ds:schemaRef ds:uri="http://www.w3.org/XML/1998/namespace"/>
  </ds:schemaRefs>
</ds:datastoreItem>
</file>

<file path=customXml/itemProps2.xml><?xml version="1.0" encoding="utf-8"?>
<ds:datastoreItem xmlns:ds="http://schemas.openxmlformats.org/officeDocument/2006/customXml" ds:itemID="{2E082039-7AED-455D-AF2A-F676BFBD54EC}">
  <ds:schemaRefs>
    <ds:schemaRef ds:uri="office.server.policy"/>
  </ds:schemaRefs>
</ds:datastoreItem>
</file>

<file path=customXml/itemProps3.xml><?xml version="1.0" encoding="utf-8"?>
<ds:datastoreItem xmlns:ds="http://schemas.openxmlformats.org/officeDocument/2006/customXml" ds:itemID="{64BBAA9A-7B6D-4506-8DC3-D12E23A6FB48}">
  <ds:schemaRefs>
    <ds:schemaRef ds:uri="http://schemas.microsoft.com/sharepoint/events"/>
  </ds:schemaRefs>
</ds:datastoreItem>
</file>

<file path=customXml/itemProps4.xml><?xml version="1.0" encoding="utf-8"?>
<ds:datastoreItem xmlns:ds="http://schemas.openxmlformats.org/officeDocument/2006/customXml" ds:itemID="{469DF049-FCA9-428B-A409-0347C25E5F49}">
  <ds:schemaRefs>
    <ds:schemaRef ds:uri="http://schemas.microsoft.com/sharepoint/v3/contenttype/forms"/>
  </ds:schemaRefs>
</ds:datastoreItem>
</file>

<file path=customXml/itemProps5.xml><?xml version="1.0" encoding="utf-8"?>
<ds:datastoreItem xmlns:ds="http://schemas.openxmlformats.org/officeDocument/2006/customXml" ds:itemID="{D028FF19-5EC4-4D8C-B68D-7D6523D626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bfe040-0895-4455-aed3-86393e50e0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GCIS Presentation template 2015</Template>
  <TotalTime>28309</TotalTime>
  <Words>5220</Words>
  <Application>Microsoft Office PowerPoint</Application>
  <PresentationFormat>On-screen Show (4:3)</PresentationFormat>
  <Paragraphs>1561</Paragraphs>
  <Slides>77</Slides>
  <Notes>51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77</vt:i4>
      </vt:variant>
    </vt:vector>
  </HeadingPairs>
  <TitlesOfParts>
    <vt:vector size="79" baseType="lpstr">
      <vt:lpstr>1_Office Theme</vt:lpstr>
      <vt:lpstr>Worksheet</vt:lpstr>
      <vt:lpstr>Slide 0</vt:lpstr>
      <vt:lpstr>FS COVID-19 PLANS AND READINESS FOR ANTICIPATED PEAK OF THE VIRUS SPREAD IN THE NEXT FEW MONTHS</vt:lpstr>
      <vt:lpstr>Background </vt:lpstr>
      <vt:lpstr>1.INTRODUCTION </vt:lpstr>
      <vt:lpstr>Covid – 19    Response</vt:lpstr>
      <vt:lpstr>Cabinet resolved that every province should establish the Coronavirus Command structures at Provincial and District Level. The following provincial functional structures have been established</vt:lpstr>
      <vt:lpstr>Established Coordinating Structures</vt:lpstr>
      <vt:lpstr>  Deployment of DDM Ministerial Champions    </vt:lpstr>
      <vt:lpstr>   </vt:lpstr>
      <vt:lpstr>First Strategic Thrust</vt:lpstr>
      <vt:lpstr>Health Approach</vt:lpstr>
      <vt:lpstr>Slide 11</vt:lpstr>
      <vt:lpstr>OVERALL STRATEGIC RESPONSE</vt:lpstr>
      <vt:lpstr>OVERALL STRATEGIC RESPONSE</vt:lpstr>
      <vt:lpstr>Slide 14</vt:lpstr>
      <vt:lpstr>PROVINCIAL HIGHLIGHTS</vt:lpstr>
      <vt:lpstr>EPICURVE</vt:lpstr>
      <vt:lpstr>DISTRIBUTION OF DEATHS BY DISTRICTS</vt:lpstr>
      <vt:lpstr>CONTACT TRACING AND MONITORING</vt:lpstr>
      <vt:lpstr>LAB TESTS</vt:lpstr>
      <vt:lpstr>BOMIS</vt:lpstr>
      <vt:lpstr>FREE STATE COVID-19 INFORMATION SYSTEMS FLOW</vt:lpstr>
      <vt:lpstr>GO.DATA</vt:lpstr>
      <vt:lpstr>Mortality Surveillance Process</vt:lpstr>
      <vt:lpstr>Challenges in implementing various interventions</vt:lpstr>
      <vt:lpstr>Slide 25</vt:lpstr>
      <vt:lpstr>Slide 26</vt:lpstr>
      <vt:lpstr>Slide 27</vt:lpstr>
      <vt:lpstr>DCS Status Report as at 19 August 2020 Screening of Inmates (Sentenced &amp; Remand Detainees)</vt:lpstr>
      <vt:lpstr>DCS Status Report as at 19 August 2020 Screening of Correctional Officials</vt:lpstr>
      <vt:lpstr>Challenges in implementing various interventions</vt:lpstr>
      <vt:lpstr>Lessons learnt from intervention measures implemented</vt:lpstr>
      <vt:lpstr>Lessons learnt from intervention measures implemented</vt:lpstr>
      <vt:lpstr>Second Strategic Thrust</vt:lpstr>
      <vt:lpstr>  Partnership &amp; Food Distribution   </vt:lpstr>
      <vt:lpstr>  Provision of Shelters   </vt:lpstr>
      <vt:lpstr>Slide 36</vt:lpstr>
      <vt:lpstr>Slide 37</vt:lpstr>
      <vt:lpstr>Slide 38</vt:lpstr>
      <vt:lpstr>Slide 39</vt:lpstr>
      <vt:lpstr>Slide 40</vt:lpstr>
      <vt:lpstr>  Summary of Gender Based Violence    </vt:lpstr>
      <vt:lpstr>   INTERVENTION OF TRADITIONAL LEADERSHIP ON COVID-19 PANDEMIC    </vt:lpstr>
      <vt:lpstr>Third Strategic Thrust</vt:lpstr>
      <vt:lpstr>  Provision of Water &amp; Social Distancing    </vt:lpstr>
      <vt:lpstr>  Response – Access to Water    </vt:lpstr>
      <vt:lpstr>  Response – Access to Water    </vt:lpstr>
      <vt:lpstr>Fourth Strategic Thrust</vt:lpstr>
      <vt:lpstr>Slide 48</vt:lpstr>
      <vt:lpstr> Adherence to the Lockdown Regulations: </vt:lpstr>
      <vt:lpstr>Fourth Strategic Thrust</vt:lpstr>
      <vt:lpstr> FS Economic Recovery Initiatives </vt:lpstr>
      <vt:lpstr>Slide 52</vt:lpstr>
      <vt:lpstr>  Relief Funding for Athletes and Artists </vt:lpstr>
      <vt:lpstr>Relief Funding for Arts &amp; Culture</vt:lpstr>
      <vt:lpstr>Slide 55</vt:lpstr>
      <vt:lpstr> FS Covid-19 PPE Expenditure </vt:lpstr>
      <vt:lpstr> FS Covid-19 PPE Expenditure </vt:lpstr>
      <vt:lpstr> Covid-19 Expenditure &amp; Benefits </vt:lpstr>
      <vt:lpstr>Fourth Strategic Thrust</vt:lpstr>
      <vt:lpstr> Return To School Initiatives </vt:lpstr>
      <vt:lpstr> Return To School Initiatives </vt:lpstr>
      <vt:lpstr> Return To School Initiatives </vt:lpstr>
      <vt:lpstr> Return To School Initiatives </vt:lpstr>
      <vt:lpstr> Challenges In the Educational Sector </vt:lpstr>
      <vt:lpstr> Challenges In the Educational Sector </vt:lpstr>
      <vt:lpstr>Latest statistics on COVID 19 Cases in Schools</vt:lpstr>
      <vt:lpstr> Mitigating Strategy In the Educational Sector </vt:lpstr>
      <vt:lpstr> Mitigating Strategy In the Educational Sector </vt:lpstr>
      <vt:lpstr> Mitigating Strategy In the Educational Sector </vt:lpstr>
      <vt:lpstr>Slide 70</vt:lpstr>
      <vt:lpstr> COGTA Coordination </vt:lpstr>
      <vt:lpstr> Communication Strategy For Covid-19 Awareness </vt:lpstr>
      <vt:lpstr>Challenges and Resolutions of the PCCC</vt:lpstr>
      <vt:lpstr>Challenges and Resolutions of the PCCC</vt:lpstr>
      <vt:lpstr>CONCLUSION</vt:lpstr>
      <vt:lpstr>Slide 76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 here</dc:title>
  <dc:creator>Saadia Moolla</dc:creator>
  <cp:lastModifiedBy>USER</cp:lastModifiedBy>
  <cp:revision>797</cp:revision>
  <cp:lastPrinted>2018-11-05T08:56:50Z</cp:lastPrinted>
  <dcterms:created xsi:type="dcterms:W3CDTF">2018-03-22T07:35:38Z</dcterms:created>
  <dcterms:modified xsi:type="dcterms:W3CDTF">2020-08-31T09:49:10Z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e62d8032-7456-4268-8999-7a2b10e83bee</vt:lpwstr>
  </property>
  <property fmtid="{D5CDD505-2E9C-101B-9397-08002B2CF9AE}" pid="3" name="ContentTypeId">
    <vt:lpwstr>0x01010066FE53F0116FF143B5C1C30F85975EF9</vt:lpwstr>
  </property>
</Properties>
</file>