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7"/>
  </p:notesMasterIdLst>
  <p:sldIdLst>
    <p:sldId id="256" r:id="rId3"/>
    <p:sldId id="286" r:id="rId4"/>
    <p:sldId id="292" r:id="rId5"/>
    <p:sldId id="293" r:id="rId6"/>
    <p:sldId id="301" r:id="rId7"/>
    <p:sldId id="296" r:id="rId8"/>
    <p:sldId id="324" r:id="rId9"/>
    <p:sldId id="332" r:id="rId10"/>
    <p:sldId id="317" r:id="rId11"/>
    <p:sldId id="326" r:id="rId12"/>
    <p:sldId id="327" r:id="rId13"/>
    <p:sldId id="328" r:id="rId14"/>
    <p:sldId id="321" r:id="rId15"/>
    <p:sldId id="32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B1697-E484-45F0-9B24-1063893C926C}" type="datetimeFigureOut">
              <a:rPr lang="en-ZA" smtClean="0"/>
              <a:t>2020/08/20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25201-B6D9-4732-A4D4-AE12A83717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0674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D276F-0902-4C26-A562-22B8B5BFD9C5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2398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G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lga 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67" y="191919"/>
            <a:ext cx="3102089" cy="1482042"/>
          </a:xfrm>
          <a:prstGeom prst="rect">
            <a:avLst/>
          </a:prstGeom>
        </p:spPr>
      </p:pic>
      <p:pic>
        <p:nvPicPr>
          <p:cNvPr id="9" name="Picture 8" descr="speech buble 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577" y="1495044"/>
            <a:ext cx="4178808" cy="4782312"/>
          </a:xfrm>
          <a:prstGeom prst="rect">
            <a:avLst/>
          </a:prstGeom>
        </p:spPr>
      </p:pic>
      <p:pic>
        <p:nvPicPr>
          <p:cNvPr id="10" name="Picture 9" descr="speech buble 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174" y="1149858"/>
            <a:ext cx="4151376" cy="4901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3452" y="1969834"/>
            <a:ext cx="3357605" cy="102301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3452" y="3281730"/>
            <a:ext cx="3459793" cy="1375432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483165"/>
            <a:ext cx="6663766" cy="152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858786" y="6455126"/>
            <a:ext cx="285214" cy="152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663766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/>
                </a:solidFill>
              </a:rPr>
              <a:t>www.salga.org.za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29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400800" cy="794815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8" y="1752600"/>
            <a:ext cx="8043862" cy="4540250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accent6"/>
                </a:solidFill>
              </a:defRPr>
            </a:lvl1pPr>
            <a:lvl2pPr>
              <a:defRPr sz="1200">
                <a:solidFill>
                  <a:schemeClr val="accent6"/>
                </a:solidFill>
              </a:defRPr>
            </a:lvl2pPr>
            <a:lvl3pPr>
              <a:defRPr sz="120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882" y="424666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83165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858786" y="6455126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663766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/>
                </a:solidFill>
              </a:rPr>
              <a:t>www.salga.org.za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12" name="Picture 11" descr="Speech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909" y="1364308"/>
            <a:ext cx="4871324" cy="49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G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46" y="264914"/>
            <a:ext cx="2687497" cy="1283968"/>
          </a:xfrm>
          <a:prstGeom prst="rect">
            <a:avLst/>
          </a:prstGeom>
        </p:spPr>
      </p:pic>
      <p:pic>
        <p:nvPicPr>
          <p:cNvPr id="9" name="Picture 8" descr="speech buble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291" y="1085136"/>
            <a:ext cx="4178808" cy="4782312"/>
          </a:xfrm>
          <a:prstGeom prst="rect">
            <a:avLst/>
          </a:prstGeom>
        </p:spPr>
      </p:pic>
      <p:pic>
        <p:nvPicPr>
          <p:cNvPr id="10" name="Picture 9" descr="speech buble 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888" y="966264"/>
            <a:ext cx="4151376" cy="4901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5778" y="1969836"/>
            <a:ext cx="3357605" cy="1023013"/>
          </a:xfrm>
        </p:spPr>
        <p:txBody>
          <a:bodyPr>
            <a:normAutofit/>
          </a:bodyPr>
          <a:lstStyle>
            <a:lvl1pPr>
              <a:defRPr sz="18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5778" y="3281730"/>
            <a:ext cx="3459793" cy="1375432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accent6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rgbClr val="F06D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www.salga.org.za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00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40"/>
            <a:ext cx="6400800" cy="794815"/>
          </a:xfrm>
        </p:spPr>
        <p:txBody>
          <a:bodyPr>
            <a:normAutofit/>
          </a:bodyPr>
          <a:lstStyle>
            <a:lvl1pPr>
              <a:defRPr sz="1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9" y="1752600"/>
            <a:ext cx="8043862" cy="4540250"/>
          </a:xfrm>
        </p:spPr>
        <p:txBody>
          <a:bodyPr>
            <a:normAutofit/>
          </a:bodyPr>
          <a:lstStyle>
            <a:lvl1pPr>
              <a:defRPr sz="900">
                <a:solidFill>
                  <a:schemeClr val="accent6"/>
                </a:solidFill>
              </a:defRPr>
            </a:lvl1pPr>
            <a:lvl2pPr>
              <a:defRPr sz="900">
                <a:solidFill>
                  <a:schemeClr val="accent6"/>
                </a:solidFill>
              </a:defRPr>
            </a:lvl2pPr>
            <a:lvl3pPr>
              <a:defRPr sz="900">
                <a:solidFill>
                  <a:schemeClr val="accent6"/>
                </a:solidFill>
              </a:defRPr>
            </a:lvl3pPr>
            <a:lvl4pPr>
              <a:defRPr sz="900">
                <a:solidFill>
                  <a:schemeClr val="accent6"/>
                </a:solidFill>
              </a:defRPr>
            </a:lvl4pPr>
            <a:lvl5pPr>
              <a:defRPr sz="9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883" y="424668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www.salga.org.za</a:t>
            </a: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" name="Picture 11" descr="Speech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910" y="1364310"/>
            <a:ext cx="4871324" cy="49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1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342900"/>
            <a:fld id="{22DE3D06-4437-4F43-807B-2CE4A49B76C4}" type="slidenum">
              <a:rPr lang="en-ZA" smtClean="0">
                <a:solidFill>
                  <a:srgbClr val="F06D19">
                    <a:tint val="75000"/>
                  </a:srgbClr>
                </a:solidFill>
              </a:rPr>
              <a:pPr defTabSz="342900"/>
              <a:t>‹#›</a:t>
            </a:fld>
            <a:endParaRPr lang="en-ZA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753602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342900"/>
            <a:fld id="{22DE3D06-4437-4F43-807B-2CE4A49B76C4}" type="slidenum">
              <a:rPr lang="en-ZA" smtClean="0">
                <a:solidFill>
                  <a:srgbClr val="F06D19">
                    <a:tint val="75000"/>
                  </a:srgbClr>
                </a:solidFill>
              </a:rPr>
              <a:pPr defTabSz="342900"/>
              <a:t>‹#›</a:t>
            </a:fld>
            <a:endParaRPr lang="en-ZA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303818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BF7728E7-6E26-40D4-A17C-14CFCABBBE11}" type="datetimeFigureOut">
              <a:rPr lang="en-US" smtClean="0">
                <a:solidFill>
                  <a:srgbClr val="F06D19">
                    <a:tint val="75000"/>
                  </a:srgbClr>
                </a:solidFill>
              </a:rPr>
              <a:pPr defTabSz="685800"/>
              <a:t>8/20/2020</a:t>
            </a:fld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434ABD1-81A3-44C0-ADD6-DB07EAD19A43}" type="slidenum">
              <a:rPr lang="en-US" smtClean="0">
                <a:solidFill>
                  <a:srgbClr val="F06D19">
                    <a:tint val="75000"/>
                  </a:srgbClr>
                </a:solidFill>
              </a:rPr>
              <a:pPr defTabSz="685800"/>
              <a:t>‹#›</a:t>
            </a:fld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99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1322C-04D9-4E36-B9FF-3AD4A4C85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9968730B-3ED7-4A17-9624-BF6EE0F7A9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85800"/>
            <a:fld id="{85E4C5A4-68AA-419A-9EB9-20F6985B147C}" type="slidenum">
              <a:rPr lang="en-GB" smtClean="0">
                <a:solidFill>
                  <a:srgbClr val="F06D19">
                    <a:tint val="75000"/>
                  </a:srgbClr>
                </a:solidFill>
              </a:rPr>
              <a:pPr defTabSz="685800"/>
              <a:t>‹#›</a:t>
            </a:fld>
            <a:endParaRPr lang="en-GB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44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73E65-72FA-9C4C-86F5-527BDFE5F362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A8EF-2000-014D-A4B6-94136228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8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DA6C2CDB-A538-AA4E-87C3-EB7CD954E69E}" type="slidenum">
              <a:rPr lang="en-US" smtClean="0">
                <a:solidFill>
                  <a:srgbClr val="F06D19">
                    <a:tint val="75000"/>
                  </a:srgbClr>
                </a:solidFill>
              </a:rPr>
              <a:pPr defTabSz="342900"/>
              <a:t>‹#›</a:t>
            </a:fld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07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2328" y="1427018"/>
            <a:ext cx="6733308" cy="203661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 Narrow" panose="020B0606020202030204" pitchFamily="34" charset="0"/>
              </a:rPr>
              <a:t>O.R TAMBO DISTRICT MUNICIPALITY</a:t>
            </a:r>
            <a:endParaRPr lang="en-US" sz="3600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81730"/>
            <a:ext cx="7671816" cy="957761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endParaRPr lang="en-US" sz="4000" dirty="0" smtClean="0"/>
          </a:p>
          <a:p>
            <a:r>
              <a:rPr lang="en-US" sz="3600" dirty="0" smtClean="0">
                <a:latin typeface="Arial Narrow" panose="020B0606020202030204" pitchFamily="34" charset="0"/>
              </a:rPr>
              <a:t>SUPPORT PROVIDED BY SALGA IN TERMS OF MUNICIPAL AUDIT SUPPORT PROGRAMME (MASP) </a:t>
            </a:r>
            <a:endParaRPr lang="en-US" sz="3600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 rot="10800000" flipV="1">
            <a:off x="554181" y="4536994"/>
            <a:ext cx="68101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sz="1400" b="1" dirty="0">
                <a:solidFill>
                  <a:schemeClr val="accent6"/>
                </a:solidFill>
                <a:latin typeface="Arial Narrow" panose="020B0606020202030204" pitchFamily="34" charset="0"/>
              </a:rPr>
              <a:t>PRESENTATION TO THE COGTA PORTFIOLO COMMITTEE ON </a:t>
            </a:r>
            <a:r>
              <a:rPr lang="en-US" sz="1400" b="1" dirty="0" smtClean="0">
                <a:solidFill>
                  <a:schemeClr val="accent6"/>
                </a:solidFill>
                <a:latin typeface="Arial Narrow" panose="020B0606020202030204" pitchFamily="34" charset="0"/>
              </a:rPr>
              <a:t>SUPPORT PROVIDED TO THE O.R TAMBO DISTRICT MUNICIPALITY</a:t>
            </a:r>
            <a:endParaRPr lang="en-US" sz="1400" b="1" dirty="0">
              <a:solidFill>
                <a:schemeClr val="accent6"/>
              </a:solidFill>
              <a:latin typeface="Arial Narrow" panose="020B0606020202030204" pitchFamily="34" charset="0"/>
            </a:endParaRPr>
          </a:p>
          <a:p>
            <a:r>
              <a:rPr lang="en-US" sz="1400" b="1" dirty="0" smtClean="0">
                <a:solidFill>
                  <a:schemeClr val="accent6"/>
                </a:solidFill>
                <a:latin typeface="Arial Narrow" panose="020B0606020202030204" pitchFamily="34" charset="0"/>
              </a:rPr>
              <a:t>20 </a:t>
            </a:r>
            <a:r>
              <a:rPr lang="en-US" sz="1400" b="1" dirty="0">
                <a:solidFill>
                  <a:schemeClr val="accent6"/>
                </a:solidFill>
                <a:latin typeface="Arial Narrow" panose="020B0606020202030204" pitchFamily="34" charset="0"/>
              </a:rPr>
              <a:t>AUGUST 2020</a:t>
            </a:r>
          </a:p>
        </p:txBody>
      </p:sp>
    </p:spTree>
    <p:extLst>
      <p:ext uri="{BB962C8B-B14F-4D97-AF65-F5344CB8AC3E}">
        <p14:creationId xmlns:p14="http://schemas.microsoft.com/office/powerpoint/2010/main" val="308563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7886" y="1762169"/>
            <a:ext cx="8438915" cy="466726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7173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083" y="1765311"/>
            <a:ext cx="1474427" cy="320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202989" y="1423615"/>
            <a:ext cx="16002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r>
              <a:rPr lang="en-ZA" sz="1600" b="1" dirty="0" smtClean="0">
                <a:solidFill>
                  <a:srgbClr val="F06D19"/>
                </a:solidFill>
                <a:latin typeface="Arial"/>
              </a:rPr>
              <a:t>Leadership</a:t>
            </a:r>
            <a:endParaRPr lang="en-ZA" sz="1600" b="1" dirty="0">
              <a:solidFill>
                <a:srgbClr val="F06D19"/>
              </a:solidFill>
              <a:latin typeface="Arial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18053" y="274640"/>
            <a:ext cx="6663192" cy="794815"/>
          </a:xfrm>
        </p:spPr>
        <p:txBody>
          <a:bodyPr>
            <a:noAutofit/>
          </a:bodyPr>
          <a:lstStyle/>
          <a:p>
            <a:r>
              <a:rPr lang="en-ZA" sz="1800" dirty="0"/>
              <a:t/>
            </a:r>
            <a:br>
              <a:rPr lang="en-ZA" sz="1800" dirty="0"/>
            </a:br>
            <a:r>
              <a:rPr lang="en-ZA" sz="1800" dirty="0" smtClean="0">
                <a:latin typeface="Arial Narrow" panose="020B0606020202030204" pitchFamily="34" charset="0"/>
              </a:rPr>
              <a:t>REPORT ON MUNICIPAL AUDIT SUPPORT WORK BY SALGA </a:t>
            </a:r>
            <a:endParaRPr lang="en-ZA" sz="1100" b="1" i="1" dirty="0" smtClean="0">
              <a:solidFill>
                <a:schemeClr val="tx1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99227"/>
              </p:ext>
            </p:extLst>
          </p:nvPr>
        </p:nvGraphicFramePr>
        <p:xfrm>
          <a:off x="247886" y="1380093"/>
          <a:ext cx="7080875" cy="5614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144">
                  <a:extLst>
                    <a:ext uri="{9D8B030D-6E8A-4147-A177-3AD203B41FA5}">
                      <a16:colId xmlns:a16="http://schemas.microsoft.com/office/drawing/2014/main" val="60079389"/>
                    </a:ext>
                  </a:extLst>
                </a:gridCol>
                <a:gridCol w="1997272">
                  <a:extLst>
                    <a:ext uri="{9D8B030D-6E8A-4147-A177-3AD203B41FA5}">
                      <a16:colId xmlns:a16="http://schemas.microsoft.com/office/drawing/2014/main" val="649221311"/>
                    </a:ext>
                  </a:extLst>
                </a:gridCol>
                <a:gridCol w="4654459">
                  <a:extLst>
                    <a:ext uri="{9D8B030D-6E8A-4147-A177-3AD203B41FA5}">
                      <a16:colId xmlns:a16="http://schemas.microsoft.com/office/drawing/2014/main" val="3300162121"/>
                    </a:ext>
                  </a:extLst>
                </a:gridCol>
              </a:tblGrid>
              <a:tr h="359610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NO</a:t>
                      </a:r>
                      <a:endParaRPr lang="en-ZA" sz="16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SUPPORT PROGRAMMES</a:t>
                      </a:r>
                      <a:endParaRPr lang="en-ZA" sz="16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DESCRIPTION AND ENVISAGE</a:t>
                      </a:r>
                      <a:r>
                        <a:rPr lang="en-ZA" sz="16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 IMPACT</a:t>
                      </a:r>
                      <a:endParaRPr lang="en-ZA" sz="16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60717"/>
                  </a:ext>
                </a:extLst>
              </a:tr>
              <a:tr h="1075509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en-ZA" sz="16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600" b="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Committee training</a:t>
                      </a:r>
                      <a:endParaRPr lang="en-ZA" sz="1600" b="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Members of MPAC trained on Guidelines for Effective Oversight and Accountability</a:t>
                      </a:r>
                    </a:p>
                    <a:p>
                      <a:pPr marL="28575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Ethics and Members Interest Committee were</a:t>
                      </a:r>
                      <a:r>
                        <a:rPr lang="en-ZA" sz="1600" b="0" kern="12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assisted with the Review of Policy on the Payment of Expenses and Provision of Tools of Trade to Councillors and Traditional Leaders in order to comply with the Gazette.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kern="1200" noProof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O.R. Tambo  Women Caucus and its local municipalities Women caucus structures were capacitated to understand their mandate and their role within municipal council.</a:t>
                      </a:r>
                    </a:p>
                    <a:p>
                      <a:pPr marL="28575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ZA" sz="1600" b="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453937"/>
                  </a:ext>
                </a:extLst>
              </a:tr>
              <a:tr h="744583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en-ZA" sz="16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600" b="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Portfolio based training</a:t>
                      </a:r>
                      <a:endParaRPr lang="en-ZA" sz="1600" b="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Members</a:t>
                      </a:r>
                      <a:r>
                        <a:rPr lang="en-ZA" sz="16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 of Council of OR Tambo District Municipality were capacitated through the ICIP to ensure the newly elected councillors have better understanding of the local government environment.</a:t>
                      </a:r>
                      <a:endParaRPr lang="en-ZA" sz="16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054514"/>
                  </a:ext>
                </a:extLst>
              </a:tr>
              <a:tr h="1195086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en-ZA" sz="16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Councillor support</a:t>
                      </a:r>
                      <a:endParaRPr lang="en-ZA" sz="16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Municipal councill</a:t>
                      </a:r>
                      <a:r>
                        <a:rPr lang="en-ZA" sz="1600" kern="12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ors and Senior Management were assisted with the interpretation on the Gazette on Remuneration to ensure compliance with the Council policy and legislation.</a:t>
                      </a:r>
                      <a:endParaRPr lang="en-ZA" sz="160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47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42939" y="1765311"/>
            <a:ext cx="8043862" cy="381157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7177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970" y="1578966"/>
            <a:ext cx="1420533" cy="367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190303" y="1255801"/>
            <a:ext cx="1600200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r>
              <a:rPr lang="en-ZA" sz="1500" b="1" dirty="0" smtClean="0">
                <a:solidFill>
                  <a:srgbClr val="F06D19"/>
                </a:solidFill>
                <a:latin typeface="Arial"/>
              </a:rPr>
              <a:t>Governance</a:t>
            </a:r>
            <a:endParaRPr lang="en-ZA" sz="1500" b="1" dirty="0">
              <a:solidFill>
                <a:srgbClr val="F06D19"/>
              </a:solidFill>
              <a:latin typeface="Arial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18053" y="274640"/>
            <a:ext cx="6663192" cy="794815"/>
          </a:xfrm>
        </p:spPr>
        <p:txBody>
          <a:bodyPr>
            <a:noAutofit/>
          </a:bodyPr>
          <a:lstStyle/>
          <a:p>
            <a:r>
              <a:rPr lang="en-ZA" sz="1800" dirty="0"/>
              <a:t/>
            </a:r>
            <a:br>
              <a:rPr lang="en-ZA" sz="1800" dirty="0"/>
            </a:br>
            <a:r>
              <a:rPr lang="en-ZA" sz="1800" dirty="0" smtClean="0">
                <a:latin typeface="Arial Narrow" panose="020B0606020202030204" pitchFamily="34" charset="0"/>
              </a:rPr>
              <a:t>REPORT ON MUNICIPAL AUDIT SUPPORT WORK BY SALGA </a:t>
            </a:r>
            <a:endParaRPr lang="en-ZA" sz="1100" b="1" i="1" dirty="0" smtClean="0">
              <a:solidFill>
                <a:schemeClr val="tx1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337261"/>
              </p:ext>
            </p:extLst>
          </p:nvPr>
        </p:nvGraphicFramePr>
        <p:xfrm>
          <a:off x="127220" y="1282890"/>
          <a:ext cx="7139048" cy="4263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670">
                  <a:extLst>
                    <a:ext uri="{9D8B030D-6E8A-4147-A177-3AD203B41FA5}">
                      <a16:colId xmlns:a16="http://schemas.microsoft.com/office/drawing/2014/main" val="60079389"/>
                    </a:ext>
                  </a:extLst>
                </a:gridCol>
                <a:gridCol w="2487850">
                  <a:extLst>
                    <a:ext uri="{9D8B030D-6E8A-4147-A177-3AD203B41FA5}">
                      <a16:colId xmlns:a16="http://schemas.microsoft.com/office/drawing/2014/main" val="649221311"/>
                    </a:ext>
                  </a:extLst>
                </a:gridCol>
                <a:gridCol w="4218528">
                  <a:extLst>
                    <a:ext uri="{9D8B030D-6E8A-4147-A177-3AD203B41FA5}">
                      <a16:colId xmlns:a16="http://schemas.microsoft.com/office/drawing/2014/main" val="3300162121"/>
                    </a:ext>
                  </a:extLst>
                </a:gridCol>
              </a:tblGrid>
              <a:tr h="465834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NO</a:t>
                      </a:r>
                      <a:endParaRPr lang="en-ZA" sz="14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SUPPORT PROGRAMMES</a:t>
                      </a:r>
                      <a:endParaRPr lang="en-ZA" sz="14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DESCRIPTION AND ENVISAGE</a:t>
                      </a:r>
                      <a:r>
                        <a:rPr lang="en-ZA" sz="14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 IMPACT</a:t>
                      </a:r>
                      <a:endParaRPr lang="en-ZA" sz="14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60717"/>
                  </a:ext>
                </a:extLst>
              </a:tr>
              <a:tr h="621399"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en-ZA" sz="14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400" b="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Standing Rules and Orders</a:t>
                      </a:r>
                      <a:endParaRPr lang="en-ZA" sz="1400" b="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Municipal council was workshopped</a:t>
                      </a:r>
                      <a:r>
                        <a:rPr lang="en-ZA" sz="14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 and assisted with the review of their Standing Rules and Orders to ensure effective council sittings</a:t>
                      </a:r>
                      <a:endParaRPr lang="en-ZA" sz="14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453937"/>
                  </a:ext>
                </a:extLst>
              </a:tr>
              <a:tr h="774333"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en-ZA" sz="14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Disciplinary Board</a:t>
                      </a:r>
                      <a:endParaRPr lang="en-ZA" sz="140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OR Tambo Speakers Forum were capacitated on the establishment of the Disciplinary Boards to ensure compliance with the Regulations and application of effective consequences management</a:t>
                      </a:r>
                      <a:r>
                        <a:rPr lang="en-ZA" sz="1400" kern="12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within their respective municipal councils.</a:t>
                      </a:r>
                      <a:endParaRPr lang="en-ZA" sz="140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054514"/>
                  </a:ext>
                </a:extLst>
              </a:tr>
              <a:tr h="726313"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en-ZA" sz="14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Cost Containment</a:t>
                      </a:r>
                      <a:endParaRPr lang="en-ZA" sz="140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OR Tambo Speakers Forum were workshopped with the Regulations dealing</a:t>
                      </a:r>
                      <a:r>
                        <a:rPr lang="en-ZA" sz="1400" kern="12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with Cost Containment in the municipalities in order to comply with the Regulation and financial management.</a:t>
                      </a:r>
                      <a:endParaRPr lang="en-ZA" sz="140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3501"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endParaRPr lang="en-ZA" sz="14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Political Delegation Framework</a:t>
                      </a:r>
                      <a:endParaRPr lang="en-ZA" sz="140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OR Tambo DM Political Delegation Framework was reviewed to ensure compliance with legislation and effective and efficient functioning of the Municipal</a:t>
                      </a:r>
                      <a:r>
                        <a:rPr lang="en-ZA" sz="1400" kern="12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Council and Administration.</a:t>
                      </a:r>
                      <a:endParaRPr lang="en-ZA" sz="140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44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40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42939" y="1765311"/>
            <a:ext cx="8043862" cy="381157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18053" y="274640"/>
            <a:ext cx="6663192" cy="794815"/>
          </a:xfrm>
        </p:spPr>
        <p:txBody>
          <a:bodyPr>
            <a:noAutofit/>
          </a:bodyPr>
          <a:lstStyle/>
          <a:p>
            <a:r>
              <a:rPr lang="en-ZA" sz="1800" dirty="0"/>
              <a:t/>
            </a:r>
            <a:br>
              <a:rPr lang="en-ZA" sz="1800" dirty="0"/>
            </a:br>
            <a:r>
              <a:rPr lang="en-ZA" sz="1800" dirty="0" smtClean="0">
                <a:latin typeface="Arial Narrow" panose="020B0606020202030204" pitchFamily="34" charset="0"/>
              </a:rPr>
              <a:t>REPORT ON ADDITIONAL SUPPORT PROVIDED BY SALGA – INFASTRUCTURE SERVICES</a:t>
            </a:r>
            <a:endParaRPr lang="en-ZA" sz="1100" b="1" i="1" dirty="0" smtClean="0">
              <a:solidFill>
                <a:schemeClr val="tx1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918804"/>
              </p:ext>
            </p:extLst>
          </p:nvPr>
        </p:nvGraphicFramePr>
        <p:xfrm>
          <a:off x="127220" y="1282890"/>
          <a:ext cx="8364773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670">
                  <a:extLst>
                    <a:ext uri="{9D8B030D-6E8A-4147-A177-3AD203B41FA5}">
                      <a16:colId xmlns:a16="http://schemas.microsoft.com/office/drawing/2014/main" val="60079389"/>
                    </a:ext>
                  </a:extLst>
                </a:gridCol>
                <a:gridCol w="2832534">
                  <a:extLst>
                    <a:ext uri="{9D8B030D-6E8A-4147-A177-3AD203B41FA5}">
                      <a16:colId xmlns:a16="http://schemas.microsoft.com/office/drawing/2014/main" val="649221311"/>
                    </a:ext>
                  </a:extLst>
                </a:gridCol>
                <a:gridCol w="5099569">
                  <a:extLst>
                    <a:ext uri="{9D8B030D-6E8A-4147-A177-3AD203B41FA5}">
                      <a16:colId xmlns:a16="http://schemas.microsoft.com/office/drawing/2014/main" val="3300162121"/>
                    </a:ext>
                  </a:extLst>
                </a:gridCol>
              </a:tblGrid>
              <a:tr h="558535"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NO</a:t>
                      </a:r>
                      <a:endParaRPr lang="en-ZA" sz="20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SUPPORT PROGRAMMES</a:t>
                      </a:r>
                      <a:endParaRPr lang="en-ZA" sz="20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DESCRIPTION AND ENVISAGE</a:t>
                      </a:r>
                      <a:r>
                        <a:rPr lang="en-ZA" sz="20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 IMPACT</a:t>
                      </a:r>
                      <a:endParaRPr lang="en-ZA" sz="20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60717"/>
                  </a:ext>
                </a:extLst>
              </a:tr>
              <a:tr h="676284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en-ZA" sz="20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Grants Management</a:t>
                      </a:r>
                      <a:endParaRPr lang="en-ZA" sz="200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000" kern="12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SALGA formed part of a multi – disciplinary multi agency team that is currently verifying value creation in projects that are being implemented in the District.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2000" kern="1200" baseline="0" dirty="0" smtClean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000" kern="12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The same team will provide hands on support to the District Municipality to expedite grant expenditure and management thereof.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453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84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 Narrow" panose="020B0606020202030204" pitchFamily="34" charset="0"/>
              </a:rPr>
              <a:t>            RECOMMENDATIONS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43508" y="1754815"/>
            <a:ext cx="8856984" cy="4050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1800" b="1" dirty="0">
                <a:latin typeface="Arial Narrow" panose="020B0606020202030204" pitchFamily="34" charset="0"/>
              </a:rPr>
              <a:t>It is recommended that the </a:t>
            </a:r>
            <a:r>
              <a:rPr lang="en-ZA" sz="1800" b="1" dirty="0" smtClean="0">
                <a:latin typeface="Arial Narrow" panose="020B0606020202030204" pitchFamily="34" charset="0"/>
              </a:rPr>
              <a:t>Portfolio Committee on COGTA </a:t>
            </a:r>
            <a:r>
              <a:rPr lang="en-ZA" sz="1800" b="1" dirty="0">
                <a:latin typeface="Arial Narrow" panose="020B0606020202030204" pitchFamily="34" charset="0"/>
              </a:rPr>
              <a:t>resolve to:-  </a:t>
            </a:r>
          </a:p>
          <a:p>
            <a:pPr marL="0" indent="0">
              <a:buNone/>
            </a:pPr>
            <a:endParaRPr lang="en-GB" sz="1800" dirty="0">
              <a:latin typeface="Arial Narrow" panose="020B060602020203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ZA" sz="1800" b="1" dirty="0">
                <a:latin typeface="Arial Narrow" panose="020B0606020202030204" pitchFamily="34" charset="0"/>
              </a:rPr>
              <a:t>NOTE</a:t>
            </a:r>
            <a:r>
              <a:rPr lang="en-ZA" sz="1800" dirty="0">
                <a:latin typeface="Arial Narrow" panose="020B0606020202030204" pitchFamily="34" charset="0"/>
              </a:rPr>
              <a:t> the SALGA </a:t>
            </a:r>
            <a:r>
              <a:rPr lang="en-ZA" sz="1800" dirty="0" smtClean="0">
                <a:latin typeface="Arial Narrow" panose="020B0606020202030204" pitchFamily="34" charset="0"/>
              </a:rPr>
              <a:t>support provided to OR Tambo District Municipality;</a:t>
            </a:r>
            <a:endParaRPr lang="en-ZA" sz="1800" dirty="0">
              <a:latin typeface="Arial Narrow" panose="020B0606020202030204" pitchFamily="34" charset="0"/>
            </a:endParaRPr>
          </a:p>
          <a:p>
            <a:pPr>
              <a:buFont typeface="+mj-lt"/>
              <a:buAutoNum type="arabicPeriod"/>
            </a:pPr>
            <a:endParaRPr lang="en-ZA" sz="1800" dirty="0">
              <a:latin typeface="Arial Narrow" panose="020B060602020203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ZA" sz="1800" b="1" dirty="0" smtClean="0">
                <a:latin typeface="Arial Narrow" panose="020B0606020202030204" pitchFamily="34" charset="0"/>
              </a:rPr>
              <a:t>NOTE</a:t>
            </a:r>
            <a:r>
              <a:rPr lang="en-ZA" sz="1800" dirty="0" smtClean="0">
                <a:latin typeface="Arial Narrow" panose="020B0606020202030204" pitchFamily="34" charset="0"/>
              </a:rPr>
              <a:t> </a:t>
            </a:r>
            <a:r>
              <a:rPr lang="en-ZA" sz="1800" dirty="0">
                <a:latin typeface="Arial Narrow" panose="020B0606020202030204" pitchFamily="34" charset="0"/>
              </a:rPr>
              <a:t>the SALGA proposed approach to Municipal Support and Interventions.</a:t>
            </a:r>
            <a:endParaRPr lang="en-US" sz="1800" dirty="0">
              <a:latin typeface="Arial Narrow" panose="020B0606020202030204" pitchFamily="34" charset="0"/>
            </a:endParaRPr>
          </a:p>
          <a:p>
            <a:pPr>
              <a:buFont typeface="+mj-lt"/>
              <a:buAutoNum type="arabicPeriod"/>
            </a:pPr>
            <a:endParaRPr lang="en-US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ZA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28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9688" indent="0" algn="ctr">
              <a:buFont typeface="Arial" pitchFamily="34" charset="0"/>
              <a:buNone/>
            </a:pPr>
            <a:endParaRPr lang="en-ZA" b="1" dirty="0" smtClean="0">
              <a:solidFill>
                <a:schemeClr val="tx1"/>
              </a:solidFill>
            </a:endParaRPr>
          </a:p>
          <a:p>
            <a:pPr marL="39688" indent="0" algn="ctr">
              <a:buFont typeface="Arial" pitchFamily="34" charset="0"/>
              <a:buNone/>
            </a:pPr>
            <a:endParaRPr lang="en-ZA" b="1" dirty="0">
              <a:solidFill>
                <a:schemeClr val="tx1"/>
              </a:solidFill>
            </a:endParaRPr>
          </a:p>
          <a:p>
            <a:pPr marL="39688" indent="0" algn="ctr">
              <a:buFont typeface="Arial" pitchFamily="34" charset="0"/>
              <a:buNone/>
            </a:pPr>
            <a:endParaRPr lang="en-ZA" sz="3600" b="1" dirty="0" smtClean="0">
              <a:solidFill>
                <a:schemeClr val="tx1"/>
              </a:solidFill>
            </a:endParaRPr>
          </a:p>
          <a:p>
            <a:pPr marL="39688" indent="0" algn="ctr">
              <a:buFont typeface="Arial" pitchFamily="34" charset="0"/>
              <a:buNone/>
            </a:pPr>
            <a:r>
              <a:rPr lang="en-ZA" sz="3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THANK YOU</a:t>
            </a:r>
          </a:p>
          <a:p>
            <a:pPr marL="39688" indent="0" algn="ctr">
              <a:buFont typeface="Arial" pitchFamily="34" charset="0"/>
              <a:buNone/>
            </a:pPr>
            <a:endParaRPr lang="en-ZA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7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920"/>
            <a:ext cx="6400800" cy="794815"/>
          </a:xfrm>
        </p:spPr>
        <p:txBody>
          <a:bodyPr>
            <a:normAutofit/>
          </a:bodyPr>
          <a:lstStyle/>
          <a:p>
            <a:pPr algn="l"/>
            <a:r>
              <a:rPr lang="en-ZA" sz="2800" dirty="0" smtClean="0">
                <a:latin typeface="Arial Narrow" panose="020B0606020202030204" pitchFamily="34" charset="0"/>
              </a:rPr>
              <a:t>AREAS OF SUPPORT PROVIDED BY SALGA</a:t>
            </a:r>
            <a:endParaRPr lang="en-ZA" sz="2800" dirty="0">
              <a:latin typeface="Arial Narrow" panose="020B0606020202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42938" y="894735"/>
            <a:ext cx="6215062" cy="5398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 smtClean="0">
                <a:latin typeface="Arial Narrow" panose="020B0606020202030204" pitchFamily="34" charset="0"/>
              </a:rPr>
              <a:t>PRESENTATION OUTLINE</a:t>
            </a:r>
          </a:p>
          <a:p>
            <a:pPr>
              <a:lnSpc>
                <a:spcPct val="150000"/>
              </a:lnSpc>
              <a:buFont typeface="+mj-lt"/>
              <a:buAutoNum type="alphaLcParenR"/>
            </a:pPr>
            <a:r>
              <a:rPr lang="en-ZA" sz="1800" dirty="0" smtClean="0">
                <a:latin typeface="Arial Narrow" panose="020B0606020202030204" pitchFamily="34" charset="0"/>
              </a:rPr>
              <a:t>HISTORICAL CONTEXT</a:t>
            </a:r>
          </a:p>
          <a:p>
            <a:pPr>
              <a:lnSpc>
                <a:spcPct val="150000"/>
              </a:lnSpc>
              <a:buFont typeface="+mj-lt"/>
              <a:buAutoNum type="alphaLcParenR"/>
            </a:pPr>
            <a:r>
              <a:rPr lang="en-ZA" sz="1800" dirty="0" smtClean="0">
                <a:latin typeface="Arial Narrow" panose="020B0606020202030204" pitchFamily="34" charset="0"/>
              </a:rPr>
              <a:t>AUDIT OUTCOMES AND KEY FINDINGS</a:t>
            </a:r>
          </a:p>
          <a:p>
            <a:pPr>
              <a:lnSpc>
                <a:spcPct val="150000"/>
              </a:lnSpc>
              <a:buFont typeface="+mj-lt"/>
              <a:buAutoNum type="alphaLcParenR"/>
            </a:pPr>
            <a:r>
              <a:rPr lang="en-ZA" sz="1800" dirty="0" smtClean="0">
                <a:latin typeface="Arial Narrow" panose="020B0606020202030204" pitchFamily="34" charset="0"/>
              </a:rPr>
              <a:t>MUNICIPAL AUDIT SUPPORT PROGRAMME</a:t>
            </a:r>
          </a:p>
          <a:p>
            <a:pPr>
              <a:lnSpc>
                <a:spcPct val="150000"/>
              </a:lnSpc>
              <a:buFont typeface="+mj-lt"/>
              <a:buAutoNum type="alphaLcParenR"/>
            </a:pPr>
            <a:r>
              <a:rPr lang="en-ZA" sz="1800" dirty="0" smtClean="0">
                <a:latin typeface="Arial Narrow" panose="020B0606020202030204" pitchFamily="34" charset="0"/>
              </a:rPr>
              <a:t>NEWLY ADOPTED SALGA APPROACH</a:t>
            </a:r>
          </a:p>
          <a:p>
            <a:pPr marL="0" indent="0">
              <a:buNone/>
            </a:pPr>
            <a:endParaRPr lang="en-ZA" sz="2000" b="1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ZA" sz="2000" b="1" dirty="0" smtClean="0">
                <a:latin typeface="Arial Narrow" panose="020B0606020202030204" pitchFamily="34" charset="0"/>
              </a:rPr>
              <a:t>AREAS OF FOCUS</a:t>
            </a:r>
          </a:p>
          <a:p>
            <a:pPr>
              <a:lnSpc>
                <a:spcPct val="150000"/>
              </a:lnSpc>
              <a:buFont typeface="+mj-lt"/>
              <a:buAutoNum type="alphaLcParenR" startAt="5"/>
            </a:pPr>
            <a:r>
              <a:rPr lang="en-ZA" sz="1800" dirty="0">
                <a:latin typeface="Arial Narrow" panose="020B0606020202030204" pitchFamily="34" charset="0"/>
              </a:rPr>
              <a:t>HUMAN RESOURCES</a:t>
            </a:r>
          </a:p>
          <a:p>
            <a:pPr>
              <a:lnSpc>
                <a:spcPct val="150000"/>
              </a:lnSpc>
              <a:buFont typeface="+mj-lt"/>
              <a:buAutoNum type="alphaLcParenR" startAt="5"/>
            </a:pPr>
            <a:r>
              <a:rPr lang="en-ZA" sz="1800" dirty="0">
                <a:latin typeface="Arial Narrow" panose="020B0606020202030204" pitchFamily="34" charset="0"/>
              </a:rPr>
              <a:t>FINANCIAL MANAGEMENT</a:t>
            </a:r>
          </a:p>
          <a:p>
            <a:pPr>
              <a:lnSpc>
                <a:spcPct val="150000"/>
              </a:lnSpc>
              <a:buFont typeface="+mj-lt"/>
              <a:buAutoNum type="alphaLcParenR" startAt="5"/>
            </a:pPr>
            <a:r>
              <a:rPr lang="en-ZA" sz="1800" dirty="0">
                <a:latin typeface="Arial Narrow" panose="020B0606020202030204" pitchFamily="34" charset="0"/>
              </a:rPr>
              <a:t>GOVERNANCE AND LEADERSHIP</a:t>
            </a:r>
          </a:p>
          <a:p>
            <a:pPr>
              <a:lnSpc>
                <a:spcPct val="150000"/>
              </a:lnSpc>
              <a:buFont typeface="+mj-lt"/>
              <a:buAutoNum type="alphaLcParenR" startAt="5"/>
            </a:pPr>
            <a:r>
              <a:rPr lang="en-ZA" sz="1800" dirty="0">
                <a:latin typeface="Arial Narrow" panose="020B0606020202030204" pitchFamily="34" charset="0"/>
              </a:rPr>
              <a:t>INFRASTRUCTURE AND SERVICES &amp; </a:t>
            </a:r>
          </a:p>
          <a:p>
            <a:pPr>
              <a:lnSpc>
                <a:spcPct val="150000"/>
              </a:lnSpc>
              <a:buFont typeface="+mj-lt"/>
              <a:buAutoNum type="alphaLcParenR" startAt="5"/>
            </a:pPr>
            <a:r>
              <a:rPr lang="en-ZA" sz="1800" dirty="0">
                <a:latin typeface="Arial Narrow" panose="020B0606020202030204" pitchFamily="34" charset="0"/>
              </a:rPr>
              <a:t>COMMUNITY DEVELOPMENT</a:t>
            </a:r>
          </a:p>
          <a:p>
            <a:pPr>
              <a:buFont typeface="Arial" panose="020B0604020202020204" pitchFamily="34" charset="0"/>
              <a:buChar char="•"/>
            </a:pPr>
            <a:endParaRPr lang="en-ZA" sz="2000" b="1" dirty="0" smtClean="0"/>
          </a:p>
          <a:p>
            <a:pPr>
              <a:buFont typeface="Wingdings" panose="05000000000000000000" pitchFamily="2" charset="2"/>
              <a:buChar char="q"/>
            </a:pPr>
            <a:endParaRPr lang="en-ZA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Z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8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284" y="698091"/>
            <a:ext cx="6625172" cy="560438"/>
          </a:xfrm>
        </p:spPr>
        <p:txBody>
          <a:bodyPr>
            <a:noAutofit/>
          </a:bodyPr>
          <a:lstStyle/>
          <a:p>
            <a:r>
              <a:rPr lang="en-ZA" sz="3200" dirty="0" smtClean="0">
                <a:latin typeface="Arial Narrow" panose="020B0606020202030204" pitchFamily="34" charset="0"/>
              </a:rPr>
              <a:t>HISTORICAL CONTEXT</a:t>
            </a:r>
            <a:br>
              <a:rPr lang="en-ZA" sz="3200" dirty="0" smtClean="0">
                <a:latin typeface="Arial Narrow" panose="020B0606020202030204" pitchFamily="34" charset="0"/>
              </a:rPr>
            </a:br>
            <a:r>
              <a:rPr lang="en-ZA" sz="3200" dirty="0" smtClean="0">
                <a:latin typeface="Arial Narrow" panose="020B0606020202030204" pitchFamily="34" charset="0"/>
              </a:rPr>
              <a:t/>
            </a:r>
            <a:br>
              <a:rPr lang="en-ZA" sz="3200" dirty="0" smtClean="0">
                <a:latin typeface="Arial Narrow" panose="020B0606020202030204" pitchFamily="34" charset="0"/>
              </a:rPr>
            </a:br>
            <a:endParaRPr lang="en-ZA" dirty="0">
              <a:solidFill>
                <a:schemeClr val="accent6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98783" y="1081548"/>
            <a:ext cx="8138972" cy="546237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+mj-lt"/>
              <a:buAutoNum type="alphaLcParenR"/>
            </a:pPr>
            <a:r>
              <a:rPr lang="en-ZA" sz="1600" dirty="0">
                <a:solidFill>
                  <a:srgbClr val="333333"/>
                </a:solidFill>
                <a:latin typeface="Arial Narrow" panose="020B0606020202030204" pitchFamily="34" charset="0"/>
              </a:rPr>
              <a:t>The OR Tambo District Municipality is a Category C municipality located to the east of the Eastern Cape Province, on the coastline. </a:t>
            </a:r>
            <a:endParaRPr lang="en-ZA" sz="1600" dirty="0" smtClean="0">
              <a:solidFill>
                <a:srgbClr val="333333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  <a:buFont typeface="+mj-lt"/>
              <a:buAutoNum type="alphaLcParenR"/>
            </a:pPr>
            <a:r>
              <a:rPr lang="en-ZA" sz="1600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It </a:t>
            </a:r>
            <a:r>
              <a:rPr lang="en-ZA" sz="1600" dirty="0">
                <a:solidFill>
                  <a:srgbClr val="333333"/>
                </a:solidFill>
                <a:latin typeface="Arial Narrow" panose="020B0606020202030204" pitchFamily="34" charset="0"/>
              </a:rPr>
              <a:t>is bordered by the Alfred Nzo District Municipality to the north, the Joe Gqabi District Municipality to the north-west, the Amathole District Municipality to the south-west, and the Chris Hani District Municipality to the </a:t>
            </a:r>
            <a:r>
              <a:rPr lang="en-ZA" sz="1600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west.</a:t>
            </a:r>
          </a:p>
          <a:p>
            <a:pPr algn="just">
              <a:lnSpc>
                <a:spcPct val="150000"/>
              </a:lnSpc>
              <a:buFont typeface="+mj-lt"/>
              <a:buAutoNum type="alphaLcParenR"/>
            </a:pPr>
            <a:r>
              <a:rPr lang="en-ZA" sz="1600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The </a:t>
            </a:r>
            <a:r>
              <a:rPr lang="en-ZA" sz="1600" dirty="0">
                <a:solidFill>
                  <a:srgbClr val="333333"/>
                </a:solidFill>
                <a:latin typeface="Arial Narrow" panose="020B0606020202030204" pitchFamily="34" charset="0"/>
              </a:rPr>
              <a:t>municipality is formed by five local municipalities: King Sabata Dalindyebo, Nyandeni, Mhlontlo, Port St Johns and Ingquza Hill. </a:t>
            </a:r>
            <a:endParaRPr lang="en-ZA" sz="1600" dirty="0" smtClean="0">
              <a:solidFill>
                <a:srgbClr val="333333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  <a:buFont typeface="+mj-lt"/>
              <a:buAutoNum type="alphaLcParenR"/>
            </a:pPr>
            <a:r>
              <a:rPr lang="en-ZA" sz="1600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It </a:t>
            </a:r>
            <a:r>
              <a:rPr lang="en-ZA" sz="1600" dirty="0">
                <a:solidFill>
                  <a:srgbClr val="333333"/>
                </a:solidFill>
                <a:latin typeface="Arial Narrow" panose="020B0606020202030204" pitchFamily="34" charset="0"/>
              </a:rPr>
              <a:t>covers about 80% of what used to be marginalised homeland in the Transkei, and is one of the four Integrated Sustainable Rural Development Programme (ISRDP) nodes in the province</a:t>
            </a:r>
            <a:r>
              <a:rPr lang="en-ZA" sz="1600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.</a:t>
            </a:r>
          </a:p>
          <a:p>
            <a:pPr>
              <a:buFont typeface="+mj-lt"/>
              <a:buAutoNum type="alphaLcParenR"/>
            </a:pPr>
            <a:r>
              <a:rPr lang="en-ZA" sz="1600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Area Coverage</a:t>
            </a:r>
            <a:r>
              <a:rPr lang="en-ZA" sz="1600" b="1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:</a:t>
            </a:r>
            <a:r>
              <a:rPr lang="en-ZA" sz="1600" dirty="0">
                <a:solidFill>
                  <a:srgbClr val="333333"/>
                </a:solidFill>
                <a:latin typeface="Arial Narrow" panose="020B0606020202030204" pitchFamily="34" charset="0"/>
              </a:rPr>
              <a:t> 12 141km²</a:t>
            </a:r>
          </a:p>
          <a:p>
            <a:pPr>
              <a:buFont typeface="+mj-lt"/>
              <a:buAutoNum type="alphaLcParenR"/>
            </a:pPr>
            <a:r>
              <a:rPr lang="en-ZA" sz="1600" dirty="0">
                <a:solidFill>
                  <a:srgbClr val="333333"/>
                </a:solidFill>
                <a:latin typeface="Arial Narrow" panose="020B0606020202030204" pitchFamily="34" charset="0"/>
              </a:rPr>
              <a:t>Cities/Towns: Flagstaff, Libode, Lusikisiki, Mqanduli, Mthatha (previously Umtata), Ngqeleni, Port St Johns, Qumbu, Tsolo</a:t>
            </a:r>
          </a:p>
          <a:p>
            <a:pPr>
              <a:buFont typeface="+mj-lt"/>
              <a:buAutoNum type="alphaLcParenR"/>
            </a:pPr>
            <a:r>
              <a:rPr lang="en-ZA" sz="1600" dirty="0">
                <a:solidFill>
                  <a:srgbClr val="333333"/>
                </a:solidFill>
                <a:latin typeface="Arial Narrow" panose="020B0606020202030204" pitchFamily="34" charset="0"/>
              </a:rPr>
              <a:t>Main Economic Sectors: Community services (55%), trade (18.5%), finance (16.9%), agriculture (3.5%), transport (3.1%), manufacturing (2.8%), construction (2.7%)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ZA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14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4297" y="958113"/>
            <a:ext cx="8547310" cy="5506269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ZA" sz="20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ヒラギノ角ゴ Pro W3" pitchFamily="-84" charset="-128"/>
              </a:rPr>
              <a:t>CHALLENGES THAT OR TAMBO DISTRICT HAS HAD TO GRAPPLE WITH</a:t>
            </a:r>
          </a:p>
          <a:p>
            <a:pPr algn="just">
              <a:lnSpc>
                <a:spcPct val="150000"/>
              </a:lnSpc>
              <a:buFont typeface="+mj-lt"/>
              <a:buAutoNum type="alphaLcParenR"/>
            </a:pPr>
            <a:r>
              <a:rPr lang="en-ZA" sz="2000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Huge backlogs </a:t>
            </a:r>
          </a:p>
          <a:p>
            <a:pPr marL="971550" lvl="1" indent="-514350" algn="just">
              <a:buFont typeface="+mj-lt"/>
              <a:buAutoNum type="romanLcPeriod"/>
            </a:pPr>
            <a:r>
              <a:rPr lang="en-ZA" sz="2000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Roads, </a:t>
            </a:r>
          </a:p>
          <a:p>
            <a:pPr marL="971550" lvl="1" indent="-514350" algn="just">
              <a:buFont typeface="+mj-lt"/>
              <a:buAutoNum type="romanLcPeriod"/>
            </a:pPr>
            <a:r>
              <a:rPr lang="en-ZA" sz="2000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Electricity </a:t>
            </a:r>
          </a:p>
          <a:p>
            <a:pPr marL="971550" lvl="1" indent="-514350" algn="just">
              <a:buFont typeface="+mj-lt"/>
              <a:buAutoNum type="romanLcPeriod"/>
            </a:pPr>
            <a:r>
              <a:rPr lang="en-ZA" sz="2000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Water &amp; </a:t>
            </a:r>
          </a:p>
          <a:p>
            <a:pPr marL="971550" lvl="1" indent="-514350" algn="just">
              <a:buFont typeface="+mj-lt"/>
              <a:buAutoNum type="romanLcPeriod"/>
            </a:pPr>
            <a:r>
              <a:rPr lang="en-ZA" sz="2000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Sanitation access to social and economic infrastructure</a:t>
            </a:r>
          </a:p>
          <a:p>
            <a:pPr marL="971550" lvl="1" indent="-514350" algn="just">
              <a:buFont typeface="+mj-lt"/>
              <a:buAutoNum type="romanLcPeriod"/>
            </a:pPr>
            <a:r>
              <a:rPr lang="en-ZA" sz="2000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Huge housing backlog </a:t>
            </a:r>
          </a:p>
          <a:p>
            <a:pPr marL="571500" indent="-514350" algn="just">
              <a:buFont typeface="+mj-lt"/>
              <a:buAutoNum type="alphaLcParenR"/>
            </a:pPr>
            <a:r>
              <a:rPr lang="en-ZA" sz="2000" dirty="0">
                <a:solidFill>
                  <a:srgbClr val="333333"/>
                </a:solidFill>
                <a:latin typeface="Arial Narrow" panose="020B0606020202030204" pitchFamily="34" charset="0"/>
              </a:rPr>
              <a:t>Non-functional water schemes;</a:t>
            </a:r>
          </a:p>
          <a:p>
            <a:pPr marL="571500" indent="-514350" algn="just">
              <a:buFont typeface="+mj-lt"/>
              <a:buAutoNum type="alphaLcParenR"/>
            </a:pPr>
            <a:r>
              <a:rPr lang="en-ZA" sz="2000" dirty="0">
                <a:solidFill>
                  <a:srgbClr val="333333"/>
                </a:solidFill>
                <a:latin typeface="Arial Narrow" panose="020B0606020202030204" pitchFamily="34" charset="0"/>
              </a:rPr>
              <a:t>Severely affected by the current lack of policy dispensation for rural households to pay for services (increasing illegal connections) </a:t>
            </a:r>
          </a:p>
          <a:p>
            <a:pPr marL="571500" indent="-514350" algn="just">
              <a:buFont typeface="+mj-lt"/>
              <a:buAutoNum type="alphaLcParenR"/>
            </a:pPr>
            <a:r>
              <a:rPr lang="en-ZA" sz="2000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Lack of bulk infrastructure stifling investment potential and economic growth </a:t>
            </a:r>
          </a:p>
          <a:p>
            <a:pPr marL="571500" indent="-514350" algn="just">
              <a:lnSpc>
                <a:spcPct val="150000"/>
              </a:lnSpc>
              <a:buFont typeface="+mj-lt"/>
              <a:buAutoNum type="alphaLcParenR"/>
            </a:pPr>
            <a:r>
              <a:rPr lang="en-ZA" sz="2000" dirty="0">
                <a:solidFill>
                  <a:srgbClr val="333333"/>
                </a:solidFill>
                <a:latin typeface="Arial Narrow" panose="020B0606020202030204" pitchFamily="34" charset="0"/>
              </a:rPr>
              <a:t>Substantively under-explored investment potential </a:t>
            </a:r>
            <a:endParaRPr lang="en-ZA" sz="2000" dirty="0" smtClean="0">
              <a:solidFill>
                <a:srgbClr val="333333"/>
              </a:solidFill>
              <a:latin typeface="Arial Narrow" panose="020B0606020202030204" pitchFamily="34" charset="0"/>
            </a:endParaRPr>
          </a:p>
          <a:p>
            <a:pPr marL="571500" indent="-514350" algn="just">
              <a:lnSpc>
                <a:spcPct val="150000"/>
              </a:lnSpc>
              <a:buFont typeface="+mj-lt"/>
              <a:buAutoNum type="alphaLcParenR"/>
            </a:pPr>
            <a:endParaRPr lang="en-ZA" sz="2000" dirty="0">
              <a:solidFill>
                <a:srgbClr val="333333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4465" y="146623"/>
            <a:ext cx="6752991" cy="794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800" dirty="0" smtClean="0">
                <a:latin typeface="Arial Narrow" panose="020B0606020202030204" pitchFamily="34" charset="0"/>
              </a:rPr>
              <a:t>HISTORICAL CONTEXT </a:t>
            </a:r>
            <a:br>
              <a:rPr lang="en-ZA" sz="2800" dirty="0" smtClean="0">
                <a:latin typeface="Arial Narrow" panose="020B0606020202030204" pitchFamily="34" charset="0"/>
              </a:rPr>
            </a:br>
            <a:endParaRPr lang="en-ZA" sz="1800" dirty="0">
              <a:solidFill>
                <a:schemeClr val="accent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39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032171" cy="794815"/>
          </a:xfrm>
        </p:spPr>
        <p:txBody>
          <a:bodyPr>
            <a:noAutofit/>
          </a:bodyPr>
          <a:lstStyle/>
          <a:p>
            <a:r>
              <a:rPr lang="en-ZA" sz="2400" dirty="0" smtClean="0">
                <a:latin typeface="Arial Narrow" panose="020B0606020202030204" pitchFamily="34" charset="0"/>
              </a:rPr>
              <a:t>O.R TAMBO DISTRICT MUNICIPALITY: </a:t>
            </a:r>
            <a:br>
              <a:rPr lang="en-ZA" sz="2400" dirty="0" smtClean="0">
                <a:latin typeface="Arial Narrow" panose="020B0606020202030204" pitchFamily="34" charset="0"/>
              </a:rPr>
            </a:br>
            <a:r>
              <a:rPr lang="en-ZA" sz="1800" dirty="0" smtClean="0">
                <a:latin typeface="Arial Narrow" panose="020B0606020202030204" pitchFamily="34" charset="0"/>
              </a:rPr>
              <a:t>AUDIT OUTCOMES AND KEY FINDINGS</a:t>
            </a:r>
            <a:endParaRPr lang="en-ZA" sz="2400" dirty="0">
              <a:latin typeface="Arial Narrow" panose="020B0606020202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009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endParaRPr lang="en-ZA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020907"/>
              </p:ext>
            </p:extLst>
          </p:nvPr>
        </p:nvGraphicFramePr>
        <p:xfrm>
          <a:off x="237506" y="1217820"/>
          <a:ext cx="857334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6915">
                  <a:extLst>
                    <a:ext uri="{9D8B030D-6E8A-4147-A177-3AD203B41FA5}">
                      <a16:colId xmlns:a16="http://schemas.microsoft.com/office/drawing/2014/main" val="60079389"/>
                    </a:ext>
                  </a:extLst>
                </a:gridCol>
                <a:gridCol w="2689438">
                  <a:extLst>
                    <a:ext uri="{9D8B030D-6E8A-4147-A177-3AD203B41FA5}">
                      <a16:colId xmlns:a16="http://schemas.microsoft.com/office/drawing/2014/main" val="649221311"/>
                    </a:ext>
                  </a:extLst>
                </a:gridCol>
                <a:gridCol w="2976988">
                  <a:extLst>
                    <a:ext uri="{9D8B030D-6E8A-4147-A177-3AD203B41FA5}">
                      <a16:colId xmlns:a16="http://schemas.microsoft.com/office/drawing/2014/main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2016/17</a:t>
                      </a:r>
                      <a:endParaRPr lang="en-ZA" sz="16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2017/18</a:t>
                      </a:r>
                      <a:endParaRPr lang="en-ZA" sz="16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2018/19</a:t>
                      </a:r>
                      <a:endParaRPr lang="en-ZA" sz="16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Qualified </a:t>
                      </a:r>
                      <a:r>
                        <a:rPr lang="en-ZA" sz="16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en-ZA" sz="16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Qualified  </a:t>
                      </a:r>
                      <a:endParaRPr lang="en-ZA" sz="16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Qualified  </a:t>
                      </a:r>
                      <a:endParaRPr lang="en-ZA" sz="16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453937"/>
                  </a:ext>
                </a:extLst>
              </a:tr>
            </a:tbl>
          </a:graphicData>
        </a:graphic>
      </p:graphicFrame>
      <p:sp>
        <p:nvSpPr>
          <p:cNvPr id="6" name="Text Placeholder 2"/>
          <p:cNvSpPr txBox="1">
            <a:spLocks/>
          </p:cNvSpPr>
          <p:nvPr/>
        </p:nvSpPr>
        <p:spPr>
          <a:xfrm>
            <a:off x="237506" y="1959500"/>
            <a:ext cx="8670520" cy="4777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ZA" sz="1600" b="1" dirty="0" smtClean="0">
                <a:latin typeface="Arial Narrow" panose="020B0606020202030204" pitchFamily="34" charset="0"/>
              </a:rPr>
              <a:t>Below is the summary of the major audit findings raised by Auditor General over the pass three financial years: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n-ZA" sz="1400" dirty="0" smtClean="0">
                <a:latin typeface="Arial Narrow" panose="020B0606020202030204" pitchFamily="34" charset="0"/>
              </a:rPr>
              <a:t>The municipality </a:t>
            </a:r>
            <a:r>
              <a:rPr lang="en-ZA" sz="1400" dirty="0">
                <a:latin typeface="Arial Narrow" panose="020B0606020202030204" pitchFamily="34" charset="0"/>
              </a:rPr>
              <a:t>received a qualified audit opinion on property, infrastructure and equipment and on </a:t>
            </a:r>
            <a:r>
              <a:rPr lang="en-ZA" sz="1400" dirty="0" smtClean="0">
                <a:latin typeface="Arial Narrow" panose="020B0606020202030204" pitchFamily="34" charset="0"/>
              </a:rPr>
              <a:t>irregular expenditure</a:t>
            </a:r>
            <a:r>
              <a:rPr lang="en-ZA" sz="1400" dirty="0">
                <a:latin typeface="Arial Narrow" panose="020B0606020202030204" pitchFamily="34" charset="0"/>
              </a:rPr>
              <a:t>. </a:t>
            </a:r>
            <a:endParaRPr lang="en-ZA" sz="1400" dirty="0" smtClean="0">
              <a:latin typeface="Arial Narrow" panose="020B0606020202030204" pitchFamily="34" charset="0"/>
            </a:endParaRPr>
          </a:p>
          <a:p>
            <a:pPr marL="800100" lvl="1" indent="-400050" algn="just">
              <a:buFont typeface="+mj-lt"/>
              <a:buAutoNum type="alphaLcPeriod"/>
            </a:pPr>
            <a:r>
              <a:rPr lang="en-ZA" sz="1400" dirty="0" smtClean="0">
                <a:latin typeface="Arial Narrow" panose="020B0606020202030204" pitchFamily="34" charset="0"/>
              </a:rPr>
              <a:t>Controls </a:t>
            </a:r>
            <a:r>
              <a:rPr lang="en-ZA" sz="1400" dirty="0">
                <a:latin typeface="Arial Narrow" panose="020B0606020202030204" pitchFamily="34" charset="0"/>
              </a:rPr>
              <a:t>over the preparation, reconciling and review of the fixed asset register were </a:t>
            </a:r>
            <a:r>
              <a:rPr lang="en-ZA" sz="1400" dirty="0" smtClean="0">
                <a:latin typeface="Arial Narrow" panose="020B0606020202030204" pitchFamily="34" charset="0"/>
              </a:rPr>
              <a:t>not adequate </a:t>
            </a:r>
            <a:r>
              <a:rPr lang="en-ZA" sz="1400" dirty="0">
                <a:latin typeface="Arial Narrow" panose="020B0606020202030204" pitchFamily="34" charset="0"/>
              </a:rPr>
              <a:t>and the municipality continued to rely on the audit process to identify errors. Consequently, </a:t>
            </a:r>
            <a:r>
              <a:rPr lang="en-ZA" sz="1400" dirty="0" smtClean="0">
                <a:latin typeface="Arial Narrow" panose="020B0606020202030204" pitchFamily="34" charset="0"/>
              </a:rPr>
              <a:t>the municipality </a:t>
            </a:r>
            <a:r>
              <a:rPr lang="en-ZA" sz="1400" dirty="0">
                <a:latin typeface="Arial Narrow" panose="020B0606020202030204" pitchFamily="34" charset="0"/>
              </a:rPr>
              <a:t>was unable to correctly account for infrastructure assets and work-in-progress.</a:t>
            </a:r>
          </a:p>
          <a:p>
            <a:pPr marL="800100" lvl="1" indent="-400050" algn="just">
              <a:buFont typeface="+mj-lt"/>
              <a:buAutoNum type="alphaLcPeriod"/>
            </a:pPr>
            <a:r>
              <a:rPr lang="en-ZA" sz="1400" dirty="0">
                <a:latin typeface="Arial Narrow" panose="020B0606020202030204" pitchFamily="34" charset="0"/>
              </a:rPr>
              <a:t>The municipality did not adequately plan for the procurement of their goods and services, which </a:t>
            </a:r>
            <a:r>
              <a:rPr lang="en-ZA" sz="1400" dirty="0" smtClean="0">
                <a:latin typeface="Arial Narrow" panose="020B0606020202030204" pitchFamily="34" charset="0"/>
              </a:rPr>
              <a:t>then resulted </a:t>
            </a:r>
            <a:r>
              <a:rPr lang="en-ZA" sz="1400" dirty="0">
                <a:latin typeface="Arial Narrow" panose="020B0606020202030204" pitchFamily="34" charset="0"/>
              </a:rPr>
              <a:t>in deviations from supply chain management legislation by using numerous instances of </a:t>
            </a:r>
            <a:r>
              <a:rPr lang="en-ZA" sz="1400" dirty="0" smtClean="0">
                <a:latin typeface="Arial Narrow" panose="020B0606020202030204" pitchFamily="34" charset="0"/>
              </a:rPr>
              <a:t>emergency procurement </a:t>
            </a:r>
            <a:r>
              <a:rPr lang="en-ZA" sz="1400" dirty="0">
                <a:latin typeface="Arial Narrow" panose="020B0606020202030204" pitchFamily="34" charset="0"/>
              </a:rPr>
              <a:t>without adequate justification. </a:t>
            </a:r>
            <a:endParaRPr lang="en-ZA" sz="1400" dirty="0" smtClean="0">
              <a:latin typeface="Arial Narrow" panose="020B0606020202030204" pitchFamily="34" charset="0"/>
            </a:endParaRPr>
          </a:p>
          <a:p>
            <a:pPr marL="400050" indent="-400050" algn="just">
              <a:buFont typeface="+mj-lt"/>
              <a:buAutoNum type="romanLcPeriod"/>
            </a:pPr>
            <a:r>
              <a:rPr lang="en-ZA" sz="1400" dirty="0" smtClean="0">
                <a:latin typeface="Arial Narrow" panose="020B0606020202030204" pitchFamily="34" charset="0"/>
              </a:rPr>
              <a:t>Audit opinion expressed discomfort on management of the bidding process especially composition of relevant committees. These </a:t>
            </a:r>
            <a:r>
              <a:rPr lang="en-ZA" sz="1400" dirty="0">
                <a:latin typeface="Arial Narrow" panose="020B0606020202030204" pitchFamily="34" charset="0"/>
              </a:rPr>
              <a:t>transgressions contributed to the disclosed irregular </a:t>
            </a:r>
            <a:r>
              <a:rPr lang="en-ZA" sz="1400" dirty="0" smtClean="0">
                <a:latin typeface="Arial Narrow" panose="020B0606020202030204" pitchFamily="34" charset="0"/>
              </a:rPr>
              <a:t>expenditure incurred </a:t>
            </a:r>
            <a:r>
              <a:rPr lang="en-ZA" sz="1400" dirty="0">
                <a:latin typeface="Arial Narrow" panose="020B0606020202030204" pitchFamily="34" charset="0"/>
              </a:rPr>
              <a:t>of R981 million with a cumulative balance amounting to R1,4 billion, which accounted for </a:t>
            </a:r>
            <a:r>
              <a:rPr lang="en-ZA" sz="1400" dirty="0" smtClean="0">
                <a:latin typeface="Arial Narrow" panose="020B0606020202030204" pitchFamily="34" charset="0"/>
              </a:rPr>
              <a:t>significant percentage </a:t>
            </a:r>
            <a:r>
              <a:rPr lang="en-ZA" sz="1400" dirty="0">
                <a:latin typeface="Arial Narrow" panose="020B0606020202030204" pitchFamily="34" charset="0"/>
              </a:rPr>
              <a:t>of </a:t>
            </a:r>
            <a:r>
              <a:rPr lang="en-ZA" sz="1400" dirty="0" smtClean="0">
                <a:latin typeface="Arial Narrow" panose="020B0606020202030204" pitchFamily="34" charset="0"/>
              </a:rPr>
              <a:t>the total </a:t>
            </a:r>
            <a:r>
              <a:rPr lang="en-ZA" sz="1400" dirty="0">
                <a:latin typeface="Arial Narrow" panose="020B0606020202030204" pitchFamily="34" charset="0"/>
              </a:rPr>
              <a:t>irregular expenditure in the </a:t>
            </a:r>
            <a:r>
              <a:rPr lang="en-ZA" sz="1400" dirty="0" smtClean="0">
                <a:latin typeface="Arial Narrow" panose="020B0606020202030204" pitchFamily="34" charset="0"/>
              </a:rPr>
              <a:t>province. This figure could </a:t>
            </a:r>
            <a:r>
              <a:rPr lang="en-ZA" sz="1400" dirty="0">
                <a:latin typeface="Arial Narrow" panose="020B0606020202030204" pitchFamily="34" charset="0"/>
              </a:rPr>
              <a:t>potentially be higher, as the municipality did not have controls in place to identify and correctly </a:t>
            </a:r>
            <a:r>
              <a:rPr lang="en-ZA" sz="1400" dirty="0" smtClean="0">
                <a:latin typeface="Arial Narrow" panose="020B0606020202030204" pitchFamily="34" charset="0"/>
              </a:rPr>
              <a:t>disclose all </a:t>
            </a:r>
            <a:r>
              <a:rPr lang="en-ZA" sz="1400" dirty="0">
                <a:latin typeface="Arial Narrow" panose="020B0606020202030204" pitchFamily="34" charset="0"/>
              </a:rPr>
              <a:t>prior year irregular expenditure. </a:t>
            </a:r>
            <a:endParaRPr lang="en-ZA" sz="1400" dirty="0" smtClean="0">
              <a:latin typeface="Arial Narrow" panose="020B0606020202030204" pitchFamily="34" charset="0"/>
            </a:endParaRPr>
          </a:p>
          <a:p>
            <a:pPr marL="400050" indent="-400050" algn="just">
              <a:buFont typeface="+mj-lt"/>
              <a:buAutoNum type="romanLcPeriod"/>
            </a:pPr>
            <a:r>
              <a:rPr lang="en-ZA" sz="1400" dirty="0" smtClean="0">
                <a:latin typeface="Arial Narrow" panose="020B0606020202030204" pitchFamily="34" charset="0"/>
              </a:rPr>
              <a:t>The AG expressed concerns with what they called poor </a:t>
            </a:r>
            <a:r>
              <a:rPr lang="en-ZA" sz="1400" dirty="0">
                <a:latin typeface="Arial Narrow" panose="020B0606020202030204" pitchFamily="34" charset="0"/>
              </a:rPr>
              <a:t>control </a:t>
            </a:r>
            <a:r>
              <a:rPr lang="en-ZA" sz="1400" dirty="0" smtClean="0">
                <a:latin typeface="Arial Narrow" panose="020B0606020202030204" pitchFamily="34" charset="0"/>
              </a:rPr>
              <a:t>environment, a culture </a:t>
            </a:r>
            <a:r>
              <a:rPr lang="en-ZA" sz="1400" dirty="0">
                <a:latin typeface="Arial Narrow" panose="020B0606020202030204" pitchFamily="34" charset="0"/>
              </a:rPr>
              <a:t>of non-compliance </a:t>
            </a:r>
            <a:r>
              <a:rPr lang="en-ZA" sz="1400" dirty="0" smtClean="0">
                <a:latin typeface="Arial Narrow" panose="020B0606020202030204" pitchFamily="34" charset="0"/>
              </a:rPr>
              <a:t>as well as </a:t>
            </a:r>
            <a:r>
              <a:rPr lang="en-ZA" sz="1400" dirty="0">
                <a:latin typeface="Arial Narrow" panose="020B0606020202030204" pitchFamily="34" charset="0"/>
              </a:rPr>
              <a:t>lack of consequence management.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0592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86247" y="274640"/>
            <a:ext cx="6571753" cy="794815"/>
          </a:xfrm>
        </p:spPr>
        <p:txBody>
          <a:bodyPr>
            <a:normAutofit/>
          </a:bodyPr>
          <a:lstStyle/>
          <a:p>
            <a:r>
              <a:rPr lang="en-ZA" sz="2700" dirty="0" smtClean="0">
                <a:latin typeface="Arial Narrow" panose="020B0606020202030204" pitchFamily="34" charset="0"/>
              </a:rPr>
              <a:t>MUNICIPAL AUDIT SUPPORT PROGRAMME  </a:t>
            </a:r>
            <a:endParaRPr lang="en-ZA" b="1" i="1" dirty="0" smtClean="0">
              <a:solidFill>
                <a:schemeClr val="tx1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5759" y="1203787"/>
            <a:ext cx="8321042" cy="471210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7171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22" y="4304717"/>
            <a:ext cx="1316831" cy="105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480" y="4304717"/>
            <a:ext cx="1316831" cy="105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972" y="4273032"/>
            <a:ext cx="1316831" cy="108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49466" y="3280452"/>
            <a:ext cx="16002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  <a:latin typeface="Arial Narrow" panose="020B0606020202030204" pitchFamily="34" charset="0"/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  <a:latin typeface="Arial Narrow" panose="020B0606020202030204" pitchFamily="34" charset="0"/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  <a:latin typeface="Arial Narrow" panose="020B0606020202030204" pitchFamily="34" charset="0"/>
              </a:rPr>
              <a:t>Institutional Capacity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11892" y="3280453"/>
            <a:ext cx="16002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  <a:latin typeface="Arial"/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  <a:latin typeface="Arial"/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  <a:latin typeface="Arial Narrow" panose="020B0606020202030204" pitchFamily="34" charset="0"/>
              </a:rPr>
              <a:t>Financial</a:t>
            </a:r>
            <a:r>
              <a:rPr lang="en-ZA" sz="1500" b="1" dirty="0">
                <a:solidFill>
                  <a:srgbClr val="F06D19"/>
                </a:solidFill>
                <a:latin typeface="Arial"/>
              </a:rPr>
              <a:t> </a:t>
            </a:r>
            <a:r>
              <a:rPr lang="en-ZA" sz="1500" b="1" dirty="0">
                <a:solidFill>
                  <a:srgbClr val="F06D19"/>
                </a:solidFill>
                <a:latin typeface="Arial Narrow" panose="020B0606020202030204" pitchFamily="34" charset="0"/>
              </a:rPr>
              <a:t>Management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90662" y="3273309"/>
            <a:ext cx="1600200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  <a:latin typeface="Arial"/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  <a:latin typeface="Arial"/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  <a:latin typeface="Arial Narrow" panose="020B0606020202030204" pitchFamily="34" charset="0"/>
              </a:rPr>
              <a:t>Leadership</a:t>
            </a:r>
          </a:p>
        </p:txBody>
      </p:sp>
      <p:pic>
        <p:nvPicPr>
          <p:cNvPr id="7177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472" y="4273032"/>
            <a:ext cx="1316831" cy="108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835058" y="3290371"/>
            <a:ext cx="1600200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  <a:latin typeface="Arial"/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  <a:latin typeface="Arial"/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  <a:latin typeface="Arial Narrow" panose="020B0606020202030204" pitchFamily="34" charset="0"/>
              </a:rPr>
              <a:t>Governance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5759" y="1203787"/>
            <a:ext cx="8321041" cy="2581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342900">
              <a:lnSpc>
                <a:spcPct val="150000"/>
              </a:lnSpc>
              <a:buFont typeface="+mj-lt"/>
              <a:buAutoNum type="alphaLcParenR"/>
            </a:pPr>
            <a:r>
              <a:rPr lang="en-ZA" sz="12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SALGAs Municipal Audit Support Program (MASP) follows a Multidisciplinary approach that is based on 4 Pillars. </a:t>
            </a:r>
          </a:p>
          <a:p>
            <a:pPr marL="342900" indent="-342900" defTabSz="342900">
              <a:lnSpc>
                <a:spcPct val="150000"/>
              </a:lnSpc>
              <a:buFont typeface="+mj-lt"/>
              <a:buAutoNum type="alphaLcParenR"/>
            </a:pPr>
            <a:r>
              <a:rPr lang="en-ZA" sz="12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 believe that </a:t>
            </a:r>
            <a:r>
              <a:rPr lang="en-ZA" sz="12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all</a:t>
            </a:r>
            <a:r>
              <a:rPr lang="en-ZA" sz="12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four pillars in a Municipality need to be strong and functioning effectively in order for a Municipality to obtain and sustain unqualified audits and good service delivery</a:t>
            </a:r>
          </a:p>
          <a:p>
            <a:pPr marL="342900" indent="-342900" defTabSz="342900">
              <a:lnSpc>
                <a:spcPct val="150000"/>
              </a:lnSpc>
              <a:buFont typeface="+mj-lt"/>
              <a:buAutoNum type="alphaLcParenR"/>
            </a:pPr>
            <a:r>
              <a:rPr lang="en-ZA" sz="12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SALGA is confident that the MASP based on the 4 Pillars of Support cover the risk areas and root causes identified by the AGSA as well as the three aspects </a:t>
            </a:r>
            <a:r>
              <a:rPr lang="en-ZA" sz="12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audited:</a:t>
            </a:r>
          </a:p>
          <a:p>
            <a:pPr marL="800100" lvl="1" indent="-342900" defTabSz="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ZA" sz="12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Fair presentation and absence of material misstatements in financial statements</a:t>
            </a:r>
          </a:p>
          <a:p>
            <a:pPr marL="800100" lvl="1" indent="-342900" defTabSz="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ZA" sz="12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Reliable </a:t>
            </a:r>
            <a:r>
              <a:rPr lang="en-ZA" sz="12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and credible performance information for purposes of reporting on predetermined performance objectives</a:t>
            </a:r>
          </a:p>
          <a:p>
            <a:pPr marL="800100" lvl="1" indent="-342900" defTabSz="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ZA" sz="12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Compliance </a:t>
            </a:r>
            <a:r>
              <a:rPr lang="en-ZA" sz="12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with key legislation governing financial matters</a:t>
            </a:r>
          </a:p>
          <a:p>
            <a:pPr marL="342900" indent="-342900" defTabSz="342900">
              <a:lnSpc>
                <a:spcPct val="150000"/>
              </a:lnSpc>
              <a:buFont typeface="+mj-lt"/>
              <a:buAutoNum type="alphaLcParenR"/>
            </a:pPr>
            <a:endParaRPr lang="en-ZA" sz="13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27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5624513"/>
            <a:ext cx="2133600" cy="273844"/>
          </a:xfrm>
        </p:spPr>
        <p:txBody>
          <a:bodyPr/>
          <a:lstStyle/>
          <a:p>
            <a:fld id="{B0C31E8F-8DA3-4D6C-B41F-E84BF72BE1D6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5253" y="4306690"/>
            <a:ext cx="1189518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350" b="1" dirty="0">
                <a:solidFill>
                  <a:schemeClr val="accent6"/>
                </a:solidFill>
                <a:latin typeface="Arial Narrow" panose="020B0606020202030204" pitchFamily="34" charset="0"/>
              </a:rPr>
              <a:t>S46</a:t>
            </a:r>
            <a:r>
              <a:rPr lang="en-US" sz="1350" b="1" dirty="0">
                <a:solidFill>
                  <a:schemeClr val="accent6"/>
                </a:solidFill>
              </a:rPr>
              <a:t> Quarterly Reports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1617" y="4306690"/>
            <a:ext cx="1332963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  <a:p>
            <a:pPr algn="ctr" defTabSz="342900"/>
            <a:r>
              <a:rPr lang="en-US" sz="1350" b="1" dirty="0">
                <a:solidFill>
                  <a:schemeClr val="accent6"/>
                </a:solidFill>
              </a:rPr>
              <a:t>S47 Report</a:t>
            </a:r>
          </a:p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6470" y="4293011"/>
            <a:ext cx="1264148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  <a:p>
            <a:pPr algn="ctr" defTabSz="342900"/>
            <a:r>
              <a:rPr lang="en-US" sz="1350" b="1" dirty="0">
                <a:solidFill>
                  <a:schemeClr val="accent6"/>
                </a:solidFill>
              </a:rPr>
              <a:t>S48 </a:t>
            </a:r>
            <a:r>
              <a:rPr lang="en-US" sz="1350" b="1" dirty="0">
                <a:solidFill>
                  <a:schemeClr val="accent6"/>
                </a:solidFill>
                <a:latin typeface="Arial Narrow" panose="020B0606020202030204" pitchFamily="34" charset="0"/>
              </a:rPr>
              <a:t>Report</a:t>
            </a:r>
          </a:p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0079" y="1697191"/>
            <a:ext cx="2254616" cy="57708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u="sng" dirty="0">
                <a:solidFill>
                  <a:srgbClr val="1F1F29"/>
                </a:solidFill>
              </a:rPr>
              <a:t>ONGOING MONITORING</a:t>
            </a:r>
            <a:r>
              <a:rPr lang="en-US" sz="1050" b="1" dirty="0">
                <a:solidFill>
                  <a:srgbClr val="1F1F29"/>
                </a:solidFill>
              </a:rPr>
              <a:t>: Provincial &amp; National Monitoring Support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3639" y="2491333"/>
            <a:ext cx="2267495" cy="7386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u="sng" dirty="0">
                <a:solidFill>
                  <a:srgbClr val="1F1F29"/>
                </a:solidFill>
              </a:rPr>
              <a:t>IDENTIFY TARGETED SUPPORT</a:t>
            </a:r>
            <a:r>
              <a:rPr lang="en-US" sz="1050" b="1" dirty="0">
                <a:solidFill>
                  <a:srgbClr val="1F1F29"/>
                </a:solidFill>
              </a:rPr>
              <a:t>: Agreement with municipality on support requirements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51461" y="2730775"/>
            <a:ext cx="2252249" cy="25391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dirty="0">
                <a:solidFill>
                  <a:srgbClr val="1F1F29"/>
                </a:solidFill>
                <a:latin typeface="Arial Narrow" panose="020B0606020202030204" pitchFamily="34" charset="0"/>
              </a:rPr>
              <a:t>Monitoring</a:t>
            </a:r>
            <a:r>
              <a:rPr lang="en-US" sz="1050" b="1" dirty="0">
                <a:solidFill>
                  <a:srgbClr val="1F1F29"/>
                </a:solidFill>
              </a:rPr>
              <a:t> Support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42656" y="3329953"/>
            <a:ext cx="2261054" cy="41549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dirty="0">
                <a:solidFill>
                  <a:srgbClr val="1F1F29"/>
                </a:solidFill>
                <a:latin typeface="Arial Narrow" panose="020B0606020202030204" pitchFamily="34" charset="0"/>
              </a:rPr>
              <a:t>Monitoring</a:t>
            </a:r>
            <a:r>
              <a:rPr lang="en-US" sz="1050" b="1" dirty="0">
                <a:solidFill>
                  <a:srgbClr val="1F1F29"/>
                </a:solidFill>
              </a:rPr>
              <a:t> and Support Report (s154 Report)</a:t>
            </a:r>
          </a:p>
        </p:txBody>
      </p:sp>
      <p:cxnSp>
        <p:nvCxnSpPr>
          <p:cNvPr id="16" name="Straight Arrow Connector 15"/>
          <p:cNvCxnSpPr>
            <a:stCxn id="8" idx="2"/>
            <a:endCxn id="9" idx="0"/>
          </p:cNvCxnSpPr>
          <p:nvPr/>
        </p:nvCxnSpPr>
        <p:spPr>
          <a:xfrm>
            <a:off x="4407387" y="2274272"/>
            <a:ext cx="0" cy="2170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2"/>
          </p:cNvCxnSpPr>
          <p:nvPr/>
        </p:nvCxnSpPr>
        <p:spPr>
          <a:xfrm>
            <a:off x="7177586" y="2984691"/>
            <a:ext cx="5760" cy="3070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267199" y="4652939"/>
            <a:ext cx="61199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297009" y="4635835"/>
            <a:ext cx="769955" cy="450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38193" y="905059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1</a:t>
            </a:r>
          </a:p>
        </p:txBody>
      </p:sp>
      <p:sp>
        <p:nvSpPr>
          <p:cNvPr id="22" name="Oval 21"/>
          <p:cNvSpPr/>
          <p:nvPr/>
        </p:nvSpPr>
        <p:spPr>
          <a:xfrm>
            <a:off x="2998759" y="954124"/>
            <a:ext cx="288969" cy="24952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2</a:t>
            </a:r>
          </a:p>
        </p:txBody>
      </p:sp>
      <p:sp>
        <p:nvSpPr>
          <p:cNvPr id="23" name="Oval 22"/>
          <p:cNvSpPr/>
          <p:nvPr/>
        </p:nvSpPr>
        <p:spPr>
          <a:xfrm>
            <a:off x="2991110" y="1742636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24" name="Oval 23"/>
          <p:cNvSpPr/>
          <p:nvPr/>
        </p:nvSpPr>
        <p:spPr>
          <a:xfrm>
            <a:off x="2978231" y="2523407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25" name="Oval 24"/>
          <p:cNvSpPr/>
          <p:nvPr/>
        </p:nvSpPr>
        <p:spPr>
          <a:xfrm>
            <a:off x="2485528" y="3971585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5</a:t>
            </a:r>
          </a:p>
        </p:txBody>
      </p:sp>
      <p:sp>
        <p:nvSpPr>
          <p:cNvPr id="26" name="Oval 25"/>
          <p:cNvSpPr/>
          <p:nvPr/>
        </p:nvSpPr>
        <p:spPr>
          <a:xfrm>
            <a:off x="5628070" y="2212035"/>
            <a:ext cx="423392" cy="3298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050" dirty="0">
                <a:solidFill>
                  <a:srgbClr val="1F1F29"/>
                </a:solidFill>
              </a:rPr>
              <a:t>4a</a:t>
            </a:r>
          </a:p>
        </p:txBody>
      </p:sp>
      <p:sp>
        <p:nvSpPr>
          <p:cNvPr id="27" name="Oval 26"/>
          <p:cNvSpPr/>
          <p:nvPr/>
        </p:nvSpPr>
        <p:spPr>
          <a:xfrm>
            <a:off x="5628070" y="2808633"/>
            <a:ext cx="423392" cy="3145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050" dirty="0">
                <a:solidFill>
                  <a:srgbClr val="1F1F29"/>
                </a:solidFill>
              </a:rPr>
              <a:t>4b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51462" y="2225231"/>
            <a:ext cx="2267495" cy="25391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rgbClr val="1F1F29"/>
                </a:solidFill>
                <a:effectLst/>
                <a:latin typeface="+mn-lt"/>
              </a:defRPr>
            </a:lvl1pPr>
          </a:lstStyle>
          <a:p>
            <a:pPr defTabSz="342900"/>
            <a:r>
              <a:rPr lang="en-US" sz="1050" dirty="0">
                <a:latin typeface="Arial Narrow" panose="020B0606020202030204" pitchFamily="34" charset="0"/>
              </a:rPr>
              <a:t>Contract</a:t>
            </a:r>
            <a:r>
              <a:rPr lang="en-US" sz="1050" dirty="0"/>
              <a:t> targeted support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80079" y="953272"/>
            <a:ext cx="2254616" cy="57708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u="sng" dirty="0">
                <a:solidFill>
                  <a:srgbClr val="1F1F29"/>
                </a:solidFill>
              </a:rPr>
              <a:t>ONGOING SELF-ASSESSMENT</a:t>
            </a:r>
            <a:r>
              <a:rPr lang="en-US" sz="1050" b="1" dirty="0">
                <a:solidFill>
                  <a:srgbClr val="1F1F29"/>
                </a:solidFill>
              </a:rPr>
              <a:t>: Identify underperformance and self-correct</a:t>
            </a:r>
          </a:p>
        </p:txBody>
      </p:sp>
      <p:cxnSp>
        <p:nvCxnSpPr>
          <p:cNvPr id="52" name="Straight Arrow Connector 51"/>
          <p:cNvCxnSpPr>
            <a:stCxn id="37" idx="2"/>
            <a:endCxn id="8" idx="0"/>
          </p:cNvCxnSpPr>
          <p:nvPr/>
        </p:nvCxnSpPr>
        <p:spPr>
          <a:xfrm>
            <a:off x="4407387" y="1530353"/>
            <a:ext cx="0" cy="1668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443614" y="3973123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61" name="Oval 60"/>
          <p:cNvSpPr/>
          <p:nvPr/>
        </p:nvSpPr>
        <p:spPr>
          <a:xfrm>
            <a:off x="5619264" y="3471511"/>
            <a:ext cx="423392" cy="3145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050" dirty="0">
                <a:solidFill>
                  <a:srgbClr val="1F1F29"/>
                </a:solidFill>
              </a:rPr>
              <a:t>4c</a:t>
            </a:r>
          </a:p>
        </p:txBody>
      </p:sp>
      <p:cxnSp>
        <p:nvCxnSpPr>
          <p:cNvPr id="63" name="Straight Arrow Connector 62"/>
          <p:cNvCxnSpPr>
            <a:stCxn id="9" idx="2"/>
          </p:cNvCxnSpPr>
          <p:nvPr/>
        </p:nvCxnSpPr>
        <p:spPr bwMode="auto">
          <a:xfrm flipH="1">
            <a:off x="2708376" y="3229997"/>
            <a:ext cx="1699011" cy="662224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0" name="Straight Arrow Connector 69"/>
          <p:cNvCxnSpPr>
            <a:stCxn id="36" idx="2"/>
            <a:endCxn id="10" idx="0"/>
          </p:cNvCxnSpPr>
          <p:nvPr/>
        </p:nvCxnSpPr>
        <p:spPr bwMode="auto">
          <a:xfrm flipH="1">
            <a:off x="7177586" y="2479147"/>
            <a:ext cx="7624" cy="251628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052066" y="5055910"/>
            <a:ext cx="5298552" cy="568603"/>
          </a:xfrm>
          <a:prstGeom prst="rect">
            <a:avLst/>
          </a:prstGeom>
          <a:solidFill>
            <a:srgbClr val="C3C3C2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 Narrow" panose="020B0606020202030204" pitchFamily="34" charset="0"/>
              </a:rPr>
              <a:t>ONGOING</a:t>
            </a:r>
            <a:r>
              <a:rPr lang="en-US" sz="1200" b="1" dirty="0">
                <a:solidFill>
                  <a:srgbClr val="000000"/>
                </a:solidFill>
              </a:rPr>
              <a:t> MUNICIPAL SUPPORT</a:t>
            </a:r>
          </a:p>
        </p:txBody>
      </p:sp>
      <p:sp>
        <p:nvSpPr>
          <p:cNvPr id="87" name="Oval 86"/>
          <p:cNvSpPr/>
          <p:nvPr/>
        </p:nvSpPr>
        <p:spPr>
          <a:xfrm>
            <a:off x="6574060" y="3973123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2" name="Rectangle 1"/>
          <p:cNvSpPr/>
          <p:nvPr/>
        </p:nvSpPr>
        <p:spPr>
          <a:xfrm>
            <a:off x="267613" y="1164245"/>
            <a:ext cx="2594077" cy="15692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42900"/>
            <a:r>
              <a:rPr lang="en-ZA" sz="1050" b="1" dirty="0">
                <a:solidFill>
                  <a:schemeClr val="accent6"/>
                </a:solidFill>
                <a:latin typeface="Arial Narrow" panose="020B0606020202030204" pitchFamily="34" charset="0"/>
              </a:rPr>
              <a:t>DEVELOP EARLY WARNING SYSTEM </a:t>
            </a:r>
            <a:r>
              <a:rPr lang="en-ZA" sz="1050" dirty="0">
                <a:solidFill>
                  <a:schemeClr val="accent6"/>
                </a:solidFill>
                <a:latin typeface="Arial Narrow" panose="020B0606020202030204" pitchFamily="34" charset="0"/>
              </a:rPr>
              <a:t>using Statutory and periodic reports: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Arial Narrow" panose="020B0606020202030204" pitchFamily="34" charset="0"/>
              </a:rPr>
              <a:t>AG reports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Arial Narrow" panose="020B0606020202030204" pitchFamily="34" charset="0"/>
              </a:rPr>
              <a:t>MFMA Section 71 reports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Arial Narrow" panose="020B0606020202030204" pitchFamily="34" charset="0"/>
              </a:rPr>
              <a:t>MFMA Section 72 reports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Arial Narrow" panose="020B0606020202030204" pitchFamily="34" charset="0"/>
              </a:rPr>
              <a:t>MFMA Section 73 reports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Arial Narrow" panose="020B0606020202030204" pitchFamily="34" charset="0"/>
              </a:rPr>
              <a:t>MSA section 106 reports (where such were evoked)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Arial Narrow" panose="020B0606020202030204" pitchFamily="34" charset="0"/>
              </a:rPr>
              <a:t>Quarterly performance reports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457200" y="124515"/>
            <a:ext cx="6400800" cy="794815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Arial Narrow" panose="020B0606020202030204" pitchFamily="34" charset="0"/>
              </a:rPr>
              <a:t>NEWLY ADOPTED SALGA SUPPORT APROACH</a:t>
            </a:r>
            <a:endParaRPr lang="en-ZA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51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18053" y="274640"/>
            <a:ext cx="6663192" cy="794815"/>
          </a:xfrm>
        </p:spPr>
        <p:txBody>
          <a:bodyPr>
            <a:noAutofit/>
          </a:bodyPr>
          <a:lstStyle/>
          <a:p>
            <a:r>
              <a:rPr lang="en-ZA" sz="1800" dirty="0"/>
              <a:t/>
            </a:r>
            <a:br>
              <a:rPr lang="en-ZA" sz="1800" dirty="0"/>
            </a:br>
            <a:r>
              <a:rPr lang="en-ZA" sz="1800" dirty="0" smtClean="0"/>
              <a:t>REPORT ON MUNICIPAL AUDIT SUPPORT WORK BY SALGA </a:t>
            </a:r>
            <a:endParaRPr lang="en-ZA" sz="1100" b="1" i="1" dirty="0" smtClean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42939" y="1765311"/>
            <a:ext cx="8043862" cy="381157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7171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313" y="2083242"/>
            <a:ext cx="1679830" cy="3168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86601" y="1372896"/>
            <a:ext cx="1600200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06D1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Institutional </a:t>
            </a:r>
            <a:r>
              <a:rPr kumimoji="0" lang="en-ZA" sz="1500" b="1" i="0" u="none" strike="noStrike" kern="1200" cap="none" spc="0" normalizeH="0" baseline="0" noProof="0" dirty="0">
                <a:ln>
                  <a:noFill/>
                </a:ln>
                <a:solidFill>
                  <a:srgbClr val="F06D1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Capacity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015527"/>
              </p:ext>
            </p:extLst>
          </p:nvPr>
        </p:nvGraphicFramePr>
        <p:xfrm>
          <a:off x="212651" y="1244009"/>
          <a:ext cx="6901662" cy="5201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282">
                  <a:extLst>
                    <a:ext uri="{9D8B030D-6E8A-4147-A177-3AD203B41FA5}">
                      <a16:colId xmlns:a16="http://schemas.microsoft.com/office/drawing/2014/main" val="60079389"/>
                    </a:ext>
                  </a:extLst>
                </a:gridCol>
                <a:gridCol w="3136395">
                  <a:extLst>
                    <a:ext uri="{9D8B030D-6E8A-4147-A177-3AD203B41FA5}">
                      <a16:colId xmlns:a16="http://schemas.microsoft.com/office/drawing/2014/main" val="649221311"/>
                    </a:ext>
                  </a:extLst>
                </a:gridCol>
                <a:gridCol w="3346985">
                  <a:extLst>
                    <a:ext uri="{9D8B030D-6E8A-4147-A177-3AD203B41FA5}">
                      <a16:colId xmlns:a16="http://schemas.microsoft.com/office/drawing/2014/main" val="3300162121"/>
                    </a:ext>
                  </a:extLst>
                </a:gridCol>
              </a:tblGrid>
              <a:tr h="29372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NO</a:t>
                      </a:r>
                      <a:endParaRPr lang="en-ZA" sz="14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SUPPORT PROGRAMMES</a:t>
                      </a:r>
                      <a:endParaRPr lang="en-ZA" sz="14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DESCRIPTION AND ENVISAGE</a:t>
                      </a:r>
                      <a:r>
                        <a:rPr lang="en-ZA" sz="14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 IMPACT</a:t>
                      </a:r>
                      <a:endParaRPr lang="en-ZA" sz="14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60717"/>
                  </a:ext>
                </a:extLst>
              </a:tr>
              <a:tr h="910533"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en-ZA" sz="14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400" b="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All Councillors were inducted </a:t>
                      </a:r>
                      <a:endParaRPr lang="en-ZA" sz="1400" b="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400" b="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Capacitation of the political leadership in that District on local government in general and the legislative and constitutional obligations for public office bearers </a:t>
                      </a:r>
                      <a:endParaRPr lang="en-ZA" sz="1400" b="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039966"/>
                  </a:ext>
                </a:extLst>
              </a:tr>
              <a:tr h="704929"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en-ZA" sz="14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400" b="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Portfolio Councillors inducted on their areas including hands on support to </a:t>
                      </a:r>
                      <a:endParaRPr lang="en-ZA" sz="1400" b="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400" b="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Nuanced training</a:t>
                      </a:r>
                      <a:r>
                        <a:rPr lang="en-ZA" sz="1400" b="0" kern="12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of Councillors in accordance with areas of deployment in terms of portfolios and committees </a:t>
                      </a:r>
                      <a:endParaRPr lang="en-ZA" sz="1400" b="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55548"/>
                  </a:ext>
                </a:extLst>
              </a:tr>
              <a:tr h="573242"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en-ZA" sz="14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400" b="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Support in the Launch</a:t>
                      </a:r>
                      <a:r>
                        <a:rPr lang="en-ZA" sz="1400" b="0" kern="12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of OR Tambo District Labour Relations Forum</a:t>
                      </a:r>
                      <a:endParaRPr lang="en-ZA" sz="1400" b="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400" b="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Labour Peace and Stability</a:t>
                      </a:r>
                      <a:r>
                        <a:rPr lang="en-ZA" sz="1400" b="0" kern="12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in OR Tambo District</a:t>
                      </a:r>
                      <a:endParaRPr lang="en-ZA" sz="1400" b="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453937"/>
                  </a:ext>
                </a:extLst>
              </a:tr>
              <a:tr h="734234"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ZA" sz="14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400" b="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Supported OR Tambo  District in the launch and inception of District Performance</a:t>
                      </a:r>
                      <a:r>
                        <a:rPr lang="en-ZA" sz="1400" b="0" kern="12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Management System Support Forum</a:t>
                      </a:r>
                      <a:endParaRPr lang="en-ZA" sz="1400" b="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Governance</a:t>
                      </a:r>
                      <a:r>
                        <a:rPr lang="en-ZA" sz="14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 and Municipal Capability</a:t>
                      </a:r>
                      <a:endParaRPr lang="en-ZA" sz="14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054514"/>
                  </a:ext>
                </a:extLst>
              </a:tr>
              <a:tr h="499325"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ZA" sz="14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Induction</a:t>
                      </a:r>
                      <a:r>
                        <a:rPr lang="en-ZA" sz="14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 of Newly Elected Local Labour Forum Members</a:t>
                      </a:r>
                      <a:endParaRPr lang="en-ZA" sz="14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40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Labour Peace and Stability</a:t>
                      </a:r>
                      <a:endParaRPr lang="en-ZA" sz="140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163"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solidFill>
                            <a:schemeClr val="accent6"/>
                          </a:solidFill>
                        </a:rPr>
                        <a:t>6</a:t>
                      </a:r>
                      <a:endParaRPr lang="en-ZA" sz="14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400" b="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Job Evaluation through Provincial Audit Committee</a:t>
                      </a:r>
                      <a:endParaRPr lang="en-ZA" sz="1400" b="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40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Uniform Employee Compensation , Employee</a:t>
                      </a:r>
                      <a:r>
                        <a:rPr lang="en-ZA" sz="1400" kern="12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Development , Clear Roles and Responsibilities</a:t>
                      </a:r>
                      <a:endParaRPr lang="en-ZA" sz="140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44098"/>
                  </a:ext>
                </a:extLst>
              </a:tr>
              <a:tr h="734925"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solidFill>
                            <a:schemeClr val="accent6"/>
                          </a:solidFill>
                        </a:rPr>
                        <a:t>7</a:t>
                      </a:r>
                      <a:endParaRPr lang="en-ZA" sz="14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400" b="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Municipal Competency Assessments for Ntinga OR </a:t>
                      </a:r>
                      <a:endParaRPr lang="en-ZA" sz="1400" b="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Capable</a:t>
                      </a:r>
                      <a:r>
                        <a:rPr lang="en-ZA" sz="1400" kern="12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Leadership</a:t>
                      </a:r>
                      <a:endParaRPr lang="en-ZA" sz="140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354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79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42939" y="1765311"/>
            <a:ext cx="8043862" cy="381157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7172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006" y="1972642"/>
            <a:ext cx="1491528" cy="3251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238333" y="1380091"/>
            <a:ext cx="16002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342900">
              <a:defRPr/>
            </a:pPr>
            <a:r>
              <a:rPr lang="en-ZA" sz="1500" b="1" dirty="0" smtClean="0">
                <a:solidFill>
                  <a:srgbClr val="F06D19"/>
                </a:solidFill>
                <a:latin typeface="Arial"/>
              </a:rPr>
              <a:t>Financial </a:t>
            </a:r>
            <a:r>
              <a:rPr lang="en-ZA" sz="1500" b="1" dirty="0">
                <a:solidFill>
                  <a:srgbClr val="F06D19"/>
                </a:solidFill>
                <a:latin typeface="Arial"/>
              </a:rPr>
              <a:t>Management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18053" y="274640"/>
            <a:ext cx="6663192" cy="794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15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1800" dirty="0" smtClean="0"/>
              <a:t/>
            </a:r>
            <a:br>
              <a:rPr lang="en-ZA" sz="1800" dirty="0" smtClean="0"/>
            </a:br>
            <a:r>
              <a:rPr lang="en-ZA" sz="1800" dirty="0" smtClean="0">
                <a:latin typeface="Arial Narrow" panose="020B0606020202030204" pitchFamily="34" charset="0"/>
              </a:rPr>
              <a:t>REPORT ON MUNICIPAL AUDIT SUPPORT WORK BY SALGA </a:t>
            </a:r>
            <a:endParaRPr lang="en-ZA" sz="1100" i="1" dirty="0" smtClean="0">
              <a:latin typeface="Arial Narrow" panose="020B0606020202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49036"/>
              </p:ext>
            </p:extLst>
          </p:nvPr>
        </p:nvGraphicFramePr>
        <p:xfrm>
          <a:off x="318053" y="1054649"/>
          <a:ext cx="7028953" cy="5220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997">
                  <a:extLst>
                    <a:ext uri="{9D8B030D-6E8A-4147-A177-3AD203B41FA5}">
                      <a16:colId xmlns:a16="http://schemas.microsoft.com/office/drawing/2014/main" val="60079389"/>
                    </a:ext>
                  </a:extLst>
                </a:gridCol>
                <a:gridCol w="1914091">
                  <a:extLst>
                    <a:ext uri="{9D8B030D-6E8A-4147-A177-3AD203B41FA5}">
                      <a16:colId xmlns:a16="http://schemas.microsoft.com/office/drawing/2014/main" val="649221311"/>
                    </a:ext>
                  </a:extLst>
                </a:gridCol>
                <a:gridCol w="4688865">
                  <a:extLst>
                    <a:ext uri="{9D8B030D-6E8A-4147-A177-3AD203B41FA5}">
                      <a16:colId xmlns:a16="http://schemas.microsoft.com/office/drawing/2014/main" val="3300162121"/>
                    </a:ext>
                  </a:extLst>
                </a:gridCol>
              </a:tblGrid>
              <a:tr h="292302"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NO</a:t>
                      </a:r>
                      <a:endParaRPr lang="en-ZA" sz="11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SUPPORT PROGRAMMES</a:t>
                      </a:r>
                      <a:endParaRPr lang="en-ZA" sz="11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1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DESCRIPTION AND ENVISAGE</a:t>
                      </a:r>
                      <a:r>
                        <a:rPr lang="en-ZA" sz="11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 IMPACT</a:t>
                      </a:r>
                      <a:endParaRPr lang="en-ZA" sz="11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760717"/>
                  </a:ext>
                </a:extLst>
              </a:tr>
              <a:tr h="643948"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en-ZA" sz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200" b="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GRAP Training</a:t>
                      </a:r>
                      <a:endParaRPr lang="en-ZA" sz="1200" b="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200" b="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To empower both Councillors and Officials on the preparation of GRAP Annual Financial Statements and the oversight role of Councillors on the review of AFS</a:t>
                      </a:r>
                      <a:endParaRPr lang="en-ZA" sz="1200" b="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453937"/>
                  </a:ext>
                </a:extLst>
              </a:tr>
              <a:tr h="706581"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en-ZA" sz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200" b="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Audit Committee</a:t>
                      </a:r>
                      <a:endParaRPr lang="en-ZA" sz="1200" b="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ZA" sz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Supported the Municipality on the AC meetings and coordinated an AC training for</a:t>
                      </a:r>
                      <a:r>
                        <a:rPr lang="en-ZA" sz="12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 the members of the AC in order for them to discharge their responsibility properly.</a:t>
                      </a:r>
                      <a:endParaRPr lang="en-ZA" sz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054514"/>
                  </a:ext>
                </a:extLst>
              </a:tr>
              <a:tr h="825575"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en-ZA" sz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Budget and </a:t>
                      </a:r>
                      <a:r>
                        <a:rPr lang="en-GB" sz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Assessment and Mid –Year Performance Reviews</a:t>
                      </a:r>
                      <a:endParaRPr lang="en-ZA" sz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20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Supported</a:t>
                      </a:r>
                      <a:r>
                        <a:rPr lang="en-ZA" sz="1200" kern="12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the municipality during the mid-year performance reviews to make sure that they plan better and improve their performance for the remaining semester.</a:t>
                      </a:r>
                      <a:endParaRPr lang="en-ZA" sz="120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165"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endParaRPr lang="en-ZA" sz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Revenue,</a:t>
                      </a:r>
                      <a:r>
                        <a:rPr lang="en-ZA" sz="12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 Credit and Debts controls workshop</a:t>
                      </a:r>
                      <a:endParaRPr lang="en-ZA" sz="1200" dirty="0" smtClean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algn="l" defTabSz="457200" rtl="0" eaLnBrk="1" latinLnBrk="0" hangingPunct="1"/>
                      <a:endParaRPr lang="en-ZA" sz="1200" b="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2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The aim is to assist municipalities in improving revenue collection and payment of creditors.</a:t>
                      </a:r>
                    </a:p>
                    <a:p>
                      <a:pPr marL="0" algn="l" defTabSz="457200" rtl="0" eaLnBrk="1" latinLnBrk="0" hangingPunct="1"/>
                      <a:endParaRPr lang="en-ZA" sz="120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44098"/>
                  </a:ext>
                </a:extLst>
              </a:tr>
              <a:tr h="825575"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endParaRPr lang="en-ZA" sz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Assistance with the Recruitment Chief Financial Officer, Director of Internal Audit and Members of Audit Committee</a:t>
                      </a:r>
                      <a:endParaRPr lang="en-ZA" sz="1200" b="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20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Assisted O.R Tambo District with the process of recruitment of the Chief Financial Officer , Director of Internal Audit and members of AC by ensuring compliance with legislation</a:t>
                      </a:r>
                      <a:r>
                        <a:rPr lang="en-ZA" sz="1200" dirty="0" smtClean="0">
                          <a:latin typeface="Arial Narrow" panose="020B0606020202030204" pitchFamily="34" charset="0"/>
                        </a:rPr>
                        <a:t>.</a:t>
                      </a:r>
                      <a:endParaRPr lang="en-ZA" sz="120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354842"/>
                  </a:ext>
                </a:extLst>
              </a:tr>
              <a:tr h="462322"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endParaRPr lang="en-ZA" sz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20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Capacity building on Assets Management</a:t>
                      </a:r>
                      <a:endParaRPr lang="en-ZA" sz="1200" b="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Producing</a:t>
                      </a:r>
                      <a:r>
                        <a:rPr lang="en-GB" sz="12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 GRAP Compliant Assets Register and Annual Financial Statements.</a:t>
                      </a:r>
                      <a:endParaRPr lang="en-ZA" sz="120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319146"/>
                  </a:ext>
                </a:extLst>
              </a:tr>
              <a:tr h="643948">
                <a:tc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</a:rPr>
                        <a:t>7</a:t>
                      </a:r>
                      <a:endParaRPr lang="en-ZA" sz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20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mSCOA Implementation</a:t>
                      </a:r>
                      <a:endParaRPr lang="en-ZA" sz="120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200" kern="120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The municipality does  comply</a:t>
                      </a:r>
                      <a:r>
                        <a:rPr lang="en-ZA" sz="1200" kern="1200" baseline="0" dirty="0" smtClean="0">
                          <a:solidFill>
                            <a:schemeClr val="accent6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with the implementation of mSCOA with minor errors on submission of data strings</a:t>
                      </a:r>
                      <a:endParaRPr lang="en-ZA" sz="1200" kern="1200" dirty="0">
                        <a:solidFill>
                          <a:schemeClr val="accent6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471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69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BP Key Focus Areas_ 11 July 2016 [Read-Only]" id="{756A072A-2630-4E26-A94B-B0BEED7BB4EC}" vid="{AE62CCC5-3FA7-4DAC-8C7B-7225B3C0125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3849</TotalTime>
  <Words>1451</Words>
  <Application>Microsoft Office PowerPoint</Application>
  <PresentationFormat>On-screen Show (4:3)</PresentationFormat>
  <Paragraphs>221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Narrow</vt:lpstr>
      <vt:lpstr>Calibri</vt:lpstr>
      <vt:lpstr>Courier New</vt:lpstr>
      <vt:lpstr>Times New Roman</vt:lpstr>
      <vt:lpstr>Wingdings</vt:lpstr>
      <vt:lpstr>ヒラギノ角ゴ Pro W3</vt:lpstr>
      <vt:lpstr>Office Theme</vt:lpstr>
      <vt:lpstr>1_Default Theme</vt:lpstr>
      <vt:lpstr>O.R TAMBO DISTRICT MUNICIPALITY</vt:lpstr>
      <vt:lpstr>AREAS OF SUPPORT PROVIDED BY SALGA</vt:lpstr>
      <vt:lpstr>HISTORICAL CONTEXT  </vt:lpstr>
      <vt:lpstr>PowerPoint Presentation</vt:lpstr>
      <vt:lpstr>O.R TAMBO DISTRICT MUNICIPALITY:  AUDIT OUTCOMES AND KEY FINDINGS</vt:lpstr>
      <vt:lpstr>MUNICIPAL AUDIT SUPPORT PROGRAMME  </vt:lpstr>
      <vt:lpstr>NEWLY ADOPTED SALGA SUPPORT APROACH</vt:lpstr>
      <vt:lpstr> REPORT ON MUNICIPAL AUDIT SUPPORT WORK BY SALGA </vt:lpstr>
      <vt:lpstr>PowerPoint Presentation</vt:lpstr>
      <vt:lpstr> REPORT ON MUNICIPAL AUDIT SUPPORT WORK BY SALGA </vt:lpstr>
      <vt:lpstr> REPORT ON MUNICIPAL AUDIT SUPPORT WORK BY SALGA </vt:lpstr>
      <vt:lpstr> REPORT ON ADDITIONAL SUPPORT PROVIDED BY SALGA – INFASTRUCTURE SERVICES</vt:lpstr>
      <vt:lpstr>            RECOMMENDATIONS </vt:lpstr>
      <vt:lpstr>PowerPoint Presentation</vt:lpstr>
    </vt:vector>
  </TitlesOfParts>
  <Company>SALGA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Mthokozisi Zwane</dc:creator>
  <cp:lastModifiedBy>Shereen Cassiem</cp:lastModifiedBy>
  <cp:revision>136</cp:revision>
  <dcterms:created xsi:type="dcterms:W3CDTF">2016-05-17T13:07:50Z</dcterms:created>
  <dcterms:modified xsi:type="dcterms:W3CDTF">2020-08-20T13:22:08Z</dcterms:modified>
</cp:coreProperties>
</file>