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4"/>
  </p:notesMasterIdLst>
  <p:handoutMasterIdLst>
    <p:handoutMasterId r:id="rId15"/>
  </p:handoutMasterIdLst>
  <p:sldIdLst>
    <p:sldId id="256" r:id="rId3"/>
    <p:sldId id="352" r:id="rId4"/>
    <p:sldId id="324" r:id="rId5"/>
    <p:sldId id="353" r:id="rId6"/>
    <p:sldId id="402" r:id="rId7"/>
    <p:sldId id="390" r:id="rId8"/>
    <p:sldId id="403" r:id="rId9"/>
    <p:sldId id="400" r:id="rId10"/>
    <p:sldId id="404" r:id="rId11"/>
    <p:sldId id="398" r:id="rId12"/>
    <p:sldId id="351"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577" tIns="45789" rIns="91577" bIns="45789" rtlCol="0"/>
          <a:lstStyle>
            <a:lvl1pPr algn="l">
              <a:defRPr sz="1200"/>
            </a:lvl1pPr>
          </a:lstStyle>
          <a:p>
            <a:endParaRPr lang="en-ZA" dirty="0"/>
          </a:p>
        </p:txBody>
      </p:sp>
      <p:sp>
        <p:nvSpPr>
          <p:cNvPr id="3" name="Date Placeholder 2"/>
          <p:cNvSpPr>
            <a:spLocks noGrp="1"/>
          </p:cNvSpPr>
          <p:nvPr>
            <p:ph type="dt" sz="quarter" idx="1"/>
          </p:nvPr>
        </p:nvSpPr>
        <p:spPr>
          <a:xfrm>
            <a:off x="3856738" y="0"/>
            <a:ext cx="2950475" cy="498773"/>
          </a:xfrm>
          <a:prstGeom prst="rect">
            <a:avLst/>
          </a:prstGeom>
        </p:spPr>
        <p:txBody>
          <a:bodyPr vert="horz" lIns="91577" tIns="45789" rIns="91577" bIns="45789" rtlCol="0"/>
          <a:lstStyle>
            <a:lvl1pPr algn="r">
              <a:defRPr sz="1200"/>
            </a:lvl1pPr>
          </a:lstStyle>
          <a:p>
            <a:fld id="{102F78E2-5820-4B59-B104-54DE80E537D3}" type="datetimeFigureOut">
              <a:rPr lang="en-ZA" smtClean="0"/>
              <a:t>2020/08/20</a:t>
            </a:fld>
            <a:endParaRPr lang="en-ZA" dirty="0"/>
          </a:p>
        </p:txBody>
      </p:sp>
      <p:sp>
        <p:nvSpPr>
          <p:cNvPr id="4" name="Footer Placeholder 3"/>
          <p:cNvSpPr>
            <a:spLocks noGrp="1"/>
          </p:cNvSpPr>
          <p:nvPr>
            <p:ph type="ftr" sz="quarter" idx="2"/>
          </p:nvPr>
        </p:nvSpPr>
        <p:spPr>
          <a:xfrm>
            <a:off x="0" y="9442155"/>
            <a:ext cx="2950475" cy="498772"/>
          </a:xfrm>
          <a:prstGeom prst="rect">
            <a:avLst/>
          </a:prstGeom>
        </p:spPr>
        <p:txBody>
          <a:bodyPr vert="horz" lIns="91577" tIns="45789" rIns="91577" bIns="45789"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6738" y="9442155"/>
            <a:ext cx="2950475" cy="498772"/>
          </a:xfrm>
          <a:prstGeom prst="rect">
            <a:avLst/>
          </a:prstGeom>
        </p:spPr>
        <p:txBody>
          <a:bodyPr vert="horz" lIns="91577" tIns="45789" rIns="91577" bIns="45789" rtlCol="0" anchor="b"/>
          <a:lstStyle>
            <a:lvl1pPr algn="r">
              <a:defRPr sz="1200"/>
            </a:lvl1pPr>
          </a:lstStyle>
          <a:p>
            <a:fld id="{8CC0E48C-0462-4BC6-8D30-A2AA60EDE21D}" type="slidenum">
              <a:rPr lang="en-ZA" smtClean="0"/>
              <a:t>‹#›</a:t>
            </a:fld>
            <a:endParaRPr lang="en-ZA" dirty="0"/>
          </a:p>
        </p:txBody>
      </p:sp>
    </p:spTree>
    <p:extLst>
      <p:ext uri="{BB962C8B-B14F-4D97-AF65-F5344CB8AC3E}">
        <p14:creationId xmlns:p14="http://schemas.microsoft.com/office/powerpoint/2010/main" val="3307938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dirty="0"/>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65ED044A-E659-4BDC-BA77-94095D379202}" type="datetimeFigureOut">
              <a:rPr lang="en-GB" smtClean="0"/>
              <a:t>20/08/2020</a:t>
            </a:fld>
            <a:endParaRPr lang="en-GB" dirty="0"/>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577" tIns="45789" rIns="91577" bIns="45789" rtlCol="0" anchor="ctr"/>
          <a:lstStyle/>
          <a:p>
            <a:endParaRPr lang="en-GB" dirty="0"/>
          </a:p>
        </p:txBody>
      </p:sp>
      <p:sp>
        <p:nvSpPr>
          <p:cNvPr id="5" name="Notes Placeholder 4"/>
          <p:cNvSpPr>
            <a:spLocks noGrp="1"/>
          </p:cNvSpPr>
          <p:nvPr>
            <p:ph type="body" sz="quarter" idx="3"/>
          </p:nvPr>
        </p:nvSpPr>
        <p:spPr>
          <a:xfrm>
            <a:off x="680562" y="4783664"/>
            <a:ext cx="5447666" cy="3914050"/>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322"/>
            <a:ext cx="2951217" cy="497603"/>
          </a:xfrm>
          <a:prstGeom prst="rect">
            <a:avLst/>
          </a:prstGeom>
        </p:spPr>
        <p:txBody>
          <a:bodyPr vert="horz" lIns="91577" tIns="45789" rIns="91577" bIns="457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5981" y="9443322"/>
            <a:ext cx="2951217" cy="497603"/>
          </a:xfrm>
          <a:prstGeom prst="rect">
            <a:avLst/>
          </a:prstGeom>
        </p:spPr>
        <p:txBody>
          <a:bodyPr vert="horz" lIns="91577" tIns="45789" rIns="91577" bIns="45789" rtlCol="0" anchor="b"/>
          <a:lstStyle>
            <a:lvl1pPr algn="r">
              <a:defRPr sz="1200"/>
            </a:lvl1pPr>
          </a:lstStyle>
          <a:p>
            <a:fld id="{6B861877-66B9-417C-A702-FFEEDEA97570}" type="slidenum">
              <a:rPr lang="en-GB" smtClean="0"/>
              <a:t>‹#›</a:t>
            </a:fld>
            <a:endParaRPr lang="en-GB" dirty="0"/>
          </a:p>
        </p:txBody>
      </p:sp>
    </p:spTree>
    <p:extLst>
      <p:ext uri="{BB962C8B-B14F-4D97-AF65-F5344CB8AC3E}">
        <p14:creationId xmlns:p14="http://schemas.microsoft.com/office/powerpoint/2010/main" val="258474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B861877-66B9-417C-A702-FFEEDEA97570}" type="slidenum">
              <a:rPr lang="en-GB" smtClean="0"/>
              <a:t>4</a:t>
            </a:fld>
            <a:endParaRPr lang="en-GB" dirty="0"/>
          </a:p>
        </p:txBody>
      </p:sp>
    </p:spTree>
    <p:extLst>
      <p:ext uri="{BB962C8B-B14F-4D97-AF65-F5344CB8AC3E}">
        <p14:creationId xmlns:p14="http://schemas.microsoft.com/office/powerpoint/2010/main" val="43508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B861877-66B9-417C-A702-FFEEDEA97570}" type="slidenum">
              <a:rPr lang="en-GB" smtClean="0"/>
              <a:t>5</a:t>
            </a:fld>
            <a:endParaRPr lang="en-GB" dirty="0"/>
          </a:p>
        </p:txBody>
      </p:sp>
    </p:spTree>
    <p:extLst>
      <p:ext uri="{BB962C8B-B14F-4D97-AF65-F5344CB8AC3E}">
        <p14:creationId xmlns:p14="http://schemas.microsoft.com/office/powerpoint/2010/main" val="3705003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319E464-8DF3-4E1F-8786-6805E1DC444D}" type="datetime1">
              <a:rPr lang="en-US" smtClean="0"/>
              <a:t>8/20/2020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B986293-10A4-4B73-8F4F-8E68470422B8}" type="datetime1">
              <a:rPr lang="en-US" smtClean="0"/>
              <a:t>8/20/2020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55C3C03-1A9C-4678-A435-5FD9C735BDB1}" type="datetime1">
              <a:rPr lang="en-US" smtClean="0"/>
              <a:t>8/20/2020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0BD035D-0821-44A4-8EF6-9A9D34D75189}" type="datetime1">
              <a:rPr lang="en-US" smtClean="0">
                <a:solidFill>
                  <a:prstClr val="black">
                    <a:tint val="75000"/>
                  </a:prstClr>
                </a:solidFill>
              </a:rPr>
              <a:t>8/20/2020</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66463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4CEACA3-1E22-417A-8084-7760FAF632CE}" type="datetime1">
              <a:rPr lang="en-US" smtClean="0">
                <a:solidFill>
                  <a:prstClr val="black">
                    <a:tint val="75000"/>
                  </a:prstClr>
                </a:solidFill>
              </a:rPr>
              <a:t>8/20/2020</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63034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5881D-8894-495C-A5C8-44A21BF1815C}" type="datetime1">
              <a:rPr lang="en-US" smtClean="0">
                <a:solidFill>
                  <a:prstClr val="black">
                    <a:tint val="75000"/>
                  </a:prstClr>
                </a:solidFill>
              </a:rPr>
              <a:t>8/20/2020</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857659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606AFF9-6BC5-4B92-A8AA-D97A4859AB56}" type="datetime1">
              <a:rPr lang="en-US" smtClean="0">
                <a:solidFill>
                  <a:prstClr val="black">
                    <a:tint val="75000"/>
                  </a:prstClr>
                </a:solidFill>
              </a:rPr>
              <a:t>8/20/2020</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504021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4A0AA82-A818-4CCC-9F8A-C4B863CCF569}" type="datetime1">
              <a:rPr lang="en-US" smtClean="0">
                <a:solidFill>
                  <a:prstClr val="black">
                    <a:tint val="75000"/>
                  </a:prstClr>
                </a:solidFill>
              </a:rPr>
              <a:t>8/20/2020</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349490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5CFA267-59B7-4007-80CC-E2112E1EB4B4}" type="datetime1">
              <a:rPr lang="en-US" smtClean="0">
                <a:solidFill>
                  <a:prstClr val="black">
                    <a:tint val="75000"/>
                  </a:prstClr>
                </a:solidFill>
              </a:rPr>
              <a:t>8/20/2020</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992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C2E90-0F27-487C-A5BE-105679748DC9}" type="datetime1">
              <a:rPr lang="en-US" smtClean="0">
                <a:solidFill>
                  <a:prstClr val="black">
                    <a:tint val="75000"/>
                  </a:prstClr>
                </a:solidFill>
              </a:rPr>
              <a:t>8/20/2020</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245371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8498A-AC36-4F2C-B672-47B00182B807}" type="datetime1">
              <a:rPr lang="en-US" smtClean="0">
                <a:solidFill>
                  <a:prstClr val="black">
                    <a:tint val="75000"/>
                  </a:prstClr>
                </a:solidFill>
              </a:rPr>
              <a:t>8/20/2020</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9566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FFDCD80-47D4-431C-A349-BB74DEEFD1C6}" type="datetime1">
              <a:rPr lang="en-US" smtClean="0"/>
              <a:t>8/20/2020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5AD0E-60F9-4FDF-8B42-77E4FB6844BD}" type="datetime1">
              <a:rPr lang="en-US" smtClean="0">
                <a:solidFill>
                  <a:prstClr val="black">
                    <a:tint val="75000"/>
                  </a:prstClr>
                </a:solidFill>
              </a:rPr>
              <a:t>8/20/2020</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647564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243B825-848C-48BF-ACC0-3CC561D3E6D1}" type="datetime1">
              <a:rPr lang="en-US" smtClean="0">
                <a:solidFill>
                  <a:prstClr val="black">
                    <a:tint val="75000"/>
                  </a:prstClr>
                </a:solidFill>
              </a:rPr>
              <a:t>8/20/2020</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03137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F886D84-D44E-42D4-90E8-6E55BA594CE5}" type="datetime1">
              <a:rPr lang="en-US" smtClean="0">
                <a:solidFill>
                  <a:prstClr val="black">
                    <a:tint val="75000"/>
                  </a:prstClr>
                </a:solidFill>
              </a:rPr>
              <a:t>8/20/2020</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858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6A49C4-12C6-4E1C-81E8-1C995FA5DA41}" type="datetime1">
              <a:rPr lang="en-US" smtClean="0"/>
              <a:t>8/20/2020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955927F-0711-4747-8A08-92D5A1ACC2EB}" type="datetime1">
              <a:rPr lang="en-US" smtClean="0"/>
              <a:t>8/20/2020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F5F2FDA-B28F-4B5D-A77E-3AF4E103650C}" type="datetime1">
              <a:rPr lang="en-US" smtClean="0"/>
              <a:t>8/20/2020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4A52527-389E-4764-83AD-8F36B9866937}" type="datetime1">
              <a:rPr lang="en-US" smtClean="0"/>
              <a:t>8/20/2020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44680-CCE3-4E33-AD9B-D8CD05E293CB}" type="datetime1">
              <a:rPr lang="en-US" smtClean="0"/>
              <a:t>8/20/2020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584F4-4A35-48DC-9D4A-63DABF8BDC23}" type="datetime1">
              <a:rPr lang="en-US" smtClean="0"/>
              <a:t>8/20/2020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B33A1-17E3-4B50-8A77-CFB34CD7B666}" type="datetime1">
              <a:rPr lang="en-US" smtClean="0"/>
              <a:t>8/20/2020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25DA9-77DD-4150-AB32-961BB7C3524E}" type="datetime1">
              <a:rPr lang="en-US" smtClean="0"/>
              <a:t>8/20/2020</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BD61F-AE97-445E-A30A-E52A856A4AD6}" type="datetime1">
              <a:rPr lang="en-US" smtClean="0">
                <a:solidFill>
                  <a:prstClr val="black">
                    <a:tint val="75000"/>
                  </a:prstClr>
                </a:solidFill>
              </a:rPr>
              <a:t>8/20/2020</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3540980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GTA - PowerPoint 2-1.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0" y="3140968"/>
            <a:ext cx="9144000" cy="1902073"/>
          </a:xfrm>
        </p:spPr>
        <p:txBody>
          <a:bodyPr>
            <a:noAutofit/>
          </a:bodyPr>
          <a:lstStyle/>
          <a:p>
            <a:pPr marL="342471" indent="-342471" defTabSz="456634">
              <a:lnSpc>
                <a:spcPct val="150000"/>
              </a:lnSpc>
              <a:defRPr/>
            </a:pPr>
            <a:r>
              <a:rPr lang="en-GB" altLang="en-US" sz="2600" b="1" dirty="0" smtClean="0">
                <a:solidFill>
                  <a:srgbClr val="000000"/>
                </a:solidFill>
                <a:latin typeface="Arial" panose="020B0604020202020204" pitchFamily="34" charset="0"/>
                <a:cs typeface="Arial" panose="020B0604020202020204" pitchFamily="34" charset="0"/>
              </a:rPr>
              <a:t>    </a:t>
            </a:r>
            <a:r>
              <a:rPr lang="en-ZA" altLang="en-US" sz="2600" b="1" dirty="0" smtClean="0">
                <a:solidFill>
                  <a:srgbClr val="000000"/>
                </a:solidFill>
                <a:latin typeface="Arial" panose="020B0604020202020204" pitchFamily="34" charset="0"/>
                <a:cs typeface="Arial" panose="020B0604020202020204" pitchFamily="34" charset="0"/>
              </a:rPr>
              <a:t>REPORT ON THE SECTION 139 INTERVENTIONS IN THE PROVINCE</a:t>
            </a:r>
            <a:r>
              <a:rPr lang="en-ZA" sz="2800" dirty="0"/>
              <a:t/>
            </a:r>
            <a:br>
              <a:rPr lang="en-ZA" sz="2800" dirty="0"/>
            </a:br>
            <a:endParaRPr lang="en-ZA" sz="2600" dirty="0">
              <a:solidFill>
                <a:srgbClr val="D1B681"/>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t>1</a:t>
            </a:fld>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404664"/>
          </a:xfrm>
        </p:spPr>
        <p:txBody>
          <a:bodyPr>
            <a:noAutofit/>
          </a:bodyPr>
          <a:lstStyle/>
          <a:p>
            <a:r>
              <a:rPr lang="en-ZA" sz="3200" dirty="0" smtClean="0">
                <a:cs typeface="Arial" pitchFamily="34" charset="0"/>
              </a:rPr>
              <a:t>RECOMMENDATIONS</a:t>
            </a:r>
            <a:endParaRPr lang="en-ZA" sz="3200" dirty="0">
              <a:cs typeface="Arial" pitchFamily="34" charset="0"/>
            </a:endParaRPr>
          </a:p>
        </p:txBody>
      </p:sp>
      <p:sp>
        <p:nvSpPr>
          <p:cNvPr id="4" name="Content Placeholder 2"/>
          <p:cNvSpPr txBox="1">
            <a:spLocks/>
          </p:cNvSpPr>
          <p:nvPr/>
        </p:nvSpPr>
        <p:spPr>
          <a:xfrm>
            <a:off x="0" y="836712"/>
            <a:ext cx="9143999"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70000"/>
              </a:lnSpc>
            </a:pPr>
            <a:r>
              <a:rPr lang="en-ZA" dirty="0" smtClean="0"/>
              <a:t>It is recommended that the Committee notes the report on the Interventions </a:t>
            </a:r>
            <a:r>
              <a:rPr lang="en-ZA" dirty="0"/>
              <a:t>that are currently being implemented in the province.</a:t>
            </a:r>
            <a:endParaRPr lang="en-ZA" b="1" dirty="0"/>
          </a:p>
          <a:p>
            <a:pPr marL="0" indent="0" algn="just">
              <a:lnSpc>
                <a:spcPct val="170000"/>
              </a:lnSpc>
              <a:buNone/>
            </a:pPr>
            <a:endParaRPr lang="en-ZA" sz="2400" b="1" dirty="0" smtClean="0"/>
          </a:p>
          <a:p>
            <a:pPr marL="0" indent="0" algn="just">
              <a:lnSpc>
                <a:spcPct val="170000"/>
              </a:lnSpc>
              <a:buNone/>
            </a:pPr>
            <a:endParaRPr lang="en-ZA" sz="6400" dirty="0"/>
          </a:p>
          <a:p>
            <a:pPr marL="0" indent="0" algn="just">
              <a:lnSpc>
                <a:spcPct val="150000"/>
              </a:lnSpc>
              <a:buFont typeface="Arial" pitchFamily="34" charset="0"/>
              <a:buNone/>
            </a:pPr>
            <a:endParaRPr lang="en-ZA" sz="1600" kern="0" dirty="0">
              <a:solidFill>
                <a:srgbClr val="000000"/>
              </a:solidFill>
            </a:endParaRPr>
          </a:p>
          <a:p>
            <a:pPr marL="342900" lvl="1" indent="-342900" algn="just" defTabSz="457200" eaLnBrk="0" hangingPunct="0">
              <a:tabLst>
                <a:tab pos="355600" algn="l"/>
              </a:tabLst>
              <a:defRPr/>
            </a:pPr>
            <a:endParaRPr lang="en-GB" sz="5600" dirty="0" smtClean="0">
              <a:solidFill>
                <a:prstClr val="black"/>
              </a:solidFill>
              <a:ea typeface="ヒラギノ角ゴ Pro W3"/>
            </a:endParaRPr>
          </a:p>
          <a:p>
            <a:pPr marL="285750" lvl="1" algn="just" defTabSz="457200" eaLnBrk="0" hangingPunct="0">
              <a:buFont typeface="Arial" pitchFamily="34" charset="0"/>
              <a:buChar char="•"/>
              <a:tabLst>
                <a:tab pos="355600" algn="l"/>
              </a:tabLst>
              <a:defRPr/>
            </a:pPr>
            <a:endParaRPr lang="en-GB" sz="5600" dirty="0">
              <a:solidFill>
                <a:prstClr val="black"/>
              </a:solidFill>
              <a:ea typeface="ヒラギノ角ゴ Pro W3"/>
            </a:endParaRPr>
          </a:p>
          <a:p>
            <a:pPr marL="400050" lvl="1" indent="0" algn="just" defTabSz="457200" eaLnBrk="0" hangingPunct="0">
              <a:buFont typeface="Arial" pitchFamily="34" charset="0"/>
              <a:buNone/>
              <a:tabLst>
                <a:tab pos="355600" algn="l"/>
              </a:tabLst>
              <a:defRPr/>
            </a:pPr>
            <a:endParaRPr lang="en-ZA" sz="5600" dirty="0">
              <a:solidFill>
                <a:prstClr val="black"/>
              </a:solidFill>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10</a:t>
            </a:fld>
            <a:endParaRPr lang="en-ZA" dirty="0">
              <a:solidFill>
                <a:prstClr val="black">
                  <a:tint val="75000"/>
                </a:prstClr>
              </a:solidFill>
            </a:endParaRPr>
          </a:p>
        </p:txBody>
      </p:sp>
    </p:spTree>
    <p:extLst>
      <p:ext uri="{BB962C8B-B14F-4D97-AF65-F5344CB8AC3E}">
        <p14:creationId xmlns:p14="http://schemas.microsoft.com/office/powerpoint/2010/main" val="4019324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125538"/>
            <a:ext cx="8229600" cy="4319587"/>
          </a:xfrm>
        </p:spPr>
        <p:txBody>
          <a:bodyPr/>
          <a:lstStyle/>
          <a:p>
            <a:pPr marL="0" indent="0" algn="ctr">
              <a:buFont typeface="Arial" panose="020B0604020202020204" pitchFamily="34" charset="0"/>
              <a:buNone/>
            </a:pPr>
            <a:endParaRPr lang="en-ZA" altLang="en-US" sz="2000" dirty="0" smtClean="0">
              <a:ea typeface="ヒラギノ角ゴ Pro W3"/>
              <a:cs typeface="ヒラギノ角ゴ Pro W3"/>
            </a:endParaRPr>
          </a:p>
          <a:p>
            <a:pPr marL="0" indent="0" algn="ctr">
              <a:buFont typeface="Arial" panose="020B0604020202020204" pitchFamily="34" charset="0"/>
              <a:buNone/>
            </a:pPr>
            <a:endParaRPr lang="en-ZA" altLang="en-US" sz="2000" dirty="0" smtClean="0">
              <a:ea typeface="ヒラギノ角ゴ Pro W3"/>
              <a:cs typeface="ヒラギノ角ゴ Pro W3"/>
            </a:endParaRPr>
          </a:p>
          <a:p>
            <a:pPr marL="0" indent="0" algn="ctr">
              <a:buFont typeface="Arial" panose="020B0604020202020204" pitchFamily="34" charset="0"/>
              <a:buNone/>
            </a:pPr>
            <a:endParaRPr lang="en-ZA" altLang="en-US" sz="2000" dirty="0" smtClean="0">
              <a:ea typeface="ヒラギノ角ゴ Pro W3"/>
              <a:cs typeface="ヒラギノ角ゴ Pro W3"/>
            </a:endParaRPr>
          </a:p>
          <a:p>
            <a:pPr marL="0" indent="0" algn="ctr">
              <a:buFont typeface="Arial" panose="020B0604020202020204" pitchFamily="34" charset="0"/>
              <a:buNone/>
            </a:pPr>
            <a:r>
              <a:rPr lang="en-ZA" altLang="en-US" sz="4800" dirty="0" smtClean="0">
                <a:latin typeface="Arial Rounded MT Bold" panose="020F0704030504030204" pitchFamily="34" charset="0"/>
                <a:ea typeface="ヒラギノ角ゴ Pro W3"/>
                <a:cs typeface="ヒラギノ角ゴ Pro W3"/>
              </a:rPr>
              <a:t>THANK YOU	</a:t>
            </a:r>
          </a:p>
          <a:p>
            <a:pPr marL="0" indent="0">
              <a:buFont typeface="Arial" panose="020B0604020202020204" pitchFamily="34" charset="0"/>
              <a:buNone/>
            </a:pPr>
            <a:endParaRPr lang="en-ZA" altLang="en-US" sz="2000" dirty="0" smtClean="0">
              <a:ea typeface="ヒラギノ角ゴ Pro W3"/>
              <a:cs typeface="ヒラギノ角ゴ Pro W3"/>
            </a:endParaRPr>
          </a:p>
        </p:txBody>
      </p:sp>
      <p:sp>
        <p:nvSpPr>
          <p:cNvPr id="2" name="Slide Number Placeholder 1"/>
          <p:cNvSpPr>
            <a:spLocks noGrp="1"/>
          </p:cNvSpPr>
          <p:nvPr>
            <p:ph type="sldNum" sz="quarter" idx="12"/>
          </p:nvPr>
        </p:nvSpPr>
        <p:spPr/>
        <p:txBody>
          <a:bodyPr/>
          <a:lstStyle/>
          <a:p>
            <a:fld id="{7A16A41F-2C63-4653-934C-56EBAFAAFE2E}" type="slidenum">
              <a:rPr lang="en-ZA" smtClean="0"/>
              <a:t>11</a:t>
            </a:fld>
            <a:endParaRPr lang="en-ZA" dirty="0"/>
          </a:p>
        </p:txBody>
      </p:sp>
    </p:spTree>
    <p:extLst>
      <p:ext uri="{BB962C8B-B14F-4D97-AF65-F5344CB8AC3E}">
        <p14:creationId xmlns:p14="http://schemas.microsoft.com/office/powerpoint/2010/main" val="333557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666"/>
          </a:xfrm>
        </p:spPr>
        <p:txBody>
          <a:bodyPr>
            <a:normAutofit fontScale="90000"/>
          </a:bodyPr>
          <a:lstStyle/>
          <a:p>
            <a:r>
              <a:rPr lang="en-ZA" dirty="0">
                <a:cs typeface="Arial" pitchFamily="34" charset="0"/>
              </a:rPr>
              <a:t>PRESENTATION OUTLINE</a:t>
            </a:r>
          </a:p>
        </p:txBody>
      </p:sp>
      <p:sp>
        <p:nvSpPr>
          <p:cNvPr id="4" name="Content Placeholder 2"/>
          <p:cNvSpPr txBox="1">
            <a:spLocks/>
          </p:cNvSpPr>
          <p:nvPr/>
        </p:nvSpPr>
        <p:spPr>
          <a:xfrm>
            <a:off x="53719" y="645666"/>
            <a:ext cx="9090281" cy="52316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lgn="just" defTabSz="457200" eaLnBrk="0" hangingPunct="0">
              <a:lnSpc>
                <a:spcPct val="160000"/>
              </a:lnSpc>
              <a:buFont typeface="Arial" panose="020B0604020202020204" pitchFamily="34" charset="0"/>
              <a:buChar char="•"/>
              <a:tabLst>
                <a:tab pos="355600" algn="l"/>
              </a:tabLst>
              <a:defRPr/>
            </a:pPr>
            <a:r>
              <a:rPr lang="en-GB" sz="2600" dirty="0" smtClean="0">
                <a:ea typeface="ヒラギノ角ゴ Pro W3"/>
                <a:cs typeface="Arial" panose="020B0604020202020204" pitchFamily="34" charset="0"/>
              </a:rPr>
              <a:t>PURPOSE &amp; BACKGROUND</a:t>
            </a:r>
            <a:endParaRPr lang="en-GB" sz="2600" dirty="0">
              <a:ea typeface="ヒラギノ角ゴ Pro W3"/>
              <a:cs typeface="Arial" panose="020B0604020202020204" pitchFamily="34" charset="0"/>
            </a:endParaRPr>
          </a:p>
          <a:p>
            <a:pPr marL="285750" lvl="1" algn="just" defTabSz="457200" eaLnBrk="0" hangingPunct="0">
              <a:lnSpc>
                <a:spcPct val="160000"/>
              </a:lnSpc>
              <a:buFont typeface="Arial" panose="020B0604020202020204" pitchFamily="34" charset="0"/>
              <a:buChar char="•"/>
              <a:tabLst>
                <a:tab pos="355600" algn="l"/>
              </a:tabLst>
              <a:defRPr/>
            </a:pPr>
            <a:r>
              <a:rPr lang="en-GB" sz="2600" dirty="0" smtClean="0">
                <a:ea typeface="ヒラギノ角ゴ Pro W3"/>
                <a:cs typeface="Arial" panose="020B0604020202020204" pitchFamily="34" charset="0"/>
              </a:rPr>
              <a:t>MAKANA LOCAL MUNICIPALITY</a:t>
            </a:r>
          </a:p>
          <a:p>
            <a:pPr marL="285750" lvl="1" algn="just" defTabSz="457200" eaLnBrk="0" hangingPunct="0">
              <a:lnSpc>
                <a:spcPct val="160000"/>
              </a:lnSpc>
              <a:buFont typeface="Arial" panose="020B0604020202020204" pitchFamily="34" charset="0"/>
              <a:buChar char="•"/>
              <a:tabLst>
                <a:tab pos="355600" algn="l"/>
              </a:tabLst>
              <a:defRPr/>
            </a:pPr>
            <a:r>
              <a:rPr lang="en-ZA" sz="2600" dirty="0" smtClean="0">
                <a:cs typeface="Arial" pitchFamily="34" charset="0"/>
              </a:rPr>
              <a:t>ENOCH MGIJIMA LOCAL MUNICIPALITY</a:t>
            </a:r>
          </a:p>
          <a:p>
            <a:pPr marL="285750" lvl="1" algn="just" defTabSz="457200" eaLnBrk="0" hangingPunct="0">
              <a:lnSpc>
                <a:spcPct val="160000"/>
              </a:lnSpc>
              <a:buFont typeface="Arial" panose="020B0604020202020204" pitchFamily="34" charset="0"/>
              <a:buChar char="•"/>
              <a:tabLst>
                <a:tab pos="355600" algn="l"/>
              </a:tabLst>
              <a:defRPr/>
            </a:pPr>
            <a:r>
              <a:rPr lang="en-GB" sz="2600" dirty="0" smtClean="0">
                <a:ea typeface="ヒラギノ角ゴ Pro W3"/>
                <a:cs typeface="Arial" panose="020B0604020202020204" pitchFamily="34" charset="0"/>
              </a:rPr>
              <a:t>NELSON MANDELA BAY MUNICIPALITY</a:t>
            </a:r>
          </a:p>
          <a:p>
            <a:pPr marL="285750" lvl="1" algn="just" defTabSz="457200" eaLnBrk="0" hangingPunct="0">
              <a:lnSpc>
                <a:spcPct val="160000"/>
              </a:lnSpc>
              <a:buFont typeface="Arial" panose="020B0604020202020204" pitchFamily="34" charset="0"/>
              <a:buChar char="•"/>
              <a:tabLst>
                <a:tab pos="355600" algn="l"/>
              </a:tabLst>
              <a:defRPr/>
            </a:pPr>
            <a:r>
              <a:rPr lang="en-GB" sz="2600" dirty="0" smtClean="0">
                <a:ea typeface="ヒラギノ角ゴ Pro W3"/>
                <a:cs typeface="Arial" panose="020B0604020202020204" pitchFamily="34" charset="0"/>
              </a:rPr>
              <a:t>RECOMMENDATIONS</a:t>
            </a:r>
            <a:endParaRPr lang="en-GB" sz="2600" dirty="0">
              <a:ea typeface="ヒラギノ角ゴ Pro W3"/>
              <a:cs typeface="Arial" panose="020B0604020202020204" pitchFamily="34" charset="0"/>
            </a:endParaRPr>
          </a:p>
          <a:p>
            <a:pPr marL="285750" lvl="1" algn="just" defTabSz="457200" eaLnBrk="0" hangingPunct="0">
              <a:buFont typeface="Arial" panose="020B0604020202020204" pitchFamily="34" charset="0"/>
              <a:buChar char="•"/>
              <a:tabLst>
                <a:tab pos="355600" algn="l"/>
              </a:tabLst>
              <a:defRPr/>
            </a:pPr>
            <a:endParaRPr lang="en-GB" sz="4000" dirty="0">
              <a:ea typeface="ヒラギノ角ゴ Pro W3"/>
            </a:endParaRPr>
          </a:p>
          <a:p>
            <a:pPr marL="0" lvl="1" indent="0" algn="just" defTabSz="457200" eaLnBrk="0" hangingPunct="0">
              <a:buNone/>
              <a:tabLst>
                <a:tab pos="355600" algn="l"/>
              </a:tabLst>
              <a:defRPr/>
            </a:pPr>
            <a:endParaRPr lang="en-GB" sz="4000" dirty="0">
              <a:ea typeface="ヒラギノ角ゴ Pro W3"/>
            </a:endParaRPr>
          </a:p>
          <a:p>
            <a:pPr marL="285750" lvl="1" algn="just" defTabSz="457200" eaLnBrk="0" hangingPunct="0">
              <a:buFont typeface="Arial" panose="020B0604020202020204" pitchFamily="34" charset="0"/>
              <a:buChar char="•"/>
              <a:tabLst>
                <a:tab pos="355600" algn="l"/>
              </a:tabLst>
              <a:defRPr/>
            </a:pPr>
            <a:endParaRPr lang="en-GB" sz="1600" dirty="0">
              <a:ea typeface="ヒラギノ角ゴ Pro W3"/>
            </a:endParaRPr>
          </a:p>
          <a:p>
            <a:pPr marL="400050" lvl="1" indent="0" algn="just" defTabSz="457200" eaLnBrk="0" hangingPunct="0">
              <a:buNone/>
              <a:tabLst>
                <a:tab pos="355600" algn="l"/>
              </a:tabLst>
              <a:defRPr/>
            </a:pPr>
            <a:endParaRPr lang="en-ZA" sz="1600" dirty="0">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t>2</a:t>
            </a:fld>
            <a:endParaRPr lang="en-ZA" dirty="0"/>
          </a:p>
        </p:txBody>
      </p:sp>
    </p:spTree>
    <p:extLst>
      <p:ext uri="{BB962C8B-B14F-4D97-AF65-F5344CB8AC3E}">
        <p14:creationId xmlns:p14="http://schemas.microsoft.com/office/powerpoint/2010/main" val="824702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548680"/>
          </a:xfrm>
        </p:spPr>
        <p:txBody>
          <a:bodyPr>
            <a:normAutofit fontScale="90000"/>
          </a:bodyPr>
          <a:lstStyle/>
          <a:p>
            <a:r>
              <a:rPr lang="en-ZA" sz="3200" dirty="0" smtClean="0">
                <a:cs typeface="Arial" pitchFamily="34" charset="0"/>
              </a:rPr>
              <a:t>PURPOSE &amp; BACKGROUND</a:t>
            </a:r>
            <a:endParaRPr lang="en-ZA" sz="3200" dirty="0">
              <a:cs typeface="Arial" pitchFamily="34" charset="0"/>
            </a:endParaRPr>
          </a:p>
        </p:txBody>
      </p:sp>
      <p:sp>
        <p:nvSpPr>
          <p:cNvPr id="4" name="Content Placeholder 2"/>
          <p:cNvSpPr txBox="1">
            <a:spLocks/>
          </p:cNvSpPr>
          <p:nvPr/>
        </p:nvSpPr>
        <p:spPr>
          <a:xfrm>
            <a:off x="0" y="548680"/>
            <a:ext cx="9143999" cy="532859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600" dirty="0">
                <a:cs typeface="Arial" panose="020B0604020202020204" pitchFamily="34" charset="0"/>
              </a:rPr>
              <a:t>This presentation seeks to present to the Portfolio Committee the status of Section 139 interventions in the province. </a:t>
            </a:r>
            <a:endParaRPr lang="en-ZA" sz="2600" dirty="0" smtClean="0">
              <a:cs typeface="Arial" panose="020B0604020202020204" pitchFamily="34" charset="0"/>
            </a:endParaRPr>
          </a:p>
          <a:p>
            <a:pPr marL="0" indent="0" algn="just">
              <a:lnSpc>
                <a:spcPct val="150000"/>
              </a:lnSpc>
              <a:buNone/>
            </a:pPr>
            <a:r>
              <a:rPr lang="en-ZA" sz="2900" b="1" dirty="0" smtClean="0">
                <a:cs typeface="Arial" panose="020B0604020202020204" pitchFamily="34" charset="0"/>
              </a:rPr>
              <a:t>BACKGOUND</a:t>
            </a:r>
            <a:endParaRPr lang="en-US" sz="2900" b="1" dirty="0" smtClean="0"/>
          </a:p>
          <a:p>
            <a:pPr algn="just">
              <a:lnSpc>
                <a:spcPct val="150000"/>
              </a:lnSpc>
            </a:pPr>
            <a:r>
              <a:rPr lang="en-US" sz="2600" dirty="0" smtClean="0"/>
              <a:t>There </a:t>
            </a:r>
            <a:r>
              <a:rPr lang="en-US" sz="2600" dirty="0"/>
              <a:t>are currently three (3) municipalities that are under Section 139 intervention in the province and they are: Enoch Mgijima LM; </a:t>
            </a:r>
            <a:r>
              <a:rPr lang="en-US" sz="2600" dirty="0" err="1"/>
              <a:t>Makana</a:t>
            </a:r>
            <a:r>
              <a:rPr lang="en-US" sz="2600" dirty="0"/>
              <a:t> LM &amp; Nelson Mandela Bay Municipality.</a:t>
            </a:r>
          </a:p>
          <a:p>
            <a:pPr algn="just">
              <a:lnSpc>
                <a:spcPct val="150000"/>
              </a:lnSpc>
            </a:pPr>
            <a:r>
              <a:rPr lang="en-US" sz="2600" dirty="0"/>
              <a:t>It must me noted that in 2019/20 financial year, the Executive Council resolved to intervene in the affairs of Enoch Mgijima &amp; </a:t>
            </a:r>
            <a:r>
              <a:rPr lang="en-US" sz="2600" dirty="0" err="1"/>
              <a:t>Makana</a:t>
            </a:r>
            <a:r>
              <a:rPr lang="en-US" sz="2600" dirty="0"/>
              <a:t> LMs. </a:t>
            </a:r>
          </a:p>
          <a:p>
            <a:pPr algn="just">
              <a:lnSpc>
                <a:spcPct val="150000"/>
              </a:lnSpc>
            </a:pPr>
            <a:r>
              <a:rPr lang="en-US" sz="2600" dirty="0"/>
              <a:t>Recently in its sitting of the EXCO on the 13 August 2020, the cabinet resolved to invoke provisions of Section 139 (1)(a) of the Constitution – Issued out Directives to Nelson Mandela Bay Municipality</a:t>
            </a:r>
          </a:p>
          <a:p>
            <a:pPr algn="just">
              <a:lnSpc>
                <a:spcPct val="150000"/>
              </a:lnSpc>
            </a:pPr>
            <a:r>
              <a:rPr lang="en-US" sz="2600" dirty="0"/>
              <a:t>The intervention at Enoch Mgijima was in terms of Sections 139 (1)(b) &amp; 139 (5) of the Constitution of the Republic – more of a mandatory intervention with the condition of the development of a Financial Recovery Plan (FRP). </a:t>
            </a:r>
          </a:p>
          <a:p>
            <a:pPr algn="just">
              <a:lnSpc>
                <a:spcPct val="150000"/>
              </a:lnSpc>
            </a:pPr>
            <a:r>
              <a:rPr lang="en-US" sz="2600" dirty="0">
                <a:ea typeface="Cambria" panose="02040503050406030204" pitchFamily="18" charset="0"/>
                <a:cs typeface="Times New Roman" panose="02020603050405020304" pitchFamily="18" charset="0"/>
              </a:rPr>
              <a:t>In respect of </a:t>
            </a:r>
            <a:r>
              <a:rPr lang="en-US" sz="2600" dirty="0" err="1">
                <a:ea typeface="Cambria" panose="02040503050406030204" pitchFamily="18" charset="0"/>
                <a:cs typeface="Times New Roman" panose="02020603050405020304" pitchFamily="18" charset="0"/>
              </a:rPr>
              <a:t>Makana</a:t>
            </a:r>
            <a:r>
              <a:rPr lang="en-US" sz="2600" dirty="0">
                <a:ea typeface="Cambria" panose="02040503050406030204" pitchFamily="18" charset="0"/>
                <a:cs typeface="Times New Roman" panose="02020603050405020304" pitchFamily="18" charset="0"/>
              </a:rPr>
              <a:t> &amp; Enoch Mgijima LMs, </a:t>
            </a:r>
            <a:r>
              <a:rPr lang="en-US" sz="2600" dirty="0"/>
              <a:t>the intervention managed to stabilise the institutions that were characterised by Service Delivery protests which were taking the centre stage at the municipalities.</a:t>
            </a:r>
            <a:endParaRPr lang="en-ZA" sz="2600" dirty="0"/>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3</a:t>
            </a:fld>
            <a:endParaRPr lang="en-ZA" dirty="0">
              <a:solidFill>
                <a:prstClr val="black">
                  <a:tint val="75000"/>
                </a:prstClr>
              </a:solidFill>
            </a:endParaRPr>
          </a:p>
        </p:txBody>
      </p:sp>
    </p:spTree>
    <p:extLst>
      <p:ext uri="{BB962C8B-B14F-4D97-AF65-F5344CB8AC3E}">
        <p14:creationId xmlns:p14="http://schemas.microsoft.com/office/powerpoint/2010/main" val="292452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501650"/>
          </a:xfrm>
        </p:spPr>
        <p:txBody>
          <a:bodyPr>
            <a:noAutofit/>
          </a:bodyPr>
          <a:lstStyle/>
          <a:p>
            <a:r>
              <a:rPr lang="en-ZA" sz="3200" dirty="0" smtClean="0">
                <a:cs typeface="Arial" pitchFamily="34" charset="0"/>
              </a:rPr>
              <a:t/>
            </a:r>
            <a:br>
              <a:rPr lang="en-ZA" sz="3200" dirty="0" smtClean="0">
                <a:cs typeface="Arial" pitchFamily="34" charset="0"/>
              </a:rPr>
            </a:br>
            <a:r>
              <a:rPr lang="en-ZA" sz="3200" dirty="0" smtClean="0">
                <a:cs typeface="Arial" pitchFamily="34" charset="0"/>
              </a:rPr>
              <a:t>MAKANA LOCAL MUNICIPALITY</a:t>
            </a:r>
            <a:br>
              <a:rPr lang="en-ZA" sz="3200" dirty="0" smtClean="0">
                <a:cs typeface="Arial" pitchFamily="34" charset="0"/>
              </a:rPr>
            </a:br>
            <a:endParaRPr lang="en-ZA" sz="3200" dirty="0">
              <a:cs typeface="Arial" pitchFamily="34" charset="0"/>
            </a:endParaRPr>
          </a:p>
        </p:txBody>
      </p:sp>
      <p:sp>
        <p:nvSpPr>
          <p:cNvPr id="4" name="Content Placeholder 2"/>
          <p:cNvSpPr txBox="1">
            <a:spLocks/>
          </p:cNvSpPr>
          <p:nvPr/>
        </p:nvSpPr>
        <p:spPr>
          <a:xfrm>
            <a:off x="0" y="501650"/>
            <a:ext cx="9143999" cy="55916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ZA" sz="1600" dirty="0" smtClean="0"/>
              <a:t>The </a:t>
            </a:r>
            <a:r>
              <a:rPr lang="en-ZA" sz="1600" dirty="0"/>
              <a:t>Unemployed People’s Movement of </a:t>
            </a:r>
            <a:r>
              <a:rPr lang="en-ZA" sz="1600" dirty="0" err="1"/>
              <a:t>Makana</a:t>
            </a:r>
            <a:r>
              <a:rPr lang="en-ZA" sz="1600" dirty="0"/>
              <a:t> instituted an application at Grahamstown High Court for an order directing the Eastern Cape Provincial Executive to intervene in the affairs of </a:t>
            </a:r>
            <a:r>
              <a:rPr lang="en-ZA" sz="1600" dirty="0" err="1"/>
              <a:t>Makana</a:t>
            </a:r>
            <a:r>
              <a:rPr lang="en-ZA" sz="1600" dirty="0"/>
              <a:t> Local Municipality by invoking provisions of section 139(1)(c) of the Constitution. </a:t>
            </a:r>
            <a:endParaRPr lang="en-ZA" sz="1600" dirty="0" smtClean="0"/>
          </a:p>
          <a:p>
            <a:pPr algn="just">
              <a:lnSpc>
                <a:spcPct val="150000"/>
              </a:lnSpc>
            </a:pPr>
            <a:r>
              <a:rPr lang="en-ZA" sz="1600" dirty="0" smtClean="0"/>
              <a:t>The </a:t>
            </a:r>
            <a:r>
              <a:rPr lang="en-ZA" sz="1600" dirty="0"/>
              <a:t>application was carefully considered </a:t>
            </a:r>
            <a:r>
              <a:rPr lang="en-ZA" sz="1600" dirty="0" smtClean="0"/>
              <a:t>by the province in </a:t>
            </a:r>
            <a:r>
              <a:rPr lang="en-ZA" sz="1600" dirty="0"/>
              <a:t>consultation with the State Attorney. </a:t>
            </a:r>
            <a:endParaRPr lang="en-ZA" sz="1600" dirty="0" smtClean="0"/>
          </a:p>
          <a:p>
            <a:pPr algn="just">
              <a:lnSpc>
                <a:spcPct val="150000"/>
              </a:lnSpc>
            </a:pPr>
            <a:r>
              <a:rPr lang="en-ZA" sz="1600" dirty="0" smtClean="0"/>
              <a:t>On </a:t>
            </a:r>
            <a:r>
              <a:rPr lang="en-ZA" sz="1600" dirty="0"/>
              <a:t>careful consideration of the High Court application and supporting documentation, it became clear that the municipality, as a result of a crisis in its financial affairs, is in persistent breach of its obligations to provide basic services and has even admitted that it is unable to meet some of its financial commitments. </a:t>
            </a:r>
            <a:endParaRPr lang="en-ZA" sz="1600" dirty="0" smtClean="0"/>
          </a:p>
          <a:p>
            <a:pPr algn="just">
              <a:lnSpc>
                <a:spcPct val="150000"/>
              </a:lnSpc>
            </a:pPr>
            <a:r>
              <a:rPr lang="en-ZA" sz="1600" dirty="0" smtClean="0"/>
              <a:t>The </a:t>
            </a:r>
            <a:r>
              <a:rPr lang="en-ZA" sz="1600" dirty="0"/>
              <a:t>view of the province was that, even though there were no grounds for invocation of section 139(1)(c), the mandatory grounds for invocation of Section 139(5) existed</a:t>
            </a:r>
            <a:r>
              <a:rPr lang="en-ZA" sz="1600" dirty="0" smtClean="0"/>
              <a:t>. </a:t>
            </a:r>
          </a:p>
          <a:p>
            <a:pPr algn="just">
              <a:lnSpc>
                <a:spcPct val="150000"/>
              </a:lnSpc>
            </a:pPr>
            <a:r>
              <a:rPr lang="en-ZA" sz="1600" dirty="0" smtClean="0"/>
              <a:t>In </a:t>
            </a:r>
            <a:r>
              <a:rPr lang="en-ZA" sz="1600" dirty="0"/>
              <a:t>its Special EXCO meeting of the 29</a:t>
            </a:r>
            <a:r>
              <a:rPr lang="en-ZA" sz="1600" baseline="30000" dirty="0"/>
              <a:t>th</a:t>
            </a:r>
            <a:r>
              <a:rPr lang="en-ZA" sz="1600" dirty="0"/>
              <a:t> May 2019, the Executive Council resolved that the necessary steps be taken in terms of Section 139 of the MFMA to prepare for the imposition of the Financial Recovery Plan </a:t>
            </a:r>
          </a:p>
          <a:p>
            <a:pPr marL="113176" indent="0" algn="just" defTabSz="990354" eaLnBrk="0" fontAlgn="base" hangingPunct="0">
              <a:lnSpc>
                <a:spcPct val="150000"/>
              </a:lnSpc>
              <a:spcAft>
                <a:spcPct val="0"/>
              </a:spcAft>
              <a:buFont typeface="Arial" pitchFamily="34" charset="0"/>
              <a:buNone/>
              <a:defRPr/>
            </a:pPr>
            <a:endParaRPr lang="en-ZA" sz="1600" kern="0" dirty="0" smtClean="0">
              <a:solidFill>
                <a:srgbClr val="000000"/>
              </a:solidFill>
            </a:endParaRPr>
          </a:p>
          <a:p>
            <a:pPr marL="342900" lvl="1" indent="-342900" algn="just" defTabSz="457200" eaLnBrk="0" hangingPunct="0">
              <a:tabLst>
                <a:tab pos="355600" algn="l"/>
              </a:tabLst>
              <a:defRPr/>
            </a:pPr>
            <a:endParaRPr lang="en-GB" sz="1600" dirty="0" smtClean="0">
              <a:solidFill>
                <a:prstClr val="black"/>
              </a:solidFill>
              <a:ea typeface="ヒラギノ角ゴ Pro W3"/>
            </a:endParaRPr>
          </a:p>
          <a:p>
            <a:pPr marL="285750" lvl="1" algn="just" defTabSz="457200" eaLnBrk="0" hangingPunct="0">
              <a:buFont typeface="Arial" pitchFamily="34" charset="0"/>
              <a:buChar char="•"/>
              <a:tabLst>
                <a:tab pos="355600" algn="l"/>
              </a:tabLst>
              <a:defRPr/>
            </a:pPr>
            <a:endParaRPr lang="en-GB" sz="1600" dirty="0">
              <a:solidFill>
                <a:prstClr val="black"/>
              </a:solidFill>
              <a:ea typeface="ヒラギノ角ゴ Pro W3"/>
            </a:endParaRPr>
          </a:p>
          <a:p>
            <a:pPr marL="400050" lvl="1" indent="0" algn="just" defTabSz="457200" eaLnBrk="0" hangingPunct="0">
              <a:buFont typeface="Arial" pitchFamily="34" charset="0"/>
              <a:buNone/>
              <a:tabLst>
                <a:tab pos="355600" algn="l"/>
              </a:tabLst>
              <a:defRPr/>
            </a:pPr>
            <a:endParaRPr lang="en-ZA" sz="1600" dirty="0">
              <a:solidFill>
                <a:prstClr val="black"/>
              </a:solidFill>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4</a:t>
            </a:fld>
            <a:endParaRPr lang="en-ZA" dirty="0">
              <a:solidFill>
                <a:prstClr val="black">
                  <a:tint val="75000"/>
                </a:prstClr>
              </a:solidFill>
            </a:endParaRPr>
          </a:p>
        </p:txBody>
      </p:sp>
    </p:spTree>
    <p:extLst>
      <p:ext uri="{BB962C8B-B14F-4D97-AF65-F5344CB8AC3E}">
        <p14:creationId xmlns:p14="http://schemas.microsoft.com/office/powerpoint/2010/main" val="903006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332656"/>
          </a:xfrm>
        </p:spPr>
        <p:txBody>
          <a:bodyPr>
            <a:noAutofit/>
          </a:bodyPr>
          <a:lstStyle/>
          <a:p>
            <a:r>
              <a:rPr lang="en-ZA" sz="3200" dirty="0" smtClean="0">
                <a:cs typeface="Arial" pitchFamily="34" charset="0"/>
              </a:rPr>
              <a:t>MAKANA LOCAL MUNICIPALITY</a:t>
            </a:r>
            <a:endParaRPr lang="en-ZA" sz="3200" dirty="0">
              <a:cs typeface="Arial" pitchFamily="34" charset="0"/>
            </a:endParaRPr>
          </a:p>
        </p:txBody>
      </p:sp>
      <p:sp>
        <p:nvSpPr>
          <p:cNvPr id="4" name="Content Placeholder 2"/>
          <p:cNvSpPr txBox="1">
            <a:spLocks/>
          </p:cNvSpPr>
          <p:nvPr/>
        </p:nvSpPr>
        <p:spPr>
          <a:xfrm>
            <a:off x="0" y="332656"/>
            <a:ext cx="9143999" cy="576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70000"/>
              </a:lnSpc>
            </a:pPr>
            <a:r>
              <a:rPr lang="en-ZA" sz="1600" dirty="0" smtClean="0"/>
              <a:t>The Financial Recovery Plan was aimed </a:t>
            </a:r>
            <a:r>
              <a:rPr lang="en-ZA" sz="1600" dirty="0"/>
              <a:t>at securing the Municipality’s ability to meet its obligations to provide basic services and its financial commitments in terms of Section 139 (5) of the Constitution.</a:t>
            </a:r>
          </a:p>
          <a:p>
            <a:pPr algn="just">
              <a:lnSpc>
                <a:spcPct val="170000"/>
              </a:lnSpc>
            </a:pPr>
            <a:r>
              <a:rPr lang="en-ZA" sz="1600" dirty="0" smtClean="0"/>
              <a:t>Through </a:t>
            </a:r>
            <a:r>
              <a:rPr lang="en-ZA" sz="1600" dirty="0"/>
              <a:t>the support of Provincial Treasury, a FRP was developed, tabled to council and approved by the council and is being implemented by the municipality. </a:t>
            </a:r>
          </a:p>
          <a:p>
            <a:pPr algn="just">
              <a:lnSpc>
                <a:spcPct val="170000"/>
              </a:lnSpc>
            </a:pPr>
            <a:r>
              <a:rPr lang="en-ZA" sz="1600" dirty="0"/>
              <a:t>The provincial government resolved not to send an administrator but a joint task team of various departments inclusive of National </a:t>
            </a:r>
            <a:r>
              <a:rPr lang="en-ZA" sz="1600" dirty="0" err="1"/>
              <a:t>Cogta</a:t>
            </a:r>
            <a:r>
              <a:rPr lang="en-ZA" sz="1600" dirty="0"/>
              <a:t>, MISA, Office of the Premier, Provincial Treasury, Department of Water &amp; Sanitation was established to do an assessment of the municipality and identify areas that needed support . </a:t>
            </a:r>
          </a:p>
          <a:p>
            <a:pPr algn="just">
              <a:lnSpc>
                <a:spcPct val="170000"/>
              </a:lnSpc>
            </a:pPr>
            <a:r>
              <a:rPr lang="en-ZA" sz="1600" dirty="0"/>
              <a:t>A support plan with tangible actions was developed with a view to address all the strategies of the FRP ultimately aimed at revenue enhancement and service delivery</a:t>
            </a:r>
            <a:r>
              <a:rPr lang="en-ZA" sz="1600" dirty="0" smtClean="0"/>
              <a:t>.</a:t>
            </a:r>
          </a:p>
          <a:p>
            <a:pPr algn="just">
              <a:lnSpc>
                <a:spcPct val="170000"/>
              </a:lnSpc>
            </a:pPr>
            <a:r>
              <a:rPr lang="en-ZA" sz="1600" dirty="0"/>
              <a:t>Work by the Joint Inter – Departmental team is also yielding some results in as far as service delivery areas are concerned.</a:t>
            </a:r>
            <a:endParaRPr lang="en-ZA" sz="1600" kern="0" dirty="0" smtClean="0">
              <a:solidFill>
                <a:srgbClr val="000000"/>
              </a:solidFill>
            </a:endParaRPr>
          </a:p>
          <a:p>
            <a:pPr marL="342900" lvl="1" indent="-342900" algn="just" defTabSz="457200" eaLnBrk="0" hangingPunct="0">
              <a:tabLst>
                <a:tab pos="355600" algn="l"/>
              </a:tabLst>
              <a:defRPr/>
            </a:pPr>
            <a:endParaRPr lang="en-GB" sz="1600" dirty="0" smtClean="0">
              <a:solidFill>
                <a:prstClr val="black"/>
              </a:solidFill>
              <a:ea typeface="ヒラギノ角ゴ Pro W3"/>
            </a:endParaRPr>
          </a:p>
          <a:p>
            <a:pPr marL="285750" lvl="1" algn="just" defTabSz="457200" eaLnBrk="0" hangingPunct="0">
              <a:buFont typeface="Arial" pitchFamily="34" charset="0"/>
              <a:buChar char="•"/>
              <a:tabLst>
                <a:tab pos="355600" algn="l"/>
              </a:tabLst>
              <a:defRPr/>
            </a:pPr>
            <a:endParaRPr lang="en-GB" sz="1600" dirty="0">
              <a:solidFill>
                <a:prstClr val="black"/>
              </a:solidFill>
              <a:ea typeface="ヒラギノ角ゴ Pro W3"/>
            </a:endParaRPr>
          </a:p>
          <a:p>
            <a:pPr marL="400050" lvl="1" indent="0" algn="just" defTabSz="457200" eaLnBrk="0" hangingPunct="0">
              <a:buFont typeface="Arial" pitchFamily="34" charset="0"/>
              <a:buNone/>
              <a:tabLst>
                <a:tab pos="355600" algn="l"/>
              </a:tabLst>
              <a:defRPr/>
            </a:pPr>
            <a:endParaRPr lang="en-ZA" sz="1600" dirty="0">
              <a:solidFill>
                <a:prstClr val="black"/>
              </a:solidFill>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5</a:t>
            </a:fld>
            <a:endParaRPr lang="en-ZA" dirty="0">
              <a:solidFill>
                <a:prstClr val="black">
                  <a:tint val="75000"/>
                </a:prstClr>
              </a:solidFill>
            </a:endParaRPr>
          </a:p>
        </p:txBody>
      </p:sp>
    </p:spTree>
    <p:extLst>
      <p:ext uri="{BB962C8B-B14F-4D97-AF65-F5344CB8AC3E}">
        <p14:creationId xmlns:p14="http://schemas.microsoft.com/office/powerpoint/2010/main" val="487959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548680"/>
          </a:xfrm>
        </p:spPr>
        <p:txBody>
          <a:bodyPr>
            <a:normAutofit/>
          </a:bodyPr>
          <a:lstStyle/>
          <a:p>
            <a:r>
              <a:rPr lang="en-ZA" sz="2800" dirty="0" smtClean="0">
                <a:cs typeface="Arial" pitchFamily="34" charset="0"/>
              </a:rPr>
              <a:t>ENOCH MGIJIMA LOCAL MUNICIPALITY</a:t>
            </a:r>
            <a:endParaRPr lang="en-ZA" sz="2800" dirty="0">
              <a:cs typeface="Arial" pitchFamily="34" charset="0"/>
            </a:endParaRPr>
          </a:p>
        </p:txBody>
      </p:sp>
      <p:sp>
        <p:nvSpPr>
          <p:cNvPr id="4" name="Content Placeholder 2"/>
          <p:cNvSpPr txBox="1">
            <a:spLocks/>
          </p:cNvSpPr>
          <p:nvPr/>
        </p:nvSpPr>
        <p:spPr>
          <a:xfrm>
            <a:off x="0" y="548680"/>
            <a:ext cx="9143999"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ZA" sz="1600" dirty="0"/>
              <a:t>On realisation that the FRP was not fully implemented by Enoch Mgijima </a:t>
            </a:r>
            <a:r>
              <a:rPr lang="en-ZA" sz="1600" dirty="0" smtClean="0"/>
              <a:t>LM in 2019, </a:t>
            </a:r>
            <a:r>
              <a:rPr lang="en-ZA" sz="1600" dirty="0"/>
              <a:t>in its Special EXCO meeting of the 19</a:t>
            </a:r>
            <a:r>
              <a:rPr lang="en-ZA" sz="1600" baseline="30000" dirty="0"/>
              <a:t>th</a:t>
            </a:r>
            <a:r>
              <a:rPr lang="en-ZA" sz="1600" dirty="0"/>
              <a:t> February 2020, the Executive Council considered a proposal to invoke again Section 139 (1) and 139(5) of the Constitution at Enoch Mgijima Local Municipality and later on the </a:t>
            </a:r>
            <a:r>
              <a:rPr lang="en-ZA" sz="1600" b="1" dirty="0"/>
              <a:t>11 March 2020</a:t>
            </a:r>
            <a:r>
              <a:rPr lang="en-ZA" sz="1600" dirty="0"/>
              <a:t> EXCO resolved amongst other things the following: </a:t>
            </a:r>
          </a:p>
          <a:p>
            <a:pPr lvl="1">
              <a:lnSpc>
                <a:spcPct val="150000"/>
              </a:lnSpc>
            </a:pPr>
            <a:r>
              <a:rPr lang="en-GB" sz="1600" dirty="0"/>
              <a:t>That the Executive Council authorises the re-instatement, to the extent that it may have lapsed, the Executive Council intervention in terms of Section 139 (5) of the Constitution, and the implementation of the financial Recovery Plan, supplemented by further measures in terms of Section 139 (1) of the Constitution in Enoch Mgijima Local Municipality.</a:t>
            </a:r>
            <a:endParaRPr lang="en-ZA" sz="1600" dirty="0"/>
          </a:p>
          <a:p>
            <a:pPr lvl="1">
              <a:lnSpc>
                <a:spcPct val="150000"/>
              </a:lnSpc>
            </a:pPr>
            <a:r>
              <a:rPr lang="en-GB" sz="1600" dirty="0"/>
              <a:t>That a new Administrator and a Technical Support Team be appointed to implement the Financial Recovery Plan and other administrative measures, and to be overseen by an Inter – Ministerial Committee.</a:t>
            </a:r>
          </a:p>
          <a:p>
            <a:pPr lvl="1">
              <a:lnSpc>
                <a:spcPct val="150000"/>
              </a:lnSpc>
            </a:pPr>
            <a:r>
              <a:rPr lang="en-GB" sz="1600" dirty="0"/>
              <a:t>The appointed Administrator (Mr. M. </a:t>
            </a:r>
            <a:r>
              <a:rPr lang="en-GB" sz="1600" dirty="0" err="1"/>
              <a:t>Somana</a:t>
            </a:r>
            <a:r>
              <a:rPr lang="en-GB" sz="1600" dirty="0"/>
              <a:t>) was introduced to the full council on the 19 March 2020.</a:t>
            </a:r>
            <a:endParaRPr lang="en-ZA" sz="1600" dirty="0"/>
          </a:p>
          <a:p>
            <a:pPr marL="228600" algn="just">
              <a:lnSpc>
                <a:spcPct val="150000"/>
              </a:lnSpc>
              <a:spcAft>
                <a:spcPts val="0"/>
              </a:spcAft>
            </a:pPr>
            <a:endParaRPr lang="en-US" sz="2200" dirty="0">
              <a:ea typeface="Cambria" panose="02040503050406030204" pitchFamily="18" charset="0"/>
              <a:cs typeface="Times New Roman" panose="02020603050405020304" pitchFamily="18" charset="0"/>
            </a:endParaRPr>
          </a:p>
          <a:p>
            <a:pPr marL="913276" lvl="2" indent="0" defTabSz="990354" eaLnBrk="0" fontAlgn="base" hangingPunct="0">
              <a:lnSpc>
                <a:spcPct val="150000"/>
              </a:lnSpc>
              <a:spcAft>
                <a:spcPct val="0"/>
              </a:spcAft>
              <a:buFont typeface="Arial" pitchFamily="34" charset="0"/>
              <a:buNone/>
              <a:defRPr/>
            </a:pPr>
            <a:endParaRPr lang="en-ZA" sz="2200" kern="0" dirty="0">
              <a:solidFill>
                <a:srgbClr val="000000"/>
              </a:solidFill>
            </a:endParaRPr>
          </a:p>
          <a:p>
            <a:pPr marL="342900" lvl="1" indent="-342900" algn="just" defTabSz="457200" eaLnBrk="0" hangingPunct="0">
              <a:tabLst>
                <a:tab pos="355600" algn="l"/>
              </a:tabLst>
              <a:defRPr/>
            </a:pPr>
            <a:endParaRPr lang="en-GB" sz="2000" dirty="0" smtClean="0">
              <a:solidFill>
                <a:prstClr val="black"/>
              </a:solidFill>
              <a:ea typeface="ヒラギノ角ゴ Pro W3"/>
            </a:endParaRPr>
          </a:p>
          <a:p>
            <a:pPr marL="285750" lvl="1" algn="just" defTabSz="457200" eaLnBrk="0" hangingPunct="0">
              <a:buFont typeface="Arial" pitchFamily="34" charset="0"/>
              <a:buChar char="•"/>
              <a:tabLst>
                <a:tab pos="355600" algn="l"/>
              </a:tabLst>
              <a:defRPr/>
            </a:pPr>
            <a:endParaRPr lang="en-GB" sz="2000" dirty="0">
              <a:solidFill>
                <a:prstClr val="black"/>
              </a:solidFill>
              <a:ea typeface="ヒラギノ角ゴ Pro W3"/>
            </a:endParaRPr>
          </a:p>
          <a:p>
            <a:pPr marL="400050" lvl="1" indent="0" algn="just" defTabSz="457200" eaLnBrk="0" hangingPunct="0">
              <a:buFont typeface="Arial" pitchFamily="34" charset="0"/>
              <a:buNone/>
              <a:tabLst>
                <a:tab pos="355600" algn="l"/>
              </a:tabLst>
              <a:defRPr/>
            </a:pPr>
            <a:endParaRPr lang="en-ZA" sz="1600" dirty="0">
              <a:solidFill>
                <a:prstClr val="black"/>
              </a:solidFill>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6</a:t>
            </a:fld>
            <a:endParaRPr lang="en-ZA" dirty="0">
              <a:solidFill>
                <a:prstClr val="black">
                  <a:tint val="75000"/>
                </a:prstClr>
              </a:solidFill>
            </a:endParaRPr>
          </a:p>
        </p:txBody>
      </p:sp>
    </p:spTree>
    <p:extLst>
      <p:ext uri="{BB962C8B-B14F-4D97-AF65-F5344CB8AC3E}">
        <p14:creationId xmlns:p14="http://schemas.microsoft.com/office/powerpoint/2010/main" val="2957584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620688"/>
          </a:xfrm>
        </p:spPr>
        <p:txBody>
          <a:bodyPr>
            <a:noAutofit/>
          </a:bodyPr>
          <a:lstStyle/>
          <a:p>
            <a:r>
              <a:rPr lang="en-ZA" sz="2400" dirty="0">
                <a:cs typeface="Arial" pitchFamily="34" charset="0"/>
              </a:rPr>
              <a:t>PROGRESS ACHIEVED THUS </a:t>
            </a:r>
            <a:r>
              <a:rPr lang="en-ZA" sz="2400" dirty="0" smtClean="0">
                <a:cs typeface="Arial" pitchFamily="34" charset="0"/>
              </a:rPr>
              <a:t>FAR</a:t>
            </a:r>
            <a:endParaRPr lang="en-ZA" sz="2200" dirty="0">
              <a:cs typeface="Arial" pitchFamily="34" charset="0"/>
            </a:endParaRPr>
          </a:p>
        </p:txBody>
      </p:sp>
      <p:sp>
        <p:nvSpPr>
          <p:cNvPr id="4" name="Content Placeholder 2"/>
          <p:cNvSpPr txBox="1">
            <a:spLocks/>
          </p:cNvSpPr>
          <p:nvPr/>
        </p:nvSpPr>
        <p:spPr>
          <a:xfrm>
            <a:off x="0" y="620688"/>
            <a:ext cx="9143999"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indent="-285750" algn="just">
              <a:lnSpc>
                <a:spcPct val="150000"/>
              </a:lnSpc>
            </a:pPr>
            <a:r>
              <a:rPr lang="en-US" sz="1600" dirty="0"/>
              <a:t>The Financial Recovery plan </a:t>
            </a:r>
            <a:r>
              <a:rPr lang="en-US" sz="1600" dirty="0" smtClean="0"/>
              <a:t>is </a:t>
            </a:r>
            <a:r>
              <a:rPr lang="en-US" sz="1600" dirty="0"/>
              <a:t>in place and implemented </a:t>
            </a:r>
            <a:r>
              <a:rPr lang="en-US" sz="1600" dirty="0" smtClean="0"/>
              <a:t>with </a:t>
            </a:r>
            <a:r>
              <a:rPr lang="en-US" sz="1600" dirty="0"/>
              <a:t>all </a:t>
            </a:r>
            <a:r>
              <a:rPr lang="en-US" sz="1600" dirty="0" smtClean="0"/>
              <a:t>its </a:t>
            </a:r>
            <a:r>
              <a:rPr lang="en-US" sz="1600" dirty="0"/>
              <a:t>key strategies in the </a:t>
            </a:r>
            <a:r>
              <a:rPr lang="en-US" sz="1600" dirty="0" smtClean="0"/>
              <a:t>plan.</a:t>
            </a:r>
          </a:p>
          <a:p>
            <a:pPr marL="400050" indent="-285750" algn="just">
              <a:lnSpc>
                <a:spcPct val="150000"/>
              </a:lnSpc>
            </a:pPr>
            <a:r>
              <a:rPr lang="en-US" sz="1600" dirty="0" smtClean="0"/>
              <a:t> All </a:t>
            </a:r>
            <a:r>
              <a:rPr lang="en-US" sz="1600" dirty="0"/>
              <a:t>the oversight Committees </a:t>
            </a:r>
            <a:r>
              <a:rPr lang="en-US" sz="1600" dirty="0" smtClean="0"/>
              <a:t>are sitting </a:t>
            </a:r>
            <a:r>
              <a:rPr lang="en-US" sz="1600" dirty="0"/>
              <a:t>as </a:t>
            </a:r>
            <a:r>
              <a:rPr lang="en-US" sz="1600" dirty="0" smtClean="0"/>
              <a:t>scheduled.</a:t>
            </a:r>
            <a:endParaRPr lang="en-ZA" sz="1600" dirty="0"/>
          </a:p>
          <a:p>
            <a:pPr lvl="0">
              <a:lnSpc>
                <a:spcPct val="170000"/>
              </a:lnSpc>
            </a:pPr>
            <a:r>
              <a:rPr lang="en-US" sz="1600" dirty="0"/>
              <a:t>A number of audit prior year issues </a:t>
            </a:r>
            <a:r>
              <a:rPr lang="en-US" sz="1600" dirty="0" smtClean="0"/>
              <a:t>are </a:t>
            </a:r>
            <a:r>
              <a:rPr lang="en-US" sz="1600" dirty="0"/>
              <a:t>dealt </a:t>
            </a:r>
            <a:r>
              <a:rPr lang="en-US" sz="1600" dirty="0" smtClean="0"/>
              <a:t>with.</a:t>
            </a:r>
          </a:p>
          <a:p>
            <a:pPr lvl="0">
              <a:lnSpc>
                <a:spcPct val="170000"/>
              </a:lnSpc>
            </a:pPr>
            <a:r>
              <a:rPr lang="en-ZA" sz="1600" dirty="0" smtClean="0">
                <a:solidFill>
                  <a:prstClr val="black"/>
                </a:solidFill>
                <a:ea typeface="Calibri" panose="020F0502020204030204" pitchFamily="34" charset="0"/>
                <a:cs typeface="Times New Roman" panose="02020603050405020304" pitchFamily="18" charset="0"/>
              </a:rPr>
              <a:t>The </a:t>
            </a:r>
            <a:r>
              <a:rPr lang="en-ZA" sz="1600" dirty="0">
                <a:solidFill>
                  <a:prstClr val="black"/>
                </a:solidFill>
                <a:ea typeface="Calibri" panose="020F0502020204030204" pitchFamily="34" charset="0"/>
                <a:cs typeface="Times New Roman" panose="02020603050405020304" pitchFamily="18" charset="0"/>
              </a:rPr>
              <a:t>Audit Action Plan submitted to Council </a:t>
            </a:r>
            <a:r>
              <a:rPr lang="en-ZA" sz="1600" dirty="0" smtClean="0">
                <a:solidFill>
                  <a:prstClr val="black"/>
                </a:solidFill>
                <a:ea typeface="Calibri" panose="020F0502020204030204" pitchFamily="34" charset="0"/>
                <a:cs typeface="Times New Roman" panose="02020603050405020304" pitchFamily="18" charset="0"/>
              </a:rPr>
              <a:t>has been reviewed and it now considers </a:t>
            </a:r>
            <a:r>
              <a:rPr lang="en-ZA" sz="1600" dirty="0">
                <a:solidFill>
                  <a:prstClr val="black"/>
                </a:solidFill>
                <a:ea typeface="Calibri" panose="020F0502020204030204" pitchFamily="34" charset="0"/>
                <a:cs typeface="Times New Roman" panose="02020603050405020304" pitchFamily="18" charset="0"/>
              </a:rPr>
              <a:t>comments by Provincial Treasury and </a:t>
            </a:r>
            <a:r>
              <a:rPr lang="en-ZA" sz="1600" dirty="0" smtClean="0">
                <a:solidFill>
                  <a:prstClr val="black"/>
                </a:solidFill>
                <a:ea typeface="Calibri" panose="020F0502020204030204" pitchFamily="34" charset="0"/>
                <a:cs typeface="Times New Roman" panose="02020603050405020304" pitchFamily="18" charset="0"/>
              </a:rPr>
              <a:t>is addressing </a:t>
            </a:r>
            <a:r>
              <a:rPr lang="en-ZA" sz="1600" dirty="0">
                <a:solidFill>
                  <a:prstClr val="black"/>
                </a:solidFill>
                <a:ea typeface="Calibri" panose="020F0502020204030204" pitchFamily="34" charset="0"/>
                <a:cs typeface="Times New Roman" panose="02020603050405020304" pitchFamily="18" charset="0"/>
              </a:rPr>
              <a:t>findings by Auditor General.  </a:t>
            </a:r>
            <a:endParaRPr lang="en-ZA" sz="1600" dirty="0" smtClean="0">
              <a:solidFill>
                <a:prstClr val="black"/>
              </a:solidFill>
              <a:ea typeface="Calibri" panose="020F0502020204030204" pitchFamily="34" charset="0"/>
              <a:cs typeface="Times New Roman" panose="02020603050405020304" pitchFamily="18" charset="0"/>
            </a:endParaRPr>
          </a:p>
          <a:p>
            <a:pPr marL="114300" indent="0" algn="just">
              <a:lnSpc>
                <a:spcPct val="150000"/>
              </a:lnSpc>
              <a:buFont typeface="Arial" pitchFamily="34" charset="0"/>
              <a:buNone/>
            </a:pPr>
            <a:r>
              <a:rPr lang="en-ZA" sz="1600" b="1" dirty="0" smtClean="0">
                <a:solidFill>
                  <a:prstClr val="black"/>
                </a:solidFill>
                <a:ea typeface="Calibri" panose="020F0502020204030204" pitchFamily="34" charset="0"/>
                <a:cs typeface="Times New Roman" panose="02020603050405020304" pitchFamily="18" charset="0"/>
              </a:rPr>
              <a:t>TECHNICAL </a:t>
            </a:r>
            <a:r>
              <a:rPr lang="en-ZA" sz="1600" b="1" dirty="0">
                <a:solidFill>
                  <a:prstClr val="black"/>
                </a:solidFill>
                <a:ea typeface="Calibri" panose="020F0502020204030204" pitchFamily="34" charset="0"/>
                <a:cs typeface="Times New Roman" panose="02020603050405020304" pitchFamily="18" charset="0"/>
              </a:rPr>
              <a:t>SERVICES</a:t>
            </a:r>
            <a:endParaRPr lang="en-ZA" sz="1600" dirty="0">
              <a:solidFill>
                <a:prstClr val="black"/>
              </a:solidFill>
              <a:ea typeface="Calibri" panose="020F0502020204030204" pitchFamily="34" charset="0"/>
              <a:cs typeface="Times New Roman" panose="02020603050405020304" pitchFamily="18" charset="0"/>
            </a:endParaRPr>
          </a:p>
          <a:p>
            <a:pPr marL="114300" indent="0" algn="just">
              <a:lnSpc>
                <a:spcPct val="150000"/>
              </a:lnSpc>
              <a:buFont typeface="Arial" pitchFamily="34" charset="0"/>
              <a:buNone/>
            </a:pPr>
            <a:r>
              <a:rPr lang="en-ZA" sz="1600" dirty="0">
                <a:solidFill>
                  <a:prstClr val="black"/>
                </a:solidFill>
                <a:ea typeface="Calibri" panose="020F0502020204030204" pitchFamily="34" charset="0"/>
                <a:cs typeface="Times New Roman" panose="02020603050405020304" pitchFamily="18" charset="0"/>
              </a:rPr>
              <a:t>Support to Technical Services </a:t>
            </a:r>
            <a:r>
              <a:rPr lang="en-ZA" sz="1600" dirty="0" smtClean="0">
                <a:solidFill>
                  <a:prstClr val="black"/>
                </a:solidFill>
                <a:ea typeface="Calibri" panose="020F0502020204030204" pitchFamily="34" charset="0"/>
                <a:cs typeface="Times New Roman" panose="02020603050405020304" pitchFamily="18" charset="0"/>
              </a:rPr>
              <a:t>is mainly </a:t>
            </a:r>
            <a:r>
              <a:rPr lang="en-ZA" sz="1600" dirty="0">
                <a:solidFill>
                  <a:prstClr val="black"/>
                </a:solidFill>
                <a:ea typeface="Calibri" panose="020F0502020204030204" pitchFamily="34" charset="0"/>
                <a:cs typeface="Times New Roman" panose="02020603050405020304" pitchFamily="18" charset="0"/>
              </a:rPr>
              <a:t>in these arears:-</a:t>
            </a:r>
          </a:p>
          <a:p>
            <a:pPr algn="just">
              <a:lnSpc>
                <a:spcPct val="150000"/>
              </a:lnSpc>
              <a:buFont typeface="Symbol" panose="05050102010706020507" pitchFamily="18" charset="2"/>
              <a:buChar char=""/>
            </a:pPr>
            <a:r>
              <a:rPr lang="en-ZA" sz="1600" dirty="0">
                <a:solidFill>
                  <a:prstClr val="black"/>
                </a:solidFill>
                <a:ea typeface="Calibri" panose="020F0502020204030204" pitchFamily="34" charset="0"/>
                <a:cs typeface="Times New Roman" panose="02020603050405020304" pitchFamily="18" charset="0"/>
              </a:rPr>
              <a:t>Evaluation of MIG Projects 2020/21 Financial Year</a:t>
            </a:r>
          </a:p>
          <a:p>
            <a:pPr algn="just">
              <a:lnSpc>
                <a:spcPct val="150000"/>
              </a:lnSpc>
              <a:buFont typeface="Symbol" panose="05050102010706020507" pitchFamily="18" charset="2"/>
              <a:buChar char=""/>
            </a:pPr>
            <a:r>
              <a:rPr lang="en-ZA" sz="1600" dirty="0">
                <a:solidFill>
                  <a:prstClr val="black"/>
                </a:solidFill>
                <a:ea typeface="Calibri" panose="020F0502020204030204" pitchFamily="34" charset="0"/>
                <a:cs typeface="Times New Roman" panose="02020603050405020304" pitchFamily="18" charset="0"/>
              </a:rPr>
              <a:t>Submission of COVID-19 electrical project for MIG funding</a:t>
            </a:r>
          </a:p>
          <a:p>
            <a:pPr algn="just">
              <a:lnSpc>
                <a:spcPct val="150000"/>
              </a:lnSpc>
              <a:buFont typeface="Symbol" panose="05050102010706020507" pitchFamily="18" charset="2"/>
              <a:buChar char=""/>
            </a:pPr>
            <a:r>
              <a:rPr lang="en-ZA" sz="1600" dirty="0">
                <a:solidFill>
                  <a:prstClr val="black"/>
                </a:solidFill>
                <a:ea typeface="Calibri" panose="020F0502020204030204" pitchFamily="34" charset="0"/>
                <a:cs typeface="Times New Roman" panose="02020603050405020304" pitchFamily="18" charset="0"/>
              </a:rPr>
              <a:t>Finalisation of 2020/21 MIG programme and sign-off</a:t>
            </a:r>
          </a:p>
          <a:p>
            <a:pPr algn="just">
              <a:lnSpc>
                <a:spcPct val="150000"/>
              </a:lnSpc>
              <a:buFont typeface="Symbol" panose="05050102010706020507" pitchFamily="18" charset="2"/>
              <a:buChar char=""/>
            </a:pPr>
            <a:r>
              <a:rPr lang="en-ZA" sz="1600" dirty="0">
                <a:solidFill>
                  <a:prstClr val="black"/>
                </a:solidFill>
                <a:ea typeface="Calibri" panose="020F0502020204030204" pitchFamily="34" charset="0"/>
                <a:cs typeface="Times New Roman" panose="02020603050405020304" pitchFamily="18" charset="0"/>
              </a:rPr>
              <a:t>Evaluation of MIG projects to facilitate payments</a:t>
            </a:r>
          </a:p>
          <a:p>
            <a:pPr algn="just">
              <a:lnSpc>
                <a:spcPct val="150000"/>
              </a:lnSpc>
              <a:buFont typeface="Symbol" panose="05050102010706020507" pitchFamily="18" charset="2"/>
              <a:buChar char=""/>
            </a:pPr>
            <a:r>
              <a:rPr lang="en-ZA" sz="1600" dirty="0">
                <a:solidFill>
                  <a:prstClr val="black"/>
                </a:solidFill>
                <a:ea typeface="Calibri" panose="020F0502020204030204" pitchFamily="34" charset="0"/>
                <a:cs typeface="Times New Roman" panose="02020603050405020304" pitchFamily="18" charset="0"/>
              </a:rPr>
              <a:t>Inputs into the National Treasury turnaround </a:t>
            </a:r>
            <a:r>
              <a:rPr lang="en-ZA" sz="1600" dirty="0" smtClean="0">
                <a:solidFill>
                  <a:prstClr val="black"/>
                </a:solidFill>
                <a:ea typeface="Calibri" panose="020F0502020204030204" pitchFamily="34" charset="0"/>
                <a:cs typeface="Times New Roman" panose="02020603050405020304" pitchFamily="18" charset="0"/>
              </a:rPr>
              <a:t>document</a:t>
            </a:r>
            <a:endParaRPr lang="en-ZA" sz="1600" dirty="0">
              <a:solidFill>
                <a:prstClr val="black"/>
              </a:solidFill>
              <a:ea typeface="Calibri" panose="020F0502020204030204" pitchFamily="34" charset="0"/>
              <a:cs typeface="Times New Roman" panose="02020603050405020304" pitchFamily="18" charset="0"/>
            </a:endParaRPr>
          </a:p>
          <a:p>
            <a:pPr marL="0" indent="0">
              <a:lnSpc>
                <a:spcPct val="150000"/>
              </a:lnSpc>
              <a:buFont typeface="Arial" pitchFamily="34" charset="0"/>
              <a:buNone/>
            </a:pPr>
            <a:endParaRPr lang="en-ZA" sz="1600" dirty="0">
              <a:solidFill>
                <a:prstClr val="black"/>
              </a:solidFill>
            </a:endParaRPr>
          </a:p>
          <a:p>
            <a:pPr marL="57150" indent="0">
              <a:lnSpc>
                <a:spcPct val="150000"/>
              </a:lnSpc>
              <a:buFont typeface="Arial" pitchFamily="34" charset="0"/>
              <a:buNone/>
            </a:pPr>
            <a:endParaRPr lang="en-ZA" sz="1800" dirty="0">
              <a:solidFill>
                <a:prstClr val="black"/>
              </a:solidFill>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7</a:t>
            </a:fld>
            <a:endParaRPr lang="en-ZA" dirty="0">
              <a:solidFill>
                <a:prstClr val="black">
                  <a:tint val="75000"/>
                </a:prstClr>
              </a:solidFill>
            </a:endParaRPr>
          </a:p>
        </p:txBody>
      </p:sp>
    </p:spTree>
    <p:extLst>
      <p:ext uri="{BB962C8B-B14F-4D97-AF65-F5344CB8AC3E}">
        <p14:creationId xmlns:p14="http://schemas.microsoft.com/office/powerpoint/2010/main" val="233633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548680"/>
          </a:xfrm>
        </p:spPr>
        <p:txBody>
          <a:bodyPr>
            <a:noAutofit/>
          </a:bodyPr>
          <a:lstStyle/>
          <a:p>
            <a:r>
              <a:rPr lang="en-ZA" sz="2400" dirty="0" smtClean="0">
                <a:cs typeface="Arial" pitchFamily="34" charset="0"/>
              </a:rPr>
              <a:t>NELSON MANDELA BAY MUNICIPALITY</a:t>
            </a:r>
            <a:endParaRPr lang="en-ZA" sz="2200" dirty="0">
              <a:cs typeface="Arial" pitchFamily="34" charset="0"/>
            </a:endParaRPr>
          </a:p>
        </p:txBody>
      </p:sp>
      <p:sp>
        <p:nvSpPr>
          <p:cNvPr id="4" name="Content Placeholder 2"/>
          <p:cNvSpPr txBox="1">
            <a:spLocks/>
          </p:cNvSpPr>
          <p:nvPr/>
        </p:nvSpPr>
        <p:spPr>
          <a:xfrm>
            <a:off x="11971" y="580423"/>
            <a:ext cx="9143999" cy="53881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1600" b="1" dirty="0" smtClean="0"/>
              <a:t>In its sitting of the 13 August 2020, </a:t>
            </a:r>
            <a:r>
              <a:rPr lang="en-ZA" sz="1600" dirty="0" smtClean="0"/>
              <a:t>Executive </a:t>
            </a:r>
            <a:r>
              <a:rPr lang="en-ZA" sz="1600" dirty="0"/>
              <a:t>Council </a:t>
            </a:r>
            <a:r>
              <a:rPr lang="en-ZA" sz="1600" dirty="0" smtClean="0"/>
              <a:t>resolved to </a:t>
            </a:r>
            <a:r>
              <a:rPr lang="en-ZA" sz="1600" dirty="0"/>
              <a:t>invoke the provisions of section 139(1)(a) of the </a:t>
            </a:r>
            <a:r>
              <a:rPr lang="en-ZA" sz="1600" dirty="0" smtClean="0"/>
              <a:t>Constitution at Nelson </a:t>
            </a:r>
            <a:r>
              <a:rPr lang="en-ZA" sz="1600" dirty="0"/>
              <a:t>M</a:t>
            </a:r>
            <a:r>
              <a:rPr lang="en-ZA" sz="1600" dirty="0" smtClean="0"/>
              <a:t>andela Bay Municipality (issued Directives)</a:t>
            </a:r>
            <a:endParaRPr lang="en-ZA" sz="1600" dirty="0"/>
          </a:p>
          <a:p>
            <a:pPr lvl="0" algn="just">
              <a:lnSpc>
                <a:spcPct val="150000"/>
              </a:lnSpc>
            </a:pPr>
            <a:r>
              <a:rPr lang="en-US" sz="1600" dirty="0" smtClean="0"/>
              <a:t>The above decision was taken on the basis of the </a:t>
            </a:r>
            <a:r>
              <a:rPr lang="en-US" sz="1600" dirty="0"/>
              <a:t>current state of affairs that is once more prevailing in the municipality </a:t>
            </a:r>
            <a:r>
              <a:rPr lang="en-US" sz="1600" dirty="0" smtClean="0"/>
              <a:t>which is </a:t>
            </a:r>
            <a:r>
              <a:rPr lang="en-US" sz="1600" dirty="0"/>
              <a:t>so undesirable to a point where Good Governance is being compromised.</a:t>
            </a:r>
            <a:r>
              <a:rPr lang="en-US" sz="1600" dirty="0" smtClean="0"/>
              <a:t> </a:t>
            </a:r>
            <a:endParaRPr lang="en-ZA" sz="1600" dirty="0" smtClean="0"/>
          </a:p>
          <a:p>
            <a:pPr marL="0" lvl="0" indent="0" algn="just">
              <a:lnSpc>
                <a:spcPct val="150000"/>
              </a:lnSpc>
              <a:buNone/>
            </a:pPr>
            <a:r>
              <a:rPr lang="en-US" sz="1600" b="1" dirty="0" smtClean="0"/>
              <a:t>THE DIRECTIVES ISSUED ARE AS FOLLOWS: </a:t>
            </a:r>
          </a:p>
          <a:p>
            <a:pPr marL="0" lvl="0" indent="0">
              <a:lnSpc>
                <a:spcPct val="170000"/>
              </a:lnSpc>
              <a:buNone/>
            </a:pPr>
            <a:endParaRPr lang="en-US" sz="1200" dirty="0" smtClean="0"/>
          </a:p>
          <a:p>
            <a:pPr marL="0" lvl="0" indent="0">
              <a:lnSpc>
                <a:spcPct val="170000"/>
              </a:lnSpc>
              <a:buNone/>
            </a:pPr>
            <a:endParaRPr lang="en-ZA" sz="5600" dirty="0" smtClean="0"/>
          </a:p>
          <a:p>
            <a:pPr lvl="0">
              <a:lnSpc>
                <a:spcPct val="170000"/>
              </a:lnSpc>
            </a:pPr>
            <a:endParaRPr lang="en-ZA" sz="4800" dirty="0"/>
          </a:p>
          <a:p>
            <a:pPr marL="0" lvl="0" indent="0">
              <a:lnSpc>
                <a:spcPct val="170000"/>
              </a:lnSpc>
              <a:buNone/>
            </a:pPr>
            <a:endParaRPr lang="en-ZA" sz="5600" dirty="0"/>
          </a:p>
          <a:p>
            <a:pPr>
              <a:lnSpc>
                <a:spcPct val="170000"/>
              </a:lnSpc>
            </a:pPr>
            <a:endParaRPr lang="en-US" sz="6400" b="1" dirty="0" smtClean="0">
              <a:cs typeface="Arial" panose="020B0604020202020204" pitchFamily="34" charset="0"/>
            </a:endParaRPr>
          </a:p>
          <a:p>
            <a:pPr marL="913276" lvl="2" indent="0" defTabSz="990354" eaLnBrk="0" fontAlgn="base" hangingPunct="0">
              <a:lnSpc>
                <a:spcPct val="170000"/>
              </a:lnSpc>
              <a:spcAft>
                <a:spcPct val="0"/>
              </a:spcAft>
              <a:buFont typeface="Arial" pitchFamily="34" charset="0"/>
              <a:buNone/>
              <a:defRPr/>
            </a:pPr>
            <a:endParaRPr lang="en-ZA" sz="5200" kern="0" dirty="0">
              <a:solidFill>
                <a:srgbClr val="000000"/>
              </a:solidFill>
            </a:endParaRPr>
          </a:p>
          <a:p>
            <a:pPr marL="342900" lvl="1" indent="-342900" algn="just" defTabSz="457200" eaLnBrk="0" hangingPunct="0">
              <a:tabLst>
                <a:tab pos="355600" algn="l"/>
              </a:tabLst>
              <a:defRPr/>
            </a:pPr>
            <a:endParaRPr lang="en-GB" sz="5600" dirty="0" smtClean="0">
              <a:solidFill>
                <a:prstClr val="black"/>
              </a:solidFill>
              <a:ea typeface="ヒラギノ角ゴ Pro W3"/>
            </a:endParaRPr>
          </a:p>
          <a:p>
            <a:pPr marL="285750" lvl="1" algn="just" defTabSz="457200" eaLnBrk="0" hangingPunct="0">
              <a:buFont typeface="Arial" pitchFamily="34" charset="0"/>
              <a:buChar char="•"/>
              <a:tabLst>
                <a:tab pos="355600" algn="l"/>
              </a:tabLst>
              <a:defRPr/>
            </a:pPr>
            <a:endParaRPr lang="en-GB" sz="5600" dirty="0">
              <a:solidFill>
                <a:prstClr val="black"/>
              </a:solidFill>
              <a:ea typeface="ヒラギノ角ゴ Pro W3"/>
            </a:endParaRPr>
          </a:p>
          <a:p>
            <a:pPr marL="400050" lvl="1" indent="0" algn="just" defTabSz="457200" eaLnBrk="0" hangingPunct="0">
              <a:buFont typeface="Arial" pitchFamily="34" charset="0"/>
              <a:buNone/>
              <a:tabLst>
                <a:tab pos="355600" algn="l"/>
              </a:tabLst>
              <a:defRPr/>
            </a:pPr>
            <a:endParaRPr lang="en-ZA" sz="5600" dirty="0">
              <a:solidFill>
                <a:prstClr val="black"/>
              </a:solidFill>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8</a:t>
            </a:fld>
            <a:endParaRPr lang="en-ZA"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9601057"/>
              </p:ext>
            </p:extLst>
          </p:nvPr>
        </p:nvGraphicFramePr>
        <p:xfrm>
          <a:off x="11971" y="2564903"/>
          <a:ext cx="9132027" cy="3782551"/>
        </p:xfrm>
        <a:graphic>
          <a:graphicData uri="http://schemas.openxmlformats.org/drawingml/2006/table">
            <a:tbl>
              <a:tblPr firstRow="1" bandRow="1">
                <a:tableStyleId>{5C22544A-7EE6-4342-B048-85BDC9FD1C3A}</a:tableStyleId>
              </a:tblPr>
              <a:tblGrid>
                <a:gridCol w="2606005">
                  <a:extLst>
                    <a:ext uri="{9D8B030D-6E8A-4147-A177-3AD203B41FA5}">
                      <a16:colId xmlns:a16="http://schemas.microsoft.com/office/drawing/2014/main" val="20000"/>
                    </a:ext>
                  </a:extLst>
                </a:gridCol>
                <a:gridCol w="6526022">
                  <a:extLst>
                    <a:ext uri="{9D8B030D-6E8A-4147-A177-3AD203B41FA5}">
                      <a16:colId xmlns:a16="http://schemas.microsoft.com/office/drawing/2014/main" val="20001"/>
                    </a:ext>
                  </a:extLst>
                </a:gridCol>
              </a:tblGrid>
              <a:tr h="504057">
                <a:tc>
                  <a:txBody>
                    <a:bodyPr/>
                    <a:lstStyle/>
                    <a:p>
                      <a:r>
                        <a:rPr lang="en-ZA" sz="1600" b="1" kern="1200" dirty="0" smtClean="0">
                          <a:solidFill>
                            <a:schemeClr val="lt1"/>
                          </a:solidFill>
                          <a:effectLst/>
                          <a:latin typeface="+mn-lt"/>
                          <a:ea typeface="+mn-ea"/>
                          <a:cs typeface="+mn-cs"/>
                        </a:rPr>
                        <a:t>EXECUTIVE OBLIGATIONS</a:t>
                      </a:r>
                      <a:endParaRPr lang="en-ZA" sz="1600" dirty="0"/>
                    </a:p>
                  </a:txBody>
                  <a:tcPr/>
                </a:tc>
                <a:tc>
                  <a:txBody>
                    <a:bodyPr/>
                    <a:lstStyle/>
                    <a:p>
                      <a:r>
                        <a:rPr lang="en-ZA" sz="1600" b="1" kern="1200" dirty="0" smtClean="0">
                          <a:solidFill>
                            <a:schemeClr val="lt1"/>
                          </a:solidFill>
                          <a:effectLst/>
                          <a:latin typeface="+mn-lt"/>
                          <a:ea typeface="+mn-ea"/>
                          <a:cs typeface="+mn-cs"/>
                        </a:rPr>
                        <a:t>DIRECTIVES</a:t>
                      </a:r>
                      <a:endParaRPr lang="en-ZA" sz="1600" dirty="0"/>
                    </a:p>
                  </a:txBody>
                  <a:tcPr/>
                </a:tc>
                <a:extLst>
                  <a:ext uri="{0D108BD9-81ED-4DB2-BD59-A6C34878D82A}">
                    <a16:rowId xmlns:a16="http://schemas.microsoft.com/office/drawing/2014/main" val="10000"/>
                  </a:ext>
                </a:extLst>
              </a:tr>
              <a:tr h="840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mn-lt"/>
                          <a:ea typeface="+mn-ea"/>
                          <a:cs typeface="+mn-cs"/>
                        </a:rPr>
                        <a:t>Filling of the  Executive Mayor position</a:t>
                      </a:r>
                      <a:endParaRPr lang="en-ZA" sz="1400" kern="1200" dirty="0" smtClean="0">
                        <a:solidFill>
                          <a:schemeClr val="dk1"/>
                        </a:solidFill>
                        <a:effectLst/>
                        <a:latin typeface="+mn-lt"/>
                        <a:ea typeface="+mn-ea"/>
                        <a:cs typeface="+mn-cs"/>
                      </a:endParaRPr>
                    </a:p>
                    <a:p>
                      <a:endParaRPr lang="en-ZA" sz="1400" dirty="0"/>
                    </a:p>
                  </a:txBody>
                  <a:tcPr/>
                </a:tc>
                <a:tc>
                  <a:txBody>
                    <a:bodyPr/>
                    <a:lstStyle/>
                    <a:p>
                      <a:r>
                        <a:rPr lang="en-ZA" sz="1400" kern="1200" dirty="0" smtClean="0">
                          <a:solidFill>
                            <a:schemeClr val="dk1"/>
                          </a:solidFill>
                          <a:effectLst/>
                          <a:latin typeface="+mn-lt"/>
                          <a:ea typeface="+mn-ea"/>
                          <a:cs typeface="+mn-cs"/>
                        </a:rPr>
                        <a:t>The Speaker of the Municipal Council must in line with the Council Rules of Order call a Special Council meeting within 48 hours on receipt of the correspondence from the department in order to facilitate a process of filling of the Executive Mayor position</a:t>
                      </a:r>
                      <a:r>
                        <a:rPr lang="en-ZA" sz="1400" b="1" kern="1200" dirty="0" smtClean="0">
                          <a:solidFill>
                            <a:schemeClr val="dk1"/>
                          </a:solidFill>
                          <a:effectLst/>
                          <a:latin typeface="+mn-lt"/>
                          <a:ea typeface="+mn-ea"/>
                          <a:cs typeface="+mn-cs"/>
                        </a:rPr>
                        <a:t>.</a:t>
                      </a:r>
                      <a:endParaRPr lang="en-ZA" sz="1400" dirty="0"/>
                    </a:p>
                  </a:txBody>
                  <a:tcPr/>
                </a:tc>
                <a:extLst>
                  <a:ext uri="{0D108BD9-81ED-4DB2-BD59-A6C34878D82A}">
                    <a16:rowId xmlns:a16="http://schemas.microsoft.com/office/drawing/2014/main" val="10001"/>
                  </a:ext>
                </a:extLst>
              </a:tr>
              <a:tr h="840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mn-lt"/>
                          <a:ea typeface="+mn-ea"/>
                          <a:cs typeface="+mn-cs"/>
                        </a:rPr>
                        <a:t>Filling of vacant posts of Executive Directors </a:t>
                      </a:r>
                      <a:endParaRPr lang="en-ZA" sz="1400" kern="1200" dirty="0" smtClean="0">
                        <a:solidFill>
                          <a:schemeClr val="dk1"/>
                        </a:solidFill>
                        <a:effectLst/>
                        <a:latin typeface="+mn-lt"/>
                        <a:ea typeface="+mn-ea"/>
                        <a:cs typeface="+mn-cs"/>
                      </a:endParaRPr>
                    </a:p>
                    <a:p>
                      <a:endParaRPr lang="en-ZA" sz="1400" dirty="0"/>
                    </a:p>
                  </a:txBody>
                  <a:tcPr/>
                </a:tc>
                <a:tc>
                  <a:txBody>
                    <a:bodyPr/>
                    <a:lstStyle/>
                    <a:p>
                      <a:r>
                        <a:rPr lang="en-ZA" sz="1400" kern="1200" dirty="0" smtClean="0">
                          <a:solidFill>
                            <a:schemeClr val="dk1"/>
                          </a:solidFill>
                          <a:effectLst/>
                          <a:latin typeface="+mn-lt"/>
                          <a:ea typeface="+mn-ea"/>
                          <a:cs typeface="+mn-cs"/>
                        </a:rPr>
                        <a:t>The Municipal Council must ensure that the vacant positions are filled within 90 days from date of receipt of the directives.</a:t>
                      </a:r>
                    </a:p>
                    <a:p>
                      <a:r>
                        <a:rPr lang="en-ZA" sz="1400" kern="1200" dirty="0" smtClean="0">
                          <a:solidFill>
                            <a:schemeClr val="dk1"/>
                          </a:solidFill>
                          <a:effectLst/>
                          <a:latin typeface="+mn-lt"/>
                          <a:ea typeface="+mn-ea"/>
                          <a:cs typeface="+mn-cs"/>
                        </a:rPr>
                        <a:t> </a:t>
                      </a:r>
                    </a:p>
                    <a:p>
                      <a:r>
                        <a:rPr lang="en-ZA" sz="1400" kern="1200" dirty="0" smtClean="0">
                          <a:solidFill>
                            <a:schemeClr val="dk1"/>
                          </a:solidFill>
                          <a:effectLst/>
                          <a:latin typeface="+mn-lt"/>
                          <a:ea typeface="+mn-ea"/>
                          <a:cs typeface="+mn-cs"/>
                        </a:rPr>
                        <a:t>A process plan for the recruitment of the two Executive Directors must be immediately developed. </a:t>
                      </a:r>
                    </a:p>
                    <a:p>
                      <a:endParaRPr lang="en-ZA" sz="1400" kern="1200" dirty="0" smtClean="0">
                        <a:solidFill>
                          <a:schemeClr val="dk1"/>
                        </a:solidFill>
                        <a:effectLst/>
                        <a:latin typeface="+mn-lt"/>
                        <a:ea typeface="+mn-ea"/>
                        <a:cs typeface="+mn-cs"/>
                      </a:endParaRPr>
                    </a:p>
                    <a:p>
                      <a:r>
                        <a:rPr lang="en-ZA" sz="1400" kern="1200" dirty="0" smtClean="0">
                          <a:solidFill>
                            <a:schemeClr val="dk1"/>
                          </a:solidFill>
                          <a:effectLst/>
                          <a:latin typeface="+mn-lt"/>
                          <a:ea typeface="+mn-ea"/>
                          <a:cs typeface="+mn-cs"/>
                        </a:rPr>
                        <a:t>The Municipal Council must ensure that the vacant positions are filled within 90 days from date of receipt of the directives.</a:t>
                      </a:r>
                    </a:p>
                    <a:p>
                      <a:r>
                        <a:rPr lang="en-ZA" sz="1400" kern="1200" dirty="0" smtClean="0">
                          <a:solidFill>
                            <a:schemeClr val="dk1"/>
                          </a:solidFill>
                          <a:effectLst/>
                          <a:latin typeface="+mn-lt"/>
                          <a:ea typeface="+mn-ea"/>
                          <a:cs typeface="+mn-cs"/>
                        </a:rPr>
                        <a:t> </a:t>
                      </a:r>
                    </a:p>
                    <a:p>
                      <a:r>
                        <a:rPr lang="en-ZA" sz="1400" kern="1200" dirty="0" smtClean="0">
                          <a:solidFill>
                            <a:schemeClr val="dk1"/>
                          </a:solidFill>
                          <a:effectLst/>
                          <a:latin typeface="+mn-lt"/>
                          <a:ea typeface="+mn-ea"/>
                          <a:cs typeface="+mn-cs"/>
                        </a:rPr>
                        <a:t>A process plan for the recruitment of the two Executive Directors must be immediately developed.</a:t>
                      </a:r>
                      <a:endParaRPr lang="en-ZA"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84412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548680"/>
          </a:xfrm>
        </p:spPr>
        <p:txBody>
          <a:bodyPr>
            <a:noAutofit/>
          </a:bodyPr>
          <a:lstStyle/>
          <a:p>
            <a:r>
              <a:rPr lang="en-ZA" sz="2400" dirty="0" smtClean="0">
                <a:cs typeface="Arial" pitchFamily="34" charset="0"/>
              </a:rPr>
              <a:t>NELSON MANDELA BAY MUNICIPALITY</a:t>
            </a:r>
            <a:endParaRPr lang="en-ZA" sz="2200" dirty="0">
              <a:cs typeface="Arial" pitchFamily="34" charset="0"/>
            </a:endParaRPr>
          </a:p>
        </p:txBody>
      </p:sp>
      <p:sp>
        <p:nvSpPr>
          <p:cNvPr id="4" name="Content Placeholder 2"/>
          <p:cNvSpPr txBox="1">
            <a:spLocks/>
          </p:cNvSpPr>
          <p:nvPr/>
        </p:nvSpPr>
        <p:spPr>
          <a:xfrm>
            <a:off x="11971" y="580423"/>
            <a:ext cx="9143999" cy="53881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70000"/>
              </a:lnSpc>
              <a:buNone/>
            </a:pPr>
            <a:endParaRPr lang="en-US" sz="1200" dirty="0" smtClean="0"/>
          </a:p>
          <a:p>
            <a:pPr marL="0" lvl="0" indent="0">
              <a:lnSpc>
                <a:spcPct val="170000"/>
              </a:lnSpc>
              <a:buNone/>
            </a:pPr>
            <a:endParaRPr lang="en-ZA" sz="5600" dirty="0" smtClean="0"/>
          </a:p>
          <a:p>
            <a:pPr lvl="0">
              <a:lnSpc>
                <a:spcPct val="170000"/>
              </a:lnSpc>
            </a:pPr>
            <a:endParaRPr lang="en-ZA" sz="4800" dirty="0"/>
          </a:p>
          <a:p>
            <a:pPr marL="0" lvl="0" indent="0">
              <a:lnSpc>
                <a:spcPct val="170000"/>
              </a:lnSpc>
              <a:buNone/>
            </a:pPr>
            <a:endParaRPr lang="en-ZA" sz="5600" dirty="0"/>
          </a:p>
          <a:p>
            <a:pPr>
              <a:lnSpc>
                <a:spcPct val="170000"/>
              </a:lnSpc>
            </a:pPr>
            <a:endParaRPr lang="en-US" sz="6400" b="1" dirty="0" smtClean="0">
              <a:cs typeface="Arial" panose="020B0604020202020204" pitchFamily="34" charset="0"/>
            </a:endParaRPr>
          </a:p>
          <a:p>
            <a:pPr marL="913276" lvl="2" indent="0" defTabSz="990354" eaLnBrk="0" fontAlgn="base" hangingPunct="0">
              <a:lnSpc>
                <a:spcPct val="170000"/>
              </a:lnSpc>
              <a:spcAft>
                <a:spcPct val="0"/>
              </a:spcAft>
              <a:buFont typeface="Arial" pitchFamily="34" charset="0"/>
              <a:buNone/>
              <a:defRPr/>
            </a:pPr>
            <a:endParaRPr lang="en-ZA" sz="5200" kern="0" dirty="0">
              <a:solidFill>
                <a:srgbClr val="000000"/>
              </a:solidFill>
            </a:endParaRPr>
          </a:p>
          <a:p>
            <a:pPr marL="342900" lvl="1" indent="-342900" algn="just" defTabSz="457200" eaLnBrk="0" hangingPunct="0">
              <a:tabLst>
                <a:tab pos="355600" algn="l"/>
              </a:tabLst>
              <a:defRPr/>
            </a:pPr>
            <a:endParaRPr lang="en-GB" sz="5600" dirty="0" smtClean="0">
              <a:solidFill>
                <a:prstClr val="black"/>
              </a:solidFill>
              <a:ea typeface="ヒラギノ角ゴ Pro W3"/>
            </a:endParaRPr>
          </a:p>
          <a:p>
            <a:pPr marL="285750" lvl="1" algn="just" defTabSz="457200" eaLnBrk="0" hangingPunct="0">
              <a:buFont typeface="Arial" pitchFamily="34" charset="0"/>
              <a:buChar char="•"/>
              <a:tabLst>
                <a:tab pos="355600" algn="l"/>
              </a:tabLst>
              <a:defRPr/>
            </a:pPr>
            <a:endParaRPr lang="en-GB" sz="5600" dirty="0">
              <a:solidFill>
                <a:prstClr val="black"/>
              </a:solidFill>
              <a:ea typeface="ヒラギノ角ゴ Pro W3"/>
            </a:endParaRPr>
          </a:p>
          <a:p>
            <a:pPr marL="400050" lvl="1" indent="0" algn="just" defTabSz="457200" eaLnBrk="0" hangingPunct="0">
              <a:buFont typeface="Arial" pitchFamily="34" charset="0"/>
              <a:buNone/>
              <a:tabLst>
                <a:tab pos="355600" algn="l"/>
              </a:tabLst>
              <a:defRPr/>
            </a:pPr>
            <a:endParaRPr lang="en-ZA" sz="5600" dirty="0">
              <a:solidFill>
                <a:prstClr val="black"/>
              </a:solidFill>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fld id="{7A16A41F-2C63-4653-934C-56EBAFAAFE2E}" type="slidenum">
              <a:rPr lang="en-ZA" smtClean="0">
                <a:solidFill>
                  <a:prstClr val="black">
                    <a:tint val="75000"/>
                  </a:prstClr>
                </a:solidFill>
              </a:rPr>
              <a:pPr/>
              <a:t>9</a:t>
            </a:fld>
            <a:endParaRPr lang="en-ZA"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09951507"/>
              </p:ext>
            </p:extLst>
          </p:nvPr>
        </p:nvGraphicFramePr>
        <p:xfrm>
          <a:off x="23943" y="567933"/>
          <a:ext cx="9132027" cy="5237331"/>
        </p:xfrm>
        <a:graphic>
          <a:graphicData uri="http://schemas.openxmlformats.org/drawingml/2006/table">
            <a:tbl>
              <a:tblPr firstRow="1" bandRow="1">
                <a:tableStyleId>{5C22544A-7EE6-4342-B048-85BDC9FD1C3A}</a:tableStyleId>
              </a:tblPr>
              <a:tblGrid>
                <a:gridCol w="2606005">
                  <a:extLst>
                    <a:ext uri="{9D8B030D-6E8A-4147-A177-3AD203B41FA5}">
                      <a16:colId xmlns:a16="http://schemas.microsoft.com/office/drawing/2014/main" val="20000"/>
                    </a:ext>
                  </a:extLst>
                </a:gridCol>
                <a:gridCol w="6526022">
                  <a:extLst>
                    <a:ext uri="{9D8B030D-6E8A-4147-A177-3AD203B41FA5}">
                      <a16:colId xmlns:a16="http://schemas.microsoft.com/office/drawing/2014/main" val="20001"/>
                    </a:ext>
                  </a:extLst>
                </a:gridCol>
              </a:tblGrid>
              <a:tr h="504057">
                <a:tc>
                  <a:txBody>
                    <a:bodyPr/>
                    <a:lstStyle/>
                    <a:p>
                      <a:r>
                        <a:rPr lang="en-ZA" sz="1600" b="1" kern="1200" dirty="0" smtClean="0">
                          <a:solidFill>
                            <a:schemeClr val="lt1"/>
                          </a:solidFill>
                          <a:effectLst/>
                          <a:latin typeface="+mn-lt"/>
                          <a:ea typeface="+mn-ea"/>
                          <a:cs typeface="+mn-cs"/>
                        </a:rPr>
                        <a:t>EXECUTIVE OBLIGATIONS</a:t>
                      </a:r>
                      <a:endParaRPr lang="en-ZA" sz="1600" dirty="0"/>
                    </a:p>
                  </a:txBody>
                  <a:tcPr/>
                </a:tc>
                <a:tc>
                  <a:txBody>
                    <a:bodyPr/>
                    <a:lstStyle/>
                    <a:p>
                      <a:r>
                        <a:rPr lang="en-ZA" sz="1600" b="1" kern="1200" dirty="0" smtClean="0">
                          <a:solidFill>
                            <a:schemeClr val="lt1"/>
                          </a:solidFill>
                          <a:effectLst/>
                          <a:latin typeface="+mn-lt"/>
                          <a:ea typeface="+mn-ea"/>
                          <a:cs typeface="+mn-cs"/>
                        </a:rPr>
                        <a:t>DIRECTIVES</a:t>
                      </a:r>
                      <a:endParaRPr lang="en-ZA" sz="1600" dirty="0"/>
                    </a:p>
                  </a:txBody>
                  <a:tcPr/>
                </a:tc>
                <a:extLst>
                  <a:ext uri="{0D108BD9-81ED-4DB2-BD59-A6C34878D82A}">
                    <a16:rowId xmlns:a16="http://schemas.microsoft.com/office/drawing/2014/main" val="10000"/>
                  </a:ext>
                </a:extLst>
              </a:tr>
              <a:tr h="2437242">
                <a:tc>
                  <a:txBody>
                    <a:bodyPr/>
                    <a:lstStyle/>
                    <a:p>
                      <a:pPr algn="just">
                        <a:lnSpc>
                          <a:spcPct val="150000"/>
                        </a:lnSpc>
                      </a:pPr>
                      <a:r>
                        <a:rPr lang="en-GB" sz="1400" b="1" kern="1200" dirty="0" smtClean="0">
                          <a:solidFill>
                            <a:schemeClr val="dk1"/>
                          </a:solidFill>
                          <a:effectLst/>
                          <a:latin typeface="+mn-lt"/>
                          <a:ea typeface="+mn-ea"/>
                          <a:cs typeface="+mn-cs"/>
                        </a:rPr>
                        <a:t>Appointment of an unqualified official to act as a Municipal Manager </a:t>
                      </a:r>
                      <a:endParaRPr lang="en-ZA" sz="1400" kern="1200" dirty="0" smtClean="0">
                        <a:solidFill>
                          <a:schemeClr val="dk1"/>
                        </a:solidFill>
                        <a:effectLst/>
                        <a:latin typeface="+mn-lt"/>
                        <a:ea typeface="+mn-ea"/>
                        <a:cs typeface="+mn-cs"/>
                      </a:endParaRPr>
                    </a:p>
                    <a:p>
                      <a:pPr algn="just">
                        <a:lnSpc>
                          <a:spcPct val="150000"/>
                        </a:lnSpc>
                      </a:pPr>
                      <a:endParaRPr lang="en-ZA" sz="1400" dirty="0"/>
                    </a:p>
                  </a:txBody>
                  <a:tcPr/>
                </a:tc>
                <a:tc>
                  <a:txBody>
                    <a:bodyPr/>
                    <a:lstStyle/>
                    <a:p>
                      <a:pPr algn="just">
                        <a:lnSpc>
                          <a:spcPct val="150000"/>
                        </a:lnSpc>
                      </a:pPr>
                      <a:r>
                        <a:rPr lang="en-ZA" sz="1400" kern="1200" dirty="0" smtClean="0">
                          <a:solidFill>
                            <a:schemeClr val="dk1"/>
                          </a:solidFill>
                          <a:effectLst/>
                          <a:latin typeface="+mn-lt"/>
                          <a:ea typeface="+mn-ea"/>
                          <a:cs typeface="+mn-cs"/>
                        </a:rPr>
                        <a:t>The Municipal Council, </a:t>
                      </a:r>
                      <a:r>
                        <a:rPr lang="en-ZA" sz="1400" b="1" kern="1200" dirty="0" smtClean="0">
                          <a:solidFill>
                            <a:schemeClr val="dk1"/>
                          </a:solidFill>
                          <a:effectLst/>
                          <a:latin typeface="+mn-lt"/>
                          <a:ea typeface="+mn-ea"/>
                          <a:cs typeface="+mn-cs"/>
                        </a:rPr>
                        <a:t>must immediately terminate</a:t>
                      </a:r>
                      <a:r>
                        <a:rPr lang="en-ZA" sz="1400" kern="1200" dirty="0" smtClean="0">
                          <a:solidFill>
                            <a:schemeClr val="dk1"/>
                          </a:solidFill>
                          <a:effectLst/>
                          <a:latin typeface="+mn-lt"/>
                          <a:ea typeface="+mn-ea"/>
                          <a:cs typeface="+mn-cs"/>
                        </a:rPr>
                        <a:t> the acting appointment of Mr. </a:t>
                      </a:r>
                      <a:r>
                        <a:rPr lang="en-ZA" sz="1400" kern="1200" dirty="0" err="1" smtClean="0">
                          <a:solidFill>
                            <a:schemeClr val="dk1"/>
                          </a:solidFill>
                          <a:effectLst/>
                          <a:latin typeface="+mn-lt"/>
                          <a:ea typeface="+mn-ea"/>
                          <a:cs typeface="+mn-cs"/>
                        </a:rPr>
                        <a:t>Mapu</a:t>
                      </a:r>
                      <a:r>
                        <a:rPr lang="en-ZA" sz="1400" kern="1200" dirty="0" smtClean="0">
                          <a:solidFill>
                            <a:schemeClr val="dk1"/>
                          </a:solidFill>
                          <a:effectLst/>
                          <a:latin typeface="+mn-lt"/>
                          <a:ea typeface="+mn-ea"/>
                          <a:cs typeface="+mn-cs"/>
                        </a:rPr>
                        <a:t> as an acting City Manager.</a:t>
                      </a:r>
                    </a:p>
                    <a:p>
                      <a:pPr algn="just">
                        <a:lnSpc>
                          <a:spcPct val="150000"/>
                        </a:lnSpc>
                      </a:pPr>
                      <a:r>
                        <a:rPr lang="en-ZA" sz="1400" kern="1200" dirty="0" smtClean="0">
                          <a:solidFill>
                            <a:schemeClr val="dk1"/>
                          </a:solidFill>
                          <a:effectLst/>
                          <a:latin typeface="+mn-lt"/>
                          <a:ea typeface="+mn-ea"/>
                          <a:cs typeface="+mn-cs"/>
                        </a:rPr>
                        <a:t> </a:t>
                      </a:r>
                    </a:p>
                    <a:p>
                      <a:pPr algn="just">
                        <a:lnSpc>
                          <a:spcPct val="150000"/>
                        </a:lnSpc>
                      </a:pPr>
                      <a:r>
                        <a:rPr lang="en-ZA" sz="1400" kern="1200" dirty="0" smtClean="0">
                          <a:solidFill>
                            <a:schemeClr val="dk1"/>
                          </a:solidFill>
                          <a:effectLst/>
                          <a:latin typeface="+mn-lt"/>
                          <a:ea typeface="+mn-ea"/>
                          <a:cs typeface="+mn-cs"/>
                        </a:rPr>
                        <a:t>The Municipal Council must immediately appoint a suitable person (an Executive Director) who meets the requirements as prescribed. The Municipal Council should even consider requesting support from Provincial &amp; National Government for an acting person.</a:t>
                      </a:r>
                      <a:endParaRPr lang="en-ZA" sz="1400" dirty="0"/>
                    </a:p>
                  </a:txBody>
                  <a:tcPr/>
                </a:tc>
                <a:extLst>
                  <a:ext uri="{0D108BD9-81ED-4DB2-BD59-A6C34878D82A}">
                    <a16:rowId xmlns:a16="http://schemas.microsoft.com/office/drawing/2014/main" val="10001"/>
                  </a:ext>
                </a:extLst>
              </a:tr>
              <a:tr h="2296032">
                <a:tc>
                  <a:txBody>
                    <a:bodyPr/>
                    <a:lstStyle/>
                    <a:p>
                      <a:pPr algn="just">
                        <a:lnSpc>
                          <a:spcPct val="150000"/>
                        </a:lnSpc>
                      </a:pPr>
                      <a:r>
                        <a:rPr lang="en-ZA" sz="1400" b="1" kern="1200" dirty="0" smtClean="0">
                          <a:solidFill>
                            <a:schemeClr val="dk1"/>
                          </a:solidFill>
                          <a:effectLst/>
                          <a:latin typeface="+mn-lt"/>
                          <a:ea typeface="+mn-ea"/>
                          <a:cs typeface="+mn-cs"/>
                        </a:rPr>
                        <a:t>Issues raised by National Treasury and the impending Invocation of Section 216(2) of the Constitution</a:t>
                      </a:r>
                      <a:endParaRPr lang="en-ZA" sz="1400" kern="1200" dirty="0" smtClean="0">
                        <a:solidFill>
                          <a:schemeClr val="dk1"/>
                        </a:solidFill>
                        <a:effectLst/>
                        <a:latin typeface="+mn-lt"/>
                        <a:ea typeface="+mn-ea"/>
                        <a:cs typeface="+mn-cs"/>
                      </a:endParaRPr>
                    </a:p>
                    <a:p>
                      <a:pPr algn="just">
                        <a:lnSpc>
                          <a:spcPct val="150000"/>
                        </a:lnSpc>
                      </a:pPr>
                      <a:endParaRPr lang="en-ZA" sz="1400" dirty="0"/>
                    </a:p>
                  </a:txBody>
                  <a:tcPr/>
                </a:tc>
                <a:tc>
                  <a:txBody>
                    <a:bodyPr/>
                    <a:lstStyle/>
                    <a:p>
                      <a:pPr algn="just">
                        <a:lnSpc>
                          <a:spcPct val="150000"/>
                        </a:lnSpc>
                      </a:pPr>
                      <a:r>
                        <a:rPr lang="en-ZA" sz="1400" kern="1200" dirty="0" smtClean="0">
                          <a:solidFill>
                            <a:schemeClr val="dk1"/>
                          </a:solidFill>
                          <a:effectLst/>
                          <a:latin typeface="+mn-lt"/>
                          <a:ea typeface="+mn-ea"/>
                          <a:cs typeface="+mn-cs"/>
                        </a:rPr>
                        <a:t>The municipality must develop a clear plan with set dates on the process to implement all that has been recommended both by Deloitte &amp; </a:t>
                      </a:r>
                      <a:r>
                        <a:rPr lang="en-ZA" sz="1400" kern="1200" dirty="0" err="1" smtClean="0">
                          <a:solidFill>
                            <a:schemeClr val="dk1"/>
                          </a:solidFill>
                          <a:effectLst/>
                          <a:latin typeface="+mn-lt"/>
                          <a:ea typeface="+mn-ea"/>
                          <a:cs typeface="+mn-cs"/>
                        </a:rPr>
                        <a:t>Touche</a:t>
                      </a:r>
                      <a:r>
                        <a:rPr lang="en-ZA" sz="1400" kern="1200" dirty="0" smtClean="0">
                          <a:solidFill>
                            <a:schemeClr val="dk1"/>
                          </a:solidFill>
                          <a:effectLst/>
                          <a:latin typeface="+mn-lt"/>
                          <a:ea typeface="+mn-ea"/>
                          <a:cs typeface="+mn-cs"/>
                        </a:rPr>
                        <a:t> and National Treasury </a:t>
                      </a:r>
                      <a:r>
                        <a:rPr lang="en-ZA" sz="1400" kern="1200" dirty="0" err="1" smtClean="0">
                          <a:solidFill>
                            <a:schemeClr val="dk1"/>
                          </a:solidFill>
                          <a:effectLst/>
                          <a:latin typeface="+mn-lt"/>
                          <a:ea typeface="+mn-ea"/>
                          <a:cs typeface="+mn-cs"/>
                        </a:rPr>
                        <a:t>mSCOA</a:t>
                      </a:r>
                      <a:r>
                        <a:rPr lang="en-ZA" sz="1400" kern="1200" dirty="0" smtClean="0">
                          <a:solidFill>
                            <a:schemeClr val="dk1"/>
                          </a:solidFill>
                          <a:effectLst/>
                          <a:latin typeface="+mn-lt"/>
                          <a:ea typeface="+mn-ea"/>
                          <a:cs typeface="+mn-cs"/>
                        </a:rPr>
                        <a:t> implementation. </a:t>
                      </a:r>
                    </a:p>
                    <a:p>
                      <a:pPr algn="just">
                        <a:lnSpc>
                          <a:spcPct val="150000"/>
                        </a:lnSpc>
                      </a:pPr>
                      <a:endParaRPr lang="en-ZA" sz="1400" kern="1200" dirty="0" smtClean="0">
                        <a:solidFill>
                          <a:schemeClr val="dk1"/>
                        </a:solidFill>
                        <a:effectLst/>
                        <a:latin typeface="+mn-lt"/>
                        <a:ea typeface="+mn-ea"/>
                        <a:cs typeface="+mn-cs"/>
                      </a:endParaRPr>
                    </a:p>
                    <a:p>
                      <a:pPr algn="just">
                        <a:lnSpc>
                          <a:spcPct val="150000"/>
                        </a:lnSpc>
                      </a:pPr>
                      <a:r>
                        <a:rPr lang="en-ZA" sz="1400" kern="1200" dirty="0" smtClean="0">
                          <a:solidFill>
                            <a:schemeClr val="dk1"/>
                          </a:solidFill>
                          <a:effectLst/>
                          <a:latin typeface="+mn-lt"/>
                          <a:ea typeface="+mn-ea"/>
                          <a:cs typeface="+mn-cs"/>
                        </a:rPr>
                        <a:t>The plan must be submitted to the department. </a:t>
                      </a:r>
                      <a:endParaRPr lang="en-ZA"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46089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3842</TotalTime>
  <Words>1187</Words>
  <Application>Microsoft Office PowerPoint</Application>
  <PresentationFormat>On-screen Show (4:3)</PresentationFormat>
  <Paragraphs>116</Paragraphs>
  <Slides>11</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Arial Rounded MT Bold</vt:lpstr>
      <vt:lpstr>Calibri</vt:lpstr>
      <vt:lpstr>Cambria</vt:lpstr>
      <vt:lpstr>Symbol</vt:lpstr>
      <vt:lpstr>Times New Roman</vt:lpstr>
      <vt:lpstr>ヒラギノ角ゴ Pro W3</vt:lpstr>
      <vt:lpstr>Office Theme</vt:lpstr>
      <vt:lpstr>2_Office Theme</vt:lpstr>
      <vt:lpstr>    REPORT ON THE SECTION 139 INTERVENTIONS IN THE PROVINCE </vt:lpstr>
      <vt:lpstr>PRESENTATION OUTLINE</vt:lpstr>
      <vt:lpstr>PURPOSE &amp; BACKGROUND</vt:lpstr>
      <vt:lpstr> MAKANA LOCAL MUNICIPALITY </vt:lpstr>
      <vt:lpstr>MAKANA LOCAL MUNICIPALITY</vt:lpstr>
      <vt:lpstr>ENOCH MGIJIMA LOCAL MUNICIPALITY</vt:lpstr>
      <vt:lpstr>PROGRESS ACHIEVED THUS FAR</vt:lpstr>
      <vt:lpstr>NELSON MANDELA BAY MUNICIPALITY</vt:lpstr>
      <vt:lpstr>NELSON MANDELA BAY MUNICIPALITY</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Latitude</dc:creator>
  <cp:lastModifiedBy>Shereen Cassiem</cp:lastModifiedBy>
  <cp:revision>338</cp:revision>
  <cp:lastPrinted>2018-08-24T10:04:51Z</cp:lastPrinted>
  <dcterms:created xsi:type="dcterms:W3CDTF">2017-09-14T18:39:14Z</dcterms:created>
  <dcterms:modified xsi:type="dcterms:W3CDTF">2020-08-20T12:22:27Z</dcterms:modified>
</cp:coreProperties>
</file>