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0" r:id="rId3"/>
    <p:sldMasterId id="2147483759" r:id="rId4"/>
    <p:sldMasterId id="2147483774" r:id="rId5"/>
    <p:sldMasterId id="2147483804" r:id="rId6"/>
    <p:sldMasterId id="2147483819" r:id="rId7"/>
  </p:sldMasterIdLst>
  <p:notesMasterIdLst>
    <p:notesMasterId r:id="rId39"/>
  </p:notesMasterIdLst>
  <p:handoutMasterIdLst>
    <p:handoutMasterId r:id="rId40"/>
  </p:handoutMasterIdLst>
  <p:sldIdLst>
    <p:sldId id="1124" r:id="rId8"/>
    <p:sldId id="1152" r:id="rId9"/>
    <p:sldId id="1176" r:id="rId10"/>
    <p:sldId id="1175" r:id="rId11"/>
    <p:sldId id="1216" r:id="rId12"/>
    <p:sldId id="1192" r:id="rId13"/>
    <p:sldId id="1193" r:id="rId14"/>
    <p:sldId id="1205" r:id="rId15"/>
    <p:sldId id="1195" r:id="rId16"/>
    <p:sldId id="1194" r:id="rId17"/>
    <p:sldId id="1204" r:id="rId18"/>
    <p:sldId id="1203" r:id="rId19"/>
    <p:sldId id="1206" r:id="rId20"/>
    <p:sldId id="1208" r:id="rId21"/>
    <p:sldId id="1218" r:id="rId22"/>
    <p:sldId id="1219" r:id="rId23"/>
    <p:sldId id="1213" r:id="rId24"/>
    <p:sldId id="1198" r:id="rId25"/>
    <p:sldId id="1214" r:id="rId26"/>
    <p:sldId id="1200" r:id="rId27"/>
    <p:sldId id="1199" r:id="rId28"/>
    <p:sldId id="1217" r:id="rId29"/>
    <p:sldId id="1183" r:id="rId30"/>
    <p:sldId id="1209" r:id="rId31"/>
    <p:sldId id="1210" r:id="rId32"/>
    <p:sldId id="1211" r:id="rId33"/>
    <p:sldId id="1212" r:id="rId34"/>
    <p:sldId id="1201" r:id="rId35"/>
    <p:sldId id="1202" r:id="rId36"/>
    <p:sldId id="1172" r:id="rId37"/>
    <p:sldId id="1173" r:id="rId3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kani Mthintso" initials="VM" lastIdx="2" clrIdx="0">
    <p:extLst>
      <p:ext uri="{19B8F6BF-5375-455C-9EA6-DF929625EA0E}">
        <p15:presenceInfo xmlns:p15="http://schemas.microsoft.com/office/powerpoint/2012/main" userId="Vukani Mthint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71C"/>
    <a:srgbClr val="EF4718"/>
    <a:srgbClr val="3C8C40"/>
    <a:srgbClr val="D15900"/>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343" autoAdjust="0"/>
  </p:normalViewPr>
  <p:slideViewPr>
    <p:cSldViewPr snapToObjects="1">
      <p:cViewPr varScale="1">
        <p:scale>
          <a:sx n="73" d="100"/>
          <a:sy n="73"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MarietjieK\Policy%20and%20Research\2020%202021\District%20Development%20Model\Eastern%20Cape\ORT%20finances%20for%20PC.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MarietjieK\Policy%20and%20Research\2020%202021\District%20Development%20Model\Eastern%20Cape\ORT%20finances%20for%20PC.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MarietjieK\Policy%20and%20Research\2020%202021\District%20Development%20Model\Eastern%20Cape\ORT%20finances%20for%20PC.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047568624161"/>
          <c:y val="0.12750312332678923"/>
          <c:w val="0.60215247004561601"/>
          <c:h val="0.74138168059661547"/>
        </c:manualLayout>
      </c:layout>
      <c:barChart>
        <c:barDir val="bar"/>
        <c:grouping val="clustered"/>
        <c:varyColors val="0"/>
        <c:ser>
          <c:idx val="0"/>
          <c:order val="0"/>
          <c:tx>
            <c:strRef>
              <c:f>Sheet1!$B$2</c:f>
              <c:strCache>
                <c:ptCount val="1"/>
                <c:pt idx="0">
                  <c:v>Total No. of Employees</c:v>
                </c:pt>
              </c:strCache>
            </c:strRef>
          </c:tx>
          <c:spPr>
            <a:solidFill>
              <a:schemeClr val="accent1"/>
            </a:solidFill>
            <a:ln>
              <a:noFill/>
            </a:ln>
            <a:effectLst/>
          </c:spPr>
          <c:invertIfNegative val="0"/>
          <c:cat>
            <c:strRef>
              <c:f>Sheet1!$A$3:$A$14</c:f>
              <c:strCache>
                <c:ptCount val="12"/>
                <c:pt idx="0">
                  <c:v>Legislative Services</c:v>
                </c:pt>
                <c:pt idx="1">
                  <c:v>Human Settlements</c:v>
                </c:pt>
                <c:pt idx="2">
                  <c:v>Community Services</c:v>
                </c:pt>
                <c:pt idx="3">
                  <c:v>REDP</c:v>
                </c:pt>
                <c:pt idx="4">
                  <c:v>Corporate Services</c:v>
                </c:pt>
                <c:pt idx="5">
                  <c:v>BTO</c:v>
                </c:pt>
                <c:pt idx="6">
                  <c:v>Internal Audit</c:v>
                </c:pt>
                <c:pt idx="7">
                  <c:v>Office of the MM</c:v>
                </c:pt>
                <c:pt idx="8">
                  <c:v>Water and Sanitation</c:v>
                </c:pt>
                <c:pt idx="9">
                  <c:v>Technical Services</c:v>
                </c:pt>
                <c:pt idx="10">
                  <c:v>Office of the Exec Mayor</c:v>
                </c:pt>
                <c:pt idx="11">
                  <c:v>Total</c:v>
                </c:pt>
              </c:strCache>
            </c:strRef>
          </c:cat>
          <c:val>
            <c:numRef>
              <c:f>Sheet1!$B$3:$B$14</c:f>
              <c:numCache>
                <c:formatCode>General</c:formatCode>
                <c:ptCount val="12"/>
                <c:pt idx="0">
                  <c:v>37</c:v>
                </c:pt>
                <c:pt idx="1">
                  <c:v>10</c:v>
                </c:pt>
                <c:pt idx="2">
                  <c:v>131</c:v>
                </c:pt>
                <c:pt idx="3">
                  <c:v>25</c:v>
                </c:pt>
                <c:pt idx="4">
                  <c:v>85</c:v>
                </c:pt>
                <c:pt idx="5">
                  <c:v>127</c:v>
                </c:pt>
                <c:pt idx="6">
                  <c:v>7</c:v>
                </c:pt>
                <c:pt idx="7">
                  <c:v>24</c:v>
                </c:pt>
                <c:pt idx="8">
                  <c:v>747</c:v>
                </c:pt>
                <c:pt idx="9">
                  <c:v>10</c:v>
                </c:pt>
                <c:pt idx="10">
                  <c:v>116</c:v>
                </c:pt>
                <c:pt idx="11">
                  <c:v>1319</c:v>
                </c:pt>
              </c:numCache>
            </c:numRef>
          </c:val>
          <c:extLst>
            <c:ext xmlns:c16="http://schemas.microsoft.com/office/drawing/2014/chart" uri="{C3380CC4-5D6E-409C-BE32-E72D297353CC}">
              <c16:uniqueId val="{00000000-CB21-4AC9-9B68-ABDEC1FA1FCE}"/>
            </c:ext>
          </c:extLst>
        </c:ser>
        <c:ser>
          <c:idx val="1"/>
          <c:order val="1"/>
          <c:tx>
            <c:strRef>
              <c:f>Sheet1!$C$2</c:f>
              <c:strCache>
                <c:ptCount val="1"/>
                <c:pt idx="0">
                  <c:v>Total No. of Posts</c:v>
                </c:pt>
              </c:strCache>
            </c:strRef>
          </c:tx>
          <c:spPr>
            <a:solidFill>
              <a:schemeClr val="accent2"/>
            </a:solidFill>
            <a:ln>
              <a:noFill/>
            </a:ln>
            <a:effectLst/>
          </c:spPr>
          <c:invertIfNegative val="0"/>
          <c:cat>
            <c:strRef>
              <c:f>Sheet1!$A$3:$A$14</c:f>
              <c:strCache>
                <c:ptCount val="12"/>
                <c:pt idx="0">
                  <c:v>Legislative Services</c:v>
                </c:pt>
                <c:pt idx="1">
                  <c:v>Human Settlements</c:v>
                </c:pt>
                <c:pt idx="2">
                  <c:v>Community Services</c:v>
                </c:pt>
                <c:pt idx="3">
                  <c:v>REDP</c:v>
                </c:pt>
                <c:pt idx="4">
                  <c:v>Corporate Services</c:v>
                </c:pt>
                <c:pt idx="5">
                  <c:v>BTO</c:v>
                </c:pt>
                <c:pt idx="6">
                  <c:v>Internal Audit</c:v>
                </c:pt>
                <c:pt idx="7">
                  <c:v>Office of the MM</c:v>
                </c:pt>
                <c:pt idx="8">
                  <c:v>Water and Sanitation</c:v>
                </c:pt>
                <c:pt idx="9">
                  <c:v>Technical Services</c:v>
                </c:pt>
                <c:pt idx="10">
                  <c:v>Office of the Exec Mayor</c:v>
                </c:pt>
                <c:pt idx="11">
                  <c:v>Total</c:v>
                </c:pt>
              </c:strCache>
            </c:strRef>
          </c:cat>
          <c:val>
            <c:numRef>
              <c:f>Sheet1!$C$3:$C$14</c:f>
              <c:numCache>
                <c:formatCode>General</c:formatCode>
                <c:ptCount val="12"/>
                <c:pt idx="0">
                  <c:v>116</c:v>
                </c:pt>
                <c:pt idx="1">
                  <c:v>42</c:v>
                </c:pt>
                <c:pt idx="2">
                  <c:v>423</c:v>
                </c:pt>
                <c:pt idx="3">
                  <c:v>38</c:v>
                </c:pt>
                <c:pt idx="4">
                  <c:v>430</c:v>
                </c:pt>
                <c:pt idx="5">
                  <c:v>144</c:v>
                </c:pt>
                <c:pt idx="6">
                  <c:v>18</c:v>
                </c:pt>
                <c:pt idx="7">
                  <c:v>53</c:v>
                </c:pt>
                <c:pt idx="8">
                  <c:v>890</c:v>
                </c:pt>
                <c:pt idx="9">
                  <c:v>62</c:v>
                </c:pt>
                <c:pt idx="10">
                  <c:v>136</c:v>
                </c:pt>
                <c:pt idx="11">
                  <c:v>2352</c:v>
                </c:pt>
              </c:numCache>
            </c:numRef>
          </c:val>
          <c:extLst>
            <c:ext xmlns:c16="http://schemas.microsoft.com/office/drawing/2014/chart" uri="{C3380CC4-5D6E-409C-BE32-E72D297353CC}">
              <c16:uniqueId val="{00000001-CB21-4AC9-9B68-ABDEC1FA1FCE}"/>
            </c:ext>
          </c:extLst>
        </c:ser>
        <c:ser>
          <c:idx val="2"/>
          <c:order val="2"/>
          <c:tx>
            <c:strRef>
              <c:f>Sheet1!$D$2</c:f>
              <c:strCache>
                <c:ptCount val="1"/>
                <c:pt idx="0">
                  <c:v>Vacancies</c:v>
                </c:pt>
              </c:strCache>
            </c:strRef>
          </c:tx>
          <c:spPr>
            <a:solidFill>
              <a:schemeClr val="accent3"/>
            </a:solidFill>
            <a:ln>
              <a:noFill/>
            </a:ln>
            <a:effectLst/>
          </c:spPr>
          <c:invertIfNegative val="0"/>
          <c:cat>
            <c:strRef>
              <c:f>Sheet1!$A$3:$A$14</c:f>
              <c:strCache>
                <c:ptCount val="12"/>
                <c:pt idx="0">
                  <c:v>Legislative Services</c:v>
                </c:pt>
                <c:pt idx="1">
                  <c:v>Human Settlements</c:v>
                </c:pt>
                <c:pt idx="2">
                  <c:v>Community Services</c:v>
                </c:pt>
                <c:pt idx="3">
                  <c:v>REDP</c:v>
                </c:pt>
                <c:pt idx="4">
                  <c:v>Corporate Services</c:v>
                </c:pt>
                <c:pt idx="5">
                  <c:v>BTO</c:v>
                </c:pt>
                <c:pt idx="6">
                  <c:v>Internal Audit</c:v>
                </c:pt>
                <c:pt idx="7">
                  <c:v>Office of the MM</c:v>
                </c:pt>
                <c:pt idx="8">
                  <c:v>Water and Sanitation</c:v>
                </c:pt>
                <c:pt idx="9">
                  <c:v>Technical Services</c:v>
                </c:pt>
                <c:pt idx="10">
                  <c:v>Office of the Exec Mayor</c:v>
                </c:pt>
                <c:pt idx="11">
                  <c:v>Total</c:v>
                </c:pt>
              </c:strCache>
            </c:strRef>
          </c:cat>
          <c:val>
            <c:numRef>
              <c:f>Sheet1!$D$3:$D$14</c:f>
              <c:numCache>
                <c:formatCode>General</c:formatCode>
                <c:ptCount val="12"/>
                <c:pt idx="0">
                  <c:v>79</c:v>
                </c:pt>
                <c:pt idx="1">
                  <c:v>32</c:v>
                </c:pt>
                <c:pt idx="2">
                  <c:v>292</c:v>
                </c:pt>
                <c:pt idx="3">
                  <c:v>13</c:v>
                </c:pt>
                <c:pt idx="4">
                  <c:v>345</c:v>
                </c:pt>
                <c:pt idx="5">
                  <c:v>17</c:v>
                </c:pt>
                <c:pt idx="6">
                  <c:v>11</c:v>
                </c:pt>
                <c:pt idx="7">
                  <c:v>29</c:v>
                </c:pt>
                <c:pt idx="8">
                  <c:v>143</c:v>
                </c:pt>
                <c:pt idx="9">
                  <c:v>52</c:v>
                </c:pt>
                <c:pt idx="10">
                  <c:v>20</c:v>
                </c:pt>
                <c:pt idx="11">
                  <c:v>1033</c:v>
                </c:pt>
              </c:numCache>
            </c:numRef>
          </c:val>
          <c:extLst>
            <c:ext xmlns:c16="http://schemas.microsoft.com/office/drawing/2014/chart" uri="{C3380CC4-5D6E-409C-BE32-E72D297353CC}">
              <c16:uniqueId val="{00000002-CB21-4AC9-9B68-ABDEC1FA1FCE}"/>
            </c:ext>
          </c:extLst>
        </c:ser>
        <c:dLbls>
          <c:showLegendKey val="0"/>
          <c:showVal val="0"/>
          <c:showCatName val="0"/>
          <c:showSerName val="0"/>
          <c:showPercent val="0"/>
          <c:showBubbleSize val="0"/>
        </c:dLbls>
        <c:gapWidth val="150"/>
        <c:axId val="194573440"/>
        <c:axId val="194574976"/>
      </c:barChart>
      <c:catAx>
        <c:axId val="19457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94574976"/>
        <c:crosses val="autoZero"/>
        <c:auto val="1"/>
        <c:lblAlgn val="ctr"/>
        <c:lblOffset val="100"/>
        <c:noMultiLvlLbl val="0"/>
      </c:catAx>
      <c:valAx>
        <c:axId val="194574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94573440"/>
        <c:crosses val="autoZero"/>
        <c:crossBetween val="between"/>
      </c:valAx>
      <c:spPr>
        <a:noFill/>
        <a:ln>
          <a:noFill/>
        </a:ln>
        <a:effectLst/>
      </c:spPr>
    </c:plotArea>
    <c:legend>
      <c:legendPos val="r"/>
      <c:layout>
        <c:manualLayout>
          <c:xMode val="edge"/>
          <c:yMode val="edge"/>
          <c:x val="0.79182058970394187"/>
          <c:y val="0.20041894849563674"/>
          <c:w val="0.20659252861584812"/>
          <c:h val="0.51201254966794096"/>
        </c:manualLayout>
      </c:layout>
      <c:overlay val="0"/>
    </c:legend>
    <c:plotVisOnly val="1"/>
    <c:dispBlanksAs val="gap"/>
    <c:showDLblsOverMax val="0"/>
  </c:chart>
  <c:spPr>
    <a:noFill/>
    <a:ln>
      <a:noFill/>
    </a:ln>
    <a:effectLst/>
  </c:spPr>
  <c:txPr>
    <a:bodyPr/>
    <a:lstStyle/>
    <a:p>
      <a:pPr>
        <a:defRPr sz="1400">
          <a:latin typeface="+mn-lt"/>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dirty="0"/>
              <a:t>3rd Quarter Year to date Actual OPEX as % of adjusted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scene3d>
              <a:camera prst="orthographicFront"/>
              <a:lightRig rig="threePt" dir="t"/>
            </a:scene3d>
            <a:sp3d>
              <a:bevelT w="114300" prst="hardEdge"/>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'3rd Q opex'!$Q$45:$Q$54</c:f>
              <c:strCache>
                <c:ptCount val="9"/>
                <c:pt idx="0">
                  <c:v>Employee related costs</c:v>
                </c:pt>
                <c:pt idx="1">
                  <c:v>Remuneration of councillors</c:v>
                </c:pt>
                <c:pt idx="2">
                  <c:v>Debt impairment</c:v>
                </c:pt>
                <c:pt idx="3">
                  <c:v>Depreciation and asset impairment</c:v>
                </c:pt>
                <c:pt idx="4">
                  <c:v>Bulk purchases</c:v>
                </c:pt>
                <c:pt idx="5">
                  <c:v>Other Materials</c:v>
                </c:pt>
                <c:pt idx="6">
                  <c:v>Contracted services</c:v>
                </c:pt>
                <c:pt idx="7">
                  <c:v>Transfers and subsidies</c:v>
                </c:pt>
                <c:pt idx="8">
                  <c:v>Other expenditure</c:v>
                </c:pt>
              </c:strCache>
            </c:strRef>
          </c:cat>
          <c:val>
            <c:numRef>
              <c:f>'3rd Q opex'!$R$45:$R$54</c:f>
              <c:numCache>
                <c:formatCode>#,###.0\%;\(#,###.0\%\);_(* "- "?_);_(@_)</c:formatCode>
                <c:ptCount val="10"/>
                <c:pt idx="0">
                  <c:v>67</c:v>
                </c:pt>
                <c:pt idx="1">
                  <c:v>56.8</c:v>
                </c:pt>
                <c:pt idx="2">
                  <c:v>0</c:v>
                </c:pt>
                <c:pt idx="3">
                  <c:v>0</c:v>
                </c:pt>
                <c:pt idx="4">
                  <c:v>19.399999999999999</c:v>
                </c:pt>
                <c:pt idx="5">
                  <c:v>27.5</c:v>
                </c:pt>
                <c:pt idx="6">
                  <c:v>42.6</c:v>
                </c:pt>
                <c:pt idx="7">
                  <c:v>51.9</c:v>
                </c:pt>
                <c:pt idx="8">
                  <c:v>56</c:v>
                </c:pt>
              </c:numCache>
            </c:numRef>
          </c:val>
          <c:extLst>
            <c:ext xmlns:c16="http://schemas.microsoft.com/office/drawing/2014/chart" uri="{C3380CC4-5D6E-409C-BE32-E72D297353CC}">
              <c16:uniqueId val="{00000000-79D8-4A32-A9A6-4F915E0E0501}"/>
            </c:ext>
          </c:extLst>
        </c:ser>
        <c:dLbls>
          <c:showLegendKey val="0"/>
          <c:showVal val="0"/>
          <c:showCatName val="0"/>
          <c:showSerName val="0"/>
          <c:showPercent val="0"/>
          <c:showBubbleSize val="0"/>
        </c:dLbls>
        <c:gapWidth val="219"/>
        <c:overlap val="-27"/>
        <c:axId val="648613104"/>
        <c:axId val="365740240"/>
      </c:barChart>
      <c:catAx>
        <c:axId val="64861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740240"/>
        <c:crosses val="autoZero"/>
        <c:auto val="1"/>
        <c:lblAlgn val="ctr"/>
        <c:lblOffset val="100"/>
        <c:noMultiLvlLbl val="0"/>
      </c:catAx>
      <c:valAx>
        <c:axId val="365740240"/>
        <c:scaling>
          <c:orientation val="minMax"/>
        </c:scaling>
        <c:delete val="0"/>
        <c:axPos val="l"/>
        <c:majorGridlines>
          <c:spPr>
            <a:ln w="9525" cap="flat" cmpd="sng" algn="ctr">
              <a:solidFill>
                <a:schemeClr val="tx1">
                  <a:lumMod val="15000"/>
                  <a:lumOff val="85000"/>
                </a:schemeClr>
              </a:solidFill>
              <a:round/>
            </a:ln>
            <a:effectLst/>
          </c:spPr>
        </c:majorGridlines>
        <c:numFmt formatCode="#,###.0\%;\(#,###.0\%\);_(* &quot;- &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61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3rd Quarter Year to date Actual CAPEX as % of adjusted budget</a:t>
            </a:r>
          </a:p>
        </c:rich>
      </c:tx>
      <c:layout>
        <c:manualLayout>
          <c:xMode val="edge"/>
          <c:yMode val="edge"/>
          <c:x val="0.12995008541902342"/>
          <c:y val="2.4502293150965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'3rd Q opex'!$Q$82:$Q$88</c:f>
              <c:strCache>
                <c:ptCount val="7"/>
                <c:pt idx="0">
                  <c:v>Municipal governance and administration</c:v>
                </c:pt>
                <c:pt idx="1">
                  <c:v>Community and Social Services</c:v>
                </c:pt>
                <c:pt idx="2">
                  <c:v>Public Safety</c:v>
                </c:pt>
                <c:pt idx="3">
                  <c:v>Housing</c:v>
                </c:pt>
                <c:pt idx="4">
                  <c:v>Health</c:v>
                </c:pt>
                <c:pt idx="5">
                  <c:v>Economic and Environmental Services</c:v>
                </c:pt>
                <c:pt idx="6">
                  <c:v>Water Management</c:v>
                </c:pt>
              </c:strCache>
            </c:strRef>
          </c:cat>
          <c:val>
            <c:numRef>
              <c:f>'3rd Q opex'!$R$82:$R$88</c:f>
              <c:numCache>
                <c:formatCode>#,###.0\%;\(#,###.0\%\);_(* "- "?_);_(@_)</c:formatCode>
                <c:ptCount val="7"/>
                <c:pt idx="0">
                  <c:v>12.4</c:v>
                </c:pt>
                <c:pt idx="1">
                  <c:v>11</c:v>
                </c:pt>
                <c:pt idx="2">
                  <c:v>0</c:v>
                </c:pt>
                <c:pt idx="3">
                  <c:v>12.2</c:v>
                </c:pt>
                <c:pt idx="4">
                  <c:v>5.6</c:v>
                </c:pt>
                <c:pt idx="5">
                  <c:v>21.4</c:v>
                </c:pt>
                <c:pt idx="6">
                  <c:v>33.299999999999997</c:v>
                </c:pt>
              </c:numCache>
            </c:numRef>
          </c:val>
          <c:extLst>
            <c:ext xmlns:c16="http://schemas.microsoft.com/office/drawing/2014/chart" uri="{C3380CC4-5D6E-409C-BE32-E72D297353CC}">
              <c16:uniqueId val="{00000000-4D38-4D90-AC3D-1E09D1C513FC}"/>
            </c:ext>
          </c:extLst>
        </c:ser>
        <c:dLbls>
          <c:showLegendKey val="0"/>
          <c:showVal val="0"/>
          <c:showCatName val="0"/>
          <c:showSerName val="0"/>
          <c:showPercent val="0"/>
          <c:showBubbleSize val="0"/>
        </c:dLbls>
        <c:gapWidth val="219"/>
        <c:overlap val="-27"/>
        <c:axId val="668208976"/>
        <c:axId val="655097264"/>
      </c:barChart>
      <c:catAx>
        <c:axId val="66820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097264"/>
        <c:crosses val="autoZero"/>
        <c:auto val="1"/>
        <c:lblAlgn val="ctr"/>
        <c:lblOffset val="100"/>
        <c:noMultiLvlLbl val="0"/>
      </c:catAx>
      <c:valAx>
        <c:axId val="655097264"/>
        <c:scaling>
          <c:orientation val="minMax"/>
        </c:scaling>
        <c:delete val="0"/>
        <c:axPos val="l"/>
        <c:majorGridlines>
          <c:spPr>
            <a:ln w="9525" cap="flat" cmpd="sng" algn="ctr">
              <a:solidFill>
                <a:schemeClr val="tx1">
                  <a:lumMod val="15000"/>
                  <a:lumOff val="85000"/>
                </a:schemeClr>
              </a:solidFill>
              <a:round/>
            </a:ln>
            <a:effectLst/>
          </c:spPr>
        </c:majorGridlines>
        <c:numFmt formatCode="#,###.0\%;\(#,###.0\%\);_(* &quot;- &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20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Covid-19 Expenditure Items 15 March – </a:t>
            </a:r>
          </a:p>
          <a:p>
            <a:pPr>
              <a:defRPr/>
            </a:pPr>
            <a:r>
              <a:rPr lang="en-GB" dirty="0"/>
              <a:t>7 August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5"/>
            <c:spPr>
              <a:solidFill>
                <a:schemeClr val="accent1"/>
              </a:solidFill>
              <a:ln w="19050">
                <a:solidFill>
                  <a:schemeClr val="lt1"/>
                </a:solidFill>
              </a:ln>
              <a:effectLst/>
            </c:spPr>
            <c:extLst>
              <c:ext xmlns:c16="http://schemas.microsoft.com/office/drawing/2014/chart" uri="{C3380CC4-5D6E-409C-BE32-E72D297353CC}">
                <c16:uniqueId val="{00000001-9BB2-4AA6-BDFB-81E44C8096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B2-4AA6-BDFB-81E44C8096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B2-4AA6-BDFB-81E44C8096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B2-4AA6-BDFB-81E44C8096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BB2-4AA6-BDFB-81E44C8096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BB2-4AA6-BDFB-81E44C80967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9BB2-4AA6-BDFB-81E44C80967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9BB2-4AA6-BDFB-81E44C809670}"/>
                </c:ext>
              </c:extLst>
            </c:dLbl>
            <c:dLbl>
              <c:idx val="2"/>
              <c:layout>
                <c:manualLayout>
                  <c:x val="0.18060886512320287"/>
                  <c:y val="-1.410537033011093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B2-4AA6-BDFB-81E44C809670}"/>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9BB2-4AA6-BDFB-81E44C80967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9-9BB2-4AA6-BDFB-81E44C809670}"/>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9BB2-4AA6-BDFB-81E44C8096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'covid '!$M$23:$M$28</c:f>
              <c:strCache>
                <c:ptCount val="6"/>
                <c:pt idx="0">
                  <c:v> Protective clothing (other general workers not only health workers) </c:v>
                </c:pt>
                <c:pt idx="1">
                  <c:v> Sanitisation of office building </c:v>
                </c:pt>
                <c:pt idx="2">
                  <c:v> Community &amp; Social Services - Other </c:v>
                </c:pt>
                <c:pt idx="3">
                  <c:v> Cost of Screening and Testing </c:v>
                </c:pt>
                <c:pt idx="4">
                  <c:v> Health - Other </c:v>
                </c:pt>
                <c:pt idx="5">
                  <c:v> Sanitizer </c:v>
                </c:pt>
              </c:strCache>
            </c:strRef>
          </c:cat>
          <c:val>
            <c:numRef>
              <c:f>'covid '!$N$23:$N$28</c:f>
              <c:numCache>
                <c:formatCode>_(* #,##0,_);_(* \(#,##0,\);_(* "- "?_);_(@_)</c:formatCode>
                <c:ptCount val="6"/>
                <c:pt idx="0">
                  <c:v>1578836.4</c:v>
                </c:pt>
                <c:pt idx="1">
                  <c:v>1102802.97</c:v>
                </c:pt>
                <c:pt idx="2">
                  <c:v>21250</c:v>
                </c:pt>
                <c:pt idx="3">
                  <c:v>522675</c:v>
                </c:pt>
                <c:pt idx="4">
                  <c:v>1243830.1400000001</c:v>
                </c:pt>
                <c:pt idx="5">
                  <c:v>1025200</c:v>
                </c:pt>
              </c:numCache>
            </c:numRef>
          </c:val>
          <c:extLst>
            <c:ext xmlns:c16="http://schemas.microsoft.com/office/drawing/2014/chart" uri="{C3380CC4-5D6E-409C-BE32-E72D297353CC}">
              <c16:uniqueId val="{0000000C-9BB2-4AA6-BDFB-81E44C80967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970159" y="0"/>
            <a:ext cx="3038604" cy="46534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2020/08/19</a:t>
            </a:fld>
            <a:endParaRPr lang="en-ZA" altLang="en-US" dirty="0"/>
          </a:p>
        </p:txBody>
      </p:sp>
      <p:sp>
        <p:nvSpPr>
          <p:cNvPr id="4" name="Footer Placeholder 3"/>
          <p:cNvSpPr>
            <a:spLocks noGrp="1"/>
          </p:cNvSpPr>
          <p:nvPr>
            <p:ph type="ftr" sz="quarter" idx="2"/>
          </p:nvPr>
        </p:nvSpPr>
        <p:spPr>
          <a:xfrm>
            <a:off x="0" y="8829573"/>
            <a:ext cx="3038604" cy="46534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970159" y="0"/>
            <a:ext cx="3038604" cy="46534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2020/08/19</a:t>
            </a:fld>
            <a:endParaRPr lang="en-ZA"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0713" y="4473512"/>
            <a:ext cx="5608975" cy="3660281"/>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8831059"/>
            <a:ext cx="3038604" cy="465341"/>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26E9B-5857-4DB5-90C1-2A4F605C94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79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1"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t>8/19/2020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8/19/2020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089284"/>
            <a:ext cx="3814750" cy="646331"/>
          </a:xfrm>
          <a:prstGeom prst="rect">
            <a:avLst/>
          </a:prstGeom>
          <a:noFill/>
        </p:spPr>
        <p:txBody>
          <a:bodyPr wrap="square" rtlCol="0" anchor="ctr">
            <a:spAutoFit/>
          </a:bodyPr>
          <a:lstStyle/>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Thank You!</a:t>
            </a:r>
          </a:p>
        </p:txBody>
      </p:sp>
    </p:spTree>
    <p:extLst>
      <p:ext uri="{BB962C8B-B14F-4D97-AF65-F5344CB8AC3E}">
        <p14:creationId xmlns:p14="http://schemas.microsoft.com/office/powerpoint/2010/main" val="4115171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t>8/19/2020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t>8/19/2020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t>8/19/2020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t>8/19/2020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val="252923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2"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344339" y="6205538"/>
            <a:ext cx="2057400" cy="365125"/>
          </a:xfrm>
        </p:spPr>
        <p:txBody>
          <a:bodyPr/>
          <a:lstStyle>
            <a:lvl1pPr>
              <a:defRPr/>
            </a:lvl1pPr>
          </a:lstStyle>
          <a:p>
            <a:pPr defTabSz="342900">
              <a:defRPr/>
            </a:pPr>
            <a:fld id="{7CAC68EB-0DFE-4EAD-9AB0-6892D02DC9C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900"/>
            </a:lvl1pPr>
          </a:lstStyle>
          <a:p>
            <a:pPr defTabSz="342900">
              <a:defRPr/>
            </a:pPr>
            <a:fld id="{0771AC7C-942F-450F-AE9F-48ABDBD49A1A}"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
        <p:nvSpPr>
          <p:cNvPr id="7" name="Text Placeholder 8"/>
          <p:cNvSpPr txBox="1">
            <a:spLocks/>
          </p:cNvSpPr>
          <p:nvPr userDrawn="1"/>
        </p:nvSpPr>
        <p:spPr>
          <a:xfrm>
            <a:off x="74464" y="4747395"/>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ea typeface="+mn-ea"/>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Content Placeholder 9"/>
          <p:cNvSpPr>
            <a:spLocks noGrp="1"/>
          </p:cNvSpPr>
          <p:nvPr>
            <p:ph sz="quarter" idx="13" hasCustomPrompt="1"/>
          </p:nvPr>
        </p:nvSpPr>
        <p:spPr>
          <a:xfrm>
            <a:off x="6897" y="4717119"/>
            <a:ext cx="3412976"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63222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defTabSz="342900">
              <a:defRPr/>
            </a:pPr>
            <a:fld id="{67673147-4C6F-411C-A9BE-6B969405037A}"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483674" y="6356352"/>
            <a:ext cx="486966" cy="365125"/>
          </a:xfrm>
        </p:spPr>
        <p:txBody>
          <a:bodyPr/>
          <a:lstStyle>
            <a:lvl1pPr>
              <a:defRPr sz="788" b="1">
                <a:solidFill>
                  <a:schemeClr val="tx1"/>
                </a:solidFill>
              </a:defRPr>
            </a:lvl1pPr>
          </a:lstStyle>
          <a:p>
            <a:pPr defTabSz="342900">
              <a:defRPr/>
            </a:pPr>
            <a:fld id="{7773200B-CD01-40FD-9F7E-DB68DF9A3C84}"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426093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515350" y="6375402"/>
            <a:ext cx="486966"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6" name="TextBox 5"/>
          <p:cNvSpPr txBox="1"/>
          <p:nvPr userDrawn="1"/>
        </p:nvSpPr>
        <p:spPr>
          <a:xfrm>
            <a:off x="628650" y="263407"/>
            <a:ext cx="7886700" cy="1338828"/>
          </a:xfrm>
          <a:prstGeom prst="rect">
            <a:avLst/>
          </a:prstGeom>
          <a:noFill/>
        </p:spPr>
        <p:txBody>
          <a:bodyPr wrap="square" rtlCol="0" anchor="ctr">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Presentation Outline</a:t>
            </a: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10" name="Text Placeholder 9"/>
          <p:cNvSpPr>
            <a:spLocks noGrp="1"/>
          </p:cNvSpPr>
          <p:nvPr>
            <p:ph type="body" sz="quarter" idx="13"/>
          </p:nvPr>
        </p:nvSpPr>
        <p:spPr>
          <a:xfrm>
            <a:off x="692114" y="1412778"/>
            <a:ext cx="7759774" cy="437564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595335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ZA"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360966" y="6356351"/>
            <a:ext cx="630982"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7" name="Content Placeholder 6"/>
          <p:cNvSpPr>
            <a:spLocks noGrp="1"/>
          </p:cNvSpPr>
          <p:nvPr>
            <p:ph sz="quarter" idx="13"/>
          </p:nvPr>
        </p:nvSpPr>
        <p:spPr>
          <a:xfrm>
            <a:off x="628650" y="2060848"/>
            <a:ext cx="8047806" cy="4104456"/>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6282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342900">
              <a:defRPr/>
            </a:pPr>
            <a:fld id="{47FDB954-5FC1-4E57-BE9D-6F3CA8B59496}"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316416" y="6350002"/>
            <a:ext cx="702990" cy="365125"/>
          </a:xfrm>
        </p:spPr>
        <p:txBody>
          <a:bodyPr/>
          <a:lstStyle>
            <a:lvl1pPr>
              <a:defRPr sz="788" b="1">
                <a:solidFill>
                  <a:schemeClr val="tx1"/>
                </a:solidFill>
              </a:defRPr>
            </a:lvl1pPr>
          </a:lstStyle>
          <a:p>
            <a:pPr defTabSz="342900">
              <a:defRPr/>
            </a:pPr>
            <a:fld id="{BC9634C8-74A5-40CB-934A-CD2A3BFAA19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158479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t>8/19/2020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val="13008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342900">
              <a:defRPr/>
            </a:pPr>
            <a:fld id="{CF200377-9DA1-4FD9-BFAF-7F0ACE404FF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a:xfrm>
            <a:off x="8500566" y="6362702"/>
            <a:ext cx="486966" cy="365125"/>
          </a:xfrm>
        </p:spPr>
        <p:txBody>
          <a:bodyPr/>
          <a:lstStyle>
            <a:lvl1pPr>
              <a:defRPr sz="788" b="1">
                <a:solidFill>
                  <a:schemeClr val="tx1"/>
                </a:solidFill>
              </a:defRPr>
            </a:lvl1pPr>
          </a:lstStyle>
          <a:p>
            <a:pPr defTabSz="342900">
              <a:defRPr/>
            </a:pPr>
            <a:fld id="{7D1B44E7-E1DC-4BA0-A8D3-21BCA9610FFD}"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330698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2</a:t>
            </a:r>
          </a:p>
        </p:txBody>
      </p:sp>
      <p:sp>
        <p:nvSpPr>
          <p:cNvPr id="6" name="Content Placeholder 5"/>
          <p:cNvSpPr>
            <a:spLocks noGrp="1"/>
          </p:cNvSpPr>
          <p:nvPr>
            <p:ph sz="quarter" idx="4"/>
          </p:nvPr>
        </p:nvSpPr>
        <p:spPr>
          <a:xfrm>
            <a:off x="4629151" y="2505075"/>
            <a:ext cx="3887391"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defTabSz="342900">
              <a:defRPr/>
            </a:pPr>
            <a:fld id="{27842548-84F6-42CB-9865-ED31DA31A4A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9" name="Slide Number Placeholder 5"/>
          <p:cNvSpPr>
            <a:spLocks noGrp="1"/>
          </p:cNvSpPr>
          <p:nvPr>
            <p:ph type="sldNum" sz="quarter" idx="12"/>
          </p:nvPr>
        </p:nvSpPr>
        <p:spPr>
          <a:xfrm>
            <a:off x="8676457" y="6356352"/>
            <a:ext cx="342950" cy="365125"/>
          </a:xfrm>
        </p:spPr>
        <p:txBody>
          <a:bodyPr/>
          <a:lstStyle>
            <a:lvl1pPr>
              <a:defRPr sz="788" b="1"/>
            </a:lvl1pPr>
          </a:lstStyle>
          <a:p>
            <a:pPr defTabSz="342900">
              <a:defRPr/>
            </a:pPr>
            <a:fld id="{806F8076-3A8E-4B46-B4F5-C8C360422376}"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006250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3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defTabSz="342900">
              <a:defRPr/>
            </a:pPr>
            <a:fld id="{D909C6D0-C4B2-4B79-8281-4B0BBDC0C75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5" name="Slide Number Placeholder 5"/>
          <p:cNvSpPr>
            <a:spLocks noGrp="1"/>
          </p:cNvSpPr>
          <p:nvPr>
            <p:ph type="sldNum" sz="quarter" idx="12"/>
          </p:nvPr>
        </p:nvSpPr>
        <p:spPr>
          <a:xfrm>
            <a:off x="8547174" y="6356352"/>
            <a:ext cx="414958" cy="365125"/>
          </a:xfrm>
        </p:spPr>
        <p:txBody>
          <a:bodyPr/>
          <a:lstStyle>
            <a:lvl1pPr>
              <a:defRPr sz="788" b="1">
                <a:solidFill>
                  <a:schemeClr val="tx1"/>
                </a:solidFill>
              </a:defRPr>
            </a:lvl1pPr>
          </a:lstStyle>
          <a:p>
            <a:pPr defTabSz="342900">
              <a:defRPr/>
            </a:pPr>
            <a:fld id="{A366BFC1-2C5E-46C1-BDEF-7A7A2330CF33}"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413602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342900">
              <a:defRPr/>
            </a:pPr>
            <a:fld id="{585CF3B9-10B1-49C4-A767-82CE7696D4A1}"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4" name="Slide Number Placeholder 5"/>
          <p:cNvSpPr>
            <a:spLocks noGrp="1"/>
          </p:cNvSpPr>
          <p:nvPr>
            <p:ph type="sldNum" sz="quarter" idx="12"/>
          </p:nvPr>
        </p:nvSpPr>
        <p:spPr>
          <a:xfrm>
            <a:off x="8515350" y="6375402"/>
            <a:ext cx="414958" cy="365125"/>
          </a:xfrm>
        </p:spPr>
        <p:txBody>
          <a:bodyPr/>
          <a:lstStyle>
            <a:lvl1pPr>
              <a:defRPr sz="788" b="1">
                <a:solidFill>
                  <a:schemeClr val="tx1"/>
                </a:solidFill>
              </a:defRPr>
            </a:lvl1pPr>
          </a:lstStyle>
          <a:p>
            <a:pPr defTabSz="342900">
              <a:defRPr/>
            </a:pPr>
            <a:fld id="{8DAE5F84-E312-425D-9DEB-2BEEBC90EA2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198829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17" name="TextBox 16"/>
          <p:cNvSpPr txBox="1"/>
          <p:nvPr userDrawn="1"/>
        </p:nvSpPr>
        <p:spPr>
          <a:xfrm>
            <a:off x="469218" y="3158536"/>
            <a:ext cx="3814750" cy="507831"/>
          </a:xfrm>
          <a:prstGeom prst="rect">
            <a:avLst/>
          </a:prstGeom>
          <a:noFill/>
        </p:spPr>
        <p:txBody>
          <a:bodyPr wrap="square" rtlCol="0" anchor="ctr">
            <a:spAutoFit/>
          </a:bodyPr>
          <a:lstStyle/>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Thank You!</a:t>
            </a:r>
          </a:p>
        </p:txBody>
      </p:sp>
    </p:spTree>
    <p:extLst>
      <p:ext uri="{BB962C8B-B14F-4D97-AF65-F5344CB8AC3E}">
        <p14:creationId xmlns:p14="http://schemas.microsoft.com/office/powerpoint/2010/main" val="17958180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5C370E3F-A316-4D5F-A2EC-C579BE8BC39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4F7EF6C3-2C39-41F3-8068-C91AF6575724}"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74756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3BA9CD10-9ECF-436F-A9CC-62457A327D42}"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63F881F1-635A-4234-BF8B-81467AA297AF}"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3221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3C70B76B-7061-4AB6-962F-5EDD7338745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4B49F2DA-B8B7-4757-899C-B833A2E55C42}"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01575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8393A45B-7C88-4C98-83B8-B7FA17EC973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6DDDBA89-0625-4A0B-9E8E-0C6AA6EC87BE}"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32120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2"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344339" y="6205538"/>
            <a:ext cx="2057400" cy="365125"/>
          </a:xfrm>
        </p:spPr>
        <p:txBody>
          <a:bodyPr/>
          <a:lstStyle>
            <a:lvl1pPr>
              <a:defRPr/>
            </a:lvl1pPr>
          </a:lstStyle>
          <a:p>
            <a:pPr defTabSz="342900">
              <a:defRPr/>
            </a:pPr>
            <a:fld id="{7CAC68EB-0DFE-4EAD-9AB0-6892D02DC9C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900"/>
            </a:lvl1pPr>
          </a:lstStyle>
          <a:p>
            <a:pPr defTabSz="342900">
              <a:defRPr/>
            </a:pPr>
            <a:fld id="{0771AC7C-942F-450F-AE9F-48ABDBD49A1A}"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
        <p:nvSpPr>
          <p:cNvPr id="7" name="Text Placeholder 8"/>
          <p:cNvSpPr txBox="1">
            <a:spLocks/>
          </p:cNvSpPr>
          <p:nvPr userDrawn="1"/>
        </p:nvSpPr>
        <p:spPr>
          <a:xfrm>
            <a:off x="74464" y="4747395"/>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ea typeface="+mn-ea"/>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Content Placeholder 9"/>
          <p:cNvSpPr>
            <a:spLocks noGrp="1"/>
          </p:cNvSpPr>
          <p:nvPr>
            <p:ph sz="quarter" idx="13" hasCustomPrompt="1"/>
          </p:nvPr>
        </p:nvSpPr>
        <p:spPr>
          <a:xfrm>
            <a:off x="6897" y="4717119"/>
            <a:ext cx="3412976"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62333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8/19/2020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24880"/>
            <a:ext cx="7886700" cy="1815882"/>
          </a:xfrm>
          <a:prstGeom prst="rect">
            <a:avLst/>
          </a:prstGeom>
          <a:noFill/>
        </p:spPr>
        <p:txBody>
          <a:bodyPr wrap="square" rtlCol="0" anchor="ctr">
            <a:spAutoFit/>
          </a:bodyPr>
          <a:lstStyle/>
          <a:p>
            <a:pPr algn="ctr"/>
            <a:endParaRPr lang="en-ZA" sz="2400" b="1" dirty="0">
              <a:solidFill>
                <a:srgbClr val="F9671C"/>
              </a:solidFill>
            </a:endParaRPr>
          </a:p>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47522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defTabSz="342900">
              <a:defRPr/>
            </a:pPr>
            <a:fld id="{67673147-4C6F-411C-A9BE-6B969405037A}"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483674" y="6356352"/>
            <a:ext cx="486966" cy="365125"/>
          </a:xfrm>
        </p:spPr>
        <p:txBody>
          <a:bodyPr/>
          <a:lstStyle>
            <a:lvl1pPr>
              <a:defRPr sz="788" b="1">
                <a:solidFill>
                  <a:schemeClr val="tx1"/>
                </a:solidFill>
              </a:defRPr>
            </a:lvl1pPr>
          </a:lstStyle>
          <a:p>
            <a:pPr defTabSz="342900">
              <a:defRPr/>
            </a:pPr>
            <a:fld id="{7773200B-CD01-40FD-9F7E-DB68DF9A3C84}"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683592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515350" y="6375402"/>
            <a:ext cx="486966"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6" name="TextBox 5"/>
          <p:cNvSpPr txBox="1"/>
          <p:nvPr userDrawn="1"/>
        </p:nvSpPr>
        <p:spPr>
          <a:xfrm>
            <a:off x="628650" y="263407"/>
            <a:ext cx="7886700" cy="1338828"/>
          </a:xfrm>
          <a:prstGeom prst="rect">
            <a:avLst/>
          </a:prstGeom>
          <a:noFill/>
        </p:spPr>
        <p:txBody>
          <a:bodyPr wrap="square" rtlCol="0" anchor="ctr">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Presentation Outline</a:t>
            </a: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10" name="Text Placeholder 9"/>
          <p:cNvSpPr>
            <a:spLocks noGrp="1"/>
          </p:cNvSpPr>
          <p:nvPr>
            <p:ph type="body" sz="quarter" idx="13"/>
          </p:nvPr>
        </p:nvSpPr>
        <p:spPr>
          <a:xfrm>
            <a:off x="692114" y="1412778"/>
            <a:ext cx="7759774" cy="437564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78551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ZA"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360966" y="6356351"/>
            <a:ext cx="630982"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7" name="Content Placeholder 6"/>
          <p:cNvSpPr>
            <a:spLocks noGrp="1"/>
          </p:cNvSpPr>
          <p:nvPr>
            <p:ph sz="quarter" idx="13"/>
          </p:nvPr>
        </p:nvSpPr>
        <p:spPr>
          <a:xfrm>
            <a:off x="628650" y="2060848"/>
            <a:ext cx="8047806" cy="4104456"/>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58673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342900">
              <a:defRPr/>
            </a:pPr>
            <a:fld id="{47FDB954-5FC1-4E57-BE9D-6F3CA8B59496}"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316416" y="6350002"/>
            <a:ext cx="702990" cy="365125"/>
          </a:xfrm>
        </p:spPr>
        <p:txBody>
          <a:bodyPr/>
          <a:lstStyle>
            <a:lvl1pPr>
              <a:defRPr sz="788" b="1">
                <a:solidFill>
                  <a:schemeClr val="tx1"/>
                </a:solidFill>
              </a:defRPr>
            </a:lvl1pPr>
          </a:lstStyle>
          <a:p>
            <a:pPr defTabSz="342900">
              <a:defRPr/>
            </a:pPr>
            <a:fld id="{BC9634C8-74A5-40CB-934A-CD2A3BFAA19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1938756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342900">
              <a:defRPr/>
            </a:pPr>
            <a:fld id="{CF200377-9DA1-4FD9-BFAF-7F0ACE404FF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a:xfrm>
            <a:off x="8500566" y="6362702"/>
            <a:ext cx="486966" cy="365125"/>
          </a:xfrm>
        </p:spPr>
        <p:txBody>
          <a:bodyPr/>
          <a:lstStyle>
            <a:lvl1pPr>
              <a:defRPr sz="788" b="1">
                <a:solidFill>
                  <a:schemeClr val="tx1"/>
                </a:solidFill>
              </a:defRPr>
            </a:lvl1pPr>
          </a:lstStyle>
          <a:p>
            <a:pPr defTabSz="342900">
              <a:defRPr/>
            </a:pPr>
            <a:fld id="{7D1B44E7-E1DC-4BA0-A8D3-21BCA9610FFD}"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27813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2</a:t>
            </a:r>
          </a:p>
        </p:txBody>
      </p:sp>
      <p:sp>
        <p:nvSpPr>
          <p:cNvPr id="6" name="Content Placeholder 5"/>
          <p:cNvSpPr>
            <a:spLocks noGrp="1"/>
          </p:cNvSpPr>
          <p:nvPr>
            <p:ph sz="quarter" idx="4"/>
          </p:nvPr>
        </p:nvSpPr>
        <p:spPr>
          <a:xfrm>
            <a:off x="4629151" y="2505075"/>
            <a:ext cx="3887391"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defTabSz="342900">
              <a:defRPr/>
            </a:pPr>
            <a:fld id="{27842548-84F6-42CB-9865-ED31DA31A4A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9" name="Slide Number Placeholder 5"/>
          <p:cNvSpPr>
            <a:spLocks noGrp="1"/>
          </p:cNvSpPr>
          <p:nvPr>
            <p:ph type="sldNum" sz="quarter" idx="12"/>
          </p:nvPr>
        </p:nvSpPr>
        <p:spPr>
          <a:xfrm>
            <a:off x="8676457" y="6356352"/>
            <a:ext cx="342950" cy="365125"/>
          </a:xfrm>
        </p:spPr>
        <p:txBody>
          <a:bodyPr/>
          <a:lstStyle>
            <a:lvl1pPr>
              <a:defRPr sz="788" b="1"/>
            </a:lvl1pPr>
          </a:lstStyle>
          <a:p>
            <a:pPr defTabSz="342900">
              <a:defRPr/>
            </a:pPr>
            <a:fld id="{806F8076-3A8E-4B46-B4F5-C8C360422376}"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35283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3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defTabSz="342900">
              <a:defRPr/>
            </a:pPr>
            <a:fld id="{D909C6D0-C4B2-4B79-8281-4B0BBDC0C75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5" name="Slide Number Placeholder 5"/>
          <p:cNvSpPr>
            <a:spLocks noGrp="1"/>
          </p:cNvSpPr>
          <p:nvPr>
            <p:ph type="sldNum" sz="quarter" idx="12"/>
          </p:nvPr>
        </p:nvSpPr>
        <p:spPr>
          <a:xfrm>
            <a:off x="8547174" y="6356352"/>
            <a:ext cx="414958" cy="365125"/>
          </a:xfrm>
        </p:spPr>
        <p:txBody>
          <a:bodyPr/>
          <a:lstStyle>
            <a:lvl1pPr>
              <a:defRPr sz="788" b="1">
                <a:solidFill>
                  <a:schemeClr val="tx1"/>
                </a:solidFill>
              </a:defRPr>
            </a:lvl1pPr>
          </a:lstStyle>
          <a:p>
            <a:pPr defTabSz="342900">
              <a:defRPr/>
            </a:pPr>
            <a:fld id="{A366BFC1-2C5E-46C1-BDEF-7A7A2330CF33}"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1451424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342900">
              <a:defRPr/>
            </a:pPr>
            <a:fld id="{585CF3B9-10B1-49C4-A767-82CE7696D4A1}"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4" name="Slide Number Placeholder 5"/>
          <p:cNvSpPr>
            <a:spLocks noGrp="1"/>
          </p:cNvSpPr>
          <p:nvPr>
            <p:ph type="sldNum" sz="quarter" idx="12"/>
          </p:nvPr>
        </p:nvSpPr>
        <p:spPr>
          <a:xfrm>
            <a:off x="8515350" y="6375402"/>
            <a:ext cx="414958" cy="365125"/>
          </a:xfrm>
        </p:spPr>
        <p:txBody>
          <a:bodyPr/>
          <a:lstStyle>
            <a:lvl1pPr>
              <a:defRPr sz="788" b="1">
                <a:solidFill>
                  <a:schemeClr val="tx1"/>
                </a:solidFill>
              </a:defRPr>
            </a:lvl1pPr>
          </a:lstStyle>
          <a:p>
            <a:pPr defTabSz="342900">
              <a:defRPr/>
            </a:pPr>
            <a:fld id="{8DAE5F84-E312-425D-9DEB-2BEEBC90EA2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15408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17" name="TextBox 16"/>
          <p:cNvSpPr txBox="1"/>
          <p:nvPr userDrawn="1"/>
        </p:nvSpPr>
        <p:spPr>
          <a:xfrm>
            <a:off x="469218" y="3158536"/>
            <a:ext cx="3814750" cy="507831"/>
          </a:xfrm>
          <a:prstGeom prst="rect">
            <a:avLst/>
          </a:prstGeom>
          <a:noFill/>
        </p:spPr>
        <p:txBody>
          <a:bodyPr wrap="square" rtlCol="0" anchor="ctr">
            <a:spAutoFit/>
          </a:bodyPr>
          <a:lstStyle/>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Thank You!</a:t>
            </a:r>
          </a:p>
        </p:txBody>
      </p:sp>
    </p:spTree>
    <p:extLst>
      <p:ext uri="{BB962C8B-B14F-4D97-AF65-F5344CB8AC3E}">
        <p14:creationId xmlns:p14="http://schemas.microsoft.com/office/powerpoint/2010/main" val="2299474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5C370E3F-A316-4D5F-A2EC-C579BE8BC39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4F7EF6C3-2C39-41F3-8068-C91AF6575724}"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03177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t>8/19/2020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6483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3BA9CD10-9ECF-436F-A9CC-62457A327D42}"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63F881F1-635A-4234-BF8B-81467AA297AF}"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20460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3C70B76B-7061-4AB6-962F-5EDD7338745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4B49F2DA-B8B7-4757-899C-B833A2E55C42}"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670417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8393A45B-7C88-4C98-83B8-B7FA17EC973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6DDDBA89-0625-4A0B-9E8E-0C6AA6EC87BE}"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00369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2"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344339" y="6205538"/>
            <a:ext cx="2057400" cy="365125"/>
          </a:xfrm>
        </p:spPr>
        <p:txBody>
          <a:bodyPr/>
          <a:lstStyle>
            <a:lvl1pPr>
              <a:defRPr/>
            </a:lvl1pPr>
          </a:lstStyle>
          <a:p>
            <a:pPr defTabSz="342900">
              <a:defRPr/>
            </a:pPr>
            <a:fld id="{7CAC68EB-0DFE-4EAD-9AB0-6892D02DC9C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900"/>
            </a:lvl1pPr>
          </a:lstStyle>
          <a:p>
            <a:pPr defTabSz="342900">
              <a:defRPr/>
            </a:pPr>
            <a:fld id="{0771AC7C-942F-450F-AE9F-48ABDBD49A1A}"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
        <p:nvSpPr>
          <p:cNvPr id="7" name="Text Placeholder 8"/>
          <p:cNvSpPr txBox="1">
            <a:spLocks/>
          </p:cNvSpPr>
          <p:nvPr userDrawn="1"/>
        </p:nvSpPr>
        <p:spPr>
          <a:xfrm>
            <a:off x="74464" y="4747395"/>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ea typeface="+mn-ea"/>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Content Placeholder 9"/>
          <p:cNvSpPr>
            <a:spLocks noGrp="1"/>
          </p:cNvSpPr>
          <p:nvPr>
            <p:ph sz="quarter" idx="13" hasCustomPrompt="1"/>
          </p:nvPr>
        </p:nvSpPr>
        <p:spPr>
          <a:xfrm>
            <a:off x="6897" y="4717119"/>
            <a:ext cx="3412976"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670716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defTabSz="342900">
              <a:defRPr/>
            </a:pPr>
            <a:fld id="{67673147-4C6F-411C-A9BE-6B969405037A}"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483674" y="6356352"/>
            <a:ext cx="486966" cy="365125"/>
          </a:xfrm>
        </p:spPr>
        <p:txBody>
          <a:bodyPr/>
          <a:lstStyle>
            <a:lvl1pPr>
              <a:defRPr sz="788" b="1">
                <a:solidFill>
                  <a:schemeClr val="tx1"/>
                </a:solidFill>
              </a:defRPr>
            </a:lvl1pPr>
          </a:lstStyle>
          <a:p>
            <a:pPr defTabSz="342900">
              <a:defRPr/>
            </a:pPr>
            <a:fld id="{7773200B-CD01-40FD-9F7E-DB68DF9A3C84}"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832858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515350" y="6375402"/>
            <a:ext cx="486966"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6" name="TextBox 5"/>
          <p:cNvSpPr txBox="1"/>
          <p:nvPr userDrawn="1"/>
        </p:nvSpPr>
        <p:spPr>
          <a:xfrm>
            <a:off x="628650" y="263407"/>
            <a:ext cx="7886700" cy="1338828"/>
          </a:xfrm>
          <a:prstGeom prst="rect">
            <a:avLst/>
          </a:prstGeom>
          <a:noFill/>
        </p:spPr>
        <p:txBody>
          <a:bodyPr wrap="square" rtlCol="0" anchor="ctr">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Presentation Outline</a:t>
            </a: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10" name="Text Placeholder 9"/>
          <p:cNvSpPr>
            <a:spLocks noGrp="1"/>
          </p:cNvSpPr>
          <p:nvPr>
            <p:ph type="body" sz="quarter" idx="13"/>
          </p:nvPr>
        </p:nvSpPr>
        <p:spPr>
          <a:xfrm>
            <a:off x="692114" y="1412778"/>
            <a:ext cx="7759774" cy="437564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34203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ZA"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360966" y="6356351"/>
            <a:ext cx="630982"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7" name="Content Placeholder 6"/>
          <p:cNvSpPr>
            <a:spLocks noGrp="1"/>
          </p:cNvSpPr>
          <p:nvPr>
            <p:ph sz="quarter" idx="13"/>
          </p:nvPr>
        </p:nvSpPr>
        <p:spPr>
          <a:xfrm>
            <a:off x="628650" y="2060848"/>
            <a:ext cx="8047806" cy="4104456"/>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03775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342900">
              <a:defRPr/>
            </a:pPr>
            <a:fld id="{47FDB954-5FC1-4E57-BE9D-6F3CA8B59496}"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316416" y="6350002"/>
            <a:ext cx="702990" cy="365125"/>
          </a:xfrm>
        </p:spPr>
        <p:txBody>
          <a:bodyPr/>
          <a:lstStyle>
            <a:lvl1pPr>
              <a:defRPr sz="788" b="1">
                <a:solidFill>
                  <a:schemeClr val="tx1"/>
                </a:solidFill>
              </a:defRPr>
            </a:lvl1pPr>
          </a:lstStyle>
          <a:p>
            <a:pPr defTabSz="342900">
              <a:defRPr/>
            </a:pPr>
            <a:fld id="{BC9634C8-74A5-40CB-934A-CD2A3BFAA19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422138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342900">
              <a:defRPr/>
            </a:pPr>
            <a:fld id="{CF200377-9DA1-4FD9-BFAF-7F0ACE404FF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a:xfrm>
            <a:off x="8500566" y="6362702"/>
            <a:ext cx="486966" cy="365125"/>
          </a:xfrm>
        </p:spPr>
        <p:txBody>
          <a:bodyPr/>
          <a:lstStyle>
            <a:lvl1pPr>
              <a:defRPr sz="788" b="1">
                <a:solidFill>
                  <a:schemeClr val="tx1"/>
                </a:solidFill>
              </a:defRPr>
            </a:lvl1pPr>
          </a:lstStyle>
          <a:p>
            <a:pPr defTabSz="342900">
              <a:defRPr/>
            </a:pPr>
            <a:fld id="{7D1B44E7-E1DC-4BA0-A8D3-21BCA9610FFD}"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61300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2</a:t>
            </a:r>
          </a:p>
        </p:txBody>
      </p:sp>
      <p:sp>
        <p:nvSpPr>
          <p:cNvPr id="6" name="Content Placeholder 5"/>
          <p:cNvSpPr>
            <a:spLocks noGrp="1"/>
          </p:cNvSpPr>
          <p:nvPr>
            <p:ph sz="quarter" idx="4"/>
          </p:nvPr>
        </p:nvSpPr>
        <p:spPr>
          <a:xfrm>
            <a:off x="4629151" y="2505075"/>
            <a:ext cx="3887391"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defTabSz="342900">
              <a:defRPr/>
            </a:pPr>
            <a:fld id="{27842548-84F6-42CB-9865-ED31DA31A4A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9" name="Slide Number Placeholder 5"/>
          <p:cNvSpPr>
            <a:spLocks noGrp="1"/>
          </p:cNvSpPr>
          <p:nvPr>
            <p:ph type="sldNum" sz="quarter" idx="12"/>
          </p:nvPr>
        </p:nvSpPr>
        <p:spPr>
          <a:xfrm>
            <a:off x="8676457" y="6356352"/>
            <a:ext cx="342950" cy="365125"/>
          </a:xfrm>
        </p:spPr>
        <p:txBody>
          <a:bodyPr/>
          <a:lstStyle>
            <a:lvl1pPr>
              <a:defRPr sz="788" b="1"/>
            </a:lvl1pPr>
          </a:lstStyle>
          <a:p>
            <a:pPr defTabSz="342900">
              <a:defRPr/>
            </a:pPr>
            <a:fld id="{806F8076-3A8E-4B46-B4F5-C8C360422376}"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43058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t>8/19/2020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val="408755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3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defTabSz="342900">
              <a:defRPr/>
            </a:pPr>
            <a:fld id="{D909C6D0-C4B2-4B79-8281-4B0BBDC0C75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5" name="Slide Number Placeholder 5"/>
          <p:cNvSpPr>
            <a:spLocks noGrp="1"/>
          </p:cNvSpPr>
          <p:nvPr>
            <p:ph type="sldNum" sz="quarter" idx="12"/>
          </p:nvPr>
        </p:nvSpPr>
        <p:spPr>
          <a:xfrm>
            <a:off x="8547174" y="6356352"/>
            <a:ext cx="414958" cy="365125"/>
          </a:xfrm>
        </p:spPr>
        <p:txBody>
          <a:bodyPr/>
          <a:lstStyle>
            <a:lvl1pPr>
              <a:defRPr sz="788" b="1">
                <a:solidFill>
                  <a:schemeClr val="tx1"/>
                </a:solidFill>
              </a:defRPr>
            </a:lvl1pPr>
          </a:lstStyle>
          <a:p>
            <a:pPr defTabSz="342900">
              <a:defRPr/>
            </a:pPr>
            <a:fld id="{A366BFC1-2C5E-46C1-BDEF-7A7A2330CF33}"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430900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342900">
              <a:defRPr/>
            </a:pPr>
            <a:fld id="{585CF3B9-10B1-49C4-A767-82CE7696D4A1}"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4" name="Slide Number Placeholder 5"/>
          <p:cNvSpPr>
            <a:spLocks noGrp="1"/>
          </p:cNvSpPr>
          <p:nvPr>
            <p:ph type="sldNum" sz="quarter" idx="12"/>
          </p:nvPr>
        </p:nvSpPr>
        <p:spPr>
          <a:xfrm>
            <a:off x="8515350" y="6375402"/>
            <a:ext cx="414958" cy="365125"/>
          </a:xfrm>
        </p:spPr>
        <p:txBody>
          <a:bodyPr/>
          <a:lstStyle>
            <a:lvl1pPr>
              <a:defRPr sz="788" b="1">
                <a:solidFill>
                  <a:schemeClr val="tx1"/>
                </a:solidFill>
              </a:defRPr>
            </a:lvl1pPr>
          </a:lstStyle>
          <a:p>
            <a:pPr defTabSz="342900">
              <a:defRPr/>
            </a:pPr>
            <a:fld id="{8DAE5F84-E312-425D-9DEB-2BEEBC90EA2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905989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17" name="TextBox 16"/>
          <p:cNvSpPr txBox="1"/>
          <p:nvPr userDrawn="1"/>
        </p:nvSpPr>
        <p:spPr>
          <a:xfrm>
            <a:off x="469218" y="3158536"/>
            <a:ext cx="3814750" cy="507831"/>
          </a:xfrm>
          <a:prstGeom prst="rect">
            <a:avLst/>
          </a:prstGeom>
          <a:noFill/>
        </p:spPr>
        <p:txBody>
          <a:bodyPr wrap="square" rtlCol="0" anchor="ctr">
            <a:spAutoFit/>
          </a:bodyPr>
          <a:lstStyle/>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Thank You!</a:t>
            </a:r>
          </a:p>
        </p:txBody>
      </p:sp>
    </p:spTree>
    <p:extLst>
      <p:ext uri="{BB962C8B-B14F-4D97-AF65-F5344CB8AC3E}">
        <p14:creationId xmlns:p14="http://schemas.microsoft.com/office/powerpoint/2010/main" val="11628456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5C370E3F-A316-4D5F-A2EC-C579BE8BC39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4F7EF6C3-2C39-41F3-8068-C91AF6575724}"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726428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3BA9CD10-9ECF-436F-A9CC-62457A327D42}"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63F881F1-635A-4234-BF8B-81467AA297AF}"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270084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3C70B76B-7061-4AB6-962F-5EDD7338745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4B49F2DA-B8B7-4757-899C-B833A2E55C42}"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284897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8393A45B-7C88-4C98-83B8-B7FA17EC973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6DDDBA89-0625-4A0B-9E8E-0C6AA6EC87BE}"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794109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2"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344339" y="6205538"/>
            <a:ext cx="2057400" cy="365125"/>
          </a:xfrm>
        </p:spPr>
        <p:txBody>
          <a:bodyPr/>
          <a:lstStyle>
            <a:lvl1pPr>
              <a:defRPr/>
            </a:lvl1pPr>
          </a:lstStyle>
          <a:p>
            <a:pPr defTabSz="342900">
              <a:defRPr/>
            </a:pPr>
            <a:fld id="{7CAC68EB-0DFE-4EAD-9AB0-6892D02DC9C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900"/>
            </a:lvl1pPr>
          </a:lstStyle>
          <a:p>
            <a:pPr defTabSz="342900">
              <a:defRPr/>
            </a:pPr>
            <a:fld id="{0771AC7C-942F-450F-AE9F-48ABDBD49A1A}"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
        <p:nvSpPr>
          <p:cNvPr id="7" name="Text Placeholder 8"/>
          <p:cNvSpPr txBox="1">
            <a:spLocks/>
          </p:cNvSpPr>
          <p:nvPr userDrawn="1"/>
        </p:nvSpPr>
        <p:spPr>
          <a:xfrm>
            <a:off x="74464" y="4747395"/>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ea typeface="+mn-ea"/>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Content Placeholder 9"/>
          <p:cNvSpPr>
            <a:spLocks noGrp="1"/>
          </p:cNvSpPr>
          <p:nvPr>
            <p:ph sz="quarter" idx="13" hasCustomPrompt="1"/>
          </p:nvPr>
        </p:nvSpPr>
        <p:spPr>
          <a:xfrm>
            <a:off x="6897" y="4717119"/>
            <a:ext cx="3412976"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2594650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defTabSz="342900">
              <a:defRPr/>
            </a:pPr>
            <a:fld id="{67673147-4C6F-411C-A9BE-6B969405037A}"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483674" y="6356352"/>
            <a:ext cx="486966" cy="365125"/>
          </a:xfrm>
        </p:spPr>
        <p:txBody>
          <a:bodyPr/>
          <a:lstStyle>
            <a:lvl1pPr>
              <a:defRPr sz="788" b="1">
                <a:solidFill>
                  <a:schemeClr val="tx1"/>
                </a:solidFill>
              </a:defRPr>
            </a:lvl1pPr>
          </a:lstStyle>
          <a:p>
            <a:pPr defTabSz="342900">
              <a:defRPr/>
            </a:pPr>
            <a:fld id="{7773200B-CD01-40FD-9F7E-DB68DF9A3C84}"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245838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515350" y="6375402"/>
            <a:ext cx="486966"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6" name="TextBox 5"/>
          <p:cNvSpPr txBox="1"/>
          <p:nvPr userDrawn="1"/>
        </p:nvSpPr>
        <p:spPr>
          <a:xfrm>
            <a:off x="628650" y="263407"/>
            <a:ext cx="7886700" cy="1338828"/>
          </a:xfrm>
          <a:prstGeom prst="rect">
            <a:avLst/>
          </a:prstGeom>
          <a:noFill/>
        </p:spPr>
        <p:txBody>
          <a:bodyPr wrap="square" rtlCol="0" anchor="ctr">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Presentation Outline</a:t>
            </a: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10" name="Text Placeholder 9"/>
          <p:cNvSpPr>
            <a:spLocks noGrp="1"/>
          </p:cNvSpPr>
          <p:nvPr>
            <p:ph type="body" sz="quarter" idx="13"/>
          </p:nvPr>
        </p:nvSpPr>
        <p:spPr>
          <a:xfrm>
            <a:off x="692114" y="1412778"/>
            <a:ext cx="7759774" cy="437564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70121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t>8/19/2020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val="19839317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514350" rtl="0" eaLnBrk="0" fontAlgn="base" hangingPunct="0">
              <a:lnSpc>
                <a:spcPct val="90000"/>
              </a:lnSpc>
              <a:spcBef>
                <a:spcPct val="0"/>
              </a:spcBef>
              <a:spcAft>
                <a:spcPct val="0"/>
              </a:spcAft>
              <a:defRPr lang="en-ZA"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a:xfrm>
            <a:off x="8360966" y="6356351"/>
            <a:ext cx="630982" cy="365125"/>
          </a:xfrm>
        </p:spPr>
        <p:txBody>
          <a:bodyPr/>
          <a:lstStyle>
            <a:lvl1pPr>
              <a:defRPr sz="788" b="1">
                <a:solidFill>
                  <a:schemeClr val="tx1"/>
                </a:solidFill>
              </a:defRPr>
            </a:lvl1pPr>
          </a:lstStyle>
          <a:p>
            <a:pPr defTabSz="342900">
              <a:defRPr/>
            </a:pPr>
            <a:fld id="{7DFFE2B6-938D-47C6-8A9B-DD6FD95CA4F9}" type="slidenum">
              <a:rPr lang="en-US" altLang="en-US" smtClean="0">
                <a:solidFill>
                  <a:prstClr val="black"/>
                </a:solidFill>
              </a:rPr>
              <a:pPr defTabSz="342900">
                <a:defRPr/>
              </a:pPr>
              <a:t>‹#›</a:t>
            </a:fld>
            <a:endParaRPr lang="en-US" altLang="en-US" dirty="0">
              <a:solidFill>
                <a:prstClr val="black"/>
              </a:solidFill>
            </a:endParaRPr>
          </a:p>
        </p:txBody>
      </p:sp>
      <p:sp>
        <p:nvSpPr>
          <p:cNvPr id="7" name="Content Placeholder 6"/>
          <p:cNvSpPr>
            <a:spLocks noGrp="1"/>
          </p:cNvSpPr>
          <p:nvPr>
            <p:ph sz="quarter" idx="13"/>
          </p:nvPr>
        </p:nvSpPr>
        <p:spPr>
          <a:xfrm>
            <a:off x="628650" y="2060848"/>
            <a:ext cx="8047806" cy="4104456"/>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89411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342900">
              <a:defRPr/>
            </a:pPr>
            <a:fld id="{47FDB954-5FC1-4E57-BE9D-6F3CA8B59496}"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a:xfrm>
            <a:off x="8316416" y="6350002"/>
            <a:ext cx="702990" cy="365125"/>
          </a:xfrm>
        </p:spPr>
        <p:txBody>
          <a:bodyPr/>
          <a:lstStyle>
            <a:lvl1pPr>
              <a:defRPr sz="788" b="1">
                <a:solidFill>
                  <a:schemeClr val="tx1"/>
                </a:solidFill>
              </a:defRPr>
            </a:lvl1pPr>
          </a:lstStyle>
          <a:p>
            <a:pPr defTabSz="342900">
              <a:defRPr/>
            </a:pPr>
            <a:fld id="{BC9634C8-74A5-40CB-934A-CD2A3BFAA19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402321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514350" rtl="0" eaLnBrk="0" fontAlgn="base" hangingPunct="0">
              <a:lnSpc>
                <a:spcPct val="90000"/>
              </a:lnSpc>
              <a:spcBef>
                <a:spcPct val="0"/>
              </a:spcBef>
              <a:spcAft>
                <a:spcPct val="0"/>
              </a:spcAft>
              <a:defRPr lang="en-US" sz="3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342900">
              <a:defRPr/>
            </a:pPr>
            <a:fld id="{CF200377-9DA1-4FD9-BFAF-7F0ACE404FF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a:xfrm>
            <a:off x="8500566" y="6362702"/>
            <a:ext cx="486966" cy="365125"/>
          </a:xfrm>
        </p:spPr>
        <p:txBody>
          <a:bodyPr/>
          <a:lstStyle>
            <a:lvl1pPr>
              <a:defRPr sz="788" b="1">
                <a:solidFill>
                  <a:schemeClr val="tx1"/>
                </a:solidFill>
              </a:defRPr>
            </a:lvl1pPr>
          </a:lstStyle>
          <a:p>
            <a:pPr defTabSz="342900">
              <a:defRPr/>
            </a:pPr>
            <a:fld id="{7D1B44E7-E1DC-4BA0-A8D3-21BCA9610FFD}"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2559386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lgn="ctr" defTabSz="514350" rtl="0" eaLnBrk="0" fontAlgn="base" hangingPunct="0">
              <a:lnSpc>
                <a:spcPct val="90000"/>
              </a:lnSpc>
              <a:spcBef>
                <a:spcPct val="0"/>
              </a:spcBef>
              <a:spcAft>
                <a:spcPct val="0"/>
              </a:spcAft>
              <a:defRPr lang="en-US" sz="3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2</a:t>
            </a:r>
          </a:p>
        </p:txBody>
      </p:sp>
      <p:sp>
        <p:nvSpPr>
          <p:cNvPr id="6" name="Content Placeholder 5"/>
          <p:cNvSpPr>
            <a:spLocks noGrp="1"/>
          </p:cNvSpPr>
          <p:nvPr>
            <p:ph sz="quarter" idx="4"/>
          </p:nvPr>
        </p:nvSpPr>
        <p:spPr>
          <a:xfrm>
            <a:off x="4629151" y="2505075"/>
            <a:ext cx="3887391"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defTabSz="342900">
              <a:defRPr/>
            </a:pPr>
            <a:fld id="{27842548-84F6-42CB-9865-ED31DA31A4AC}"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9" name="Slide Number Placeholder 5"/>
          <p:cNvSpPr>
            <a:spLocks noGrp="1"/>
          </p:cNvSpPr>
          <p:nvPr>
            <p:ph type="sldNum" sz="quarter" idx="12"/>
          </p:nvPr>
        </p:nvSpPr>
        <p:spPr>
          <a:xfrm>
            <a:off x="8676457" y="6356352"/>
            <a:ext cx="342950" cy="365125"/>
          </a:xfrm>
        </p:spPr>
        <p:txBody>
          <a:bodyPr/>
          <a:lstStyle>
            <a:lvl1pPr>
              <a:defRPr sz="788" b="1"/>
            </a:lvl1pPr>
          </a:lstStyle>
          <a:p>
            <a:pPr defTabSz="342900">
              <a:defRPr/>
            </a:pPr>
            <a:fld id="{806F8076-3A8E-4B46-B4F5-C8C360422376}"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073415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3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defTabSz="342900">
              <a:defRPr/>
            </a:pPr>
            <a:fld id="{D909C6D0-C4B2-4B79-8281-4B0BBDC0C753}"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5" name="Slide Number Placeholder 5"/>
          <p:cNvSpPr>
            <a:spLocks noGrp="1"/>
          </p:cNvSpPr>
          <p:nvPr>
            <p:ph type="sldNum" sz="quarter" idx="12"/>
          </p:nvPr>
        </p:nvSpPr>
        <p:spPr>
          <a:xfrm>
            <a:off x="8547174" y="6356352"/>
            <a:ext cx="414958" cy="365125"/>
          </a:xfrm>
        </p:spPr>
        <p:txBody>
          <a:bodyPr/>
          <a:lstStyle>
            <a:lvl1pPr>
              <a:defRPr sz="788" b="1">
                <a:solidFill>
                  <a:schemeClr val="tx1"/>
                </a:solidFill>
              </a:defRPr>
            </a:lvl1pPr>
          </a:lstStyle>
          <a:p>
            <a:pPr defTabSz="342900">
              <a:defRPr/>
            </a:pPr>
            <a:fld id="{A366BFC1-2C5E-46C1-BDEF-7A7A2330CF33}"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4228932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342900">
              <a:defRPr/>
            </a:pPr>
            <a:fld id="{585CF3B9-10B1-49C4-A767-82CE7696D4A1}"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4" name="Slide Number Placeholder 5"/>
          <p:cNvSpPr>
            <a:spLocks noGrp="1"/>
          </p:cNvSpPr>
          <p:nvPr>
            <p:ph type="sldNum" sz="quarter" idx="12"/>
          </p:nvPr>
        </p:nvSpPr>
        <p:spPr>
          <a:xfrm>
            <a:off x="8515350" y="6375402"/>
            <a:ext cx="414958" cy="365125"/>
          </a:xfrm>
        </p:spPr>
        <p:txBody>
          <a:bodyPr/>
          <a:lstStyle>
            <a:lvl1pPr>
              <a:defRPr sz="788" b="1">
                <a:solidFill>
                  <a:schemeClr val="tx1"/>
                </a:solidFill>
              </a:defRPr>
            </a:lvl1pPr>
          </a:lstStyle>
          <a:p>
            <a:pPr defTabSz="342900">
              <a:defRPr/>
            </a:pPr>
            <a:fld id="{8DAE5F84-E312-425D-9DEB-2BEEBC90EA2A}" type="slidenum">
              <a:rPr lang="en-US" altLang="en-US" smtClean="0">
                <a:solidFill>
                  <a:prstClr val="black"/>
                </a:solidFill>
              </a:rPr>
              <a:pPr defTabSz="342900">
                <a:defRPr/>
              </a:pPr>
              <a:t>‹#›</a:t>
            </a:fld>
            <a:endParaRPr lang="en-US" altLang="en-US" dirty="0">
              <a:solidFill>
                <a:prstClr val="black"/>
              </a:solidFill>
            </a:endParaRPr>
          </a:p>
        </p:txBody>
      </p:sp>
    </p:spTree>
    <p:extLst>
      <p:ext uri="{BB962C8B-B14F-4D97-AF65-F5344CB8AC3E}">
        <p14:creationId xmlns:p14="http://schemas.microsoft.com/office/powerpoint/2010/main" val="383143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ltLang="en-US" dirty="0">
              <a:solidFill>
                <a:prstClr val="black">
                  <a:tint val="75000"/>
                </a:prstClr>
              </a:solidFill>
            </a:endParaRPr>
          </a:p>
        </p:txBody>
      </p:sp>
      <p:sp>
        <p:nvSpPr>
          <p:cNvPr id="17" name="TextBox 16"/>
          <p:cNvSpPr txBox="1"/>
          <p:nvPr userDrawn="1"/>
        </p:nvSpPr>
        <p:spPr>
          <a:xfrm>
            <a:off x="469218" y="3158536"/>
            <a:ext cx="3814750" cy="507831"/>
          </a:xfrm>
          <a:prstGeom prst="rect">
            <a:avLst/>
          </a:prstGeom>
          <a:noFill/>
        </p:spPr>
        <p:txBody>
          <a:bodyPr wrap="square" rtlCol="0" anchor="ctr">
            <a:spAutoFit/>
          </a:bodyPr>
          <a:lstStyle/>
          <a:p>
            <a:pPr marL="0" marR="0" lvl="0" indent="0" algn="ctr" defTabSz="514350" rtl="0" eaLnBrk="0" fontAlgn="base" latinLnBrk="0" hangingPunct="0">
              <a:lnSpc>
                <a:spcPct val="90000"/>
              </a:lnSpc>
              <a:spcBef>
                <a:spcPct val="0"/>
              </a:spcBef>
              <a:spcAft>
                <a:spcPct val="0"/>
              </a:spcAft>
              <a:buClrTx/>
              <a:buSzTx/>
              <a:buFontTx/>
              <a:buNone/>
              <a:tabLst/>
              <a:defRPr/>
            </a:pPr>
            <a:r>
              <a:rPr kumimoji="0" lang="en-ZA" sz="3000" b="1" i="0" u="none" strike="noStrike" kern="1200" cap="none" spc="0" normalizeH="0" baseline="0" noProof="0" dirty="0">
                <a:ln>
                  <a:noFill/>
                </a:ln>
                <a:solidFill>
                  <a:srgbClr val="D15900"/>
                </a:solidFill>
                <a:effectLst>
                  <a:outerShdw blurRad="50800" dist="38100" dir="5400000" algn="t" rotWithShape="0">
                    <a:prstClr val="black">
                      <a:alpha val="40000"/>
                    </a:prstClr>
                  </a:outerShdw>
                </a:effectLst>
                <a:uLnTx/>
                <a:uFillTx/>
                <a:latin typeface="Arial" panose="020B0604020202020204" pitchFamily="34" charset="0"/>
                <a:ea typeface="ＭＳ Ｐゴシック" pitchFamily="34" charset="-128"/>
                <a:cs typeface="Arial" panose="020B0604020202020204" pitchFamily="34" charset="0"/>
              </a:rPr>
              <a:t>Thank You!</a:t>
            </a:r>
          </a:p>
        </p:txBody>
      </p:sp>
    </p:spTree>
    <p:extLst>
      <p:ext uri="{BB962C8B-B14F-4D97-AF65-F5344CB8AC3E}">
        <p14:creationId xmlns:p14="http://schemas.microsoft.com/office/powerpoint/2010/main" val="681283597"/>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5C370E3F-A316-4D5F-A2EC-C579BE8BC39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4F7EF6C3-2C39-41F3-8068-C91AF6575724}"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14400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342900">
              <a:defRPr/>
            </a:pPr>
            <a:fld id="{3BA9CD10-9ECF-436F-A9CC-62457A327D42}"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342900">
              <a:defRPr/>
            </a:pPr>
            <a:fld id="{63F881F1-635A-4234-BF8B-81467AA297AF}"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256311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3C70B76B-7061-4AB6-962F-5EDD7338745E}"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4B49F2DA-B8B7-4757-899C-B833A2E55C42}"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19040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t>8/19/2020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val="13984080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342900">
              <a:defRPr/>
            </a:pPr>
            <a:fld id="{8393A45B-7C88-4C98-83B8-B7FA17EC973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342900">
              <a:defRPr/>
            </a:pPr>
            <a:fld id="{6DDDBA89-0625-4A0B-9E8E-0C6AA6EC87BE}"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91188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4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t>8/19/2020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t>8/19/2020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t>8/19/2020</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Lst>
  <p:hf hdr="0" ftr="0" dt="0"/>
  <p:txStyles>
    <p:titleStyle>
      <a:lvl1pPr algn="ctr" defTabSz="685800" rtl="0" eaLnBrk="0" fontAlgn="base" hangingPunct="0">
        <a:lnSpc>
          <a:spcPct val="90000"/>
        </a:lnSpc>
        <a:spcBef>
          <a:spcPct val="0"/>
        </a:spcBef>
        <a:spcAft>
          <a:spcPct val="0"/>
        </a:spcAft>
        <a:defRPr lang="en-US" sz="4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defRPr/>
            </a:pPr>
            <a:fld id="{7DFFE2B6-938D-47C6-8A9B-DD6FD95CA4F9}"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73076124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hdr="0" ftr="0" dt="0"/>
  <p:txStyles>
    <p:titleStyle>
      <a:lvl1pPr algn="ctr" defTabSz="514350" rtl="0" eaLnBrk="0" fontAlgn="base" hangingPunct="0">
        <a:lnSpc>
          <a:spcPct val="90000"/>
        </a:lnSpc>
        <a:spcBef>
          <a:spcPct val="0"/>
        </a:spcBef>
        <a:spcAft>
          <a:spcPct val="0"/>
        </a:spcAft>
        <a:defRPr lang="en-US" sz="3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defRPr/>
            </a:pPr>
            <a:fld id="{7DFFE2B6-938D-47C6-8A9B-DD6FD95CA4F9}"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768644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hf hdr="0" ftr="0" dt="0"/>
  <p:txStyles>
    <p:titleStyle>
      <a:lvl1pPr algn="ctr" defTabSz="514350" rtl="0" eaLnBrk="0" fontAlgn="base" hangingPunct="0">
        <a:lnSpc>
          <a:spcPct val="90000"/>
        </a:lnSpc>
        <a:spcBef>
          <a:spcPct val="0"/>
        </a:spcBef>
        <a:spcAft>
          <a:spcPct val="0"/>
        </a:spcAft>
        <a:defRPr lang="en-US" sz="3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defRPr/>
            </a:pPr>
            <a:fld id="{7DFFE2B6-938D-47C6-8A9B-DD6FD95CA4F9}"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173245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hdr="0" ftr="0" dt="0"/>
  <p:txStyles>
    <p:titleStyle>
      <a:lvl1pPr algn="ctr" defTabSz="514350" rtl="0" eaLnBrk="0" fontAlgn="base" hangingPunct="0">
        <a:lnSpc>
          <a:spcPct val="90000"/>
        </a:lnSpc>
        <a:spcBef>
          <a:spcPct val="0"/>
        </a:spcBef>
        <a:spcAft>
          <a:spcPct val="0"/>
        </a:spcAft>
        <a:defRPr lang="en-US" sz="3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defRPr/>
            </a:pPr>
            <a:fld id="{79E219C6-9DCD-4B25-8045-661A28C93840}" type="datetime1">
              <a:rPr lang="en-US" altLang="en-US" smtClean="0">
                <a:solidFill>
                  <a:prstClr val="black">
                    <a:tint val="75000"/>
                  </a:prstClr>
                </a:solidFill>
              </a:rPr>
              <a:pPr defTabSz="342900">
                <a:defRPr/>
              </a:pPr>
              <a:t>8/19/2020</a:t>
            </a:fld>
            <a:endParaRPr lang="en-US" altLang="en-US" dirty="0">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342900">
              <a:defRPr/>
            </a:pPr>
            <a:endParaRPr lang="en-US"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defRPr/>
            </a:pPr>
            <a:fld id="{7DFFE2B6-938D-47C6-8A9B-DD6FD95CA4F9}" type="slidenum">
              <a:rPr lang="en-US" altLang="en-US" smtClean="0">
                <a:solidFill>
                  <a:prstClr val="black">
                    <a:tint val="75000"/>
                  </a:prstClr>
                </a:solidFill>
              </a:rPr>
              <a:pPr defTabSz="342900">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03570983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hf hdr="0" ftr="0" dt="0"/>
  <p:txStyles>
    <p:titleStyle>
      <a:lvl1pPr algn="ctr" defTabSz="514350" rtl="0" eaLnBrk="0" fontAlgn="base" hangingPunct="0">
        <a:lnSpc>
          <a:spcPct val="90000"/>
        </a:lnSpc>
        <a:spcBef>
          <a:spcPct val="0"/>
        </a:spcBef>
        <a:spcAft>
          <a:spcPct val="0"/>
        </a:spcAft>
        <a:defRPr lang="en-US" sz="3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6"/>
            <a:ext cx="5648300" cy="1800200"/>
          </a:xfrm>
        </p:spPr>
        <p:txBody>
          <a:bodyPr/>
          <a:lstStyle/>
          <a:p>
            <a:r>
              <a:rPr lang="en-US" sz="2800" dirty="0"/>
              <a:t>STATE OF OR TAMBO </a:t>
            </a:r>
            <a:br>
              <a:rPr lang="en-US" sz="2800" dirty="0"/>
            </a:br>
            <a:r>
              <a:rPr lang="en-US" sz="2800" dirty="0"/>
              <a:t>DISTRICT MUNICIPALITY </a:t>
            </a:r>
          </a:p>
        </p:txBody>
      </p:sp>
      <p:sp>
        <p:nvSpPr>
          <p:cNvPr id="3" name="Subtitle 2"/>
          <p:cNvSpPr>
            <a:spLocks noGrp="1"/>
          </p:cNvSpPr>
          <p:nvPr>
            <p:ph type="subTitle" idx="1"/>
          </p:nvPr>
        </p:nvSpPr>
        <p:spPr>
          <a:xfrm>
            <a:off x="683568" y="3212976"/>
            <a:ext cx="5403038" cy="720080"/>
          </a:xfrm>
          <a:ln>
            <a:solidFill>
              <a:schemeClr val="tx1"/>
            </a:solidFill>
          </a:ln>
        </p:spPr>
        <p:txBody>
          <a:bodyPr/>
          <a:lstStyle/>
          <a:p>
            <a:r>
              <a:rPr lang="en-US" sz="2400" dirty="0"/>
              <a:t>Presentation to the CoGTA Portfolio Committee</a:t>
            </a:r>
          </a:p>
        </p:txBody>
      </p:sp>
      <p:sp>
        <p:nvSpPr>
          <p:cNvPr id="4" name="Content Placeholder 3"/>
          <p:cNvSpPr>
            <a:spLocks noGrp="1"/>
          </p:cNvSpPr>
          <p:nvPr>
            <p:ph sz="quarter" idx="13"/>
          </p:nvPr>
        </p:nvSpPr>
        <p:spPr>
          <a:xfrm>
            <a:off x="667328" y="4077072"/>
            <a:ext cx="6264696" cy="1512168"/>
          </a:xfrm>
        </p:spPr>
        <p:txBody>
          <a:bodyPr/>
          <a:lstStyle/>
          <a:p>
            <a:r>
              <a:rPr lang="en-US" sz="1200" dirty="0"/>
              <a:t>Presenter: Ms SV Gelderblom</a:t>
            </a:r>
          </a:p>
          <a:p>
            <a:r>
              <a:rPr lang="en-US" sz="1200" dirty="0"/>
              <a:t>Time: 09H00</a:t>
            </a:r>
          </a:p>
          <a:p>
            <a:r>
              <a:rPr lang="en-US" sz="1200" dirty="0"/>
              <a:t>Date: 20 August 2020</a:t>
            </a:r>
          </a:p>
          <a:p>
            <a:r>
              <a:rPr lang="en-US" sz="1200" dirty="0"/>
              <a:t>Virtual Meeting</a:t>
            </a:r>
          </a:p>
        </p:txBody>
      </p:sp>
    </p:spTree>
    <p:extLst>
      <p:ext uri="{BB962C8B-B14F-4D97-AF65-F5344CB8AC3E}">
        <p14:creationId xmlns:p14="http://schemas.microsoft.com/office/powerpoint/2010/main" val="99317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77" y="980728"/>
            <a:ext cx="8364437" cy="5616624"/>
          </a:xfrm>
        </p:spPr>
        <p:txBody>
          <a:bodyPr>
            <a:noAutofit/>
          </a:bodyPr>
          <a:lstStyle/>
          <a:p>
            <a:pPr marL="285750" indent="-285750" algn="just">
              <a:buFont typeface="Arial" panose="020B0604020202020204" pitchFamily="34" charset="0"/>
              <a:buChar char="•"/>
            </a:pPr>
            <a:r>
              <a:rPr lang="en-US" sz="2000" dirty="0"/>
              <a:t>Over the years the district has been perceived as a corrupt institution due to its non compliance of among others MFMA. As a result it had experienced the following:</a:t>
            </a:r>
          </a:p>
          <a:p>
            <a:pPr lvl="2" algn="just">
              <a:buFont typeface="Wingdings" panose="05000000000000000000" pitchFamily="2" charset="2"/>
              <a:buChar char="ü"/>
            </a:pPr>
            <a:r>
              <a:rPr lang="en-US" sz="2000" dirty="0"/>
              <a:t>Lost trust from the communities,</a:t>
            </a:r>
          </a:p>
          <a:p>
            <a:pPr lvl="2" algn="just">
              <a:buFont typeface="Wingdings" panose="05000000000000000000" pitchFamily="2" charset="2"/>
              <a:buChar char="ü"/>
            </a:pPr>
            <a:r>
              <a:rPr lang="en-US" sz="2000" dirty="0"/>
              <a:t>Tarnished by labour unrest,</a:t>
            </a:r>
          </a:p>
          <a:p>
            <a:pPr lvl="2" algn="just">
              <a:buFont typeface="Wingdings" panose="05000000000000000000" pitchFamily="2" charset="2"/>
              <a:buChar char="ü"/>
            </a:pPr>
            <a:r>
              <a:rPr lang="en-US" sz="2000" dirty="0"/>
              <a:t>Instability in the Senior Management Positions.</a:t>
            </a:r>
          </a:p>
          <a:p>
            <a:pPr marL="285750" indent="-285750" algn="just">
              <a:buFont typeface="Arial" panose="020B0604020202020204" pitchFamily="34" charset="0"/>
              <a:buChar char="•"/>
            </a:pPr>
            <a:r>
              <a:rPr lang="en-US" sz="2000" dirty="0"/>
              <a:t>Towards the end of the last term, the District capacitated risk and fraud as well as compliance units.</a:t>
            </a:r>
          </a:p>
          <a:p>
            <a:pPr marL="285750" indent="-285750" algn="just">
              <a:buFont typeface="Arial" panose="020B0604020202020204" pitchFamily="34" charset="0"/>
              <a:buChar char="•"/>
            </a:pPr>
            <a:r>
              <a:rPr lang="en-US" sz="2000" dirty="0"/>
              <a:t>This yielded to the development of policy frameworks, procedures, awareness sessions as well as the establishment of the fraud hotline,</a:t>
            </a:r>
          </a:p>
          <a:p>
            <a:pPr marL="285750" indent="-285750" algn="just">
              <a:buFont typeface="Arial" panose="020B0604020202020204" pitchFamily="34" charset="0"/>
              <a:buChar char="•"/>
            </a:pPr>
            <a:r>
              <a:rPr lang="en-US" sz="2000" dirty="0"/>
              <a:t>The Council established the MFMA Section 32 Committee to investigate the irregular expenditure (which subsequently have been handed over to the MPAC).</a:t>
            </a:r>
          </a:p>
          <a:p>
            <a:pPr marL="285750" indent="-285750" algn="just">
              <a:buFont typeface="Arial" panose="020B0604020202020204" pitchFamily="34" charset="0"/>
              <a:buChar char="•"/>
            </a:pPr>
            <a:r>
              <a:rPr lang="en-US" sz="2000" dirty="0"/>
              <a:t>Individuals who had been found to be transgressing have been subjected to disciplinary processes and consequence management are undertaken.</a:t>
            </a:r>
          </a:p>
          <a:p>
            <a:pPr marL="285750" indent="-285750" algn="just">
              <a:buFont typeface="Arial" panose="020B0604020202020204" pitchFamily="34" charset="0"/>
              <a:buChar char="•"/>
            </a:pPr>
            <a:r>
              <a:rPr lang="en-US" sz="2000" dirty="0"/>
              <a:t>The District is in the process of establishing a Municipal Disciplinary Board in line with regulations.</a:t>
            </a:r>
          </a:p>
          <a:p>
            <a:pPr marL="285750" indent="-285750" algn="just">
              <a:buFont typeface="Arial" panose="020B0604020202020204" pitchFamily="34" charset="0"/>
              <a:buChar char="•"/>
            </a:pPr>
            <a:endParaRPr lang="en-US" sz="1900" dirty="0"/>
          </a:p>
          <a:p>
            <a:pPr marL="285750" indent="-285750" algn="just">
              <a:buFont typeface="Arial" panose="020B0604020202020204" pitchFamily="34" charset="0"/>
              <a:buChar char="•"/>
            </a:pPr>
            <a:endParaRPr lang="en-US" sz="1900" dirty="0"/>
          </a:p>
        </p:txBody>
      </p:sp>
      <p:pic>
        <p:nvPicPr>
          <p:cNvPr id="4" name="Picture 3"/>
          <p:cNvPicPr>
            <a:picLocks noChangeAspect="1"/>
          </p:cNvPicPr>
          <p:nvPr/>
        </p:nvPicPr>
        <p:blipFill>
          <a:blip r:embed="rId3"/>
          <a:stretch>
            <a:fillRect/>
          </a:stretch>
        </p:blipFill>
        <p:spPr>
          <a:xfrm>
            <a:off x="353777" y="188640"/>
            <a:ext cx="8364437" cy="720079"/>
          </a:xfrm>
          <a:prstGeom prst="rect">
            <a:avLst/>
          </a:prstGeom>
        </p:spPr>
      </p:pic>
    </p:spTree>
    <p:extLst>
      <p:ext uri="{BB962C8B-B14F-4D97-AF65-F5344CB8AC3E}">
        <p14:creationId xmlns:p14="http://schemas.microsoft.com/office/powerpoint/2010/main" val="398307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86700" cy="360040"/>
          </a:xfrm>
        </p:spPr>
        <p:txBody>
          <a:bodyPr/>
          <a:lstStyle/>
          <a:p>
            <a:r>
              <a:rPr lang="en-GB" sz="2400" dirty="0"/>
              <a:t>MUNICIPAL  ADMINISTRATION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3666672"/>
              </p:ext>
            </p:extLst>
          </p:nvPr>
        </p:nvGraphicFramePr>
        <p:xfrm>
          <a:off x="107504" y="836712"/>
          <a:ext cx="8863136" cy="6152919"/>
        </p:xfrm>
        <a:graphic>
          <a:graphicData uri="http://schemas.openxmlformats.org/drawingml/2006/table">
            <a:tbl>
              <a:tblPr firstRow="1" bandRow="1">
                <a:tableStyleId>{21E4AEA4-8DFA-4A89-87EB-49C32662AFE0}</a:tableStyleId>
              </a:tblPr>
              <a:tblGrid>
                <a:gridCol w="1934754">
                  <a:extLst>
                    <a:ext uri="{9D8B030D-6E8A-4147-A177-3AD203B41FA5}">
                      <a16:colId xmlns:a16="http://schemas.microsoft.com/office/drawing/2014/main" val="1235755177"/>
                    </a:ext>
                  </a:extLst>
                </a:gridCol>
                <a:gridCol w="4364666">
                  <a:extLst>
                    <a:ext uri="{9D8B030D-6E8A-4147-A177-3AD203B41FA5}">
                      <a16:colId xmlns:a16="http://schemas.microsoft.com/office/drawing/2014/main" val="3350943752"/>
                    </a:ext>
                  </a:extLst>
                </a:gridCol>
                <a:gridCol w="1098736">
                  <a:extLst>
                    <a:ext uri="{9D8B030D-6E8A-4147-A177-3AD203B41FA5}">
                      <a16:colId xmlns:a16="http://schemas.microsoft.com/office/drawing/2014/main" val="1891313309"/>
                    </a:ext>
                  </a:extLst>
                </a:gridCol>
                <a:gridCol w="1464980">
                  <a:extLst>
                    <a:ext uri="{9D8B030D-6E8A-4147-A177-3AD203B41FA5}">
                      <a16:colId xmlns:a16="http://schemas.microsoft.com/office/drawing/2014/main" val="2973670764"/>
                    </a:ext>
                  </a:extLst>
                </a:gridCol>
              </a:tblGrid>
              <a:tr h="727855">
                <a:tc>
                  <a:txBody>
                    <a:bodyPr/>
                    <a:lstStyle/>
                    <a:p>
                      <a:r>
                        <a:rPr lang="en-US" sz="1800" dirty="0">
                          <a:solidFill>
                            <a:schemeClr val="tx1"/>
                          </a:solidFill>
                          <a:latin typeface="Arial" panose="020B0604020202020204" pitchFamily="34" charset="0"/>
                          <a:cs typeface="Arial" panose="020B0604020202020204" pitchFamily="34" charset="0"/>
                        </a:rPr>
                        <a:t>DESIGNATION</a:t>
                      </a:r>
                      <a:r>
                        <a:rPr lang="en-US" sz="1800" baseline="0" dirty="0">
                          <a:solidFill>
                            <a:schemeClr val="tx1"/>
                          </a:solidFill>
                          <a:latin typeface="Arial" panose="020B0604020202020204" pitchFamily="34" charset="0"/>
                          <a:cs typeface="Arial" panose="020B0604020202020204" pitchFamily="34" charset="0"/>
                        </a:rPr>
                        <a:t> </a:t>
                      </a:r>
                    </a:p>
                    <a:p>
                      <a:r>
                        <a:rPr lang="en-US" sz="1800" baseline="0" dirty="0">
                          <a:solidFill>
                            <a:schemeClr val="tx1"/>
                          </a:solidFill>
                          <a:latin typeface="Arial" panose="020B0604020202020204" pitchFamily="34" charset="0"/>
                          <a:cs typeface="Arial" panose="020B0604020202020204" pitchFamily="34" charset="0"/>
                        </a:rPr>
                        <a:t>LEVELS</a:t>
                      </a:r>
                      <a:endParaRPr lang="en-US" sz="1800" dirty="0">
                        <a:solidFill>
                          <a:schemeClr val="tx1"/>
                        </a:solidFill>
                        <a:latin typeface="Arial" panose="020B0604020202020204" pitchFamily="34" charset="0"/>
                        <a:cs typeface="Arial" panose="020B0604020202020204" pitchFamily="34" charset="0"/>
                      </a:endParaRPr>
                    </a:p>
                  </a:txBody>
                  <a:tcPr>
                    <a:solidFill>
                      <a:srgbClr val="FFC000"/>
                    </a:solidFill>
                  </a:tcPr>
                </a:tc>
                <a:tc>
                  <a:txBody>
                    <a:bodyPr/>
                    <a:lstStyle/>
                    <a:p>
                      <a:r>
                        <a:rPr lang="en-US" sz="1800" dirty="0">
                          <a:solidFill>
                            <a:schemeClr val="tx1"/>
                          </a:solidFill>
                          <a:latin typeface="Arial" panose="020B0604020202020204" pitchFamily="34" charset="0"/>
                          <a:cs typeface="Arial" panose="020B0604020202020204" pitchFamily="34" charset="0"/>
                        </a:rPr>
                        <a:t>TOTAL NUMBER OF POSTS</a:t>
                      </a:r>
                    </a:p>
                  </a:txBody>
                  <a:tcPr>
                    <a:solidFill>
                      <a:srgbClr val="FFC000"/>
                    </a:solidFill>
                  </a:tcPr>
                </a:tc>
                <a:tc>
                  <a:txBody>
                    <a:bodyPr/>
                    <a:lstStyle/>
                    <a:p>
                      <a:r>
                        <a:rPr lang="en-US" sz="1800" dirty="0">
                          <a:solidFill>
                            <a:schemeClr val="tx1"/>
                          </a:solidFill>
                          <a:latin typeface="Arial" panose="020B0604020202020204" pitchFamily="34" charset="0"/>
                          <a:cs typeface="Arial" panose="020B0604020202020204" pitchFamily="34" charset="0"/>
                        </a:rPr>
                        <a:t>POST FILLED </a:t>
                      </a:r>
                    </a:p>
                  </a:txBody>
                  <a:tcPr>
                    <a:solidFill>
                      <a:srgbClr val="FFC000"/>
                    </a:solidFill>
                  </a:tcPr>
                </a:tc>
                <a:tc>
                  <a:txBody>
                    <a:bodyPr/>
                    <a:lstStyle/>
                    <a:p>
                      <a:r>
                        <a:rPr lang="en-US" sz="1800" dirty="0">
                          <a:solidFill>
                            <a:schemeClr val="tx1"/>
                          </a:solidFill>
                          <a:latin typeface="Arial" panose="020B0604020202020204" pitchFamily="34" charset="0"/>
                          <a:cs typeface="Arial" panose="020B0604020202020204" pitchFamily="34" charset="0"/>
                        </a:rPr>
                        <a:t>POST FILLED (%) </a:t>
                      </a:r>
                    </a:p>
                  </a:txBody>
                  <a:tcPr>
                    <a:solidFill>
                      <a:srgbClr val="FFC000"/>
                    </a:solidFill>
                  </a:tcPr>
                </a:tc>
                <a:extLst>
                  <a:ext uri="{0D108BD9-81ED-4DB2-BD59-A6C34878D82A}">
                    <a16:rowId xmlns:a16="http://schemas.microsoft.com/office/drawing/2014/main" val="2288436111"/>
                  </a:ext>
                </a:extLst>
              </a:tr>
              <a:tr h="61102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MUNICIPAL</a:t>
                      </a:r>
                      <a:r>
                        <a:rPr lang="en-US" sz="1800" baseline="0" dirty="0">
                          <a:latin typeface="Arial" panose="020B0604020202020204" pitchFamily="34" charset="0"/>
                          <a:cs typeface="Arial" panose="020B0604020202020204" pitchFamily="34" charset="0"/>
                        </a:rPr>
                        <a:t> MANAGER</a:t>
                      </a:r>
                      <a:endParaRPr lang="en-US" sz="1800" dirty="0">
                        <a:latin typeface="Arial" panose="020B0604020202020204" pitchFamily="34" charset="0"/>
                        <a:cs typeface="Arial" panose="020B0604020202020204" pitchFamily="34" charset="0"/>
                      </a:endParaRP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100%</a:t>
                      </a:r>
                    </a:p>
                  </a:txBody>
                  <a:tcPr>
                    <a:solidFill>
                      <a:schemeClr val="accent2"/>
                    </a:solidFill>
                  </a:tcPr>
                </a:tc>
                <a:extLst>
                  <a:ext uri="{0D108BD9-81ED-4DB2-BD59-A6C34878D82A}">
                    <a16:rowId xmlns:a16="http://schemas.microsoft.com/office/drawing/2014/main" val="935590166"/>
                  </a:ext>
                </a:extLst>
              </a:tr>
              <a:tr h="4419224">
                <a:tc>
                  <a:txBody>
                    <a:bodyPr/>
                    <a:lstStyle/>
                    <a:p>
                      <a:r>
                        <a:rPr lang="en-US" sz="1800" dirty="0">
                          <a:latin typeface="Arial" panose="020B0604020202020204" pitchFamily="34" charset="0"/>
                          <a:cs typeface="Arial" panose="020B0604020202020204" pitchFamily="34" charset="0"/>
                        </a:rPr>
                        <a:t>SECTION</a:t>
                      </a:r>
                      <a:r>
                        <a:rPr lang="en-US" sz="1800" baseline="0" dirty="0">
                          <a:latin typeface="Arial" panose="020B0604020202020204" pitchFamily="34" charset="0"/>
                          <a:cs typeface="Arial" panose="020B0604020202020204" pitchFamily="34" charset="0"/>
                        </a:rPr>
                        <a:t> 56 POSTS</a:t>
                      </a:r>
                      <a:endParaRPr lang="en-US" sz="1800" dirty="0">
                        <a:latin typeface="Arial" panose="020B0604020202020204" pitchFamily="34" charset="0"/>
                        <a:cs typeface="Arial" panose="020B0604020202020204" pitchFamily="34" charset="0"/>
                      </a:endParaRPr>
                    </a:p>
                  </a:txBody>
                  <a:tcPr>
                    <a:solidFill>
                      <a:schemeClr val="accent2"/>
                    </a:solidFill>
                  </a:tcPr>
                </a:tc>
                <a:tc>
                  <a:txBody>
                    <a:bodyPr/>
                    <a:lstStyle/>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a:t>
                      </a:r>
                      <a:r>
                        <a:rPr lang="en-US" sz="1800" b="1" baseline="0" dirty="0">
                          <a:effectLst/>
                          <a:latin typeface="Calibri" panose="020F0502020204030204" pitchFamily="34" charset="0"/>
                          <a:ea typeface="Calibri" panose="020F0502020204030204" pitchFamily="34" charset="0"/>
                          <a:cs typeface="Times New Roman" panose="02020603050405020304" pitchFamily="18" charset="0"/>
                        </a:rPr>
                        <a:t> in the office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Municipal Manager</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 Office of Executive Mayor</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Director-Legislature </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 Community Service</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Director-Human Settlement </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Director-Internal Audit </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 - Technical Services </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Director-Infrastructure Services </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CFO</a:t>
                      </a:r>
                    </a:p>
                    <a:p>
                      <a:pPr marL="0" marR="0">
                        <a:lnSpc>
                          <a:spcPct val="10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 Rural Economic Development and Planning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Director- Cooperative Services </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11</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100%</a:t>
                      </a:r>
                    </a:p>
                  </a:txBody>
                  <a:tcPr>
                    <a:solidFill>
                      <a:schemeClr val="accent2"/>
                    </a:solidFill>
                  </a:tcPr>
                </a:tc>
                <a:extLst>
                  <a:ext uri="{0D108BD9-81ED-4DB2-BD59-A6C34878D82A}">
                    <a16:rowId xmlns:a16="http://schemas.microsoft.com/office/drawing/2014/main" val="2709237563"/>
                  </a:ext>
                </a:extLst>
              </a:tr>
              <a:tr h="362581">
                <a:tc>
                  <a:txBody>
                    <a:bodyPr/>
                    <a:lstStyle/>
                    <a:p>
                      <a:r>
                        <a:rPr lang="en-US" sz="1800" dirty="0">
                          <a:latin typeface="Arial" panose="020B0604020202020204" pitchFamily="34" charset="0"/>
                          <a:cs typeface="Arial" panose="020B0604020202020204" pitchFamily="34" charset="0"/>
                        </a:rPr>
                        <a:t>TOTAL</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12</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12</a:t>
                      </a:r>
                    </a:p>
                  </a:txBody>
                  <a:tcPr>
                    <a:solidFill>
                      <a:schemeClr val="accent2"/>
                    </a:solidFill>
                  </a:tcPr>
                </a:tc>
                <a:tc>
                  <a:txBody>
                    <a:bodyPr/>
                    <a:lstStyle/>
                    <a:p>
                      <a:r>
                        <a:rPr lang="en-US" sz="1800" dirty="0">
                          <a:latin typeface="Arial" panose="020B0604020202020204" pitchFamily="34" charset="0"/>
                          <a:cs typeface="Arial" panose="020B0604020202020204" pitchFamily="34" charset="0"/>
                        </a:rPr>
                        <a:t>100%</a:t>
                      </a:r>
                    </a:p>
                  </a:txBody>
                  <a:tcPr>
                    <a:solidFill>
                      <a:schemeClr val="accent2"/>
                    </a:solidFill>
                  </a:tcPr>
                </a:tc>
                <a:extLst>
                  <a:ext uri="{0D108BD9-81ED-4DB2-BD59-A6C34878D82A}">
                    <a16:rowId xmlns:a16="http://schemas.microsoft.com/office/drawing/2014/main" val="2802562594"/>
                  </a:ext>
                </a:extLst>
              </a:tr>
            </a:tbl>
          </a:graphicData>
        </a:graphic>
      </p:graphicFrame>
      <p:sp>
        <p:nvSpPr>
          <p:cNvPr id="4" name="Slide Number Placeholder 3"/>
          <p:cNvSpPr>
            <a:spLocks noGrp="1"/>
          </p:cNvSpPr>
          <p:nvPr>
            <p:ph type="sldNum" sz="quarter" idx="12"/>
          </p:nvPr>
        </p:nvSpPr>
        <p:spPr/>
        <p:txBody>
          <a:bodyPr/>
          <a:lstStyle/>
          <a:p>
            <a:pPr defTabSz="342900">
              <a:defRPr/>
            </a:pPr>
            <a:fld id="{7773200B-CD01-40FD-9F7E-DB68DF9A3C84}" type="slidenum">
              <a:rPr lang="en-US" altLang="en-US" smtClean="0">
                <a:solidFill>
                  <a:prstClr val="black"/>
                </a:solidFill>
              </a:rPr>
              <a:pPr defTabSz="342900">
                <a:defRPr/>
              </a:pPr>
              <a:t>11</a:t>
            </a:fld>
            <a:endParaRPr lang="en-US" altLang="en-US" dirty="0">
              <a:solidFill>
                <a:prstClr val="black"/>
              </a:solidFill>
            </a:endParaRPr>
          </a:p>
        </p:txBody>
      </p:sp>
      <p:sp>
        <p:nvSpPr>
          <p:cNvPr id="8" name="TextBox 7"/>
          <p:cNvSpPr txBox="1"/>
          <p:nvPr/>
        </p:nvSpPr>
        <p:spPr>
          <a:xfrm>
            <a:off x="1674590" y="404664"/>
            <a:ext cx="547260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dirty="0">
                <a:solidFill>
                  <a:prstClr val="black"/>
                </a:solidFill>
                <a:ea typeface="+mn-ea"/>
                <a:cs typeface="Arial" panose="020B0604020202020204" pitchFamily="34" charset="0"/>
              </a:rPr>
              <a:t>Executive Management </a:t>
            </a:r>
          </a:p>
        </p:txBody>
      </p:sp>
    </p:spTree>
    <p:extLst>
      <p:ext uri="{BB962C8B-B14F-4D97-AF65-F5344CB8AC3E}">
        <p14:creationId xmlns:p14="http://schemas.microsoft.com/office/powerpoint/2010/main" val="147785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 y="157856"/>
            <a:ext cx="8074916" cy="462832"/>
          </a:xfrm>
        </p:spPr>
        <p:txBody>
          <a:bodyPr>
            <a:normAutofit/>
          </a:bodyPr>
          <a:lstStyle/>
          <a:p>
            <a:r>
              <a:rPr lang="en-GB" sz="2400" dirty="0"/>
              <a:t>MUNICIPAL  ADMINISTRATION</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399825607"/>
              </p:ext>
            </p:extLst>
          </p:nvPr>
        </p:nvGraphicFramePr>
        <p:xfrm>
          <a:off x="313508" y="1265382"/>
          <a:ext cx="8497983" cy="27368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3508" y="3998942"/>
            <a:ext cx="8530412" cy="1631216"/>
          </a:xfrm>
          <a:prstGeom prst="rect">
            <a:avLst/>
          </a:prstGeom>
          <a:noFill/>
        </p:spPr>
        <p:txBody>
          <a:bodyPr wrap="square" rtlCol="0">
            <a:spAutoFit/>
          </a:bodyPr>
          <a:lstStyle/>
          <a:p>
            <a:pPr marL="434975" lvl="1" indent="-342900" algn="just" defTabSz="685800" eaLnBrk="1" fontAlgn="auto" hangingPunct="1">
              <a:spcBef>
                <a:spcPts val="0"/>
              </a:spcBef>
              <a:spcAft>
                <a:spcPts val="0"/>
              </a:spcAft>
              <a:buFont typeface="Arial" panose="020B0604020202020204" pitchFamily="34" charset="0"/>
              <a:buChar char="•"/>
            </a:pPr>
            <a:r>
              <a:rPr lang="en-US" sz="2000" dirty="0">
                <a:solidFill>
                  <a:prstClr val="black"/>
                </a:solidFill>
                <a:ea typeface="+mn-ea"/>
                <a:cs typeface="Arial" panose="020B0604020202020204" pitchFamily="34" charset="0"/>
              </a:rPr>
              <a:t>The  total number of positions is 2352 (excludes EPWP and contract workers)</a:t>
            </a:r>
          </a:p>
          <a:p>
            <a:pPr marL="434975" lvl="1" indent="-342900" algn="just" defTabSz="685800" eaLnBrk="1" fontAlgn="auto" hangingPunct="1">
              <a:spcBef>
                <a:spcPts val="0"/>
              </a:spcBef>
              <a:spcAft>
                <a:spcPts val="0"/>
              </a:spcAft>
              <a:buFont typeface="Arial" panose="020B0604020202020204" pitchFamily="34" charset="0"/>
              <a:buChar char="•"/>
            </a:pPr>
            <a:r>
              <a:rPr lang="en-US" sz="2000" dirty="0">
                <a:solidFill>
                  <a:prstClr val="black"/>
                </a:solidFill>
                <a:ea typeface="+mn-ea"/>
                <a:cs typeface="Arial" panose="020B0604020202020204" pitchFamily="34" charset="0"/>
              </a:rPr>
              <a:t>1 249 positions has already been filled as at February 2020</a:t>
            </a:r>
          </a:p>
          <a:p>
            <a:pPr marL="434975" lvl="1" indent="-342900" algn="just" defTabSz="685800" eaLnBrk="1" fontAlgn="auto" hangingPunct="1">
              <a:spcBef>
                <a:spcPts val="0"/>
              </a:spcBef>
              <a:spcAft>
                <a:spcPts val="0"/>
              </a:spcAft>
              <a:buFont typeface="Arial" panose="020B0604020202020204" pitchFamily="34" charset="0"/>
              <a:buChar char="•"/>
            </a:pPr>
            <a:r>
              <a:rPr lang="en-US" sz="2000" dirty="0">
                <a:solidFill>
                  <a:prstClr val="black"/>
                </a:solidFill>
                <a:ea typeface="+mn-ea"/>
                <a:cs typeface="Arial" panose="020B0604020202020204" pitchFamily="34" charset="0"/>
              </a:rPr>
              <a:t>103 positions are vacant as at February 2020 (46% vacancy rate)</a:t>
            </a:r>
          </a:p>
          <a:p>
            <a:pPr marL="434975" lvl="1" indent="-342900" algn="just" defTabSz="685800" eaLnBrk="1" fontAlgn="auto" hangingPunct="1">
              <a:spcBef>
                <a:spcPts val="0"/>
              </a:spcBef>
              <a:spcAft>
                <a:spcPts val="0"/>
              </a:spcAft>
              <a:buFont typeface="Arial" panose="020B0604020202020204" pitchFamily="34" charset="0"/>
              <a:buChar char="•"/>
            </a:pPr>
            <a:r>
              <a:rPr lang="en-US" sz="2000" dirty="0">
                <a:solidFill>
                  <a:prstClr val="black"/>
                </a:solidFill>
                <a:ea typeface="+mn-ea"/>
                <a:cs typeface="Arial" panose="020B0604020202020204" pitchFamily="34" charset="0"/>
              </a:rPr>
              <a:t>Of the filled posts 506 are females and 743 are males</a:t>
            </a:r>
            <a:endParaRPr lang="en-US" dirty="0">
              <a:solidFill>
                <a:prstClr val="black"/>
              </a:solidFill>
              <a:ea typeface="+mn-ea"/>
              <a:cs typeface="Arial" panose="020B0604020202020204" pitchFamily="34" charset="0"/>
            </a:endParaRPr>
          </a:p>
        </p:txBody>
      </p:sp>
      <p:sp>
        <p:nvSpPr>
          <p:cNvPr id="10" name="TextBox 9"/>
          <p:cNvSpPr txBox="1"/>
          <p:nvPr/>
        </p:nvSpPr>
        <p:spPr>
          <a:xfrm>
            <a:off x="1341782" y="785299"/>
            <a:ext cx="547260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dirty="0">
                <a:solidFill>
                  <a:prstClr val="black"/>
                </a:solidFill>
                <a:ea typeface="+mn-ea"/>
                <a:cs typeface="Arial" panose="020B0604020202020204" pitchFamily="34" charset="0"/>
              </a:rPr>
              <a:t>All levels </a:t>
            </a:r>
          </a:p>
        </p:txBody>
      </p:sp>
    </p:spTree>
    <p:extLst>
      <p:ext uri="{BB962C8B-B14F-4D97-AF65-F5344CB8AC3E}">
        <p14:creationId xmlns:p14="http://schemas.microsoft.com/office/powerpoint/2010/main" val="101832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515708"/>
          </a:xfrm>
          <a:ln>
            <a:solidFill>
              <a:schemeClr val="tx1"/>
            </a:solidFill>
          </a:ln>
        </p:spPr>
        <p:txBody>
          <a:bodyPr/>
          <a:lstStyle/>
          <a:p>
            <a:r>
              <a:rPr lang="en-US" sz="2400" dirty="0"/>
              <a:t>FINANCIAL MANAGEMENT  (AG REPORT)</a:t>
            </a:r>
          </a:p>
        </p:txBody>
      </p:sp>
      <p:sp>
        <p:nvSpPr>
          <p:cNvPr id="3" name="Slide Number Placeholder 2"/>
          <p:cNvSpPr>
            <a:spLocks noGrp="1"/>
          </p:cNvSpPr>
          <p:nvPr>
            <p:ph type="sldNum" sz="quarter" idx="12"/>
          </p:nvPr>
        </p:nvSpPr>
        <p:spPr/>
        <p:txBody>
          <a:bodyPr/>
          <a:lstStyle/>
          <a:p>
            <a:pPr marL="0" marR="0" lvl="0" indent="0" algn="r" defTabSz="3429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788"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342900" rtl="0" eaLnBrk="0" fontAlgn="base" latinLnBrk="0" hangingPunct="0">
                <a:lnSpc>
                  <a:spcPct val="100000"/>
                </a:lnSpc>
                <a:spcBef>
                  <a:spcPct val="0"/>
                </a:spcBef>
                <a:spcAft>
                  <a:spcPct val="0"/>
                </a:spcAft>
                <a:buClrTx/>
                <a:buSzTx/>
                <a:buFontTx/>
                <a:buNone/>
                <a:tabLst/>
                <a:defRPr/>
              </a:pPr>
              <a:t>13</a:t>
            </a:fld>
            <a:endParaRPr kumimoji="0" lang="en-US" altLang="en-US" sz="788"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323528" y="764704"/>
            <a:ext cx="8496944" cy="5940088"/>
          </a:xfrm>
          <a:prstGeom prst="rect">
            <a:avLst/>
          </a:prstGeom>
          <a:noFill/>
          <a:ln>
            <a:solidFill>
              <a:schemeClr val="tx1"/>
            </a:solidFill>
          </a:ln>
        </p:spPr>
        <p:txBody>
          <a:bodyPr wrap="square" rtlCol="0">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The AG report for 2018/19 highlighted non-compliance with  finance and governance legislation.  Some key findings that were expressed by the AG </a:t>
            </a:r>
            <a:r>
              <a:rPr lang="en-ZA" sz="2000" dirty="0">
                <a:solidFill>
                  <a:prstClr val="black"/>
                </a:solidFill>
              </a:rPr>
              <a:t>are </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as follows:</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Irregular</a:t>
            </a:r>
            <a:r>
              <a:rPr kumimoji="0" lang="en-ZA" sz="2000" b="0"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mn-cs"/>
              </a:rPr>
              <a:t> expenditure incurred by the municipality in contravention of the Supply Chain Management process not detected and appropriately  disclosed in the financial statements, an amount of R1.4 </a:t>
            </a:r>
            <a:r>
              <a:rPr kumimoji="0" lang="en-ZA" sz="2000" b="0" i="0" u="none" strike="noStrike" kern="1200" cap="none" spc="0" normalizeH="0" noProof="0" dirty="0">
                <a:ln>
                  <a:noFill/>
                </a:ln>
                <a:effectLst/>
                <a:uLnTx/>
                <a:uFillTx/>
                <a:latin typeface="Arial" panose="020B0604020202020204" pitchFamily="34" charset="0"/>
                <a:ea typeface="ＭＳ Ｐゴシック" pitchFamily="34" charset="-128"/>
                <a:cs typeface="+mn-cs"/>
              </a:rPr>
              <a:t>billion</a:t>
            </a:r>
            <a:r>
              <a:rPr kumimoji="0" lang="en-ZA" sz="2000" b="0"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mn-cs"/>
              </a:rPr>
              <a:t> could not be determined.</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000" dirty="0">
                <a:solidFill>
                  <a:prstClr val="black"/>
                </a:solidFill>
              </a:rPr>
              <a:t>The municipality lack systems and process to ensure commitments on correspondence of amounts are correctly disclosed. There was no determination whether adjustment of an amount of R408 million was necessary.</a:t>
            </a:r>
            <a:endParaRPr kumimoji="0" lang="en-ZA" sz="2000" b="0"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mn-cs"/>
            </a:endParaRP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000" dirty="0">
                <a:solidFill>
                  <a:prstClr val="black"/>
                </a:solidFill>
              </a:rPr>
              <a:t>The Municipality did not recognise all its property, plant</a:t>
            </a:r>
            <a:r>
              <a:rPr kumimoji="0" lang="en-ZA" sz="2000" b="0"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mn-cs"/>
              </a:rPr>
              <a:t> and </a:t>
            </a:r>
            <a:r>
              <a:rPr lang="en-ZA" sz="2000" dirty="0">
                <a:solidFill>
                  <a:prstClr val="black"/>
                </a:solidFill>
              </a:rPr>
              <a:t>equipment in accordance to GRAP17. </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000" dirty="0">
                <a:solidFill>
                  <a:prstClr val="black"/>
                </a:solidFill>
              </a:rPr>
              <a:t>Bulk water losses of R11.1 million were incurred which represent 31% of 47% of the total bulk water purchased.</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000" dirty="0">
                <a:solidFill>
                  <a:prstClr val="black"/>
                </a:solidFill>
              </a:rPr>
              <a:t>Material losses of R345.7 million were incurred as a result of write off of irrecoverable service debtors.</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000" dirty="0">
                <a:solidFill>
                  <a:prstClr val="black"/>
                </a:solidFill>
              </a:rPr>
              <a:t>Non-payment of service providers within 30 days as required by Section 65 of MFMA.</a:t>
            </a:r>
          </a:p>
        </p:txBody>
      </p:sp>
    </p:spTree>
    <p:extLst>
      <p:ext uri="{BB962C8B-B14F-4D97-AF65-F5344CB8AC3E}">
        <p14:creationId xmlns:p14="http://schemas.microsoft.com/office/powerpoint/2010/main" val="153900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515708"/>
          </a:xfrm>
          <a:ln>
            <a:solidFill>
              <a:schemeClr val="tx1"/>
            </a:solidFill>
          </a:ln>
        </p:spPr>
        <p:txBody>
          <a:bodyPr/>
          <a:lstStyle/>
          <a:p>
            <a:r>
              <a:rPr lang="en-US" sz="2400" dirty="0"/>
              <a:t>FINANCIAL MANAGEMENT (AG REPORT) CONT.. </a:t>
            </a:r>
          </a:p>
        </p:txBody>
      </p:sp>
      <p:sp>
        <p:nvSpPr>
          <p:cNvPr id="3" name="Slide Number Placeholder 2"/>
          <p:cNvSpPr>
            <a:spLocks noGrp="1"/>
          </p:cNvSpPr>
          <p:nvPr>
            <p:ph type="sldNum" sz="quarter" idx="12"/>
          </p:nvPr>
        </p:nvSpPr>
        <p:spPr/>
        <p:txBody>
          <a:bodyPr/>
          <a:lstStyle/>
          <a:p>
            <a:pPr marL="0" marR="0" lvl="0" indent="0" algn="r" defTabSz="3429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788"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342900" rtl="0" eaLnBrk="0" fontAlgn="base" latinLnBrk="0" hangingPunct="0">
                <a:lnSpc>
                  <a:spcPct val="100000"/>
                </a:lnSpc>
                <a:spcBef>
                  <a:spcPct val="0"/>
                </a:spcBef>
                <a:spcAft>
                  <a:spcPct val="0"/>
                </a:spcAft>
                <a:buClrTx/>
                <a:buSzTx/>
                <a:buFontTx/>
                <a:buNone/>
                <a:tabLst/>
                <a:defRPr/>
              </a:pPr>
              <a:t>14</a:t>
            </a:fld>
            <a:endParaRPr kumimoji="0" lang="en-US" altLang="en-US" sz="788"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383942" y="620688"/>
            <a:ext cx="8496944" cy="6186309"/>
          </a:xfrm>
          <a:prstGeom prst="rect">
            <a:avLst/>
          </a:prstGeom>
          <a:noFill/>
          <a:ln>
            <a:solidFill>
              <a:schemeClr val="tx1"/>
            </a:solidFill>
          </a:ln>
        </p:spPr>
        <p:txBody>
          <a:bodyPr wrap="square" rtlCol="0">
            <a:spAutoFit/>
          </a:bodyPr>
          <a:lstStyle/>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ZA" sz="2200" b="0" i="0" u="none" strike="noStrike" kern="1200" cap="none" spc="0" normalizeH="0" baseline="0" noProof="0" dirty="0">
                <a:ln>
                  <a:noFill/>
                </a:ln>
                <a:solidFill>
                  <a:prstClr val="black"/>
                </a:solidFill>
                <a:effectLst/>
                <a:uLnTx/>
                <a:uFillTx/>
              </a:rPr>
              <a:t>Non-compliance with preparation of financial statements in accordance with the requirements of Section 122 (1) of MFMA.</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200" dirty="0">
                <a:solidFill>
                  <a:prstClr val="black"/>
                </a:solidFill>
              </a:rPr>
              <a:t>Lack of effective internal control systems in place on asset management as required by section 63 (2) of the MFMA.</a:t>
            </a:r>
          </a:p>
          <a:p>
            <a:pPr marL="357188" marR="0" lvl="1" indent="-357188" algn="just" defTabSz="3429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ZA" sz="2200" dirty="0">
                <a:solidFill>
                  <a:prstClr val="black"/>
                </a:solidFill>
              </a:rPr>
              <a:t>Lack of internal control systems for leadership to monitor the implementation of policies and procedures to support the achievement of credible reporting and compliance with legislative requirements.</a:t>
            </a:r>
          </a:p>
          <a:p>
            <a:pPr marL="357188" lvl="1" indent="-357188" algn="just" defTabSz="342900">
              <a:buFont typeface="Wingdings" panose="05000000000000000000" pitchFamily="2" charset="2"/>
              <a:buChar char="ü"/>
              <a:defRPr/>
            </a:pPr>
            <a:r>
              <a:rPr lang="en-ZA" sz="2200" dirty="0">
                <a:solidFill>
                  <a:prstClr val="black"/>
                </a:solidFill>
              </a:rPr>
              <a:t>Lack of consequence management due to Unauthorised, Irregular and Fruitless and Wasteful expenditure not being investigated</a:t>
            </a:r>
          </a:p>
          <a:p>
            <a:pPr marL="357188" lvl="1" indent="-357188" algn="just" defTabSz="342900">
              <a:buFont typeface="Wingdings" panose="05000000000000000000" pitchFamily="2" charset="2"/>
              <a:buChar char="ü"/>
              <a:defRPr/>
            </a:pPr>
            <a:r>
              <a:rPr lang="en-ZA" sz="2200" dirty="0">
                <a:solidFill>
                  <a:prstClr val="black"/>
                </a:solidFill>
              </a:rPr>
              <a:t>Non-Compliance with SCM regulations and Preferential Procurement Policy Framework Act.</a:t>
            </a:r>
            <a:r>
              <a:rPr lang="en-ZA" sz="2200" dirty="0"/>
              <a:t> </a:t>
            </a:r>
          </a:p>
          <a:p>
            <a:pPr marL="357188" lvl="1" indent="-357188" algn="just" defTabSz="342900">
              <a:buFont typeface="Wingdings" panose="05000000000000000000" pitchFamily="2" charset="2"/>
              <a:buChar char="ü"/>
              <a:defRPr/>
            </a:pPr>
            <a:r>
              <a:rPr lang="en-ZA" sz="2200" dirty="0"/>
              <a:t>Performance with respect to MIG, RBIG and WISG not evaluated within two months after the end of financial year, as required  by DORA </a:t>
            </a:r>
          </a:p>
          <a:p>
            <a:pPr marL="342900" indent="-342900" algn="just" defTabSz="342900">
              <a:buFont typeface="Wingdings" panose="05000000000000000000" pitchFamily="2" charset="2"/>
              <a:buChar char="ü"/>
              <a:defRPr/>
            </a:pPr>
            <a:r>
              <a:rPr lang="en-ZA" sz="2200" dirty="0">
                <a:solidFill>
                  <a:prstClr val="black"/>
                </a:solidFill>
              </a:rPr>
              <a:t>Investigation on fraudulent appointment of contract workers in 2010 is still underway.</a:t>
            </a:r>
          </a:p>
        </p:txBody>
      </p:sp>
    </p:spTree>
    <p:extLst>
      <p:ext uri="{BB962C8B-B14F-4D97-AF65-F5344CB8AC3E}">
        <p14:creationId xmlns:p14="http://schemas.microsoft.com/office/powerpoint/2010/main" val="91385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3F45D4-2E11-49D1-B826-F15E6A3F2D6D}"/>
              </a:ext>
            </a:extLst>
          </p:cNvPr>
          <p:cNvSpPr>
            <a:spLocks noGrp="1"/>
          </p:cNvSpPr>
          <p:nvPr>
            <p:ph type="title"/>
          </p:nvPr>
        </p:nvSpPr>
        <p:spPr>
          <a:xfrm>
            <a:off x="377788" y="156624"/>
            <a:ext cx="8388424" cy="749499"/>
          </a:xfrm>
          <a:ln>
            <a:solidFill>
              <a:schemeClr val="accent6"/>
            </a:solidFill>
          </a:ln>
        </p:spPr>
        <p:txBody>
          <a:bodyPr/>
          <a:lstStyle/>
          <a:p>
            <a:r>
              <a:rPr lang="en-ZA" dirty="0"/>
              <a:t>FINANCIAL MANAGEMENT</a:t>
            </a:r>
            <a:endParaRPr lang="en-GB" dirty="0"/>
          </a:p>
        </p:txBody>
      </p:sp>
      <p:sp>
        <p:nvSpPr>
          <p:cNvPr id="3" name="Slide Number Placeholder 2">
            <a:extLst>
              <a:ext uri="{FF2B5EF4-FFF2-40B4-BE49-F238E27FC236}">
                <a16:creationId xmlns:a16="http://schemas.microsoft.com/office/drawing/2014/main" id="{2608B381-172D-4699-ADCF-C4715EED8620}"/>
              </a:ext>
            </a:extLst>
          </p:cNvPr>
          <p:cNvSpPr>
            <a:spLocks noGrp="1"/>
          </p:cNvSpPr>
          <p:nvPr>
            <p:ph type="sldNum" sz="quarter" idx="12"/>
          </p:nvPr>
        </p:nvSpPr>
        <p:spPr/>
        <p:txBody>
          <a:bodyPr/>
          <a:lstStyle/>
          <a:p>
            <a:pPr marL="0" marR="0" lvl="0" indent="0" algn="r" defTabSz="3429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788"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342900" rtl="0" eaLnBrk="0" fontAlgn="base" latinLnBrk="0" hangingPunct="0">
                <a:lnSpc>
                  <a:spcPct val="100000"/>
                </a:lnSpc>
                <a:spcBef>
                  <a:spcPct val="0"/>
                </a:spcBef>
                <a:spcAft>
                  <a:spcPct val="0"/>
                </a:spcAft>
                <a:buClrTx/>
                <a:buSzTx/>
                <a:buFontTx/>
                <a:buNone/>
                <a:tabLst/>
                <a:defRPr/>
              </a:pPr>
              <a:t>15</a:t>
            </a:fld>
            <a:endParaRPr kumimoji="0" lang="en-US" altLang="en-US" sz="788"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9" name="Rectangle: Rounded Corners 8">
            <a:extLst>
              <a:ext uri="{FF2B5EF4-FFF2-40B4-BE49-F238E27FC236}">
                <a16:creationId xmlns:a16="http://schemas.microsoft.com/office/drawing/2014/main" id="{F96E08E8-1A38-4A31-B324-8671E3777C54}"/>
              </a:ext>
            </a:extLst>
          </p:cNvPr>
          <p:cNvSpPr/>
          <p:nvPr/>
        </p:nvSpPr>
        <p:spPr>
          <a:xfrm>
            <a:off x="467544" y="980728"/>
            <a:ext cx="8208912" cy="127233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827F29-1985-465F-9246-8FF7FA1D383A}"/>
              </a:ext>
            </a:extLst>
          </p:cNvPr>
          <p:cNvSpPr txBox="1"/>
          <p:nvPr/>
        </p:nvSpPr>
        <p:spPr>
          <a:xfrm>
            <a:off x="467544" y="1052736"/>
            <a:ext cx="3600400" cy="120032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TOTAL ADJUSTED BUDGET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OPERATIONAL: R1 618 438 000</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CAPITAL:            R1 123 228 000</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8" name="TextBox 7">
            <a:extLst>
              <a:ext uri="{FF2B5EF4-FFF2-40B4-BE49-F238E27FC236}">
                <a16:creationId xmlns:a16="http://schemas.microsoft.com/office/drawing/2014/main" id="{D0EFE3D8-54C8-4F4A-973A-CC98D04D98C7}"/>
              </a:ext>
            </a:extLst>
          </p:cNvPr>
          <p:cNvSpPr txBox="1"/>
          <p:nvPr/>
        </p:nvSpPr>
        <p:spPr>
          <a:xfrm>
            <a:off x="4591554" y="980728"/>
            <a:ext cx="4174658" cy="120032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3</a:t>
            </a:r>
            <a:r>
              <a:rPr kumimoji="0" lang="en-ZA" sz="1800" b="1"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34" charset="-128"/>
                <a:cs typeface="+mn-cs"/>
              </a:rPr>
              <a:t>RD</a:t>
            </a: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 Quarter  YEAR TO DATE EXPENDITURE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OPERATIONAL: R745 028 000</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CAPITAL:            R427 654 000</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15" name="Chart 14">
            <a:extLst>
              <a:ext uri="{FF2B5EF4-FFF2-40B4-BE49-F238E27FC236}">
                <a16:creationId xmlns:a16="http://schemas.microsoft.com/office/drawing/2014/main" id="{F24FDCDE-5490-4A1E-B145-8B42205D25FC}"/>
              </a:ext>
            </a:extLst>
          </p:cNvPr>
          <p:cNvGraphicFramePr>
            <a:graphicFrameLocks/>
          </p:cNvGraphicFramePr>
          <p:nvPr/>
        </p:nvGraphicFramePr>
        <p:xfrm>
          <a:off x="107504" y="2622903"/>
          <a:ext cx="4752528"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C3D57A18-EADE-4E75-9421-70E7C26E8AEB}"/>
              </a:ext>
            </a:extLst>
          </p:cNvPr>
          <p:cNvGraphicFramePr>
            <a:graphicFrameLocks/>
          </p:cNvGraphicFramePr>
          <p:nvPr/>
        </p:nvGraphicFramePr>
        <p:xfrm>
          <a:off x="4596480" y="2622903"/>
          <a:ext cx="4338612" cy="3398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85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713C-1229-4B55-BF7E-C61D409AB7F0}"/>
              </a:ext>
            </a:extLst>
          </p:cNvPr>
          <p:cNvSpPr>
            <a:spLocks noGrp="1"/>
          </p:cNvSpPr>
          <p:nvPr>
            <p:ph type="title"/>
          </p:nvPr>
        </p:nvSpPr>
        <p:spPr>
          <a:xfrm>
            <a:off x="503548" y="102967"/>
            <a:ext cx="8136904" cy="864097"/>
          </a:xfrm>
          <a:ln>
            <a:solidFill>
              <a:schemeClr val="accent6"/>
            </a:solidFill>
          </a:ln>
        </p:spPr>
        <p:txBody>
          <a:bodyPr/>
          <a:lstStyle/>
          <a:p>
            <a:r>
              <a:rPr lang="en-ZA" dirty="0"/>
              <a:t>FINANCIAL MANAGEMENT</a:t>
            </a:r>
            <a:endParaRPr lang="en-GB" dirty="0"/>
          </a:p>
        </p:txBody>
      </p:sp>
      <p:sp>
        <p:nvSpPr>
          <p:cNvPr id="3" name="Slide Number Placeholder 2">
            <a:extLst>
              <a:ext uri="{FF2B5EF4-FFF2-40B4-BE49-F238E27FC236}">
                <a16:creationId xmlns:a16="http://schemas.microsoft.com/office/drawing/2014/main" id="{98645C4E-6806-45A7-A063-3A89355FD3A1}"/>
              </a:ext>
            </a:extLst>
          </p:cNvPr>
          <p:cNvSpPr>
            <a:spLocks noGrp="1"/>
          </p:cNvSpPr>
          <p:nvPr>
            <p:ph type="sldNum" sz="quarter" idx="12"/>
          </p:nvPr>
        </p:nvSpPr>
        <p:spPr/>
        <p:txBody>
          <a:bodyPr/>
          <a:lstStyle/>
          <a:p>
            <a:pPr marL="0" marR="0" lvl="0" indent="0" algn="r" defTabSz="342900" rtl="0" eaLnBrk="0" fontAlgn="base" latinLnBrk="0" hangingPunct="0">
              <a:lnSpc>
                <a:spcPct val="100000"/>
              </a:lnSpc>
              <a:spcBef>
                <a:spcPct val="0"/>
              </a:spcBef>
              <a:spcAft>
                <a:spcPct val="0"/>
              </a:spcAft>
              <a:buClrTx/>
              <a:buSzTx/>
              <a:buFontTx/>
              <a:buNone/>
              <a:tabLst/>
              <a:defRPr/>
            </a:pPr>
            <a:fld id="{A366BFC1-2C5E-46C1-BDEF-7A7A2330CF33}" type="slidenum">
              <a:rPr kumimoji="0" lang="en-US" altLang="en-US" sz="788"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342900" rtl="0" eaLnBrk="0" fontAlgn="base" latinLnBrk="0" hangingPunct="0">
                <a:lnSpc>
                  <a:spcPct val="100000"/>
                </a:lnSpc>
                <a:spcBef>
                  <a:spcPct val="0"/>
                </a:spcBef>
                <a:spcAft>
                  <a:spcPct val="0"/>
                </a:spcAft>
                <a:buClrTx/>
                <a:buSzTx/>
                <a:buFontTx/>
                <a:buNone/>
                <a:tabLst/>
                <a:defRPr/>
              </a:pPr>
              <a:t>16</a:t>
            </a:fld>
            <a:endParaRPr kumimoji="0" lang="en-US" altLang="en-US" sz="788"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8" name="Table 7">
            <a:extLst>
              <a:ext uri="{FF2B5EF4-FFF2-40B4-BE49-F238E27FC236}">
                <a16:creationId xmlns:a16="http://schemas.microsoft.com/office/drawing/2014/main" id="{ADEA8307-32BE-4CBD-A74F-7D35368AE316}"/>
              </a:ext>
            </a:extLst>
          </p:cNvPr>
          <p:cNvGraphicFramePr>
            <a:graphicFrameLocks noGrp="1"/>
          </p:cNvGraphicFramePr>
          <p:nvPr/>
        </p:nvGraphicFramePr>
        <p:xfrm>
          <a:off x="179512" y="3789040"/>
          <a:ext cx="3888433" cy="1877898"/>
        </p:xfrm>
        <a:graphic>
          <a:graphicData uri="http://schemas.openxmlformats.org/drawingml/2006/table">
            <a:tbl>
              <a:tblPr>
                <a:tableStyleId>{5C22544A-7EE6-4342-B048-85BDC9FD1C3A}</a:tableStyleId>
              </a:tblPr>
              <a:tblGrid>
                <a:gridCol w="1050290">
                  <a:extLst>
                    <a:ext uri="{9D8B030D-6E8A-4147-A177-3AD203B41FA5}">
                      <a16:colId xmlns:a16="http://schemas.microsoft.com/office/drawing/2014/main" val="2476766480"/>
                    </a:ext>
                  </a:extLst>
                </a:gridCol>
                <a:gridCol w="1115195">
                  <a:extLst>
                    <a:ext uri="{9D8B030D-6E8A-4147-A177-3AD203B41FA5}">
                      <a16:colId xmlns:a16="http://schemas.microsoft.com/office/drawing/2014/main" val="534962796"/>
                    </a:ext>
                  </a:extLst>
                </a:gridCol>
                <a:gridCol w="849673">
                  <a:extLst>
                    <a:ext uri="{9D8B030D-6E8A-4147-A177-3AD203B41FA5}">
                      <a16:colId xmlns:a16="http://schemas.microsoft.com/office/drawing/2014/main" val="3249032675"/>
                    </a:ext>
                  </a:extLst>
                </a:gridCol>
                <a:gridCol w="873275">
                  <a:extLst>
                    <a:ext uri="{9D8B030D-6E8A-4147-A177-3AD203B41FA5}">
                      <a16:colId xmlns:a16="http://schemas.microsoft.com/office/drawing/2014/main" val="1277225895"/>
                    </a:ext>
                  </a:extLst>
                </a:gridCol>
              </a:tblGrid>
              <a:tr h="540694">
                <a:tc gridSpan="4">
                  <a:txBody>
                    <a:bodyPr/>
                    <a:lstStyle/>
                    <a:p>
                      <a:pPr algn="ctr" fontAlgn="b"/>
                      <a:r>
                        <a:rPr lang="en-GB" sz="1600" b="1" u="none" strike="noStrike" dirty="0">
                          <a:solidFill>
                            <a:schemeClr val="bg2"/>
                          </a:solidFill>
                          <a:effectLst/>
                        </a:rPr>
                        <a:t>2020/21 LOCAL GOVERNMENT EQUITABLE SHARE ADJUSTMENT</a:t>
                      </a:r>
                      <a:endParaRPr lang="en-GB" sz="1600" b="1" i="0" u="none" strike="noStrike" dirty="0">
                        <a:solidFill>
                          <a:schemeClr val="bg2"/>
                        </a:solidFill>
                        <a:effectLst/>
                        <a:latin typeface="Calibri" panose="020F0502020204030204" pitchFamily="34" charset="0"/>
                      </a:endParaRPr>
                    </a:p>
                  </a:txBody>
                  <a:tcPr marL="9525" marR="9525" marT="9525" marB="0" anchor="b">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8058526"/>
                  </a:ext>
                </a:extLst>
              </a:tr>
              <a:tr h="655274">
                <a:tc>
                  <a:txBody>
                    <a:bodyPr/>
                    <a:lstStyle/>
                    <a:p>
                      <a:pPr algn="ctr" fontAlgn="ctr"/>
                      <a:r>
                        <a:rPr lang="en-GB" sz="1200" b="1" u="none" strike="noStrike" dirty="0">
                          <a:effectLst/>
                        </a:rPr>
                        <a:t>2020/21</a:t>
                      </a:r>
                      <a:br>
                        <a:rPr lang="en-GB" sz="1200" b="1" u="none" strike="noStrike" dirty="0">
                          <a:effectLst/>
                        </a:rPr>
                      </a:br>
                      <a:r>
                        <a:rPr lang="en-GB" sz="1200" b="1" u="none" strike="noStrike" dirty="0">
                          <a:effectLst/>
                        </a:rPr>
                        <a:t>Main</a:t>
                      </a:r>
                      <a:br>
                        <a:rPr lang="en-GB" sz="1200" b="1" u="none" strike="noStrike" dirty="0">
                          <a:effectLst/>
                        </a:rPr>
                      </a:br>
                      <a:r>
                        <a:rPr lang="en-GB" sz="1200" b="1" u="none" strike="noStrike" dirty="0">
                          <a:effectLst/>
                        </a:rPr>
                        <a:t>Allocation</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b="1" u="none" strike="noStrike" dirty="0">
                          <a:effectLst/>
                        </a:rPr>
                        <a:t>Adjustment</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b="1" u="none" strike="noStrike" dirty="0">
                          <a:effectLst/>
                        </a:rPr>
                        <a:t>2020/21</a:t>
                      </a:r>
                      <a:br>
                        <a:rPr lang="en-GB" sz="1200" b="1" u="none" strike="noStrike" dirty="0">
                          <a:effectLst/>
                        </a:rPr>
                      </a:br>
                      <a:r>
                        <a:rPr lang="en-GB" sz="1200" b="1" u="none" strike="noStrike" dirty="0">
                          <a:effectLst/>
                        </a:rPr>
                        <a:t>Adjusted Allocation</a:t>
                      </a:r>
                      <a:endParaRPr lang="en-GB" sz="12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GB" sz="1200" b="1" u="none" strike="noStrike" dirty="0">
                          <a:effectLst/>
                        </a:rPr>
                        <a:t>Adjustment as % of main allocation</a:t>
                      </a:r>
                      <a:endParaRPr lang="en-GB"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9844980"/>
                  </a:ext>
                </a:extLst>
              </a:tr>
              <a:tr h="422041">
                <a:tc>
                  <a:txBody>
                    <a:bodyPr/>
                    <a:lstStyle/>
                    <a:p>
                      <a:pPr algn="ctr" fontAlgn="ctr"/>
                      <a:r>
                        <a:rPr lang="en-GB" sz="1200" b="1" u="none" strike="noStrike" dirty="0">
                          <a:effectLst/>
                        </a:rPr>
                        <a:t>R'000</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b="1" u="none" strike="noStrike">
                          <a:effectLst/>
                        </a:rPr>
                        <a:t>R'000</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b="1" u="none" strike="noStrike" dirty="0">
                          <a:effectLst/>
                        </a:rPr>
                        <a:t>R'000</a:t>
                      </a:r>
                      <a:endParaRPr lang="en-GB"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GB"/>
                    </a:p>
                  </a:txBody>
                  <a:tcPr/>
                </a:tc>
                <a:extLst>
                  <a:ext uri="{0D108BD9-81ED-4DB2-BD59-A6C34878D82A}">
                    <a16:rowId xmlns:a16="http://schemas.microsoft.com/office/drawing/2014/main" val="1853674695"/>
                  </a:ext>
                </a:extLst>
              </a:tr>
              <a:tr h="259889">
                <a:tc>
                  <a:txBody>
                    <a:bodyPr/>
                    <a:lstStyle/>
                    <a:p>
                      <a:pPr algn="r" fontAlgn="ctr"/>
                      <a:r>
                        <a:rPr lang="en-GB" sz="1400" b="1" u="none" strike="noStrike" dirty="0">
                          <a:effectLst/>
                        </a:rPr>
                        <a:t>  918 991  </a:t>
                      </a:r>
                      <a:endParaRPr lang="en-GB"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ctr"/>
                      <a:r>
                        <a:rPr lang="en-GB" sz="1400" b="1" u="none" strike="noStrike" dirty="0">
                          <a:effectLst/>
                        </a:rPr>
                        <a:t>  115 347  </a:t>
                      </a:r>
                      <a:endParaRPr lang="en-GB"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ctr"/>
                      <a:r>
                        <a:rPr lang="en-GB" sz="1400" b="1" u="none" strike="noStrike" dirty="0">
                          <a:effectLst/>
                        </a:rPr>
                        <a:t> 1 034 338  </a:t>
                      </a:r>
                      <a:endParaRPr lang="en-GB"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r" fontAlgn="b"/>
                      <a:r>
                        <a:rPr lang="en-GB" sz="1400" b="1" u="none" strike="noStrike" dirty="0">
                          <a:effectLst/>
                        </a:rPr>
                        <a:t>12,55                 </a:t>
                      </a:r>
                      <a:endParaRPr lang="en-GB" sz="1400" b="1" i="0" u="none" strike="noStrike" dirty="0">
                        <a:solidFill>
                          <a:srgbClr val="000000"/>
                        </a:solidFill>
                        <a:effectLst/>
                        <a:latin typeface="Calibri" panose="020F0502020204030204" pitchFamily="34" charset="0"/>
                      </a:endParaRPr>
                    </a:p>
                  </a:txBody>
                  <a:tcPr marL="9525" marR="9525" marT="9525" marB="0">
                    <a:solidFill>
                      <a:schemeClr val="accent3">
                        <a:lumMod val="40000"/>
                        <a:lumOff val="60000"/>
                      </a:schemeClr>
                    </a:solidFill>
                  </a:tcPr>
                </a:tc>
                <a:extLst>
                  <a:ext uri="{0D108BD9-81ED-4DB2-BD59-A6C34878D82A}">
                    <a16:rowId xmlns:a16="http://schemas.microsoft.com/office/drawing/2014/main" val="1556568252"/>
                  </a:ext>
                </a:extLst>
              </a:tr>
            </a:tbl>
          </a:graphicData>
        </a:graphic>
      </p:graphicFrame>
      <p:pic>
        <p:nvPicPr>
          <p:cNvPr id="9" name="Picture 8">
            <a:extLst>
              <a:ext uri="{FF2B5EF4-FFF2-40B4-BE49-F238E27FC236}">
                <a16:creationId xmlns:a16="http://schemas.microsoft.com/office/drawing/2014/main" id="{4F964C5C-550E-4DAB-AC22-47B37D3823C1}"/>
              </a:ext>
            </a:extLst>
          </p:cNvPr>
          <p:cNvPicPr>
            <a:picLocks noChangeAspect="1"/>
          </p:cNvPicPr>
          <p:nvPr/>
        </p:nvPicPr>
        <p:blipFill>
          <a:blip r:embed="rId2"/>
          <a:stretch>
            <a:fillRect/>
          </a:stretch>
        </p:blipFill>
        <p:spPr>
          <a:xfrm>
            <a:off x="179512" y="1055866"/>
            <a:ext cx="8782620" cy="2021914"/>
          </a:xfrm>
          <a:prstGeom prst="rect">
            <a:avLst/>
          </a:prstGeom>
          <a:ln>
            <a:solidFill>
              <a:schemeClr val="accent6"/>
            </a:solidFill>
          </a:ln>
        </p:spPr>
      </p:pic>
      <p:graphicFrame>
        <p:nvGraphicFramePr>
          <p:cNvPr id="12" name="Chart 11">
            <a:extLst>
              <a:ext uri="{FF2B5EF4-FFF2-40B4-BE49-F238E27FC236}">
                <a16:creationId xmlns:a16="http://schemas.microsoft.com/office/drawing/2014/main" id="{80321C09-CF55-4004-9CAA-1E613DE2ADA8}"/>
              </a:ext>
            </a:extLst>
          </p:cNvPr>
          <p:cNvGraphicFramePr>
            <a:graphicFrameLocks/>
          </p:cNvGraphicFramePr>
          <p:nvPr/>
        </p:nvGraphicFramePr>
        <p:xfrm>
          <a:off x="4283968" y="3140969"/>
          <a:ext cx="4536504" cy="3215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69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08912" cy="515708"/>
          </a:xfrm>
          <a:ln>
            <a:solidFill>
              <a:schemeClr val="tx1"/>
            </a:solidFill>
          </a:ln>
        </p:spPr>
        <p:txBody>
          <a:bodyPr/>
          <a:lstStyle/>
          <a:p>
            <a:r>
              <a:rPr lang="en-US" sz="2400" dirty="0"/>
              <a:t>SERVICE DELIVERY</a:t>
            </a:r>
          </a:p>
        </p:txBody>
      </p:sp>
      <p:sp>
        <p:nvSpPr>
          <p:cNvPr id="3" name="Slide Number Placeholder 2"/>
          <p:cNvSpPr>
            <a:spLocks noGrp="1"/>
          </p:cNvSpPr>
          <p:nvPr>
            <p:ph type="sldNum" sz="quarter" idx="12"/>
          </p:nvPr>
        </p:nvSpPr>
        <p:spPr/>
        <p:txBody>
          <a:bodyPr/>
          <a:lstStyle/>
          <a:p>
            <a:pPr defTabSz="342900">
              <a:defRPr/>
            </a:pPr>
            <a:fld id="{7DFFE2B6-938D-47C6-8A9B-DD6FD95CA4F9}" type="slidenum">
              <a:rPr lang="en-US" altLang="en-US">
                <a:solidFill>
                  <a:prstClr val="black"/>
                </a:solidFill>
              </a:rPr>
              <a:pPr defTabSz="342900">
                <a:defRPr/>
              </a:pPr>
              <a:t>17</a:t>
            </a:fld>
            <a:endParaRPr lang="en-US" altLang="en-US" dirty="0">
              <a:solidFill>
                <a:prstClr val="black"/>
              </a:solidFill>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535280" y="908720"/>
            <a:ext cx="8213184" cy="5591274"/>
          </a:xfrm>
          <a:prstGeom prst="rect">
            <a:avLst/>
          </a:prstGeom>
          <a:noFill/>
          <a:ln>
            <a:solidFill>
              <a:schemeClr val="tx1"/>
            </a:solidFill>
          </a:ln>
        </p:spPr>
        <p:txBody>
          <a:bodyPr wrap="square" rtlCol="0">
            <a:spAutoFit/>
          </a:bodyPr>
          <a:lstStyle/>
          <a:p>
            <a:pPr marL="342900" indent="-342900" algn="just" defTabSz="342900">
              <a:buFont typeface="Arial" panose="020B0604020202020204" pitchFamily="34" charset="0"/>
              <a:buChar char="•"/>
            </a:pPr>
            <a:r>
              <a:rPr lang="en-ZA" sz="2400" dirty="0">
                <a:solidFill>
                  <a:prstClr val="black"/>
                </a:solidFill>
                <a:cs typeface="Arial" panose="020B0604020202020204" pitchFamily="34" charset="0"/>
              </a:rPr>
              <a:t>OR Tambo </a:t>
            </a:r>
            <a:r>
              <a:rPr lang="en-US" sz="2400" dirty="0">
                <a:solidFill>
                  <a:prstClr val="black"/>
                </a:solidFill>
                <a:ea typeface="+mn-ea"/>
                <a:cs typeface="Arial" panose="020B0604020202020204" pitchFamily="34" charset="0"/>
              </a:rPr>
              <a:t>has a fully fledged Project Management Unit consisting of engineers and project managers.</a:t>
            </a:r>
          </a:p>
          <a:p>
            <a:pPr marL="342900" indent="-342900" algn="just" defTabSz="342900">
              <a:buFont typeface="Arial" panose="020B0604020202020204" pitchFamily="34" charset="0"/>
              <a:buChar char="•"/>
            </a:pPr>
            <a:endParaRPr lang="en-ZA" sz="2400" dirty="0">
              <a:solidFill>
                <a:prstClr val="black"/>
              </a:solidFill>
              <a:cs typeface="Arial" panose="020B0604020202020204" pitchFamily="34" charset="0"/>
            </a:endParaRPr>
          </a:p>
          <a:p>
            <a:pPr marL="342900" lvl="0" indent="-342900" algn="just" defTabSz="914400" eaLnBrk="1" fontAlgn="auto" hangingPunct="1">
              <a:spcBef>
                <a:spcPts val="0"/>
              </a:spcBef>
              <a:spcAft>
                <a:spcPts val="0"/>
              </a:spcAft>
              <a:buClr>
                <a:srgbClr val="000000"/>
              </a:buClr>
              <a:buSzPts val="1800"/>
              <a:buFont typeface="Arial" panose="020B0604020202020204" pitchFamily="34" charset="0"/>
              <a:buChar char="•"/>
            </a:pPr>
            <a:r>
              <a:rPr lang="en-US" sz="2400" kern="0" dirty="0">
                <a:solidFill>
                  <a:srgbClr val="000000"/>
                </a:solidFill>
                <a:ea typeface="Arial" panose="020B0604020202020204" pitchFamily="34" charset="0"/>
                <a:cs typeface="Arial" panose="020B0604020202020204" pitchFamily="34" charset="0"/>
                <a:sym typeface="Arial" panose="020B0604020202020204" pitchFamily="34" charset="0"/>
              </a:rPr>
              <a:t>In the O.R. Tambo the minimum service level for water is regarded as water supply facility within 200m of dwelling delivering at least 25liters per person per day 6kl/hh/month in the case of yard or house connections. </a:t>
            </a:r>
          </a:p>
          <a:p>
            <a:pPr marL="342900" lvl="0" indent="-342900" algn="just" defTabSz="914400" eaLnBrk="1" fontAlgn="auto" hangingPunct="1">
              <a:spcBef>
                <a:spcPts val="0"/>
              </a:spcBef>
              <a:spcAft>
                <a:spcPts val="0"/>
              </a:spcAft>
              <a:buClr>
                <a:srgbClr val="000000"/>
              </a:buClr>
              <a:buSzPts val="1800"/>
              <a:buFont typeface="Arial" panose="020B0604020202020204" pitchFamily="34" charset="0"/>
              <a:buChar char="•"/>
            </a:pPr>
            <a:endParaRPr lang="en-US" sz="2400" kern="0" dirty="0">
              <a:solidFill>
                <a:srgbClr val="000000"/>
              </a:solidFill>
              <a:ea typeface="Arial" panose="020B0604020202020204" pitchFamily="34" charset="0"/>
              <a:cs typeface="Arial" panose="020B0604020202020204" pitchFamily="34" charset="0"/>
              <a:sym typeface="Arial" panose="020B0604020202020204" pitchFamily="34" charset="0"/>
            </a:endParaRPr>
          </a:p>
          <a:p>
            <a:pPr marL="342900" lvl="0" indent="-342900" algn="just" defTabSz="914400" eaLnBrk="1" fontAlgn="auto" hangingPunct="1">
              <a:spcBef>
                <a:spcPts val="0"/>
              </a:spcBef>
              <a:spcAft>
                <a:spcPts val="0"/>
              </a:spcAft>
              <a:buClr>
                <a:srgbClr val="000000"/>
              </a:buClr>
              <a:buSzPts val="1800"/>
              <a:buFont typeface="Arial" panose="020B0604020202020204" pitchFamily="34" charset="0"/>
              <a:buChar char="•"/>
            </a:pPr>
            <a:r>
              <a:rPr lang="en-US" sz="2400" kern="0" dirty="0">
                <a:ea typeface="Arial" panose="020B0604020202020204" pitchFamily="34" charset="0"/>
                <a:cs typeface="Arial" panose="020B0604020202020204" pitchFamily="34" charset="0"/>
                <a:sym typeface="Arial" panose="020B0604020202020204" pitchFamily="34" charset="0"/>
              </a:rPr>
              <a:t>The Statistics South Africa: Community Survey 2016 (Stats SA, 2016b), reveals that, 40% of households had access to potable water (household connections, communal stands and water tankers) and 77% had access to flush, Ventilated Pit Latrines and chemical toilets.</a:t>
            </a:r>
            <a:r>
              <a:rPr lang="en-US" sz="2400" b="1" kern="0" dirty="0">
                <a:ea typeface="Arial" panose="020B0604020202020204" pitchFamily="34" charset="0"/>
                <a:cs typeface="Arial" panose="020B0604020202020204" pitchFamily="34" charset="0"/>
                <a:sym typeface="Arial" panose="020B0604020202020204" pitchFamily="34" charset="0"/>
              </a:rPr>
              <a:t> </a:t>
            </a:r>
            <a:endParaRPr lang="en-US" sz="2400" b="1" kern="0" dirty="0">
              <a:cs typeface="Arial" panose="020B0604020202020204" pitchFamily="34" charset="0"/>
              <a:sym typeface="Calibri" panose="020F0502020204030204" pitchFamily="34" charset="0"/>
            </a:endParaRPr>
          </a:p>
          <a:p>
            <a:pPr marL="342900" lvl="0" indent="-228600" defTabSz="914400" eaLnBrk="1" fontAlgn="auto" hangingPunct="1">
              <a:spcBef>
                <a:spcPts val="360"/>
              </a:spcBef>
              <a:spcAft>
                <a:spcPts val="0"/>
              </a:spcAft>
              <a:buClr>
                <a:srgbClr val="000000"/>
              </a:buClr>
              <a:buSzPts val="1800"/>
            </a:pPr>
            <a:endParaRPr lang="en-US" i="1" kern="0" dirty="0">
              <a:solidFill>
                <a:srgbClr val="FF0000"/>
              </a:solidFill>
              <a:ea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581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648072"/>
          </a:xfrm>
          <a:ln>
            <a:solidFill>
              <a:schemeClr val="tx1"/>
            </a:solidFill>
          </a:ln>
        </p:spPr>
        <p:txBody>
          <a:bodyPr/>
          <a:lstStyle/>
          <a:p>
            <a:r>
              <a:rPr lang="en-US" sz="2400" dirty="0"/>
              <a:t>SERVICE DELIVERY</a:t>
            </a:r>
          </a:p>
        </p:txBody>
      </p:sp>
      <p:sp>
        <p:nvSpPr>
          <p:cNvPr id="3" name="Slide Number Placeholder 2"/>
          <p:cNvSpPr>
            <a:spLocks noGrp="1"/>
          </p:cNvSpPr>
          <p:nvPr>
            <p:ph type="sldNum" sz="quarter" idx="12"/>
          </p:nvPr>
        </p:nvSpPr>
        <p:spPr/>
        <p:txBody>
          <a:bodyPr/>
          <a:lstStyle/>
          <a:p>
            <a:pPr defTabSz="342900">
              <a:defRPr/>
            </a:pPr>
            <a:fld id="{7DFFE2B6-938D-47C6-8A9B-DD6FD95CA4F9}" type="slidenum">
              <a:rPr lang="en-US" altLang="en-US">
                <a:solidFill>
                  <a:prstClr val="black"/>
                </a:solidFill>
              </a:rPr>
              <a:pPr defTabSz="342900">
                <a:defRPr/>
              </a:pPr>
              <a:t>18</a:t>
            </a:fld>
            <a:endParaRPr lang="en-US" altLang="en-US" dirty="0">
              <a:solidFill>
                <a:prstClr val="black"/>
              </a:solidFill>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395536" y="764704"/>
            <a:ext cx="8352928" cy="5632311"/>
          </a:xfrm>
          <a:prstGeom prst="rect">
            <a:avLst/>
          </a:prstGeom>
          <a:noFill/>
          <a:ln>
            <a:solidFill>
              <a:schemeClr val="tx1"/>
            </a:solidFill>
          </a:ln>
        </p:spPr>
        <p:txBody>
          <a:bodyPr wrap="square" rtlCol="0">
            <a:spAutoFit/>
          </a:bodyPr>
          <a:lstStyle/>
          <a:p>
            <a:r>
              <a:rPr lang="en-US" sz="2400" b="1" dirty="0">
                <a:cs typeface="Arial" panose="020B0604020202020204" pitchFamily="34" charset="0"/>
              </a:rPr>
              <a:t>Water situation:</a:t>
            </a:r>
            <a:endParaRPr lang="en-US" sz="2400" dirty="0">
              <a:cs typeface="Arial" panose="020B0604020202020204" pitchFamily="34" charset="0"/>
            </a:endParaRPr>
          </a:p>
          <a:p>
            <a:r>
              <a:rPr lang="en-US" sz="2400" dirty="0">
                <a:cs typeface="Arial" panose="020B0604020202020204" pitchFamily="34" charset="0"/>
              </a:rPr>
              <a:t>The OR Tambo District Municipality is a Water Services Authority (WSA) and Water Services Provider (WSP).</a:t>
            </a:r>
          </a:p>
          <a:p>
            <a:pPr marL="452438" lvl="1" indent="-452438" algn="just">
              <a:buFont typeface="Wingdings" panose="05000000000000000000" pitchFamily="2" charset="2"/>
              <a:buChar char="ü"/>
            </a:pPr>
            <a:r>
              <a:rPr lang="en-US" sz="2400" dirty="0">
                <a:cs typeface="Arial" panose="020B0604020202020204" pitchFamily="34" charset="0"/>
              </a:rPr>
              <a:t>47,3% of the population (141 453) have access to above minimum service levels (piped (tap) water inside dwelling/institution, Piped (tap) water inside yard, Piped (tap) water on community stand: distance less than 200m from dwelling/institution)</a:t>
            </a:r>
          </a:p>
          <a:p>
            <a:pPr marL="452438" lvl="1" indent="-452438" algn="just">
              <a:buFont typeface="Wingdings" panose="05000000000000000000" pitchFamily="2" charset="2"/>
              <a:buChar char="ü"/>
            </a:pPr>
            <a:r>
              <a:rPr lang="en-US" sz="2400" dirty="0">
                <a:cs typeface="Arial" panose="020B0604020202020204" pitchFamily="34" charset="0"/>
              </a:rPr>
              <a:t>52,7% of the population (157 320) have access to below minimum service levels</a:t>
            </a:r>
          </a:p>
          <a:p>
            <a:pPr marL="452438" lvl="1" indent="-452438" algn="just">
              <a:buFont typeface="Wingdings" panose="05000000000000000000" pitchFamily="2" charset="2"/>
              <a:buChar char="ü"/>
            </a:pPr>
            <a:r>
              <a:rPr lang="en-US" sz="2400" dirty="0">
                <a:cs typeface="Arial" panose="020B0604020202020204" pitchFamily="34" charset="0"/>
              </a:rPr>
              <a:t>28,2% of the population (84 139) have no access to piped (tap) water.</a:t>
            </a:r>
          </a:p>
          <a:p>
            <a:pPr marL="452438" lvl="1" indent="-452438" algn="just">
              <a:buFont typeface="Wingdings" panose="05000000000000000000" pitchFamily="2" charset="2"/>
              <a:buChar char="ü"/>
            </a:pPr>
            <a:r>
              <a:rPr lang="en-US" sz="2400" dirty="0">
                <a:cs typeface="Arial" panose="020B0604020202020204" pitchFamily="34" charset="0"/>
              </a:rPr>
              <a:t>The primary focus of the district is to implement water services projects in order to address the backlogs and improve the socio-economic environment of the district. </a:t>
            </a:r>
            <a:endParaRPr lang="en-US" sz="2400"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394449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08912" cy="515708"/>
          </a:xfrm>
          <a:ln>
            <a:solidFill>
              <a:schemeClr val="tx1"/>
            </a:solidFill>
          </a:ln>
        </p:spPr>
        <p:txBody>
          <a:bodyPr/>
          <a:lstStyle/>
          <a:p>
            <a:r>
              <a:rPr lang="en-US" sz="2400" dirty="0"/>
              <a:t>SERVICE DELIVERY</a:t>
            </a:r>
          </a:p>
        </p:txBody>
      </p:sp>
      <p:sp>
        <p:nvSpPr>
          <p:cNvPr id="3" name="Slide Number Placeholder 2"/>
          <p:cNvSpPr>
            <a:spLocks noGrp="1"/>
          </p:cNvSpPr>
          <p:nvPr>
            <p:ph type="sldNum" sz="quarter" idx="12"/>
          </p:nvPr>
        </p:nvSpPr>
        <p:spPr/>
        <p:txBody>
          <a:bodyPr/>
          <a:lstStyle/>
          <a:p>
            <a:pPr defTabSz="342900">
              <a:defRPr/>
            </a:pPr>
            <a:fld id="{7DFFE2B6-938D-47C6-8A9B-DD6FD95CA4F9}" type="slidenum">
              <a:rPr lang="en-US" altLang="en-US">
                <a:solidFill>
                  <a:prstClr val="black"/>
                </a:solidFill>
              </a:rPr>
              <a:pPr defTabSz="342900">
                <a:defRPr/>
              </a:pPr>
              <a:t>19</a:t>
            </a:fld>
            <a:endParaRPr lang="en-US" altLang="en-US" dirty="0">
              <a:solidFill>
                <a:prstClr val="black"/>
              </a:solidFill>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535280" y="980728"/>
            <a:ext cx="8213184" cy="5078313"/>
          </a:xfrm>
          <a:prstGeom prst="rect">
            <a:avLst/>
          </a:prstGeom>
          <a:noFill/>
          <a:ln>
            <a:solidFill>
              <a:schemeClr val="tx1"/>
            </a:solidFill>
          </a:ln>
        </p:spPr>
        <p:txBody>
          <a:bodyPr wrap="square" rtlCol="0">
            <a:spAutoFit/>
          </a:bodyPr>
          <a:lstStyle/>
          <a:p>
            <a:r>
              <a:rPr lang="en-US" sz="2000" b="1" dirty="0">
                <a:cs typeface="Arial" panose="020B0604020202020204" pitchFamily="34" charset="0"/>
              </a:rPr>
              <a:t>SANITATION:</a:t>
            </a:r>
          </a:p>
          <a:p>
            <a:endParaRPr lang="en-US" sz="1600" dirty="0">
              <a:cs typeface="Arial" panose="020B0604020202020204" pitchFamily="34" charset="0"/>
            </a:endParaRPr>
          </a:p>
          <a:p>
            <a:r>
              <a:rPr lang="en-US" sz="2400" dirty="0">
                <a:cs typeface="Arial" panose="020B0604020202020204" pitchFamily="34" charset="0"/>
              </a:rPr>
              <a:t>The OR Tambo District Municipality is responsible for the provision of sanitation services in the district.</a:t>
            </a:r>
          </a:p>
          <a:p>
            <a:pPr marL="452438" lvl="1" indent="-452438" algn="just">
              <a:buFont typeface="Wingdings" panose="05000000000000000000" pitchFamily="2" charset="2"/>
              <a:buChar char="ü"/>
            </a:pPr>
            <a:r>
              <a:rPr lang="en-US" sz="2400" dirty="0">
                <a:cs typeface="Arial" panose="020B0604020202020204" pitchFamily="34" charset="0"/>
              </a:rPr>
              <a:t>21% or 64 059 of the population have access to above minimum service levels ( Flush toilet connected to sewerage, septic tank, chemical toilet or VIP)</a:t>
            </a:r>
          </a:p>
          <a:p>
            <a:pPr marL="452438" lvl="1" indent="-452438" algn="just">
              <a:buFont typeface="Wingdings" panose="05000000000000000000" pitchFamily="2" charset="2"/>
              <a:buChar char="ü"/>
            </a:pPr>
            <a:r>
              <a:rPr lang="en-US" sz="2400" dirty="0">
                <a:cs typeface="Arial" panose="020B0604020202020204" pitchFamily="34" charset="0"/>
              </a:rPr>
              <a:t>79% or 234 793 of the population have access to below minimum service levels of sanitation</a:t>
            </a:r>
          </a:p>
          <a:p>
            <a:pPr marL="452438" lvl="1" indent="-452438" algn="just">
              <a:buFont typeface="Wingdings" panose="05000000000000000000" pitchFamily="2" charset="2"/>
              <a:buChar char="ü"/>
            </a:pPr>
            <a:r>
              <a:rPr lang="en-US" sz="2400" dirty="0">
                <a:cs typeface="Arial" panose="020B0604020202020204" pitchFamily="34" charset="0"/>
              </a:rPr>
              <a:t>6% or 18 763 of the population have no access to toilets.</a:t>
            </a:r>
          </a:p>
          <a:p>
            <a:pPr marL="452438" lvl="1" indent="-452438" algn="just">
              <a:buFont typeface="Wingdings" panose="05000000000000000000" pitchFamily="2" charset="2"/>
              <a:buChar char="ü"/>
            </a:pPr>
            <a:r>
              <a:rPr lang="en-US" sz="2400" dirty="0">
                <a:cs typeface="Arial" panose="020B0604020202020204" pitchFamily="34" charset="0"/>
              </a:rPr>
              <a:t>The primary focus of the district is to implement sanitation projects in order to address the backlogs and improve the quality of life of the district citizens. </a:t>
            </a:r>
          </a:p>
        </p:txBody>
      </p:sp>
    </p:spTree>
    <p:extLst>
      <p:ext uri="{BB962C8B-B14F-4D97-AF65-F5344CB8AC3E}">
        <p14:creationId xmlns:p14="http://schemas.microsoft.com/office/powerpoint/2010/main" val="353550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03921" cy="615603"/>
          </a:xfrm>
          <a:ln>
            <a:solidFill>
              <a:schemeClr val="tx1"/>
            </a:solidFill>
          </a:ln>
        </p:spPr>
        <p:txBody>
          <a:bodyPr/>
          <a:lstStyle/>
          <a:p>
            <a:r>
              <a:rPr lang="en-US" sz="2600" dirty="0"/>
              <a:t>PRESENTATION LAYOUT</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a:t>
            </a:fld>
            <a:endParaRPr lang="en-US" altLang="en-US" dirty="0"/>
          </a:p>
        </p:txBody>
      </p:sp>
      <p:sp>
        <p:nvSpPr>
          <p:cNvPr id="4" name="Content Placeholder 3"/>
          <p:cNvSpPr>
            <a:spLocks noGrp="1"/>
          </p:cNvSpPr>
          <p:nvPr>
            <p:ph sz="quarter" idx="13"/>
          </p:nvPr>
        </p:nvSpPr>
        <p:spPr>
          <a:xfrm>
            <a:off x="467544" y="1124744"/>
            <a:ext cx="8203921" cy="4608512"/>
          </a:xfrm>
          <a:ln>
            <a:solidFill>
              <a:schemeClr val="tx1"/>
            </a:solidFill>
          </a:ln>
        </p:spPr>
        <p:txBody>
          <a:bodyPr/>
          <a:lstStyle/>
          <a:p>
            <a:pPr>
              <a:buFont typeface="Wingdings" panose="05000000000000000000" pitchFamily="2" charset="2"/>
              <a:buChar char="§"/>
            </a:pPr>
            <a:r>
              <a:rPr lang="en-US" sz="2400" dirty="0"/>
              <a:t>Purpose</a:t>
            </a:r>
          </a:p>
          <a:p>
            <a:pPr>
              <a:buFont typeface="Wingdings" panose="05000000000000000000" pitchFamily="2" charset="2"/>
              <a:buChar char="§"/>
            </a:pPr>
            <a:r>
              <a:rPr lang="en-US" sz="2400" dirty="0"/>
              <a:t>Introduction</a:t>
            </a:r>
          </a:p>
          <a:p>
            <a:pPr>
              <a:buFont typeface="Wingdings" panose="05000000000000000000" pitchFamily="2" charset="2"/>
              <a:buChar char="§"/>
            </a:pPr>
            <a:r>
              <a:rPr lang="en-US" sz="2400" dirty="0"/>
              <a:t>Governance</a:t>
            </a:r>
          </a:p>
          <a:p>
            <a:pPr>
              <a:buFont typeface="Wingdings" panose="05000000000000000000" pitchFamily="2" charset="2"/>
              <a:buChar char="§"/>
            </a:pPr>
            <a:r>
              <a:rPr lang="en-US" sz="2400" dirty="0"/>
              <a:t>Municipal Administration</a:t>
            </a:r>
          </a:p>
          <a:p>
            <a:pPr>
              <a:buFont typeface="Wingdings" panose="05000000000000000000" pitchFamily="2" charset="2"/>
              <a:buChar char="§"/>
            </a:pPr>
            <a:r>
              <a:rPr lang="en-US" sz="2400" dirty="0"/>
              <a:t>Financial Management</a:t>
            </a:r>
          </a:p>
          <a:p>
            <a:pPr>
              <a:buFont typeface="Wingdings" panose="05000000000000000000" pitchFamily="2" charset="2"/>
              <a:buChar char="§"/>
            </a:pPr>
            <a:r>
              <a:rPr lang="en-US" sz="2400" dirty="0"/>
              <a:t>Service Delivery</a:t>
            </a:r>
          </a:p>
          <a:p>
            <a:pPr>
              <a:buFont typeface="Wingdings" panose="05000000000000000000" pitchFamily="2" charset="2"/>
              <a:buChar char="§"/>
            </a:pPr>
            <a:r>
              <a:rPr lang="en-US" sz="2400" dirty="0"/>
              <a:t>COVID-19 Interventions</a:t>
            </a:r>
          </a:p>
          <a:p>
            <a:pPr>
              <a:buFont typeface="Wingdings" panose="05000000000000000000" pitchFamily="2" charset="2"/>
              <a:buChar char="§"/>
            </a:pPr>
            <a:r>
              <a:rPr lang="en-US" sz="2400" dirty="0"/>
              <a:t>Recommendations </a:t>
            </a:r>
          </a:p>
          <a:p>
            <a:endParaRPr lang="en-US" dirty="0"/>
          </a:p>
          <a:p>
            <a:endParaRPr lang="en-US" dirty="0"/>
          </a:p>
        </p:txBody>
      </p:sp>
    </p:spTree>
    <p:extLst>
      <p:ext uri="{BB962C8B-B14F-4D97-AF65-F5344CB8AC3E}">
        <p14:creationId xmlns:p14="http://schemas.microsoft.com/office/powerpoint/2010/main" val="62404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SERVICE DELIVERY</a:t>
            </a:r>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044892"/>
            <a:ext cx="8208912" cy="5047536"/>
          </a:xfrm>
          <a:prstGeom prst="rect">
            <a:avLst/>
          </a:prstGeom>
          <a:noFill/>
          <a:ln>
            <a:solidFill>
              <a:schemeClr val="tx1"/>
            </a:solidFill>
          </a:ln>
        </p:spPr>
        <p:txBody>
          <a:bodyPr wrap="square" rtlCol="0">
            <a:spAutoFit/>
          </a:bodyPr>
          <a:lstStyle/>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2300" b="0" i="0" u="none" strike="noStrike" kern="1200" cap="none" spc="0" normalizeH="0" baseline="0" noProof="0" dirty="0">
                <a:ln>
                  <a:noFill/>
                </a:ln>
                <a:solidFill>
                  <a:prstClr val="black"/>
                </a:solidFill>
                <a:effectLst/>
                <a:uLnTx/>
                <a:uFillTx/>
              </a:rPr>
              <a:t>State of municipal infrastructure:</a:t>
            </a:r>
          </a:p>
          <a:p>
            <a:pPr marL="800100" marR="0" lvl="1" indent="-342900" algn="just"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ZA" sz="2300" b="0" i="0" u="none" strike="noStrike" kern="1200" cap="none" spc="0" normalizeH="0" baseline="0" noProof="0" dirty="0">
                <a:ln>
                  <a:noFill/>
                </a:ln>
                <a:solidFill>
                  <a:prstClr val="black"/>
                </a:solidFill>
                <a:effectLst/>
                <a:uLnTx/>
                <a:uFillTx/>
              </a:rPr>
              <a:t>State of municipal roads- the municipal</a:t>
            </a:r>
            <a:r>
              <a:rPr kumimoji="0" lang="en-ZA" sz="2300" b="0" i="0" u="none" strike="noStrike" kern="1200" cap="none" spc="0" normalizeH="0" noProof="0" dirty="0">
                <a:ln>
                  <a:noFill/>
                </a:ln>
                <a:solidFill>
                  <a:prstClr val="black"/>
                </a:solidFill>
                <a:effectLst/>
                <a:uLnTx/>
                <a:uFillTx/>
              </a:rPr>
              <a:t> roads are in </a:t>
            </a:r>
            <a:r>
              <a:rPr lang="en-ZA" sz="2300" dirty="0">
                <a:solidFill>
                  <a:prstClr val="black"/>
                </a:solidFill>
              </a:rPr>
              <a:t>poor </a:t>
            </a:r>
            <a:r>
              <a:rPr kumimoji="0" lang="en-ZA" sz="2300" b="0" i="0" u="none" strike="noStrike" kern="1200" cap="none" spc="0" normalizeH="0" noProof="0" dirty="0">
                <a:ln>
                  <a:noFill/>
                </a:ln>
                <a:solidFill>
                  <a:prstClr val="black"/>
                </a:solidFill>
                <a:effectLst/>
                <a:uLnTx/>
                <a:uFillTx/>
              </a:rPr>
              <a:t>conditions due to lack maintenance,  the roads are a competence of local municipalities in OR Tambo district.</a:t>
            </a:r>
            <a:endParaRPr kumimoji="0" lang="en-ZA" sz="2300" b="0" i="0" u="none" strike="noStrike" kern="1200" cap="none" spc="0" normalizeH="0" baseline="0" noProof="0" dirty="0">
              <a:ln>
                <a:noFill/>
              </a:ln>
              <a:solidFill>
                <a:prstClr val="black"/>
              </a:solidFill>
              <a:effectLst/>
              <a:uLnTx/>
              <a:uFillTx/>
            </a:endParaRPr>
          </a:p>
          <a:p>
            <a:pPr marL="800100" marR="0" lvl="1" indent="-342900" algn="just"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ZA" sz="2300" b="0" i="0" u="none" strike="noStrike" kern="1200" cap="none" spc="0" normalizeH="0" baseline="0" noProof="0" dirty="0">
                <a:ln>
                  <a:noFill/>
                </a:ln>
                <a:solidFill>
                  <a:prstClr val="black"/>
                </a:solidFill>
                <a:effectLst/>
                <a:uLnTx/>
                <a:uFillTx/>
              </a:rPr>
              <a:t>State of water and sanitation services - the municipality</a:t>
            </a:r>
            <a:r>
              <a:rPr kumimoji="0" lang="en-ZA" sz="2300" b="0" i="0" u="none" strike="noStrike" kern="1200" cap="none" spc="0" normalizeH="0" noProof="0" dirty="0">
                <a:ln>
                  <a:noFill/>
                </a:ln>
                <a:solidFill>
                  <a:prstClr val="black"/>
                </a:solidFill>
                <a:effectLst/>
                <a:uLnTx/>
                <a:uFillTx/>
              </a:rPr>
              <a:t> is a drought stricken area, high water and sanitation backlogs and due to lack of maintenance there are a high number of non-functional water schemes.</a:t>
            </a:r>
            <a:endParaRPr kumimoji="0" lang="en-ZA" sz="2300" b="0" i="0" u="none" strike="noStrike" kern="1200" cap="none" spc="0" normalizeH="0" baseline="0" noProof="0" dirty="0">
              <a:ln>
                <a:noFill/>
              </a:ln>
              <a:solidFill>
                <a:prstClr val="black"/>
              </a:solidFill>
              <a:effectLst/>
              <a:uLnTx/>
              <a:uFillTx/>
            </a:endParaRPr>
          </a:p>
          <a:p>
            <a:pPr marL="800100" marR="0" lvl="1" indent="-342900" algn="just"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ZA" sz="2300" b="0" i="0" u="none" strike="noStrike" kern="1200" cap="none" spc="0" normalizeH="0" baseline="0" noProof="0" dirty="0">
                <a:ln>
                  <a:noFill/>
                </a:ln>
                <a:solidFill>
                  <a:prstClr val="black"/>
                </a:solidFill>
                <a:effectLst/>
                <a:uLnTx/>
                <a:uFillTx/>
              </a:rPr>
              <a:t>Sanitation – backlog</a:t>
            </a:r>
            <a:r>
              <a:rPr kumimoji="0" lang="en-ZA" sz="2300" b="0" i="0" u="none" strike="noStrike" kern="1200" cap="none" spc="0" normalizeH="0" noProof="0" dirty="0">
                <a:ln>
                  <a:noFill/>
                </a:ln>
                <a:solidFill>
                  <a:prstClr val="black"/>
                </a:solidFill>
                <a:effectLst/>
                <a:uLnTx/>
                <a:uFillTx/>
              </a:rPr>
              <a:t> in sanitations in all areas and </a:t>
            </a:r>
            <a:r>
              <a:rPr lang="en-ZA" sz="2300" dirty="0">
                <a:solidFill>
                  <a:prstClr val="black"/>
                </a:solidFill>
              </a:rPr>
              <a:t>lack of maintenance of</a:t>
            </a:r>
            <a:r>
              <a:rPr kumimoji="0" lang="en-ZA" sz="2300" b="0" i="0" u="none" strike="noStrike" kern="1200" cap="none" spc="0" normalizeH="0" baseline="0" noProof="0" dirty="0">
                <a:ln>
                  <a:noFill/>
                </a:ln>
                <a:solidFill>
                  <a:prstClr val="black"/>
                </a:solidFill>
                <a:effectLst/>
                <a:uLnTx/>
                <a:uFillTx/>
              </a:rPr>
              <a:t> sewer pump stations and vandalism.</a:t>
            </a:r>
          </a:p>
          <a:p>
            <a:pPr marL="342900" lvl="0" indent="-342900" algn="just" defTabSz="342900">
              <a:buFont typeface="Arial" panose="020B0604020202020204" pitchFamily="34" charset="0"/>
              <a:buChar char="•"/>
            </a:pPr>
            <a:r>
              <a:rPr lang="en-US" sz="2300" dirty="0">
                <a:solidFill>
                  <a:prstClr val="black"/>
                </a:solidFill>
                <a:cs typeface="Arial" panose="020B0604020202020204" pitchFamily="34" charset="0"/>
              </a:rPr>
              <a:t>The Infrastructure and Technical Unit has developed an operation and maintenance plan to service water and sanitation infrastructure.</a:t>
            </a:r>
          </a:p>
        </p:txBody>
      </p:sp>
    </p:spTree>
    <p:extLst>
      <p:ext uri="{BB962C8B-B14F-4D97-AF65-F5344CB8AC3E}">
        <p14:creationId xmlns:p14="http://schemas.microsoft.com/office/powerpoint/2010/main" val="266818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88640"/>
            <a:ext cx="8307560" cy="360040"/>
          </a:xfrm>
          <a:ln>
            <a:solidFill>
              <a:schemeClr val="tx1"/>
            </a:solidFill>
          </a:ln>
        </p:spPr>
        <p:txBody>
          <a:bodyPr/>
          <a:lstStyle/>
          <a:p>
            <a:r>
              <a:rPr lang="en-US" sz="2400" dirty="0"/>
              <a:t>SERVICE DELIVERY</a:t>
            </a:r>
          </a:p>
        </p:txBody>
      </p:sp>
      <p:sp>
        <p:nvSpPr>
          <p:cNvPr id="3" name="Slide Number Placeholder 2"/>
          <p:cNvSpPr>
            <a:spLocks noGrp="1"/>
          </p:cNvSpPr>
          <p:nvPr>
            <p:ph type="sldNum" sz="quarter" idx="12"/>
          </p:nvPr>
        </p:nvSpPr>
        <p:spPr/>
        <p:txBody>
          <a:bodyPr/>
          <a:lstStyle/>
          <a:p>
            <a:pPr defTabSz="342900">
              <a:defRPr/>
            </a:pPr>
            <a:fld id="{7DFFE2B6-938D-47C6-8A9B-DD6FD95CA4F9}" type="slidenum">
              <a:rPr lang="en-US" altLang="en-US">
                <a:solidFill>
                  <a:prstClr val="black"/>
                </a:solidFill>
              </a:rPr>
              <a:pPr defTabSz="342900">
                <a:defRPr/>
              </a:pPr>
              <a:t>21</a:t>
            </a:fld>
            <a:endParaRPr lang="en-US" altLang="en-US" dirty="0">
              <a:solidFill>
                <a:prstClr val="black"/>
              </a:solidFill>
            </a:endParaRPr>
          </a:p>
        </p:txBody>
      </p:sp>
      <p:sp>
        <p:nvSpPr>
          <p:cNvPr id="4" name="Content Placeholder 3"/>
          <p:cNvSpPr>
            <a:spLocks noGrp="1"/>
          </p:cNvSpPr>
          <p:nvPr>
            <p:ph sz="quarter" idx="13"/>
          </p:nvPr>
        </p:nvSpPr>
        <p:spPr>
          <a:xfrm>
            <a:off x="1614487" y="2024844"/>
            <a:ext cx="6035855" cy="3456384"/>
          </a:xfrm>
        </p:spPr>
        <p:txBody>
          <a:bodyPr/>
          <a:lstStyle/>
          <a:p>
            <a:endParaRPr lang="en-US" dirty="0"/>
          </a:p>
          <a:p>
            <a:endParaRPr lang="en-US" dirty="0"/>
          </a:p>
        </p:txBody>
      </p:sp>
      <p:sp>
        <p:nvSpPr>
          <p:cNvPr id="5" name="TextBox 4"/>
          <p:cNvSpPr txBox="1"/>
          <p:nvPr/>
        </p:nvSpPr>
        <p:spPr>
          <a:xfrm>
            <a:off x="251520" y="836712"/>
            <a:ext cx="8409927" cy="5755422"/>
          </a:xfrm>
          <a:prstGeom prst="rect">
            <a:avLst/>
          </a:prstGeom>
          <a:noFill/>
          <a:ln>
            <a:solidFill>
              <a:schemeClr val="tx1"/>
            </a:solidFill>
          </a:ln>
        </p:spPr>
        <p:txBody>
          <a:bodyPr wrap="square" rtlCol="0">
            <a:spAutoFit/>
          </a:bodyPr>
          <a:lstStyle/>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OR Tambo’s asset renewal is being implemented based on the individual scheme operations and maintenance plans.</a:t>
            </a:r>
          </a:p>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Regulatory assessments report are continuously conducted by DWS as a custodian of water services (this addresses non compliance).</a:t>
            </a:r>
          </a:p>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Asset renewals are also implemented on an ad-hoc basis when infrastructure fails.</a:t>
            </a:r>
            <a:endParaRPr lang="en-US" sz="2300" dirty="0">
              <a:solidFill>
                <a:prstClr val="black"/>
              </a:solidFill>
              <a:cs typeface="Arial" panose="020B0604020202020204" pitchFamily="34" charset="0"/>
            </a:endParaRPr>
          </a:p>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The District has a credible Water Safety Plan and Risk Abatement Plans.</a:t>
            </a:r>
          </a:p>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The District has developed an reliability assessment report with clear interventions for repairs, maintenance and refurbishment.</a:t>
            </a:r>
          </a:p>
          <a:p>
            <a:pPr marL="342900" indent="-342900" algn="just" defTabSz="685800" eaLnBrk="1" fontAlgn="auto" hangingPunct="1">
              <a:spcBef>
                <a:spcPts val="0"/>
              </a:spcBef>
              <a:spcAft>
                <a:spcPts val="0"/>
              </a:spcAft>
              <a:buFont typeface="Arial" panose="020B0604020202020204" pitchFamily="34" charset="0"/>
              <a:buChar char="•"/>
            </a:pPr>
            <a:r>
              <a:rPr lang="en-US" sz="2300" dirty="0">
                <a:solidFill>
                  <a:prstClr val="black"/>
                </a:solidFill>
                <a:ea typeface="+mn-ea"/>
                <a:cs typeface="Arial" panose="020B0604020202020204" pitchFamily="34" charset="0"/>
              </a:rPr>
              <a:t>A detailed asset management plan is not in place, however the repairs and maintenance team conducts quarterly asset verification assessments. This assists the District with repairs, maintenance and refurbishment plans. </a:t>
            </a:r>
          </a:p>
        </p:txBody>
      </p:sp>
    </p:spTree>
    <p:extLst>
      <p:ext uri="{BB962C8B-B14F-4D97-AF65-F5344CB8AC3E}">
        <p14:creationId xmlns:p14="http://schemas.microsoft.com/office/powerpoint/2010/main" val="340086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MIG FUNDING </a:t>
            </a:r>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098915"/>
            <a:ext cx="8208912" cy="5570756"/>
          </a:xfrm>
          <a:prstGeom prst="rect">
            <a:avLst/>
          </a:prstGeom>
          <a:noFill/>
          <a:ln>
            <a:solidFill>
              <a:schemeClr val="tx1"/>
            </a:solidFill>
          </a:ln>
        </p:spPr>
        <p:txBody>
          <a:bodyPr wrap="square" rtlCol="0">
            <a:spAutoFit/>
          </a:bodyPr>
          <a:lstStyle/>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rPr>
              <a:t>The municipality received an amount of R633 </a:t>
            </a:r>
            <a:r>
              <a:rPr kumimoji="0" lang="en-ZA" sz="2400" b="0" i="0" u="none" strike="noStrike" kern="1200" cap="none" spc="0" normalizeH="0" noProof="0" dirty="0">
                <a:ln>
                  <a:noFill/>
                </a:ln>
                <a:solidFill>
                  <a:prstClr val="black"/>
                </a:solidFill>
                <a:effectLst/>
                <a:uLnTx/>
                <a:uFillTx/>
              </a:rPr>
              <a:t>395</a:t>
            </a:r>
            <a:r>
              <a:rPr kumimoji="0" lang="en-ZA" sz="2400" b="0" i="0" u="none" strike="noStrike" kern="1200" cap="none" spc="0" normalizeH="0" baseline="0" noProof="0" dirty="0">
                <a:ln>
                  <a:noFill/>
                </a:ln>
                <a:solidFill>
                  <a:prstClr val="black"/>
                </a:solidFill>
                <a:effectLst/>
                <a:uLnTx/>
                <a:uFillTx/>
              </a:rPr>
              <a:t> for MIG during the 2019/2020 financial year.</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Only R386</a:t>
            </a:r>
            <a:r>
              <a:rPr kumimoji="0" lang="en-ZA" sz="2400" b="0" i="0" u="none" strike="noStrike" kern="1200" cap="none" spc="0" normalizeH="0" noProof="0" dirty="0">
                <a:ln>
                  <a:noFill/>
                </a:ln>
                <a:solidFill>
                  <a:prstClr val="black"/>
                </a:solidFill>
                <a:effectLst/>
                <a:uLnTx/>
                <a:uFillTx/>
                <a:ea typeface="Times New Roman" panose="02020603050405020304" pitchFamily="18" charset="0"/>
                <a:cs typeface="Arial" panose="020B0604020202020204" pitchFamily="34" charset="0"/>
              </a:rPr>
              <a:t> 954</a:t>
            </a:r>
            <a:r>
              <a:rPr kumimoji="0" lang="en-ZA"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r>
              <a:rPr lang="en-ZA" sz="2400" dirty="0">
                <a:solidFill>
                  <a:prstClr val="black"/>
                </a:solidFill>
                <a:ea typeface="Times New Roman" panose="02020603050405020304" pitchFamily="18" charset="0"/>
                <a:cs typeface="Arial" panose="020B0604020202020204" pitchFamily="34" charset="0"/>
              </a:rPr>
              <a:t>61.09</a:t>
            </a:r>
            <a:r>
              <a:rPr kumimoji="0" lang="en-ZA"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of the allocated R633 395 million was spent as at 30 June 2020. </a:t>
            </a:r>
            <a:endParaRPr kumimoji="0" lang="en-US"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The status of </a:t>
            </a:r>
            <a:r>
              <a:rPr lang="en-ZA" sz="2400" dirty="0">
                <a:solidFill>
                  <a:prstClr val="black"/>
                </a:solidFill>
                <a:ea typeface="Times New Roman" panose="02020603050405020304" pitchFamily="18" charset="0"/>
                <a:cs typeface="Arial" panose="020B0604020202020204" pitchFamily="34" charset="0"/>
              </a:rPr>
              <a:t>reprioritisation as 25 July 2020 shows tat the municipality has 26 projects at a cost of </a:t>
            </a:r>
            <a:r>
              <a:rPr lang="en-ZA" sz="2400" dirty="0">
                <a:ea typeface="Times New Roman" panose="02020603050405020304" pitchFamily="18" charset="0"/>
                <a:cs typeface="Arial" panose="020B0604020202020204" pitchFamily="34" charset="0"/>
              </a:rPr>
              <a:t>R57 225 000.</a:t>
            </a:r>
            <a:r>
              <a:rPr lang="en-ZA" sz="2400" dirty="0">
                <a:solidFill>
                  <a:srgbClr val="FF0000"/>
                </a:solidFill>
                <a:ea typeface="Times New Roman" panose="02020603050405020304" pitchFamily="18" charset="0"/>
                <a:cs typeface="Arial" panose="020B0604020202020204" pitchFamily="34" charset="0"/>
              </a:rPr>
              <a:t> </a:t>
            </a:r>
            <a:r>
              <a:rPr lang="en-ZA" sz="2400" dirty="0">
                <a:solidFill>
                  <a:prstClr val="black"/>
                </a:solidFill>
                <a:ea typeface="Times New Roman" panose="02020603050405020304" pitchFamily="18" charset="0"/>
                <a:cs typeface="Arial" panose="020B0604020202020204" pitchFamily="34" charset="0"/>
              </a:rPr>
              <a:t>It has since reprioritised water projects i.e Boreholes, sewer mains and pump stations.</a:t>
            </a:r>
            <a:endParaRPr kumimoji="0" lang="en-ZA"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Allocation for</a:t>
            </a:r>
            <a:r>
              <a:rPr kumimoji="0" lang="en-US" sz="2400" b="0" i="0" u="none" strike="noStrike" kern="1200" cap="none" spc="0" normalizeH="0" noProof="0" dirty="0">
                <a:ln>
                  <a:noFill/>
                </a:ln>
                <a:solidFill>
                  <a:prstClr val="black"/>
                </a:solidFill>
                <a:effectLst/>
                <a:uLnTx/>
                <a:uFillTx/>
                <a:ea typeface="Times New Roman" panose="02020603050405020304" pitchFamily="18" charset="0"/>
                <a:cs typeface="Arial" panose="020B0604020202020204" pitchFamily="34" charset="0"/>
              </a:rPr>
              <a:t> the past three years:</a:t>
            </a:r>
            <a:endParaRPr kumimoji="0" lang="en-US"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400" dirty="0">
              <a:solidFill>
                <a:prstClr val="black"/>
              </a:solidFill>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400" dirty="0">
              <a:solidFill>
                <a:prstClr val="black"/>
              </a:solidFill>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89795" y="4544524"/>
            <a:ext cx="7590927" cy="1426588"/>
          </a:xfrm>
          <a:prstGeom prst="rect">
            <a:avLst/>
          </a:prstGeom>
        </p:spPr>
      </p:pic>
    </p:spTree>
    <p:extLst>
      <p:ext uri="{BB962C8B-B14F-4D97-AF65-F5344CB8AC3E}">
        <p14:creationId xmlns:p14="http://schemas.microsoft.com/office/powerpoint/2010/main" val="405745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08912" cy="504056"/>
          </a:xfrm>
          <a:ln>
            <a:solidFill>
              <a:schemeClr val="tx1"/>
            </a:solidFill>
          </a:ln>
        </p:spPr>
        <p:txBody>
          <a:bodyPr/>
          <a:lstStyle/>
          <a:p>
            <a:r>
              <a:rPr lang="en-US" sz="2600" dirty="0"/>
              <a:t>ANTI-CORRUPTION AND FRAUD </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23</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836544"/>
            <a:ext cx="8214543" cy="5893921"/>
          </a:xfrm>
          <a:prstGeom prst="rect">
            <a:avLst/>
          </a:prstGeom>
          <a:noFill/>
          <a:ln>
            <a:solidFill>
              <a:schemeClr val="tx1"/>
            </a:solidFill>
          </a:ln>
        </p:spPr>
        <p:txBody>
          <a:bodyPr wrap="square" rtlCol="0">
            <a:spAutoFit/>
          </a:bodyPr>
          <a:lstStyle/>
          <a:p>
            <a:pPr marL="342900" lvl="1" indent="-342900" algn="just" defTabSz="685800">
              <a:spcBef>
                <a:spcPts val="0"/>
              </a:spcBef>
              <a:buFont typeface="Arial" panose="020B0604020202020204" pitchFamily="34" charset="0"/>
              <a:buChar char="•"/>
            </a:pPr>
            <a:r>
              <a:rPr lang="en-GB" sz="2100" dirty="0">
                <a:solidFill>
                  <a:prstClr val="black"/>
                </a:solidFill>
                <a:ea typeface="+mn-ea"/>
                <a:cs typeface="Arial" panose="020B0604020202020204" pitchFamily="34" charset="0"/>
              </a:rPr>
              <a:t>During early July 2020, allegations of corruption relating to Covid-19 Relief Funds at the OR Tambo District Municipality were leaked in various social media platforms.  </a:t>
            </a:r>
            <a:r>
              <a:rPr lang="en-GB" sz="2100" dirty="0">
                <a:ea typeface="+mn-ea"/>
                <a:cs typeface="Arial" panose="020B0604020202020204" pitchFamily="34" charset="0"/>
              </a:rPr>
              <a:t>Invoices from a company called Phathilizwi Training Institute for a Covid-19 door-to-door awareness campaign with a total amount of R4, 8 million were leaked. </a:t>
            </a:r>
            <a:endParaRPr lang="en-GB" sz="2100" dirty="0">
              <a:solidFill>
                <a:srgbClr val="00B0F0"/>
              </a:solidFill>
              <a:ea typeface="+mn-ea"/>
              <a:cs typeface="Arial" panose="020B0604020202020204" pitchFamily="34" charset="0"/>
            </a:endParaRPr>
          </a:p>
          <a:p>
            <a:pPr marL="342900" lvl="1" indent="-342900" algn="just" defTabSz="685800">
              <a:spcBef>
                <a:spcPts val="750"/>
              </a:spcBef>
              <a:buFont typeface="Arial" panose="020B0604020202020204" pitchFamily="34" charset="0"/>
              <a:buChar char="•"/>
            </a:pPr>
            <a:r>
              <a:rPr lang="en-GB" sz="2100" dirty="0">
                <a:solidFill>
                  <a:prstClr val="black"/>
                </a:solidFill>
                <a:ea typeface="+mn-ea"/>
                <a:cs typeface="Arial" panose="020B0604020202020204" pitchFamily="34" charset="0"/>
              </a:rPr>
              <a:t>The Directorate for Priority Crimes Investigations (DPCI-commonly known as the Hawks)</a:t>
            </a:r>
            <a:r>
              <a:rPr lang="en-ZA" sz="2100" dirty="0">
                <a:solidFill>
                  <a:srgbClr val="FF0000"/>
                </a:solidFill>
                <a:ea typeface="+mn-ea"/>
                <a:cs typeface="Arial" panose="020B0604020202020204" pitchFamily="34" charset="0"/>
              </a:rPr>
              <a:t> </a:t>
            </a:r>
            <a:r>
              <a:rPr lang="en-ZA" sz="2100" dirty="0">
                <a:solidFill>
                  <a:prstClr val="black"/>
                </a:solidFill>
                <a:ea typeface="+mn-ea"/>
                <a:cs typeface="Arial" panose="020B0604020202020204" pitchFamily="34" charset="0"/>
              </a:rPr>
              <a:t>is investigating a number of allegations of corruption and related offences </a:t>
            </a:r>
            <a:r>
              <a:rPr lang="en-GB" sz="2100" dirty="0">
                <a:solidFill>
                  <a:prstClr val="black"/>
                </a:solidFill>
                <a:ea typeface="+mn-ea"/>
                <a:cs typeface="Arial" panose="020B0604020202020204" pitchFamily="34" charset="0"/>
              </a:rPr>
              <a:t>at the OR Tambo District Municipality including allegations pertaining to the COVID-19 Relief Funds.  </a:t>
            </a:r>
          </a:p>
          <a:p>
            <a:pPr marL="342900" lvl="1" indent="-342900" algn="just" defTabSz="685800">
              <a:spcBef>
                <a:spcPts val="750"/>
              </a:spcBef>
              <a:buFont typeface="Arial" panose="020B0604020202020204" pitchFamily="34" charset="0"/>
              <a:buChar char="•"/>
            </a:pPr>
            <a:r>
              <a:rPr lang="en-GB" sz="2100" dirty="0">
                <a:solidFill>
                  <a:prstClr val="black"/>
                </a:solidFill>
                <a:ea typeface="+mn-ea"/>
                <a:cs typeface="Arial" panose="020B0604020202020204" pitchFamily="34" charset="0"/>
              </a:rPr>
              <a:t>In the main, allegations pertain to service providers paid for work which was never done. The estimated amount involved of all investigations by the Hawks is R208 million (loss).  Investigations are still underway, the case number is CAS 64/07/2020.</a:t>
            </a:r>
            <a:endParaRPr lang="en-US" sz="2100" dirty="0">
              <a:solidFill>
                <a:prstClr val="black"/>
              </a:solidFill>
              <a:ea typeface="+mn-ea"/>
              <a:cs typeface="Arial" panose="020B0604020202020204" pitchFamily="34" charset="0"/>
            </a:endParaRPr>
          </a:p>
          <a:p>
            <a:pPr marL="342900" lvl="1" indent="-342900" algn="just" defTabSz="685800">
              <a:spcBef>
                <a:spcPts val="750"/>
              </a:spcBef>
              <a:buFont typeface="Arial" panose="020B0604020202020204" pitchFamily="34" charset="0"/>
              <a:buChar char="•"/>
            </a:pPr>
            <a:r>
              <a:rPr lang="en-GB" sz="2100" dirty="0">
                <a:solidFill>
                  <a:prstClr val="black"/>
                </a:solidFill>
                <a:ea typeface="+mn-ea"/>
                <a:cs typeface="Arial" panose="020B0604020202020204" pitchFamily="34" charset="0"/>
              </a:rPr>
              <a:t>Allegations pertaining to COVID-19 are being investigated by the team dedicated to the Relief Fund Investigations. </a:t>
            </a:r>
            <a:endParaRPr lang="en-US" sz="2400"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231657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ANTI-CORRUPTION AND FRAUD </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24</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062034"/>
            <a:ext cx="8214543" cy="5718489"/>
          </a:xfrm>
          <a:prstGeom prst="rect">
            <a:avLst/>
          </a:prstGeom>
          <a:noFill/>
          <a:ln>
            <a:solidFill>
              <a:schemeClr val="tx1"/>
            </a:solidFill>
          </a:ln>
        </p:spPr>
        <p:txBody>
          <a:bodyPr wrap="square" rtlCol="0">
            <a:spAutoFit/>
          </a:bodyPr>
          <a:lstStyle/>
          <a:p>
            <a:pPr marL="171450" lvl="0" indent="-171450" algn="just" defTabSz="685800">
              <a:lnSpc>
                <a:spcPct val="90000"/>
              </a:lnSpc>
              <a:spcBef>
                <a:spcPts val="750"/>
              </a:spcBef>
              <a:buFont typeface="Wingdings" panose="05000000000000000000" pitchFamily="2" charset="2"/>
              <a:buChar char="§"/>
            </a:pPr>
            <a:r>
              <a:rPr lang="en-GB" sz="2400" dirty="0">
                <a:solidFill>
                  <a:prstClr val="black"/>
                </a:solidFill>
                <a:ea typeface="+mn-ea"/>
                <a:cs typeface="Arial" panose="020B0604020202020204" pitchFamily="34" charset="0"/>
              </a:rPr>
              <a:t>On 21 May 2020, the Municipal Manager of OR Tambo District Municipality received an invoice from Phathilizwi Training Institute related to door-to-door awareness campaign on COVID-19 allegedly conducted in various Local Municipalities with an expenditure of R3 036 000.00 (million).</a:t>
            </a:r>
          </a:p>
          <a:p>
            <a:pPr marL="171450" lvl="0" indent="-171450" algn="just" defTabSz="685800">
              <a:lnSpc>
                <a:spcPct val="90000"/>
              </a:lnSpc>
              <a:spcBef>
                <a:spcPts val="750"/>
              </a:spcBef>
              <a:buFont typeface="Wingdings" panose="05000000000000000000" pitchFamily="2" charset="2"/>
              <a:buChar char="§"/>
            </a:pPr>
            <a:r>
              <a:rPr lang="en-GB" sz="2400" dirty="0">
                <a:solidFill>
                  <a:prstClr val="black"/>
                </a:solidFill>
                <a:ea typeface="+mn-ea"/>
                <a:cs typeface="Arial" panose="020B0604020202020204" pitchFamily="34" charset="0"/>
              </a:rPr>
              <a:t>On 26 May 2020, a second invoice bearing an amount of R1 821 600.00 (million) for the door-to-door awareness campaign allegedly conducted in six (6) Local Municipalities was received by the Municipal Manager. </a:t>
            </a:r>
          </a:p>
          <a:p>
            <a:pPr marL="171450" lvl="0" indent="-171450" algn="just" defTabSz="685800">
              <a:lnSpc>
                <a:spcPct val="90000"/>
              </a:lnSpc>
              <a:spcBef>
                <a:spcPts val="750"/>
              </a:spcBef>
              <a:buFont typeface="Wingdings" panose="05000000000000000000" pitchFamily="2" charset="2"/>
              <a:buChar char="§"/>
            </a:pPr>
            <a:r>
              <a:rPr lang="en-GB" sz="2400" dirty="0">
                <a:solidFill>
                  <a:prstClr val="black"/>
                </a:solidFill>
                <a:ea typeface="+mn-ea"/>
                <a:cs typeface="Arial" panose="020B0604020202020204" pitchFamily="34" charset="0"/>
              </a:rPr>
              <a:t>The Municipal Manager refused to pay the two (2) invoices </a:t>
            </a:r>
            <a:r>
              <a:rPr lang="en-GB" sz="2400" dirty="0">
                <a:ea typeface="+mn-ea"/>
                <a:cs typeface="Arial" panose="020B0604020202020204" pitchFamily="34" charset="0"/>
              </a:rPr>
              <a:t>as the processes followed were not COVID-19 compliant.  </a:t>
            </a:r>
            <a:r>
              <a:rPr lang="en-GB" sz="2400" dirty="0">
                <a:solidFill>
                  <a:prstClr val="black"/>
                </a:solidFill>
                <a:ea typeface="+mn-ea"/>
                <a:cs typeface="Arial" panose="020B0604020202020204" pitchFamily="34" charset="0"/>
              </a:rPr>
              <a:t>It appears that no services were rendered in relation to the two invoices. </a:t>
            </a:r>
          </a:p>
          <a:p>
            <a:pPr marL="171450" lvl="0" indent="-171450" algn="just" defTabSz="685800">
              <a:lnSpc>
                <a:spcPct val="90000"/>
              </a:lnSpc>
              <a:spcBef>
                <a:spcPts val="750"/>
              </a:spcBef>
              <a:buFont typeface="Wingdings" panose="05000000000000000000" pitchFamily="2" charset="2"/>
              <a:buChar char="§"/>
            </a:pPr>
            <a:r>
              <a:rPr lang="en-GB" sz="2400" dirty="0">
                <a:solidFill>
                  <a:prstClr val="black"/>
                </a:solidFill>
                <a:ea typeface="+mn-ea"/>
                <a:cs typeface="Arial" panose="020B0604020202020204" pitchFamily="34" charset="0"/>
              </a:rPr>
              <a:t>The search and seizure operation at the municipality was conducted on 03 July 2020. </a:t>
            </a:r>
          </a:p>
        </p:txBody>
      </p:sp>
    </p:spTree>
    <p:extLst>
      <p:ext uri="{BB962C8B-B14F-4D97-AF65-F5344CB8AC3E}">
        <p14:creationId xmlns:p14="http://schemas.microsoft.com/office/powerpoint/2010/main" val="254740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08912" cy="360040"/>
          </a:xfrm>
          <a:ln>
            <a:solidFill>
              <a:schemeClr val="tx1"/>
            </a:solidFill>
          </a:ln>
        </p:spPr>
        <p:txBody>
          <a:bodyPr/>
          <a:lstStyle/>
          <a:p>
            <a:r>
              <a:rPr lang="en-US" sz="2600" dirty="0"/>
              <a:t>ANTI-CORRUPTION AND FRAUD </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25</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251520" y="783840"/>
            <a:ext cx="8740427" cy="5957528"/>
          </a:xfrm>
          <a:prstGeom prst="rect">
            <a:avLst/>
          </a:prstGeom>
          <a:noFill/>
          <a:ln>
            <a:solidFill>
              <a:schemeClr val="tx1"/>
            </a:solidFill>
          </a:ln>
        </p:spPr>
        <p:txBody>
          <a:bodyPr wrap="square" rtlCol="0">
            <a:spAutoFit/>
          </a:bodyPr>
          <a:lstStyle/>
          <a:p>
            <a:pPr marL="171450" lvl="0" indent="-171450" algn="just" defTabSz="685800">
              <a:lnSpc>
                <a:spcPct val="90000"/>
              </a:lnSpc>
              <a:spcBef>
                <a:spcPts val="750"/>
              </a:spcBef>
              <a:buFont typeface="Arial" panose="020B0604020202020204" pitchFamily="34" charset="0"/>
              <a:buChar char="•"/>
            </a:pPr>
            <a:r>
              <a:rPr lang="en-GB" sz="2200" dirty="0">
                <a:solidFill>
                  <a:prstClr val="black"/>
                </a:solidFill>
                <a:ea typeface="+mn-ea"/>
                <a:cs typeface="Arial" panose="020B0604020202020204" pitchFamily="34" charset="0"/>
              </a:rPr>
              <a:t>T</a:t>
            </a:r>
            <a:r>
              <a:rPr lang="en-ZA" sz="2200" dirty="0">
                <a:solidFill>
                  <a:prstClr val="black"/>
                </a:solidFill>
                <a:ea typeface="+mn-ea"/>
                <a:cs typeface="Arial" panose="020B0604020202020204" pitchFamily="34" charset="0"/>
              </a:rPr>
              <a:t>he MEC for Cooperative Governance and Traditional Affairs in the province received information that there were alleged irregular payments made by the municipality to the companies listed below:</a:t>
            </a:r>
          </a:p>
          <a:p>
            <a:pPr marL="171450" lvl="0" indent="-171450" algn="just" defTabSz="685800">
              <a:lnSpc>
                <a:spcPct val="90000"/>
              </a:lnSpc>
              <a:spcBef>
                <a:spcPts val="750"/>
              </a:spcBef>
              <a:buFont typeface="Arial" panose="020B0604020202020204" pitchFamily="34" charset="0"/>
              <a:buChar char="•"/>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ZA" sz="2200" dirty="0">
              <a:solidFill>
                <a:prstClr val="black"/>
              </a:solidFill>
              <a:ea typeface="+mn-ea"/>
              <a:cs typeface="Arial" panose="020B0604020202020204" pitchFamily="34" charset="0"/>
            </a:endParaRPr>
          </a:p>
          <a:p>
            <a:pPr lvl="0" algn="just" defTabSz="685800">
              <a:lnSpc>
                <a:spcPct val="90000"/>
              </a:lnSpc>
              <a:spcBef>
                <a:spcPts val="750"/>
              </a:spcBef>
            </a:pPr>
            <a:endParaRPr lang="en-US" sz="2200" dirty="0">
              <a:solidFill>
                <a:prstClr val="black"/>
              </a:solidFill>
              <a:ea typeface="+mn-ea"/>
              <a:cs typeface="Arial" panose="020B0604020202020204" pitchFamily="34" charset="0"/>
            </a:endParaRPr>
          </a:p>
          <a:p>
            <a:pPr marL="171450" lvl="0" indent="-171450" defTabSz="685800">
              <a:lnSpc>
                <a:spcPct val="90000"/>
              </a:lnSpc>
              <a:spcBef>
                <a:spcPts val="750"/>
              </a:spcBef>
              <a:buFont typeface="Arial" panose="020B0604020202020204" pitchFamily="34" charset="0"/>
              <a:buChar char="•"/>
            </a:pPr>
            <a:endParaRPr lang="en-US" sz="2200" dirty="0">
              <a:solidFill>
                <a:prstClr val="black"/>
              </a:solidFill>
              <a:ea typeface="+mn-ea"/>
              <a:cs typeface="Arial" panose="020B0604020202020204" pitchFamily="34" charset="0"/>
            </a:endParaRPr>
          </a:p>
          <a:p>
            <a:pPr lvl="0" algn="just" defTabSz="685800">
              <a:spcBef>
                <a:spcPts val="0"/>
              </a:spcBef>
            </a:pPr>
            <a:endParaRPr lang="en-GB" sz="2200" dirty="0">
              <a:solidFill>
                <a:prstClr val="black"/>
              </a:solidFill>
              <a:ea typeface="+mn-ea"/>
              <a:cs typeface="Arial" panose="020B0604020202020204" pitchFamily="34" charset="0"/>
            </a:endParaRPr>
          </a:p>
          <a:p>
            <a:pPr lvl="0" algn="just" defTabSz="685800">
              <a:spcBef>
                <a:spcPts val="0"/>
              </a:spcBef>
            </a:pPr>
            <a:endParaRPr lang="en-GB" sz="2200" dirty="0">
              <a:solidFill>
                <a:prstClr val="black"/>
              </a:solidFill>
              <a:ea typeface="+mn-ea"/>
              <a:cs typeface="Arial" panose="020B0604020202020204" pitchFamily="34" charset="0"/>
            </a:endParaRPr>
          </a:p>
          <a:p>
            <a:pPr lvl="0" algn="just" defTabSz="685800">
              <a:spcBef>
                <a:spcPts val="0"/>
              </a:spcBef>
            </a:pPr>
            <a:r>
              <a:rPr lang="en-GB" sz="2200" dirty="0">
                <a:solidFill>
                  <a:prstClr val="black"/>
                </a:solidFill>
                <a:ea typeface="+mn-ea"/>
                <a:cs typeface="Arial" panose="020B0604020202020204" pitchFamily="34" charset="0"/>
              </a:rPr>
              <a:t>Following the allegations, the MEC instituted an investigation in terms of Section 106 of the Local Government Municipal Systems Act, 2000 (Act 32 of 2000) on 17 June 2020.</a:t>
            </a:r>
            <a:endParaRPr lang="en-US" sz="2200" dirty="0">
              <a:solidFill>
                <a:prstClr val="black"/>
              </a:solidFill>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52962491"/>
              </p:ext>
            </p:extLst>
          </p:nvPr>
        </p:nvGraphicFramePr>
        <p:xfrm>
          <a:off x="467544" y="1874897"/>
          <a:ext cx="8352928" cy="3498319"/>
        </p:xfrm>
        <a:graphic>
          <a:graphicData uri="http://schemas.openxmlformats.org/drawingml/2006/table">
            <a:tbl>
              <a:tblPr firstRow="1" bandRow="1">
                <a:tableStyleId>{5C22544A-7EE6-4342-B048-85BDC9FD1C3A}</a:tableStyleId>
              </a:tblPr>
              <a:tblGrid>
                <a:gridCol w="4472467">
                  <a:extLst>
                    <a:ext uri="{9D8B030D-6E8A-4147-A177-3AD203B41FA5}">
                      <a16:colId xmlns:a16="http://schemas.microsoft.com/office/drawing/2014/main" val="3848140713"/>
                    </a:ext>
                  </a:extLst>
                </a:gridCol>
                <a:gridCol w="3880461">
                  <a:extLst>
                    <a:ext uri="{9D8B030D-6E8A-4147-A177-3AD203B41FA5}">
                      <a16:colId xmlns:a16="http://schemas.microsoft.com/office/drawing/2014/main" val="535080045"/>
                    </a:ext>
                  </a:extLst>
                </a:gridCol>
              </a:tblGrid>
              <a:tr h="315278">
                <a:tc>
                  <a:txBody>
                    <a:bodyPr/>
                    <a:lstStyle/>
                    <a:p>
                      <a:r>
                        <a:rPr lang="en-ZA" sz="2000" dirty="0"/>
                        <a:t>COMPANY</a:t>
                      </a:r>
                    </a:p>
                  </a:txBody>
                  <a:tcPr/>
                </a:tc>
                <a:tc>
                  <a:txBody>
                    <a:bodyPr/>
                    <a:lstStyle/>
                    <a:p>
                      <a:r>
                        <a:rPr lang="en-ZA" sz="2000" dirty="0"/>
                        <a:t>AMOUNT</a:t>
                      </a:r>
                    </a:p>
                  </a:txBody>
                  <a:tcPr/>
                </a:tc>
                <a:extLst>
                  <a:ext uri="{0D108BD9-81ED-4DB2-BD59-A6C34878D82A}">
                    <a16:rowId xmlns:a16="http://schemas.microsoft.com/office/drawing/2014/main" val="1827520927"/>
                  </a:ext>
                </a:extLst>
              </a:tr>
              <a:tr h="329670">
                <a:tc>
                  <a:txBody>
                    <a:bodyPr/>
                    <a:lstStyle/>
                    <a:p>
                      <a:r>
                        <a:rPr lang="en-ZA" sz="2000" dirty="0"/>
                        <a:t>Ruwacon</a:t>
                      </a:r>
                    </a:p>
                  </a:txBody>
                  <a:tcPr/>
                </a:tc>
                <a:tc>
                  <a:txBody>
                    <a:bodyPr/>
                    <a:lstStyle/>
                    <a:p>
                      <a:r>
                        <a:rPr lang="en-ZA" sz="2000" dirty="0"/>
                        <a:t>R12 622 000</a:t>
                      </a:r>
                    </a:p>
                  </a:txBody>
                  <a:tcPr/>
                </a:tc>
                <a:extLst>
                  <a:ext uri="{0D108BD9-81ED-4DB2-BD59-A6C34878D82A}">
                    <a16:rowId xmlns:a16="http://schemas.microsoft.com/office/drawing/2014/main" val="3644613371"/>
                  </a:ext>
                </a:extLst>
              </a:tr>
              <a:tr h="329670">
                <a:tc>
                  <a:txBody>
                    <a:bodyPr/>
                    <a:lstStyle/>
                    <a:p>
                      <a:r>
                        <a:rPr lang="en-ZA" sz="2000" dirty="0"/>
                        <a:t>Gcinasonke Construction</a:t>
                      </a:r>
                    </a:p>
                  </a:txBody>
                  <a:tcPr/>
                </a:tc>
                <a:tc>
                  <a:txBody>
                    <a:bodyPr/>
                    <a:lstStyle/>
                    <a:p>
                      <a:r>
                        <a:rPr lang="en-ZA" sz="2000" dirty="0"/>
                        <a:t>R10 361 500</a:t>
                      </a:r>
                    </a:p>
                  </a:txBody>
                  <a:tcPr/>
                </a:tc>
                <a:extLst>
                  <a:ext uri="{0D108BD9-81ED-4DB2-BD59-A6C34878D82A}">
                    <a16:rowId xmlns:a16="http://schemas.microsoft.com/office/drawing/2014/main" val="3584931869"/>
                  </a:ext>
                </a:extLst>
              </a:tr>
              <a:tr h="329670">
                <a:tc>
                  <a:txBody>
                    <a:bodyPr/>
                    <a:lstStyle/>
                    <a:p>
                      <a:r>
                        <a:rPr lang="en-ZA" sz="2000" dirty="0"/>
                        <a:t>Khwalo Construction</a:t>
                      </a:r>
                    </a:p>
                  </a:txBody>
                  <a:tcPr/>
                </a:tc>
                <a:tc>
                  <a:txBody>
                    <a:bodyPr/>
                    <a:lstStyle/>
                    <a:p>
                      <a:r>
                        <a:rPr lang="en-ZA" sz="2000" dirty="0"/>
                        <a:t>R9 990 000</a:t>
                      </a:r>
                    </a:p>
                  </a:txBody>
                  <a:tcPr/>
                </a:tc>
                <a:extLst>
                  <a:ext uri="{0D108BD9-81ED-4DB2-BD59-A6C34878D82A}">
                    <a16:rowId xmlns:a16="http://schemas.microsoft.com/office/drawing/2014/main" val="3375977834"/>
                  </a:ext>
                </a:extLst>
              </a:tr>
              <a:tr h="329670">
                <a:tc>
                  <a:txBody>
                    <a:bodyPr/>
                    <a:lstStyle/>
                    <a:p>
                      <a:r>
                        <a:rPr lang="en-ZA" sz="2000" dirty="0"/>
                        <a:t>Valotone</a:t>
                      </a:r>
                    </a:p>
                  </a:txBody>
                  <a:tcPr/>
                </a:tc>
                <a:tc>
                  <a:txBody>
                    <a:bodyPr/>
                    <a:lstStyle/>
                    <a:p>
                      <a:r>
                        <a:rPr lang="en-ZA" sz="2000" dirty="0"/>
                        <a:t>R2 503 467</a:t>
                      </a:r>
                    </a:p>
                  </a:txBody>
                  <a:tcPr/>
                </a:tc>
                <a:extLst>
                  <a:ext uri="{0D108BD9-81ED-4DB2-BD59-A6C34878D82A}">
                    <a16:rowId xmlns:a16="http://schemas.microsoft.com/office/drawing/2014/main" val="4220965479"/>
                  </a:ext>
                </a:extLst>
              </a:tr>
              <a:tr h="329670">
                <a:tc>
                  <a:txBody>
                    <a:bodyPr/>
                    <a:lstStyle/>
                    <a:p>
                      <a:r>
                        <a:rPr lang="en-ZA" sz="2000" dirty="0"/>
                        <a:t>Phoenix Tanks</a:t>
                      </a:r>
                    </a:p>
                  </a:txBody>
                  <a:tcPr/>
                </a:tc>
                <a:tc>
                  <a:txBody>
                    <a:bodyPr/>
                    <a:lstStyle/>
                    <a:p>
                      <a:r>
                        <a:rPr lang="en-ZA" sz="2000" dirty="0"/>
                        <a:t>R1 040 314</a:t>
                      </a:r>
                    </a:p>
                  </a:txBody>
                  <a:tcPr/>
                </a:tc>
                <a:extLst>
                  <a:ext uri="{0D108BD9-81ED-4DB2-BD59-A6C34878D82A}">
                    <a16:rowId xmlns:a16="http://schemas.microsoft.com/office/drawing/2014/main" val="422852357"/>
                  </a:ext>
                </a:extLst>
              </a:tr>
              <a:tr h="1120879">
                <a:tc>
                  <a:txBody>
                    <a:bodyPr/>
                    <a:lstStyle/>
                    <a:p>
                      <a:r>
                        <a:rPr lang="en-ZA" sz="2000" dirty="0"/>
                        <a:t>Amatola Water</a:t>
                      </a:r>
                    </a:p>
                  </a:txBody>
                  <a:tcPr/>
                </a:tc>
                <a:tc>
                  <a:txBody>
                    <a:bodyPr/>
                    <a:lstStyle/>
                    <a:p>
                      <a:r>
                        <a:rPr lang="en-ZA" sz="2000" dirty="0"/>
                        <a:t>R28 020 506,</a:t>
                      </a:r>
                      <a:r>
                        <a:rPr lang="en-ZA" sz="2000" baseline="0" dirty="0"/>
                        <a:t> </a:t>
                      </a:r>
                      <a:r>
                        <a:rPr lang="en-ZA" sz="2000" dirty="0"/>
                        <a:t>R91</a:t>
                      </a:r>
                      <a:r>
                        <a:rPr lang="en-ZA" sz="2000" baseline="0" dirty="0"/>
                        <a:t> 182 757</a:t>
                      </a:r>
                    </a:p>
                    <a:p>
                      <a:r>
                        <a:rPr lang="en-ZA" sz="2000" baseline="0" dirty="0"/>
                        <a:t>R14 800 930 </a:t>
                      </a:r>
                    </a:p>
                    <a:p>
                      <a:r>
                        <a:rPr lang="en-ZA" sz="2000" baseline="0" dirty="0"/>
                        <a:t>Total R134 004 1930</a:t>
                      </a:r>
                      <a:endParaRPr lang="en-ZA" sz="2000" dirty="0">
                        <a:solidFill>
                          <a:srgbClr val="00B0F0"/>
                        </a:solidFill>
                      </a:endParaRPr>
                    </a:p>
                  </a:txBody>
                  <a:tcPr/>
                </a:tc>
                <a:extLst>
                  <a:ext uri="{0D108BD9-81ED-4DB2-BD59-A6C34878D82A}">
                    <a16:rowId xmlns:a16="http://schemas.microsoft.com/office/drawing/2014/main" val="570979730"/>
                  </a:ext>
                </a:extLst>
              </a:tr>
            </a:tbl>
          </a:graphicData>
        </a:graphic>
      </p:graphicFrame>
    </p:spTree>
    <p:extLst>
      <p:ext uri="{BB962C8B-B14F-4D97-AF65-F5344CB8AC3E}">
        <p14:creationId xmlns:p14="http://schemas.microsoft.com/office/powerpoint/2010/main" val="188196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08912" cy="504056"/>
          </a:xfrm>
          <a:ln>
            <a:solidFill>
              <a:schemeClr val="tx1"/>
            </a:solidFill>
          </a:ln>
        </p:spPr>
        <p:txBody>
          <a:bodyPr/>
          <a:lstStyle/>
          <a:p>
            <a:r>
              <a:rPr lang="en-US" sz="2600" dirty="0"/>
              <a:t>ANTI-CORRUPTION AND FRAUD</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26</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251520" y="836712"/>
            <a:ext cx="8740427" cy="5780044"/>
          </a:xfrm>
          <a:prstGeom prst="rect">
            <a:avLst/>
          </a:prstGeom>
          <a:noFill/>
          <a:ln>
            <a:solidFill>
              <a:schemeClr val="tx1"/>
            </a:solidFill>
          </a:ln>
        </p:spPr>
        <p:txBody>
          <a:bodyPr wrap="square" rtlCol="0">
            <a:spAutoFit/>
          </a:bodyPr>
          <a:lstStyle/>
          <a:p>
            <a:pPr lvl="0" eaLnBrk="1" fontAlgn="auto" hangingPunct="1">
              <a:spcBef>
                <a:spcPct val="20000"/>
              </a:spcBef>
              <a:spcAft>
                <a:spcPts val="0"/>
              </a:spcAft>
            </a:pPr>
            <a:r>
              <a:rPr lang="en-ZA" sz="2200" dirty="0">
                <a:solidFill>
                  <a:prstClr val="black"/>
                </a:solidFill>
                <a:ea typeface="+mn-ea"/>
                <a:cs typeface="Arial" panose="020B0604020202020204" pitchFamily="34" charset="0"/>
              </a:rPr>
              <a:t>In order to decrease the level of corruption and fraud cases the municipality has undertaken to implement the following procedures: </a:t>
            </a:r>
          </a:p>
          <a:p>
            <a:pPr marL="342900" indent="-342900"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Procedures are provided in terms of which employees and councillors may without fear of reprisals, disclose information relating to suspected or alleged criminal or other irregular conduct. </a:t>
            </a:r>
          </a:p>
          <a:p>
            <a:pPr marL="342900" indent="-342900"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Policies and strategies are in place setting out the Council’s approach and commitment to the prevention, deterrent and detection of fraud and corruption.</a:t>
            </a:r>
          </a:p>
          <a:p>
            <a:pPr marL="342900" indent="-342900"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A policy on declaration of conflict of interest by staff is in place. Incidents of suspected corruption are reported via the Presidential Hotline. Over the year under review the municipality initiated the processes for the development of its fraud hotline. </a:t>
            </a:r>
          </a:p>
          <a:p>
            <a:pPr marL="342900" indent="-342900"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Already the district had conceptualised the approach, developed specification and advertised the tender for the independent provider to manage, monitor, report and investigate fraudulent matters reported to the hotline.</a:t>
            </a:r>
          </a:p>
        </p:txBody>
      </p:sp>
    </p:spTree>
    <p:extLst>
      <p:ext uri="{BB962C8B-B14F-4D97-AF65-F5344CB8AC3E}">
        <p14:creationId xmlns:p14="http://schemas.microsoft.com/office/powerpoint/2010/main" val="293641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08912" cy="687611"/>
          </a:xfrm>
          <a:ln>
            <a:solidFill>
              <a:schemeClr val="tx1"/>
            </a:solidFill>
          </a:ln>
        </p:spPr>
        <p:txBody>
          <a:bodyPr/>
          <a:lstStyle/>
          <a:p>
            <a:r>
              <a:rPr lang="en-US" sz="2600" dirty="0"/>
              <a:t>ANTI-CORRUPTION AND FRAUD</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27</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251520" y="908720"/>
            <a:ext cx="8740427" cy="5576911"/>
          </a:xfrm>
          <a:prstGeom prst="rect">
            <a:avLst/>
          </a:prstGeom>
          <a:noFill/>
          <a:ln>
            <a:solidFill>
              <a:schemeClr val="tx1"/>
            </a:solidFill>
          </a:ln>
        </p:spPr>
        <p:txBody>
          <a:bodyPr wrap="square" rtlCol="0">
            <a:spAutoFit/>
          </a:bodyPr>
          <a:lstStyle/>
          <a:p>
            <a:pPr lvl="0" algn="just" eaLnBrk="1" fontAlgn="auto" hangingPunct="1">
              <a:spcBef>
                <a:spcPct val="20000"/>
              </a:spcBef>
              <a:spcAft>
                <a:spcPts val="0"/>
              </a:spcAft>
            </a:pPr>
            <a:r>
              <a:rPr lang="en-ZA" sz="2200" dirty="0">
                <a:solidFill>
                  <a:prstClr val="black"/>
                </a:solidFill>
                <a:ea typeface="+mn-ea"/>
                <a:cs typeface="Arial" panose="020B0604020202020204" pitchFamily="34" charset="0"/>
              </a:rPr>
              <a:t>Further to the reflected processes, the OR Tambo District municipality had also executed the following:</a:t>
            </a: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Fraud awareness sessions have been held with staff across the departments who are by nature prone to fraud such as SCM, HR; Human settlements and Community services. A plan for fraud prevention has been developed. </a:t>
            </a:r>
            <a:endParaRPr lang="en-ZA" sz="2200" dirty="0">
              <a:solidFill>
                <a:srgbClr val="00B0F0"/>
              </a:solidFill>
              <a:ea typeface="+mn-ea"/>
              <a:cs typeface="Arial" panose="020B0604020202020204" pitchFamily="34" charset="0"/>
            </a:endParaRP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Workshop on the policies have been conducted.</a:t>
            </a: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The risk management unit is working with labour relations to ensure that staff has signed the code of conduct. </a:t>
            </a: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The institution has an internal audit unit who on an annual basis conduct annual audit awareness in areas of high risks. </a:t>
            </a: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The district municipality established its Municipal Disciplinary Board (MDB) to deal with financial irregularities.</a:t>
            </a:r>
          </a:p>
          <a:p>
            <a:pPr marL="452438" lvl="1" indent="-452438" algn="just" eaLnBrk="1" fontAlgn="auto" hangingPunct="1">
              <a:spcBef>
                <a:spcPct val="20000"/>
              </a:spcBef>
              <a:spcAft>
                <a:spcPts val="0"/>
              </a:spcAft>
              <a:buFont typeface="Wingdings" panose="05000000000000000000" pitchFamily="2" charset="2"/>
              <a:buChar char="ü"/>
            </a:pPr>
            <a:r>
              <a:rPr lang="en-ZA" sz="2200" dirty="0">
                <a:solidFill>
                  <a:prstClr val="black"/>
                </a:solidFill>
                <a:ea typeface="+mn-ea"/>
                <a:cs typeface="Arial" panose="020B0604020202020204" pitchFamily="34" charset="0"/>
              </a:rPr>
              <a:t>The MDB is functionally and currently dealing with irregular expenditure as was referred by the Council. </a:t>
            </a:r>
          </a:p>
        </p:txBody>
      </p:sp>
    </p:spTree>
    <p:extLst>
      <p:ext uri="{BB962C8B-B14F-4D97-AF65-F5344CB8AC3E}">
        <p14:creationId xmlns:p14="http://schemas.microsoft.com/office/powerpoint/2010/main" val="203494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63830" cy="509257"/>
          </a:xfrm>
        </p:spPr>
        <p:txBody>
          <a:bodyPr/>
          <a:lstStyle/>
          <a:p>
            <a:r>
              <a:rPr lang="en-US" sz="2600" dirty="0"/>
              <a:t>SUPPORT FROM SETOR DEPARTMENTS /SOE’s</a:t>
            </a:r>
            <a:endParaRPr lang="en-ZA" sz="3200" dirty="0"/>
          </a:p>
        </p:txBody>
      </p:sp>
      <p:sp>
        <p:nvSpPr>
          <p:cNvPr id="5" name="Slide Number Placeholder 4"/>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1B44E7-E1DC-4BA0-A8D3-21BCA9610FFD}"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6" name="Content Placeholder 5"/>
          <p:cNvSpPr>
            <a:spLocks noGrp="1"/>
          </p:cNvSpPr>
          <p:nvPr>
            <p:ph sz="half" idx="2"/>
          </p:nvPr>
        </p:nvSpPr>
        <p:spPr/>
        <p:txBody>
          <a:bodyPr/>
          <a:lstStyle/>
          <a:p>
            <a:endParaRPr lang="en-US" dirty="0"/>
          </a:p>
        </p:txBody>
      </p:sp>
      <p:graphicFrame>
        <p:nvGraphicFramePr>
          <p:cNvPr id="7" name="Content Placeholder 5"/>
          <p:cNvGraphicFramePr>
            <a:graphicFrameLocks noGrp="1"/>
          </p:cNvGraphicFramePr>
          <p:nvPr>
            <p:ph sz="quarter" idx="4294967295"/>
            <p:extLst>
              <p:ext uri="{D42A27DB-BD31-4B8C-83A1-F6EECF244321}">
                <p14:modId xmlns:p14="http://schemas.microsoft.com/office/powerpoint/2010/main" val="3587703252"/>
              </p:ext>
            </p:extLst>
          </p:nvPr>
        </p:nvGraphicFramePr>
        <p:xfrm>
          <a:off x="251520" y="764704"/>
          <a:ext cx="8736012" cy="5913120"/>
        </p:xfrm>
        <a:graphic>
          <a:graphicData uri="http://schemas.openxmlformats.org/drawingml/2006/table">
            <a:tbl>
              <a:tblPr firstRow="1" bandRow="1">
                <a:tableStyleId>{5C22544A-7EE6-4342-B048-85BDC9FD1C3A}</a:tableStyleId>
              </a:tblPr>
              <a:tblGrid>
                <a:gridCol w="3886440">
                  <a:extLst>
                    <a:ext uri="{9D8B030D-6E8A-4147-A177-3AD203B41FA5}">
                      <a16:colId xmlns:a16="http://schemas.microsoft.com/office/drawing/2014/main" val="295696003"/>
                    </a:ext>
                  </a:extLst>
                </a:gridCol>
                <a:gridCol w="4849572">
                  <a:extLst>
                    <a:ext uri="{9D8B030D-6E8A-4147-A177-3AD203B41FA5}">
                      <a16:colId xmlns:a16="http://schemas.microsoft.com/office/drawing/2014/main" val="3436170383"/>
                    </a:ext>
                  </a:extLst>
                </a:gridCol>
              </a:tblGrid>
              <a:tr h="288032">
                <a:tc>
                  <a:txBody>
                    <a:bodyPr/>
                    <a:lstStyle/>
                    <a:p>
                      <a:pPr marL="0" marR="0" lvl="0" indent="0" algn="just"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Provincial and National Treasury</a:t>
                      </a:r>
                      <a:endParaRPr lang="en-US" sz="1800" b="1" dirty="0">
                        <a:latin typeface="Arial" panose="020B0604020202020204" pitchFamily="34" charset="0"/>
                        <a:cs typeface="Arial" panose="020B0604020202020204" pitchFamily="34" charset="0"/>
                      </a:endParaRPr>
                    </a:p>
                  </a:txBody>
                  <a:tcPr>
                    <a:solidFill>
                      <a:schemeClr val="accent2"/>
                    </a:solidFill>
                  </a:tcPr>
                </a:tc>
                <a:tc>
                  <a:txBody>
                    <a:bodyPr/>
                    <a:lstStyle/>
                    <a:p>
                      <a:pPr marL="0" marR="0" lvl="0" indent="0" algn="just"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National COGTA </a:t>
                      </a:r>
                      <a:endParaRPr lang="en-US" sz="1800" b="1"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2555920002"/>
                  </a:ext>
                </a:extLst>
              </a:tr>
              <a:tr h="5320939">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District is central in the national and provincial government, as such there are numerous areas of support provided.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district municipality is a non-delegated municipality, it is supported by National Treasury on various areas that include:- </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Budgeting and financial reporting </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management </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Institutionalization of financial reform ( mSCOA System)</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of Division of Revenue Act </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management and internal audit </a:t>
                      </a:r>
                    </a:p>
                    <a:p>
                      <a:pPr marL="628650" marR="0" lvl="1"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MFMA implementation </a:t>
                      </a:r>
                      <a:endParaRPr lang="en-US" sz="1800" dirty="0"/>
                    </a:p>
                  </a:txBody>
                  <a:tcPr>
                    <a:solidFill>
                      <a:schemeClr val="accent2">
                        <a:lumMod val="40000"/>
                        <a:lumOff val="60000"/>
                      </a:schemeClr>
                    </a:solidFill>
                  </a:tcPr>
                </a:tc>
                <a:tc>
                  <a:txBody>
                    <a:bodyPr/>
                    <a:lstStyle/>
                    <a:p>
                      <a:pPr marL="179388" marR="0" lvl="0" indent="-179388"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COGTA provides support in relation to:-</a:t>
                      </a:r>
                    </a:p>
                    <a:p>
                      <a:pPr marL="452438" marR="0" lvl="1" indent="-2730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and institutional matters </a:t>
                      </a:r>
                    </a:p>
                    <a:p>
                      <a:pPr marL="452438" marR="0" lvl="1" indent="-2730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implementation of the Back to basic policy imperatives</a:t>
                      </a:r>
                    </a:p>
                    <a:p>
                      <a:pPr marL="452438" marR="0" lvl="1" indent="-2730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Coordination of the District Development Model ( DDM)</a:t>
                      </a:r>
                    </a:p>
                    <a:p>
                      <a:pPr marL="452438" marR="0" lvl="1" indent="-2730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Geographic Information System on ESRI. The municipality and the department are having deliberations on further support in this area of expertise. </a:t>
                      </a:r>
                    </a:p>
                    <a:p>
                      <a:pPr marL="452438" marR="0" lvl="1" indent="-2730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CoGTA and MISA has identified OR Tambo District for implementation of the Private Sector Participation (PSP) model and discussions have commenced to identify projects for implementation. </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3050" marR="0" lvl="1" indent="-2730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SALGA provided support on the following areas:-</a:t>
                      </a:r>
                    </a:p>
                    <a:p>
                      <a:pPr marL="628650" marR="0" lvl="1"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Institutional arrangements</a:t>
                      </a:r>
                    </a:p>
                    <a:p>
                      <a:pPr marL="628650" marR="0" lvl="1"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evaluation</a:t>
                      </a:r>
                    </a:p>
                    <a:p>
                      <a:pPr marL="628650" marR="0" lvl="1"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Labour matters</a:t>
                      </a:r>
                    </a:p>
                    <a:p>
                      <a:pPr marL="628650" marR="0" lvl="1"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management</a:t>
                      </a:r>
                    </a:p>
                  </a:txBody>
                  <a:tcPr>
                    <a:solidFill>
                      <a:schemeClr val="accent2">
                        <a:lumMod val="40000"/>
                        <a:lumOff val="60000"/>
                      </a:schemeClr>
                    </a:solidFill>
                  </a:tcPr>
                </a:tc>
                <a:extLst>
                  <a:ext uri="{0D108BD9-81ED-4DB2-BD59-A6C34878D82A}">
                    <a16:rowId xmlns:a16="http://schemas.microsoft.com/office/drawing/2014/main" val="2236460962"/>
                  </a:ext>
                </a:extLst>
              </a:tr>
            </a:tbl>
          </a:graphicData>
        </a:graphic>
      </p:graphicFrame>
    </p:spTree>
    <p:extLst>
      <p:ext uri="{BB962C8B-B14F-4D97-AF65-F5344CB8AC3E}">
        <p14:creationId xmlns:p14="http://schemas.microsoft.com/office/powerpoint/2010/main" val="365693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63830" cy="509257"/>
          </a:xfrm>
        </p:spPr>
        <p:txBody>
          <a:bodyPr/>
          <a:lstStyle/>
          <a:p>
            <a:r>
              <a:rPr lang="en-US" sz="2600" dirty="0"/>
              <a:t>SUPPORT FROM SETOR DEPARTMENTS /SOE’s</a:t>
            </a:r>
            <a:endParaRPr lang="en-ZA" sz="3200" dirty="0"/>
          </a:p>
        </p:txBody>
      </p:sp>
      <p:sp>
        <p:nvSpPr>
          <p:cNvPr id="5" name="Slide Number Placeholder 4"/>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1B44E7-E1DC-4BA0-A8D3-21BCA9610FFD}"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6" name="Content Placeholder 5"/>
          <p:cNvSpPr>
            <a:spLocks noGrp="1"/>
          </p:cNvSpPr>
          <p:nvPr>
            <p:ph sz="half" idx="2"/>
          </p:nvPr>
        </p:nvSpPr>
        <p:spPr/>
        <p:txBody>
          <a:bodyPr/>
          <a:lstStyle/>
          <a:p>
            <a:endParaRPr lang="en-US" dirty="0"/>
          </a:p>
        </p:txBody>
      </p:sp>
      <p:graphicFrame>
        <p:nvGraphicFramePr>
          <p:cNvPr id="7" name="Content Placeholder 5"/>
          <p:cNvGraphicFramePr>
            <a:graphicFrameLocks noGrp="1"/>
          </p:cNvGraphicFramePr>
          <p:nvPr>
            <p:ph sz="quarter" idx="4294967295"/>
            <p:extLst>
              <p:ext uri="{D42A27DB-BD31-4B8C-83A1-F6EECF244321}">
                <p14:modId xmlns:p14="http://schemas.microsoft.com/office/powerpoint/2010/main" val="4144995613"/>
              </p:ext>
            </p:extLst>
          </p:nvPr>
        </p:nvGraphicFramePr>
        <p:xfrm>
          <a:off x="251520" y="990936"/>
          <a:ext cx="8568952" cy="5390392"/>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295696003"/>
                    </a:ext>
                  </a:extLst>
                </a:gridCol>
              </a:tblGrid>
              <a:tr h="789920">
                <a:tc>
                  <a:txBody>
                    <a:bodyPr/>
                    <a:lstStyle/>
                    <a:p>
                      <a:pPr marL="0" marR="0" lvl="0" indent="0" algn="just"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MISA SUPPORT </a:t>
                      </a:r>
                    </a:p>
                    <a:p>
                      <a:endParaRPr lang="en-US" sz="24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2555920002"/>
                  </a:ext>
                </a:extLst>
              </a:tr>
              <a:tr h="4567432">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MISA provides support to the OR Tambo District on the following areas:-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and implementation of Operations and Maintenance plans;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Management Support Contract project that is currently developing standard operation &amp; maintenance for the WSA’s WWTW and WTW plants they are operating;</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MISA together with ECCOGTA are supporting OR Tambo with MIG registrations and project management of MIG projects;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Standardize the infrastructure designs and construction methodologies and develop or review its standard design details for its infrastructure developments;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the current Integrated Waste Management Plans in order to comply with legislation and to assess the conditions of the waste disposal sites/landfill site in the OR Tambo District.</a:t>
                      </a:r>
                      <a:endParaRPr lang="en-US" sz="2000" dirty="0"/>
                    </a:p>
                  </a:txBody>
                  <a:tcPr>
                    <a:solidFill>
                      <a:schemeClr val="accent2">
                        <a:lumMod val="40000"/>
                        <a:lumOff val="60000"/>
                      </a:schemeClr>
                    </a:solidFill>
                  </a:tcPr>
                </a:tc>
                <a:extLst>
                  <a:ext uri="{0D108BD9-81ED-4DB2-BD59-A6C34878D82A}">
                    <a16:rowId xmlns:a16="http://schemas.microsoft.com/office/drawing/2014/main" val="2236460962"/>
                  </a:ext>
                </a:extLst>
              </a:tr>
            </a:tbl>
          </a:graphicData>
        </a:graphic>
      </p:graphicFrame>
    </p:spTree>
    <p:extLst>
      <p:ext uri="{BB962C8B-B14F-4D97-AF65-F5344CB8AC3E}">
        <p14:creationId xmlns:p14="http://schemas.microsoft.com/office/powerpoint/2010/main" val="148033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PURPOSE</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556792"/>
            <a:ext cx="8208912" cy="2677656"/>
          </a:xfrm>
          <a:prstGeom prst="rect">
            <a:avLst/>
          </a:prstGeom>
          <a:noFill/>
          <a:ln>
            <a:solidFill>
              <a:schemeClr val="tx1"/>
            </a:solidFill>
          </a:ln>
        </p:spPr>
        <p:txBody>
          <a:bodyPr wrap="square" rtlCol="0">
            <a:spAutoFit/>
          </a:bodyPr>
          <a:lstStyle/>
          <a:p>
            <a:pPr algn="just"/>
            <a:r>
              <a:rPr lang="en-ZA" sz="2400" dirty="0"/>
              <a:t>To brief the Portfolio Committee on Cooperative Governance and Traditional Affairs (CoGTA) on the status of </a:t>
            </a:r>
            <a:r>
              <a:rPr lang="en-ZA" sz="2400" b="1" dirty="0"/>
              <a:t>OR Tambo District Municipality.</a:t>
            </a:r>
            <a:endParaRPr lang="en-ZA" sz="2400" dirty="0"/>
          </a:p>
          <a:p>
            <a:pPr algn="just"/>
            <a:endParaRPr lang="en-ZA" sz="2400" dirty="0"/>
          </a:p>
          <a:p>
            <a:pPr algn="just"/>
            <a:endParaRPr lang="en-ZA" sz="2400" dirty="0"/>
          </a:p>
          <a:p>
            <a:pPr algn="just"/>
            <a:endParaRPr lang="en-ZA" sz="2400" dirty="0"/>
          </a:p>
          <a:p>
            <a:pPr algn="just"/>
            <a:endParaRPr lang="en-ZA" sz="2400" dirty="0"/>
          </a:p>
        </p:txBody>
      </p:sp>
    </p:spTree>
    <p:extLst>
      <p:ext uri="{BB962C8B-B14F-4D97-AF65-F5344CB8AC3E}">
        <p14:creationId xmlns:p14="http://schemas.microsoft.com/office/powerpoint/2010/main" val="137303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RECOMMENDATIONS</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30</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556792"/>
            <a:ext cx="8208912" cy="4524315"/>
          </a:xfrm>
          <a:prstGeom prst="rect">
            <a:avLst/>
          </a:prstGeom>
          <a:noFill/>
          <a:ln>
            <a:solidFill>
              <a:schemeClr val="tx1"/>
            </a:solidFill>
          </a:ln>
        </p:spPr>
        <p:txBody>
          <a:bodyPr wrap="square" rtlCol="0">
            <a:spAutoFit/>
          </a:bodyPr>
          <a:lstStyle/>
          <a:p>
            <a:pPr algn="just"/>
            <a:r>
              <a:rPr lang="en-ZA" sz="2400" dirty="0"/>
              <a:t>It is recommended that the Portfolio Committee on Cooperative Governance and Traditional Affairs (CoGTA) notes the status report provided for OR Tambo District Municipality.</a:t>
            </a:r>
          </a:p>
          <a:p>
            <a:pPr algn="just"/>
            <a:endParaRPr lang="en-ZA" sz="2400" dirty="0"/>
          </a:p>
          <a:p>
            <a:pPr algn="just"/>
            <a:endParaRPr lang="en-ZA" sz="2400" dirty="0"/>
          </a:p>
          <a:p>
            <a:pPr algn="just"/>
            <a:endParaRPr lang="en-ZA" sz="2400" dirty="0"/>
          </a:p>
          <a:p>
            <a:pPr algn="just"/>
            <a:endParaRPr lang="en-ZA" sz="2400" dirty="0"/>
          </a:p>
          <a:p>
            <a:pPr algn="just"/>
            <a:endParaRPr lang="en-ZA" sz="2400" dirty="0"/>
          </a:p>
          <a:p>
            <a:pPr algn="just"/>
            <a:endParaRPr lang="en-ZA" sz="2400" dirty="0"/>
          </a:p>
          <a:p>
            <a:pPr algn="just"/>
            <a:endParaRPr lang="en-ZA" sz="2400" dirty="0"/>
          </a:p>
          <a:p>
            <a:pPr algn="just"/>
            <a:endParaRPr lang="en-ZA" sz="2400" dirty="0"/>
          </a:p>
        </p:txBody>
      </p:sp>
    </p:spTree>
    <p:extLst>
      <p:ext uri="{BB962C8B-B14F-4D97-AF65-F5344CB8AC3E}">
        <p14:creationId xmlns:p14="http://schemas.microsoft.com/office/powerpoint/2010/main" val="56913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END</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31</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556792"/>
            <a:ext cx="8208912" cy="4708981"/>
          </a:xfrm>
          <a:prstGeom prst="rect">
            <a:avLst/>
          </a:prstGeom>
          <a:noFill/>
          <a:ln>
            <a:solidFill>
              <a:schemeClr val="tx1"/>
            </a:solidFill>
          </a:ln>
        </p:spPr>
        <p:txBody>
          <a:bodyPr wrap="square" rtlCol="0">
            <a:spAutoFit/>
          </a:bodyPr>
          <a:lstStyle/>
          <a:p>
            <a:pPr algn="ctr"/>
            <a:endParaRPr lang="en-ZA" sz="2400" dirty="0"/>
          </a:p>
          <a:p>
            <a:pPr algn="ctr"/>
            <a:endParaRPr lang="en-ZA" sz="2400" dirty="0"/>
          </a:p>
          <a:p>
            <a:pPr algn="ctr"/>
            <a:endParaRPr lang="en-ZA" sz="2400" dirty="0"/>
          </a:p>
          <a:p>
            <a:pPr algn="ctr"/>
            <a:endParaRPr lang="en-ZA" sz="2400" dirty="0"/>
          </a:p>
          <a:p>
            <a:pPr algn="ctr"/>
            <a:endParaRPr lang="en-ZA" sz="2400" dirty="0"/>
          </a:p>
          <a:p>
            <a:pPr algn="ctr"/>
            <a:endParaRPr lang="en-ZA" sz="2400" dirty="0"/>
          </a:p>
          <a:p>
            <a:pPr algn="ctr"/>
            <a:r>
              <a:rPr lang="en-ZA" sz="3600" b="1" dirty="0"/>
              <a:t>Thank You </a:t>
            </a:r>
          </a:p>
          <a:p>
            <a:pPr algn="just"/>
            <a:endParaRPr lang="en-ZA" sz="2400" dirty="0"/>
          </a:p>
          <a:p>
            <a:pPr algn="just"/>
            <a:endParaRPr lang="en-ZA" sz="2400" dirty="0"/>
          </a:p>
          <a:p>
            <a:pPr algn="just"/>
            <a:endParaRPr lang="en-ZA" sz="2400" dirty="0"/>
          </a:p>
          <a:p>
            <a:pPr algn="just"/>
            <a:endParaRPr lang="en-ZA" sz="2400" dirty="0"/>
          </a:p>
          <a:p>
            <a:pPr algn="just"/>
            <a:endParaRPr lang="en-ZA" sz="2400" dirty="0"/>
          </a:p>
        </p:txBody>
      </p:sp>
    </p:spTree>
    <p:extLst>
      <p:ext uri="{BB962C8B-B14F-4D97-AF65-F5344CB8AC3E}">
        <p14:creationId xmlns:p14="http://schemas.microsoft.com/office/powerpoint/2010/main" val="223590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687611"/>
          </a:xfrm>
          <a:ln>
            <a:solidFill>
              <a:schemeClr val="tx1"/>
            </a:solidFill>
          </a:ln>
        </p:spPr>
        <p:txBody>
          <a:bodyPr/>
          <a:lstStyle/>
          <a:p>
            <a:r>
              <a:rPr lang="en-US" sz="2600" dirty="0"/>
              <a:t>INTRODUCTION</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4</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467544" y="1067296"/>
            <a:ext cx="8208912" cy="4773614"/>
          </a:xfrm>
          <a:prstGeom prst="rect">
            <a:avLst/>
          </a:prstGeom>
          <a:noFill/>
          <a:ln>
            <a:solidFill>
              <a:schemeClr val="tx1"/>
            </a:solidFill>
          </a:ln>
        </p:spPr>
        <p:txBody>
          <a:bodyPr wrap="square" rtlCol="0">
            <a:spAutoFit/>
          </a:bodyPr>
          <a:lstStyle/>
          <a:p>
            <a:pPr lvl="0" algn="just" eaLnBrk="1" fontAlgn="auto" hangingPunct="1">
              <a:spcBef>
                <a:spcPct val="20000"/>
              </a:spcBef>
              <a:spcAft>
                <a:spcPts val="0"/>
              </a:spcAft>
            </a:pPr>
            <a:r>
              <a:rPr lang="en-US" sz="2000" dirty="0">
                <a:solidFill>
                  <a:prstClr val="black"/>
                </a:solidFill>
                <a:ea typeface="+mn-ea"/>
                <a:cs typeface="Arial" panose="020B0604020202020204" pitchFamily="34" charset="0"/>
              </a:rPr>
              <a:t>OR Tambo District Municipality is one of 6 District Municipalities in Eastern Cape Province, that has been classified  as a category C2 municipality.</a:t>
            </a:r>
          </a:p>
          <a:p>
            <a:pPr lvl="0" algn="just" eaLnBrk="1" fontAlgn="auto" hangingPunct="1">
              <a:spcBef>
                <a:spcPct val="20000"/>
              </a:spcBef>
              <a:spcAft>
                <a:spcPts val="0"/>
              </a:spcAft>
            </a:pPr>
            <a:endParaRPr lang="en-US" sz="2000" dirty="0">
              <a:solidFill>
                <a:prstClr val="black"/>
              </a:solidFill>
              <a:ea typeface="+mn-ea"/>
              <a:cs typeface="Arial" panose="020B0604020202020204" pitchFamily="34" charset="0"/>
            </a:endParaRPr>
          </a:p>
          <a:p>
            <a:pPr lvl="0" algn="just" eaLnBrk="1" fontAlgn="auto" hangingPunct="1">
              <a:spcBef>
                <a:spcPct val="20000"/>
              </a:spcBef>
              <a:spcAft>
                <a:spcPts val="0"/>
              </a:spcAft>
            </a:pPr>
            <a:r>
              <a:rPr lang="en-US" sz="2000" dirty="0">
                <a:solidFill>
                  <a:prstClr val="black"/>
                </a:solidFill>
                <a:ea typeface="+mn-ea"/>
                <a:cs typeface="Arial" panose="020B0604020202020204" pitchFamily="34" charset="0"/>
              </a:rPr>
              <a:t>The OR Tambo District is largely a rural municipality – approx. 93% of residents live in rural settlement areas.  It comprises of five (5) Local Municipalities:</a:t>
            </a:r>
          </a:p>
          <a:p>
            <a:pPr marL="273050" lvl="2" indent="-273050" algn="just" eaLnBrk="1" fontAlgn="auto" hangingPunct="1">
              <a:spcBef>
                <a:spcPct val="20000"/>
              </a:spcBef>
              <a:spcAft>
                <a:spcPts val="0"/>
              </a:spcAft>
              <a:buFont typeface="Arial"/>
              <a:buChar char="•"/>
            </a:pPr>
            <a:r>
              <a:rPr lang="en-US" sz="2000" dirty="0">
                <a:solidFill>
                  <a:prstClr val="black"/>
                </a:solidFill>
                <a:ea typeface="+mn-ea"/>
                <a:cs typeface="Arial" panose="020B0604020202020204" pitchFamily="34" charset="0"/>
              </a:rPr>
              <a:t>King Sabata Dalindyebo</a:t>
            </a:r>
          </a:p>
          <a:p>
            <a:pPr marL="273050" lvl="2" indent="-273050" algn="just" eaLnBrk="1" fontAlgn="auto" hangingPunct="1">
              <a:spcBef>
                <a:spcPct val="20000"/>
              </a:spcBef>
              <a:spcAft>
                <a:spcPts val="0"/>
              </a:spcAft>
              <a:buFont typeface="Arial"/>
              <a:buChar char="•"/>
            </a:pPr>
            <a:r>
              <a:rPr lang="en-US" sz="2000" dirty="0">
                <a:solidFill>
                  <a:prstClr val="black"/>
                </a:solidFill>
                <a:ea typeface="+mn-ea"/>
                <a:cs typeface="Arial" panose="020B0604020202020204" pitchFamily="34" charset="0"/>
              </a:rPr>
              <a:t>Mhlontlo</a:t>
            </a:r>
          </a:p>
          <a:p>
            <a:pPr marL="273050" lvl="2" indent="-273050" algn="just" eaLnBrk="1" fontAlgn="auto" hangingPunct="1">
              <a:spcBef>
                <a:spcPct val="20000"/>
              </a:spcBef>
              <a:spcAft>
                <a:spcPts val="0"/>
              </a:spcAft>
              <a:buFont typeface="Arial"/>
              <a:buChar char="•"/>
            </a:pPr>
            <a:r>
              <a:rPr lang="en-US" sz="2000" dirty="0">
                <a:solidFill>
                  <a:prstClr val="black"/>
                </a:solidFill>
                <a:ea typeface="+mn-ea"/>
                <a:cs typeface="Arial" panose="020B0604020202020204" pitchFamily="34" charset="0"/>
              </a:rPr>
              <a:t>Nyandeni</a:t>
            </a:r>
          </a:p>
          <a:p>
            <a:pPr marL="273050" lvl="2" indent="-273050" algn="just" eaLnBrk="1" fontAlgn="auto" hangingPunct="1">
              <a:spcBef>
                <a:spcPct val="20000"/>
              </a:spcBef>
              <a:spcAft>
                <a:spcPts val="0"/>
              </a:spcAft>
              <a:buFont typeface="Arial"/>
              <a:buChar char="•"/>
            </a:pPr>
            <a:r>
              <a:rPr lang="en-US" sz="2000" dirty="0">
                <a:solidFill>
                  <a:prstClr val="black"/>
                </a:solidFill>
                <a:ea typeface="+mn-ea"/>
                <a:cs typeface="Arial" panose="020B0604020202020204" pitchFamily="34" charset="0"/>
              </a:rPr>
              <a:t>Port St Johns</a:t>
            </a:r>
          </a:p>
          <a:p>
            <a:pPr marL="273050" lvl="2" indent="-273050" algn="just" eaLnBrk="1" fontAlgn="auto" hangingPunct="1">
              <a:spcBef>
                <a:spcPct val="20000"/>
              </a:spcBef>
              <a:spcAft>
                <a:spcPts val="0"/>
              </a:spcAft>
              <a:buFont typeface="Arial"/>
              <a:buChar char="•"/>
            </a:pPr>
            <a:r>
              <a:rPr lang="en-US" sz="2000" dirty="0">
                <a:solidFill>
                  <a:prstClr val="black"/>
                </a:solidFill>
                <a:ea typeface="+mn-ea"/>
                <a:cs typeface="Arial" panose="020B0604020202020204" pitchFamily="34" charset="0"/>
              </a:rPr>
              <a:t>Ingquza Hill</a:t>
            </a:r>
            <a:endParaRPr lang="en-US" sz="2000" dirty="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400" dirty="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228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5</a:t>
            </a:fld>
            <a:endParaRPr lang="en-US" altLang="en-US" dirty="0"/>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7" name="Rectangle 2"/>
          <p:cNvSpPr>
            <a:spLocks noChangeArrowheads="1"/>
          </p:cNvSpPr>
          <p:nvPr/>
        </p:nvSpPr>
        <p:spPr bwMode="auto">
          <a:xfrm>
            <a:off x="268987" y="0"/>
            <a:ext cx="134327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72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4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73" y="246120"/>
            <a:ext cx="7886700" cy="687611"/>
          </a:xfrm>
        </p:spPr>
        <p:txBody>
          <a:bodyPr/>
          <a:lstStyle/>
          <a:p>
            <a:r>
              <a:rPr lang="en-US" sz="3200" dirty="0"/>
              <a:t>GOVERNANCE </a:t>
            </a:r>
            <a:endParaRPr lang="en-ZA" sz="3200" dirty="0"/>
          </a:p>
        </p:txBody>
      </p:sp>
      <p:sp>
        <p:nvSpPr>
          <p:cNvPr id="3" name="Content Placeholder 2"/>
          <p:cNvSpPr>
            <a:spLocks noGrp="1"/>
          </p:cNvSpPr>
          <p:nvPr>
            <p:ph sz="half" idx="1"/>
          </p:nvPr>
        </p:nvSpPr>
        <p:spPr>
          <a:xfrm>
            <a:off x="323528" y="1118412"/>
            <a:ext cx="3672408" cy="5244288"/>
          </a:xfrm>
        </p:spPr>
        <p:txBody>
          <a:bodyPr/>
          <a:lstStyle/>
          <a:p>
            <a:pPr marL="114300" indent="0" algn="just" defTabSz="457200">
              <a:lnSpc>
                <a:spcPct val="100000"/>
              </a:lnSpc>
              <a:spcBef>
                <a:spcPct val="0"/>
              </a:spcBef>
              <a:buNone/>
            </a:pPr>
            <a:r>
              <a:rPr lang="en-US" b="1" dirty="0">
                <a:solidFill>
                  <a:prstClr val="black"/>
                </a:solidFill>
                <a:ea typeface="ＭＳ Ｐゴシック" pitchFamily="34" charset="-128"/>
                <a:cs typeface="+mn-cs"/>
              </a:rPr>
              <a:t>Composition of Council:</a:t>
            </a:r>
            <a:r>
              <a:rPr lang="en-US" dirty="0">
                <a:solidFill>
                  <a:prstClr val="black"/>
                </a:solidFill>
                <a:ea typeface="ＭＳ Ｐゴシック" pitchFamily="34" charset="-128"/>
                <a:cs typeface="+mn-cs"/>
              </a:rPr>
              <a:t> ANC 18, DA 1, COPE 1, African Independent people 1, EFF 1, APCCI 1 and AIC 1.</a:t>
            </a:r>
          </a:p>
          <a:p>
            <a:pPr marL="114300" indent="0" algn="just" defTabSz="457200">
              <a:lnSpc>
                <a:spcPct val="100000"/>
              </a:lnSpc>
              <a:spcBef>
                <a:spcPct val="0"/>
              </a:spcBef>
              <a:buNone/>
            </a:pPr>
            <a:endParaRPr lang="en-US" b="1" dirty="0">
              <a:solidFill>
                <a:prstClr val="black"/>
              </a:solidFill>
              <a:ea typeface="ＭＳ Ｐゴシック" pitchFamily="34" charset="-128"/>
              <a:cs typeface="+mn-cs"/>
            </a:endParaRP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Controlling Party:</a:t>
            </a:r>
            <a:r>
              <a:rPr lang="en-US" dirty="0">
                <a:solidFill>
                  <a:prstClr val="black"/>
                </a:solidFill>
                <a:ea typeface="ＭＳ Ｐゴシック" pitchFamily="34" charset="-128"/>
                <a:cs typeface="+mn-cs"/>
              </a:rPr>
              <a:t> ANC</a:t>
            </a:r>
          </a:p>
          <a:p>
            <a:pPr marL="114300" indent="0" algn="just" defTabSz="457200">
              <a:lnSpc>
                <a:spcPct val="100000"/>
              </a:lnSpc>
              <a:spcBef>
                <a:spcPct val="0"/>
              </a:spcBef>
              <a:buNone/>
            </a:pPr>
            <a:endParaRPr lang="en-US" dirty="0">
              <a:solidFill>
                <a:prstClr val="black"/>
              </a:solidFill>
              <a:ea typeface="ＭＳ Ｐゴシック" pitchFamily="34" charset="-128"/>
              <a:cs typeface="+mn-cs"/>
            </a:endParaRP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Executive Mayor: Ms T Sokhanyile </a:t>
            </a:r>
            <a:endParaRPr lang="en-US" dirty="0">
              <a:solidFill>
                <a:prstClr val="black"/>
              </a:solidFill>
              <a:ea typeface="ＭＳ Ｐゴシック" pitchFamily="34" charset="-128"/>
              <a:cs typeface="+mn-cs"/>
            </a:endParaRP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Deputy Executive  Mayor:</a:t>
            </a:r>
            <a:r>
              <a:rPr lang="en-US" dirty="0">
                <a:solidFill>
                  <a:prstClr val="black"/>
                </a:solidFill>
                <a:ea typeface="ＭＳ Ｐゴシック" pitchFamily="34" charset="-128"/>
                <a:cs typeface="+mn-cs"/>
              </a:rPr>
              <a:t> Mr R Z Nogumla</a:t>
            </a: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Speaker:</a:t>
            </a:r>
            <a:r>
              <a:rPr lang="en-US" dirty="0">
                <a:solidFill>
                  <a:prstClr val="black"/>
                </a:solidFill>
                <a:ea typeface="ＭＳ Ｐゴシック" pitchFamily="34" charset="-128"/>
                <a:cs typeface="+mn-cs"/>
              </a:rPr>
              <a:t> Mr Nkompela </a:t>
            </a: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MPAC Chairperson:</a:t>
            </a:r>
            <a:r>
              <a:rPr lang="en-US" dirty="0">
                <a:solidFill>
                  <a:srgbClr val="000000"/>
                </a:solidFill>
                <a:ea typeface="Times New Roman" panose="02020603050405020304" pitchFamily="18" charset="0"/>
                <a:cs typeface="+mn-cs"/>
              </a:rPr>
              <a:t>Cllr  Nonkosi Peping</a:t>
            </a:r>
          </a:p>
          <a:p>
            <a:pPr marL="457200" indent="-342900" algn="just" defTabSz="457200">
              <a:lnSpc>
                <a:spcPct val="100000"/>
              </a:lnSpc>
              <a:spcBef>
                <a:spcPct val="0"/>
              </a:spcBef>
              <a:buFont typeface="Wingdings" panose="05000000000000000000" pitchFamily="2" charset="2"/>
              <a:buChar char="ü"/>
            </a:pPr>
            <a:r>
              <a:rPr lang="en-US" b="1" dirty="0">
                <a:solidFill>
                  <a:prstClr val="black"/>
                </a:solidFill>
                <a:ea typeface="ＭＳ Ｐゴシック" pitchFamily="34" charset="-128"/>
                <a:cs typeface="+mn-cs"/>
              </a:rPr>
              <a:t>Chief Whip:</a:t>
            </a:r>
            <a:r>
              <a:rPr lang="en-US" dirty="0">
                <a:solidFill>
                  <a:prstClr val="black"/>
                </a:solidFill>
                <a:ea typeface="ＭＳ Ｐゴシック" pitchFamily="34" charset="-128"/>
                <a:cs typeface="+mn-cs"/>
              </a:rPr>
              <a:t> Cllr W Ngozi </a:t>
            </a:r>
          </a:p>
        </p:txBody>
      </p:sp>
      <p:sp>
        <p:nvSpPr>
          <p:cNvPr id="4" name="Content Placeholder 3"/>
          <p:cNvSpPr>
            <a:spLocks noGrp="1"/>
          </p:cNvSpPr>
          <p:nvPr>
            <p:ph sz="half" idx="2"/>
          </p:nvPr>
        </p:nvSpPr>
        <p:spPr>
          <a:xfrm>
            <a:off x="4139952" y="1049772"/>
            <a:ext cx="4608512" cy="5832648"/>
          </a:xfrm>
        </p:spPr>
        <p:txBody>
          <a:bodyPr/>
          <a:lstStyle/>
          <a:p>
            <a:pPr marL="0" marR="0" indent="0" algn="just">
              <a:lnSpc>
                <a:spcPct val="115000"/>
              </a:lnSpc>
              <a:spcBef>
                <a:spcPts val="0"/>
              </a:spcBef>
              <a:spcAft>
                <a:spcPts val="0"/>
              </a:spcAft>
              <a:buNone/>
            </a:pPr>
            <a:r>
              <a:rPr lang="en-ZA" sz="1700" b="1" i="1" dirty="0">
                <a:ea typeface="Calibri" panose="020F0502020204030204" pitchFamily="34" charset="0"/>
                <a:cs typeface="Times New Roman" panose="02020603050405020304" pitchFamily="18" charset="0"/>
              </a:rPr>
              <a:t>The relationship between councillors and municipal administration:</a:t>
            </a:r>
          </a:p>
          <a:p>
            <a:pPr algn="just" defTabSz="342900">
              <a:lnSpc>
                <a:spcPct val="100000"/>
              </a:lnSpc>
              <a:spcBef>
                <a:spcPct val="0"/>
              </a:spcBef>
            </a:pPr>
            <a:endParaRPr lang="en-US" sz="1700" dirty="0">
              <a:solidFill>
                <a:prstClr val="black"/>
              </a:solidFill>
              <a:ea typeface="ＭＳ Ｐゴシック" pitchFamily="34" charset="-128"/>
            </a:endParaRPr>
          </a:p>
          <a:p>
            <a:pPr algn="just" defTabSz="342900">
              <a:lnSpc>
                <a:spcPct val="100000"/>
              </a:lnSpc>
              <a:spcBef>
                <a:spcPct val="0"/>
              </a:spcBef>
              <a:buFont typeface="Wingdings" panose="05000000000000000000" pitchFamily="2" charset="2"/>
              <a:buChar char="ü"/>
            </a:pPr>
            <a:r>
              <a:rPr lang="en-US" sz="1800" dirty="0">
                <a:solidFill>
                  <a:prstClr val="black"/>
                </a:solidFill>
                <a:ea typeface="ＭＳ Ｐゴシック" pitchFamily="34" charset="-128"/>
              </a:rPr>
              <a:t>Office of the Council Chief Whip established a political committee called Troika, constituted by the Executive Mayor, Speaker and Council Chief Whip. </a:t>
            </a:r>
          </a:p>
          <a:p>
            <a:pPr lvl="0" algn="just" defTabSz="342900">
              <a:lnSpc>
                <a:spcPct val="100000"/>
              </a:lnSpc>
              <a:spcBef>
                <a:spcPct val="0"/>
              </a:spcBef>
              <a:buFont typeface="Wingdings" panose="05000000000000000000" pitchFamily="2" charset="2"/>
              <a:buChar char="ü"/>
            </a:pPr>
            <a:r>
              <a:rPr lang="en-US" sz="1800" dirty="0">
                <a:solidFill>
                  <a:prstClr val="black"/>
                </a:solidFill>
                <a:ea typeface="ＭＳ Ｐゴシック" pitchFamily="34" charset="-128"/>
              </a:rPr>
              <a:t>This committee is coordinated and chaired by the Council Chief Whip and can when deemed necessary invite the  Municipal Manager to the meeting.</a:t>
            </a:r>
          </a:p>
          <a:p>
            <a:pPr lvl="0" algn="just" defTabSz="342900">
              <a:lnSpc>
                <a:spcPct val="100000"/>
              </a:lnSpc>
              <a:spcBef>
                <a:spcPct val="0"/>
              </a:spcBef>
              <a:buFont typeface="Wingdings" panose="05000000000000000000" pitchFamily="2" charset="2"/>
              <a:buChar char="ü"/>
            </a:pPr>
            <a:r>
              <a:rPr lang="en-US" sz="1800" dirty="0">
                <a:solidFill>
                  <a:prstClr val="black"/>
                </a:solidFill>
                <a:ea typeface="ＭＳ Ｐゴシック" pitchFamily="34" charset="-128"/>
              </a:rPr>
              <a:t>This committee provides strategic leadership for the district municipality to be able to effectively utilize the resources to achieve its objectives. </a:t>
            </a:r>
          </a:p>
          <a:p>
            <a:pPr lvl="0" algn="just" defTabSz="342900">
              <a:lnSpc>
                <a:spcPct val="100000"/>
              </a:lnSpc>
              <a:spcBef>
                <a:spcPct val="0"/>
              </a:spcBef>
              <a:buFont typeface="Wingdings" panose="05000000000000000000" pitchFamily="2" charset="2"/>
              <a:buChar char="ü"/>
            </a:pPr>
            <a:r>
              <a:rPr lang="en-US" sz="1800" dirty="0">
                <a:solidFill>
                  <a:prstClr val="black"/>
                </a:solidFill>
                <a:ea typeface="ＭＳ Ｐゴシック" pitchFamily="34" charset="-128"/>
              </a:rPr>
              <a:t>The main function of this committee is to ensure political stability in the institution.</a:t>
            </a:r>
          </a:p>
          <a:p>
            <a:pPr lvl="0" algn="just" defTabSz="342900">
              <a:lnSpc>
                <a:spcPct val="100000"/>
              </a:lnSpc>
              <a:spcBef>
                <a:spcPct val="0"/>
              </a:spcBef>
              <a:buFont typeface="Wingdings" panose="05000000000000000000" pitchFamily="2" charset="2"/>
              <a:buChar char="ü"/>
            </a:pPr>
            <a:r>
              <a:rPr lang="en-US" sz="1800" dirty="0">
                <a:solidFill>
                  <a:prstClr val="black"/>
                </a:solidFill>
                <a:ea typeface="ＭＳ Ｐゴシック" pitchFamily="34" charset="-128"/>
              </a:rPr>
              <a:t>The relationship between the political leadership, TROIKA  and administration is sound.</a:t>
            </a:r>
            <a:endParaRPr lang="en-ZA" sz="1800" dirty="0">
              <a:solidFill>
                <a:prstClr val="black"/>
              </a:solidFill>
              <a:ea typeface="ＭＳ Ｐゴシック" pitchFamily="34" charset="-128"/>
            </a:endParaRPr>
          </a:p>
          <a:p>
            <a:pPr algn="just">
              <a:lnSpc>
                <a:spcPct val="115000"/>
              </a:lnSpc>
              <a:spcBef>
                <a:spcPts val="0"/>
              </a:spcBef>
              <a:spcAft>
                <a:spcPts val="0"/>
              </a:spcAft>
            </a:pPr>
            <a:endParaRPr lang="en-ZA" dirty="0">
              <a:ea typeface="Calibri" panose="020F0502020204030204" pitchFamily="34" charset="0"/>
              <a:cs typeface="Times New Roman" panose="02020603050405020304" pitchFamily="18" charset="0"/>
            </a:endParaRPr>
          </a:p>
          <a:p>
            <a:pPr algn="just">
              <a:lnSpc>
                <a:spcPct val="115000"/>
              </a:lnSpc>
              <a:spcBef>
                <a:spcPts val="0"/>
              </a:spcBef>
              <a:spcAft>
                <a:spcPts val="0"/>
              </a:spcAft>
            </a:pPr>
            <a:endParaRPr lang="en-ZA" dirty="0">
              <a:ea typeface="Calibri" panose="020F0502020204030204" pitchFamily="34" charset="0"/>
              <a:cs typeface="Times New Roman" panose="02020603050405020304" pitchFamily="18" charset="0"/>
            </a:endParaRPr>
          </a:p>
          <a:p>
            <a:pPr marL="0" indent="0" algn="just">
              <a:lnSpc>
                <a:spcPct val="115000"/>
              </a:lnSpc>
              <a:spcBef>
                <a:spcPts val="0"/>
              </a:spcBef>
              <a:spcAft>
                <a:spcPts val="0"/>
              </a:spcAft>
              <a:buNone/>
            </a:pPr>
            <a:endParaRPr lang="en-ZA"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dirty="0"/>
          </a:p>
          <a:p>
            <a:pPr algn="just"/>
            <a:endParaRPr lang="en-ZA" dirty="0"/>
          </a:p>
          <a:p>
            <a:endParaRPr lang="en-ZA" dirty="0"/>
          </a:p>
        </p:txBody>
      </p:sp>
      <p:sp>
        <p:nvSpPr>
          <p:cNvPr id="5" name="Slide Number Placeholder 4"/>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1B44E7-E1DC-4BA0-A8D3-21BCA9610FFD}"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88065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240"/>
            <a:ext cx="8352928" cy="687611"/>
          </a:xfrm>
          <a:ln>
            <a:solidFill>
              <a:schemeClr val="tx1"/>
            </a:solidFill>
          </a:ln>
        </p:spPr>
        <p:txBody>
          <a:bodyPr/>
          <a:lstStyle/>
          <a:p>
            <a:r>
              <a:rPr lang="en-US" sz="2600" dirty="0"/>
              <a:t>GOVERNANCE</a:t>
            </a:r>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395536" y="1124744"/>
            <a:ext cx="8352928" cy="4832092"/>
          </a:xfrm>
          <a:prstGeom prst="rect">
            <a:avLst/>
          </a:prstGeom>
          <a:noFill/>
          <a:ln>
            <a:solidFill>
              <a:schemeClr val="tx1"/>
            </a:solidFill>
          </a:ln>
        </p:spPr>
        <p:txBody>
          <a:bodyPr wrap="square" rtlCol="0">
            <a:spAutoFit/>
          </a:bodyPr>
          <a:lstStyle/>
          <a:p>
            <a:pPr marR="0" lvl="0" algn="just" defTabSz="457200" rtl="0" eaLnBrk="0" fontAlgn="base" latinLnBrk="0" hangingPunct="0">
              <a:lnSpc>
                <a:spcPct val="100000"/>
              </a:lnSpc>
              <a:spcBef>
                <a:spcPct val="0"/>
              </a:spcBef>
              <a:spcAft>
                <a:spcPct val="0"/>
              </a:spcAft>
              <a:buClrTx/>
              <a:buSzTx/>
              <a:tabLst/>
              <a:defRPr/>
            </a:pPr>
            <a:r>
              <a:rPr lang="en-ZA" sz="2200" dirty="0">
                <a:solidFill>
                  <a:prstClr val="black"/>
                </a:solidFill>
              </a:rPr>
              <a:t>The District </a:t>
            </a:r>
            <a:r>
              <a:rPr kumimoji="0" lang="en-ZA" sz="2200" b="0" i="0" u="none" strike="noStrike" kern="1200" cap="none" spc="0" normalizeH="0" baseline="0" noProof="0" dirty="0">
                <a:ln>
                  <a:noFill/>
                </a:ln>
                <a:solidFill>
                  <a:prstClr val="black"/>
                </a:solidFill>
                <a:effectLst/>
                <a:uLnTx/>
                <a:uFillTx/>
              </a:rPr>
              <a:t>constitute of</a:t>
            </a:r>
            <a:r>
              <a:rPr kumimoji="0" lang="en-ZA" sz="2200" b="0" i="0" u="none" strike="noStrike" kern="1200" cap="none" spc="0" normalizeH="0" noProof="0" dirty="0">
                <a:ln>
                  <a:noFill/>
                </a:ln>
                <a:solidFill>
                  <a:prstClr val="black"/>
                </a:solidFill>
                <a:effectLst/>
                <a:uLnTx/>
                <a:uFillTx/>
              </a:rPr>
              <a:t> 72 C</a:t>
            </a:r>
            <a:r>
              <a:rPr kumimoji="0" lang="en-ZA" sz="2200" b="0" i="0" u="none" strike="noStrike" kern="1200" cap="none" spc="0" normalizeH="0" baseline="0" noProof="0" dirty="0">
                <a:ln>
                  <a:noFill/>
                </a:ln>
                <a:solidFill>
                  <a:prstClr val="black"/>
                </a:solidFill>
                <a:effectLst/>
                <a:uLnTx/>
                <a:uFillTx/>
              </a:rPr>
              <a:t>ouncil members and is governed by ANC.</a:t>
            </a:r>
          </a:p>
          <a:p>
            <a:pPr marL="452438" lvl="1" indent="-452438" algn="just">
              <a:buFont typeface="Wingdings" panose="05000000000000000000" pitchFamily="2" charset="2"/>
              <a:buChar char="ü"/>
              <a:tabLst>
                <a:tab pos="452438" algn="l"/>
              </a:tabLst>
              <a:defRPr/>
            </a:pPr>
            <a:r>
              <a:rPr lang="en-US" sz="2200" dirty="0">
                <a:solidFill>
                  <a:prstClr val="black"/>
                </a:solidFill>
                <a:cs typeface="Arial" panose="020B0604020202020204" pitchFamily="34" charset="0"/>
              </a:rPr>
              <a:t>An approved Council Calendar regulates the sitting of Council meetings and Council Committee meetings. </a:t>
            </a:r>
          </a:p>
          <a:p>
            <a:pPr marL="452438" lvl="1" indent="-452438" algn="just">
              <a:buFont typeface="Wingdings" panose="05000000000000000000" pitchFamily="2" charset="2"/>
              <a:buChar char="ü"/>
              <a:tabLst>
                <a:tab pos="452438" algn="l"/>
              </a:tabLst>
            </a:pPr>
            <a:r>
              <a:rPr lang="en-US" sz="2200" dirty="0"/>
              <a:t>Council failed to hold ordinary Municipal Council </a:t>
            </a:r>
            <a:r>
              <a:rPr lang="en-US" sz="2200" dirty="0">
                <a:solidFill>
                  <a:prstClr val="black"/>
                </a:solidFill>
              </a:rPr>
              <a:t>meeting in accordance with section 18(2) of the Municipal structures Act, to execute their objectives in accordance with section 152 of the Constitution and the provisions of section 28 and 72 of the Municipal Finance Management Act.</a:t>
            </a:r>
            <a:endParaRPr lang="en-US" sz="2200" dirty="0">
              <a:solidFill>
                <a:prstClr val="black"/>
              </a:solidFill>
              <a:cs typeface="Arial" panose="020B0604020202020204" pitchFamily="34" charset="0"/>
            </a:endParaRPr>
          </a:p>
          <a:p>
            <a:pPr marL="452438" lvl="1" indent="-452438" algn="just">
              <a:buFont typeface="Wingdings" panose="05000000000000000000" pitchFamily="2" charset="2"/>
              <a:buChar char="ü"/>
              <a:tabLst>
                <a:tab pos="452438" algn="l"/>
              </a:tabLst>
              <a:defRPr/>
            </a:pPr>
            <a:r>
              <a:rPr lang="en-US" sz="2200" dirty="0">
                <a:solidFill>
                  <a:prstClr val="black"/>
                </a:solidFill>
                <a:cs typeface="Arial" panose="020B0604020202020204" pitchFamily="34" charset="0"/>
              </a:rPr>
              <a:t>The Non Sitting of council improved since the adoption of the Separation of Powers Model and Municipal Oversight Model,</a:t>
            </a:r>
          </a:p>
          <a:p>
            <a:pPr marL="452438" lvl="1" indent="-452438" algn="just">
              <a:buFont typeface="Wingdings" panose="05000000000000000000" pitchFamily="2" charset="2"/>
              <a:buChar char="ü"/>
              <a:tabLst>
                <a:tab pos="452438" algn="l"/>
              </a:tabLst>
              <a:defRPr/>
            </a:pPr>
            <a:r>
              <a:rPr lang="en-US" sz="2200" dirty="0">
                <a:solidFill>
                  <a:prstClr val="black"/>
                </a:solidFill>
                <a:cs typeface="Arial" panose="020B0604020202020204" pitchFamily="34" charset="0"/>
              </a:rPr>
              <a:t>In addition to the compliance report, the Council sits quarterly for the tabling and adoption of Oversight Reports from Section 79 Committees for each department.</a:t>
            </a:r>
          </a:p>
        </p:txBody>
      </p:sp>
    </p:spTree>
    <p:extLst>
      <p:ext uri="{BB962C8B-B14F-4D97-AF65-F5344CB8AC3E}">
        <p14:creationId xmlns:p14="http://schemas.microsoft.com/office/powerpoint/2010/main" val="181014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240"/>
            <a:ext cx="8352928" cy="687611"/>
          </a:xfrm>
          <a:ln>
            <a:solidFill>
              <a:schemeClr val="tx1"/>
            </a:solidFill>
          </a:ln>
        </p:spPr>
        <p:txBody>
          <a:bodyPr/>
          <a:lstStyle/>
          <a:p>
            <a:r>
              <a:rPr lang="en-US" sz="2600" dirty="0"/>
              <a:t>GOVERNANCE</a:t>
            </a:r>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395536" y="1052736"/>
            <a:ext cx="8352928" cy="5786199"/>
          </a:xfrm>
          <a:prstGeom prst="rect">
            <a:avLst/>
          </a:prstGeom>
          <a:noFill/>
          <a:ln>
            <a:solidFill>
              <a:schemeClr val="tx1"/>
            </a:solidFill>
          </a:ln>
        </p:spPr>
        <p:txBody>
          <a:bodyPr wrap="square" rtlCol="0">
            <a:spAutoFit/>
          </a:bodyPr>
          <a:lstStyle/>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prstClr val="black"/>
                </a:solidFill>
                <a:ea typeface="+mn-ea"/>
                <a:cs typeface="Arial" panose="020B0604020202020204" pitchFamily="34" charset="0"/>
              </a:rPr>
              <a:t>The Audit Committee has an oversight responsibility over </a:t>
            </a:r>
            <a:r>
              <a:rPr lang="en-US" sz="2000" b="1" dirty="0">
                <a:solidFill>
                  <a:prstClr val="black"/>
                </a:solidFill>
                <a:ea typeface="+mn-ea"/>
                <a:cs typeface="Arial" panose="020B0604020202020204" pitchFamily="34" charset="0"/>
              </a:rPr>
              <a:t>Internal Audit, Risk Management and Performance Management.</a:t>
            </a:r>
          </a:p>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b="1" dirty="0">
              <a:solidFill>
                <a:prstClr val="black"/>
              </a:solidFill>
              <a:ea typeface="+mn-ea"/>
              <a:cs typeface="Arial" panose="020B0604020202020204" pitchFamily="34" charset="0"/>
            </a:endParaRPr>
          </a:p>
          <a:p>
            <a:pPr marL="285750" indent="-285750" algn="just">
              <a:buFont typeface="Arial" panose="020B0604020202020204" pitchFamily="34" charset="0"/>
              <a:buChar char="•"/>
              <a:defRPr/>
            </a:pPr>
            <a:r>
              <a:rPr lang="en-US" sz="2000" b="1" dirty="0">
                <a:solidFill>
                  <a:prstClr val="black"/>
                </a:solidFill>
                <a:ea typeface="+mn-ea"/>
                <a:cs typeface="Arial" panose="020B0604020202020204" pitchFamily="34" charset="0"/>
              </a:rPr>
              <a:t>Audit Outcomes for the past five years: </a:t>
            </a:r>
          </a:p>
          <a:p>
            <a:pPr marR="0" lvl="0" algn="just" defTabSz="457200" rtl="0" eaLnBrk="0" fontAlgn="base" latinLnBrk="0" hangingPunct="0">
              <a:lnSpc>
                <a:spcPct val="100000"/>
              </a:lnSpc>
              <a:spcBef>
                <a:spcPct val="0"/>
              </a:spcBef>
              <a:spcAft>
                <a:spcPct val="0"/>
              </a:spcAft>
              <a:buClrTx/>
              <a:buSzTx/>
              <a:tabLst/>
              <a:defRPr/>
            </a:pPr>
            <a:endParaRPr lang="en-US" sz="2000" b="1" dirty="0">
              <a:solidFill>
                <a:prstClr val="black"/>
              </a:solidFill>
              <a:ea typeface="+mn-ea"/>
              <a:cs typeface="Arial" panose="020B0604020202020204" pitchFamily="34" charset="0"/>
            </a:endParaRPr>
          </a:p>
          <a:p>
            <a:pPr marL="628650" lvl="2" indent="-360363" algn="just">
              <a:buFont typeface="Wingdings" panose="05000000000000000000" pitchFamily="2" charset="2"/>
              <a:buChar char="ü"/>
            </a:pPr>
            <a:r>
              <a:rPr lang="en-ZA" sz="2000" dirty="0">
                <a:solidFill>
                  <a:prstClr val="black"/>
                </a:solidFill>
              </a:rPr>
              <a:t>The OR Tambo District received a Qualified audit opinion for five  consecutive years 2014/2015, 2015/2016, 2016/17, 2017/18 and 2018/19.</a:t>
            </a:r>
          </a:p>
          <a:p>
            <a:pPr marL="628650" lvl="2" indent="-360363" algn="just">
              <a:buFont typeface="Wingdings" panose="05000000000000000000" pitchFamily="2" charset="2"/>
              <a:buChar char="ü"/>
            </a:pPr>
            <a:r>
              <a:rPr lang="en-ZA" sz="2000" dirty="0">
                <a:solidFill>
                  <a:prstClr val="black"/>
                </a:solidFill>
              </a:rPr>
              <a:t>The Ntinga OR Tambo DM Agency received a Unqualified audit opinion for the period of 2014/2015, 2016/2017, 2017/2018 and 2018/2019 and Clean Audit Opinion for 2015/2016 financial year. </a:t>
            </a:r>
          </a:p>
          <a:p>
            <a:pPr marL="814388" lvl="2" indent="-357188" algn="just">
              <a:buFont typeface="Wingdings" panose="05000000000000000000" pitchFamily="2" charset="2"/>
              <a:buChar char="ü"/>
            </a:pPr>
            <a:endParaRPr lang="en-ZA" sz="2200" dirty="0">
              <a:solidFill>
                <a:prstClr val="black"/>
              </a:solidFill>
            </a:endParaRPr>
          </a:p>
          <a:p>
            <a:pPr marR="0" lvl="0" algn="just" defTabSz="457200" rtl="0" eaLnBrk="0" fontAlgn="base" latinLnBrk="0" hangingPunct="0">
              <a:lnSpc>
                <a:spcPct val="100000"/>
              </a:lnSpc>
              <a:spcBef>
                <a:spcPct val="0"/>
              </a:spcBef>
              <a:spcAft>
                <a:spcPct val="0"/>
              </a:spcAft>
              <a:buClrTx/>
              <a:buSzTx/>
              <a:tabLst/>
              <a:defRPr/>
            </a:pPr>
            <a:endParaRPr lang="en-US" sz="1600" b="1" dirty="0">
              <a:solidFill>
                <a:prstClr val="black"/>
              </a:solidFill>
              <a:ea typeface="+mn-ea"/>
              <a:cs typeface="Arial" panose="020B0604020202020204" pitchFamily="34" charset="0"/>
            </a:endParaRPr>
          </a:p>
          <a:p>
            <a:pPr marL="714375" lvl="1" indent="-257175" algn="just" defTabSz="342900">
              <a:buFont typeface="Arial" panose="020B0604020202020204" pitchFamily="34" charset="0"/>
              <a:buChar char="•"/>
            </a:pPr>
            <a:endParaRPr lang="en-US" sz="1600" b="1" dirty="0">
              <a:solidFill>
                <a:prstClr val="black"/>
              </a:solidFill>
              <a:ea typeface="+mn-ea"/>
              <a:cs typeface="Arial" panose="020B0604020202020204" pitchFamily="34" charset="0"/>
            </a:endParaRPr>
          </a:p>
          <a:p>
            <a:pPr marL="257175" indent="-257175" algn="just" defTabSz="342900">
              <a:buFont typeface="Arial" panose="020B0604020202020204" pitchFamily="34" charset="0"/>
              <a:buChar char="•"/>
            </a:pPr>
            <a:endParaRPr lang="en-US" sz="1600" b="1" dirty="0">
              <a:solidFill>
                <a:prstClr val="black"/>
              </a:solidFill>
              <a:ea typeface="+mn-ea"/>
              <a:cs typeface="Arial" panose="020B0604020202020204" pitchFamily="34" charset="0"/>
            </a:endParaRPr>
          </a:p>
          <a:p>
            <a:pPr marL="257175" indent="-257175" algn="just" defTabSz="342900">
              <a:buFont typeface="Arial" panose="020B0604020202020204" pitchFamily="34" charset="0"/>
              <a:buChar char="•"/>
            </a:pPr>
            <a:endParaRPr lang="en-US" sz="1600" b="1" dirty="0">
              <a:solidFill>
                <a:prstClr val="black"/>
              </a:solidFill>
              <a:ea typeface="+mn-ea"/>
              <a:cs typeface="Arial" panose="020B0604020202020204" pitchFamily="34" charset="0"/>
            </a:endParaRPr>
          </a:p>
          <a:p>
            <a:pPr marL="257175" indent="-257175" algn="just" defTabSz="342900">
              <a:buFont typeface="Arial" panose="020B0604020202020204" pitchFamily="34" charset="0"/>
              <a:buChar char="•"/>
            </a:pPr>
            <a:endParaRPr lang="en-US" sz="1600" b="1" dirty="0">
              <a:solidFill>
                <a:prstClr val="black"/>
              </a:solidFill>
              <a:ea typeface="+mn-ea"/>
              <a:cs typeface="Arial" panose="020B0604020202020204" pitchFamily="34" charset="0"/>
            </a:endParaRPr>
          </a:p>
          <a:p>
            <a:pPr marL="257175" indent="-257175" algn="just" defTabSz="342900">
              <a:buFont typeface="Arial" panose="020B0604020202020204" pitchFamily="34" charset="0"/>
              <a:buChar char="•"/>
            </a:pPr>
            <a:endParaRPr lang="en-US" sz="1600" b="1" dirty="0">
              <a:solidFill>
                <a:prstClr val="black"/>
              </a:solidFill>
              <a:ea typeface="+mn-ea"/>
              <a:cs typeface="Arial" panose="020B0604020202020204" pitchFamily="34" charset="0"/>
            </a:endParaRPr>
          </a:p>
          <a:p>
            <a:pPr lvl="1" algn="just" defTabSz="342900"/>
            <a:endParaRPr lang="en-US" sz="1600" b="1" dirty="0">
              <a:solidFill>
                <a:prstClr val="black"/>
              </a:solidFill>
              <a:ea typeface="+mn-ea"/>
              <a:cs typeface="Arial" panose="020B0604020202020204" pitchFamily="34" charset="0"/>
            </a:endParaRPr>
          </a:p>
          <a:p>
            <a:pPr lvl="1" algn="just" defTabSz="342900"/>
            <a:endParaRPr lang="en-US" sz="1600" b="1" dirty="0">
              <a:solidFill>
                <a:prstClr val="black"/>
              </a:solidFill>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56642" y="4653136"/>
            <a:ext cx="7975798" cy="1843491"/>
          </a:xfrm>
          <a:prstGeom prst="rect">
            <a:avLst/>
          </a:prstGeom>
        </p:spPr>
      </p:pic>
    </p:spTree>
    <p:extLst>
      <p:ext uri="{BB962C8B-B14F-4D97-AF65-F5344CB8AC3E}">
        <p14:creationId xmlns:p14="http://schemas.microsoft.com/office/powerpoint/2010/main" val="309211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240"/>
            <a:ext cx="8352928" cy="687611"/>
          </a:xfrm>
          <a:ln>
            <a:solidFill>
              <a:schemeClr val="tx1"/>
            </a:solidFill>
          </a:ln>
        </p:spPr>
        <p:txBody>
          <a:bodyPr/>
          <a:lstStyle/>
          <a:p>
            <a:r>
              <a:rPr lang="en-US" sz="2600" dirty="0"/>
              <a:t>GOVERNANCE</a:t>
            </a:r>
          </a:p>
        </p:txBody>
      </p:sp>
      <p:sp>
        <p:nvSpPr>
          <p:cNvPr id="3" name="Slide Number Placeholder 2"/>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4" name="Content Placeholder 3"/>
          <p:cNvSpPr>
            <a:spLocks noGrp="1"/>
          </p:cNvSpPr>
          <p:nvPr>
            <p:ph sz="quarter" idx="13"/>
          </p:nvPr>
        </p:nvSpPr>
        <p:spPr>
          <a:xfrm>
            <a:off x="628650" y="1556792"/>
            <a:ext cx="8047806" cy="4608512"/>
          </a:xfrm>
        </p:spPr>
        <p:txBody>
          <a:bodyPr/>
          <a:lstStyle/>
          <a:p>
            <a:endParaRPr lang="en-US" dirty="0"/>
          </a:p>
          <a:p>
            <a:endParaRPr lang="en-US" dirty="0"/>
          </a:p>
        </p:txBody>
      </p:sp>
      <p:sp>
        <p:nvSpPr>
          <p:cNvPr id="5" name="TextBox 4"/>
          <p:cNvSpPr txBox="1"/>
          <p:nvPr/>
        </p:nvSpPr>
        <p:spPr>
          <a:xfrm>
            <a:off x="395536" y="908720"/>
            <a:ext cx="8352928" cy="5632311"/>
          </a:xfrm>
          <a:prstGeom prst="rect">
            <a:avLst/>
          </a:prstGeom>
          <a:noFill/>
          <a:ln>
            <a:solidFill>
              <a:schemeClr val="tx1"/>
            </a:solidFill>
          </a:ln>
        </p:spPr>
        <p:txBody>
          <a:bodyPr wrap="square" rtlCol="0">
            <a:spAutoFit/>
          </a:bodyPr>
          <a:lstStyle/>
          <a:p>
            <a:pPr marL="285750" lvl="0" indent="-285750" algn="just">
              <a:buFont typeface="Arial" panose="020B0604020202020204" pitchFamily="34" charset="0"/>
              <a:buChar char="•"/>
            </a:pPr>
            <a:r>
              <a:rPr lang="en-ZA" sz="2400" dirty="0">
                <a:solidFill>
                  <a:prstClr val="black"/>
                </a:solidFill>
                <a:ea typeface="+mn-ea"/>
                <a:cs typeface="Arial" panose="020B0604020202020204" pitchFamily="34" charset="0"/>
              </a:rPr>
              <a:t>The Council has adopted the budget and IDP for 2020/2021.</a:t>
            </a:r>
          </a:p>
          <a:p>
            <a:pPr marL="285750" lvl="0" indent="-285750" algn="just">
              <a:buFont typeface="Arial" panose="020B0604020202020204" pitchFamily="34" charset="0"/>
              <a:buChar char="•"/>
            </a:pPr>
            <a:r>
              <a:rPr lang="en-US" sz="2400" b="1" dirty="0">
                <a:solidFill>
                  <a:prstClr val="black"/>
                </a:solidFill>
                <a:ea typeface="+mn-ea"/>
                <a:cs typeface="Arial" panose="020B0604020202020204" pitchFamily="34" charset="0"/>
              </a:rPr>
              <a:t>Litigations </a:t>
            </a:r>
            <a:r>
              <a:rPr lang="en-US" sz="2400" dirty="0">
                <a:solidFill>
                  <a:prstClr val="black"/>
                </a:solidFill>
                <a:ea typeface="+mn-ea"/>
                <a:cs typeface="Arial" panose="020B0604020202020204" pitchFamily="34" charset="0"/>
              </a:rPr>
              <a:t>are disclosed in the annual financial statements of the municipality.</a:t>
            </a:r>
          </a:p>
          <a:p>
            <a:pPr marL="285750" lvl="0" indent="-285750" algn="just">
              <a:buFont typeface="Arial" panose="020B0604020202020204" pitchFamily="34" charset="0"/>
              <a:buChar char="•"/>
            </a:pPr>
            <a:r>
              <a:rPr lang="en-US" sz="2400" dirty="0">
                <a:solidFill>
                  <a:prstClr val="black"/>
                </a:solidFill>
                <a:ea typeface="+mn-ea"/>
                <a:cs typeface="Arial" panose="020B0604020202020204" pitchFamily="34" charset="0"/>
              </a:rPr>
              <a:t>Municipality has appointed a panel of attorneys to deal with all litigations.</a:t>
            </a:r>
          </a:p>
          <a:p>
            <a:pPr marL="285750" lvl="0" indent="-285750" algn="just">
              <a:buFont typeface="Arial" panose="020B0604020202020204" pitchFamily="34" charset="0"/>
              <a:buChar char="•"/>
            </a:pPr>
            <a:r>
              <a:rPr lang="en-US" sz="2400" dirty="0">
                <a:solidFill>
                  <a:prstClr val="black"/>
                </a:solidFill>
                <a:ea typeface="+mn-ea"/>
                <a:cs typeface="Arial" panose="020B0604020202020204" pitchFamily="34" charset="0"/>
              </a:rPr>
              <a:t>The municipality has seven active cases amounting to a cost of </a:t>
            </a:r>
            <a:r>
              <a:rPr lang="en-US" sz="2400" b="1" i="1" dirty="0">
                <a:solidFill>
                  <a:prstClr val="black"/>
                </a:solidFill>
                <a:ea typeface="+mn-ea"/>
                <a:cs typeface="Arial" panose="020B0604020202020204" pitchFamily="34" charset="0"/>
              </a:rPr>
              <a:t>R33 million. </a:t>
            </a:r>
          </a:p>
          <a:p>
            <a:pPr marL="285750" lvl="0" indent="-285750" algn="just">
              <a:buFont typeface="Arial" panose="020B0604020202020204" pitchFamily="34" charset="0"/>
              <a:buChar char="•"/>
            </a:pPr>
            <a:r>
              <a:rPr lang="en-US" sz="2400" dirty="0">
                <a:solidFill>
                  <a:prstClr val="black"/>
                </a:solidFill>
                <a:ea typeface="+mn-ea"/>
                <a:cs typeface="Arial" panose="020B0604020202020204" pitchFamily="34" charset="0"/>
              </a:rPr>
              <a:t>The cases are related to non payment of services rendered, Labour cases, breach of contract, damages suffered due to loss of life, damages suffered due to non-payment and interdicts. </a:t>
            </a:r>
          </a:p>
          <a:p>
            <a:pPr marL="285750" lvl="0" indent="-285750" algn="just">
              <a:buFont typeface="Arial" panose="020B0604020202020204" pitchFamily="34" charset="0"/>
              <a:buChar char="•"/>
            </a:pPr>
            <a:r>
              <a:rPr lang="en-US" sz="2400" dirty="0">
                <a:solidFill>
                  <a:prstClr val="black"/>
                </a:solidFill>
                <a:ea typeface="+mn-ea"/>
                <a:cs typeface="Arial" panose="020B0604020202020204" pitchFamily="34" charset="0"/>
              </a:rPr>
              <a:t>The municipality had historic litigations that are being resolved now, causing an inflation in the litigations register.</a:t>
            </a:r>
            <a:endParaRPr lang="en-ZA" sz="2400"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2053341597"/>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B14EE-EA88-46B3-B4E3-AC1B9AC0A912}">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62533</TotalTime>
  <Words>3013</Words>
  <Application>Microsoft Office PowerPoint</Application>
  <PresentationFormat>On-screen Show (4:3)</PresentationFormat>
  <Paragraphs>335</Paragraphs>
  <Slides>31</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ＭＳ Ｐゴシック</vt:lpstr>
      <vt:lpstr>Arial</vt:lpstr>
      <vt:lpstr>Calibri</vt:lpstr>
      <vt:lpstr>Calibri Light</vt:lpstr>
      <vt:lpstr>Times New Roman</vt:lpstr>
      <vt:lpstr>Wingdings</vt:lpstr>
      <vt:lpstr>Office Theme</vt:lpstr>
      <vt:lpstr>1_Office Theme</vt:lpstr>
      <vt:lpstr>2_Office Theme</vt:lpstr>
      <vt:lpstr>4_Office Theme</vt:lpstr>
      <vt:lpstr>5_Office Theme</vt:lpstr>
      <vt:lpstr>STATE OF OR TAMBO  DISTRICT MUNICIPALITY </vt:lpstr>
      <vt:lpstr>PRESENTATION LAYOUT</vt:lpstr>
      <vt:lpstr>PURPOSE</vt:lpstr>
      <vt:lpstr>INTRODUCTION</vt:lpstr>
      <vt:lpstr>PowerPoint Presentation</vt:lpstr>
      <vt:lpstr>GOVERNANCE </vt:lpstr>
      <vt:lpstr>GOVERNANCE</vt:lpstr>
      <vt:lpstr>GOVERNANCE</vt:lpstr>
      <vt:lpstr>GOVERNANCE</vt:lpstr>
      <vt:lpstr>PowerPoint Presentation</vt:lpstr>
      <vt:lpstr>MUNICIPAL  ADMINISTRATION</vt:lpstr>
      <vt:lpstr>MUNICIPAL  ADMINISTRATION</vt:lpstr>
      <vt:lpstr>FINANCIAL MANAGEMENT  (AG REPORT)</vt:lpstr>
      <vt:lpstr>FINANCIAL MANAGEMENT (AG REPORT) CONT.. </vt:lpstr>
      <vt:lpstr>FINANCIAL MANAGEMENT</vt:lpstr>
      <vt:lpstr>FINANCIAL MANAGEMENT</vt:lpstr>
      <vt:lpstr>SERVICE DELIVERY</vt:lpstr>
      <vt:lpstr>SERVICE DELIVERY</vt:lpstr>
      <vt:lpstr>SERVICE DELIVERY</vt:lpstr>
      <vt:lpstr>SERVICE DELIVERY</vt:lpstr>
      <vt:lpstr>SERVICE DELIVERY</vt:lpstr>
      <vt:lpstr>MIG FUNDING </vt:lpstr>
      <vt:lpstr>ANTI-CORRUPTION AND FRAUD </vt:lpstr>
      <vt:lpstr>ANTI-CORRUPTION AND FRAUD </vt:lpstr>
      <vt:lpstr>ANTI-CORRUPTION AND FRAUD </vt:lpstr>
      <vt:lpstr>ANTI-CORRUPTION AND FRAUD</vt:lpstr>
      <vt:lpstr>ANTI-CORRUPTION AND FRAUD</vt:lpstr>
      <vt:lpstr>SUPPORT FROM SETOR DEPARTMENTS /SOE’s</vt:lpstr>
      <vt:lpstr>SUPPORT FROM SETOR DEPARTMENTS /SOE’s</vt:lpstr>
      <vt:lpstr>RECOMMENDATIONS</vt:lpstr>
      <vt:lpstr>END</vt:lpstr>
    </vt:vector>
  </TitlesOfParts>
  <Company>Crome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Shereen Cassiem</cp:lastModifiedBy>
  <cp:revision>1505</cp:revision>
  <cp:lastPrinted>2019-08-27T14:26:15Z</cp:lastPrinted>
  <dcterms:created xsi:type="dcterms:W3CDTF">2011-07-14T18:52:25Z</dcterms:created>
  <dcterms:modified xsi:type="dcterms:W3CDTF">2020-08-19T04:45:24Z</dcterms:modified>
</cp:coreProperties>
</file>