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720" r:id="rId3"/>
  </p:sldMasterIdLst>
  <p:notesMasterIdLst>
    <p:notesMasterId r:id="rId19"/>
  </p:notesMasterIdLst>
  <p:handoutMasterIdLst>
    <p:handoutMasterId r:id="rId20"/>
  </p:handoutMasterIdLst>
  <p:sldIdLst>
    <p:sldId id="1124" r:id="rId4"/>
    <p:sldId id="1152" r:id="rId5"/>
    <p:sldId id="1176" r:id="rId6"/>
    <p:sldId id="1175" r:id="rId7"/>
    <p:sldId id="1168" r:id="rId8"/>
    <p:sldId id="1178" r:id="rId9"/>
    <p:sldId id="1169" r:id="rId10"/>
    <p:sldId id="1179" r:id="rId11"/>
    <p:sldId id="1181" r:id="rId12"/>
    <p:sldId id="1183" r:id="rId13"/>
    <p:sldId id="1170" r:id="rId14"/>
    <p:sldId id="1171" r:id="rId15"/>
    <p:sldId id="1182" r:id="rId16"/>
    <p:sldId id="1172" r:id="rId17"/>
    <p:sldId id="1173" r:id="rId18"/>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ukani Mthintso" initials="VM" lastIdx="2" clrIdx="0">
    <p:extLst>
      <p:ext uri="{19B8F6BF-5375-455C-9EA6-DF929625EA0E}">
        <p15:presenceInfo xmlns:p15="http://schemas.microsoft.com/office/powerpoint/2012/main" userId="Vukani Mthints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a:srgbClr val="EF4718"/>
    <a:srgbClr val="F9671C"/>
    <a:srgbClr val="3C8C40"/>
    <a:srgbClr val="D15900"/>
    <a:srgbClr val="005D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343" autoAdjust="0"/>
  </p:normalViewPr>
  <p:slideViewPr>
    <p:cSldViewPr snapToObjects="1">
      <p:cViewPr varScale="1">
        <p:scale>
          <a:sx n="73" d="100"/>
          <a:sy n="73" d="100"/>
        </p:scale>
        <p:origin x="132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1.xml"/><Relationship Id="rId21"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50C652-EE81-4A04-A962-E70503D097C3}" type="doc">
      <dgm:prSet loTypeId="urn:microsoft.com/office/officeart/2005/8/layout/hList3" loCatId="list" qsTypeId="urn:microsoft.com/office/officeart/2005/8/quickstyle/3d4" qsCatId="3D" csTypeId="urn:microsoft.com/office/officeart/2005/8/colors/accent2_5" csCatId="accent2" phldr="1"/>
      <dgm:spPr/>
      <dgm:t>
        <a:bodyPr/>
        <a:lstStyle/>
        <a:p>
          <a:endParaRPr lang="en-ZA"/>
        </a:p>
      </dgm:t>
    </dgm:pt>
    <dgm:pt modelId="{52C7A466-A3E0-4D51-B43A-58C0340200ED}">
      <dgm:prSet phldrT="[Text]"/>
      <dgm:spPr>
        <a:solidFill>
          <a:srgbClr val="92D050"/>
        </a:solidFill>
      </dgm:spPr>
      <dgm:t>
        <a:bodyPr/>
        <a:lstStyle/>
        <a:p>
          <a:r>
            <a:rPr lang="en-ZA" b="1" dirty="0" smtClean="0"/>
            <a:t>The existing water demand in </a:t>
          </a:r>
          <a:r>
            <a:rPr lang="en-ZA" b="1" dirty="0" err="1" smtClean="0"/>
            <a:t>Phokwane</a:t>
          </a:r>
          <a:r>
            <a:rPr lang="en-ZA" b="1" dirty="0" smtClean="0"/>
            <a:t> exceeds the  raw water licence conditions due to water leakages and poor management of raw water abstraction.</a:t>
          </a:r>
          <a:endParaRPr lang="en-ZA" b="1" dirty="0"/>
        </a:p>
      </dgm:t>
    </dgm:pt>
    <dgm:pt modelId="{70E438A8-1F04-4ADF-9E47-C11E863AF193}" type="parTrans" cxnId="{9BB29B3F-D6AB-4D54-A236-D2E27AC01E47}">
      <dgm:prSet/>
      <dgm:spPr/>
      <dgm:t>
        <a:bodyPr/>
        <a:lstStyle/>
        <a:p>
          <a:endParaRPr lang="en-ZA"/>
        </a:p>
      </dgm:t>
    </dgm:pt>
    <dgm:pt modelId="{0AD6C34A-AABC-4A4E-AACE-139BF9C39220}" type="sibTrans" cxnId="{9BB29B3F-D6AB-4D54-A236-D2E27AC01E47}">
      <dgm:prSet/>
      <dgm:spPr/>
      <dgm:t>
        <a:bodyPr/>
        <a:lstStyle/>
        <a:p>
          <a:endParaRPr lang="en-ZA"/>
        </a:p>
      </dgm:t>
    </dgm:pt>
    <dgm:pt modelId="{9568FF73-3AD4-494F-8DD2-C3AC4D3CE20C}">
      <dgm:prSet phldrT="[Text]" custT="1"/>
      <dgm:spPr/>
      <dgm:t>
        <a:bodyPr/>
        <a:lstStyle/>
        <a:p>
          <a:r>
            <a:rPr lang="en-ZA" sz="3200" dirty="0" smtClean="0">
              <a:solidFill>
                <a:schemeClr val="tx1"/>
              </a:solidFill>
            </a:rPr>
            <a:t>The capacity for solid waste disposal is poor in </a:t>
          </a:r>
          <a:r>
            <a:rPr lang="en-ZA" sz="3200" dirty="0" err="1" smtClean="0">
              <a:solidFill>
                <a:schemeClr val="tx1"/>
              </a:solidFill>
            </a:rPr>
            <a:t>Phokwane</a:t>
          </a:r>
          <a:r>
            <a:rPr lang="en-ZA" sz="3200" dirty="0" smtClean="0">
              <a:solidFill>
                <a:schemeClr val="tx1"/>
              </a:solidFill>
            </a:rPr>
            <a:t> </a:t>
          </a:r>
        </a:p>
      </dgm:t>
    </dgm:pt>
    <dgm:pt modelId="{4A694251-8424-41A8-A488-E96306104982}" type="parTrans" cxnId="{7D49C12B-A5C8-4F34-B784-4CC4DF84FBEE}">
      <dgm:prSet/>
      <dgm:spPr/>
      <dgm:t>
        <a:bodyPr/>
        <a:lstStyle/>
        <a:p>
          <a:endParaRPr lang="en-ZA"/>
        </a:p>
      </dgm:t>
    </dgm:pt>
    <dgm:pt modelId="{8237EA4D-2BA0-4348-9E27-7FB6ED55A279}" type="sibTrans" cxnId="{7D49C12B-A5C8-4F34-B784-4CC4DF84FBEE}">
      <dgm:prSet/>
      <dgm:spPr/>
      <dgm:t>
        <a:bodyPr/>
        <a:lstStyle/>
        <a:p>
          <a:endParaRPr lang="en-ZA"/>
        </a:p>
      </dgm:t>
    </dgm:pt>
    <dgm:pt modelId="{6535AB37-DEA1-4FB4-A7B8-62B202DB54FA}">
      <dgm:prSet phldrT="[Text]" custT="1"/>
      <dgm:spPr>
        <a:solidFill>
          <a:schemeClr val="accent2">
            <a:lumMod val="40000"/>
            <a:lumOff val="60000"/>
            <a:alpha val="70000"/>
          </a:schemeClr>
        </a:solidFill>
      </dgm:spPr>
      <dgm:t>
        <a:bodyPr/>
        <a:lstStyle/>
        <a:p>
          <a:r>
            <a:rPr lang="en-ZA" sz="2400" dirty="0" smtClean="0">
              <a:solidFill>
                <a:schemeClr val="tx1"/>
              </a:solidFill>
            </a:rPr>
            <a:t>Waste Disposal sites in </a:t>
          </a:r>
          <a:r>
            <a:rPr lang="en-ZA" sz="2400" dirty="0" err="1" smtClean="0">
              <a:solidFill>
                <a:schemeClr val="tx1"/>
              </a:solidFill>
            </a:rPr>
            <a:t>Jankempdorp</a:t>
          </a:r>
          <a:r>
            <a:rPr lang="en-ZA" sz="2400" dirty="0" smtClean="0">
              <a:solidFill>
                <a:schemeClr val="tx1"/>
              </a:solidFill>
            </a:rPr>
            <a:t>, </a:t>
          </a:r>
          <a:r>
            <a:rPr lang="en-ZA" sz="2400" dirty="0" err="1" smtClean="0">
              <a:solidFill>
                <a:schemeClr val="tx1"/>
              </a:solidFill>
            </a:rPr>
            <a:t>Hartswater</a:t>
          </a:r>
          <a:r>
            <a:rPr lang="en-ZA" sz="2400" dirty="0" smtClean="0">
              <a:solidFill>
                <a:schemeClr val="tx1"/>
              </a:solidFill>
            </a:rPr>
            <a:t> and </a:t>
          </a:r>
          <a:r>
            <a:rPr lang="en-ZA" sz="2400" dirty="0" err="1" smtClean="0">
              <a:solidFill>
                <a:schemeClr val="tx1"/>
              </a:solidFill>
            </a:rPr>
            <a:t>Pampierstad</a:t>
          </a:r>
          <a:r>
            <a:rPr lang="en-ZA" sz="2400" dirty="0" smtClean="0">
              <a:solidFill>
                <a:schemeClr val="tx1"/>
              </a:solidFill>
            </a:rPr>
            <a:t> do not comply with the provisions of the Waste Management Act</a:t>
          </a:r>
          <a:r>
            <a:rPr lang="en-ZA" sz="2400" dirty="0" smtClean="0"/>
            <a:t>. </a:t>
          </a:r>
          <a:endParaRPr lang="en-ZA" sz="2400" dirty="0"/>
        </a:p>
      </dgm:t>
    </dgm:pt>
    <dgm:pt modelId="{1F566F89-9277-44F9-A623-10C587B7D389}" type="parTrans" cxnId="{69F974E9-0442-4300-A197-4677F192AFEC}">
      <dgm:prSet/>
      <dgm:spPr/>
      <dgm:t>
        <a:bodyPr/>
        <a:lstStyle/>
        <a:p>
          <a:endParaRPr lang="en-ZA"/>
        </a:p>
      </dgm:t>
    </dgm:pt>
    <dgm:pt modelId="{DDA9F613-64E8-4525-ADC8-47BA53E254F4}" type="sibTrans" cxnId="{69F974E9-0442-4300-A197-4677F192AFEC}">
      <dgm:prSet/>
      <dgm:spPr/>
      <dgm:t>
        <a:bodyPr/>
        <a:lstStyle/>
        <a:p>
          <a:endParaRPr lang="en-ZA"/>
        </a:p>
      </dgm:t>
    </dgm:pt>
    <dgm:pt modelId="{2B23041A-0132-48CE-8CD4-7F13B9203AC4}">
      <dgm:prSet phldrT="[Text]" custT="1"/>
      <dgm:spPr>
        <a:solidFill>
          <a:schemeClr val="tx2">
            <a:lumMod val="40000"/>
            <a:lumOff val="60000"/>
            <a:alpha val="50000"/>
          </a:schemeClr>
        </a:solidFill>
      </dgm:spPr>
      <dgm:t>
        <a:bodyPr/>
        <a:lstStyle/>
        <a:p>
          <a:r>
            <a:rPr lang="en-ZA" sz="3200" dirty="0" smtClean="0">
              <a:solidFill>
                <a:srgbClr val="C00000"/>
              </a:solidFill>
            </a:rPr>
            <a:t>Excessive potholes in the municipality (7000m² measured by January 2020)</a:t>
          </a:r>
          <a:endParaRPr lang="en-ZA" sz="3200" dirty="0">
            <a:solidFill>
              <a:srgbClr val="C00000"/>
            </a:solidFill>
          </a:endParaRPr>
        </a:p>
      </dgm:t>
    </dgm:pt>
    <dgm:pt modelId="{2220CD4A-5D3C-4925-BCAA-74E760F317CE}" type="parTrans" cxnId="{5E14C88D-BD99-4969-A404-A639A0A44F37}">
      <dgm:prSet/>
      <dgm:spPr/>
      <dgm:t>
        <a:bodyPr/>
        <a:lstStyle/>
        <a:p>
          <a:endParaRPr lang="en-ZA"/>
        </a:p>
      </dgm:t>
    </dgm:pt>
    <dgm:pt modelId="{FDFDF16C-4F85-4651-A483-7133D5544B68}" type="sibTrans" cxnId="{5E14C88D-BD99-4969-A404-A639A0A44F37}">
      <dgm:prSet/>
      <dgm:spPr/>
      <dgm:t>
        <a:bodyPr/>
        <a:lstStyle/>
        <a:p>
          <a:endParaRPr lang="en-ZA"/>
        </a:p>
      </dgm:t>
    </dgm:pt>
    <dgm:pt modelId="{5ABB663A-C90E-46B3-A33D-325E79F01F3B}" type="pres">
      <dgm:prSet presAssocID="{EE50C652-EE81-4A04-A962-E70503D097C3}" presName="composite" presStyleCnt="0">
        <dgm:presLayoutVars>
          <dgm:chMax val="1"/>
          <dgm:dir/>
          <dgm:resizeHandles val="exact"/>
        </dgm:presLayoutVars>
      </dgm:prSet>
      <dgm:spPr/>
      <dgm:t>
        <a:bodyPr/>
        <a:lstStyle/>
        <a:p>
          <a:endParaRPr lang="en-ZA"/>
        </a:p>
      </dgm:t>
    </dgm:pt>
    <dgm:pt modelId="{395FC0FB-7277-4180-B2E5-FC75EED1FF84}" type="pres">
      <dgm:prSet presAssocID="{52C7A466-A3E0-4D51-B43A-58C0340200ED}" presName="roof" presStyleLbl="dkBgShp" presStyleIdx="0" presStyleCnt="2"/>
      <dgm:spPr/>
      <dgm:t>
        <a:bodyPr/>
        <a:lstStyle/>
        <a:p>
          <a:endParaRPr lang="en-ZA"/>
        </a:p>
      </dgm:t>
    </dgm:pt>
    <dgm:pt modelId="{D5AD0331-D903-4D3A-B1E2-147C8E995180}" type="pres">
      <dgm:prSet presAssocID="{52C7A466-A3E0-4D51-B43A-58C0340200ED}" presName="pillars" presStyleCnt="0"/>
      <dgm:spPr/>
    </dgm:pt>
    <dgm:pt modelId="{F74443E4-A6BE-47A7-8400-42DCCDDD0D60}" type="pres">
      <dgm:prSet presAssocID="{52C7A466-A3E0-4D51-B43A-58C0340200ED}" presName="pillar1" presStyleLbl="node1" presStyleIdx="0" presStyleCnt="3">
        <dgm:presLayoutVars>
          <dgm:bulletEnabled val="1"/>
        </dgm:presLayoutVars>
      </dgm:prSet>
      <dgm:spPr/>
      <dgm:t>
        <a:bodyPr/>
        <a:lstStyle/>
        <a:p>
          <a:endParaRPr lang="en-ZA"/>
        </a:p>
      </dgm:t>
    </dgm:pt>
    <dgm:pt modelId="{788C5710-99C3-432B-8356-E2A404CAF1BD}" type="pres">
      <dgm:prSet presAssocID="{6535AB37-DEA1-4FB4-A7B8-62B202DB54FA}" presName="pillarX" presStyleLbl="node1" presStyleIdx="1" presStyleCnt="3">
        <dgm:presLayoutVars>
          <dgm:bulletEnabled val="1"/>
        </dgm:presLayoutVars>
      </dgm:prSet>
      <dgm:spPr/>
      <dgm:t>
        <a:bodyPr/>
        <a:lstStyle/>
        <a:p>
          <a:endParaRPr lang="en-ZA"/>
        </a:p>
      </dgm:t>
    </dgm:pt>
    <dgm:pt modelId="{9796621C-386B-470E-8520-F7BCD1FC2451}" type="pres">
      <dgm:prSet presAssocID="{2B23041A-0132-48CE-8CD4-7F13B9203AC4}" presName="pillarX" presStyleLbl="node1" presStyleIdx="2" presStyleCnt="3">
        <dgm:presLayoutVars>
          <dgm:bulletEnabled val="1"/>
        </dgm:presLayoutVars>
      </dgm:prSet>
      <dgm:spPr/>
      <dgm:t>
        <a:bodyPr/>
        <a:lstStyle/>
        <a:p>
          <a:endParaRPr lang="en-ZA"/>
        </a:p>
      </dgm:t>
    </dgm:pt>
    <dgm:pt modelId="{D9FF77BC-F18D-4675-BB30-B4220F0B66E3}" type="pres">
      <dgm:prSet presAssocID="{52C7A466-A3E0-4D51-B43A-58C0340200ED}" presName="base" presStyleLbl="dkBgShp" presStyleIdx="1" presStyleCnt="2"/>
      <dgm:spPr>
        <a:solidFill>
          <a:srgbClr val="92D050"/>
        </a:solidFill>
      </dgm:spPr>
      <dgm:t>
        <a:bodyPr/>
        <a:lstStyle/>
        <a:p>
          <a:endParaRPr lang="en-ZA"/>
        </a:p>
      </dgm:t>
    </dgm:pt>
  </dgm:ptLst>
  <dgm:cxnLst>
    <dgm:cxn modelId="{62B85DC7-8690-4CAE-8BD8-ECB94A46837F}" type="presOf" srcId="{2B23041A-0132-48CE-8CD4-7F13B9203AC4}" destId="{9796621C-386B-470E-8520-F7BCD1FC2451}" srcOrd="0" destOrd="0" presId="urn:microsoft.com/office/officeart/2005/8/layout/hList3"/>
    <dgm:cxn modelId="{744E947F-7EFC-4B70-9DD9-4813DC1BA405}" type="presOf" srcId="{9568FF73-3AD4-494F-8DD2-C3AC4D3CE20C}" destId="{F74443E4-A6BE-47A7-8400-42DCCDDD0D60}" srcOrd="0" destOrd="0" presId="urn:microsoft.com/office/officeart/2005/8/layout/hList3"/>
    <dgm:cxn modelId="{69F974E9-0442-4300-A197-4677F192AFEC}" srcId="{52C7A466-A3E0-4D51-B43A-58C0340200ED}" destId="{6535AB37-DEA1-4FB4-A7B8-62B202DB54FA}" srcOrd="1" destOrd="0" parTransId="{1F566F89-9277-44F9-A623-10C587B7D389}" sibTransId="{DDA9F613-64E8-4525-ADC8-47BA53E254F4}"/>
    <dgm:cxn modelId="{4FE08D1E-7EF9-40DF-B257-D4EDB56BBBBA}" type="presOf" srcId="{52C7A466-A3E0-4D51-B43A-58C0340200ED}" destId="{395FC0FB-7277-4180-B2E5-FC75EED1FF84}" srcOrd="0" destOrd="0" presId="urn:microsoft.com/office/officeart/2005/8/layout/hList3"/>
    <dgm:cxn modelId="{7D49C12B-A5C8-4F34-B784-4CC4DF84FBEE}" srcId="{52C7A466-A3E0-4D51-B43A-58C0340200ED}" destId="{9568FF73-3AD4-494F-8DD2-C3AC4D3CE20C}" srcOrd="0" destOrd="0" parTransId="{4A694251-8424-41A8-A488-E96306104982}" sibTransId="{8237EA4D-2BA0-4348-9E27-7FB6ED55A279}"/>
    <dgm:cxn modelId="{5E14C88D-BD99-4969-A404-A639A0A44F37}" srcId="{52C7A466-A3E0-4D51-B43A-58C0340200ED}" destId="{2B23041A-0132-48CE-8CD4-7F13B9203AC4}" srcOrd="2" destOrd="0" parTransId="{2220CD4A-5D3C-4925-BCAA-74E760F317CE}" sibTransId="{FDFDF16C-4F85-4651-A483-7133D5544B68}"/>
    <dgm:cxn modelId="{979ED58F-49D8-40B6-85A1-150A3EFA5061}" type="presOf" srcId="{6535AB37-DEA1-4FB4-A7B8-62B202DB54FA}" destId="{788C5710-99C3-432B-8356-E2A404CAF1BD}" srcOrd="0" destOrd="0" presId="urn:microsoft.com/office/officeart/2005/8/layout/hList3"/>
    <dgm:cxn modelId="{9BB29B3F-D6AB-4D54-A236-D2E27AC01E47}" srcId="{EE50C652-EE81-4A04-A962-E70503D097C3}" destId="{52C7A466-A3E0-4D51-B43A-58C0340200ED}" srcOrd="0" destOrd="0" parTransId="{70E438A8-1F04-4ADF-9E47-C11E863AF193}" sibTransId="{0AD6C34A-AABC-4A4E-AACE-139BF9C39220}"/>
    <dgm:cxn modelId="{D10BB2AE-0799-410E-BA7B-1DAB3E153121}" type="presOf" srcId="{EE50C652-EE81-4A04-A962-E70503D097C3}" destId="{5ABB663A-C90E-46B3-A33D-325E79F01F3B}" srcOrd="0" destOrd="0" presId="urn:microsoft.com/office/officeart/2005/8/layout/hList3"/>
    <dgm:cxn modelId="{F9D8B982-FF3D-4DC7-8E8E-BAF2896BAFD6}" type="presParOf" srcId="{5ABB663A-C90E-46B3-A33D-325E79F01F3B}" destId="{395FC0FB-7277-4180-B2E5-FC75EED1FF84}" srcOrd="0" destOrd="0" presId="urn:microsoft.com/office/officeart/2005/8/layout/hList3"/>
    <dgm:cxn modelId="{D1E322BA-BA43-41D1-BB0A-A80BB8C4EE0D}" type="presParOf" srcId="{5ABB663A-C90E-46B3-A33D-325E79F01F3B}" destId="{D5AD0331-D903-4D3A-B1E2-147C8E995180}" srcOrd="1" destOrd="0" presId="urn:microsoft.com/office/officeart/2005/8/layout/hList3"/>
    <dgm:cxn modelId="{AE87C631-18AE-4DF7-9E09-671FBF62C1A3}" type="presParOf" srcId="{D5AD0331-D903-4D3A-B1E2-147C8E995180}" destId="{F74443E4-A6BE-47A7-8400-42DCCDDD0D60}" srcOrd="0" destOrd="0" presId="urn:microsoft.com/office/officeart/2005/8/layout/hList3"/>
    <dgm:cxn modelId="{99396213-BD74-4979-B724-16DF1A9CD473}" type="presParOf" srcId="{D5AD0331-D903-4D3A-B1E2-147C8E995180}" destId="{788C5710-99C3-432B-8356-E2A404CAF1BD}" srcOrd="1" destOrd="0" presId="urn:microsoft.com/office/officeart/2005/8/layout/hList3"/>
    <dgm:cxn modelId="{18D50E02-B6D4-42A7-8014-F82AFA655D2E}" type="presParOf" srcId="{D5AD0331-D903-4D3A-B1E2-147C8E995180}" destId="{9796621C-386B-470E-8520-F7BCD1FC2451}" srcOrd="2" destOrd="0" presId="urn:microsoft.com/office/officeart/2005/8/layout/hList3"/>
    <dgm:cxn modelId="{F5468A58-F7FA-4AA1-90C9-B6E5E31454AE}" type="presParOf" srcId="{5ABB663A-C90E-46B3-A33D-325E79F01F3B}" destId="{D9FF77BC-F18D-4675-BB30-B4220F0B66E3}"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A1DEA6-712C-4EFB-8C2D-7E98316922B7}" type="doc">
      <dgm:prSet loTypeId="urn:microsoft.com/office/officeart/2005/8/layout/vList4" loCatId="picture" qsTypeId="urn:microsoft.com/office/officeart/2005/8/quickstyle/simple1" qsCatId="simple" csTypeId="urn:microsoft.com/office/officeart/2005/8/colors/accent1_2" csCatId="accent1" phldr="1"/>
      <dgm:spPr/>
      <dgm:t>
        <a:bodyPr/>
        <a:lstStyle/>
        <a:p>
          <a:endParaRPr lang="en-ZA"/>
        </a:p>
      </dgm:t>
    </dgm:pt>
    <dgm:pt modelId="{9870D0C4-4CC3-4488-94CA-0B2C9D58709D}">
      <dgm:prSet phldrT="[Text]" custT="1"/>
      <dgm:spPr>
        <a:solidFill>
          <a:srgbClr val="9999FF"/>
        </a:solidFill>
      </dgm:spPr>
      <dgm:t>
        <a:bodyPr/>
        <a:lstStyle/>
        <a:p>
          <a:r>
            <a:rPr lang="en-US" sz="2200" dirty="0" smtClean="0"/>
            <a:t>Department of Water Affairs has provided support to </a:t>
          </a:r>
          <a:r>
            <a:rPr lang="en-US" sz="2200" dirty="0" err="1" smtClean="0"/>
            <a:t>Phokwane</a:t>
          </a:r>
          <a:r>
            <a:rPr lang="en-US" sz="2200" dirty="0" smtClean="0"/>
            <a:t> LM to augment water provision in the area. By April 2020 </a:t>
          </a:r>
          <a:r>
            <a:rPr lang="en-US" sz="2200" dirty="0" err="1" smtClean="0"/>
            <a:t>CoGHSTA</a:t>
          </a:r>
          <a:r>
            <a:rPr lang="en-US" sz="2200" dirty="0" smtClean="0"/>
            <a:t> and Sedibeng Water had delivered 50 water storage tanks and five (5) water tankers to the municipality.</a:t>
          </a:r>
          <a:endParaRPr lang="en-ZA" sz="2200" dirty="0"/>
        </a:p>
      </dgm:t>
    </dgm:pt>
    <dgm:pt modelId="{2030630E-BF4E-40BA-9423-0640D652C38B}" type="parTrans" cxnId="{ABCB2582-9089-4396-9520-BB70965EB3FD}">
      <dgm:prSet/>
      <dgm:spPr/>
      <dgm:t>
        <a:bodyPr/>
        <a:lstStyle/>
        <a:p>
          <a:endParaRPr lang="en-ZA"/>
        </a:p>
      </dgm:t>
    </dgm:pt>
    <dgm:pt modelId="{9F14188C-6CEA-405E-B58D-553B7E3BC556}" type="sibTrans" cxnId="{ABCB2582-9089-4396-9520-BB70965EB3FD}">
      <dgm:prSet/>
      <dgm:spPr/>
      <dgm:t>
        <a:bodyPr/>
        <a:lstStyle/>
        <a:p>
          <a:endParaRPr lang="en-ZA"/>
        </a:p>
      </dgm:t>
    </dgm:pt>
    <dgm:pt modelId="{117A94FE-15F8-47A4-95AB-C87D1562AB5F}">
      <dgm:prSet phldrT="[Text]" custT="1"/>
      <dgm:spPr>
        <a:solidFill>
          <a:srgbClr val="92D050"/>
        </a:solidFill>
      </dgm:spPr>
      <dgm:t>
        <a:bodyPr/>
        <a:lstStyle/>
        <a:p>
          <a:r>
            <a:rPr lang="en-ZA" sz="2400" dirty="0" smtClean="0"/>
            <a:t>Provincial Government provided sanitation services through the construction of 500 VIP toilets </a:t>
          </a:r>
          <a:r>
            <a:rPr lang="en-US" sz="2400" dirty="0" smtClean="0"/>
            <a:t>for 500 households in </a:t>
          </a:r>
          <a:r>
            <a:rPr lang="en-US" sz="2400" dirty="0" err="1" smtClean="0"/>
            <a:t>Phokwane</a:t>
          </a:r>
          <a:r>
            <a:rPr lang="en-US" sz="2400" dirty="0" smtClean="0"/>
            <a:t> Local Municipality.</a:t>
          </a:r>
          <a:endParaRPr lang="en-ZA" sz="2400" dirty="0"/>
        </a:p>
      </dgm:t>
    </dgm:pt>
    <dgm:pt modelId="{6835C361-4079-4825-8B3C-19BFD0667022}" type="parTrans" cxnId="{2E9A4F02-042B-44A2-BFD7-1F34FBCB7061}">
      <dgm:prSet/>
      <dgm:spPr/>
      <dgm:t>
        <a:bodyPr/>
        <a:lstStyle/>
        <a:p>
          <a:endParaRPr lang="en-ZA"/>
        </a:p>
      </dgm:t>
    </dgm:pt>
    <dgm:pt modelId="{75A9D206-62AF-4291-9D20-54C16EFA6311}" type="sibTrans" cxnId="{2E9A4F02-042B-44A2-BFD7-1F34FBCB7061}">
      <dgm:prSet/>
      <dgm:spPr/>
      <dgm:t>
        <a:bodyPr/>
        <a:lstStyle/>
        <a:p>
          <a:endParaRPr lang="en-ZA"/>
        </a:p>
      </dgm:t>
    </dgm:pt>
    <dgm:pt modelId="{D82ED960-B4AF-4245-B52D-D79C1AF3939B}">
      <dgm:prSet phldrT="[Text]"/>
      <dgm:spPr>
        <a:solidFill>
          <a:schemeClr val="accent6">
            <a:lumMod val="40000"/>
            <a:lumOff val="60000"/>
          </a:schemeClr>
        </a:solidFill>
      </dgm:spPr>
      <dgm:t>
        <a:bodyPr/>
        <a:lstStyle/>
        <a:p>
          <a:r>
            <a:rPr lang="en-US" dirty="0" smtClean="0"/>
            <a:t>15 x 10 000 </a:t>
          </a:r>
          <a:r>
            <a:rPr lang="en-US" dirty="0" err="1" smtClean="0"/>
            <a:t>Litre</a:t>
          </a:r>
          <a:r>
            <a:rPr lang="en-US" dirty="0" smtClean="0"/>
            <a:t> water tanks and 500 hand sanitizer's were provided in </a:t>
          </a:r>
          <a:r>
            <a:rPr lang="en-US" dirty="0" err="1" smtClean="0"/>
            <a:t>Phokwane</a:t>
          </a:r>
          <a:r>
            <a:rPr lang="en-US" dirty="0" smtClean="0"/>
            <a:t> Local Municipality at cost.</a:t>
          </a:r>
          <a:endParaRPr lang="en-ZA" dirty="0"/>
        </a:p>
      </dgm:t>
    </dgm:pt>
    <dgm:pt modelId="{91D5B081-FE89-45AB-9020-E62F63CF9671}" type="parTrans" cxnId="{8630B971-AE52-4B33-A6F6-871F78A0B832}">
      <dgm:prSet/>
      <dgm:spPr/>
      <dgm:t>
        <a:bodyPr/>
        <a:lstStyle/>
        <a:p>
          <a:endParaRPr lang="en-ZA"/>
        </a:p>
      </dgm:t>
    </dgm:pt>
    <dgm:pt modelId="{F4E0F35A-5047-4F07-A2B0-37D3A455EFF7}" type="sibTrans" cxnId="{8630B971-AE52-4B33-A6F6-871F78A0B832}">
      <dgm:prSet/>
      <dgm:spPr/>
      <dgm:t>
        <a:bodyPr/>
        <a:lstStyle/>
        <a:p>
          <a:endParaRPr lang="en-ZA"/>
        </a:p>
      </dgm:t>
    </dgm:pt>
    <dgm:pt modelId="{84B223FE-FD9F-4527-B8CF-7337E4817F9E}" type="pres">
      <dgm:prSet presAssocID="{F3A1DEA6-712C-4EFB-8C2D-7E98316922B7}" presName="linear" presStyleCnt="0">
        <dgm:presLayoutVars>
          <dgm:dir/>
          <dgm:resizeHandles val="exact"/>
        </dgm:presLayoutVars>
      </dgm:prSet>
      <dgm:spPr/>
      <dgm:t>
        <a:bodyPr/>
        <a:lstStyle/>
        <a:p>
          <a:endParaRPr lang="en-US"/>
        </a:p>
      </dgm:t>
    </dgm:pt>
    <dgm:pt modelId="{48C2EBF7-F446-4337-97CF-8DBA891A5A2C}" type="pres">
      <dgm:prSet presAssocID="{9870D0C4-4CC3-4488-94CA-0B2C9D58709D}" presName="comp" presStyleCnt="0"/>
      <dgm:spPr/>
    </dgm:pt>
    <dgm:pt modelId="{569DFB35-68B7-4D52-9B1F-6211C0F40A04}" type="pres">
      <dgm:prSet presAssocID="{9870D0C4-4CC3-4488-94CA-0B2C9D58709D}" presName="box" presStyleLbl="node1" presStyleIdx="0" presStyleCnt="3" custScaleY="149300" custLinFactNeighborX="2362" custLinFactNeighborY="7306"/>
      <dgm:spPr/>
      <dgm:t>
        <a:bodyPr/>
        <a:lstStyle/>
        <a:p>
          <a:endParaRPr lang="en-ZA"/>
        </a:p>
      </dgm:t>
    </dgm:pt>
    <dgm:pt modelId="{8A03C349-F2D1-47A1-856E-4F4A86E5F568}" type="pres">
      <dgm:prSet presAssocID="{9870D0C4-4CC3-4488-94CA-0B2C9D58709D}" presName="img" presStyleLbl="fgImgPlace1" presStyleIdx="0" presStyleCnt="3" custScaleX="29935" custScaleY="39344" custLinFactNeighborX="1396" custLinFactNeighborY="12423"/>
      <dgm:spPr/>
    </dgm:pt>
    <dgm:pt modelId="{A2F19004-A629-41D4-BC40-3F539BD0B38E}" type="pres">
      <dgm:prSet presAssocID="{9870D0C4-4CC3-4488-94CA-0B2C9D58709D}" presName="text" presStyleLbl="node1" presStyleIdx="0" presStyleCnt="3">
        <dgm:presLayoutVars>
          <dgm:bulletEnabled val="1"/>
        </dgm:presLayoutVars>
      </dgm:prSet>
      <dgm:spPr/>
      <dgm:t>
        <a:bodyPr/>
        <a:lstStyle/>
        <a:p>
          <a:endParaRPr lang="en-ZA"/>
        </a:p>
      </dgm:t>
    </dgm:pt>
    <dgm:pt modelId="{05DAE27A-49B9-4850-B337-DAA6B377E910}" type="pres">
      <dgm:prSet presAssocID="{9F14188C-6CEA-405E-B58D-553B7E3BC556}" presName="spacer" presStyleCnt="0"/>
      <dgm:spPr/>
    </dgm:pt>
    <dgm:pt modelId="{A7350B90-5F2C-4436-A46E-4461EF7B88D0}" type="pres">
      <dgm:prSet presAssocID="{117A94FE-15F8-47A4-95AB-C87D1562AB5F}" presName="comp" presStyleCnt="0"/>
      <dgm:spPr/>
    </dgm:pt>
    <dgm:pt modelId="{40F5E489-0FDC-4B47-AFCD-C5AD938F6E65}" type="pres">
      <dgm:prSet presAssocID="{117A94FE-15F8-47A4-95AB-C87D1562AB5F}" presName="box" presStyleLbl="node1" presStyleIdx="1" presStyleCnt="3" custScaleY="154446"/>
      <dgm:spPr/>
      <dgm:t>
        <a:bodyPr/>
        <a:lstStyle/>
        <a:p>
          <a:endParaRPr lang="en-ZA"/>
        </a:p>
      </dgm:t>
    </dgm:pt>
    <dgm:pt modelId="{E7332EF2-8423-4BEB-AAC3-AA9BD9B13475}" type="pres">
      <dgm:prSet presAssocID="{117A94FE-15F8-47A4-95AB-C87D1562AB5F}" presName="img" presStyleLbl="fgImgPlace1" presStyleIdx="1" presStyleCnt="3" custScaleX="32727" custScaleY="46741"/>
      <dgm:spPr/>
    </dgm:pt>
    <dgm:pt modelId="{819A6A61-D784-49A6-9888-2CBF18A62140}" type="pres">
      <dgm:prSet presAssocID="{117A94FE-15F8-47A4-95AB-C87D1562AB5F}" presName="text" presStyleLbl="node1" presStyleIdx="1" presStyleCnt="3">
        <dgm:presLayoutVars>
          <dgm:bulletEnabled val="1"/>
        </dgm:presLayoutVars>
      </dgm:prSet>
      <dgm:spPr/>
      <dgm:t>
        <a:bodyPr/>
        <a:lstStyle/>
        <a:p>
          <a:endParaRPr lang="en-ZA"/>
        </a:p>
      </dgm:t>
    </dgm:pt>
    <dgm:pt modelId="{86F35C33-EF07-4A03-95B1-24C5AC35AAD0}" type="pres">
      <dgm:prSet presAssocID="{75A9D206-62AF-4291-9D20-54C16EFA6311}" presName="spacer" presStyleCnt="0"/>
      <dgm:spPr/>
    </dgm:pt>
    <dgm:pt modelId="{F21A4DFA-3C68-498F-9606-A09CD30AB221}" type="pres">
      <dgm:prSet presAssocID="{D82ED960-B4AF-4245-B52D-D79C1AF3939B}" presName="comp" presStyleCnt="0"/>
      <dgm:spPr/>
    </dgm:pt>
    <dgm:pt modelId="{D5012C29-D764-4630-A6F0-A68FC4232E6D}" type="pres">
      <dgm:prSet presAssocID="{D82ED960-B4AF-4245-B52D-D79C1AF3939B}" presName="box" presStyleLbl="node1" presStyleIdx="2" presStyleCnt="3" custLinFactNeighborY="271"/>
      <dgm:spPr/>
      <dgm:t>
        <a:bodyPr/>
        <a:lstStyle/>
        <a:p>
          <a:endParaRPr lang="en-ZA"/>
        </a:p>
      </dgm:t>
    </dgm:pt>
    <dgm:pt modelId="{94A7D222-C439-4AD8-A38E-0DBF27360535}" type="pres">
      <dgm:prSet presAssocID="{D82ED960-B4AF-4245-B52D-D79C1AF3939B}" presName="img" presStyleLbl="fgImgPlace1" presStyleIdx="2" presStyleCnt="3" custScaleX="32727" custScaleY="41062"/>
      <dgm:spPr/>
    </dgm:pt>
    <dgm:pt modelId="{3B098406-2660-4CAA-AE0C-9B071F442A5E}" type="pres">
      <dgm:prSet presAssocID="{D82ED960-B4AF-4245-B52D-D79C1AF3939B}" presName="text" presStyleLbl="node1" presStyleIdx="2" presStyleCnt="3">
        <dgm:presLayoutVars>
          <dgm:bulletEnabled val="1"/>
        </dgm:presLayoutVars>
      </dgm:prSet>
      <dgm:spPr/>
      <dgm:t>
        <a:bodyPr/>
        <a:lstStyle/>
        <a:p>
          <a:endParaRPr lang="en-ZA"/>
        </a:p>
      </dgm:t>
    </dgm:pt>
  </dgm:ptLst>
  <dgm:cxnLst>
    <dgm:cxn modelId="{AFB67487-1C85-4750-A157-5D6AC760F4AB}" type="presOf" srcId="{9870D0C4-4CC3-4488-94CA-0B2C9D58709D}" destId="{A2F19004-A629-41D4-BC40-3F539BD0B38E}" srcOrd="1" destOrd="0" presId="urn:microsoft.com/office/officeart/2005/8/layout/vList4"/>
    <dgm:cxn modelId="{2E9A4F02-042B-44A2-BFD7-1F34FBCB7061}" srcId="{F3A1DEA6-712C-4EFB-8C2D-7E98316922B7}" destId="{117A94FE-15F8-47A4-95AB-C87D1562AB5F}" srcOrd="1" destOrd="0" parTransId="{6835C361-4079-4825-8B3C-19BFD0667022}" sibTransId="{75A9D206-62AF-4291-9D20-54C16EFA6311}"/>
    <dgm:cxn modelId="{23DE9EBE-2ACC-454D-A6F2-51CDB77F6A9E}" type="presOf" srcId="{D82ED960-B4AF-4245-B52D-D79C1AF3939B}" destId="{D5012C29-D764-4630-A6F0-A68FC4232E6D}" srcOrd="0" destOrd="0" presId="urn:microsoft.com/office/officeart/2005/8/layout/vList4"/>
    <dgm:cxn modelId="{629BD809-AB3F-4B6B-B055-C5F2CBEA2177}" type="presOf" srcId="{9870D0C4-4CC3-4488-94CA-0B2C9D58709D}" destId="{569DFB35-68B7-4D52-9B1F-6211C0F40A04}" srcOrd="0" destOrd="0" presId="urn:microsoft.com/office/officeart/2005/8/layout/vList4"/>
    <dgm:cxn modelId="{ABCB2582-9089-4396-9520-BB70965EB3FD}" srcId="{F3A1DEA6-712C-4EFB-8C2D-7E98316922B7}" destId="{9870D0C4-4CC3-4488-94CA-0B2C9D58709D}" srcOrd="0" destOrd="0" parTransId="{2030630E-BF4E-40BA-9423-0640D652C38B}" sibTransId="{9F14188C-6CEA-405E-B58D-553B7E3BC556}"/>
    <dgm:cxn modelId="{50F716EA-0E83-4CA6-99E1-27E4889E5E7F}" type="presOf" srcId="{D82ED960-B4AF-4245-B52D-D79C1AF3939B}" destId="{3B098406-2660-4CAA-AE0C-9B071F442A5E}" srcOrd="1" destOrd="0" presId="urn:microsoft.com/office/officeart/2005/8/layout/vList4"/>
    <dgm:cxn modelId="{85993CD0-4E58-442D-A9C8-A0F5DD2C19AD}" type="presOf" srcId="{117A94FE-15F8-47A4-95AB-C87D1562AB5F}" destId="{40F5E489-0FDC-4B47-AFCD-C5AD938F6E65}" srcOrd="0" destOrd="0" presId="urn:microsoft.com/office/officeart/2005/8/layout/vList4"/>
    <dgm:cxn modelId="{4B4EF4C6-18B7-44B9-92F0-DC835BDE7C9C}" type="presOf" srcId="{F3A1DEA6-712C-4EFB-8C2D-7E98316922B7}" destId="{84B223FE-FD9F-4527-B8CF-7337E4817F9E}" srcOrd="0" destOrd="0" presId="urn:microsoft.com/office/officeart/2005/8/layout/vList4"/>
    <dgm:cxn modelId="{8630B971-AE52-4B33-A6F6-871F78A0B832}" srcId="{F3A1DEA6-712C-4EFB-8C2D-7E98316922B7}" destId="{D82ED960-B4AF-4245-B52D-D79C1AF3939B}" srcOrd="2" destOrd="0" parTransId="{91D5B081-FE89-45AB-9020-E62F63CF9671}" sibTransId="{F4E0F35A-5047-4F07-A2B0-37D3A455EFF7}"/>
    <dgm:cxn modelId="{33DDDD87-2575-42F3-8F5A-996E73A142DD}" type="presOf" srcId="{117A94FE-15F8-47A4-95AB-C87D1562AB5F}" destId="{819A6A61-D784-49A6-9888-2CBF18A62140}" srcOrd="1" destOrd="0" presId="urn:microsoft.com/office/officeart/2005/8/layout/vList4"/>
    <dgm:cxn modelId="{52710E10-DD3A-4AC3-AEC6-0E9DBB622201}" type="presParOf" srcId="{84B223FE-FD9F-4527-B8CF-7337E4817F9E}" destId="{48C2EBF7-F446-4337-97CF-8DBA891A5A2C}" srcOrd="0" destOrd="0" presId="urn:microsoft.com/office/officeart/2005/8/layout/vList4"/>
    <dgm:cxn modelId="{22AD7ADE-F9B3-4C53-B461-8B0DAE8D931A}" type="presParOf" srcId="{48C2EBF7-F446-4337-97CF-8DBA891A5A2C}" destId="{569DFB35-68B7-4D52-9B1F-6211C0F40A04}" srcOrd="0" destOrd="0" presId="urn:microsoft.com/office/officeart/2005/8/layout/vList4"/>
    <dgm:cxn modelId="{6E8BDE28-9DD7-4D08-8B48-74EC7AA4BD37}" type="presParOf" srcId="{48C2EBF7-F446-4337-97CF-8DBA891A5A2C}" destId="{8A03C349-F2D1-47A1-856E-4F4A86E5F568}" srcOrd="1" destOrd="0" presId="urn:microsoft.com/office/officeart/2005/8/layout/vList4"/>
    <dgm:cxn modelId="{B41ECC78-0739-4623-B28A-8B74AE44C754}" type="presParOf" srcId="{48C2EBF7-F446-4337-97CF-8DBA891A5A2C}" destId="{A2F19004-A629-41D4-BC40-3F539BD0B38E}" srcOrd="2" destOrd="0" presId="urn:microsoft.com/office/officeart/2005/8/layout/vList4"/>
    <dgm:cxn modelId="{094270F3-DB41-4B1A-B07B-9E1955463109}" type="presParOf" srcId="{84B223FE-FD9F-4527-B8CF-7337E4817F9E}" destId="{05DAE27A-49B9-4850-B337-DAA6B377E910}" srcOrd="1" destOrd="0" presId="urn:microsoft.com/office/officeart/2005/8/layout/vList4"/>
    <dgm:cxn modelId="{95EF5706-E639-48DB-90EB-F53E1B45E8EC}" type="presParOf" srcId="{84B223FE-FD9F-4527-B8CF-7337E4817F9E}" destId="{A7350B90-5F2C-4436-A46E-4461EF7B88D0}" srcOrd="2" destOrd="0" presId="urn:microsoft.com/office/officeart/2005/8/layout/vList4"/>
    <dgm:cxn modelId="{E3E35617-A069-4040-BB95-C76DED7E549E}" type="presParOf" srcId="{A7350B90-5F2C-4436-A46E-4461EF7B88D0}" destId="{40F5E489-0FDC-4B47-AFCD-C5AD938F6E65}" srcOrd="0" destOrd="0" presId="urn:microsoft.com/office/officeart/2005/8/layout/vList4"/>
    <dgm:cxn modelId="{E4EC7E2A-904E-4CA2-A57E-34C180586868}" type="presParOf" srcId="{A7350B90-5F2C-4436-A46E-4461EF7B88D0}" destId="{E7332EF2-8423-4BEB-AAC3-AA9BD9B13475}" srcOrd="1" destOrd="0" presId="urn:microsoft.com/office/officeart/2005/8/layout/vList4"/>
    <dgm:cxn modelId="{6887015E-748F-4892-B9B6-87F45545B3C9}" type="presParOf" srcId="{A7350B90-5F2C-4436-A46E-4461EF7B88D0}" destId="{819A6A61-D784-49A6-9888-2CBF18A62140}" srcOrd="2" destOrd="0" presId="urn:microsoft.com/office/officeart/2005/8/layout/vList4"/>
    <dgm:cxn modelId="{36DEA9BE-DF52-48AD-9CD9-F425188DEE4C}" type="presParOf" srcId="{84B223FE-FD9F-4527-B8CF-7337E4817F9E}" destId="{86F35C33-EF07-4A03-95B1-24C5AC35AAD0}" srcOrd="3" destOrd="0" presId="urn:microsoft.com/office/officeart/2005/8/layout/vList4"/>
    <dgm:cxn modelId="{3A43A61A-E456-46C7-90FF-A4DAE614A0CE}" type="presParOf" srcId="{84B223FE-FD9F-4527-B8CF-7337E4817F9E}" destId="{F21A4DFA-3C68-498F-9606-A09CD30AB221}" srcOrd="4" destOrd="0" presId="urn:microsoft.com/office/officeart/2005/8/layout/vList4"/>
    <dgm:cxn modelId="{8D3F65BF-F893-42D4-A92D-21FE412CAFC8}" type="presParOf" srcId="{F21A4DFA-3C68-498F-9606-A09CD30AB221}" destId="{D5012C29-D764-4630-A6F0-A68FC4232E6D}" srcOrd="0" destOrd="0" presId="urn:microsoft.com/office/officeart/2005/8/layout/vList4"/>
    <dgm:cxn modelId="{A928E0C5-C71B-44D2-9FAE-9D95ADD6E81C}" type="presParOf" srcId="{F21A4DFA-3C68-498F-9606-A09CD30AB221}" destId="{94A7D222-C439-4AD8-A38E-0DBF27360535}" srcOrd="1" destOrd="0" presId="urn:microsoft.com/office/officeart/2005/8/layout/vList4"/>
    <dgm:cxn modelId="{C5E1A7E0-2130-4959-908B-1097AAB03537}" type="presParOf" srcId="{F21A4DFA-3C68-498F-9606-A09CD30AB221}" destId="{3B098406-2660-4CAA-AE0C-9B071F442A5E}"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5FC0FB-7277-4180-B2E5-FC75EED1FF84}">
      <dsp:nvSpPr>
        <dsp:cNvPr id="0" name=""/>
        <dsp:cNvSpPr/>
      </dsp:nvSpPr>
      <dsp:spPr>
        <a:xfrm>
          <a:off x="0" y="0"/>
          <a:ext cx="7886700" cy="1447360"/>
        </a:xfrm>
        <a:prstGeom prst="rect">
          <a:avLst/>
        </a:prstGeom>
        <a:solidFill>
          <a:srgbClr val="92D050"/>
        </a:solidFill>
        <a:ln>
          <a:noFill/>
        </a:ln>
        <a:effectLst/>
        <a:scene3d>
          <a:camera prst="orthographicFront"/>
          <a:lightRig rig="chilly" dir="t"/>
        </a:scene3d>
        <a:sp3d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ZA" sz="2700" b="1" kern="1200" dirty="0" smtClean="0"/>
            <a:t>The existing water demand in </a:t>
          </a:r>
          <a:r>
            <a:rPr lang="en-ZA" sz="2700" b="1" kern="1200" dirty="0" err="1" smtClean="0"/>
            <a:t>Phokwane</a:t>
          </a:r>
          <a:r>
            <a:rPr lang="en-ZA" sz="2700" b="1" kern="1200" dirty="0" smtClean="0"/>
            <a:t> exceeds the  raw water licence conditions due to water leakages and poor management of raw water abstraction.</a:t>
          </a:r>
          <a:endParaRPr lang="en-ZA" sz="2700" b="1" kern="1200" dirty="0"/>
        </a:p>
      </dsp:txBody>
      <dsp:txXfrm>
        <a:off x="0" y="0"/>
        <a:ext cx="7886700" cy="1447360"/>
      </dsp:txXfrm>
    </dsp:sp>
    <dsp:sp modelId="{F74443E4-A6BE-47A7-8400-42DCCDDD0D60}">
      <dsp:nvSpPr>
        <dsp:cNvPr id="0" name=""/>
        <dsp:cNvSpPr/>
      </dsp:nvSpPr>
      <dsp:spPr>
        <a:xfrm>
          <a:off x="3850" y="1447360"/>
          <a:ext cx="2626332" cy="3039457"/>
        </a:xfrm>
        <a:prstGeom prst="rect">
          <a:avLst/>
        </a:prstGeom>
        <a:solidFill>
          <a:schemeClr val="accent2">
            <a:alpha val="9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ZA" sz="3200" kern="1200" dirty="0" smtClean="0">
              <a:solidFill>
                <a:schemeClr val="tx1"/>
              </a:solidFill>
            </a:rPr>
            <a:t>The capacity for solid waste disposal is poor in </a:t>
          </a:r>
          <a:r>
            <a:rPr lang="en-ZA" sz="3200" kern="1200" dirty="0" err="1" smtClean="0">
              <a:solidFill>
                <a:schemeClr val="tx1"/>
              </a:solidFill>
            </a:rPr>
            <a:t>Phokwane</a:t>
          </a:r>
          <a:r>
            <a:rPr lang="en-ZA" sz="3200" kern="1200" dirty="0" smtClean="0">
              <a:solidFill>
                <a:schemeClr val="tx1"/>
              </a:solidFill>
            </a:rPr>
            <a:t> </a:t>
          </a:r>
        </a:p>
      </dsp:txBody>
      <dsp:txXfrm>
        <a:off x="3850" y="1447360"/>
        <a:ext cx="2626332" cy="3039457"/>
      </dsp:txXfrm>
    </dsp:sp>
    <dsp:sp modelId="{788C5710-99C3-432B-8356-E2A404CAF1BD}">
      <dsp:nvSpPr>
        <dsp:cNvPr id="0" name=""/>
        <dsp:cNvSpPr/>
      </dsp:nvSpPr>
      <dsp:spPr>
        <a:xfrm>
          <a:off x="2630183" y="1447360"/>
          <a:ext cx="2626332" cy="3039457"/>
        </a:xfrm>
        <a:prstGeom prst="rect">
          <a:avLst/>
        </a:prstGeom>
        <a:solidFill>
          <a:schemeClr val="accent2">
            <a:lumMod val="40000"/>
            <a:lumOff val="60000"/>
            <a:alpha val="7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ZA" sz="2400" kern="1200" dirty="0" smtClean="0">
              <a:solidFill>
                <a:schemeClr val="tx1"/>
              </a:solidFill>
            </a:rPr>
            <a:t>Waste Disposal sites in </a:t>
          </a:r>
          <a:r>
            <a:rPr lang="en-ZA" sz="2400" kern="1200" dirty="0" err="1" smtClean="0">
              <a:solidFill>
                <a:schemeClr val="tx1"/>
              </a:solidFill>
            </a:rPr>
            <a:t>Jankempdorp</a:t>
          </a:r>
          <a:r>
            <a:rPr lang="en-ZA" sz="2400" kern="1200" dirty="0" smtClean="0">
              <a:solidFill>
                <a:schemeClr val="tx1"/>
              </a:solidFill>
            </a:rPr>
            <a:t>, </a:t>
          </a:r>
          <a:r>
            <a:rPr lang="en-ZA" sz="2400" kern="1200" dirty="0" err="1" smtClean="0">
              <a:solidFill>
                <a:schemeClr val="tx1"/>
              </a:solidFill>
            </a:rPr>
            <a:t>Hartswater</a:t>
          </a:r>
          <a:r>
            <a:rPr lang="en-ZA" sz="2400" kern="1200" dirty="0" smtClean="0">
              <a:solidFill>
                <a:schemeClr val="tx1"/>
              </a:solidFill>
            </a:rPr>
            <a:t> and </a:t>
          </a:r>
          <a:r>
            <a:rPr lang="en-ZA" sz="2400" kern="1200" dirty="0" err="1" smtClean="0">
              <a:solidFill>
                <a:schemeClr val="tx1"/>
              </a:solidFill>
            </a:rPr>
            <a:t>Pampierstad</a:t>
          </a:r>
          <a:r>
            <a:rPr lang="en-ZA" sz="2400" kern="1200" dirty="0" smtClean="0">
              <a:solidFill>
                <a:schemeClr val="tx1"/>
              </a:solidFill>
            </a:rPr>
            <a:t> do not comply with the provisions of the Waste Management Act</a:t>
          </a:r>
          <a:r>
            <a:rPr lang="en-ZA" sz="2400" kern="1200" dirty="0" smtClean="0"/>
            <a:t>. </a:t>
          </a:r>
          <a:endParaRPr lang="en-ZA" sz="2400" kern="1200" dirty="0"/>
        </a:p>
      </dsp:txBody>
      <dsp:txXfrm>
        <a:off x="2630183" y="1447360"/>
        <a:ext cx="2626332" cy="3039457"/>
      </dsp:txXfrm>
    </dsp:sp>
    <dsp:sp modelId="{9796621C-386B-470E-8520-F7BCD1FC2451}">
      <dsp:nvSpPr>
        <dsp:cNvPr id="0" name=""/>
        <dsp:cNvSpPr/>
      </dsp:nvSpPr>
      <dsp:spPr>
        <a:xfrm>
          <a:off x="5256516" y="1447360"/>
          <a:ext cx="2626332" cy="3039457"/>
        </a:xfrm>
        <a:prstGeom prst="rect">
          <a:avLst/>
        </a:prstGeom>
        <a:solidFill>
          <a:schemeClr val="tx2">
            <a:lumMod val="40000"/>
            <a:lumOff val="60000"/>
            <a:alpha val="5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ZA" sz="3200" kern="1200" dirty="0" smtClean="0">
              <a:solidFill>
                <a:srgbClr val="C00000"/>
              </a:solidFill>
            </a:rPr>
            <a:t>Excessive potholes in the municipality (7000m² measured by January 2020)</a:t>
          </a:r>
          <a:endParaRPr lang="en-ZA" sz="3200" kern="1200" dirty="0">
            <a:solidFill>
              <a:srgbClr val="C00000"/>
            </a:solidFill>
          </a:endParaRPr>
        </a:p>
      </dsp:txBody>
      <dsp:txXfrm>
        <a:off x="5256516" y="1447360"/>
        <a:ext cx="2626332" cy="3039457"/>
      </dsp:txXfrm>
    </dsp:sp>
    <dsp:sp modelId="{D9FF77BC-F18D-4675-BB30-B4220F0B66E3}">
      <dsp:nvSpPr>
        <dsp:cNvPr id="0" name=""/>
        <dsp:cNvSpPr/>
      </dsp:nvSpPr>
      <dsp:spPr>
        <a:xfrm>
          <a:off x="0" y="4486818"/>
          <a:ext cx="7886700" cy="337717"/>
        </a:xfrm>
        <a:prstGeom prst="rect">
          <a:avLst/>
        </a:prstGeom>
        <a:solidFill>
          <a:srgbClr val="92D050"/>
        </a:solidFill>
        <a:ln>
          <a:noFill/>
        </a:ln>
        <a:effectLst/>
        <a:scene3d>
          <a:camera prst="orthographicFront"/>
          <a:lightRig rig="chilly" dir="t"/>
        </a:scene3d>
        <a:sp3d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9DFB35-68B7-4D52-9B1F-6211C0F40A04}">
      <dsp:nvSpPr>
        <dsp:cNvPr id="0" name=""/>
        <dsp:cNvSpPr/>
      </dsp:nvSpPr>
      <dsp:spPr>
        <a:xfrm>
          <a:off x="0" y="86556"/>
          <a:ext cx="7831782" cy="1768798"/>
        </a:xfrm>
        <a:prstGeom prst="roundRect">
          <a:avLst>
            <a:gd name="adj" fmla="val 10000"/>
          </a:avLst>
        </a:prstGeom>
        <a:solidFill>
          <a:srgbClr val="9999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Department of Water Affairs has provided support to </a:t>
          </a:r>
          <a:r>
            <a:rPr lang="en-US" sz="2200" kern="1200" dirty="0" err="1" smtClean="0"/>
            <a:t>Phokwane</a:t>
          </a:r>
          <a:r>
            <a:rPr lang="en-US" sz="2200" kern="1200" dirty="0" smtClean="0"/>
            <a:t> LM to augment water provision in the area. By April 2020 </a:t>
          </a:r>
          <a:r>
            <a:rPr lang="en-US" sz="2200" kern="1200" dirty="0" err="1" smtClean="0"/>
            <a:t>CoGHSTA</a:t>
          </a:r>
          <a:r>
            <a:rPr lang="en-US" sz="2200" kern="1200" dirty="0" smtClean="0"/>
            <a:t> and Sedibeng Water had delivered 50 water storage tanks and five (5) water tankers to the municipality.</a:t>
          </a:r>
          <a:endParaRPr lang="en-ZA" sz="2200" kern="1200" dirty="0"/>
        </a:p>
      </dsp:txBody>
      <dsp:txXfrm>
        <a:off x="1684829" y="86556"/>
        <a:ext cx="6146952" cy="1768798"/>
      </dsp:txXfrm>
    </dsp:sp>
    <dsp:sp modelId="{8A03C349-F2D1-47A1-856E-4F4A86E5F568}">
      <dsp:nvSpPr>
        <dsp:cNvPr id="0" name=""/>
        <dsp:cNvSpPr/>
      </dsp:nvSpPr>
      <dsp:spPr>
        <a:xfrm>
          <a:off x="689072" y="815694"/>
          <a:ext cx="468888" cy="372895"/>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0F5E489-0FDC-4B47-AFCD-C5AD938F6E65}">
      <dsp:nvSpPr>
        <dsp:cNvPr id="0" name=""/>
        <dsp:cNvSpPr/>
      </dsp:nvSpPr>
      <dsp:spPr>
        <a:xfrm>
          <a:off x="0" y="1887271"/>
          <a:ext cx="7831782" cy="1829764"/>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ZA" sz="2400" kern="1200" dirty="0" smtClean="0"/>
            <a:t>Provincial Government provided sanitation services through the construction of 500 VIP toilets </a:t>
          </a:r>
          <a:r>
            <a:rPr lang="en-US" sz="2400" kern="1200" dirty="0" smtClean="0"/>
            <a:t>for 500 households in </a:t>
          </a:r>
          <a:r>
            <a:rPr lang="en-US" sz="2400" kern="1200" dirty="0" err="1" smtClean="0"/>
            <a:t>Phokwane</a:t>
          </a:r>
          <a:r>
            <a:rPr lang="en-US" sz="2400" kern="1200" dirty="0" smtClean="0"/>
            <a:t> Local Municipality.</a:t>
          </a:r>
          <a:endParaRPr lang="en-ZA" sz="2400" kern="1200" dirty="0"/>
        </a:p>
      </dsp:txBody>
      <dsp:txXfrm>
        <a:off x="1684829" y="1887271"/>
        <a:ext cx="6146952" cy="1829764"/>
      </dsp:txXfrm>
    </dsp:sp>
    <dsp:sp modelId="{E7332EF2-8423-4BEB-AAC3-AA9BD9B13475}">
      <dsp:nvSpPr>
        <dsp:cNvPr id="0" name=""/>
        <dsp:cNvSpPr/>
      </dsp:nvSpPr>
      <dsp:spPr>
        <a:xfrm>
          <a:off x="645340" y="2580652"/>
          <a:ext cx="512621" cy="443002"/>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5012C29-D764-4630-A6F0-A68FC4232E6D}">
      <dsp:nvSpPr>
        <dsp:cNvPr id="0" name=""/>
        <dsp:cNvSpPr/>
      </dsp:nvSpPr>
      <dsp:spPr>
        <a:xfrm>
          <a:off x="0" y="3838714"/>
          <a:ext cx="7831782" cy="1184727"/>
        </a:xfrm>
        <a:prstGeom prst="roundRect">
          <a:avLst>
            <a:gd name="adj" fmla="val 10000"/>
          </a:avLst>
        </a:prstGeom>
        <a:solidFill>
          <a:schemeClr val="accent6">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smtClean="0"/>
            <a:t>15 x 10 000 </a:t>
          </a:r>
          <a:r>
            <a:rPr lang="en-US" sz="2300" kern="1200" dirty="0" err="1" smtClean="0"/>
            <a:t>Litre</a:t>
          </a:r>
          <a:r>
            <a:rPr lang="en-US" sz="2300" kern="1200" dirty="0" smtClean="0"/>
            <a:t> water tanks and 500 hand sanitizer's were provided in </a:t>
          </a:r>
          <a:r>
            <a:rPr lang="en-US" sz="2300" kern="1200" dirty="0" err="1" smtClean="0"/>
            <a:t>Phokwane</a:t>
          </a:r>
          <a:r>
            <a:rPr lang="en-US" sz="2300" kern="1200" dirty="0" smtClean="0"/>
            <a:t> Local Municipality at cost.</a:t>
          </a:r>
          <a:endParaRPr lang="en-ZA" sz="2300" kern="1200" dirty="0"/>
        </a:p>
      </dsp:txBody>
      <dsp:txXfrm>
        <a:off x="1684829" y="3838714"/>
        <a:ext cx="6146952" cy="1184727"/>
      </dsp:txXfrm>
    </dsp:sp>
    <dsp:sp modelId="{94A7D222-C439-4AD8-A38E-0DBF27360535}">
      <dsp:nvSpPr>
        <dsp:cNvPr id="0" name=""/>
        <dsp:cNvSpPr/>
      </dsp:nvSpPr>
      <dsp:spPr>
        <a:xfrm>
          <a:off x="645340" y="4233283"/>
          <a:ext cx="512621" cy="389178"/>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ZA" altLang="en-US" dirty="0"/>
          </a:p>
        </p:txBody>
      </p:sp>
      <p:sp>
        <p:nvSpPr>
          <p:cNvPr id="3" name="Date Placeholder 2"/>
          <p:cNvSpPr>
            <a:spLocks noGrp="1"/>
          </p:cNvSpPr>
          <p:nvPr>
            <p:ph type="dt" sz="quarter" idx="1"/>
          </p:nvPr>
        </p:nvSpPr>
        <p:spPr>
          <a:xfrm>
            <a:off x="3970159" y="0"/>
            <a:ext cx="3038604" cy="465341"/>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A95F1E8F-4337-4EEA-ADE0-1816A0B15578}" type="datetimeFigureOut">
              <a:rPr lang="en-ZA" altLang="en-US"/>
              <a:pPr>
                <a:defRPr/>
              </a:pPr>
              <a:t>2020/08/18</a:t>
            </a:fld>
            <a:endParaRPr lang="en-ZA" altLang="en-US" dirty="0"/>
          </a:p>
        </p:txBody>
      </p:sp>
      <p:sp>
        <p:nvSpPr>
          <p:cNvPr id="4" name="Footer Placeholder 3"/>
          <p:cNvSpPr>
            <a:spLocks noGrp="1"/>
          </p:cNvSpPr>
          <p:nvPr>
            <p:ph type="ftr" sz="quarter" idx="2"/>
          </p:nvPr>
        </p:nvSpPr>
        <p:spPr>
          <a:xfrm>
            <a:off x="0" y="8829573"/>
            <a:ext cx="3038604" cy="46534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ZA" altLang="en-US" dirty="0"/>
          </a:p>
        </p:txBody>
      </p:sp>
      <p:sp>
        <p:nvSpPr>
          <p:cNvPr id="5" name="Slide Number Placeholder 4"/>
          <p:cNvSpPr>
            <a:spLocks noGrp="1"/>
          </p:cNvSpPr>
          <p:nvPr>
            <p:ph type="sldNum" sz="quarter" idx="3"/>
          </p:nvPr>
        </p:nvSpPr>
        <p:spPr>
          <a:xfrm>
            <a:off x="3970159" y="8829573"/>
            <a:ext cx="3038604" cy="46534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D877F5E-48A0-4D35-8E8F-FB17EE24D763}" type="slidenum">
              <a:rPr lang="en-ZA" altLang="en-US"/>
              <a:pPr>
                <a:defRPr/>
              </a:pPr>
              <a:t>‹#›</a:t>
            </a:fld>
            <a:endParaRPr lang="en-ZA" altLang="en-US" dirty="0"/>
          </a:p>
        </p:txBody>
      </p:sp>
    </p:spTree>
    <p:extLst>
      <p:ext uri="{BB962C8B-B14F-4D97-AF65-F5344CB8AC3E}">
        <p14:creationId xmlns:p14="http://schemas.microsoft.com/office/powerpoint/2010/main" val="485472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ZA" altLang="en-US" dirty="0"/>
          </a:p>
        </p:txBody>
      </p:sp>
      <p:sp>
        <p:nvSpPr>
          <p:cNvPr id="3" name="Date Placeholder 2"/>
          <p:cNvSpPr>
            <a:spLocks noGrp="1"/>
          </p:cNvSpPr>
          <p:nvPr>
            <p:ph type="dt" idx="1"/>
          </p:nvPr>
        </p:nvSpPr>
        <p:spPr>
          <a:xfrm>
            <a:off x="3970159" y="0"/>
            <a:ext cx="3038604" cy="465341"/>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8EE57824-2140-44FD-9E28-D8DE1A0246F8}" type="datetimeFigureOut">
              <a:rPr lang="en-ZA" altLang="en-US"/>
              <a:pPr>
                <a:defRPr/>
              </a:pPr>
              <a:t>2020/08/18</a:t>
            </a:fld>
            <a:endParaRPr lang="en-ZA" alt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ZA" noProof="0" dirty="0"/>
          </a:p>
        </p:txBody>
      </p:sp>
      <p:sp>
        <p:nvSpPr>
          <p:cNvPr id="5" name="Notes Placeholder 4"/>
          <p:cNvSpPr>
            <a:spLocks noGrp="1"/>
          </p:cNvSpPr>
          <p:nvPr>
            <p:ph type="body" sz="quarter" idx="3"/>
          </p:nvPr>
        </p:nvSpPr>
        <p:spPr>
          <a:xfrm>
            <a:off x="700713" y="4473512"/>
            <a:ext cx="5608975" cy="3660281"/>
          </a:xfrm>
          <a:prstGeom prst="rect">
            <a:avLst/>
          </a:prstGeom>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endParaRPr lang="en-ZA" altLang="en-US" noProof="0"/>
          </a:p>
        </p:txBody>
      </p:sp>
      <p:sp>
        <p:nvSpPr>
          <p:cNvPr id="6" name="Footer Placeholder 5"/>
          <p:cNvSpPr>
            <a:spLocks noGrp="1"/>
          </p:cNvSpPr>
          <p:nvPr>
            <p:ph type="ftr" sz="quarter" idx="4"/>
          </p:nvPr>
        </p:nvSpPr>
        <p:spPr>
          <a:xfrm>
            <a:off x="0" y="8831059"/>
            <a:ext cx="3038604" cy="465341"/>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ZA" altLang="en-US" dirty="0"/>
          </a:p>
        </p:txBody>
      </p:sp>
      <p:sp>
        <p:nvSpPr>
          <p:cNvPr id="7" name="Slide Number Placeholder 6"/>
          <p:cNvSpPr>
            <a:spLocks noGrp="1"/>
          </p:cNvSpPr>
          <p:nvPr>
            <p:ph type="sldNum" sz="quarter" idx="5"/>
          </p:nvPr>
        </p:nvSpPr>
        <p:spPr>
          <a:xfrm>
            <a:off x="3970159" y="8831059"/>
            <a:ext cx="3038604" cy="465341"/>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807BF63-E7EA-48FD-A890-33BD889E66D7}" type="slidenum">
              <a:rPr lang="en-ZA" altLang="en-US"/>
              <a:pPr>
                <a:defRPr/>
              </a:pPr>
              <a:t>‹#›</a:t>
            </a:fld>
            <a:endParaRPr lang="en-ZA" altLang="en-US" dirty="0"/>
          </a:p>
        </p:txBody>
      </p:sp>
    </p:spTree>
    <p:extLst>
      <p:ext uri="{BB962C8B-B14F-4D97-AF65-F5344CB8AC3E}">
        <p14:creationId xmlns:p14="http://schemas.microsoft.com/office/powerpoint/2010/main" val="17550409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20" y="836712"/>
            <a:ext cx="4352156" cy="2088232"/>
          </a:xfrm>
          <a:ln>
            <a:noFill/>
          </a:ln>
        </p:spPr>
        <p:txBody>
          <a:bodyPr anchor="ctr"/>
          <a:lstStyle>
            <a:lvl1pPr algn="ctr" defTabSz="685800" rtl="0" eaLnBrk="0" fontAlgn="base" hangingPunct="0">
              <a:lnSpc>
                <a:spcPct val="90000"/>
              </a:lnSpc>
              <a:spcBef>
                <a:spcPct val="0"/>
              </a:spcBef>
              <a:spcAft>
                <a:spcPct val="0"/>
              </a:spcAft>
              <a:defRPr lang="en-US"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ENTER PRESENTATION TITLE</a:t>
            </a:r>
          </a:p>
        </p:txBody>
      </p:sp>
      <p:sp>
        <p:nvSpPr>
          <p:cNvPr id="3" name="Subtitle 2"/>
          <p:cNvSpPr>
            <a:spLocks noGrp="1"/>
          </p:cNvSpPr>
          <p:nvPr>
            <p:ph type="subTitle" idx="1" hasCustomPrompt="1"/>
          </p:nvPr>
        </p:nvSpPr>
        <p:spPr>
          <a:xfrm>
            <a:off x="12921" y="3072669"/>
            <a:ext cx="4368800" cy="1368152"/>
          </a:xfrm>
          <a:ln>
            <a:noFill/>
          </a:ln>
        </p:spPr>
        <p:style>
          <a:lnRef idx="2">
            <a:schemeClr val="accent3"/>
          </a:lnRef>
          <a:fillRef idx="1">
            <a:schemeClr val="lt1"/>
          </a:fillRef>
          <a:effectRef idx="0">
            <a:schemeClr val="accent3"/>
          </a:effectRef>
          <a:fontRef idx="none"/>
        </p:style>
        <p:txBody>
          <a:bodyPr anchor="ctr"/>
          <a:lstStyle>
            <a:lvl1pPr marL="0" indent="0" algn="ctr">
              <a:buNone/>
              <a:defRPr sz="2000" b="1">
                <a:solidFill>
                  <a:srgbClr val="F9671C"/>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Enter Meeting and Presenter</a:t>
            </a:r>
          </a:p>
        </p:txBody>
      </p:sp>
      <p:sp>
        <p:nvSpPr>
          <p:cNvPr id="4" name="Date Placeholder 3"/>
          <p:cNvSpPr>
            <a:spLocks noGrp="1"/>
          </p:cNvSpPr>
          <p:nvPr>
            <p:ph type="dt" sz="half" idx="10"/>
          </p:nvPr>
        </p:nvSpPr>
        <p:spPr>
          <a:xfrm>
            <a:off x="344339" y="6205536"/>
            <a:ext cx="2057400" cy="365125"/>
          </a:xfrm>
        </p:spPr>
        <p:txBody>
          <a:bodyPr/>
          <a:lstStyle>
            <a:lvl1pPr>
              <a:defRPr/>
            </a:lvl1pPr>
          </a:lstStyle>
          <a:p>
            <a:pPr>
              <a:defRPr/>
            </a:pPr>
            <a:fld id="{7CAC68EB-0DFE-4EAD-9AB0-6892D02DC9CC}" type="datetime1">
              <a:rPr lang="en-US" altLang="en-US" smtClean="0"/>
              <a:t>8/18/2020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sz="1200"/>
            </a:lvl1pPr>
          </a:lstStyle>
          <a:p>
            <a:pPr>
              <a:defRPr/>
            </a:pPr>
            <a:fld id="{0771AC7C-942F-450F-AE9F-48ABDBD49A1A}" type="slidenum">
              <a:rPr lang="en-US" altLang="en-US"/>
              <a:pPr>
                <a:defRPr/>
              </a:pPr>
              <a:t>‹#›</a:t>
            </a:fld>
            <a:endParaRPr lang="en-US" altLang="en-US" dirty="0"/>
          </a:p>
        </p:txBody>
      </p:sp>
      <p:sp>
        <p:nvSpPr>
          <p:cNvPr id="7" name="Text Placeholder 8"/>
          <p:cNvSpPr txBox="1">
            <a:spLocks/>
          </p:cNvSpPr>
          <p:nvPr userDrawn="1"/>
        </p:nvSpPr>
        <p:spPr>
          <a:xfrm>
            <a:off x="74464" y="4747395"/>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rgbClr val="005D28"/>
              </a:solidFill>
              <a:effectLst/>
              <a:uLnTx/>
              <a:uFillTx/>
              <a:latin typeface="Arial" panose="020B0604020202020204" pitchFamily="34" charset="0"/>
              <a:cs typeface="Arial" panose="020B0604020202020204" pitchFamily="34" charset="0"/>
            </a:endParaRPr>
          </a:p>
        </p:txBody>
      </p:sp>
      <p:sp>
        <p:nvSpPr>
          <p:cNvPr id="8" name="Text Placeholder 8"/>
          <p:cNvSpPr txBox="1">
            <a:spLocks/>
          </p:cNvSpPr>
          <p:nvPr userDrawn="1"/>
        </p:nvSpPr>
        <p:spPr>
          <a:xfrm>
            <a:off x="-12824" y="4581128"/>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sp>
        <p:nvSpPr>
          <p:cNvPr id="10" name="Content Placeholder 9"/>
          <p:cNvSpPr>
            <a:spLocks noGrp="1"/>
          </p:cNvSpPr>
          <p:nvPr>
            <p:ph sz="quarter" idx="13" hasCustomPrompt="1"/>
          </p:nvPr>
        </p:nvSpPr>
        <p:spPr>
          <a:xfrm>
            <a:off x="6896" y="4717119"/>
            <a:ext cx="3412976" cy="448816"/>
          </a:xfrm>
        </p:spPr>
        <p:txBody>
          <a:bodyPr anchor="ctr"/>
          <a:lstStyle>
            <a:lvl1pPr marL="0" indent="0" algn="ctr">
              <a:buNone/>
              <a:defRPr sz="1400" b="1">
                <a:solidFill>
                  <a:srgbClr val="005D28"/>
                </a:solidFill>
                <a:latin typeface="Arial" panose="020B0604020202020204" pitchFamily="34" charset="0"/>
                <a:cs typeface="Arial" panose="020B060402020202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Click to enter Date</a:t>
            </a:r>
            <a:endParaRPr lang="en-ZA" dirty="0"/>
          </a:p>
        </p:txBody>
      </p:sp>
    </p:spTree>
    <p:extLst>
      <p:ext uri="{BB962C8B-B14F-4D97-AF65-F5344CB8AC3E}">
        <p14:creationId xmlns:p14="http://schemas.microsoft.com/office/powerpoint/2010/main" val="4245676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9E219C6-9DCD-4B25-8045-661A28C93840}" type="datetime1">
              <a:rPr lang="en-US" altLang="en-US" smtClean="0"/>
              <a:t>8/18/2020</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17" name="TextBox 16"/>
          <p:cNvSpPr txBox="1"/>
          <p:nvPr userDrawn="1"/>
        </p:nvSpPr>
        <p:spPr>
          <a:xfrm>
            <a:off x="469218" y="3089284"/>
            <a:ext cx="3814750" cy="646331"/>
          </a:xfrm>
          <a:prstGeom prst="rect">
            <a:avLst/>
          </a:prstGeom>
          <a:noFill/>
        </p:spPr>
        <p:txBody>
          <a:bodyPr wrap="square" rtlCol="0" anchor="ctr">
            <a:spAutoFit/>
          </a:bodyPr>
          <a:lstStyle/>
          <a:p>
            <a:pPr algn="ctr" defTabSz="685800" rtl="0" eaLnBrk="0" fontAlgn="base" hangingPunct="0">
              <a:lnSpc>
                <a:spcPct val="90000"/>
              </a:lnSpc>
              <a:spcBef>
                <a:spcPct val="0"/>
              </a:spcBef>
              <a:spcAft>
                <a:spcPct val="0"/>
              </a:spcAft>
            </a:pPr>
            <a:r>
              <a:rPr lang="en-ZA"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rPr>
              <a:t>Thank You!</a:t>
            </a:r>
          </a:p>
        </p:txBody>
      </p:sp>
    </p:spTree>
    <p:extLst>
      <p:ext uri="{BB962C8B-B14F-4D97-AF65-F5344CB8AC3E}">
        <p14:creationId xmlns:p14="http://schemas.microsoft.com/office/powerpoint/2010/main" val="411517104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C370E3F-A316-4D5F-A2EC-C579BE8BC39E}" type="datetime1">
              <a:rPr lang="en-US" altLang="en-US" smtClean="0"/>
              <a:t>8/18/2020</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4F7EF6C3-2C39-41F3-8068-C91AF6575724}" type="slidenum">
              <a:rPr lang="en-US" altLang="en-US"/>
              <a:pPr>
                <a:defRPr/>
              </a:pPr>
              <a:t>‹#›</a:t>
            </a:fld>
            <a:endParaRPr lang="en-US" altLang="en-US" dirty="0"/>
          </a:p>
        </p:txBody>
      </p:sp>
    </p:spTree>
    <p:extLst>
      <p:ext uri="{BB962C8B-B14F-4D97-AF65-F5344CB8AC3E}">
        <p14:creationId xmlns:p14="http://schemas.microsoft.com/office/powerpoint/2010/main" val="684619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BA9CD10-9ECF-436F-A9CC-62457A327D42}" type="datetime1">
              <a:rPr lang="en-US" altLang="en-US" smtClean="0"/>
              <a:t>8/18/2020</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63F881F1-635A-4234-BF8B-81467AA297AF}" type="slidenum">
              <a:rPr lang="en-US" altLang="en-US"/>
              <a:pPr>
                <a:defRPr/>
              </a:pPr>
              <a:t>‹#›</a:t>
            </a:fld>
            <a:endParaRPr lang="en-US" altLang="en-US" dirty="0"/>
          </a:p>
        </p:txBody>
      </p:sp>
    </p:spTree>
    <p:extLst>
      <p:ext uri="{BB962C8B-B14F-4D97-AF65-F5344CB8AC3E}">
        <p14:creationId xmlns:p14="http://schemas.microsoft.com/office/powerpoint/2010/main" val="652527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C70B76B-7061-4AB6-962F-5EDD7338745E}" type="datetime1">
              <a:rPr lang="en-US" altLang="en-US" smtClean="0"/>
              <a:t>8/18/2020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4B49F2DA-B8B7-4757-899C-B833A2E55C42}" type="slidenum">
              <a:rPr lang="en-US" altLang="en-US"/>
              <a:pPr>
                <a:defRPr/>
              </a:pPr>
              <a:t>‹#›</a:t>
            </a:fld>
            <a:endParaRPr lang="en-US" altLang="en-US" dirty="0"/>
          </a:p>
        </p:txBody>
      </p:sp>
    </p:spTree>
    <p:extLst>
      <p:ext uri="{BB962C8B-B14F-4D97-AF65-F5344CB8AC3E}">
        <p14:creationId xmlns:p14="http://schemas.microsoft.com/office/powerpoint/2010/main" val="710240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393A45B-7C88-4C98-83B8-B7FA17EC9730}" type="datetime1">
              <a:rPr lang="en-US" altLang="en-US" smtClean="0"/>
              <a:t>8/18/2020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6DDDBA89-0625-4A0B-9E8E-0C6AA6EC87BE}" type="slidenum">
              <a:rPr lang="en-US" altLang="en-US"/>
              <a:pPr>
                <a:defRPr/>
              </a:pPr>
              <a:t>‹#›</a:t>
            </a:fld>
            <a:endParaRPr lang="en-US" altLang="en-US" dirty="0"/>
          </a:p>
        </p:txBody>
      </p:sp>
    </p:spTree>
    <p:extLst>
      <p:ext uri="{BB962C8B-B14F-4D97-AF65-F5344CB8AC3E}">
        <p14:creationId xmlns:p14="http://schemas.microsoft.com/office/powerpoint/2010/main" val="2529230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defTabSz="685800" rtl="0" eaLnBrk="0" fontAlgn="base" hangingPunct="0">
              <a:lnSpc>
                <a:spcPct val="90000"/>
              </a:lnSpc>
              <a:spcBef>
                <a:spcPct val="0"/>
              </a:spcBef>
              <a:spcAft>
                <a:spcPct val="0"/>
              </a:spcAft>
              <a:defRPr lang="en-US"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enter Heading</a:t>
            </a:r>
          </a:p>
        </p:txBody>
      </p:sp>
      <p:sp>
        <p:nvSpPr>
          <p:cNvPr id="3" name="Content Placeholder 2"/>
          <p:cNvSpPr>
            <a:spLocks noGrp="1"/>
          </p:cNvSpPr>
          <p:nvPr>
            <p:ph idx="1"/>
          </p:nvPr>
        </p:nvSpPr>
        <p:spPr>
          <a:xfrm>
            <a:off x="628650" y="2060847"/>
            <a:ext cx="7886700" cy="411611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67673147-4C6F-411C-A9BE-6B969405037A}" type="datetime1">
              <a:rPr lang="en-US" altLang="en-US" smtClean="0"/>
              <a:t>8/18/2020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a:xfrm>
            <a:off x="8483674" y="6356350"/>
            <a:ext cx="486966" cy="365125"/>
          </a:xfrm>
        </p:spPr>
        <p:txBody>
          <a:bodyPr/>
          <a:lstStyle>
            <a:lvl1pPr>
              <a:defRPr sz="1050" b="1">
                <a:solidFill>
                  <a:schemeClr val="tx1"/>
                </a:solidFill>
              </a:defRPr>
            </a:lvl1pPr>
          </a:lstStyle>
          <a:p>
            <a:pPr>
              <a:defRPr/>
            </a:pPr>
            <a:fld id="{7773200B-CD01-40FD-9F7E-DB68DF9A3C84}" type="slidenum">
              <a:rPr lang="en-US" altLang="en-US" smtClean="0"/>
              <a:pPr>
                <a:defRPr/>
              </a:pPr>
              <a:t>‹#›</a:t>
            </a:fld>
            <a:endParaRPr lang="en-US" altLang="en-US" dirty="0"/>
          </a:p>
        </p:txBody>
      </p:sp>
    </p:spTree>
    <p:extLst>
      <p:ext uri="{BB962C8B-B14F-4D97-AF65-F5344CB8AC3E}">
        <p14:creationId xmlns:p14="http://schemas.microsoft.com/office/powerpoint/2010/main" val="1300851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esentation Oulin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9E219C6-9DCD-4B25-8045-661A28C93840}" type="datetime1">
              <a:rPr lang="en-US" altLang="en-US" smtClean="0"/>
              <a:t>8/18/2020</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a:xfrm>
            <a:off x="8515350" y="6375400"/>
            <a:ext cx="486966" cy="365125"/>
          </a:xfrm>
        </p:spPr>
        <p:txBody>
          <a:bodyPr/>
          <a:lstStyle>
            <a:lvl1pPr>
              <a:defRPr sz="1050" b="1">
                <a:solidFill>
                  <a:schemeClr val="tx1"/>
                </a:solidFill>
              </a:defRPr>
            </a:lvl1pPr>
          </a:lstStyle>
          <a:p>
            <a:pPr>
              <a:defRPr/>
            </a:pPr>
            <a:fld id="{7DFFE2B6-938D-47C6-8A9B-DD6FD95CA4F9}" type="slidenum">
              <a:rPr lang="en-US" altLang="en-US" smtClean="0"/>
              <a:pPr>
                <a:defRPr/>
              </a:pPr>
              <a:t>‹#›</a:t>
            </a:fld>
            <a:endParaRPr lang="en-US" altLang="en-US" dirty="0"/>
          </a:p>
        </p:txBody>
      </p:sp>
      <p:sp>
        <p:nvSpPr>
          <p:cNvPr id="6" name="TextBox 5"/>
          <p:cNvSpPr txBox="1"/>
          <p:nvPr userDrawn="1"/>
        </p:nvSpPr>
        <p:spPr>
          <a:xfrm>
            <a:off x="628650" y="24880"/>
            <a:ext cx="7886700" cy="1815882"/>
          </a:xfrm>
          <a:prstGeom prst="rect">
            <a:avLst/>
          </a:prstGeom>
          <a:noFill/>
        </p:spPr>
        <p:txBody>
          <a:bodyPr wrap="square" rtlCol="0" anchor="ctr">
            <a:spAutoFit/>
          </a:bodyPr>
          <a:lstStyle/>
          <a:p>
            <a:pPr algn="ctr"/>
            <a:endParaRPr lang="en-ZA" sz="2400" b="1" dirty="0">
              <a:solidFill>
                <a:srgbClr val="F9671C"/>
              </a:solidFill>
            </a:endParaRPr>
          </a:p>
          <a:p>
            <a:pPr algn="ctr" defTabSz="685800" rtl="0" eaLnBrk="0" fontAlgn="base" hangingPunct="0">
              <a:lnSpc>
                <a:spcPct val="90000"/>
              </a:lnSpc>
              <a:spcBef>
                <a:spcPct val="0"/>
              </a:spcBef>
              <a:spcAft>
                <a:spcPct val="0"/>
              </a:spcAft>
            </a:pPr>
            <a:r>
              <a:rPr lang="en-ZA"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rPr>
              <a:t>Presentation Outline</a:t>
            </a:r>
          </a:p>
          <a:p>
            <a:pPr algn="ctr"/>
            <a:endParaRPr lang="en-ZA" sz="2400" b="1" dirty="0">
              <a:solidFill>
                <a:srgbClr val="F9671C"/>
              </a:solidFill>
            </a:endParaRPr>
          </a:p>
          <a:p>
            <a:pPr algn="ctr"/>
            <a:endParaRPr lang="en-ZA" sz="2400" b="1" dirty="0">
              <a:solidFill>
                <a:srgbClr val="F9671C"/>
              </a:solidFill>
            </a:endParaRPr>
          </a:p>
        </p:txBody>
      </p:sp>
      <p:sp>
        <p:nvSpPr>
          <p:cNvPr id="10" name="Text Placeholder 9"/>
          <p:cNvSpPr>
            <a:spLocks noGrp="1"/>
          </p:cNvSpPr>
          <p:nvPr>
            <p:ph type="body" sz="quarter" idx="13"/>
          </p:nvPr>
        </p:nvSpPr>
        <p:spPr>
          <a:xfrm>
            <a:off x="692113" y="1412776"/>
            <a:ext cx="7759774" cy="437564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Tree>
    <p:extLst>
      <p:ext uri="{BB962C8B-B14F-4D97-AF65-F5344CB8AC3E}">
        <p14:creationId xmlns:p14="http://schemas.microsoft.com/office/powerpoint/2010/main" val="2647522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defTabSz="685800" rtl="0" eaLnBrk="0" fontAlgn="base" hangingPunct="0">
              <a:lnSpc>
                <a:spcPct val="90000"/>
              </a:lnSpc>
              <a:spcBef>
                <a:spcPct val="0"/>
              </a:spcBef>
              <a:spcAft>
                <a:spcPct val="0"/>
              </a:spcAft>
              <a:defRPr lang="en-ZA"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enter Heading</a:t>
            </a:r>
            <a:endParaRPr lang="en-ZA" dirty="0"/>
          </a:p>
        </p:txBody>
      </p:sp>
      <p:sp>
        <p:nvSpPr>
          <p:cNvPr id="3" name="Date Placeholder 2"/>
          <p:cNvSpPr>
            <a:spLocks noGrp="1"/>
          </p:cNvSpPr>
          <p:nvPr>
            <p:ph type="dt" sz="half" idx="10"/>
          </p:nvPr>
        </p:nvSpPr>
        <p:spPr/>
        <p:txBody>
          <a:bodyPr/>
          <a:lstStyle/>
          <a:p>
            <a:pPr>
              <a:defRPr/>
            </a:pPr>
            <a:fld id="{79E219C6-9DCD-4B25-8045-661A28C93840}" type="datetime1">
              <a:rPr lang="en-US" altLang="en-US" smtClean="0"/>
              <a:t>8/18/2020</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a:xfrm>
            <a:off x="8360965" y="6356349"/>
            <a:ext cx="630982" cy="365125"/>
          </a:xfrm>
        </p:spPr>
        <p:txBody>
          <a:bodyPr/>
          <a:lstStyle>
            <a:lvl1pPr>
              <a:defRPr sz="1050" b="1">
                <a:solidFill>
                  <a:schemeClr val="tx1"/>
                </a:solidFill>
              </a:defRPr>
            </a:lvl1pPr>
          </a:lstStyle>
          <a:p>
            <a:pPr>
              <a:defRPr/>
            </a:pPr>
            <a:fld id="{7DFFE2B6-938D-47C6-8A9B-DD6FD95CA4F9}" type="slidenum">
              <a:rPr lang="en-US" altLang="en-US" smtClean="0"/>
              <a:pPr>
                <a:defRPr/>
              </a:pPr>
              <a:t>‹#›</a:t>
            </a:fld>
            <a:endParaRPr lang="en-US" altLang="en-US" dirty="0"/>
          </a:p>
        </p:txBody>
      </p:sp>
      <p:sp>
        <p:nvSpPr>
          <p:cNvPr id="7" name="Content Placeholder 6"/>
          <p:cNvSpPr>
            <a:spLocks noGrp="1"/>
          </p:cNvSpPr>
          <p:nvPr>
            <p:ph sz="quarter" idx="13"/>
          </p:nvPr>
        </p:nvSpPr>
        <p:spPr>
          <a:xfrm>
            <a:off x="628650" y="2060848"/>
            <a:ext cx="8047806" cy="4104456"/>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296483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9448" y="1052737"/>
            <a:ext cx="7886700" cy="1728192"/>
          </a:xfrm>
        </p:spPr>
        <p:txBody>
          <a:bodyPr anchor="ctr"/>
          <a:lstStyle>
            <a:lvl1pPr algn="ctr" defTabSz="685800" rtl="0" eaLnBrk="0" fontAlgn="base" hangingPunct="0">
              <a:lnSpc>
                <a:spcPct val="90000"/>
              </a:lnSpc>
              <a:spcBef>
                <a:spcPct val="0"/>
              </a:spcBef>
              <a:spcAft>
                <a:spcPct val="0"/>
              </a:spcAft>
              <a:defRPr lang="en-US" sz="4000" b="1" kern="120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3284984"/>
            <a:ext cx="7886700" cy="2592288"/>
          </a:xfrm>
        </p:spPr>
        <p:txBody>
          <a:bodyPr/>
          <a:lstStyle>
            <a:lvl1pPr marL="342900" indent="-3429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7FDB954-5FC1-4E57-BE9D-6F3CA8B59496}" type="datetime1">
              <a:rPr lang="en-US" altLang="en-US" smtClean="0"/>
              <a:t>8/18/2020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a:xfrm>
            <a:off x="8316416" y="6350000"/>
            <a:ext cx="702990" cy="365125"/>
          </a:xfrm>
        </p:spPr>
        <p:txBody>
          <a:bodyPr/>
          <a:lstStyle>
            <a:lvl1pPr>
              <a:defRPr sz="1050" b="1">
                <a:solidFill>
                  <a:schemeClr val="tx1"/>
                </a:solidFill>
              </a:defRPr>
            </a:lvl1pPr>
          </a:lstStyle>
          <a:p>
            <a:pPr>
              <a:defRPr/>
            </a:pPr>
            <a:fld id="{BC9634C8-74A5-40CB-934A-CD2A3BFAA19A}" type="slidenum">
              <a:rPr lang="en-US" altLang="en-US" smtClean="0"/>
              <a:pPr>
                <a:defRPr/>
              </a:pPr>
              <a:t>‹#›</a:t>
            </a:fld>
            <a:endParaRPr lang="en-US" altLang="en-US" dirty="0"/>
          </a:p>
        </p:txBody>
      </p:sp>
    </p:spTree>
    <p:extLst>
      <p:ext uri="{BB962C8B-B14F-4D97-AF65-F5344CB8AC3E}">
        <p14:creationId xmlns:p14="http://schemas.microsoft.com/office/powerpoint/2010/main" val="408755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defTabSz="685800" rtl="0" eaLnBrk="0" fontAlgn="base" hangingPunct="0">
              <a:lnSpc>
                <a:spcPct val="90000"/>
              </a:lnSpc>
              <a:spcBef>
                <a:spcPct val="0"/>
              </a:spcBef>
              <a:spcAft>
                <a:spcPct val="0"/>
              </a:spcAft>
              <a:defRPr lang="en-US" sz="4000" b="1" kern="120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F200377-9DA1-4FD9-BFAF-7F0ACE404FF3}" type="datetime1">
              <a:rPr lang="en-US" altLang="en-US" smtClean="0"/>
              <a:t>8/18/2020</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a:xfrm>
            <a:off x="8500566" y="6362700"/>
            <a:ext cx="486966" cy="365125"/>
          </a:xfrm>
        </p:spPr>
        <p:txBody>
          <a:bodyPr/>
          <a:lstStyle>
            <a:lvl1pPr>
              <a:defRPr sz="1050" b="1">
                <a:solidFill>
                  <a:schemeClr val="tx1"/>
                </a:solidFill>
              </a:defRPr>
            </a:lvl1pPr>
          </a:lstStyle>
          <a:p>
            <a:pPr>
              <a:defRPr/>
            </a:pPr>
            <a:fld id="{7D1B44E7-E1DC-4BA0-A8D3-21BCA9610FFD}" type="slidenum">
              <a:rPr lang="en-US" altLang="en-US" smtClean="0"/>
              <a:pPr>
                <a:defRPr/>
              </a:pPr>
              <a:t>‹#›</a:t>
            </a:fld>
            <a:endParaRPr lang="en-US" altLang="en-US" dirty="0"/>
          </a:p>
        </p:txBody>
      </p:sp>
    </p:spTree>
    <p:extLst>
      <p:ext uri="{BB962C8B-B14F-4D97-AF65-F5344CB8AC3E}">
        <p14:creationId xmlns:p14="http://schemas.microsoft.com/office/powerpoint/2010/main" val="1983931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365126"/>
            <a:ext cx="7886700" cy="1325563"/>
          </a:xfrm>
        </p:spPr>
        <p:txBody>
          <a:bodyPr/>
          <a:lstStyle>
            <a:lvl1pPr algn="ctr" defTabSz="685800" rtl="0" eaLnBrk="0" fontAlgn="base" hangingPunct="0">
              <a:lnSpc>
                <a:spcPct val="90000"/>
              </a:lnSpc>
              <a:spcBef>
                <a:spcPct val="0"/>
              </a:spcBef>
              <a:spcAft>
                <a:spcPct val="0"/>
              </a:spcAft>
              <a:defRPr lang="en-US"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enter Heading</a:t>
            </a:r>
          </a:p>
        </p:txBody>
      </p:sp>
      <p:sp>
        <p:nvSpPr>
          <p:cNvPr id="3" name="Text Placeholder 2"/>
          <p:cNvSpPr>
            <a:spLocks noGrp="1"/>
          </p:cNvSpPr>
          <p:nvPr>
            <p:ph type="body" idx="1" hasCustomPrompt="1"/>
          </p:nvPr>
        </p:nvSpPr>
        <p:spPr>
          <a:xfrm>
            <a:off x="629842" y="1681163"/>
            <a:ext cx="3868340"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enter sub-heading 1</a:t>
            </a:r>
          </a:p>
        </p:txBody>
      </p:sp>
      <p:sp>
        <p:nvSpPr>
          <p:cNvPr id="4" name="Content Placeholder 3"/>
          <p:cNvSpPr>
            <a:spLocks noGrp="1"/>
          </p:cNvSpPr>
          <p:nvPr>
            <p:ph sz="half" idx="2"/>
          </p:nvPr>
        </p:nvSpPr>
        <p:spPr>
          <a:xfrm>
            <a:off x="629842" y="2505075"/>
            <a:ext cx="3868340"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0" y="1681163"/>
            <a:ext cx="3887391"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enter sub-heading 2</a:t>
            </a:r>
          </a:p>
        </p:txBody>
      </p:sp>
      <p:sp>
        <p:nvSpPr>
          <p:cNvPr id="6" name="Content Placeholder 5"/>
          <p:cNvSpPr>
            <a:spLocks noGrp="1"/>
          </p:cNvSpPr>
          <p:nvPr>
            <p:ph sz="quarter" idx="4"/>
          </p:nvPr>
        </p:nvSpPr>
        <p:spPr>
          <a:xfrm>
            <a:off x="4629150" y="2505075"/>
            <a:ext cx="3887391"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lvl1pPr>
              <a:defRPr/>
            </a:lvl1pPr>
          </a:lstStyle>
          <a:p>
            <a:pPr>
              <a:defRPr/>
            </a:pPr>
            <a:fld id="{27842548-84F6-42CB-9865-ED31DA31A4AC}" type="datetime1">
              <a:rPr lang="en-US" altLang="en-US" smtClean="0"/>
              <a:t>8/18/2020</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altLang="en-US" dirty="0"/>
          </a:p>
        </p:txBody>
      </p:sp>
      <p:sp>
        <p:nvSpPr>
          <p:cNvPr id="9" name="Slide Number Placeholder 5"/>
          <p:cNvSpPr>
            <a:spLocks noGrp="1"/>
          </p:cNvSpPr>
          <p:nvPr>
            <p:ph type="sldNum" sz="quarter" idx="12"/>
          </p:nvPr>
        </p:nvSpPr>
        <p:spPr>
          <a:xfrm>
            <a:off x="8676456" y="6356350"/>
            <a:ext cx="342950" cy="365125"/>
          </a:xfrm>
        </p:spPr>
        <p:txBody>
          <a:bodyPr/>
          <a:lstStyle>
            <a:lvl1pPr>
              <a:defRPr sz="1050" b="1"/>
            </a:lvl1pPr>
          </a:lstStyle>
          <a:p>
            <a:pPr>
              <a:defRPr/>
            </a:pPr>
            <a:fld id="{806F8076-3A8E-4B46-B4F5-C8C360422376}" type="slidenum">
              <a:rPr lang="en-US" altLang="en-US" smtClean="0"/>
              <a:pPr>
                <a:defRPr/>
              </a:pPr>
              <a:t>‹#›</a:t>
            </a:fld>
            <a:endParaRPr lang="en-US" altLang="en-US" dirty="0"/>
          </a:p>
        </p:txBody>
      </p:sp>
    </p:spTree>
    <p:extLst>
      <p:ext uri="{BB962C8B-B14F-4D97-AF65-F5344CB8AC3E}">
        <p14:creationId xmlns:p14="http://schemas.microsoft.com/office/powerpoint/2010/main" val="1398408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520" y="-33104"/>
            <a:ext cx="9252520" cy="1325563"/>
          </a:xfrm>
        </p:spPr>
        <p:txBody>
          <a:bodyPr/>
          <a:lstStyle>
            <a:lvl1pPr algn="ctr">
              <a:defRPr sz="4000" b="1">
                <a:solidFill>
                  <a:srgbClr val="D15900"/>
                </a:solidFill>
                <a:effectLst>
                  <a:outerShdw blurRad="50800" dist="38100" dir="5400000" algn="t" rotWithShape="0">
                    <a:prstClr val="black">
                      <a:alpha val="40000"/>
                    </a:prstClr>
                  </a:outerShdw>
                </a:effectLst>
                <a:latin typeface="Arial" panose="020B0604020202020204" pitchFamily="34" charset="0"/>
                <a:cs typeface="Arial" panose="020B0604020202020204" pitchFamily="34" charset="0"/>
              </a:defRPr>
            </a:lvl1pPr>
          </a:lstStyle>
          <a:p>
            <a:r>
              <a:rPr lang="en-US" dirty="0"/>
              <a:t>Click to enter Heading</a:t>
            </a:r>
          </a:p>
        </p:txBody>
      </p:sp>
      <p:sp>
        <p:nvSpPr>
          <p:cNvPr id="3" name="Date Placeholder 3"/>
          <p:cNvSpPr>
            <a:spLocks noGrp="1"/>
          </p:cNvSpPr>
          <p:nvPr>
            <p:ph type="dt" sz="half" idx="10"/>
          </p:nvPr>
        </p:nvSpPr>
        <p:spPr/>
        <p:txBody>
          <a:bodyPr/>
          <a:lstStyle>
            <a:lvl1pPr>
              <a:defRPr/>
            </a:lvl1pPr>
          </a:lstStyle>
          <a:p>
            <a:pPr>
              <a:defRPr/>
            </a:pPr>
            <a:fld id="{D909C6D0-C4B2-4B79-8281-4B0BBDC0C753}" type="datetime1">
              <a:rPr lang="en-US" altLang="en-US" smtClean="0"/>
              <a:t>8/18/2020</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altLang="en-US" dirty="0"/>
          </a:p>
        </p:txBody>
      </p:sp>
      <p:sp>
        <p:nvSpPr>
          <p:cNvPr id="5" name="Slide Number Placeholder 5"/>
          <p:cNvSpPr>
            <a:spLocks noGrp="1"/>
          </p:cNvSpPr>
          <p:nvPr>
            <p:ph type="sldNum" sz="quarter" idx="12"/>
          </p:nvPr>
        </p:nvSpPr>
        <p:spPr>
          <a:xfrm>
            <a:off x="8547174" y="6356350"/>
            <a:ext cx="414958" cy="365125"/>
          </a:xfrm>
        </p:spPr>
        <p:txBody>
          <a:bodyPr/>
          <a:lstStyle>
            <a:lvl1pPr>
              <a:defRPr sz="1050" b="1">
                <a:solidFill>
                  <a:schemeClr val="tx1"/>
                </a:solidFill>
              </a:defRPr>
            </a:lvl1pPr>
          </a:lstStyle>
          <a:p>
            <a:pPr>
              <a:defRPr/>
            </a:pPr>
            <a:fld id="{A366BFC1-2C5E-46C1-BDEF-7A7A2330CF33}" type="slidenum">
              <a:rPr lang="en-US" altLang="en-US" smtClean="0"/>
              <a:pPr>
                <a:defRPr/>
              </a:pPr>
              <a:t>‹#›</a:t>
            </a:fld>
            <a:endParaRPr lang="en-US" altLang="en-US" dirty="0"/>
          </a:p>
        </p:txBody>
      </p:sp>
    </p:spTree>
    <p:extLst>
      <p:ext uri="{BB962C8B-B14F-4D97-AF65-F5344CB8AC3E}">
        <p14:creationId xmlns:p14="http://schemas.microsoft.com/office/powerpoint/2010/main" val="123772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85CF3B9-10B1-49C4-A767-82CE7696D4A1}" type="datetime1">
              <a:rPr lang="en-US" altLang="en-US" smtClean="0"/>
              <a:t>8/18/2020</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altLang="en-US" dirty="0"/>
          </a:p>
        </p:txBody>
      </p:sp>
      <p:sp>
        <p:nvSpPr>
          <p:cNvPr id="4" name="Slide Number Placeholder 5"/>
          <p:cNvSpPr>
            <a:spLocks noGrp="1"/>
          </p:cNvSpPr>
          <p:nvPr>
            <p:ph type="sldNum" sz="quarter" idx="12"/>
          </p:nvPr>
        </p:nvSpPr>
        <p:spPr>
          <a:xfrm>
            <a:off x="8515350" y="6375400"/>
            <a:ext cx="414958" cy="365125"/>
          </a:xfrm>
        </p:spPr>
        <p:txBody>
          <a:bodyPr/>
          <a:lstStyle>
            <a:lvl1pPr>
              <a:defRPr sz="1050" b="1">
                <a:solidFill>
                  <a:schemeClr val="tx1"/>
                </a:solidFill>
              </a:defRPr>
            </a:lvl1pPr>
          </a:lstStyle>
          <a:p>
            <a:pPr>
              <a:defRPr/>
            </a:pPr>
            <a:fld id="{8DAE5F84-E312-425D-9DEB-2BEEBC90EA2A}" type="slidenum">
              <a:rPr lang="en-US" altLang="en-US" smtClean="0"/>
              <a:pPr>
                <a:defRPr/>
              </a:pPr>
              <a:t>‹#›</a:t>
            </a:fld>
            <a:endParaRPr lang="en-US" altLang="en-US" dirty="0"/>
          </a:p>
        </p:txBody>
      </p:sp>
    </p:spTree>
    <p:extLst>
      <p:ext uri="{BB962C8B-B14F-4D97-AF65-F5344CB8AC3E}">
        <p14:creationId xmlns:p14="http://schemas.microsoft.com/office/powerpoint/2010/main" val="4044572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79E219C6-9DCD-4B25-8045-661A28C93840}" type="datetime1">
              <a:rPr lang="en-US" altLang="en-US" smtClean="0"/>
              <a:t>8/18/2020</a:t>
            </a:fld>
            <a:endParaRPr lang="en-US" alt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7DFFE2B6-938D-47C6-8A9B-DD6FD95CA4F9}"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55" r:id="rId1"/>
    <p:sldLayoutId id="2147483745" r:id="rId2"/>
    <p:sldLayoutId id="2147483757" r:id="rId3"/>
    <p:sldLayoutId id="2147483756" r:id="rId4"/>
    <p:sldLayoutId id="2147483746" r:id="rId5"/>
    <p:sldLayoutId id="2147483747" r:id="rId6"/>
    <p:sldLayoutId id="2147483748" r:id="rId7"/>
    <p:sldLayoutId id="2147483749" r:id="rId8"/>
    <p:sldLayoutId id="2147483750" r:id="rId9"/>
    <p:sldLayoutId id="2147483758" r:id="rId10"/>
    <p:sldLayoutId id="2147483751" r:id="rId11"/>
    <p:sldLayoutId id="2147483752" r:id="rId12"/>
    <p:sldLayoutId id="2147483753" r:id="rId13"/>
    <p:sldLayoutId id="2147483754" r:id="rId14"/>
  </p:sldLayoutIdLst>
  <p:hf hdr="0" ftr="0" dt="0"/>
  <p:txStyles>
    <p:titleStyle>
      <a:lvl1pPr algn="ctr" defTabSz="685800" rtl="0" eaLnBrk="0" fontAlgn="base" hangingPunct="0">
        <a:lnSpc>
          <a:spcPct val="90000"/>
        </a:lnSpc>
        <a:spcBef>
          <a:spcPct val="0"/>
        </a:spcBef>
        <a:spcAft>
          <a:spcPct val="0"/>
        </a:spcAft>
        <a:defRPr lang="en-US" sz="4000" b="1" kern="1200" smtClean="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412776"/>
            <a:ext cx="5648300" cy="1800200"/>
          </a:xfrm>
        </p:spPr>
        <p:txBody>
          <a:bodyPr/>
          <a:lstStyle/>
          <a:p>
            <a:r>
              <a:rPr lang="en-US" sz="2800" smtClean="0"/>
              <a:t>STATE OF THE PHOKWANE</a:t>
            </a:r>
            <a:r>
              <a:rPr lang="en-US" sz="2800" dirty="0"/>
              <a:t/>
            </a:r>
            <a:br>
              <a:rPr lang="en-US" sz="2800" dirty="0"/>
            </a:br>
            <a:r>
              <a:rPr lang="en-US" sz="2800" dirty="0"/>
              <a:t>LOCAL MUNICIPALITY</a:t>
            </a:r>
          </a:p>
        </p:txBody>
      </p:sp>
      <p:sp>
        <p:nvSpPr>
          <p:cNvPr id="3" name="Subtitle 2"/>
          <p:cNvSpPr>
            <a:spLocks noGrp="1"/>
          </p:cNvSpPr>
          <p:nvPr>
            <p:ph type="subTitle" idx="1"/>
          </p:nvPr>
        </p:nvSpPr>
        <p:spPr>
          <a:xfrm>
            <a:off x="683568" y="3212976"/>
            <a:ext cx="5403038" cy="720080"/>
          </a:xfrm>
          <a:ln>
            <a:solidFill>
              <a:schemeClr val="tx1"/>
            </a:solidFill>
          </a:ln>
        </p:spPr>
        <p:txBody>
          <a:bodyPr/>
          <a:lstStyle/>
          <a:p>
            <a:r>
              <a:rPr lang="en-US" sz="2400" dirty="0"/>
              <a:t>Presentation to the </a:t>
            </a:r>
            <a:r>
              <a:rPr lang="en-US" sz="2400" dirty="0" err="1"/>
              <a:t>CoGTA</a:t>
            </a:r>
            <a:r>
              <a:rPr lang="en-US" sz="2400" dirty="0"/>
              <a:t> Portfolio Committee</a:t>
            </a:r>
          </a:p>
        </p:txBody>
      </p:sp>
      <p:sp>
        <p:nvSpPr>
          <p:cNvPr id="4" name="Content Placeholder 3"/>
          <p:cNvSpPr>
            <a:spLocks noGrp="1"/>
          </p:cNvSpPr>
          <p:nvPr>
            <p:ph sz="quarter" idx="13"/>
          </p:nvPr>
        </p:nvSpPr>
        <p:spPr>
          <a:xfrm>
            <a:off x="667328" y="4077072"/>
            <a:ext cx="6264696" cy="1512168"/>
          </a:xfrm>
        </p:spPr>
        <p:txBody>
          <a:bodyPr/>
          <a:lstStyle/>
          <a:p>
            <a:r>
              <a:rPr lang="en-US" sz="1200" dirty="0"/>
              <a:t>Presenter: </a:t>
            </a:r>
            <a:r>
              <a:rPr lang="en-US" sz="1200" dirty="0" smtClean="0"/>
              <a:t>Mr A Ramadie</a:t>
            </a:r>
            <a:endParaRPr lang="en-US" sz="1200" dirty="0"/>
          </a:p>
          <a:p>
            <a:r>
              <a:rPr lang="en-US" sz="1200" dirty="0"/>
              <a:t>Time</a:t>
            </a:r>
            <a:r>
              <a:rPr lang="en-US" sz="1200"/>
              <a:t>: </a:t>
            </a:r>
            <a:r>
              <a:rPr lang="en-US" sz="1200" smtClean="0"/>
              <a:t>09H00</a:t>
            </a:r>
            <a:endParaRPr lang="en-US" sz="1200" dirty="0"/>
          </a:p>
          <a:p>
            <a:r>
              <a:rPr lang="en-US" sz="1200" dirty="0"/>
              <a:t>Date: </a:t>
            </a:r>
            <a:r>
              <a:rPr lang="en-US" sz="1200" dirty="0" smtClean="0"/>
              <a:t>20 </a:t>
            </a:r>
            <a:r>
              <a:rPr lang="en-US" sz="1200" dirty="0"/>
              <a:t>August 2020</a:t>
            </a:r>
          </a:p>
          <a:p>
            <a:r>
              <a:rPr lang="en-US" sz="1200" dirty="0"/>
              <a:t>Virtual Meeting</a:t>
            </a:r>
          </a:p>
        </p:txBody>
      </p:sp>
    </p:spTree>
    <p:extLst>
      <p:ext uri="{BB962C8B-B14F-4D97-AF65-F5344CB8AC3E}">
        <p14:creationId xmlns:p14="http://schemas.microsoft.com/office/powerpoint/2010/main" val="993177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687611"/>
          </a:xfrm>
        </p:spPr>
        <p:txBody>
          <a:bodyPr/>
          <a:lstStyle/>
          <a:p>
            <a:r>
              <a:rPr lang="en-US" dirty="0"/>
              <a:t>SERVICE DELIVERY</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61581836"/>
              </p:ext>
            </p:extLst>
          </p:nvPr>
        </p:nvGraphicFramePr>
        <p:xfrm>
          <a:off x="628650" y="1196752"/>
          <a:ext cx="7886700"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10</a:t>
            </a:fld>
            <a:endParaRPr lang="en-US" altLang="en-US" dirty="0"/>
          </a:p>
        </p:txBody>
      </p:sp>
    </p:spTree>
    <p:extLst>
      <p:ext uri="{BB962C8B-B14F-4D97-AF65-F5344CB8AC3E}">
        <p14:creationId xmlns:p14="http://schemas.microsoft.com/office/powerpoint/2010/main" val="3490690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SERVICE DELIVERY</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11</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044892"/>
            <a:ext cx="8208912" cy="4154984"/>
          </a:xfrm>
          <a:prstGeom prst="rect">
            <a:avLst/>
          </a:prstGeom>
          <a:noFill/>
          <a:ln>
            <a:solidFill>
              <a:schemeClr val="tx1"/>
            </a:solidFill>
          </a:ln>
        </p:spPr>
        <p:txBody>
          <a:bodyPr wrap="square" rtlCol="0">
            <a:spAutoFit/>
          </a:bodyPr>
          <a:lstStyle/>
          <a:p>
            <a:pPr marL="342900" indent="-342900" algn="just">
              <a:buFont typeface="Arial" panose="020B0604020202020204" pitchFamily="34" charset="0"/>
              <a:buChar char="•"/>
            </a:pPr>
            <a:r>
              <a:rPr lang="en-ZA" sz="2400" dirty="0"/>
              <a:t>There are no Medium-long term Sector Planning Frameworks to guide IDP &amp; Budget Priorities.</a:t>
            </a:r>
          </a:p>
          <a:p>
            <a:pPr marL="342900" indent="-342900" algn="just">
              <a:buFont typeface="Arial" panose="020B0604020202020204" pitchFamily="34" charset="0"/>
              <a:buChar char="•"/>
            </a:pPr>
            <a:r>
              <a:rPr lang="en-ZA" sz="2400" dirty="0" err="1" smtClean="0"/>
              <a:t>Phokwane</a:t>
            </a:r>
            <a:r>
              <a:rPr lang="en-ZA" sz="2400" dirty="0" smtClean="0"/>
              <a:t> has a shortage </a:t>
            </a:r>
            <a:r>
              <a:rPr lang="en-ZA" sz="2400" dirty="0"/>
              <a:t>of staff with trade specific skills</a:t>
            </a:r>
          </a:p>
          <a:p>
            <a:pPr marL="342900" indent="-342900" algn="just">
              <a:buFont typeface="Arial" panose="020B0604020202020204" pitchFamily="34" charset="0"/>
              <a:buChar char="•"/>
            </a:pPr>
            <a:r>
              <a:rPr lang="en-ZA" sz="2400" dirty="0" smtClean="0"/>
              <a:t>MISA has deployed a technical expert in the municipality to strengthen the technical capability.</a:t>
            </a:r>
          </a:p>
          <a:p>
            <a:pPr marL="342900" indent="-342900" algn="just">
              <a:buFont typeface="Arial" panose="020B0604020202020204" pitchFamily="34" charset="0"/>
              <a:buChar char="•"/>
            </a:pPr>
            <a:r>
              <a:rPr lang="en-ZA" sz="2400" dirty="0" smtClean="0"/>
              <a:t>MISA was also requested </a:t>
            </a:r>
            <a:r>
              <a:rPr lang="en-ZA" sz="2400" dirty="0"/>
              <a:t>to assist with </a:t>
            </a:r>
            <a:r>
              <a:rPr lang="en-ZA" sz="2400" dirty="0" smtClean="0"/>
              <a:t>the preparation </a:t>
            </a:r>
            <a:r>
              <a:rPr lang="en-ZA" sz="2400" dirty="0"/>
              <a:t>of the Core Strategic Framework for Basic Services. </a:t>
            </a:r>
            <a:r>
              <a:rPr lang="en-ZA" sz="2400" dirty="0" smtClean="0"/>
              <a:t>Discussion is ongoing with COGHSTA about availing the </a:t>
            </a:r>
            <a:r>
              <a:rPr lang="en-ZA" sz="2400" dirty="0"/>
              <a:t>necessary funding for </a:t>
            </a:r>
            <a:r>
              <a:rPr lang="en-ZA" sz="2400" dirty="0" smtClean="0"/>
              <a:t>this assignment. This will help to fast track key service projects. </a:t>
            </a:r>
          </a:p>
        </p:txBody>
      </p:sp>
    </p:spTree>
    <p:extLst>
      <p:ext uri="{BB962C8B-B14F-4D97-AF65-F5344CB8AC3E}">
        <p14:creationId xmlns:p14="http://schemas.microsoft.com/office/powerpoint/2010/main" val="23361197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COVID-19 INTERVENTIONS</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12</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132447"/>
            <a:ext cx="8136904" cy="5632311"/>
          </a:xfrm>
          <a:prstGeom prst="rect">
            <a:avLst/>
          </a:prstGeom>
          <a:noFill/>
          <a:ln>
            <a:solidFill>
              <a:schemeClr val="tx1"/>
            </a:solidFill>
          </a:ln>
        </p:spPr>
        <p:txBody>
          <a:bodyPr wrap="square" rtlCol="0">
            <a:spAutoFit/>
          </a:bodyPr>
          <a:lstStyle/>
          <a:p>
            <a:pPr marL="342900" indent="-342900" algn="just">
              <a:buFont typeface="Arial" panose="020B0604020202020204" pitchFamily="34" charset="0"/>
              <a:buChar char="•"/>
            </a:pPr>
            <a:endParaRPr lang="en-ZA" sz="2400" dirty="0" smtClean="0"/>
          </a:p>
          <a:p>
            <a:pPr marL="342900" indent="-342900" algn="just">
              <a:buFont typeface="Arial" panose="020B0604020202020204" pitchFamily="34" charset="0"/>
              <a:buChar char="•"/>
            </a:pPr>
            <a:endParaRPr lang="en-ZA" sz="2400" dirty="0"/>
          </a:p>
          <a:p>
            <a:pPr marL="342900" indent="-342900" algn="just">
              <a:buFont typeface="Arial" panose="020B0604020202020204" pitchFamily="34" charset="0"/>
              <a:buChar char="•"/>
            </a:pPr>
            <a:endParaRPr lang="en-ZA" sz="2400" dirty="0" smtClean="0"/>
          </a:p>
          <a:p>
            <a:pPr marL="342900" indent="-342900" algn="just">
              <a:buFont typeface="Arial" panose="020B0604020202020204" pitchFamily="34" charset="0"/>
              <a:buChar char="•"/>
            </a:pPr>
            <a:endParaRPr lang="en-ZA" sz="2400" dirty="0"/>
          </a:p>
          <a:p>
            <a:pPr marL="342900" indent="-342900" algn="just">
              <a:buFont typeface="Arial" panose="020B0604020202020204" pitchFamily="34" charset="0"/>
              <a:buChar char="•"/>
            </a:pPr>
            <a:endParaRPr lang="en-ZA" sz="2400" dirty="0" smtClean="0"/>
          </a:p>
          <a:p>
            <a:pPr marL="342900" indent="-342900" algn="just">
              <a:buFont typeface="Arial" panose="020B0604020202020204" pitchFamily="34" charset="0"/>
              <a:buChar char="•"/>
            </a:pPr>
            <a:endParaRPr lang="en-ZA" sz="2400" dirty="0"/>
          </a:p>
          <a:p>
            <a:pPr marL="342900" indent="-342900" algn="just">
              <a:buFont typeface="Arial" panose="020B0604020202020204" pitchFamily="34" charset="0"/>
              <a:buChar char="•"/>
            </a:pPr>
            <a:endParaRPr lang="en-ZA" sz="2400" dirty="0" smtClean="0"/>
          </a:p>
          <a:p>
            <a:pPr algn="just"/>
            <a:endParaRPr lang="en-ZA" sz="2400" dirty="0" smtClean="0"/>
          </a:p>
          <a:p>
            <a:pPr algn="just"/>
            <a:endParaRPr lang="en-ZA" sz="2400" dirty="0"/>
          </a:p>
          <a:p>
            <a:pPr algn="just"/>
            <a:endParaRPr lang="en-ZA" sz="2400" dirty="0" smtClean="0"/>
          </a:p>
          <a:p>
            <a:pPr algn="just"/>
            <a:endParaRPr lang="en-ZA" sz="2400" dirty="0"/>
          </a:p>
          <a:p>
            <a:pPr algn="just"/>
            <a:endParaRPr lang="en-ZA" sz="2400" dirty="0" smtClean="0"/>
          </a:p>
          <a:p>
            <a:pPr algn="just"/>
            <a:endParaRPr lang="en-ZA" sz="2400" dirty="0" smtClean="0"/>
          </a:p>
          <a:p>
            <a:pPr marL="342900" indent="-342900" algn="just">
              <a:buFont typeface="Arial" panose="020B0604020202020204" pitchFamily="34" charset="0"/>
              <a:buChar char="•"/>
            </a:pPr>
            <a:endParaRPr lang="en-ZA" sz="2400" dirty="0" smtClean="0"/>
          </a:p>
          <a:p>
            <a:pPr algn="just"/>
            <a:endParaRPr lang="en-ZA" sz="2400" dirty="0"/>
          </a:p>
        </p:txBody>
      </p:sp>
      <p:graphicFrame>
        <p:nvGraphicFramePr>
          <p:cNvPr id="8" name="Diagram 7"/>
          <p:cNvGraphicFramePr/>
          <p:nvPr>
            <p:extLst>
              <p:ext uri="{D42A27DB-BD31-4B8C-83A1-F6EECF244321}">
                <p14:modId xmlns:p14="http://schemas.microsoft.com/office/powerpoint/2010/main" val="3157349076"/>
              </p:ext>
            </p:extLst>
          </p:nvPr>
        </p:nvGraphicFramePr>
        <p:xfrm>
          <a:off x="628650" y="1289624"/>
          <a:ext cx="7831782" cy="50234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85162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718023" cy="955576"/>
          </a:xfrm>
        </p:spPr>
        <p:txBody>
          <a:bodyPr/>
          <a:lstStyle/>
          <a:p>
            <a:r>
              <a:rPr lang="en-US" dirty="0"/>
              <a:t>COVID-19 INTERVENTIONS</a:t>
            </a:r>
            <a:endParaRPr lang="en-ZA"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94860803"/>
              </p:ext>
            </p:extLst>
          </p:nvPr>
        </p:nvGraphicFramePr>
        <p:xfrm>
          <a:off x="3873394" y="1484784"/>
          <a:ext cx="4947080" cy="1865513"/>
        </p:xfrm>
        <a:graphic>
          <a:graphicData uri="http://schemas.openxmlformats.org/drawingml/2006/table">
            <a:tbl>
              <a:tblPr firstRow="1" bandRow="1">
                <a:tableStyleId>{BDBED569-4797-4DF1-A0F4-6AAB3CD982D8}</a:tableStyleId>
              </a:tblPr>
              <a:tblGrid>
                <a:gridCol w="989416">
                  <a:extLst>
                    <a:ext uri="{9D8B030D-6E8A-4147-A177-3AD203B41FA5}">
                      <a16:colId xmlns:a16="http://schemas.microsoft.com/office/drawing/2014/main" val="20000"/>
                    </a:ext>
                  </a:extLst>
                </a:gridCol>
                <a:gridCol w="989416">
                  <a:extLst>
                    <a:ext uri="{9D8B030D-6E8A-4147-A177-3AD203B41FA5}">
                      <a16:colId xmlns:a16="http://schemas.microsoft.com/office/drawing/2014/main" val="20001"/>
                    </a:ext>
                  </a:extLst>
                </a:gridCol>
                <a:gridCol w="989416">
                  <a:extLst>
                    <a:ext uri="{9D8B030D-6E8A-4147-A177-3AD203B41FA5}">
                      <a16:colId xmlns:a16="http://schemas.microsoft.com/office/drawing/2014/main" val="20002"/>
                    </a:ext>
                  </a:extLst>
                </a:gridCol>
                <a:gridCol w="989416">
                  <a:extLst>
                    <a:ext uri="{9D8B030D-6E8A-4147-A177-3AD203B41FA5}">
                      <a16:colId xmlns:a16="http://schemas.microsoft.com/office/drawing/2014/main" val="20003"/>
                    </a:ext>
                  </a:extLst>
                </a:gridCol>
                <a:gridCol w="989416">
                  <a:extLst>
                    <a:ext uri="{9D8B030D-6E8A-4147-A177-3AD203B41FA5}">
                      <a16:colId xmlns:a16="http://schemas.microsoft.com/office/drawing/2014/main" val="20004"/>
                    </a:ext>
                  </a:extLst>
                </a:gridCol>
              </a:tblGrid>
              <a:tr h="485153">
                <a:tc gridSpan="5">
                  <a:txBody>
                    <a:bodyPr/>
                    <a:lstStyle/>
                    <a:p>
                      <a:pPr marL="0" marR="0" indent="0" algn="ctr" defTabSz="685800" rtl="0" eaLnBrk="1" fontAlgn="auto" latinLnBrk="0" hangingPunct="1">
                        <a:lnSpc>
                          <a:spcPct val="107000"/>
                        </a:lnSpc>
                        <a:spcBef>
                          <a:spcPts val="0"/>
                        </a:spcBef>
                        <a:spcAft>
                          <a:spcPts val="800"/>
                        </a:spcAft>
                        <a:buClrTx/>
                        <a:buSzTx/>
                        <a:buFontTx/>
                        <a:buNone/>
                        <a:tabLst/>
                        <a:defRPr/>
                      </a:pPr>
                      <a:r>
                        <a:rPr lang="en-US" sz="1700" b="1" kern="1200" dirty="0" smtClean="0">
                          <a:solidFill>
                            <a:schemeClr val="tx1"/>
                          </a:solidFill>
                          <a:effectLst/>
                          <a:latin typeface="+mn-lt"/>
                          <a:ea typeface="+mn-ea"/>
                          <a:cs typeface="+mn-cs"/>
                        </a:rPr>
                        <a:t>MIG Expenditure as at 30 June 2020 – </a:t>
                      </a:r>
                      <a:r>
                        <a:rPr lang="en-US" sz="1700" b="1" kern="1200" dirty="0" err="1" smtClean="0">
                          <a:solidFill>
                            <a:schemeClr val="tx1"/>
                          </a:solidFill>
                          <a:effectLst/>
                          <a:latin typeface="+mn-lt"/>
                          <a:ea typeface="+mn-ea"/>
                          <a:cs typeface="+mn-cs"/>
                        </a:rPr>
                        <a:t>Phokwane</a:t>
                      </a:r>
                      <a:r>
                        <a:rPr lang="en-US" sz="1700" b="1" kern="1200" dirty="0" smtClean="0">
                          <a:solidFill>
                            <a:schemeClr val="tx1"/>
                          </a:solidFill>
                          <a:effectLst/>
                          <a:latin typeface="+mn-lt"/>
                          <a:ea typeface="+mn-ea"/>
                          <a:cs typeface="+mn-cs"/>
                        </a:rPr>
                        <a:t> LM</a:t>
                      </a:r>
                      <a:endParaRPr lang="en-ZA"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hMerge="1">
                  <a:txBody>
                    <a:bodyPr/>
                    <a:lstStyle/>
                    <a:p>
                      <a:pPr>
                        <a:lnSpc>
                          <a:spcPct val="107000"/>
                        </a:lnSpc>
                        <a:spcAft>
                          <a:spcPts val="800"/>
                        </a:spcAft>
                      </a:pP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hMerge="1">
                  <a:txBody>
                    <a:bodyPr/>
                    <a:lstStyle/>
                    <a:p>
                      <a:pPr>
                        <a:lnSpc>
                          <a:spcPct val="107000"/>
                        </a:lnSpc>
                        <a:spcAft>
                          <a:spcPts val="800"/>
                        </a:spcAft>
                      </a:pP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hMerge="1">
                  <a:txBody>
                    <a:bodyPr/>
                    <a:lstStyle/>
                    <a:p>
                      <a:pPr>
                        <a:lnSpc>
                          <a:spcPct val="107000"/>
                        </a:lnSpc>
                        <a:spcAft>
                          <a:spcPts val="800"/>
                        </a:spcAft>
                      </a:pP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hMerge="1">
                  <a:txBody>
                    <a:bodyPr/>
                    <a:lstStyle/>
                    <a:p>
                      <a:pPr>
                        <a:lnSpc>
                          <a:spcPct val="107000"/>
                        </a:lnSpc>
                        <a:spcAft>
                          <a:spcPts val="80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10000"/>
                  </a:ext>
                </a:extLst>
              </a:tr>
              <a:tr h="895207">
                <a:tc>
                  <a:txBody>
                    <a:bodyPr/>
                    <a:lstStyle/>
                    <a:p>
                      <a:pPr>
                        <a:lnSpc>
                          <a:spcPct val="107000"/>
                        </a:lnSpc>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Allocated (R'000)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Transferred </a:t>
                      </a:r>
                      <a:br>
                        <a:rPr lang="en-US" sz="1400" b="1">
                          <a:effectLst/>
                          <a:latin typeface="Calibri" panose="020F0502020204030204" pitchFamily="34" charset="0"/>
                          <a:ea typeface="Calibri" panose="020F0502020204030204" pitchFamily="34" charset="0"/>
                          <a:cs typeface="Times New Roman" panose="02020603050405020304" pitchFamily="18" charset="0"/>
                        </a:rPr>
                      </a:br>
                      <a:r>
                        <a:rPr lang="en-US" sz="1400" b="1">
                          <a:effectLst/>
                          <a:latin typeface="Calibri" panose="020F0502020204030204" pitchFamily="34" charset="0"/>
                          <a:ea typeface="Calibri" panose="020F0502020204030204" pitchFamily="34" charset="0"/>
                          <a:cs typeface="Times New Roman" panose="02020603050405020304" pitchFamily="18" charset="0"/>
                        </a:rPr>
                        <a:t>(R'000)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Expenditure</a:t>
                      </a:r>
                      <a:br>
                        <a:rPr lang="en-US" sz="1400" b="1" dirty="0">
                          <a:effectLst/>
                          <a:latin typeface="Calibri" panose="020F0502020204030204" pitchFamily="34" charset="0"/>
                          <a:ea typeface="Calibri" panose="020F0502020204030204" pitchFamily="34" charset="0"/>
                          <a:cs typeface="Times New Roman" panose="02020603050405020304" pitchFamily="18" charset="0"/>
                        </a:rPr>
                      </a:br>
                      <a:r>
                        <a:rPr lang="en-US" sz="1400" b="1" dirty="0">
                          <a:effectLst/>
                          <a:latin typeface="Calibri" panose="020F0502020204030204" pitchFamily="34" charset="0"/>
                          <a:ea typeface="Calibri" panose="020F0502020204030204" pitchFamily="34" charset="0"/>
                          <a:cs typeface="Times New Roman" panose="02020603050405020304" pitchFamily="18" charset="0"/>
                        </a:rPr>
                        <a:t>(R'000)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Expenditure as % of allocation</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Unspent</a:t>
                      </a:r>
                      <a:br>
                        <a:rPr lang="en-US" sz="1400" b="1">
                          <a:effectLst/>
                          <a:latin typeface="Calibri" panose="020F0502020204030204" pitchFamily="34" charset="0"/>
                          <a:ea typeface="Calibri" panose="020F0502020204030204" pitchFamily="34" charset="0"/>
                          <a:cs typeface="Times New Roman" panose="02020603050405020304" pitchFamily="18" charset="0"/>
                        </a:rPr>
                      </a:br>
                      <a:r>
                        <a:rPr lang="en-US" sz="1400" b="1">
                          <a:effectLst/>
                          <a:latin typeface="Calibri" panose="020F0502020204030204" pitchFamily="34" charset="0"/>
                          <a:ea typeface="Calibri" panose="020F0502020204030204" pitchFamily="34" charset="0"/>
                          <a:cs typeface="Times New Roman" panose="02020603050405020304" pitchFamily="18" charset="0"/>
                        </a:rPr>
                        <a:t>(R'000)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10001"/>
                  </a:ext>
                </a:extLst>
              </a:tr>
              <a:tr h="485153">
                <a:tc>
                  <a:txBody>
                    <a:bodyPr/>
                    <a:lstStyle/>
                    <a:p>
                      <a:pPr algn="ctr">
                        <a:lnSpc>
                          <a:spcPct val="107000"/>
                        </a:lnSpc>
                        <a:spcAft>
                          <a:spcPts val="80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14,285 </a:t>
                      </a:r>
                      <a:endParaRPr lang="en-ZA" sz="14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14,285 </a:t>
                      </a:r>
                      <a:endParaRPr lang="en-ZA" sz="14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3,301 </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23.11%</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    10,984 </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10002"/>
                  </a:ext>
                </a:extLst>
              </a:tr>
            </a:tbl>
          </a:graphicData>
        </a:graphic>
      </p:graphicFrame>
      <p:sp>
        <p:nvSpPr>
          <p:cNvPr id="4" name="Text Placeholder 3"/>
          <p:cNvSpPr>
            <a:spLocks noGrp="1"/>
          </p:cNvSpPr>
          <p:nvPr>
            <p:ph type="body" sz="half" idx="2"/>
          </p:nvPr>
        </p:nvSpPr>
        <p:spPr>
          <a:xfrm>
            <a:off x="629841" y="1484784"/>
            <a:ext cx="2949178" cy="4384204"/>
          </a:xfrm>
        </p:spPr>
        <p:txBody>
          <a:bodyPr/>
          <a:lstStyle/>
          <a:p>
            <a:r>
              <a:rPr lang="en-ZA" sz="1800" dirty="0" err="1" smtClean="0"/>
              <a:t>Phokwane</a:t>
            </a:r>
            <a:r>
              <a:rPr lang="en-ZA" sz="1800" dirty="0" smtClean="0"/>
              <a:t> was allocated additional </a:t>
            </a:r>
            <a:r>
              <a:rPr lang="en-ZA" sz="1800" b="1" u="sng" dirty="0" smtClean="0"/>
              <a:t>R50 190 000 </a:t>
            </a:r>
            <a:r>
              <a:rPr lang="en-ZA" sz="1800" dirty="0" smtClean="0"/>
              <a:t>as part of the funding </a:t>
            </a:r>
            <a:r>
              <a:rPr lang="en-ZA" sz="1800" dirty="0"/>
              <a:t>of R20 billion </a:t>
            </a:r>
            <a:r>
              <a:rPr lang="en-ZA" sz="1800" dirty="0" smtClean="0"/>
              <a:t>made </a:t>
            </a:r>
            <a:r>
              <a:rPr lang="en-ZA" sz="1800" dirty="0"/>
              <a:t>available to municipalities </a:t>
            </a:r>
            <a:r>
              <a:rPr lang="en-ZA" sz="1800" dirty="0" smtClean="0"/>
              <a:t>in response to COVID19 nationally </a:t>
            </a:r>
          </a:p>
          <a:p>
            <a:endParaRPr lang="en-ZA" sz="1800" dirty="0"/>
          </a:p>
          <a:p>
            <a:r>
              <a:rPr lang="en-ZA" sz="1800" dirty="0" smtClean="0">
                <a:solidFill>
                  <a:srgbClr val="7030A0"/>
                </a:solidFill>
              </a:rPr>
              <a:t>MUNICIPAL </a:t>
            </a:r>
            <a:r>
              <a:rPr lang="en-ZA" sz="1800" dirty="0">
                <a:solidFill>
                  <a:srgbClr val="7030A0"/>
                </a:solidFill>
              </a:rPr>
              <a:t>DISASTER GRANT FUNDING FOR COVID-19 PANDEMIC </a:t>
            </a:r>
            <a:r>
              <a:rPr lang="en-ZA" sz="1800" dirty="0" smtClean="0">
                <a:solidFill>
                  <a:srgbClr val="7030A0"/>
                </a:solidFill>
              </a:rPr>
              <a:t>INTERVENTIONS is </a:t>
            </a:r>
            <a:r>
              <a:rPr lang="en-ZA" sz="2400" b="1" dirty="0" smtClean="0">
                <a:solidFill>
                  <a:srgbClr val="7030A0"/>
                </a:solidFill>
              </a:rPr>
              <a:t>R119 000.00</a:t>
            </a:r>
            <a:endParaRPr lang="en-ZA" sz="2400" b="1" dirty="0">
              <a:solidFill>
                <a:srgbClr val="7030A0"/>
              </a:solidFill>
            </a:endParaRPr>
          </a:p>
        </p:txBody>
      </p:sp>
      <p:sp>
        <p:nvSpPr>
          <p:cNvPr id="5" name="Slide Number Placeholder 4"/>
          <p:cNvSpPr>
            <a:spLocks noGrp="1"/>
          </p:cNvSpPr>
          <p:nvPr>
            <p:ph type="sldNum" sz="quarter" idx="12"/>
          </p:nvPr>
        </p:nvSpPr>
        <p:spPr/>
        <p:txBody>
          <a:bodyPr/>
          <a:lstStyle/>
          <a:p>
            <a:pPr>
              <a:defRPr/>
            </a:pPr>
            <a:fld id="{4F7EF6C3-2C39-41F3-8068-C91AF6575724}" type="slidenum">
              <a:rPr lang="en-US" altLang="en-US" smtClean="0"/>
              <a:pPr>
                <a:defRPr/>
              </a:pPr>
              <a:t>13</a:t>
            </a:fld>
            <a:endParaRPr lang="en-US" altLang="en-US" dirty="0"/>
          </a:p>
        </p:txBody>
      </p:sp>
      <p:graphicFrame>
        <p:nvGraphicFramePr>
          <p:cNvPr id="7" name="Table 6"/>
          <p:cNvGraphicFramePr>
            <a:graphicFrameLocks noGrp="1"/>
          </p:cNvGraphicFramePr>
          <p:nvPr>
            <p:extLst>
              <p:ext uri="{D42A27DB-BD31-4B8C-83A1-F6EECF244321}">
                <p14:modId xmlns:p14="http://schemas.microsoft.com/office/powerpoint/2010/main" val="1537657873"/>
              </p:ext>
            </p:extLst>
          </p:nvPr>
        </p:nvGraphicFramePr>
        <p:xfrm>
          <a:off x="4644007" y="3861048"/>
          <a:ext cx="3816424" cy="1872208"/>
        </p:xfrm>
        <a:graphic>
          <a:graphicData uri="http://schemas.openxmlformats.org/drawingml/2006/table">
            <a:tbl>
              <a:tblPr firstRow="1" firstCol="1" bandRow="1">
                <a:tableStyleId>{5C22544A-7EE6-4342-B048-85BDC9FD1C3A}</a:tableStyleId>
              </a:tblPr>
              <a:tblGrid>
                <a:gridCol w="1190158">
                  <a:extLst>
                    <a:ext uri="{9D8B030D-6E8A-4147-A177-3AD203B41FA5}">
                      <a16:colId xmlns:a16="http://schemas.microsoft.com/office/drawing/2014/main" val="20000"/>
                    </a:ext>
                  </a:extLst>
                </a:gridCol>
                <a:gridCol w="1313133">
                  <a:extLst>
                    <a:ext uri="{9D8B030D-6E8A-4147-A177-3AD203B41FA5}">
                      <a16:colId xmlns:a16="http://schemas.microsoft.com/office/drawing/2014/main" val="20001"/>
                    </a:ext>
                  </a:extLst>
                </a:gridCol>
                <a:gridCol w="1313133">
                  <a:extLst>
                    <a:ext uri="{9D8B030D-6E8A-4147-A177-3AD203B41FA5}">
                      <a16:colId xmlns:a16="http://schemas.microsoft.com/office/drawing/2014/main" val="20002"/>
                    </a:ext>
                  </a:extLst>
                </a:gridCol>
              </a:tblGrid>
              <a:tr h="748883">
                <a:tc gridSpan="3">
                  <a:txBody>
                    <a:bodyPr/>
                    <a:lstStyle/>
                    <a:p>
                      <a:pPr marL="0" marR="0" indent="0" algn="l" defTabSz="685800" rtl="0" eaLnBrk="1" fontAlgn="auto" latinLnBrk="0" hangingPunct="1">
                        <a:lnSpc>
                          <a:spcPct val="107000"/>
                        </a:lnSpc>
                        <a:spcBef>
                          <a:spcPts val="0"/>
                        </a:spcBef>
                        <a:spcAft>
                          <a:spcPts val="0"/>
                        </a:spcAft>
                        <a:buClrTx/>
                        <a:buSzTx/>
                        <a:buFontTx/>
                        <a:buNone/>
                        <a:tabLst/>
                        <a:defRPr/>
                      </a:pPr>
                      <a:r>
                        <a:rPr lang="en-US" sz="1800" dirty="0" smtClean="0">
                          <a:solidFill>
                            <a:schemeClr val="tx1"/>
                          </a:solidFill>
                        </a:rPr>
                        <a:t>2020/21 MIG MTEF ALLOCATIONS</a:t>
                      </a:r>
                    </a:p>
                    <a:p>
                      <a:pPr>
                        <a:lnSpc>
                          <a:spcPct val="107000"/>
                        </a:lnSpc>
                        <a:spcAft>
                          <a:spcPts val="0"/>
                        </a:spcAft>
                      </a:pP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48883">
                <a:tc>
                  <a:txBody>
                    <a:bodyPr/>
                    <a:lstStyle/>
                    <a:p>
                      <a:pPr>
                        <a:lnSpc>
                          <a:spcPct val="107000"/>
                        </a:lnSpc>
                        <a:spcAft>
                          <a:spcPts val="0"/>
                        </a:spcAft>
                      </a:pPr>
                      <a:r>
                        <a:rPr lang="en-ZA" sz="1800" dirty="0">
                          <a:effectLst/>
                        </a:rPr>
                        <a:t>2020/21</a:t>
                      </a:r>
                    </a:p>
                    <a:p>
                      <a:pPr>
                        <a:lnSpc>
                          <a:spcPct val="107000"/>
                        </a:lnSpc>
                        <a:spcAft>
                          <a:spcPts val="0"/>
                        </a:spcAft>
                      </a:pPr>
                      <a:r>
                        <a:rPr lang="en-ZA" sz="1800" dirty="0">
                          <a:effectLst/>
                        </a:rPr>
                        <a:t>R’000</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dirty="0">
                          <a:effectLst/>
                        </a:rPr>
                        <a:t>2021/22</a:t>
                      </a:r>
                    </a:p>
                    <a:p>
                      <a:pPr>
                        <a:lnSpc>
                          <a:spcPct val="107000"/>
                        </a:lnSpc>
                        <a:spcAft>
                          <a:spcPts val="0"/>
                        </a:spcAft>
                      </a:pPr>
                      <a:r>
                        <a:rPr lang="en-ZA" sz="1800" dirty="0">
                          <a:effectLst/>
                        </a:rPr>
                        <a:t>R’000</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dirty="0">
                          <a:effectLst/>
                        </a:rPr>
                        <a:t>2022/23</a:t>
                      </a:r>
                    </a:p>
                    <a:p>
                      <a:pPr>
                        <a:lnSpc>
                          <a:spcPct val="107000"/>
                        </a:lnSpc>
                        <a:spcAft>
                          <a:spcPts val="0"/>
                        </a:spcAft>
                      </a:pPr>
                      <a:r>
                        <a:rPr lang="en-ZA" sz="1800" dirty="0">
                          <a:effectLst/>
                        </a:rPr>
                        <a:t>R’000</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74442">
                <a:tc>
                  <a:txBody>
                    <a:bodyPr/>
                    <a:lstStyle/>
                    <a:p>
                      <a:pPr>
                        <a:lnSpc>
                          <a:spcPct val="107000"/>
                        </a:lnSpc>
                        <a:spcAft>
                          <a:spcPts val="0"/>
                        </a:spcAft>
                      </a:pPr>
                      <a:r>
                        <a:rPr lang="en-ZA" sz="1800">
                          <a:effectLst/>
                        </a:rPr>
                        <a:t>26 112</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a:effectLst/>
                        </a:rPr>
                        <a:t>28 090</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800" dirty="0">
                          <a:effectLst/>
                        </a:rPr>
                        <a:t>29 538</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355241195"/>
              </p:ext>
            </p:extLst>
          </p:nvPr>
        </p:nvGraphicFramePr>
        <p:xfrm>
          <a:off x="595439" y="4725144"/>
          <a:ext cx="3277954" cy="1770507"/>
        </p:xfrm>
        <a:graphic>
          <a:graphicData uri="http://schemas.openxmlformats.org/drawingml/2006/table">
            <a:tbl>
              <a:tblPr>
                <a:effectLst>
                  <a:outerShdw blurRad="50800" dist="38100" dir="18900000" algn="bl" rotWithShape="0">
                    <a:prstClr val="black">
                      <a:alpha val="40000"/>
                    </a:prstClr>
                  </a:outerShdw>
                </a:effectLst>
                <a:tableStyleId>{5C22544A-7EE6-4342-B048-85BDC9FD1C3A}</a:tableStyleId>
              </a:tblPr>
              <a:tblGrid>
                <a:gridCol w="3277954">
                  <a:extLst>
                    <a:ext uri="{9D8B030D-6E8A-4147-A177-3AD203B41FA5}">
                      <a16:colId xmlns:a16="http://schemas.microsoft.com/office/drawing/2014/main" val="20000"/>
                    </a:ext>
                  </a:extLst>
                </a:gridCol>
              </a:tblGrid>
              <a:tr h="1340481">
                <a:tc>
                  <a:txBody>
                    <a:bodyPr/>
                    <a:lstStyle/>
                    <a:p>
                      <a:pPr marL="0" marR="0" indent="0" algn="l" defTabSz="685800" rtl="0" eaLnBrk="1" fontAlgn="auto" latinLnBrk="0" hangingPunct="1">
                        <a:lnSpc>
                          <a:spcPct val="107000"/>
                        </a:lnSpc>
                        <a:spcBef>
                          <a:spcPts val="0"/>
                        </a:spcBef>
                        <a:spcAft>
                          <a:spcPts val="800"/>
                        </a:spcAft>
                        <a:buClrTx/>
                        <a:buSzTx/>
                        <a:buFontTx/>
                        <a:buNone/>
                        <a:tabLst/>
                        <a:defRPr/>
                      </a:pPr>
                      <a:r>
                        <a:rPr lang="en-US" sz="1800" dirty="0" smtClean="0">
                          <a:effectLst/>
                        </a:rPr>
                        <a:t> </a:t>
                      </a:r>
                      <a:r>
                        <a:rPr lang="en-US" sz="1800" b="1" dirty="0" smtClean="0">
                          <a:solidFill>
                            <a:srgbClr val="C00000"/>
                          </a:solidFill>
                          <a:effectLst/>
                        </a:rPr>
                        <a:t>R12,484,082</a:t>
                      </a:r>
                      <a:r>
                        <a:rPr lang="en-US" sz="1800" dirty="0" smtClean="0">
                          <a:effectLst/>
                        </a:rPr>
                        <a:t> was to provided to the municipality as part of the </a:t>
                      </a:r>
                      <a:r>
                        <a:rPr lang="en-US" sz="1800" dirty="0" smtClean="0">
                          <a:solidFill>
                            <a:srgbClr val="EF4718"/>
                          </a:solidFill>
                        </a:rPr>
                        <a:t>REPRIORITIZATION OF 2019/20 MIG </a:t>
                      </a:r>
                      <a:r>
                        <a:rPr lang="en-US" sz="1800" dirty="0" smtClean="0">
                          <a:effectLst/>
                        </a:rPr>
                        <a:t>( for the Refurbishments of Sewer </a:t>
                      </a:r>
                      <a:r>
                        <a:rPr lang="en-US" sz="1800" dirty="0">
                          <a:effectLst/>
                        </a:rPr>
                        <a:t>mains, pump station and sewer </a:t>
                      </a:r>
                      <a:r>
                        <a:rPr lang="en-US" sz="1800" dirty="0" smtClean="0">
                          <a:effectLst/>
                        </a:rPr>
                        <a:t>lines)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blipFill>
                      <a:blip r:embed="rId2"/>
                      <a:tile tx="0" ty="0" sx="100000" sy="100000" flip="none" algn="tl"/>
                    </a:blip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4857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RECOMMENDATIONS</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14</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556792"/>
            <a:ext cx="8208912" cy="4893647"/>
          </a:xfrm>
          <a:prstGeom prst="rect">
            <a:avLst/>
          </a:prstGeom>
          <a:noFill/>
          <a:ln>
            <a:solidFill>
              <a:schemeClr val="tx1"/>
            </a:solidFill>
          </a:ln>
        </p:spPr>
        <p:txBody>
          <a:bodyPr wrap="square" rtlCol="0">
            <a:spAutoFit/>
          </a:bodyPr>
          <a:lstStyle/>
          <a:p>
            <a:pPr algn="just"/>
            <a:r>
              <a:rPr lang="en-ZA" sz="2400" dirty="0"/>
              <a:t>To brief the Portfolio Committee on Cooperative Governance and Traditional Affairs (CoGTA) on the status of </a:t>
            </a:r>
            <a:r>
              <a:rPr lang="en-ZA" sz="2400" dirty="0" err="1"/>
              <a:t>Phokwane</a:t>
            </a:r>
            <a:r>
              <a:rPr lang="en-ZA" sz="2400" dirty="0"/>
              <a:t> Local Municipality (NC), which was placed under intervention in terms of Section 139(1)(c) of the </a:t>
            </a:r>
            <a:r>
              <a:rPr lang="en-ZA" sz="2400" dirty="0" smtClean="0"/>
              <a:t>Constitution.</a:t>
            </a:r>
          </a:p>
          <a:p>
            <a:pPr algn="just"/>
            <a:endParaRPr lang="en-ZA" sz="2400" dirty="0"/>
          </a:p>
          <a:p>
            <a:pPr algn="just"/>
            <a:endParaRPr lang="en-ZA" sz="2400" dirty="0"/>
          </a:p>
          <a:p>
            <a:pPr algn="just"/>
            <a:endParaRPr lang="en-ZA" sz="2400" dirty="0"/>
          </a:p>
          <a:p>
            <a:pPr algn="just"/>
            <a:endParaRPr lang="en-ZA" sz="2400" dirty="0"/>
          </a:p>
          <a:p>
            <a:pPr algn="just"/>
            <a:endParaRPr lang="en-ZA" sz="2400" dirty="0"/>
          </a:p>
          <a:p>
            <a:pPr algn="just"/>
            <a:endParaRPr lang="en-ZA" sz="2400" dirty="0"/>
          </a:p>
          <a:p>
            <a:pPr algn="just"/>
            <a:endParaRPr lang="en-ZA" sz="2400" dirty="0"/>
          </a:p>
          <a:p>
            <a:pPr algn="just"/>
            <a:endParaRPr lang="en-ZA" sz="2400" dirty="0"/>
          </a:p>
        </p:txBody>
      </p:sp>
    </p:spTree>
    <p:extLst>
      <p:ext uri="{BB962C8B-B14F-4D97-AF65-F5344CB8AC3E}">
        <p14:creationId xmlns:p14="http://schemas.microsoft.com/office/powerpoint/2010/main" val="5691350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END</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15</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556792"/>
            <a:ext cx="8208912" cy="4708981"/>
          </a:xfrm>
          <a:prstGeom prst="rect">
            <a:avLst/>
          </a:prstGeom>
          <a:noFill/>
          <a:ln>
            <a:solidFill>
              <a:schemeClr val="tx1"/>
            </a:solidFill>
          </a:ln>
        </p:spPr>
        <p:txBody>
          <a:bodyPr wrap="square" rtlCol="0">
            <a:spAutoFit/>
          </a:bodyPr>
          <a:lstStyle/>
          <a:p>
            <a:pPr algn="ctr"/>
            <a:endParaRPr lang="en-ZA" sz="2400" dirty="0"/>
          </a:p>
          <a:p>
            <a:pPr algn="ctr"/>
            <a:endParaRPr lang="en-ZA" sz="2400" dirty="0"/>
          </a:p>
          <a:p>
            <a:pPr algn="ctr"/>
            <a:endParaRPr lang="en-ZA" sz="2400" dirty="0"/>
          </a:p>
          <a:p>
            <a:pPr algn="ctr"/>
            <a:endParaRPr lang="en-ZA" sz="2400" dirty="0"/>
          </a:p>
          <a:p>
            <a:pPr algn="ctr"/>
            <a:endParaRPr lang="en-ZA" sz="2400" dirty="0"/>
          </a:p>
          <a:p>
            <a:pPr algn="ctr"/>
            <a:endParaRPr lang="en-ZA" sz="2400" dirty="0"/>
          </a:p>
          <a:p>
            <a:pPr algn="ctr"/>
            <a:r>
              <a:rPr lang="en-ZA" sz="3600" b="1" dirty="0"/>
              <a:t>Thank You </a:t>
            </a:r>
          </a:p>
          <a:p>
            <a:pPr algn="just"/>
            <a:endParaRPr lang="en-ZA" sz="2400" dirty="0"/>
          </a:p>
          <a:p>
            <a:pPr algn="just"/>
            <a:endParaRPr lang="en-ZA" sz="2400" dirty="0"/>
          </a:p>
          <a:p>
            <a:pPr algn="just"/>
            <a:endParaRPr lang="en-ZA" sz="2400" dirty="0"/>
          </a:p>
          <a:p>
            <a:pPr algn="just"/>
            <a:endParaRPr lang="en-ZA" sz="2400" dirty="0"/>
          </a:p>
          <a:p>
            <a:pPr algn="just"/>
            <a:endParaRPr lang="en-ZA" sz="2400" dirty="0"/>
          </a:p>
        </p:txBody>
      </p:sp>
    </p:spTree>
    <p:extLst>
      <p:ext uri="{BB962C8B-B14F-4D97-AF65-F5344CB8AC3E}">
        <p14:creationId xmlns:p14="http://schemas.microsoft.com/office/powerpoint/2010/main" val="2235903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03921" cy="615603"/>
          </a:xfrm>
          <a:ln>
            <a:solidFill>
              <a:schemeClr val="tx1"/>
            </a:solidFill>
          </a:ln>
        </p:spPr>
        <p:txBody>
          <a:bodyPr/>
          <a:lstStyle/>
          <a:p>
            <a:r>
              <a:rPr lang="en-US" sz="2600" dirty="0"/>
              <a:t>PRESENTATION LAYOUT</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a:t>
            </a:fld>
            <a:endParaRPr lang="en-US" altLang="en-US" dirty="0"/>
          </a:p>
        </p:txBody>
      </p:sp>
      <p:sp>
        <p:nvSpPr>
          <p:cNvPr id="4" name="Content Placeholder 3"/>
          <p:cNvSpPr>
            <a:spLocks noGrp="1"/>
          </p:cNvSpPr>
          <p:nvPr>
            <p:ph sz="quarter" idx="13"/>
          </p:nvPr>
        </p:nvSpPr>
        <p:spPr>
          <a:xfrm>
            <a:off x="467544" y="1124744"/>
            <a:ext cx="8203921" cy="4608512"/>
          </a:xfrm>
          <a:ln>
            <a:solidFill>
              <a:schemeClr val="tx1"/>
            </a:solidFill>
          </a:ln>
        </p:spPr>
        <p:txBody>
          <a:bodyPr/>
          <a:lstStyle/>
          <a:p>
            <a:pPr>
              <a:buFont typeface="Wingdings" panose="05000000000000000000" pitchFamily="2" charset="2"/>
              <a:buChar char="§"/>
            </a:pPr>
            <a:r>
              <a:rPr lang="en-US" sz="2400" dirty="0"/>
              <a:t>Purpose</a:t>
            </a:r>
          </a:p>
          <a:p>
            <a:pPr>
              <a:buFont typeface="Wingdings" panose="05000000000000000000" pitchFamily="2" charset="2"/>
              <a:buChar char="§"/>
            </a:pPr>
            <a:r>
              <a:rPr lang="en-US" sz="2400" dirty="0"/>
              <a:t>Introduction</a:t>
            </a:r>
          </a:p>
          <a:p>
            <a:pPr>
              <a:buFont typeface="Wingdings" panose="05000000000000000000" pitchFamily="2" charset="2"/>
              <a:buChar char="§"/>
            </a:pPr>
            <a:r>
              <a:rPr lang="en-US" sz="2400" dirty="0"/>
              <a:t>Governance</a:t>
            </a:r>
          </a:p>
          <a:p>
            <a:pPr>
              <a:buFont typeface="Wingdings" panose="05000000000000000000" pitchFamily="2" charset="2"/>
              <a:buChar char="§"/>
            </a:pPr>
            <a:r>
              <a:rPr lang="en-US" sz="2400" dirty="0"/>
              <a:t>Municipal Administration</a:t>
            </a:r>
          </a:p>
          <a:p>
            <a:pPr>
              <a:buFont typeface="Wingdings" panose="05000000000000000000" pitchFamily="2" charset="2"/>
              <a:buChar char="§"/>
            </a:pPr>
            <a:r>
              <a:rPr lang="en-US" sz="2400" dirty="0"/>
              <a:t>Financial Management</a:t>
            </a:r>
          </a:p>
          <a:p>
            <a:pPr>
              <a:buFont typeface="Wingdings" panose="05000000000000000000" pitchFamily="2" charset="2"/>
              <a:buChar char="§"/>
            </a:pPr>
            <a:r>
              <a:rPr lang="en-US" sz="2400" dirty="0"/>
              <a:t>Service Delivery</a:t>
            </a:r>
          </a:p>
          <a:p>
            <a:pPr>
              <a:buFont typeface="Wingdings" panose="05000000000000000000" pitchFamily="2" charset="2"/>
              <a:buChar char="§"/>
            </a:pPr>
            <a:r>
              <a:rPr lang="en-US" sz="2400" dirty="0"/>
              <a:t>COVID-19 Interventions</a:t>
            </a:r>
          </a:p>
          <a:p>
            <a:pPr>
              <a:buFont typeface="Wingdings" panose="05000000000000000000" pitchFamily="2" charset="2"/>
              <a:buChar char="§"/>
            </a:pPr>
            <a:r>
              <a:rPr lang="en-US" sz="2400" dirty="0"/>
              <a:t>Recommendations </a:t>
            </a:r>
          </a:p>
          <a:p>
            <a:endParaRPr lang="en-US" dirty="0"/>
          </a:p>
          <a:p>
            <a:endParaRPr lang="en-US" dirty="0"/>
          </a:p>
        </p:txBody>
      </p:sp>
    </p:spTree>
    <p:extLst>
      <p:ext uri="{BB962C8B-B14F-4D97-AF65-F5344CB8AC3E}">
        <p14:creationId xmlns:p14="http://schemas.microsoft.com/office/powerpoint/2010/main" val="6240443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PURPOSE</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3</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556792"/>
            <a:ext cx="8208912" cy="4524315"/>
          </a:xfrm>
          <a:prstGeom prst="rect">
            <a:avLst/>
          </a:prstGeom>
          <a:noFill/>
          <a:ln>
            <a:solidFill>
              <a:schemeClr val="tx1"/>
            </a:solidFill>
          </a:ln>
        </p:spPr>
        <p:txBody>
          <a:bodyPr wrap="square" rtlCol="0">
            <a:spAutoFit/>
          </a:bodyPr>
          <a:lstStyle/>
          <a:p>
            <a:pPr algn="just"/>
            <a:r>
              <a:rPr lang="en-ZA" sz="2400" dirty="0"/>
              <a:t>To brief the Portfolio Committee on Cooperative Governance and Traditional Affairs (</a:t>
            </a:r>
            <a:r>
              <a:rPr lang="en-ZA" sz="2400" dirty="0" err="1"/>
              <a:t>CoGTA</a:t>
            </a:r>
            <a:r>
              <a:rPr lang="en-ZA" sz="2400" dirty="0"/>
              <a:t>) on the status o</a:t>
            </a:r>
            <a:r>
              <a:rPr lang="en-ZA" sz="2400" dirty="0" smtClean="0"/>
              <a:t>f the </a:t>
            </a:r>
            <a:r>
              <a:rPr lang="en-ZA" sz="2400" dirty="0" err="1" smtClean="0"/>
              <a:t>Phokwane</a:t>
            </a:r>
            <a:r>
              <a:rPr lang="en-ZA" sz="2400" dirty="0" smtClean="0"/>
              <a:t> Local Municipality (NC</a:t>
            </a:r>
            <a:r>
              <a:rPr lang="en-ZA" sz="2400" dirty="0"/>
              <a:t>), which was placed </a:t>
            </a:r>
            <a:r>
              <a:rPr lang="en-ZA" sz="2400" dirty="0" smtClean="0"/>
              <a:t>under intervention in terms of Section 139(1)(c) of the Constitution.</a:t>
            </a:r>
          </a:p>
          <a:p>
            <a:pPr algn="just"/>
            <a:endParaRPr lang="en-ZA" sz="2400" dirty="0"/>
          </a:p>
          <a:p>
            <a:pPr algn="just"/>
            <a:endParaRPr lang="en-ZA" sz="2400" dirty="0"/>
          </a:p>
          <a:p>
            <a:pPr algn="just"/>
            <a:endParaRPr lang="en-ZA" sz="2400" dirty="0"/>
          </a:p>
          <a:p>
            <a:pPr algn="just"/>
            <a:endParaRPr lang="en-ZA" sz="2400" dirty="0"/>
          </a:p>
          <a:p>
            <a:pPr algn="just"/>
            <a:endParaRPr lang="en-ZA" sz="2400" dirty="0"/>
          </a:p>
          <a:p>
            <a:pPr algn="just"/>
            <a:endParaRPr lang="en-ZA" sz="2400" dirty="0"/>
          </a:p>
          <a:p>
            <a:pPr algn="just"/>
            <a:endParaRPr lang="en-ZA" sz="2400" dirty="0"/>
          </a:p>
        </p:txBody>
      </p:sp>
    </p:spTree>
    <p:extLst>
      <p:ext uri="{BB962C8B-B14F-4D97-AF65-F5344CB8AC3E}">
        <p14:creationId xmlns:p14="http://schemas.microsoft.com/office/powerpoint/2010/main" val="1373036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INTRODUCTION</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4</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548097" y="1087319"/>
            <a:ext cx="8208912" cy="5632311"/>
          </a:xfrm>
          <a:prstGeom prst="rect">
            <a:avLst/>
          </a:prstGeom>
          <a:noFill/>
          <a:ln>
            <a:solidFill>
              <a:schemeClr val="tx1"/>
            </a:solidFill>
          </a:ln>
        </p:spPr>
        <p:txBody>
          <a:bodyPr wrap="square" rtlCol="0">
            <a:spAutoFit/>
          </a:bodyPr>
          <a:lstStyle/>
          <a:p>
            <a:pPr marL="342900" lvl="0" indent="-342900" algn="just">
              <a:buFont typeface="Arial" panose="020B0604020202020204" pitchFamily="34" charset="0"/>
              <a:buChar char="•"/>
            </a:pPr>
            <a:r>
              <a:rPr lang="en-US" sz="2000" dirty="0" smtClean="0"/>
              <a:t>The Provincial Executive Council placed </a:t>
            </a:r>
            <a:r>
              <a:rPr lang="en-US" sz="2000" dirty="0" err="1" smtClean="0"/>
              <a:t>Phokwane</a:t>
            </a:r>
            <a:r>
              <a:rPr lang="en-US" sz="2000" dirty="0" smtClean="0"/>
              <a:t> Municipality under the Section 139(1)(a) &amp; (5) of the Constitution on </a:t>
            </a:r>
            <a:r>
              <a:rPr lang="en-US" sz="2000" dirty="0"/>
              <a:t>the 08 April 2019, the Minister`s </a:t>
            </a:r>
            <a:r>
              <a:rPr lang="en-US" sz="2000" dirty="0" smtClean="0"/>
              <a:t>concurrence and </a:t>
            </a:r>
            <a:r>
              <a:rPr lang="en-US" sz="2000" dirty="0"/>
              <a:t>NCOP Conditions of approval.</a:t>
            </a:r>
            <a:endParaRPr lang="en-ZA" sz="2000" dirty="0"/>
          </a:p>
          <a:p>
            <a:pPr marL="342900" indent="-342900" algn="just">
              <a:buFont typeface="Arial" panose="020B0604020202020204" pitchFamily="34" charset="0"/>
              <a:buChar char="•"/>
            </a:pPr>
            <a:r>
              <a:rPr lang="en-US" sz="2000" dirty="0" smtClean="0"/>
              <a:t>The </a:t>
            </a:r>
            <a:r>
              <a:rPr lang="en-US" sz="2000" dirty="0"/>
              <a:t>Council </a:t>
            </a:r>
            <a:r>
              <a:rPr lang="en-US" sz="2000" dirty="0" smtClean="0"/>
              <a:t>resisted the intervention, through a court challenge, community protests and disruption of the administration. The appointed administrative team received no support from an already unstable Council. The instability led to the council having </a:t>
            </a:r>
            <a:r>
              <a:rPr lang="en-US" sz="2000" dirty="0"/>
              <a:t>two (2) Speakers and two (2) </a:t>
            </a:r>
            <a:r>
              <a:rPr lang="en-US" sz="2000" dirty="0" smtClean="0"/>
              <a:t>Mayors. </a:t>
            </a:r>
          </a:p>
          <a:p>
            <a:pPr marL="342900" indent="-342900" algn="just">
              <a:buFont typeface="Arial" panose="020B0604020202020204" pitchFamily="34" charset="0"/>
              <a:buChar char="•"/>
            </a:pPr>
            <a:r>
              <a:rPr lang="en-US" sz="2000" dirty="0" smtClean="0"/>
              <a:t>Council failed to </a:t>
            </a:r>
            <a:r>
              <a:rPr lang="en-US" sz="2000" dirty="0"/>
              <a:t>hold ordinary Municipal Council meeting in accordance with section 18(2) of the Municipal structures Act, to execute their objectives in accordance with section 152 of the Constitution and the provisions of section 28 and 72 of the Municipal Finance Management Act. </a:t>
            </a:r>
            <a:endParaRPr lang="en-US" sz="2000" dirty="0" smtClean="0"/>
          </a:p>
          <a:p>
            <a:pPr marL="342900" indent="-342900" algn="just">
              <a:buFont typeface="Arial" panose="020B0604020202020204" pitchFamily="34" charset="0"/>
              <a:buChar char="•"/>
            </a:pPr>
            <a:r>
              <a:rPr lang="en-US" sz="2000" dirty="0"/>
              <a:t>Due to the persistent resistance of the municipal council to the intervention, the Executive Council then escalated the intervention to Section 139 (c) on 12 March 2020 and resolved to dissolve the Council. There had been little progress due to this resistance and non-cooperation of the council to the initial </a:t>
            </a:r>
            <a:r>
              <a:rPr lang="en-US" sz="2000" dirty="0" smtClean="0"/>
              <a:t>intervention.</a:t>
            </a:r>
            <a:endParaRPr lang="en-ZA" sz="2000" dirty="0"/>
          </a:p>
        </p:txBody>
      </p:sp>
    </p:spTree>
    <p:extLst>
      <p:ext uri="{BB962C8B-B14F-4D97-AF65-F5344CB8AC3E}">
        <p14:creationId xmlns:p14="http://schemas.microsoft.com/office/powerpoint/2010/main" val="2052284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352928" cy="687611"/>
          </a:xfrm>
          <a:ln>
            <a:solidFill>
              <a:schemeClr val="tx1"/>
            </a:solidFill>
          </a:ln>
        </p:spPr>
        <p:txBody>
          <a:bodyPr/>
          <a:lstStyle/>
          <a:p>
            <a:r>
              <a:rPr lang="en-US" sz="2600" dirty="0"/>
              <a:t>GOVERNANCE</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5</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395536" y="984810"/>
            <a:ext cx="8352928" cy="5847755"/>
          </a:xfrm>
          <a:prstGeom prst="rect">
            <a:avLst/>
          </a:prstGeom>
          <a:noFill/>
          <a:ln>
            <a:solidFill>
              <a:schemeClr val="tx1"/>
            </a:solidFill>
          </a:ln>
        </p:spPr>
        <p:txBody>
          <a:bodyPr wrap="square" rtlCol="0">
            <a:spAutoFit/>
          </a:bodyPr>
          <a:lstStyle/>
          <a:p>
            <a:pPr marL="342900" indent="-342900" algn="just">
              <a:buFont typeface="Arial" panose="020B0604020202020204" pitchFamily="34" charset="0"/>
              <a:buChar char="•"/>
            </a:pPr>
            <a:r>
              <a:rPr lang="en-ZA" sz="1700" dirty="0" smtClean="0"/>
              <a:t>Prior to the dissolution of its council, </a:t>
            </a:r>
            <a:r>
              <a:rPr lang="en-ZA" sz="1700" dirty="0" err="1" smtClean="0"/>
              <a:t>Phokwane</a:t>
            </a:r>
            <a:r>
              <a:rPr lang="en-ZA" sz="1700" dirty="0" smtClean="0"/>
              <a:t> did not have Council </a:t>
            </a:r>
            <a:r>
              <a:rPr lang="en-ZA" sz="1700" dirty="0"/>
              <a:t>Oversight Committees to assist the Council with </a:t>
            </a:r>
            <a:r>
              <a:rPr lang="en-ZA" sz="1700" dirty="0" smtClean="0"/>
              <a:t>oversight </a:t>
            </a:r>
            <a:r>
              <a:rPr lang="en-ZA" sz="1700" dirty="0"/>
              <a:t>role over EXCO </a:t>
            </a:r>
            <a:r>
              <a:rPr lang="en-ZA" sz="1700" dirty="0" smtClean="0"/>
              <a:t>and the Administration</a:t>
            </a:r>
          </a:p>
          <a:p>
            <a:pPr marL="342900" indent="-342900" algn="just">
              <a:buFont typeface="Arial" panose="020B0604020202020204" pitchFamily="34" charset="0"/>
              <a:buChar char="•"/>
            </a:pPr>
            <a:r>
              <a:rPr lang="en-ZA" sz="1700" dirty="0"/>
              <a:t>Some of the decisions of the </a:t>
            </a:r>
            <a:r>
              <a:rPr lang="en-ZA" sz="1700" dirty="0" smtClean="0"/>
              <a:t>Council, its EXCO and </a:t>
            </a:r>
            <a:r>
              <a:rPr lang="en-ZA" sz="1700" dirty="0"/>
              <a:t>Senior Managers have created problems for the municipality </a:t>
            </a:r>
            <a:r>
              <a:rPr lang="en-ZA" sz="1700" dirty="0" smtClean="0"/>
              <a:t>in </a:t>
            </a:r>
            <a:r>
              <a:rPr lang="en-ZA" sz="1700" dirty="0"/>
              <a:t>Governance or Financial </a:t>
            </a:r>
            <a:r>
              <a:rPr lang="en-ZA" sz="1700" dirty="0" smtClean="0"/>
              <a:t>Management</a:t>
            </a:r>
          </a:p>
          <a:p>
            <a:pPr marL="342900" indent="-342900" algn="just">
              <a:buFont typeface="Arial" panose="020B0604020202020204" pitchFamily="34" charset="0"/>
              <a:buChar char="•"/>
            </a:pPr>
            <a:r>
              <a:rPr lang="en-ZA" sz="1700" dirty="0" smtClean="0"/>
              <a:t>In the last five years there was no alignment between </a:t>
            </a:r>
            <a:r>
              <a:rPr lang="en-ZA" sz="1700" dirty="0"/>
              <a:t>the IDP and </a:t>
            </a:r>
            <a:r>
              <a:rPr lang="en-ZA" sz="1700" dirty="0" smtClean="0"/>
              <a:t>Budget. The </a:t>
            </a:r>
            <a:r>
              <a:rPr lang="en-ZA" sz="1700" dirty="0"/>
              <a:t>current Five Year IDP is not informed by Sector Plans (water, Sanitation, electricity, etc.)</a:t>
            </a:r>
            <a:endParaRPr lang="en-ZA" sz="1700" dirty="0" smtClean="0"/>
          </a:p>
          <a:p>
            <a:pPr marL="342900" indent="-342900" algn="just">
              <a:buFont typeface="Arial" panose="020B0604020202020204" pitchFamily="34" charset="0"/>
              <a:buChar char="•"/>
            </a:pPr>
            <a:r>
              <a:rPr lang="en-ZA" sz="1700" dirty="0" smtClean="0"/>
              <a:t>The municipality did not produce a </a:t>
            </a:r>
            <a:r>
              <a:rPr lang="en-ZA" sz="1700" dirty="0"/>
              <a:t>draft Annual Report for 2018/19 </a:t>
            </a:r>
            <a:r>
              <a:rPr lang="en-ZA" sz="1700" dirty="0" smtClean="0"/>
              <a:t>(Section 46) </a:t>
            </a:r>
            <a:r>
              <a:rPr lang="en-ZA" sz="1700" dirty="0"/>
              <a:t>Performance </a:t>
            </a:r>
            <a:r>
              <a:rPr lang="en-ZA" sz="1700" dirty="0" smtClean="0"/>
              <a:t>Report</a:t>
            </a:r>
          </a:p>
          <a:p>
            <a:pPr marL="342900" indent="-342900" algn="just">
              <a:buFont typeface="Arial" panose="020B0604020202020204" pitchFamily="34" charset="0"/>
              <a:buChar char="•"/>
            </a:pPr>
            <a:r>
              <a:rPr lang="en-ZA" sz="1700" dirty="0"/>
              <a:t>For 2016/17 and 2017/18 </a:t>
            </a:r>
            <a:r>
              <a:rPr lang="en-ZA" sz="1700" dirty="0" err="1"/>
              <a:t>Phokwane</a:t>
            </a:r>
            <a:r>
              <a:rPr lang="en-ZA" sz="1700" dirty="0"/>
              <a:t> failed to complete and submit </a:t>
            </a:r>
            <a:r>
              <a:rPr lang="en-ZA" sz="1700" dirty="0" smtClean="0"/>
              <a:t>Annual Financial Statements </a:t>
            </a:r>
            <a:r>
              <a:rPr lang="en-ZA" sz="1700" dirty="0"/>
              <a:t>to </a:t>
            </a:r>
            <a:r>
              <a:rPr lang="en-ZA" sz="1700" dirty="0" smtClean="0"/>
              <a:t>the AG </a:t>
            </a:r>
            <a:r>
              <a:rPr lang="en-ZA" sz="1700" dirty="0"/>
              <a:t>in </a:t>
            </a:r>
            <a:r>
              <a:rPr lang="en-ZA" sz="1700" dirty="0" smtClean="0"/>
              <a:t>the required timeframe. </a:t>
            </a:r>
            <a:r>
              <a:rPr lang="en-ZA" sz="1700" dirty="0"/>
              <a:t>The municipality </a:t>
            </a:r>
            <a:r>
              <a:rPr lang="en-ZA" sz="1700" dirty="0" smtClean="0"/>
              <a:t>also failed </a:t>
            </a:r>
            <a:r>
              <a:rPr lang="en-ZA" sz="1700" dirty="0"/>
              <a:t>to develop an Action Plan on the AG Findings in 2016/17 Audit Report, thus running the risk of repetition of the same </a:t>
            </a:r>
            <a:r>
              <a:rPr lang="en-ZA" sz="1700" dirty="0" smtClean="0"/>
              <a:t>findings.</a:t>
            </a:r>
          </a:p>
          <a:p>
            <a:pPr marL="342900" indent="-342900" algn="just">
              <a:buFont typeface="Arial" panose="020B0604020202020204" pitchFamily="34" charset="0"/>
              <a:buChar char="•"/>
            </a:pPr>
            <a:r>
              <a:rPr lang="en-ZA" sz="1700" dirty="0" err="1" smtClean="0"/>
              <a:t>Phokwane</a:t>
            </a:r>
            <a:r>
              <a:rPr lang="en-ZA" sz="1700" dirty="0" smtClean="0"/>
              <a:t> received “Disclaimer” Audit Opinion since 2013/14 but improved to a “Qualified” in 2017/18 due to the support from </a:t>
            </a:r>
            <a:r>
              <a:rPr lang="en-ZA" sz="1700" dirty="0" err="1" smtClean="0"/>
              <a:t>CoGHSTA</a:t>
            </a:r>
            <a:r>
              <a:rPr lang="en-ZA" sz="1700" dirty="0" smtClean="0"/>
              <a:t> and the Provincial Treasury</a:t>
            </a:r>
            <a:endParaRPr lang="en-ZA" sz="1700" dirty="0"/>
          </a:p>
          <a:p>
            <a:pPr marL="342900" indent="-342900" algn="just">
              <a:buFont typeface="Arial" panose="020B0604020202020204" pitchFamily="34" charset="0"/>
              <a:buChar char="•"/>
            </a:pPr>
            <a:r>
              <a:rPr lang="en-US" sz="1700" dirty="0"/>
              <a:t>The dissolution of the </a:t>
            </a:r>
            <a:r>
              <a:rPr lang="en-US" sz="1700" dirty="0" smtClean="0"/>
              <a:t>Council prompted the </a:t>
            </a:r>
            <a:r>
              <a:rPr lang="en-US" sz="1700" dirty="0"/>
              <a:t>Provincial Executive Council </a:t>
            </a:r>
            <a:r>
              <a:rPr lang="en-US" sz="1700" dirty="0" smtClean="0"/>
              <a:t>to intervene </a:t>
            </a:r>
            <a:r>
              <a:rPr lang="en-US" sz="1700" dirty="0"/>
              <a:t>in terms of Section 139(4) of the Constitution to ensure the approval of a temporary budget </a:t>
            </a:r>
            <a:r>
              <a:rPr lang="en-US" sz="1700" dirty="0" smtClean="0"/>
              <a:t>and the IDP by </a:t>
            </a:r>
            <a:r>
              <a:rPr lang="en-US" sz="1700" dirty="0"/>
              <a:t>the </a:t>
            </a:r>
            <a:r>
              <a:rPr lang="en-US" sz="1700" dirty="0" smtClean="0"/>
              <a:t>municipality (on July 2020). </a:t>
            </a:r>
            <a:endParaRPr lang="en-ZA" sz="1700" dirty="0" smtClean="0"/>
          </a:p>
          <a:p>
            <a:pPr marL="342900" indent="-342900" algn="just">
              <a:buFont typeface="Arial" panose="020B0604020202020204" pitchFamily="34" charset="0"/>
              <a:buChar char="•"/>
            </a:pPr>
            <a:r>
              <a:rPr lang="en-ZA" sz="1700" dirty="0" smtClean="0"/>
              <a:t>Political-administrative interface has been difficult both prior to the intervention and with the administrative team during the first year thereof.</a:t>
            </a:r>
            <a:endParaRPr lang="en-ZA" sz="1700" dirty="0"/>
          </a:p>
        </p:txBody>
      </p:sp>
    </p:spTree>
    <p:extLst>
      <p:ext uri="{BB962C8B-B14F-4D97-AF65-F5344CB8AC3E}">
        <p14:creationId xmlns:p14="http://schemas.microsoft.com/office/powerpoint/2010/main" val="17078149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687611"/>
          </a:xfrm>
        </p:spPr>
        <p:txBody>
          <a:bodyPr/>
          <a:lstStyle/>
          <a:p>
            <a:r>
              <a:rPr lang="en-US" sz="3200" dirty="0"/>
              <a:t>MUNICIPAL ADMINISTRATION</a:t>
            </a:r>
            <a:endParaRPr lang="en-ZA" sz="3200" dirty="0"/>
          </a:p>
        </p:txBody>
      </p:sp>
      <p:sp>
        <p:nvSpPr>
          <p:cNvPr id="3" name="Content Placeholder 2"/>
          <p:cNvSpPr>
            <a:spLocks noGrp="1"/>
          </p:cNvSpPr>
          <p:nvPr>
            <p:ph sz="half" idx="1"/>
          </p:nvPr>
        </p:nvSpPr>
        <p:spPr>
          <a:xfrm>
            <a:off x="628650" y="1268760"/>
            <a:ext cx="3886200" cy="4548163"/>
          </a:xfrm>
        </p:spPr>
        <p:txBody>
          <a:bodyPr/>
          <a:lstStyle/>
          <a:p>
            <a:r>
              <a:rPr lang="en-ZA" b="1" dirty="0"/>
              <a:t>All section </a:t>
            </a:r>
            <a:r>
              <a:rPr lang="en-ZA" b="1" dirty="0" smtClean="0"/>
              <a:t>56 </a:t>
            </a:r>
            <a:r>
              <a:rPr lang="en-ZA" b="1" dirty="0"/>
              <a:t>positions </a:t>
            </a:r>
            <a:r>
              <a:rPr lang="en-ZA" dirty="0"/>
              <a:t>(CFO, HODs Infrastructure and Community Services</a:t>
            </a:r>
            <a:r>
              <a:rPr lang="en-ZA" dirty="0" smtClean="0"/>
              <a:t>) and </a:t>
            </a:r>
            <a:r>
              <a:rPr lang="en-ZA" b="1" dirty="0" smtClean="0"/>
              <a:t>Municipal Manager </a:t>
            </a:r>
            <a:r>
              <a:rPr lang="en-ZA" b="1" dirty="0"/>
              <a:t>are </a:t>
            </a:r>
            <a:r>
              <a:rPr lang="en-ZA" b="1" dirty="0" smtClean="0"/>
              <a:t>vacant</a:t>
            </a:r>
          </a:p>
          <a:p>
            <a:r>
              <a:rPr lang="en-ZA" dirty="0" smtClean="0"/>
              <a:t>Staff Organogram and Staff Establishment is outdated and not reflective of the current staff positions</a:t>
            </a:r>
          </a:p>
          <a:p>
            <a:r>
              <a:rPr lang="en-ZA" dirty="0" smtClean="0"/>
              <a:t>Senior </a:t>
            </a:r>
            <a:r>
              <a:rPr lang="en-ZA" dirty="0"/>
              <a:t>Managers </a:t>
            </a:r>
            <a:r>
              <a:rPr lang="en-ZA" dirty="0" smtClean="0"/>
              <a:t>(acting) were employed on </a:t>
            </a:r>
            <a:r>
              <a:rPr lang="en-ZA" dirty="0"/>
              <a:t>a month-to month </a:t>
            </a:r>
            <a:r>
              <a:rPr lang="en-ZA" dirty="0" smtClean="0"/>
              <a:t>contract. These contracts were terminated and this is </a:t>
            </a:r>
            <a:r>
              <a:rPr lang="en-ZA" dirty="0"/>
              <a:t>being challenged in Bargaining </a:t>
            </a:r>
            <a:r>
              <a:rPr lang="en-ZA" dirty="0" smtClean="0"/>
              <a:t>Council.</a:t>
            </a:r>
          </a:p>
        </p:txBody>
      </p:sp>
      <p:sp>
        <p:nvSpPr>
          <p:cNvPr id="4" name="Content Placeholder 3"/>
          <p:cNvSpPr>
            <a:spLocks noGrp="1"/>
          </p:cNvSpPr>
          <p:nvPr>
            <p:ph sz="half" idx="2"/>
          </p:nvPr>
        </p:nvSpPr>
        <p:spPr>
          <a:xfrm>
            <a:off x="4629150" y="1342782"/>
            <a:ext cx="3886200" cy="4400118"/>
          </a:xfrm>
        </p:spPr>
        <p:txBody>
          <a:bodyPr/>
          <a:lstStyle/>
          <a:p>
            <a:r>
              <a:rPr lang="en-ZA" dirty="0" smtClean="0"/>
              <a:t>Large </a:t>
            </a:r>
            <a:r>
              <a:rPr lang="en-ZA" dirty="0"/>
              <a:t>number of positions on current staff establishment do not have finalised Job Descriptions (JDs</a:t>
            </a:r>
            <a:r>
              <a:rPr lang="en-ZA" dirty="0" smtClean="0"/>
              <a:t>)</a:t>
            </a:r>
          </a:p>
          <a:p>
            <a:r>
              <a:rPr lang="en-ZA" b="1" dirty="0" smtClean="0"/>
              <a:t>A benchmarking exercise </a:t>
            </a:r>
            <a:r>
              <a:rPr lang="en-ZA" dirty="0" smtClean="0"/>
              <a:t>done by the municipality in 2016/17 placed </a:t>
            </a:r>
            <a:r>
              <a:rPr lang="en-ZA" dirty="0" err="1" smtClean="0"/>
              <a:t>Phokwane</a:t>
            </a:r>
            <a:r>
              <a:rPr lang="en-ZA" dirty="0" smtClean="0"/>
              <a:t> on a wrong grade (Grade 3 against </a:t>
            </a:r>
            <a:r>
              <a:rPr lang="en-ZA" dirty="0" err="1" smtClean="0"/>
              <a:t>Gamagara</a:t>
            </a:r>
            <a:r>
              <a:rPr lang="en-ZA" dirty="0" smtClean="0"/>
              <a:t> LM). The exercise </a:t>
            </a:r>
            <a:r>
              <a:rPr lang="en-ZA" b="1" dirty="0" smtClean="0"/>
              <a:t>was found to be irregular </a:t>
            </a:r>
            <a:r>
              <a:rPr lang="en-ZA" dirty="0" smtClean="0"/>
              <a:t>by an investigation </a:t>
            </a:r>
            <a:r>
              <a:rPr lang="en-ZA" dirty="0"/>
              <a:t>completed in December </a:t>
            </a:r>
            <a:r>
              <a:rPr lang="en-ZA" dirty="0" smtClean="0"/>
              <a:t>2019 as it was not based on the TASK system</a:t>
            </a:r>
          </a:p>
        </p:txBody>
      </p:sp>
      <p:sp>
        <p:nvSpPr>
          <p:cNvPr id="5" name="Slide Number Placeholder 4"/>
          <p:cNvSpPr>
            <a:spLocks noGrp="1"/>
          </p:cNvSpPr>
          <p:nvPr>
            <p:ph type="sldNum" sz="quarter" idx="12"/>
          </p:nvPr>
        </p:nvSpPr>
        <p:spPr/>
        <p:txBody>
          <a:bodyPr/>
          <a:lstStyle/>
          <a:p>
            <a:pPr>
              <a:defRPr/>
            </a:pPr>
            <a:fld id="{7D1B44E7-E1DC-4BA0-A8D3-21BCA9610FFD}" type="slidenum">
              <a:rPr lang="en-US" altLang="en-US" smtClean="0"/>
              <a:pPr>
                <a:defRPr/>
              </a:pPr>
              <a:t>6</a:t>
            </a:fld>
            <a:endParaRPr lang="en-US" altLang="en-US" dirty="0"/>
          </a:p>
        </p:txBody>
      </p:sp>
      <p:graphicFrame>
        <p:nvGraphicFramePr>
          <p:cNvPr id="6" name="Table 5"/>
          <p:cNvGraphicFramePr>
            <a:graphicFrameLocks noGrp="1"/>
          </p:cNvGraphicFramePr>
          <p:nvPr>
            <p:extLst>
              <p:ext uri="{D42A27DB-BD31-4B8C-83A1-F6EECF244321}">
                <p14:modId xmlns:p14="http://schemas.microsoft.com/office/powerpoint/2010/main" val="3694880172"/>
              </p:ext>
            </p:extLst>
          </p:nvPr>
        </p:nvGraphicFramePr>
        <p:xfrm>
          <a:off x="755576" y="5742900"/>
          <a:ext cx="7344816" cy="895367"/>
        </p:xfrm>
        <a:graphic>
          <a:graphicData uri="http://schemas.openxmlformats.org/drawingml/2006/table">
            <a:tbl>
              <a:tblPr firstRow="1" bandRow="1">
                <a:effectLst>
                  <a:outerShdw blurRad="50800" dist="38100" dir="16200000" rotWithShape="0">
                    <a:prstClr val="black">
                      <a:alpha val="40000"/>
                    </a:prstClr>
                  </a:outerShdw>
                </a:effectLst>
                <a:tableStyleId>{5C22544A-7EE6-4342-B048-85BDC9FD1C3A}</a:tableStyleId>
              </a:tblPr>
              <a:tblGrid>
                <a:gridCol w="7344816">
                  <a:extLst>
                    <a:ext uri="{9D8B030D-6E8A-4147-A177-3AD203B41FA5}">
                      <a16:colId xmlns:a16="http://schemas.microsoft.com/office/drawing/2014/main" val="20000"/>
                    </a:ext>
                  </a:extLst>
                </a:gridCol>
              </a:tblGrid>
              <a:tr h="895367">
                <a:tc>
                  <a:txBody>
                    <a:bodyPr/>
                    <a:lstStyle/>
                    <a:p>
                      <a:r>
                        <a:rPr lang="en-ZA" sz="1700" dirty="0" err="1" smtClean="0"/>
                        <a:t>CoGHSTA</a:t>
                      </a:r>
                      <a:r>
                        <a:rPr lang="en-ZA" sz="1700" dirty="0" smtClean="0"/>
                        <a:t> and </a:t>
                      </a:r>
                      <a:r>
                        <a:rPr lang="en-ZA" sz="1700" dirty="0" err="1" smtClean="0"/>
                        <a:t>CoGTA</a:t>
                      </a:r>
                      <a:r>
                        <a:rPr lang="en-ZA" sz="1700" dirty="0" smtClean="0"/>
                        <a:t>  would support the municipality with the filling of the critical</a:t>
                      </a:r>
                      <a:r>
                        <a:rPr lang="en-ZA" sz="1700" baseline="0" dirty="0" smtClean="0"/>
                        <a:t> vacancies when </a:t>
                      </a:r>
                      <a:r>
                        <a:rPr lang="en-ZA" sz="1700" baseline="0" dirty="0" err="1" smtClean="0"/>
                        <a:t>Phokwane</a:t>
                      </a:r>
                      <a:r>
                        <a:rPr lang="en-ZA" sz="1700" baseline="0" dirty="0" smtClean="0"/>
                        <a:t> have confirmed availability of funds for the recruitment process</a:t>
                      </a:r>
                      <a:endParaRPr lang="en-ZA" sz="1700" dirty="0"/>
                    </a:p>
                  </a:txBody>
                  <a:tcPr>
                    <a:solidFill>
                      <a:schemeClr val="accent2">
                        <a:lumMod val="75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971720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136904" cy="687611"/>
          </a:xfrm>
          <a:ln>
            <a:solidFill>
              <a:schemeClr val="tx1"/>
            </a:solidFill>
          </a:ln>
        </p:spPr>
        <p:txBody>
          <a:bodyPr/>
          <a:lstStyle/>
          <a:p>
            <a:r>
              <a:rPr lang="en-US" sz="2600" dirty="0"/>
              <a:t>FINANCIAL MANAGEMENT</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7</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539552" y="1052736"/>
            <a:ext cx="8136904" cy="4708981"/>
          </a:xfrm>
          <a:prstGeom prst="rect">
            <a:avLst/>
          </a:prstGeom>
          <a:noFill/>
          <a:ln>
            <a:solidFill>
              <a:schemeClr val="tx1"/>
            </a:solidFill>
          </a:ln>
        </p:spPr>
        <p:txBody>
          <a:bodyPr wrap="square" rtlCol="0">
            <a:spAutoFit/>
          </a:bodyPr>
          <a:lstStyle/>
          <a:p>
            <a:pPr marL="342900" indent="-342900" algn="just">
              <a:buFont typeface="Arial" panose="020B0604020202020204" pitchFamily="34" charset="0"/>
              <a:buChar char="•"/>
            </a:pPr>
            <a:r>
              <a:rPr lang="en-ZA" sz="2000" dirty="0" smtClean="0"/>
              <a:t>Audit </a:t>
            </a:r>
            <a:r>
              <a:rPr lang="en-ZA" sz="2000" dirty="0"/>
              <a:t>Outcomes of the municipality indicate persistent </a:t>
            </a:r>
            <a:r>
              <a:rPr lang="en-ZA" sz="2000" dirty="0" smtClean="0"/>
              <a:t>operating deficit over the past five years. </a:t>
            </a:r>
          </a:p>
          <a:p>
            <a:pPr marL="342900" indent="-342900" algn="just">
              <a:buFont typeface="Arial" panose="020B0604020202020204" pitchFamily="34" charset="0"/>
              <a:buChar char="•"/>
            </a:pPr>
            <a:r>
              <a:rPr lang="en-ZA" sz="2000" dirty="0" smtClean="0"/>
              <a:t>There is lack </a:t>
            </a:r>
            <a:r>
              <a:rPr lang="en-ZA" sz="2000" dirty="0"/>
              <a:t>of effective internal control Environment Frameworks in respect of Core Financial Processes and Outputs; thus, compromising the process integrity and the quality of financial management </a:t>
            </a:r>
            <a:r>
              <a:rPr lang="en-ZA" sz="2000" dirty="0" smtClean="0"/>
              <a:t>outcomes.</a:t>
            </a:r>
            <a:endParaRPr lang="en-ZA" sz="2000" dirty="0"/>
          </a:p>
          <a:p>
            <a:pPr marL="342900" indent="-342900" algn="just">
              <a:buFont typeface="Arial" panose="020B0604020202020204" pitchFamily="34" charset="0"/>
              <a:buChar char="•"/>
            </a:pPr>
            <a:r>
              <a:rPr lang="en-ZA" sz="2000" dirty="0" smtClean="0"/>
              <a:t>Statutory </a:t>
            </a:r>
            <a:r>
              <a:rPr lang="en-ZA" sz="2000" dirty="0"/>
              <a:t>reports </a:t>
            </a:r>
            <a:r>
              <a:rPr lang="en-ZA" sz="2000" dirty="0" smtClean="0"/>
              <a:t>(MFMA </a:t>
            </a:r>
            <a:r>
              <a:rPr lang="en-ZA" sz="2000" dirty="0"/>
              <a:t>Section 71 </a:t>
            </a:r>
            <a:r>
              <a:rPr lang="en-ZA" sz="2000" dirty="0" smtClean="0"/>
              <a:t>Monthly Report, </a:t>
            </a:r>
            <a:r>
              <a:rPr lang="en-ZA" sz="2000" dirty="0"/>
              <a:t>S</a:t>
            </a:r>
            <a:r>
              <a:rPr lang="en-ZA" sz="2000" dirty="0" smtClean="0"/>
              <a:t>ection 52 Quarterly Report and Section 72 </a:t>
            </a:r>
            <a:r>
              <a:rPr lang="en-ZA" sz="2000" dirty="0"/>
              <a:t>Mid-Year Budget and Performance </a:t>
            </a:r>
            <a:r>
              <a:rPr lang="en-ZA" sz="2000" dirty="0" smtClean="0"/>
              <a:t>Assessment/Review) were previously not submitted and approved by Council. The administrative team has stared to comply with these since July 2019.</a:t>
            </a:r>
          </a:p>
          <a:p>
            <a:pPr marL="342900" indent="-342900" algn="just">
              <a:buFont typeface="Arial" panose="020B0604020202020204" pitchFamily="34" charset="0"/>
              <a:buChar char="•"/>
            </a:pPr>
            <a:r>
              <a:rPr lang="en-ZA" sz="2000" dirty="0" smtClean="0"/>
              <a:t>The </a:t>
            </a:r>
            <a:r>
              <a:rPr lang="en-ZA" sz="2000" dirty="0"/>
              <a:t>present 2019/20 General Valuation Roll was  extended by MEC in terms of section 32 (2) (a) (ii) due to failure by the municipality to conclude the preparation of new General Valuation </a:t>
            </a:r>
            <a:r>
              <a:rPr lang="en-ZA" sz="2000" dirty="0" smtClean="0"/>
              <a:t>Roll</a:t>
            </a:r>
          </a:p>
        </p:txBody>
      </p:sp>
    </p:spTree>
    <p:extLst>
      <p:ext uri="{BB962C8B-B14F-4D97-AF65-F5344CB8AC3E}">
        <p14:creationId xmlns:p14="http://schemas.microsoft.com/office/powerpoint/2010/main" val="724598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136904" cy="687611"/>
          </a:xfrm>
          <a:ln>
            <a:solidFill>
              <a:schemeClr val="tx1"/>
            </a:solidFill>
          </a:ln>
        </p:spPr>
        <p:txBody>
          <a:bodyPr/>
          <a:lstStyle/>
          <a:p>
            <a:r>
              <a:rPr lang="en-US" sz="2600" dirty="0"/>
              <a:t>FINANCIAL MANAGEMENT</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8</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569996" y="1075843"/>
            <a:ext cx="8136904" cy="4555093"/>
          </a:xfrm>
          <a:prstGeom prst="rect">
            <a:avLst/>
          </a:prstGeom>
          <a:noFill/>
          <a:ln>
            <a:solidFill>
              <a:schemeClr val="tx1"/>
            </a:solidFill>
          </a:ln>
        </p:spPr>
        <p:txBody>
          <a:bodyPr wrap="square" rtlCol="0">
            <a:spAutoFit/>
          </a:bodyPr>
          <a:lstStyle/>
          <a:p>
            <a:pPr marL="342900" indent="-342900" algn="just">
              <a:buFont typeface="Arial" panose="020B0604020202020204" pitchFamily="34" charset="0"/>
              <a:buChar char="•"/>
            </a:pPr>
            <a:r>
              <a:rPr lang="en-ZA" sz="2000" dirty="0" err="1" smtClean="0"/>
              <a:t>Phokwane’s</a:t>
            </a:r>
            <a:r>
              <a:rPr lang="en-ZA" sz="2000" dirty="0" smtClean="0"/>
              <a:t> Operating </a:t>
            </a:r>
            <a:r>
              <a:rPr lang="en-ZA" sz="2000" dirty="0"/>
              <a:t>Expenditure </a:t>
            </a:r>
            <a:r>
              <a:rPr lang="en-ZA" sz="2000" dirty="0" smtClean="0"/>
              <a:t>exceeds </a:t>
            </a:r>
            <a:r>
              <a:rPr lang="en-ZA" sz="2000" dirty="0"/>
              <a:t>Revenue due to 2018/19 Budget being </a:t>
            </a:r>
            <a:r>
              <a:rPr lang="en-ZA" sz="2000" dirty="0" smtClean="0"/>
              <a:t>unfunded</a:t>
            </a:r>
          </a:p>
          <a:p>
            <a:pPr marL="342900" indent="-342900" algn="just">
              <a:buFont typeface="Arial" panose="020B0604020202020204" pitchFamily="34" charset="0"/>
              <a:buChar char="•"/>
            </a:pPr>
            <a:r>
              <a:rPr lang="en-ZA" sz="2000" dirty="0" smtClean="0"/>
              <a:t>As at June 2020 Bulk </a:t>
            </a:r>
            <a:r>
              <a:rPr lang="en-ZA" sz="2000" dirty="0"/>
              <a:t>municipal </a:t>
            </a:r>
            <a:r>
              <a:rPr lang="en-ZA" sz="2000" dirty="0" smtClean="0"/>
              <a:t>services owing to </a:t>
            </a:r>
            <a:r>
              <a:rPr lang="en-ZA" sz="2000" b="1" dirty="0" smtClean="0"/>
              <a:t>ESKOM</a:t>
            </a:r>
            <a:r>
              <a:rPr lang="en-ZA" sz="2000" dirty="0" smtClean="0"/>
              <a:t> was R136 million, Sedibeng Water R43 million and </a:t>
            </a:r>
            <a:r>
              <a:rPr lang="en-ZA" sz="2000" dirty="0" err="1" smtClean="0"/>
              <a:t>Vaalharts</a:t>
            </a:r>
            <a:r>
              <a:rPr lang="en-ZA" sz="2000" dirty="0" smtClean="0"/>
              <a:t> Water R76 million. The municipality has honoured the payment plan since September 2019.</a:t>
            </a:r>
          </a:p>
          <a:p>
            <a:pPr marL="342900" indent="-342900" algn="just">
              <a:buFont typeface="Arial" panose="020B0604020202020204" pitchFamily="34" charset="0"/>
              <a:buChar char="•"/>
            </a:pPr>
            <a:r>
              <a:rPr lang="en-ZA" sz="2000" dirty="0" err="1" smtClean="0"/>
              <a:t>Phokwane’s</a:t>
            </a:r>
            <a:r>
              <a:rPr lang="en-ZA" sz="2000" dirty="0" smtClean="0"/>
              <a:t> water losses stands at 68% mainly due to aged infrastructure and poor maintenance</a:t>
            </a:r>
          </a:p>
          <a:p>
            <a:pPr algn="just"/>
            <a:endParaRPr lang="en-ZA" sz="2000" dirty="0"/>
          </a:p>
          <a:p>
            <a:pPr algn="just"/>
            <a:endParaRPr lang="en-ZA" sz="2200" dirty="0"/>
          </a:p>
          <a:p>
            <a:pPr algn="just"/>
            <a:endParaRPr lang="en-ZA" sz="2200" dirty="0" smtClean="0"/>
          </a:p>
          <a:p>
            <a:pPr marL="342900" indent="-342900" algn="just">
              <a:buFont typeface="Arial" panose="020B0604020202020204" pitchFamily="34" charset="0"/>
              <a:buChar char="•"/>
            </a:pPr>
            <a:endParaRPr lang="en-ZA" sz="2200" dirty="0"/>
          </a:p>
          <a:p>
            <a:pPr algn="just"/>
            <a:endParaRPr lang="en-ZA" sz="2200" dirty="0" smtClean="0"/>
          </a:p>
          <a:p>
            <a:pPr algn="just"/>
            <a:endParaRPr lang="en-ZA" sz="2200" dirty="0"/>
          </a:p>
        </p:txBody>
      </p:sp>
      <p:graphicFrame>
        <p:nvGraphicFramePr>
          <p:cNvPr id="7" name="Table 6"/>
          <p:cNvGraphicFramePr>
            <a:graphicFrameLocks noGrp="1"/>
          </p:cNvGraphicFramePr>
          <p:nvPr>
            <p:extLst>
              <p:ext uri="{D42A27DB-BD31-4B8C-83A1-F6EECF244321}">
                <p14:modId xmlns:p14="http://schemas.microsoft.com/office/powerpoint/2010/main" val="3139350974"/>
              </p:ext>
            </p:extLst>
          </p:nvPr>
        </p:nvGraphicFramePr>
        <p:xfrm>
          <a:off x="2259879" y="3815539"/>
          <a:ext cx="4608512" cy="1792290"/>
        </p:xfrm>
        <a:graphic>
          <a:graphicData uri="http://schemas.openxmlformats.org/drawingml/2006/table">
            <a:tbl>
              <a:tblPr firstRow="1" firstCol="1" bandRow="1">
                <a:tableStyleId>{5C22544A-7EE6-4342-B048-85BDC9FD1C3A}</a:tableStyleId>
              </a:tblPr>
              <a:tblGrid>
                <a:gridCol w="1917210">
                  <a:extLst>
                    <a:ext uri="{9D8B030D-6E8A-4147-A177-3AD203B41FA5}">
                      <a16:colId xmlns:a16="http://schemas.microsoft.com/office/drawing/2014/main" val="20000"/>
                    </a:ext>
                  </a:extLst>
                </a:gridCol>
                <a:gridCol w="2691302">
                  <a:extLst>
                    <a:ext uri="{9D8B030D-6E8A-4147-A177-3AD203B41FA5}">
                      <a16:colId xmlns:a16="http://schemas.microsoft.com/office/drawing/2014/main" val="20001"/>
                    </a:ext>
                  </a:extLst>
                </a:gridCol>
              </a:tblGrid>
              <a:tr h="0">
                <a:tc gridSpan="2">
                  <a:txBody>
                    <a:bodyPr/>
                    <a:lstStyle/>
                    <a:p>
                      <a:pPr algn="ctr">
                        <a:spcAft>
                          <a:spcPts val="0"/>
                        </a:spcAft>
                      </a:pPr>
                      <a:r>
                        <a:rPr lang="en-ZA" sz="1600" dirty="0">
                          <a:effectLst/>
                        </a:rPr>
                        <a:t>Top 100 Debtors per </a:t>
                      </a:r>
                      <a:r>
                        <a:rPr lang="en-ZA" sz="1600" dirty="0" smtClean="0">
                          <a:effectLst/>
                        </a:rPr>
                        <a:t>profile</a:t>
                      </a:r>
                      <a:r>
                        <a:rPr lang="en-ZA" sz="1600" dirty="0">
                          <a:effectLst/>
                        </a:rPr>
                        <a: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ZA"/>
                    </a:p>
                  </a:txBody>
                  <a:tcPr/>
                </a:tc>
                <a:extLst>
                  <a:ext uri="{0D108BD9-81ED-4DB2-BD59-A6C34878D82A}">
                    <a16:rowId xmlns:a16="http://schemas.microsoft.com/office/drawing/2014/main" val="10000"/>
                  </a:ext>
                </a:extLst>
              </a:tr>
              <a:tr h="0">
                <a:tc>
                  <a:txBody>
                    <a:bodyPr/>
                    <a:lstStyle/>
                    <a:p>
                      <a:pPr>
                        <a:lnSpc>
                          <a:spcPct val="107000"/>
                        </a:lnSpc>
                        <a:spcAft>
                          <a:spcPts val="0"/>
                        </a:spcAft>
                      </a:pPr>
                      <a:r>
                        <a:rPr lang="en-ZA" sz="1600">
                          <a:effectLst/>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600">
                          <a:effectLst/>
                        </a:rPr>
                        <a:t>R</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0">
                <a:tc>
                  <a:txBody>
                    <a:bodyPr/>
                    <a:lstStyle/>
                    <a:p>
                      <a:pPr>
                        <a:lnSpc>
                          <a:spcPct val="107000"/>
                        </a:lnSpc>
                        <a:spcAft>
                          <a:spcPts val="0"/>
                        </a:spcAft>
                      </a:pPr>
                      <a:r>
                        <a:rPr lang="en-ZA" sz="1600" dirty="0">
                          <a:effectLst/>
                        </a:rPr>
                        <a:t>Business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ZA" sz="1600" b="1" dirty="0">
                          <a:effectLst/>
                        </a:rPr>
                        <a:t>32,396,237.69 </a:t>
                      </a:r>
                      <a:endParaRPr lang="en-ZA" sz="1600" b="1" dirty="0">
                        <a:solidFill>
                          <a:srgbClr val="000000"/>
                        </a:solidFill>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2"/>
                  </a:ext>
                </a:extLst>
              </a:tr>
              <a:tr h="0">
                <a:tc>
                  <a:txBody>
                    <a:bodyPr/>
                    <a:lstStyle/>
                    <a:p>
                      <a:pPr>
                        <a:lnSpc>
                          <a:spcPct val="107000"/>
                        </a:lnSpc>
                        <a:spcAft>
                          <a:spcPts val="0"/>
                        </a:spcAft>
                      </a:pPr>
                      <a:r>
                        <a:rPr lang="en-ZA" sz="1600" dirty="0">
                          <a:effectLst/>
                        </a:rPr>
                        <a:t>Agriculture</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ZA" sz="1600" b="1">
                          <a:effectLst/>
                        </a:rPr>
                        <a:t>7,866,646.52 </a:t>
                      </a:r>
                      <a:endParaRPr lang="en-ZA" sz="1600" b="1">
                        <a:solidFill>
                          <a:srgbClr val="000000"/>
                        </a:solidFill>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3"/>
                  </a:ext>
                </a:extLst>
              </a:tr>
              <a:tr h="0">
                <a:tc>
                  <a:txBody>
                    <a:bodyPr/>
                    <a:lstStyle/>
                    <a:p>
                      <a:pPr>
                        <a:spcAft>
                          <a:spcPts val="0"/>
                        </a:spcAft>
                      </a:pPr>
                      <a:r>
                        <a:rPr lang="en-ZA" sz="1600" dirty="0">
                          <a:effectLst/>
                        </a:rPr>
                        <a:t>Residential</a:t>
                      </a:r>
                      <a:endParaRPr lang="en-ZA" sz="1600" dirty="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algn="l">
                        <a:spcAft>
                          <a:spcPts val="0"/>
                        </a:spcAft>
                      </a:pPr>
                      <a:r>
                        <a:rPr lang="en-ZA" sz="1600" b="1" dirty="0">
                          <a:effectLst/>
                        </a:rPr>
                        <a:t>30,264,780.09 </a:t>
                      </a:r>
                      <a:endParaRPr lang="en-ZA" sz="1600" b="1" dirty="0">
                        <a:solidFill>
                          <a:srgbClr val="000000"/>
                        </a:solidFill>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4"/>
                  </a:ext>
                </a:extLst>
              </a:tr>
              <a:tr h="0">
                <a:tc>
                  <a:txBody>
                    <a:bodyPr/>
                    <a:lstStyle/>
                    <a:p>
                      <a:pPr>
                        <a:lnSpc>
                          <a:spcPct val="107000"/>
                        </a:lnSpc>
                        <a:spcAft>
                          <a:spcPts val="0"/>
                        </a:spcAft>
                      </a:pPr>
                      <a:r>
                        <a:rPr lang="en-ZA" sz="1600" dirty="0">
                          <a:effectLst/>
                        </a:rPr>
                        <a:t>Government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ZA" sz="1600" b="1" dirty="0">
                          <a:effectLst/>
                        </a:rPr>
                        <a:t>25,861,721.86 </a:t>
                      </a:r>
                      <a:endParaRPr lang="en-ZA" sz="1600" b="1" dirty="0">
                        <a:solidFill>
                          <a:srgbClr val="000000"/>
                        </a:solidFill>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5"/>
                  </a:ext>
                </a:extLst>
              </a:tr>
              <a:tr h="0">
                <a:tc>
                  <a:txBody>
                    <a:bodyPr/>
                    <a:lstStyle/>
                    <a:p>
                      <a:pPr>
                        <a:lnSpc>
                          <a:spcPct val="107000"/>
                        </a:lnSpc>
                        <a:spcAft>
                          <a:spcPts val="0"/>
                        </a:spcAft>
                      </a:pPr>
                      <a:r>
                        <a:rPr lang="en-ZA" sz="1600">
                          <a:effectLst/>
                        </a:rPr>
                        <a:t>Total</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ZA" sz="1600" b="1" dirty="0">
                          <a:effectLst/>
                        </a:rPr>
                        <a:t>96,389,386.16</a:t>
                      </a:r>
                      <a:endParaRPr lang="en-ZA" sz="1600" b="1" dirty="0">
                        <a:solidFill>
                          <a:srgbClr val="000000"/>
                        </a:solidFill>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032374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57200"/>
            <a:ext cx="2948880" cy="1099592"/>
          </a:xfrm>
        </p:spPr>
        <p:txBody>
          <a:bodyPr/>
          <a:lstStyle/>
          <a:p>
            <a:r>
              <a:rPr lang="en-US" dirty="0"/>
              <a:t>FINANCIAL </a:t>
            </a:r>
            <a:r>
              <a:rPr lang="en-US" dirty="0" smtClean="0"/>
              <a:t>MANAGEMENT </a:t>
            </a:r>
            <a:endParaRPr lang="en-ZA"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17084218"/>
              </p:ext>
            </p:extLst>
          </p:nvPr>
        </p:nvGraphicFramePr>
        <p:xfrm>
          <a:off x="3491881" y="1772816"/>
          <a:ext cx="5472608" cy="3614124"/>
        </p:xfrm>
        <a:graphic>
          <a:graphicData uri="http://schemas.openxmlformats.org/drawingml/2006/table">
            <a:tbl>
              <a:tblPr firstRow="1" bandRow="1">
                <a:tableStyleId>{7DF18680-E054-41AD-8BC1-D1AEF772440D}</a:tableStyleId>
              </a:tblPr>
              <a:tblGrid>
                <a:gridCol w="1296143">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gridCol w="1080121">
                  <a:extLst>
                    <a:ext uri="{9D8B030D-6E8A-4147-A177-3AD203B41FA5}">
                      <a16:colId xmlns:a16="http://schemas.microsoft.com/office/drawing/2014/main" val="20004"/>
                    </a:ext>
                  </a:extLst>
                </a:gridCol>
              </a:tblGrid>
              <a:tr h="634346">
                <a:tc>
                  <a:txBody>
                    <a:bodyPr/>
                    <a:lstStyle/>
                    <a:p>
                      <a:pPr>
                        <a:lnSpc>
                          <a:spcPct val="107000"/>
                        </a:lnSpc>
                        <a:spcAft>
                          <a:spcPts val="0"/>
                        </a:spcAft>
                      </a:pPr>
                      <a:r>
                        <a:rPr lang="en-ZA" sz="1400" dirty="0">
                          <a:effectLst/>
                        </a:rPr>
                        <a:t>Services </a:t>
                      </a:r>
                      <a:endParaRPr lang="en-ZA" sz="1400" dirty="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a:lnSpc>
                          <a:spcPct val="107000"/>
                        </a:lnSpc>
                        <a:spcAft>
                          <a:spcPts val="0"/>
                        </a:spcAft>
                      </a:pPr>
                      <a:r>
                        <a:rPr lang="en-ZA" sz="1400" dirty="0">
                          <a:effectLst/>
                        </a:rPr>
                        <a:t>Billing </a:t>
                      </a:r>
                      <a:endParaRPr lang="en-ZA" sz="1400" dirty="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a:lnSpc>
                          <a:spcPct val="107000"/>
                        </a:lnSpc>
                        <a:spcAft>
                          <a:spcPts val="0"/>
                        </a:spcAft>
                      </a:pPr>
                      <a:r>
                        <a:rPr lang="en-ZA" sz="1400" dirty="0">
                          <a:effectLst/>
                        </a:rPr>
                        <a:t>Collection </a:t>
                      </a:r>
                      <a:endParaRPr lang="en-ZA" sz="1400" dirty="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a:lnSpc>
                          <a:spcPct val="107000"/>
                        </a:lnSpc>
                        <a:spcAft>
                          <a:spcPts val="0"/>
                        </a:spcAft>
                      </a:pPr>
                      <a:r>
                        <a:rPr lang="en-ZA" sz="1400" dirty="0">
                          <a:effectLst/>
                        </a:rPr>
                        <a:t>Under-collection </a:t>
                      </a:r>
                      <a:endParaRPr lang="en-ZA" sz="1400" dirty="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a:lnSpc>
                          <a:spcPct val="107000"/>
                        </a:lnSpc>
                        <a:spcAft>
                          <a:spcPts val="0"/>
                        </a:spcAft>
                      </a:pPr>
                      <a:r>
                        <a:rPr lang="en-ZA" sz="1400" dirty="0">
                          <a:effectLst/>
                        </a:rPr>
                        <a:t>Collection Rate </a:t>
                      </a:r>
                      <a:endParaRPr lang="en-ZA" sz="1400" dirty="0">
                        <a:solidFill>
                          <a:srgbClr val="000000"/>
                        </a:solidFill>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0000"/>
                  </a:ext>
                </a:extLst>
              </a:tr>
              <a:tr h="229750">
                <a:tc gridSpan="5">
                  <a:txBody>
                    <a:bodyPr/>
                    <a:lstStyle/>
                    <a:p>
                      <a:pPr algn="ctr">
                        <a:lnSpc>
                          <a:spcPct val="107000"/>
                        </a:lnSpc>
                        <a:spcAft>
                          <a:spcPts val="0"/>
                        </a:spcAft>
                      </a:pPr>
                      <a:r>
                        <a:rPr lang="en-ZA" sz="1400" b="1" dirty="0" smtClean="0">
                          <a:effectLst/>
                        </a:rPr>
                        <a:t>R’</a:t>
                      </a:r>
                      <a:r>
                        <a:rPr lang="en-ZA" sz="1400" b="1" baseline="0" dirty="0" smtClean="0">
                          <a:effectLst/>
                        </a:rPr>
                        <a:t> 000</a:t>
                      </a:r>
                      <a:endParaRPr lang="en-ZA" sz="1400" b="1" dirty="0">
                        <a:solidFill>
                          <a:srgbClr val="000000"/>
                        </a:solidFill>
                        <a:effectLst/>
                        <a:latin typeface="Arial" panose="020B0604020202020204" pitchFamily="34" charset="0"/>
                        <a:ea typeface="Calibri" panose="020F0502020204030204" pitchFamily="34"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1"/>
                  </a:ext>
                </a:extLst>
              </a:tr>
              <a:tr h="458338">
                <a:tc>
                  <a:txBody>
                    <a:bodyPr/>
                    <a:lstStyle/>
                    <a:p>
                      <a:pPr>
                        <a:lnSpc>
                          <a:spcPct val="107000"/>
                        </a:lnSpc>
                        <a:spcAft>
                          <a:spcPts val="0"/>
                        </a:spcAft>
                      </a:pPr>
                      <a:r>
                        <a:rPr lang="en-ZA" sz="1400" b="1" dirty="0">
                          <a:effectLst/>
                        </a:rPr>
                        <a:t>1.Rates </a:t>
                      </a:r>
                      <a:endParaRPr lang="en-ZA" sz="1400" b="1" dirty="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ZA" sz="1400" b="1" dirty="0" smtClean="0">
                          <a:effectLst/>
                        </a:rPr>
                        <a:t>14,992</a:t>
                      </a:r>
                      <a:endParaRPr lang="en-ZA" sz="1400" b="1" dirty="0" smtClean="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ZA" sz="1400" b="1" dirty="0" smtClean="0">
                          <a:effectLst/>
                        </a:rPr>
                        <a:t>  6,300</a:t>
                      </a:r>
                      <a:endParaRPr lang="en-ZA" sz="1400" b="1" dirty="0" smtClean="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ZA" sz="1400" b="1" dirty="0" smtClean="0">
                          <a:effectLst/>
                        </a:rPr>
                        <a:t>8,691</a:t>
                      </a:r>
                    </a:p>
                    <a:p>
                      <a:pPr>
                        <a:lnSpc>
                          <a:spcPct val="107000"/>
                        </a:lnSpc>
                        <a:spcAft>
                          <a:spcPts val="0"/>
                        </a:spcAft>
                      </a:pPr>
                      <a:r>
                        <a:rPr lang="en-ZA" sz="1400" b="1" dirty="0" smtClean="0">
                          <a:effectLst/>
                        </a:rPr>
                        <a:t> </a:t>
                      </a:r>
                      <a:endParaRPr lang="en-ZA" sz="1400" b="1" dirty="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ZA" sz="1400" b="1">
                          <a:effectLst/>
                        </a:rPr>
                        <a:t>42% </a:t>
                      </a:r>
                      <a:endParaRPr lang="en-ZA" sz="1400" b="1">
                        <a:solidFill>
                          <a:srgbClr val="000000"/>
                        </a:solidFill>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2"/>
                  </a:ext>
                </a:extLst>
              </a:tr>
              <a:tr h="458338">
                <a:tc>
                  <a:txBody>
                    <a:bodyPr/>
                    <a:lstStyle/>
                    <a:p>
                      <a:pPr>
                        <a:lnSpc>
                          <a:spcPct val="107000"/>
                        </a:lnSpc>
                        <a:spcAft>
                          <a:spcPts val="0"/>
                        </a:spcAft>
                      </a:pPr>
                      <a:r>
                        <a:rPr lang="en-ZA" sz="1400" b="1" dirty="0">
                          <a:effectLst/>
                        </a:rPr>
                        <a:t>2. Electricity </a:t>
                      </a:r>
                      <a:endParaRPr lang="en-ZA" sz="1400" b="1" dirty="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ZA" sz="1400" b="1" dirty="0" smtClean="0">
                          <a:effectLst/>
                        </a:rPr>
                        <a:t>37,035</a:t>
                      </a:r>
                    </a:p>
                    <a:p>
                      <a:pPr>
                        <a:lnSpc>
                          <a:spcPct val="107000"/>
                        </a:lnSpc>
                        <a:spcAft>
                          <a:spcPts val="0"/>
                        </a:spcAft>
                      </a:pPr>
                      <a:r>
                        <a:rPr lang="en-ZA" sz="1400" b="1" dirty="0" smtClean="0">
                          <a:effectLst/>
                        </a:rPr>
                        <a:t> </a:t>
                      </a:r>
                      <a:endParaRPr lang="en-ZA" sz="1400" b="1" dirty="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ZA" sz="1400" b="1" dirty="0" smtClean="0">
                          <a:effectLst/>
                        </a:rPr>
                        <a:t>27,518</a:t>
                      </a:r>
                    </a:p>
                    <a:p>
                      <a:pPr>
                        <a:lnSpc>
                          <a:spcPct val="107000"/>
                        </a:lnSpc>
                        <a:spcAft>
                          <a:spcPts val="0"/>
                        </a:spcAft>
                      </a:pPr>
                      <a:endParaRPr lang="en-ZA" sz="1400" b="1" dirty="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ZA" sz="1400" b="1" dirty="0" smtClean="0">
                          <a:effectLst/>
                        </a:rPr>
                        <a:t>9,516</a:t>
                      </a:r>
                    </a:p>
                    <a:p>
                      <a:pPr>
                        <a:lnSpc>
                          <a:spcPct val="107000"/>
                        </a:lnSpc>
                        <a:spcAft>
                          <a:spcPts val="0"/>
                        </a:spcAft>
                      </a:pPr>
                      <a:endParaRPr lang="en-ZA" sz="1400" b="1" dirty="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ZA" sz="1400" b="1">
                          <a:effectLst/>
                        </a:rPr>
                        <a:t>74% </a:t>
                      </a:r>
                      <a:endParaRPr lang="en-ZA" sz="1400" b="1">
                        <a:solidFill>
                          <a:srgbClr val="000000"/>
                        </a:solidFill>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3"/>
                  </a:ext>
                </a:extLst>
              </a:tr>
              <a:tr h="458338">
                <a:tc>
                  <a:txBody>
                    <a:bodyPr/>
                    <a:lstStyle/>
                    <a:p>
                      <a:pPr>
                        <a:lnSpc>
                          <a:spcPct val="107000"/>
                        </a:lnSpc>
                        <a:spcAft>
                          <a:spcPts val="0"/>
                        </a:spcAft>
                      </a:pPr>
                      <a:r>
                        <a:rPr lang="en-ZA" sz="1400" b="1" dirty="0">
                          <a:effectLst/>
                        </a:rPr>
                        <a:t>3. Water </a:t>
                      </a:r>
                      <a:endParaRPr lang="en-ZA" sz="1400" b="1" dirty="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ZA" sz="1400" b="1" dirty="0" smtClean="0">
                          <a:effectLst/>
                        </a:rPr>
                        <a:t>26,643</a:t>
                      </a:r>
                    </a:p>
                    <a:p>
                      <a:pPr>
                        <a:lnSpc>
                          <a:spcPct val="107000"/>
                        </a:lnSpc>
                        <a:spcAft>
                          <a:spcPts val="0"/>
                        </a:spcAft>
                      </a:pPr>
                      <a:r>
                        <a:rPr lang="en-ZA" sz="1400" b="1" dirty="0" smtClean="0">
                          <a:effectLst/>
                        </a:rPr>
                        <a:t> </a:t>
                      </a:r>
                      <a:endParaRPr lang="en-ZA" sz="1400" b="1" dirty="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ZA" sz="1400" b="1" dirty="0" smtClean="0">
                          <a:effectLst/>
                        </a:rPr>
                        <a:t>  7,191</a:t>
                      </a:r>
                    </a:p>
                    <a:p>
                      <a:pPr>
                        <a:lnSpc>
                          <a:spcPct val="107000"/>
                        </a:lnSpc>
                        <a:spcAft>
                          <a:spcPts val="0"/>
                        </a:spcAft>
                      </a:pPr>
                      <a:r>
                        <a:rPr lang="en-ZA" sz="1400" b="1" dirty="0" smtClean="0">
                          <a:effectLst/>
                        </a:rPr>
                        <a:t> </a:t>
                      </a:r>
                      <a:endParaRPr lang="en-ZA" sz="1400" b="1" dirty="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ZA" sz="1400" b="1" dirty="0" smtClean="0">
                          <a:effectLst/>
                        </a:rPr>
                        <a:t>19,452</a:t>
                      </a:r>
                    </a:p>
                    <a:p>
                      <a:pPr>
                        <a:lnSpc>
                          <a:spcPct val="107000"/>
                        </a:lnSpc>
                        <a:spcAft>
                          <a:spcPts val="0"/>
                        </a:spcAft>
                      </a:pPr>
                      <a:endParaRPr lang="en-ZA" sz="1400" b="1" dirty="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ZA" sz="1400" b="1">
                          <a:effectLst/>
                        </a:rPr>
                        <a:t>27% </a:t>
                      </a:r>
                      <a:endParaRPr lang="en-ZA" sz="1400" b="1">
                        <a:solidFill>
                          <a:srgbClr val="000000"/>
                        </a:solidFill>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4"/>
                  </a:ext>
                </a:extLst>
              </a:tr>
              <a:tr h="458338">
                <a:tc>
                  <a:txBody>
                    <a:bodyPr/>
                    <a:lstStyle/>
                    <a:p>
                      <a:pPr>
                        <a:lnSpc>
                          <a:spcPct val="107000"/>
                        </a:lnSpc>
                        <a:spcAft>
                          <a:spcPts val="0"/>
                        </a:spcAft>
                      </a:pPr>
                      <a:r>
                        <a:rPr lang="en-ZA" sz="1400" b="1" dirty="0">
                          <a:effectLst/>
                        </a:rPr>
                        <a:t>4. Sanitation </a:t>
                      </a:r>
                      <a:endParaRPr lang="en-ZA" sz="1400" b="1" dirty="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ZA" sz="1400" b="1" dirty="0" smtClean="0">
                          <a:effectLst/>
                        </a:rPr>
                        <a:t>  9,861</a:t>
                      </a:r>
                    </a:p>
                    <a:p>
                      <a:pPr>
                        <a:lnSpc>
                          <a:spcPct val="107000"/>
                        </a:lnSpc>
                        <a:spcAft>
                          <a:spcPts val="0"/>
                        </a:spcAft>
                      </a:pPr>
                      <a:endParaRPr lang="en-ZA" sz="1400" b="1" dirty="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ZA" sz="1400" b="1" dirty="0" smtClean="0">
                          <a:effectLst/>
                        </a:rPr>
                        <a:t>  1,796</a:t>
                      </a:r>
                    </a:p>
                    <a:p>
                      <a:pPr>
                        <a:lnSpc>
                          <a:spcPct val="107000"/>
                        </a:lnSpc>
                        <a:spcAft>
                          <a:spcPts val="0"/>
                        </a:spcAft>
                      </a:pPr>
                      <a:r>
                        <a:rPr lang="en-ZA" sz="1400" b="1" dirty="0" smtClean="0">
                          <a:effectLst/>
                        </a:rPr>
                        <a:t> </a:t>
                      </a:r>
                      <a:endParaRPr lang="en-ZA" sz="1400" b="1" dirty="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ZA" sz="1400" b="1" dirty="0" smtClean="0">
                          <a:effectLst/>
                        </a:rPr>
                        <a:t>8,064</a:t>
                      </a:r>
                    </a:p>
                    <a:p>
                      <a:pPr>
                        <a:lnSpc>
                          <a:spcPct val="107000"/>
                        </a:lnSpc>
                        <a:spcAft>
                          <a:spcPts val="0"/>
                        </a:spcAft>
                      </a:pPr>
                      <a:r>
                        <a:rPr lang="en-ZA" sz="1400" b="1" dirty="0" smtClean="0">
                          <a:effectLst/>
                        </a:rPr>
                        <a:t> </a:t>
                      </a:r>
                      <a:endParaRPr lang="en-ZA" sz="1400" b="1" dirty="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ZA" sz="1400" b="1" dirty="0">
                          <a:effectLst/>
                        </a:rPr>
                        <a:t>18% </a:t>
                      </a:r>
                      <a:endParaRPr lang="en-ZA" sz="1400" b="1" dirty="0">
                        <a:solidFill>
                          <a:srgbClr val="000000"/>
                        </a:solidFill>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5"/>
                  </a:ext>
                </a:extLst>
              </a:tr>
              <a:tr h="458338">
                <a:tc>
                  <a:txBody>
                    <a:bodyPr/>
                    <a:lstStyle/>
                    <a:p>
                      <a:pPr>
                        <a:lnSpc>
                          <a:spcPct val="107000"/>
                        </a:lnSpc>
                        <a:spcAft>
                          <a:spcPts val="0"/>
                        </a:spcAft>
                      </a:pPr>
                      <a:r>
                        <a:rPr lang="en-ZA" sz="1400" b="1" dirty="0">
                          <a:effectLst/>
                        </a:rPr>
                        <a:t>5. Refuse </a:t>
                      </a:r>
                      <a:endParaRPr lang="en-ZA" sz="1400" b="1" dirty="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ZA" sz="1400" b="1" dirty="0" smtClean="0">
                          <a:effectLst/>
                        </a:rPr>
                        <a:t>  6,669,</a:t>
                      </a:r>
                    </a:p>
                    <a:p>
                      <a:pPr>
                        <a:lnSpc>
                          <a:spcPct val="107000"/>
                        </a:lnSpc>
                        <a:spcAft>
                          <a:spcPts val="0"/>
                        </a:spcAft>
                      </a:pPr>
                      <a:endParaRPr lang="en-ZA" sz="1400" b="1" dirty="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ZA" sz="1400" b="1" dirty="0" smtClean="0">
                          <a:effectLst/>
                        </a:rPr>
                        <a:t>  1,220 </a:t>
                      </a:r>
                      <a:endParaRPr lang="en-ZA" sz="1400" b="1" dirty="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ZA" sz="1400" b="1" dirty="0" smtClean="0">
                          <a:effectLst/>
                        </a:rPr>
                        <a:t>5,449</a:t>
                      </a:r>
                    </a:p>
                    <a:p>
                      <a:pPr>
                        <a:lnSpc>
                          <a:spcPct val="107000"/>
                        </a:lnSpc>
                        <a:spcAft>
                          <a:spcPts val="0"/>
                        </a:spcAft>
                      </a:pPr>
                      <a:r>
                        <a:rPr lang="en-ZA" sz="1400" b="1" dirty="0" smtClean="0">
                          <a:effectLst/>
                        </a:rPr>
                        <a:t> </a:t>
                      </a:r>
                      <a:endParaRPr lang="en-ZA" sz="1400" b="1" dirty="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ZA" sz="1400" b="1" dirty="0">
                          <a:effectLst/>
                        </a:rPr>
                        <a:t>18% </a:t>
                      </a:r>
                      <a:endParaRPr lang="en-ZA" sz="1400" b="1" dirty="0">
                        <a:solidFill>
                          <a:srgbClr val="000000"/>
                        </a:solidFill>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6"/>
                  </a:ext>
                </a:extLst>
              </a:tr>
              <a:tr h="458338">
                <a:tc>
                  <a:txBody>
                    <a:bodyPr/>
                    <a:lstStyle/>
                    <a:p>
                      <a:pPr>
                        <a:lnSpc>
                          <a:spcPct val="107000"/>
                        </a:lnSpc>
                        <a:spcAft>
                          <a:spcPts val="0"/>
                        </a:spcAft>
                      </a:pPr>
                      <a:r>
                        <a:rPr lang="en-ZA" sz="1400" b="1" dirty="0">
                          <a:effectLst/>
                        </a:rPr>
                        <a:t>TOTAL </a:t>
                      </a:r>
                      <a:endParaRPr lang="en-ZA" sz="1400" b="1" dirty="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ZA" sz="1400" b="1" dirty="0" smtClean="0">
                          <a:effectLst/>
                        </a:rPr>
                        <a:t>95,201</a:t>
                      </a:r>
                    </a:p>
                    <a:p>
                      <a:pPr>
                        <a:lnSpc>
                          <a:spcPct val="107000"/>
                        </a:lnSpc>
                        <a:spcAft>
                          <a:spcPts val="0"/>
                        </a:spcAft>
                      </a:pPr>
                      <a:r>
                        <a:rPr lang="en-ZA" sz="1400" b="1" dirty="0" smtClean="0">
                          <a:effectLst/>
                        </a:rPr>
                        <a:t> </a:t>
                      </a:r>
                      <a:endParaRPr lang="en-ZA" sz="1400" b="1" dirty="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ZA" sz="1400" b="1" dirty="0" smtClean="0">
                          <a:effectLst/>
                        </a:rPr>
                        <a:t>44,027</a:t>
                      </a:r>
                    </a:p>
                    <a:p>
                      <a:pPr>
                        <a:lnSpc>
                          <a:spcPct val="107000"/>
                        </a:lnSpc>
                        <a:spcAft>
                          <a:spcPts val="0"/>
                        </a:spcAft>
                      </a:pPr>
                      <a:r>
                        <a:rPr lang="en-ZA" sz="1400" b="1" dirty="0" smtClean="0">
                          <a:effectLst/>
                        </a:rPr>
                        <a:t> </a:t>
                      </a:r>
                      <a:endParaRPr lang="en-ZA" sz="1400" b="1" dirty="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ZA" sz="1400" b="1" dirty="0" smtClean="0">
                          <a:effectLst/>
                        </a:rPr>
                        <a:t>R51,174</a:t>
                      </a:r>
                    </a:p>
                    <a:p>
                      <a:pPr>
                        <a:lnSpc>
                          <a:spcPct val="107000"/>
                        </a:lnSpc>
                        <a:spcAft>
                          <a:spcPts val="0"/>
                        </a:spcAft>
                      </a:pPr>
                      <a:r>
                        <a:rPr lang="en-ZA" sz="1400" b="1" dirty="0" smtClean="0">
                          <a:effectLst/>
                        </a:rPr>
                        <a:t> </a:t>
                      </a:r>
                      <a:endParaRPr lang="en-ZA" sz="1400" b="1" dirty="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ZA" sz="1400" b="1" dirty="0">
                          <a:effectLst/>
                        </a:rPr>
                        <a:t>46% </a:t>
                      </a:r>
                      <a:endParaRPr lang="en-ZA" sz="1400" b="1" dirty="0">
                        <a:solidFill>
                          <a:srgbClr val="000000"/>
                        </a:solidFill>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0007"/>
                  </a:ext>
                </a:extLst>
              </a:tr>
            </a:tbl>
          </a:graphicData>
        </a:graphic>
      </p:graphicFrame>
      <p:sp>
        <p:nvSpPr>
          <p:cNvPr id="4" name="Text Placeholder 3"/>
          <p:cNvSpPr>
            <a:spLocks noGrp="1"/>
          </p:cNvSpPr>
          <p:nvPr>
            <p:ph type="body" sz="half" idx="2"/>
          </p:nvPr>
        </p:nvSpPr>
        <p:spPr>
          <a:xfrm>
            <a:off x="467544" y="1772816"/>
            <a:ext cx="2949178" cy="4464496"/>
          </a:xfrm>
        </p:spPr>
        <p:txBody>
          <a:bodyPr/>
          <a:lstStyle/>
          <a:p>
            <a:r>
              <a:rPr lang="en-ZA" sz="2200" dirty="0"/>
              <a:t>The revenue collection rate for the period </a:t>
            </a:r>
            <a:r>
              <a:rPr lang="en-ZA" sz="2200" dirty="0" smtClean="0"/>
              <a:t>July-December 2019 </a:t>
            </a:r>
            <a:r>
              <a:rPr lang="en-ZA" sz="2200" b="1" dirty="0" smtClean="0"/>
              <a:t>is </a:t>
            </a:r>
            <a:r>
              <a:rPr lang="en-ZA" sz="2200" b="1" dirty="0"/>
              <a:t>46% </a:t>
            </a:r>
            <a:r>
              <a:rPr lang="en-ZA" sz="2200" dirty="0"/>
              <a:t>of the total amount billed</a:t>
            </a:r>
            <a:endParaRPr lang="en-ZA" sz="2200" dirty="0" smtClean="0"/>
          </a:p>
          <a:p>
            <a:r>
              <a:rPr lang="en-ZA" sz="2200" dirty="0" smtClean="0">
                <a:solidFill>
                  <a:srgbClr val="0070C0"/>
                </a:solidFill>
              </a:rPr>
              <a:t>The Revenue </a:t>
            </a:r>
            <a:r>
              <a:rPr lang="en-ZA" sz="2200" dirty="0">
                <a:solidFill>
                  <a:srgbClr val="0070C0"/>
                </a:solidFill>
              </a:rPr>
              <a:t>&amp; Debt Collection Strategy </a:t>
            </a:r>
            <a:r>
              <a:rPr lang="en-ZA" sz="2200" dirty="0" smtClean="0">
                <a:solidFill>
                  <a:srgbClr val="0070C0"/>
                </a:solidFill>
              </a:rPr>
              <a:t>has been implemented since </a:t>
            </a:r>
            <a:r>
              <a:rPr lang="en-ZA" sz="2200" dirty="0">
                <a:solidFill>
                  <a:srgbClr val="0070C0"/>
                </a:solidFill>
              </a:rPr>
              <a:t>November </a:t>
            </a:r>
            <a:r>
              <a:rPr lang="en-ZA" sz="2200" dirty="0" smtClean="0">
                <a:solidFill>
                  <a:srgbClr val="0070C0"/>
                </a:solidFill>
              </a:rPr>
              <a:t>2019.</a:t>
            </a:r>
          </a:p>
          <a:p>
            <a:r>
              <a:rPr lang="en-ZA" sz="2200" dirty="0" smtClean="0">
                <a:solidFill>
                  <a:srgbClr val="C00000"/>
                </a:solidFill>
              </a:rPr>
              <a:t>There is a steady </a:t>
            </a:r>
            <a:r>
              <a:rPr lang="en-ZA" sz="2200" dirty="0">
                <a:solidFill>
                  <a:srgbClr val="C00000"/>
                </a:solidFill>
              </a:rPr>
              <a:t>progress in improving revenue collection levels until lockdown in April 2020.</a:t>
            </a:r>
          </a:p>
          <a:p>
            <a:endParaRPr lang="en-ZA" dirty="0">
              <a:solidFill>
                <a:srgbClr val="C00000"/>
              </a:solidFill>
            </a:endParaRPr>
          </a:p>
        </p:txBody>
      </p:sp>
      <p:sp>
        <p:nvSpPr>
          <p:cNvPr id="5" name="Slide Number Placeholder 4"/>
          <p:cNvSpPr>
            <a:spLocks noGrp="1"/>
          </p:cNvSpPr>
          <p:nvPr>
            <p:ph type="sldNum" sz="quarter" idx="12"/>
          </p:nvPr>
        </p:nvSpPr>
        <p:spPr/>
        <p:txBody>
          <a:bodyPr/>
          <a:lstStyle/>
          <a:p>
            <a:pPr>
              <a:defRPr/>
            </a:pPr>
            <a:fld id="{4F7EF6C3-2C39-41F3-8068-C91AF6575724}" type="slidenum">
              <a:rPr lang="en-US" altLang="en-US" smtClean="0"/>
              <a:pPr>
                <a:defRPr/>
              </a:pPr>
              <a:t>9</a:t>
            </a:fld>
            <a:endParaRPr lang="en-US" altLang="en-US" dirty="0"/>
          </a:p>
        </p:txBody>
      </p:sp>
    </p:spTree>
    <p:extLst>
      <p:ext uri="{BB962C8B-B14F-4D97-AF65-F5344CB8AC3E}">
        <p14:creationId xmlns:p14="http://schemas.microsoft.com/office/powerpoint/2010/main" val="4075098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60F5EF8F474C247BD9D7329AB4A6B75" ma:contentTypeVersion="0" ma:contentTypeDescription="Create a new document." ma:contentTypeScope="" ma:versionID="1fd02bf320a7e14157a18691c299b34f">
  <xsd:schema xmlns:xsd="http://www.w3.org/2001/XMLSchema" xmlns:xs="http://www.w3.org/2001/XMLSchema" xmlns:p="http://schemas.microsoft.com/office/2006/metadata/properties" targetNamespace="http://schemas.microsoft.com/office/2006/metadata/properties" ma:root="true" ma:fieldsID="b0f8e7e6d3b19e1f1282e283569f99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ask Nam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0B14EE-EA88-46B3-B4E3-AC1B9AC0A912}">
  <ds:schemaRefs>
    <ds:schemaRef ds:uri="http://schemas.microsoft.com/office/2006/documentManagement/types"/>
    <ds:schemaRef ds:uri="http://purl.org/dc/elements/1.1/"/>
    <ds:schemaRef ds:uri="http://purl.org/dc/dcmitype/"/>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E8B709C1-31E1-441B-A40D-72F7E2E83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59504</TotalTime>
  <Words>1401</Words>
  <Application>Microsoft Office PowerPoint</Application>
  <PresentationFormat>On-screen Show (4:3)</PresentationFormat>
  <Paragraphs>205</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MS PGothic</vt:lpstr>
      <vt:lpstr>Arial</vt:lpstr>
      <vt:lpstr>Calibri</vt:lpstr>
      <vt:lpstr>Calibri Light</vt:lpstr>
      <vt:lpstr>Times New Roman</vt:lpstr>
      <vt:lpstr>Wingdings</vt:lpstr>
      <vt:lpstr>Office Theme</vt:lpstr>
      <vt:lpstr>STATE OF THE PHOKWANE LOCAL MUNICIPALITY</vt:lpstr>
      <vt:lpstr>PRESENTATION LAYOUT</vt:lpstr>
      <vt:lpstr>PURPOSE</vt:lpstr>
      <vt:lpstr>INTRODUCTION</vt:lpstr>
      <vt:lpstr>GOVERNANCE</vt:lpstr>
      <vt:lpstr>MUNICIPAL ADMINISTRATION</vt:lpstr>
      <vt:lpstr>FINANCIAL MANAGEMENT</vt:lpstr>
      <vt:lpstr>FINANCIAL MANAGEMENT</vt:lpstr>
      <vt:lpstr>FINANCIAL MANAGEMENT </vt:lpstr>
      <vt:lpstr>SERVICE DELIVERY</vt:lpstr>
      <vt:lpstr>SERVICE DELIVERY</vt:lpstr>
      <vt:lpstr>COVID-19 INTERVENTIONS</vt:lpstr>
      <vt:lpstr>COVID-19 INTERVENTIONS</vt:lpstr>
      <vt:lpstr>RECOMMENDATIONS</vt:lpstr>
      <vt:lpstr>END</vt:lpstr>
    </vt:vector>
  </TitlesOfParts>
  <Company>Crome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"Maphuti Leta" &lt;MaphutiL@cogta.gov.za&gt;</dc:creator>
  <cp:lastModifiedBy>Shereen Cassiem</cp:lastModifiedBy>
  <cp:revision>1433</cp:revision>
  <cp:lastPrinted>2019-08-27T14:26:15Z</cp:lastPrinted>
  <dcterms:created xsi:type="dcterms:W3CDTF">2011-07-14T18:52:25Z</dcterms:created>
  <dcterms:modified xsi:type="dcterms:W3CDTF">2020-08-18T16:33:19Z</dcterms:modified>
</cp:coreProperties>
</file>